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4">
  <p:sldMasterIdLst>
    <p:sldMasterId id="2147483648" r:id="rId4"/>
  </p:sldMasterIdLst>
  <p:notesMasterIdLst>
    <p:notesMasterId r:id="rId36"/>
  </p:notesMasterIdLst>
  <p:sldIdLst>
    <p:sldId id="256" r:id="rId5"/>
    <p:sldId id="258" r:id="rId6"/>
    <p:sldId id="272" r:id="rId7"/>
    <p:sldId id="259" r:id="rId8"/>
    <p:sldId id="312" r:id="rId9"/>
    <p:sldId id="260" r:id="rId10"/>
    <p:sldId id="261" r:id="rId11"/>
    <p:sldId id="262" r:id="rId12"/>
    <p:sldId id="314" r:id="rId13"/>
    <p:sldId id="264" r:id="rId14"/>
    <p:sldId id="265" r:id="rId15"/>
    <p:sldId id="266" r:id="rId16"/>
    <p:sldId id="267" r:id="rId17"/>
    <p:sldId id="268" r:id="rId18"/>
    <p:sldId id="269" r:id="rId19"/>
    <p:sldId id="296" r:id="rId20"/>
    <p:sldId id="306" r:id="rId21"/>
    <p:sldId id="307" r:id="rId22"/>
    <p:sldId id="308" r:id="rId23"/>
    <p:sldId id="309" r:id="rId24"/>
    <p:sldId id="270" r:id="rId25"/>
    <p:sldId id="273" r:id="rId26"/>
    <p:sldId id="280" r:id="rId27"/>
    <p:sldId id="281" r:id="rId28"/>
    <p:sldId id="313" r:id="rId29"/>
    <p:sldId id="287" r:id="rId30"/>
    <p:sldId id="288" r:id="rId31"/>
    <p:sldId id="297" r:id="rId32"/>
    <p:sldId id="311" r:id="rId33"/>
    <p:sldId id="298" r:id="rId34"/>
    <p:sldId id="289"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Helvetica" panose="020B0604020202020204" pitchFamily="34" charset="0"/>
      <p:regular r:id="rId43"/>
      <p:bold r:id="rId44"/>
      <p:italic r:id="rId45"/>
      <p:boldItalic r:id="rId46"/>
    </p:embeddedFont>
    <p:embeddedFont>
      <p:font typeface="ITC New Baskerville" pitchFamily="50" charset="0"/>
      <p:regular r:id="rId47"/>
      <p:bold r:id="rId48"/>
    </p:embeddedFont>
    <p:embeddedFont>
      <p:font typeface="Montserrat" panose="00000500000000000000" pitchFamily="2" charset="0"/>
      <p:regular r:id="rId49"/>
      <p:bold r:id="rId50"/>
      <p:italic r:id="rId51"/>
      <p:boldItalic r:id="rId52"/>
    </p:embeddedFont>
    <p:embeddedFont>
      <p:font typeface="Montserrat SemiBold" panose="00000700000000000000" pitchFamily="2" charset="0"/>
      <p:regular r:id="rId53"/>
      <p:bold r:id="rId54"/>
      <p:italic r:id="rId55"/>
      <p:boldItalic r:id="rId56"/>
    </p:embeddedFont>
    <p:embeddedFont>
      <p:font typeface="MS Gothic" panose="020B0609070205080204" pitchFamily="49" charset="-128"/>
      <p:regular r:id="rId57"/>
    </p:embeddedFont>
    <p:embeddedFont>
      <p:font typeface="Segoe UI" panose="020B0502040204020203" pitchFamily="34" charset="0"/>
      <p:regular r:id="rId58"/>
      <p:bold r:id="rId59"/>
      <p:italic r:id="rId60"/>
      <p:boldItalic r:id="rId61"/>
    </p:embeddedFont>
    <p:embeddedFont>
      <p:font typeface="Segoe UI Symbol" panose="020B0502040204020203" pitchFamily="34"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00BF3C-6AF7-FF6D-1E7F-E5B71BFFA5CC}" name="Selina Costa" initials="SC" userId="S::selina.costa@partnershipagainstcancer.ca::be178ea0-13cc-4d25-8415-35bd1712d8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E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E756AF-8245-4D7E-B14D-E0D8AFABE742}" v="73" dt="2022-09-22T17:33:16.795"/>
    <p1510:client id="{B030058B-F836-4A84-9D12-E8C5128CCDBA}" v="1" dt="2022-09-21T17:53:55.233"/>
    <p1510:client id="{B587E2A1-AF6C-4A22-BC52-941080CDFE63}" v="120" dt="2022-09-21T17:40:17.090"/>
    <p1510:client id="{ECDE15FF-A80A-4636-A134-0FE27A886558}" v="19" dt="2022-09-21T17:50:07.7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7334D-B2E4-0540-B007-89F59DCC9174}"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F1E39-3A41-0A4A-BFEA-38E4F95F2B1B}" type="slidenum">
              <a:rPr lang="en-US" smtClean="0"/>
              <a:t>‹#›</a:t>
            </a:fld>
            <a:endParaRPr lang="en-US"/>
          </a:p>
        </p:txBody>
      </p:sp>
    </p:spTree>
    <p:extLst>
      <p:ext uri="{BB962C8B-B14F-4D97-AF65-F5344CB8AC3E}">
        <p14:creationId xmlns:p14="http://schemas.microsoft.com/office/powerpoint/2010/main" val="410170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6</a:t>
            </a:fld>
            <a:endParaRPr lang="en-US"/>
          </a:p>
        </p:txBody>
      </p:sp>
    </p:spTree>
    <p:extLst>
      <p:ext uri="{BB962C8B-B14F-4D97-AF65-F5344CB8AC3E}">
        <p14:creationId xmlns:p14="http://schemas.microsoft.com/office/powerpoint/2010/main" val="144430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11</a:t>
            </a:fld>
            <a:endParaRPr lang="en-US"/>
          </a:p>
        </p:txBody>
      </p:sp>
    </p:spTree>
    <p:extLst>
      <p:ext uri="{BB962C8B-B14F-4D97-AF65-F5344CB8AC3E}">
        <p14:creationId xmlns:p14="http://schemas.microsoft.com/office/powerpoint/2010/main" val="69152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6012D0-C2D9-5A4B-B947-3CB288B9A933}"/>
              </a:ext>
            </a:extLst>
          </p:cNvPr>
          <p:cNvSpPr>
            <a:spLocks noGrp="1"/>
          </p:cNvSpPr>
          <p:nvPr>
            <p:ph type="dt" sz="half" idx="10"/>
          </p:nvPr>
        </p:nvSpPr>
        <p:spPr/>
        <p:txBody>
          <a:bodyPr/>
          <a:lstStyle/>
          <a:p>
            <a:fld id="{D338BDDC-179A-A14B-B69C-0811029A5C52}" type="datetime1">
              <a:rPr lang="en-CA" smtClean="0"/>
              <a:t>2022-09-28</a:t>
            </a:fld>
            <a:endParaRPr lang="en-US"/>
          </a:p>
        </p:txBody>
      </p:sp>
      <p:sp>
        <p:nvSpPr>
          <p:cNvPr id="5" name="Footer Placeholder 4">
            <a:extLst>
              <a:ext uri="{FF2B5EF4-FFF2-40B4-BE49-F238E27FC236}">
                <a16:creationId xmlns:a16="http://schemas.microsoft.com/office/drawing/2014/main" id="{9C4DBFAD-4A1E-D048-B1AD-C0BD14879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DB7FD-77B0-B042-9650-1ACB1D3C05C5}"/>
              </a:ext>
            </a:extLst>
          </p:cNvPr>
          <p:cNvSpPr>
            <a:spLocks noGrp="1"/>
          </p:cNvSpPr>
          <p:nvPr>
            <p:ph type="sldNum" sz="quarter" idx="12"/>
          </p:nvPr>
        </p:nvSpPr>
        <p:spPr/>
        <p:txBody>
          <a:bodyPr/>
          <a:lstStyle/>
          <a:p>
            <a:fld id="{D9F2F12A-E773-6344-8602-31C2DEEE88BD}" type="slidenum">
              <a:rPr lang="en-US" smtClean="0"/>
              <a:t>‹#›</a:t>
            </a:fld>
            <a:endParaRPr lang="en-US"/>
          </a:p>
        </p:txBody>
      </p:sp>
    </p:spTree>
    <p:extLst>
      <p:ext uri="{BB962C8B-B14F-4D97-AF65-F5344CB8AC3E}">
        <p14:creationId xmlns:p14="http://schemas.microsoft.com/office/powerpoint/2010/main" val="110878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rc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rc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rc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084386" y="1852243"/>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084385" y="3191178"/>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084385" y="4485157"/>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4688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descr="A picture containing racket, holding, player, person&#10;&#10;Description automatically generated">
            <a:extLst>
              <a:ext uri="{FF2B5EF4-FFF2-40B4-BE49-F238E27FC236}">
                <a16:creationId xmlns:a16="http://schemas.microsoft.com/office/drawing/2014/main" id="{19C5AA39-86F7-3140-BFDA-09603ABF972F}"/>
              </a:ext>
            </a:extLst>
          </p:cNvPr>
          <p:cNvPicPr>
            <a:picLocks noChangeAspect="1"/>
          </p:cNvPicPr>
          <p:nvPr userDrawn="1"/>
        </p:nvPicPr>
        <p:blipFill>
          <a:blip r:embed="rId3"/>
          <a:stretch>
            <a:fillRect/>
          </a:stretch>
        </p:blipFill>
        <p:spPr>
          <a:xfrm>
            <a:off x="1078314" y="1754150"/>
            <a:ext cx="2450020" cy="3949700"/>
          </a:xfrm>
          <a:prstGeom prst="rect">
            <a:avLst/>
          </a:prstGeom>
        </p:spPr>
      </p:pic>
      <p:pic>
        <p:nvPicPr>
          <p:cNvPr id="12" name="Picture 11" descr="A picture containing holding, racket, ball, light&#10;&#10;Description automatically generated">
            <a:extLst>
              <a:ext uri="{FF2B5EF4-FFF2-40B4-BE49-F238E27FC236}">
                <a16:creationId xmlns:a16="http://schemas.microsoft.com/office/drawing/2014/main" id="{A1E504B0-9E8A-1B45-99BD-61BFC4418DED}"/>
              </a:ext>
            </a:extLst>
          </p:cNvPr>
          <p:cNvPicPr>
            <a:picLocks noChangeAspect="1"/>
          </p:cNvPicPr>
          <p:nvPr userDrawn="1"/>
        </p:nvPicPr>
        <p:blipFill>
          <a:blip r:embed="rId4"/>
          <a:stretch>
            <a:fillRect/>
          </a:stretch>
        </p:blipFill>
        <p:spPr>
          <a:xfrm>
            <a:off x="6295291" y="1754150"/>
            <a:ext cx="2450020" cy="39497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10072F46-52B1-144D-8EDF-C3CA745A82E9}"/>
              </a:ext>
            </a:extLst>
          </p:cNvPr>
          <p:cNvPicPr>
            <a:picLocks noChangeAspect="1"/>
          </p:cNvPicPr>
          <p:nvPr userDrawn="1"/>
        </p:nvPicPr>
        <p:blipFill>
          <a:blip r:embed="rId5"/>
          <a:stretch>
            <a:fillRect/>
          </a:stretch>
        </p:blipFill>
        <p:spPr>
          <a:xfrm>
            <a:off x="3686802" y="1754150"/>
            <a:ext cx="2450020" cy="3949700"/>
          </a:xfrm>
          <a:prstGeom prst="rect">
            <a:avLst/>
          </a:prstGeom>
        </p:spPr>
      </p:pic>
      <p:pic>
        <p:nvPicPr>
          <p:cNvPr id="18" name="Picture 17" descr="A picture containing bird&#10;&#10;Description automatically generated">
            <a:extLst>
              <a:ext uri="{FF2B5EF4-FFF2-40B4-BE49-F238E27FC236}">
                <a16:creationId xmlns:a16="http://schemas.microsoft.com/office/drawing/2014/main" id="{45F5578A-8AA7-1A4E-9868-69E87A2BD33C}"/>
              </a:ext>
            </a:extLst>
          </p:cNvPr>
          <p:cNvPicPr>
            <a:picLocks noChangeAspect="1"/>
          </p:cNvPicPr>
          <p:nvPr userDrawn="1"/>
        </p:nvPicPr>
        <p:blipFill>
          <a:blip r:embed="rId6"/>
          <a:stretch>
            <a:fillRect/>
          </a:stretch>
        </p:blipFill>
        <p:spPr>
          <a:xfrm>
            <a:off x="8903780"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40523"/>
            <a:ext cx="2438086"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40522"/>
            <a:ext cx="2356025"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7447"/>
            <a:ext cx="2438298"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7447"/>
            <a:ext cx="2450020"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663166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a:extLst>
              <a:ext uri="{FF2B5EF4-FFF2-40B4-BE49-F238E27FC236}">
                <a16:creationId xmlns:a16="http://schemas.microsoft.com/office/drawing/2014/main" id="{19C5AA39-86F7-3140-BFDA-09603ABF972F}"/>
              </a:ext>
            </a:extLst>
          </p:cNvPr>
          <p:cNvPicPr>
            <a:picLocks noChangeAspect="1"/>
          </p:cNvPicPr>
          <p:nvPr userDrawn="1"/>
        </p:nvPicPr>
        <p:blipFill>
          <a:blip r:embed="rId3"/>
          <a:srcRect/>
          <a:stretch/>
        </p:blipFill>
        <p:spPr>
          <a:xfrm>
            <a:off x="1096649" y="1754150"/>
            <a:ext cx="2450020" cy="3949700"/>
          </a:xfrm>
          <a:prstGeom prst="rect">
            <a:avLst/>
          </a:prstGeom>
        </p:spPr>
      </p:pic>
      <p:pic>
        <p:nvPicPr>
          <p:cNvPr id="12" name="Picture 11">
            <a:extLst>
              <a:ext uri="{FF2B5EF4-FFF2-40B4-BE49-F238E27FC236}">
                <a16:creationId xmlns:a16="http://schemas.microsoft.com/office/drawing/2014/main" id="{A1E504B0-9E8A-1B45-99BD-61BFC4418DED}"/>
              </a:ext>
            </a:extLst>
          </p:cNvPr>
          <p:cNvPicPr>
            <a:picLocks noChangeAspect="1"/>
          </p:cNvPicPr>
          <p:nvPr userDrawn="1"/>
        </p:nvPicPr>
        <p:blipFill>
          <a:blip r:embed="rId4"/>
          <a:srcRect/>
          <a:stretch/>
        </p:blipFill>
        <p:spPr>
          <a:xfrm>
            <a:off x="6320293" y="1754150"/>
            <a:ext cx="2436484" cy="3949700"/>
          </a:xfrm>
          <a:prstGeom prst="rect">
            <a:avLst/>
          </a:prstGeom>
        </p:spPr>
      </p:pic>
      <p:pic>
        <p:nvPicPr>
          <p:cNvPr id="17" name="Picture 16">
            <a:extLst>
              <a:ext uri="{FF2B5EF4-FFF2-40B4-BE49-F238E27FC236}">
                <a16:creationId xmlns:a16="http://schemas.microsoft.com/office/drawing/2014/main" id="{10072F46-52B1-144D-8EDF-C3CA745A82E9}"/>
              </a:ext>
            </a:extLst>
          </p:cNvPr>
          <p:cNvPicPr>
            <a:picLocks noChangeAspect="1"/>
          </p:cNvPicPr>
          <p:nvPr userDrawn="1"/>
        </p:nvPicPr>
        <p:blipFill>
          <a:blip r:embed="rId5"/>
          <a:srcRect/>
          <a:stretch/>
        </p:blipFill>
        <p:spPr>
          <a:xfrm>
            <a:off x="3705137" y="1754150"/>
            <a:ext cx="2450020" cy="3949700"/>
          </a:xfrm>
          <a:prstGeom prst="rect">
            <a:avLst/>
          </a:prstGeom>
        </p:spPr>
      </p:pic>
      <p:pic>
        <p:nvPicPr>
          <p:cNvPr id="18" name="Picture 17">
            <a:extLst>
              <a:ext uri="{FF2B5EF4-FFF2-40B4-BE49-F238E27FC236}">
                <a16:creationId xmlns:a16="http://schemas.microsoft.com/office/drawing/2014/main" id="{45F5578A-8AA7-1A4E-9868-69E87A2BD33C}"/>
              </a:ext>
            </a:extLst>
          </p:cNvPr>
          <p:cNvPicPr>
            <a:picLocks noChangeAspect="1"/>
          </p:cNvPicPr>
          <p:nvPr userDrawn="1"/>
        </p:nvPicPr>
        <p:blipFill>
          <a:blip r:embed="rId6"/>
          <a:srcRect/>
          <a:stretch/>
        </p:blipFill>
        <p:spPr>
          <a:xfrm>
            <a:off x="8922115"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33599"/>
            <a:ext cx="2438086"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33598"/>
            <a:ext cx="2356025"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0523"/>
            <a:ext cx="2438298"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0523"/>
            <a:ext cx="2450020"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078790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racket, blue, flying&#10;&#10;Description automatically generated">
            <a:extLst>
              <a:ext uri="{FF2B5EF4-FFF2-40B4-BE49-F238E27FC236}">
                <a16:creationId xmlns:a16="http://schemas.microsoft.com/office/drawing/2014/main" id="{119380A0-FAE0-174F-8DFA-C4371E2666F9}"/>
              </a:ext>
            </a:extLst>
          </p:cNvPr>
          <p:cNvPicPr>
            <a:picLocks noChangeAspect="1"/>
          </p:cNvPicPr>
          <p:nvPr userDrawn="1"/>
        </p:nvPicPr>
        <p:blipFill>
          <a:blip r:embed="rId3"/>
          <a:stretch>
            <a:fillRect/>
          </a:stretch>
        </p:blipFill>
        <p:spPr>
          <a:xfrm>
            <a:off x="1101970" y="1694890"/>
            <a:ext cx="4775200" cy="1828800"/>
          </a:xfrm>
          <a:prstGeom prst="rect">
            <a:avLst/>
          </a:prstGeom>
        </p:spPr>
      </p:pic>
      <p:pic>
        <p:nvPicPr>
          <p:cNvPr id="6" name="Picture 5" descr="A clear blue sky&#10;&#10;Description automatically generated">
            <a:extLst>
              <a:ext uri="{FF2B5EF4-FFF2-40B4-BE49-F238E27FC236}">
                <a16:creationId xmlns:a16="http://schemas.microsoft.com/office/drawing/2014/main" id="{06CF8548-DD21-7644-9AE5-8FEF8DA6135F}"/>
              </a:ext>
            </a:extLst>
          </p:cNvPr>
          <p:cNvPicPr>
            <a:picLocks noChangeAspect="1"/>
          </p:cNvPicPr>
          <p:nvPr userDrawn="1"/>
        </p:nvPicPr>
        <p:blipFill>
          <a:blip r:embed="rId4"/>
          <a:stretch>
            <a:fillRect/>
          </a:stretch>
        </p:blipFill>
        <p:spPr>
          <a:xfrm>
            <a:off x="6590323" y="1696365"/>
            <a:ext cx="4775200" cy="1828800"/>
          </a:xfrm>
          <a:prstGeom prst="rect">
            <a:avLst/>
          </a:prstGeom>
        </p:spPr>
      </p:pic>
      <p:pic>
        <p:nvPicPr>
          <p:cNvPr id="8" name="Picture 7" descr="Background pattern&#10;&#10;Description automatically generated">
            <a:extLst>
              <a:ext uri="{FF2B5EF4-FFF2-40B4-BE49-F238E27FC236}">
                <a16:creationId xmlns:a16="http://schemas.microsoft.com/office/drawing/2014/main" id="{07D27816-637B-9243-8553-17BF012B1055}"/>
              </a:ext>
            </a:extLst>
          </p:cNvPr>
          <p:cNvPicPr>
            <a:picLocks noChangeAspect="1"/>
          </p:cNvPicPr>
          <p:nvPr userDrawn="1"/>
        </p:nvPicPr>
        <p:blipFill>
          <a:blip r:embed="rId5"/>
          <a:stretch>
            <a:fillRect/>
          </a:stretch>
        </p:blipFill>
        <p:spPr>
          <a:xfrm>
            <a:off x="1101970" y="3880338"/>
            <a:ext cx="4775200" cy="1828800"/>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EFB43406-0219-9341-9ADB-FA8F8E6F348D}"/>
              </a:ext>
            </a:extLst>
          </p:cNvPr>
          <p:cNvPicPr>
            <a:picLocks noChangeAspect="1"/>
          </p:cNvPicPr>
          <p:nvPr userDrawn="1"/>
        </p:nvPicPr>
        <p:blipFill>
          <a:blip r:embed="rId6"/>
          <a:stretch>
            <a:fillRect/>
          </a:stretch>
        </p:blipFill>
        <p:spPr>
          <a:xfrm>
            <a:off x="6590323" y="3908868"/>
            <a:ext cx="4775200" cy="1828800"/>
          </a:xfrm>
          <a:prstGeom prst="rect">
            <a:avLst/>
          </a:prstGeom>
        </p:spPr>
      </p:pic>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37138"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C87DB2FB-B8C3-794C-8312-E006764B04F8}"/>
              </a:ext>
            </a:extLst>
          </p:cNvPr>
          <p:cNvSpPr>
            <a:spLocks noGrp="1"/>
          </p:cNvSpPr>
          <p:nvPr>
            <p:ph idx="13" hasCustomPrompt="1"/>
          </p:nvPr>
        </p:nvSpPr>
        <p:spPr>
          <a:xfrm>
            <a:off x="6625492"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4" name="Content Placeholder 2">
            <a:extLst>
              <a:ext uri="{FF2B5EF4-FFF2-40B4-BE49-F238E27FC236}">
                <a16:creationId xmlns:a16="http://schemas.microsoft.com/office/drawing/2014/main" id="{B2206BEE-DCCC-184C-946F-119EF29C5A21}"/>
              </a:ext>
            </a:extLst>
          </p:cNvPr>
          <p:cNvSpPr>
            <a:spLocks noGrp="1"/>
          </p:cNvSpPr>
          <p:nvPr>
            <p:ph idx="14" hasCustomPrompt="1"/>
          </p:nvPr>
        </p:nvSpPr>
        <p:spPr>
          <a:xfrm>
            <a:off x="1119554"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5" name="Content Placeholder 2">
            <a:extLst>
              <a:ext uri="{FF2B5EF4-FFF2-40B4-BE49-F238E27FC236}">
                <a16:creationId xmlns:a16="http://schemas.microsoft.com/office/drawing/2014/main" id="{58277245-FA37-914F-8EEA-35A71E7AAF30}"/>
              </a:ext>
            </a:extLst>
          </p:cNvPr>
          <p:cNvSpPr>
            <a:spLocks noGrp="1"/>
          </p:cNvSpPr>
          <p:nvPr>
            <p:ph idx="15" hasCustomPrompt="1"/>
          </p:nvPr>
        </p:nvSpPr>
        <p:spPr>
          <a:xfrm>
            <a:off x="6613769"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626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descr="A picture containing background pattern&#10;&#10;Description automatically generated">
            <a:extLst>
              <a:ext uri="{FF2B5EF4-FFF2-40B4-BE49-F238E27FC236}">
                <a16:creationId xmlns:a16="http://schemas.microsoft.com/office/drawing/2014/main" id="{1F3A383B-E71F-3348-81C1-2F9D99BF496D}"/>
              </a:ext>
            </a:extLst>
          </p:cNvPr>
          <p:cNvPicPr>
            <a:picLocks noChangeAspect="1"/>
          </p:cNvPicPr>
          <p:nvPr userDrawn="1"/>
        </p:nvPicPr>
        <p:blipFill>
          <a:blip r:embed="rId3"/>
          <a:stretch>
            <a:fillRect/>
          </a:stretch>
        </p:blipFill>
        <p:spPr>
          <a:xfrm>
            <a:off x="1080838" y="1676400"/>
            <a:ext cx="3098800" cy="1752600"/>
          </a:xfrm>
          <a:prstGeom prst="rect">
            <a:avLst/>
          </a:prstGeom>
        </p:spPr>
      </p:pic>
      <p:pic>
        <p:nvPicPr>
          <p:cNvPr id="10" name="Picture 9" descr="A picture containing nature, holding, rainbow, person&#10;&#10;Description automatically generated">
            <a:extLst>
              <a:ext uri="{FF2B5EF4-FFF2-40B4-BE49-F238E27FC236}">
                <a16:creationId xmlns:a16="http://schemas.microsoft.com/office/drawing/2014/main" id="{B346911C-C2C2-EE45-9497-2585600F1C9E}"/>
              </a:ext>
            </a:extLst>
          </p:cNvPr>
          <p:cNvPicPr>
            <a:picLocks noChangeAspect="1"/>
          </p:cNvPicPr>
          <p:nvPr userDrawn="1"/>
        </p:nvPicPr>
        <p:blipFill>
          <a:blip r:embed="rId4"/>
          <a:stretch>
            <a:fillRect/>
          </a:stretch>
        </p:blipFill>
        <p:spPr>
          <a:xfrm>
            <a:off x="4827552" y="1676400"/>
            <a:ext cx="3111500" cy="1752600"/>
          </a:xfrm>
          <a:prstGeom prst="rect">
            <a:avLst/>
          </a:prstGeom>
        </p:spPr>
      </p:pic>
      <p:pic>
        <p:nvPicPr>
          <p:cNvPr id="12" name="Picture 11" descr="Background pattern&#10;&#10;Description automatically generated">
            <a:extLst>
              <a:ext uri="{FF2B5EF4-FFF2-40B4-BE49-F238E27FC236}">
                <a16:creationId xmlns:a16="http://schemas.microsoft.com/office/drawing/2014/main" id="{DBD22F6A-54D1-554F-AFC4-48505A1CA69A}"/>
              </a:ext>
            </a:extLst>
          </p:cNvPr>
          <p:cNvPicPr>
            <a:picLocks noChangeAspect="1"/>
          </p:cNvPicPr>
          <p:nvPr userDrawn="1"/>
        </p:nvPicPr>
        <p:blipFill>
          <a:blip r:embed="rId5"/>
          <a:stretch>
            <a:fillRect/>
          </a:stretch>
        </p:blipFill>
        <p:spPr>
          <a:xfrm>
            <a:off x="8280400" y="1676400"/>
            <a:ext cx="3111500" cy="1752600"/>
          </a:xfrm>
          <a:prstGeom prst="rect">
            <a:avLst/>
          </a:prstGeom>
        </p:spPr>
      </p:pic>
      <p:pic>
        <p:nvPicPr>
          <p:cNvPr id="15" name="Picture 14" descr="Background pattern&#10;&#10;Description automatically generated">
            <a:extLst>
              <a:ext uri="{FF2B5EF4-FFF2-40B4-BE49-F238E27FC236}">
                <a16:creationId xmlns:a16="http://schemas.microsoft.com/office/drawing/2014/main" id="{5F11ECA6-ADD4-BD40-8E50-8C8DDD9103F9}"/>
              </a:ext>
            </a:extLst>
          </p:cNvPr>
          <p:cNvPicPr>
            <a:picLocks noChangeAspect="1"/>
          </p:cNvPicPr>
          <p:nvPr userDrawn="1"/>
        </p:nvPicPr>
        <p:blipFill>
          <a:blip r:embed="rId6"/>
          <a:stretch>
            <a:fillRect/>
          </a:stretch>
        </p:blipFill>
        <p:spPr>
          <a:xfrm>
            <a:off x="1080838" y="3798807"/>
            <a:ext cx="3098800" cy="1752600"/>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1CCF529B-C544-F242-93C1-971F45505885}"/>
              </a:ext>
            </a:extLst>
          </p:cNvPr>
          <p:cNvPicPr>
            <a:picLocks noChangeAspect="1"/>
          </p:cNvPicPr>
          <p:nvPr userDrawn="1"/>
        </p:nvPicPr>
        <p:blipFill>
          <a:blip r:embed="rId7"/>
          <a:stretch>
            <a:fillRect/>
          </a:stretch>
        </p:blipFill>
        <p:spPr>
          <a:xfrm>
            <a:off x="4827552" y="3798807"/>
            <a:ext cx="3111500" cy="1752600"/>
          </a:xfrm>
          <a:prstGeom prst="rect">
            <a:avLst/>
          </a:prstGeom>
        </p:spPr>
      </p:pic>
      <p:pic>
        <p:nvPicPr>
          <p:cNvPr id="20" name="Picture 19" descr="A picture containing sunburst chart&#10;&#10;Description automatically generated">
            <a:extLst>
              <a:ext uri="{FF2B5EF4-FFF2-40B4-BE49-F238E27FC236}">
                <a16:creationId xmlns:a16="http://schemas.microsoft.com/office/drawing/2014/main" id="{2F9F51D7-459A-E44E-A6B5-AB6BAEFE62ED}"/>
              </a:ext>
            </a:extLst>
          </p:cNvPr>
          <p:cNvPicPr>
            <a:picLocks noChangeAspect="1"/>
          </p:cNvPicPr>
          <p:nvPr userDrawn="1"/>
        </p:nvPicPr>
        <p:blipFill>
          <a:blip r:embed="rId8"/>
          <a:stretch>
            <a:fillRect/>
          </a:stretch>
        </p:blipFill>
        <p:spPr>
          <a:xfrm>
            <a:off x="8280400" y="3798807"/>
            <a:ext cx="3073400" cy="1752600"/>
          </a:xfrm>
          <a:prstGeom prst="rect">
            <a:avLst/>
          </a:prstGeom>
        </p:spPr>
      </p:pic>
      <p:sp>
        <p:nvSpPr>
          <p:cNvPr id="27" name="Content Placeholder 2">
            <a:extLst>
              <a:ext uri="{FF2B5EF4-FFF2-40B4-BE49-F238E27FC236}">
                <a16:creationId xmlns:a16="http://schemas.microsoft.com/office/drawing/2014/main" id="{3CB05956-E44E-EA4C-806C-8BEE62CCDE3F}"/>
              </a:ext>
            </a:extLst>
          </p:cNvPr>
          <p:cNvSpPr>
            <a:spLocks noGrp="1"/>
          </p:cNvSpPr>
          <p:nvPr>
            <p:ph idx="1" hasCustomPrompt="1"/>
          </p:nvPr>
        </p:nvSpPr>
        <p:spPr>
          <a:xfrm>
            <a:off x="110197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8" name="Content Placeholder 2">
            <a:extLst>
              <a:ext uri="{FF2B5EF4-FFF2-40B4-BE49-F238E27FC236}">
                <a16:creationId xmlns:a16="http://schemas.microsoft.com/office/drawing/2014/main" id="{CA1CBDD7-D7FF-B846-B346-479130E018E6}"/>
              </a:ext>
            </a:extLst>
          </p:cNvPr>
          <p:cNvSpPr>
            <a:spLocks noGrp="1"/>
          </p:cNvSpPr>
          <p:nvPr>
            <p:ph idx="13" hasCustomPrompt="1"/>
          </p:nvPr>
        </p:nvSpPr>
        <p:spPr>
          <a:xfrm>
            <a:off x="4827552"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9" name="Content Placeholder 2">
            <a:extLst>
              <a:ext uri="{FF2B5EF4-FFF2-40B4-BE49-F238E27FC236}">
                <a16:creationId xmlns:a16="http://schemas.microsoft.com/office/drawing/2014/main" id="{D0FBB023-4E8E-0949-8DD1-610B921AB010}"/>
              </a:ext>
            </a:extLst>
          </p:cNvPr>
          <p:cNvSpPr>
            <a:spLocks noGrp="1"/>
          </p:cNvSpPr>
          <p:nvPr>
            <p:ph idx="14" hasCustomPrompt="1"/>
          </p:nvPr>
        </p:nvSpPr>
        <p:spPr>
          <a:xfrm>
            <a:off x="829585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0" name="Content Placeholder 2">
            <a:extLst>
              <a:ext uri="{FF2B5EF4-FFF2-40B4-BE49-F238E27FC236}">
                <a16:creationId xmlns:a16="http://schemas.microsoft.com/office/drawing/2014/main" id="{6CD8211D-F40A-354C-9DA7-51856FDF35C2}"/>
              </a:ext>
            </a:extLst>
          </p:cNvPr>
          <p:cNvSpPr>
            <a:spLocks noGrp="1"/>
          </p:cNvSpPr>
          <p:nvPr>
            <p:ph idx="15" hasCustomPrompt="1"/>
          </p:nvPr>
        </p:nvSpPr>
        <p:spPr>
          <a:xfrm>
            <a:off x="1080838" y="3864679"/>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1" name="Content Placeholder 2">
            <a:extLst>
              <a:ext uri="{FF2B5EF4-FFF2-40B4-BE49-F238E27FC236}">
                <a16:creationId xmlns:a16="http://schemas.microsoft.com/office/drawing/2014/main" id="{B0F35B03-CCFF-F843-90AB-BA10B6882622}"/>
              </a:ext>
            </a:extLst>
          </p:cNvPr>
          <p:cNvSpPr>
            <a:spLocks noGrp="1"/>
          </p:cNvSpPr>
          <p:nvPr>
            <p:ph idx="16" hasCustomPrompt="1"/>
          </p:nvPr>
        </p:nvSpPr>
        <p:spPr>
          <a:xfrm>
            <a:off x="4827552" y="386037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2" name="Content Placeholder 2">
            <a:extLst>
              <a:ext uri="{FF2B5EF4-FFF2-40B4-BE49-F238E27FC236}">
                <a16:creationId xmlns:a16="http://schemas.microsoft.com/office/drawing/2014/main" id="{2300953E-09ED-C54E-B653-3B3F378B92CE}"/>
              </a:ext>
            </a:extLst>
          </p:cNvPr>
          <p:cNvSpPr>
            <a:spLocks noGrp="1"/>
          </p:cNvSpPr>
          <p:nvPr>
            <p:ph idx="17" hasCustomPrompt="1"/>
          </p:nvPr>
        </p:nvSpPr>
        <p:spPr>
          <a:xfrm>
            <a:off x="8280400" y="383174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26899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4" name="Picture 3" descr="A picture containing background pattern&#10;&#10;Description automatically generated">
            <a:extLst>
              <a:ext uri="{FF2B5EF4-FFF2-40B4-BE49-F238E27FC236}">
                <a16:creationId xmlns:a16="http://schemas.microsoft.com/office/drawing/2014/main" id="{E5395314-B0E9-A94A-BC94-D2F0A05622BC}"/>
              </a:ext>
            </a:extLst>
          </p:cNvPr>
          <p:cNvPicPr>
            <a:picLocks noChangeAspect="1"/>
          </p:cNvPicPr>
          <p:nvPr userDrawn="1"/>
        </p:nvPicPr>
        <p:blipFill>
          <a:blip r:embed="rId3"/>
          <a:stretch>
            <a:fillRect/>
          </a:stretch>
        </p:blipFill>
        <p:spPr>
          <a:xfrm>
            <a:off x="1067947" y="1819138"/>
            <a:ext cx="2298700" cy="1727200"/>
          </a:xfrm>
          <a:prstGeom prst="rect">
            <a:avLst/>
          </a:prstGeom>
        </p:spPr>
      </p:pic>
      <p:pic>
        <p:nvPicPr>
          <p:cNvPr id="7" name="Picture 6" descr="Background pattern&#10;&#10;Description automatically generated">
            <a:extLst>
              <a:ext uri="{FF2B5EF4-FFF2-40B4-BE49-F238E27FC236}">
                <a16:creationId xmlns:a16="http://schemas.microsoft.com/office/drawing/2014/main" id="{CDB28126-CD18-E44D-B81F-23AA73DF53C8}"/>
              </a:ext>
            </a:extLst>
          </p:cNvPr>
          <p:cNvPicPr>
            <a:picLocks noChangeAspect="1"/>
          </p:cNvPicPr>
          <p:nvPr userDrawn="1"/>
        </p:nvPicPr>
        <p:blipFill>
          <a:blip r:embed="rId4"/>
          <a:stretch>
            <a:fillRect/>
          </a:stretch>
        </p:blipFill>
        <p:spPr>
          <a:xfrm>
            <a:off x="3726123" y="1819138"/>
            <a:ext cx="2298700" cy="1727200"/>
          </a:xfrm>
          <a:prstGeom prst="rect">
            <a:avLst/>
          </a:prstGeom>
        </p:spPr>
      </p:pic>
      <p:pic>
        <p:nvPicPr>
          <p:cNvPr id="11" name="Picture 10" descr="Background pattern&#10;&#10;Description automatically generated">
            <a:extLst>
              <a:ext uri="{FF2B5EF4-FFF2-40B4-BE49-F238E27FC236}">
                <a16:creationId xmlns:a16="http://schemas.microsoft.com/office/drawing/2014/main" id="{44F0CB35-DC56-9649-924C-1DFB3A5A3E1A}"/>
              </a:ext>
            </a:extLst>
          </p:cNvPr>
          <p:cNvPicPr>
            <a:picLocks noChangeAspect="1"/>
          </p:cNvPicPr>
          <p:nvPr userDrawn="1"/>
        </p:nvPicPr>
        <p:blipFill>
          <a:blip r:embed="rId5"/>
          <a:stretch>
            <a:fillRect/>
          </a:stretch>
        </p:blipFill>
        <p:spPr>
          <a:xfrm>
            <a:off x="6403848" y="1819138"/>
            <a:ext cx="2298700" cy="1727200"/>
          </a:xfrm>
          <a:prstGeom prst="rect">
            <a:avLst/>
          </a:prstGeom>
        </p:spPr>
      </p:pic>
      <p:pic>
        <p:nvPicPr>
          <p:cNvPr id="14" name="Picture 13" descr="Shape, rectangle&#10;&#10;Description automatically generated">
            <a:extLst>
              <a:ext uri="{FF2B5EF4-FFF2-40B4-BE49-F238E27FC236}">
                <a16:creationId xmlns:a16="http://schemas.microsoft.com/office/drawing/2014/main" id="{C5D3EF8B-7EB3-3E42-8AAF-3E72838A3D08}"/>
              </a:ext>
            </a:extLst>
          </p:cNvPr>
          <p:cNvPicPr>
            <a:picLocks noChangeAspect="1"/>
          </p:cNvPicPr>
          <p:nvPr userDrawn="1"/>
        </p:nvPicPr>
        <p:blipFill>
          <a:blip r:embed="rId6"/>
          <a:stretch>
            <a:fillRect/>
          </a:stretch>
        </p:blipFill>
        <p:spPr>
          <a:xfrm>
            <a:off x="9100177" y="1819138"/>
            <a:ext cx="2298700" cy="172720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AA3FA912-DFE3-F14C-A38A-4DC422FD2E30}"/>
              </a:ext>
            </a:extLst>
          </p:cNvPr>
          <p:cNvPicPr>
            <a:picLocks noChangeAspect="1"/>
          </p:cNvPicPr>
          <p:nvPr userDrawn="1"/>
        </p:nvPicPr>
        <p:blipFill>
          <a:blip r:embed="rId7"/>
          <a:stretch>
            <a:fillRect/>
          </a:stretch>
        </p:blipFill>
        <p:spPr>
          <a:xfrm>
            <a:off x="1067947" y="3855300"/>
            <a:ext cx="2298700" cy="1752600"/>
          </a:xfrm>
          <a:prstGeom prst="rect">
            <a:avLst/>
          </a:prstGeom>
        </p:spPr>
      </p:pic>
      <p:pic>
        <p:nvPicPr>
          <p:cNvPr id="21" name="Picture 20" descr="Shape, circle&#10;&#10;Description automatically generated">
            <a:extLst>
              <a:ext uri="{FF2B5EF4-FFF2-40B4-BE49-F238E27FC236}">
                <a16:creationId xmlns:a16="http://schemas.microsoft.com/office/drawing/2014/main" id="{B8A0ACB6-A92B-1F47-BFFC-213598EE8B27}"/>
              </a:ext>
            </a:extLst>
          </p:cNvPr>
          <p:cNvPicPr>
            <a:picLocks noChangeAspect="1"/>
          </p:cNvPicPr>
          <p:nvPr userDrawn="1"/>
        </p:nvPicPr>
        <p:blipFill>
          <a:blip r:embed="rId8"/>
          <a:stretch>
            <a:fillRect/>
          </a:stretch>
        </p:blipFill>
        <p:spPr>
          <a:xfrm>
            <a:off x="3726123" y="3855300"/>
            <a:ext cx="2298700" cy="1752600"/>
          </a:xfrm>
          <a:prstGeom prst="rect">
            <a:avLst/>
          </a:prstGeom>
        </p:spPr>
      </p:pic>
      <p:pic>
        <p:nvPicPr>
          <p:cNvPr id="23" name="Picture 22" descr="Background pattern&#10;&#10;Description automatically generated">
            <a:extLst>
              <a:ext uri="{FF2B5EF4-FFF2-40B4-BE49-F238E27FC236}">
                <a16:creationId xmlns:a16="http://schemas.microsoft.com/office/drawing/2014/main" id="{74132AEF-6CF1-AC42-B499-EB73BC7FCD70}"/>
              </a:ext>
            </a:extLst>
          </p:cNvPr>
          <p:cNvPicPr>
            <a:picLocks noChangeAspect="1"/>
          </p:cNvPicPr>
          <p:nvPr userDrawn="1"/>
        </p:nvPicPr>
        <p:blipFill>
          <a:blip r:embed="rId9"/>
          <a:stretch>
            <a:fillRect/>
          </a:stretch>
        </p:blipFill>
        <p:spPr>
          <a:xfrm>
            <a:off x="6396924" y="3855300"/>
            <a:ext cx="2298700" cy="1752600"/>
          </a:xfrm>
          <a:prstGeom prst="rect">
            <a:avLst/>
          </a:prstGeom>
        </p:spPr>
      </p:pic>
      <p:pic>
        <p:nvPicPr>
          <p:cNvPr id="25" name="Picture 24" descr="Venn diagram&#10;&#10;Description automatically generated">
            <a:extLst>
              <a:ext uri="{FF2B5EF4-FFF2-40B4-BE49-F238E27FC236}">
                <a16:creationId xmlns:a16="http://schemas.microsoft.com/office/drawing/2014/main" id="{16EC92A1-8258-DE4C-AE2A-CB28F1166639}"/>
              </a:ext>
            </a:extLst>
          </p:cNvPr>
          <p:cNvPicPr>
            <a:picLocks noChangeAspect="1"/>
          </p:cNvPicPr>
          <p:nvPr userDrawn="1"/>
        </p:nvPicPr>
        <p:blipFill>
          <a:blip r:embed="rId10"/>
          <a:stretch>
            <a:fillRect/>
          </a:stretch>
        </p:blipFill>
        <p:spPr>
          <a:xfrm>
            <a:off x="9055100" y="3855300"/>
            <a:ext cx="2298700" cy="1752600"/>
          </a:xfrm>
          <a:prstGeom prst="rect">
            <a:avLst/>
          </a:prstGeom>
        </p:spPr>
      </p:pic>
      <p:sp>
        <p:nvSpPr>
          <p:cNvPr id="33" name="Content Placeholder 2">
            <a:extLst>
              <a:ext uri="{FF2B5EF4-FFF2-40B4-BE49-F238E27FC236}">
                <a16:creationId xmlns:a16="http://schemas.microsoft.com/office/drawing/2014/main" id="{580D5E9B-6E5A-CB46-A11E-00C01BD6E31C}"/>
              </a:ext>
            </a:extLst>
          </p:cNvPr>
          <p:cNvSpPr>
            <a:spLocks noGrp="1"/>
          </p:cNvSpPr>
          <p:nvPr>
            <p:ph idx="1" hasCustomPrompt="1"/>
          </p:nvPr>
        </p:nvSpPr>
        <p:spPr>
          <a:xfrm>
            <a:off x="1067947" y="186547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4" name="Content Placeholder 2">
            <a:extLst>
              <a:ext uri="{FF2B5EF4-FFF2-40B4-BE49-F238E27FC236}">
                <a16:creationId xmlns:a16="http://schemas.microsoft.com/office/drawing/2014/main" id="{F44F95D6-318C-E248-B2CB-65473256BF07}"/>
              </a:ext>
            </a:extLst>
          </p:cNvPr>
          <p:cNvSpPr>
            <a:spLocks noGrp="1"/>
          </p:cNvSpPr>
          <p:nvPr>
            <p:ph idx="13" hasCustomPrompt="1"/>
          </p:nvPr>
        </p:nvSpPr>
        <p:spPr>
          <a:xfrm>
            <a:off x="3726123"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5" name="Content Placeholder 2">
            <a:extLst>
              <a:ext uri="{FF2B5EF4-FFF2-40B4-BE49-F238E27FC236}">
                <a16:creationId xmlns:a16="http://schemas.microsoft.com/office/drawing/2014/main" id="{E837B3CB-A425-B24E-9834-5001F6E91580}"/>
              </a:ext>
            </a:extLst>
          </p:cNvPr>
          <p:cNvSpPr>
            <a:spLocks noGrp="1"/>
          </p:cNvSpPr>
          <p:nvPr>
            <p:ph idx="14" hasCustomPrompt="1"/>
          </p:nvPr>
        </p:nvSpPr>
        <p:spPr>
          <a:xfrm>
            <a:off x="6422452"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6" name="Content Placeholder 2">
            <a:extLst>
              <a:ext uri="{FF2B5EF4-FFF2-40B4-BE49-F238E27FC236}">
                <a16:creationId xmlns:a16="http://schemas.microsoft.com/office/drawing/2014/main" id="{131604F7-B8C8-EB4C-9D5C-9B69B0412679}"/>
              </a:ext>
            </a:extLst>
          </p:cNvPr>
          <p:cNvSpPr>
            <a:spLocks noGrp="1"/>
          </p:cNvSpPr>
          <p:nvPr>
            <p:ph idx="15" hasCustomPrompt="1"/>
          </p:nvPr>
        </p:nvSpPr>
        <p:spPr>
          <a:xfrm>
            <a:off x="9081573" y="184258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7" name="Content Placeholder 2">
            <a:extLst>
              <a:ext uri="{FF2B5EF4-FFF2-40B4-BE49-F238E27FC236}">
                <a16:creationId xmlns:a16="http://schemas.microsoft.com/office/drawing/2014/main" id="{FAF82D21-8CF5-6847-80E2-8A2892B22B5B}"/>
              </a:ext>
            </a:extLst>
          </p:cNvPr>
          <p:cNvSpPr>
            <a:spLocks noGrp="1"/>
          </p:cNvSpPr>
          <p:nvPr>
            <p:ph idx="16" hasCustomPrompt="1"/>
          </p:nvPr>
        </p:nvSpPr>
        <p:spPr>
          <a:xfrm>
            <a:off x="1067947" y="389521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8" name="Content Placeholder 2">
            <a:extLst>
              <a:ext uri="{FF2B5EF4-FFF2-40B4-BE49-F238E27FC236}">
                <a16:creationId xmlns:a16="http://schemas.microsoft.com/office/drawing/2014/main" id="{B7FDD800-4CD5-1445-AC1D-CF85D8A25665}"/>
              </a:ext>
            </a:extLst>
          </p:cNvPr>
          <p:cNvSpPr>
            <a:spLocks noGrp="1"/>
          </p:cNvSpPr>
          <p:nvPr>
            <p:ph idx="17" hasCustomPrompt="1"/>
          </p:nvPr>
        </p:nvSpPr>
        <p:spPr>
          <a:xfrm>
            <a:off x="3726123"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9" name="Content Placeholder 2">
            <a:extLst>
              <a:ext uri="{FF2B5EF4-FFF2-40B4-BE49-F238E27FC236}">
                <a16:creationId xmlns:a16="http://schemas.microsoft.com/office/drawing/2014/main" id="{8FDA839C-DDBD-0446-A709-4E20AA5894BC}"/>
              </a:ext>
            </a:extLst>
          </p:cNvPr>
          <p:cNvSpPr>
            <a:spLocks noGrp="1"/>
          </p:cNvSpPr>
          <p:nvPr>
            <p:ph idx="18" hasCustomPrompt="1"/>
          </p:nvPr>
        </p:nvSpPr>
        <p:spPr>
          <a:xfrm>
            <a:off x="6422452"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40" name="Content Placeholder 2">
            <a:extLst>
              <a:ext uri="{FF2B5EF4-FFF2-40B4-BE49-F238E27FC236}">
                <a16:creationId xmlns:a16="http://schemas.microsoft.com/office/drawing/2014/main" id="{EE15FC20-D0C6-8045-BCBA-174A769FA9DE}"/>
              </a:ext>
            </a:extLst>
          </p:cNvPr>
          <p:cNvSpPr>
            <a:spLocks noGrp="1"/>
          </p:cNvSpPr>
          <p:nvPr>
            <p:ph idx="19" hasCustomPrompt="1"/>
          </p:nvPr>
        </p:nvSpPr>
        <p:spPr>
          <a:xfrm>
            <a:off x="9081573" y="3872326"/>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66737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Tree>
    <p:extLst>
      <p:ext uri="{BB962C8B-B14F-4D97-AF65-F5344CB8AC3E}">
        <p14:creationId xmlns:p14="http://schemas.microsoft.com/office/powerpoint/2010/main" val="37713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
        <p:nvSpPr>
          <p:cNvPr id="4" name="Rectangle 3">
            <a:extLst>
              <a:ext uri="{FF2B5EF4-FFF2-40B4-BE49-F238E27FC236}">
                <a16:creationId xmlns:a16="http://schemas.microsoft.com/office/drawing/2014/main" id="{20BB48DC-ACBC-2542-B7C7-9C07F85C67C9}"/>
              </a:ext>
            </a:extLst>
          </p:cNvPr>
          <p:cNvSpPr/>
          <p:nvPr userDrawn="1"/>
        </p:nvSpPr>
        <p:spPr>
          <a:xfrm>
            <a:off x="973014" y="5993296"/>
            <a:ext cx="11218986" cy="864704"/>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26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05963B-C242-C346-AA42-AD8F8E533E39}"/>
              </a:ext>
            </a:extLst>
          </p:cNvPr>
          <p:cNvSpPr>
            <a:spLocks noGrp="1"/>
          </p:cNvSpPr>
          <p:nvPr>
            <p:ph type="sldNum" sz="quarter" idx="12"/>
          </p:nvPr>
        </p:nvSpPr>
        <p:spPr>
          <a:xfrm>
            <a:off x="298939" y="6356350"/>
            <a:ext cx="545123" cy="365125"/>
          </a:xfrm>
        </p:spPr>
        <p:txBody>
          <a:bodyPr/>
          <a:lstStyle>
            <a:lvl1pPr algn="l">
              <a:defRPr>
                <a:solidFill>
                  <a:schemeClr val="bg1"/>
                </a:solidFill>
              </a:defRPr>
            </a:lvl1pPr>
          </a:lstStyle>
          <a:p>
            <a:fld id="{D9F2F12A-E773-6344-8602-31C2DEEE88BD}" type="slidenum">
              <a:rPr lang="en-US" smtClean="0"/>
              <a:pPr/>
              <a:t>‹#›</a:t>
            </a:fld>
            <a:endParaRPr lang="en-US"/>
          </a:p>
        </p:txBody>
      </p:sp>
      <p:sp>
        <p:nvSpPr>
          <p:cNvPr id="7" name="Title 1">
            <a:extLst>
              <a:ext uri="{FF2B5EF4-FFF2-40B4-BE49-F238E27FC236}">
                <a16:creationId xmlns:a16="http://schemas.microsoft.com/office/drawing/2014/main" id="{177716A1-83AB-564F-8416-C2E9E54DA07F}"/>
              </a:ext>
            </a:extLst>
          </p:cNvPr>
          <p:cNvSpPr>
            <a:spLocks noGrp="1"/>
          </p:cNvSpPr>
          <p:nvPr>
            <p:ph type="title" hasCustomPrompt="1"/>
          </p:nvPr>
        </p:nvSpPr>
        <p:spPr>
          <a:xfrm>
            <a:off x="4349262" y="492185"/>
            <a:ext cx="7004538"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Click to edit Slide title</a:t>
            </a:r>
          </a:p>
        </p:txBody>
      </p:sp>
      <p:sp>
        <p:nvSpPr>
          <p:cNvPr id="8" name="Content Placeholder 2">
            <a:extLst>
              <a:ext uri="{FF2B5EF4-FFF2-40B4-BE49-F238E27FC236}">
                <a16:creationId xmlns:a16="http://schemas.microsoft.com/office/drawing/2014/main" id="{C9BF6698-8F39-9B40-B8CE-2B132C168DA8}"/>
              </a:ext>
            </a:extLst>
          </p:cNvPr>
          <p:cNvSpPr>
            <a:spLocks noGrp="1"/>
          </p:cNvSpPr>
          <p:nvPr>
            <p:ph idx="1" hasCustomPrompt="1"/>
          </p:nvPr>
        </p:nvSpPr>
        <p:spPr>
          <a:xfrm>
            <a:off x="4349262" y="1825625"/>
            <a:ext cx="7004538" cy="4351338"/>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96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descr="A picture containing outdoor, flying, holding, person&#10;&#10;Description automatically generated">
            <a:extLst>
              <a:ext uri="{FF2B5EF4-FFF2-40B4-BE49-F238E27FC236}">
                <a16:creationId xmlns:a16="http://schemas.microsoft.com/office/drawing/2014/main" id="{8C80636C-9562-3746-A596-01E913863FB8}"/>
              </a:ext>
            </a:extLst>
          </p:cNvPr>
          <p:cNvPicPr>
            <a:picLocks noChangeAspect="1"/>
          </p:cNvPicPr>
          <p:nvPr userDrawn="1"/>
        </p:nvPicPr>
        <p:blipFill>
          <a:blip r:embed="rId3"/>
          <a:stretch>
            <a:fillRect/>
          </a:stretch>
        </p:blipFill>
        <p:spPr>
          <a:xfrm>
            <a:off x="6369093" y="1782396"/>
            <a:ext cx="5072630"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66798" y="1782396"/>
            <a:ext cx="5041678"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172308"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7778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a:extLst>
              <a:ext uri="{FF2B5EF4-FFF2-40B4-BE49-F238E27FC236}">
                <a16:creationId xmlns:a16="http://schemas.microsoft.com/office/drawing/2014/main" id="{8C80636C-9562-3746-A596-01E913863FB8}"/>
              </a:ext>
            </a:extLst>
          </p:cNvPr>
          <p:cNvPicPr>
            <a:picLocks noChangeAspect="1"/>
          </p:cNvPicPr>
          <p:nvPr userDrawn="1"/>
        </p:nvPicPr>
        <p:blipFill>
          <a:blip r:embed="rId3"/>
          <a:srcRect/>
          <a:stretch/>
        </p:blipFill>
        <p:spPr>
          <a:xfrm>
            <a:off x="6369317" y="1782396"/>
            <a:ext cx="4923691"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80476" y="1782396"/>
            <a:ext cx="4882061"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207477"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2795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8" name="Picture 7" descr="A picture containing flying, blue, holding, air&#10;&#10;Description automatically generated">
            <a:extLst>
              <a:ext uri="{FF2B5EF4-FFF2-40B4-BE49-F238E27FC236}">
                <a16:creationId xmlns:a16="http://schemas.microsoft.com/office/drawing/2014/main" id="{3F9CF2FC-B2E9-7242-8489-E4868506A5D7}"/>
              </a:ext>
            </a:extLst>
          </p:cNvPr>
          <p:cNvPicPr>
            <a:picLocks noChangeAspect="1"/>
          </p:cNvPicPr>
          <p:nvPr userDrawn="1"/>
        </p:nvPicPr>
        <p:blipFill>
          <a:blip r:embed="rId3"/>
          <a:stretch>
            <a:fillRect/>
          </a:stretch>
        </p:blipFill>
        <p:spPr>
          <a:xfrm>
            <a:off x="1086021" y="1782396"/>
            <a:ext cx="3198698" cy="3949700"/>
          </a:xfrm>
          <a:prstGeom prst="rect">
            <a:avLst/>
          </a:prstGeom>
        </p:spPr>
      </p:pic>
      <p:pic>
        <p:nvPicPr>
          <p:cNvPr id="10" name="Picture 9" descr="A picture containing sky, star, flying&#10;&#10;Description automatically generated">
            <a:extLst>
              <a:ext uri="{FF2B5EF4-FFF2-40B4-BE49-F238E27FC236}">
                <a16:creationId xmlns:a16="http://schemas.microsoft.com/office/drawing/2014/main" id="{EB147EC9-4FFD-6C47-9AF1-9EAF40431C74}"/>
              </a:ext>
            </a:extLst>
          </p:cNvPr>
          <p:cNvPicPr>
            <a:picLocks noChangeAspect="1"/>
          </p:cNvPicPr>
          <p:nvPr userDrawn="1"/>
        </p:nvPicPr>
        <p:blipFill>
          <a:blip r:embed="rId4"/>
          <a:stretch>
            <a:fillRect/>
          </a:stretch>
        </p:blipFill>
        <p:spPr>
          <a:xfrm>
            <a:off x="4607656" y="1782396"/>
            <a:ext cx="3211807" cy="3949700"/>
          </a:xfrm>
          <a:prstGeom prst="rect">
            <a:avLst/>
          </a:prstGeom>
        </p:spPr>
      </p:pic>
      <p:pic>
        <p:nvPicPr>
          <p:cNvPr id="13" name="Picture 12" descr="A picture containing holding, flying, ball, green&#10;&#10;Description automatically generated">
            <a:extLst>
              <a:ext uri="{FF2B5EF4-FFF2-40B4-BE49-F238E27FC236}">
                <a16:creationId xmlns:a16="http://schemas.microsoft.com/office/drawing/2014/main" id="{8DE21091-D3B1-4A4F-BEA0-927AAB484B6E}"/>
              </a:ext>
            </a:extLst>
          </p:cNvPr>
          <p:cNvPicPr>
            <a:picLocks noChangeAspect="1"/>
          </p:cNvPicPr>
          <p:nvPr userDrawn="1"/>
        </p:nvPicPr>
        <p:blipFill>
          <a:blip r:embed="rId5"/>
          <a:stretch>
            <a:fillRect/>
          </a:stretch>
        </p:blipFill>
        <p:spPr>
          <a:xfrm>
            <a:off x="8141992" y="1782396"/>
            <a:ext cx="3211807" cy="3949700"/>
          </a:xfrm>
          <a:prstGeom prst="rect">
            <a:avLst/>
          </a:prstGeom>
        </p:spPr>
      </p:pic>
      <p:sp>
        <p:nvSpPr>
          <p:cNvPr id="14" name="Content Placeholder 2">
            <a:extLst>
              <a:ext uri="{FF2B5EF4-FFF2-40B4-BE49-F238E27FC236}">
                <a16:creationId xmlns:a16="http://schemas.microsoft.com/office/drawing/2014/main" id="{08D4837D-EE82-074A-AE1D-7DC05F989EB2}"/>
              </a:ext>
            </a:extLst>
          </p:cNvPr>
          <p:cNvSpPr>
            <a:spLocks noGrp="1"/>
          </p:cNvSpPr>
          <p:nvPr>
            <p:ph idx="1" hasCustomPrompt="1"/>
          </p:nvPr>
        </p:nvSpPr>
        <p:spPr>
          <a:xfrm>
            <a:off x="1172308" y="1922580"/>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5" name="Content Placeholder 2">
            <a:extLst>
              <a:ext uri="{FF2B5EF4-FFF2-40B4-BE49-F238E27FC236}">
                <a16:creationId xmlns:a16="http://schemas.microsoft.com/office/drawing/2014/main" id="{FDBBE3CB-C1BA-B44E-BBC1-10BBEB8F648A}"/>
              </a:ext>
            </a:extLst>
          </p:cNvPr>
          <p:cNvSpPr>
            <a:spLocks noGrp="1"/>
          </p:cNvSpPr>
          <p:nvPr>
            <p:ph idx="13" hasCustomPrompt="1"/>
          </p:nvPr>
        </p:nvSpPr>
        <p:spPr>
          <a:xfrm>
            <a:off x="4707052"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A3D0E2B9-60C8-4A4D-B622-69E65A2658A0}"/>
              </a:ext>
            </a:extLst>
          </p:cNvPr>
          <p:cNvSpPr>
            <a:spLocks noGrp="1"/>
          </p:cNvSpPr>
          <p:nvPr>
            <p:ph idx="14" hasCustomPrompt="1"/>
          </p:nvPr>
        </p:nvSpPr>
        <p:spPr>
          <a:xfrm>
            <a:off x="8241388"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7036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descr="A picture containing flying, blue, holding, air&#10;&#10;Description automatically generated">
            <a:extLst>
              <a:ext uri="{FF2B5EF4-FFF2-40B4-BE49-F238E27FC236}">
                <a16:creationId xmlns:a16="http://schemas.microsoft.com/office/drawing/2014/main" id="{468553CD-E683-D54D-995A-403D31643761}"/>
              </a:ext>
            </a:extLst>
          </p:cNvPr>
          <p:cNvPicPr>
            <a:picLocks noChangeAspect="1"/>
          </p:cNvPicPr>
          <p:nvPr userDrawn="1"/>
        </p:nvPicPr>
        <p:blipFill rotWithShape="1">
          <a:blip r:embed="rId3"/>
          <a:srcRect t="10750" r="-3" b="10747"/>
          <a:stretch/>
        </p:blipFill>
        <p:spPr>
          <a:xfrm>
            <a:off x="895336"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2" name="Picture 11" descr="A picture containing sky, star, flying&#10;&#10;Description automatically generated">
            <a:extLst>
              <a:ext uri="{FF2B5EF4-FFF2-40B4-BE49-F238E27FC236}">
                <a16:creationId xmlns:a16="http://schemas.microsoft.com/office/drawing/2014/main" id="{77BB7699-6DFA-A64F-8136-C7C639FE306E}"/>
              </a:ext>
            </a:extLst>
          </p:cNvPr>
          <p:cNvPicPr>
            <a:picLocks noChangeAspect="1"/>
          </p:cNvPicPr>
          <p:nvPr userDrawn="1"/>
        </p:nvPicPr>
        <p:blipFill rotWithShape="1">
          <a:blip r:embed="rId4"/>
          <a:srcRect t="11724" r="-3" b="9524"/>
          <a:stretch/>
        </p:blipFill>
        <p:spPr>
          <a:xfrm>
            <a:off x="4610101"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7" name="Picture 16" descr="A picture containing holding, flying, ball, green&#10;&#10;Description automatically generated">
            <a:extLst>
              <a:ext uri="{FF2B5EF4-FFF2-40B4-BE49-F238E27FC236}">
                <a16:creationId xmlns:a16="http://schemas.microsoft.com/office/drawing/2014/main" id="{04EBFFBE-B649-914B-B751-BBA5856D2E21}"/>
              </a:ext>
            </a:extLst>
          </p:cNvPr>
          <p:cNvPicPr>
            <a:picLocks noChangeAspect="1"/>
          </p:cNvPicPr>
          <p:nvPr userDrawn="1"/>
        </p:nvPicPr>
        <p:blipFill rotWithShape="1">
          <a:blip r:embed="rId5"/>
          <a:srcRect t="12366" r="-3" b="8882"/>
          <a:stretch/>
        </p:blipFill>
        <p:spPr>
          <a:xfrm>
            <a:off x="8324865"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8" name="Content Placeholder 2">
            <a:extLst>
              <a:ext uri="{FF2B5EF4-FFF2-40B4-BE49-F238E27FC236}">
                <a16:creationId xmlns:a16="http://schemas.microsoft.com/office/drawing/2014/main" id="{2BC94951-D24B-CE42-B75F-FAE7259F7875}"/>
              </a:ext>
            </a:extLst>
          </p:cNvPr>
          <p:cNvSpPr>
            <a:spLocks noGrp="1"/>
          </p:cNvSpPr>
          <p:nvPr>
            <p:ph idx="1" hasCustomPrompt="1"/>
          </p:nvPr>
        </p:nvSpPr>
        <p:spPr>
          <a:xfrm>
            <a:off x="1066800" y="242667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9" name="Content Placeholder 2">
            <a:extLst>
              <a:ext uri="{FF2B5EF4-FFF2-40B4-BE49-F238E27FC236}">
                <a16:creationId xmlns:a16="http://schemas.microsoft.com/office/drawing/2014/main" id="{6D2BFA28-660A-F44D-BCB6-7587FBCC1008}"/>
              </a:ext>
            </a:extLst>
          </p:cNvPr>
          <p:cNvSpPr>
            <a:spLocks noGrp="1"/>
          </p:cNvSpPr>
          <p:nvPr>
            <p:ph idx="13" hasCustomPrompt="1"/>
          </p:nvPr>
        </p:nvSpPr>
        <p:spPr>
          <a:xfrm>
            <a:off x="4800599" y="2383739"/>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2E78BE63-7E09-7B4B-871F-4EE0050337CB}"/>
              </a:ext>
            </a:extLst>
          </p:cNvPr>
          <p:cNvSpPr>
            <a:spLocks noGrp="1"/>
          </p:cNvSpPr>
          <p:nvPr>
            <p:ph idx="14" hasCustomPrompt="1"/>
          </p:nvPr>
        </p:nvSpPr>
        <p:spPr>
          <a:xfrm>
            <a:off x="8515364" y="235303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320083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tretch>
            <a:fill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tretch>
            <a:fill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tretch>
            <a:fill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125416" y="1852243"/>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125415" y="3191178"/>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125415" y="4485157"/>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164876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C9A3B7-ABA2-6D44-ACC8-33AA6516C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94630B-4C37-3248-ADC0-506509684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99F35-4EDF-3548-832A-3A95173B9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26889-90C5-1E43-ABDA-74BF48011C89}" type="datetime1">
              <a:rPr lang="en-CA" smtClean="0"/>
              <a:t>2022-09-28</a:t>
            </a:fld>
            <a:endParaRPr lang="en-US"/>
          </a:p>
        </p:txBody>
      </p:sp>
      <p:sp>
        <p:nvSpPr>
          <p:cNvPr id="5" name="Footer Placeholder 4">
            <a:extLst>
              <a:ext uri="{FF2B5EF4-FFF2-40B4-BE49-F238E27FC236}">
                <a16:creationId xmlns:a16="http://schemas.microsoft.com/office/drawing/2014/main" id="{5FE514B7-2A32-B94A-8DEE-F431B0132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A0EC6C-CB3A-2348-B5F3-1CBCCC0C6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2F12A-E773-6344-8602-31C2DEEE88BD}" type="slidenum">
              <a:rPr lang="en-US" smtClean="0"/>
              <a:t>‹#›</a:t>
            </a:fld>
            <a:endParaRPr lang="en-US"/>
          </a:p>
        </p:txBody>
      </p:sp>
    </p:spTree>
    <p:extLst>
      <p:ext uri="{BB962C8B-B14F-4D97-AF65-F5344CB8AC3E}">
        <p14:creationId xmlns:p14="http://schemas.microsoft.com/office/powerpoint/2010/main" val="821443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51" r:id="rId4"/>
    <p:sldLayoutId id="2147483660" r:id="rId5"/>
    <p:sldLayoutId id="2147483665" r:id="rId6"/>
    <p:sldLayoutId id="2147483661" r:id="rId7"/>
    <p:sldLayoutId id="2147483662" r:id="rId8"/>
    <p:sldLayoutId id="2147483663" r:id="rId9"/>
    <p:sldLayoutId id="2147483666" r:id="rId10"/>
    <p:sldLayoutId id="2147483664" r:id="rId11"/>
    <p:sldLayoutId id="2147483667" r:id="rId12"/>
    <p:sldLayoutId id="2147483668" r:id="rId13"/>
    <p:sldLayoutId id="2147483669" r:id="rId14"/>
    <p:sldLayoutId id="214748367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partnershipagainstcancer.ca/topics/lung-cancer-screening-in-canada-2021-2022/summar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ncbi.nlm.nih.gov/pubmed/32011914"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jto.org/article/S1556-0864(19)30359-4/fulltext"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ubmed/21411501" TargetMode="External"/><Relationship Id="rId2" Type="http://schemas.openxmlformats.org/officeDocument/2006/relationships/hyperlink" Target="https://www.ncbi.nlm.nih.gov/pubmed/19414677" TargetMode="External"/><Relationship Id="rId1" Type="http://schemas.openxmlformats.org/officeDocument/2006/relationships/slideLayout" Target="../slideLayouts/slideLayout3.xml"/><Relationship Id="rId6" Type="http://schemas.openxmlformats.org/officeDocument/2006/relationships/hyperlink" Target="https://doi.org/10.1016/S2589-7500(19)30159-1." TargetMode="External"/><Relationship Id="rId5" Type="http://schemas.openxmlformats.org/officeDocument/2006/relationships/hyperlink" Target="https://www.sciencedirect.com/science/article/pii/S1556086417303544" TargetMode="External"/><Relationship Id="rId4" Type="http://schemas.openxmlformats.org/officeDocument/2006/relationships/hyperlink" Target="https://www.nejm.org/doi/full/10.1056/NEJMoa121472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www.partnershipagainstcancer.ca/topics/lung-cancer-screening-in-canada-2021-2022/population-outreach/"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1F3F74-244B-1044-A856-19B7B3C37F12}"/>
              </a:ext>
            </a:extLst>
          </p:cNvPr>
          <p:cNvSpPr txBox="1">
            <a:spLocks/>
          </p:cNvSpPr>
          <p:nvPr/>
        </p:nvSpPr>
        <p:spPr>
          <a:xfrm>
            <a:off x="1524000" y="2319037"/>
            <a:ext cx="9952892" cy="178244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4800"/>
              </a:lnSpc>
            </a:pPr>
            <a:endParaRPr lang="en-US" sz="4800">
              <a:solidFill>
                <a:srgbClr val="FEFFFE"/>
              </a:solidFill>
              <a:latin typeface="ITC New Baskerville" pitchFamily="50" charset="0"/>
            </a:endParaRPr>
          </a:p>
          <a:p>
            <a:pPr algn="l">
              <a:lnSpc>
                <a:spcPts val="4800"/>
              </a:lnSpc>
            </a:pPr>
            <a:endParaRPr lang="en-US" sz="4800">
              <a:solidFill>
                <a:srgbClr val="FEFFFE"/>
              </a:solidFill>
              <a:latin typeface="ITC New Baskerville" pitchFamily="50" charset="0"/>
            </a:endParaRPr>
          </a:p>
          <a:p>
            <a:pPr algn="l">
              <a:lnSpc>
                <a:spcPts val="4800"/>
              </a:lnSpc>
            </a:pPr>
            <a:endParaRPr lang="en-US" sz="4800">
              <a:solidFill>
                <a:srgbClr val="FEFFFE"/>
              </a:solidFill>
              <a:latin typeface="ITC New Baskerville" pitchFamily="50" charset="0"/>
            </a:endParaRPr>
          </a:p>
          <a:p>
            <a:pPr algn="l">
              <a:lnSpc>
                <a:spcPts val="4800"/>
              </a:lnSpc>
            </a:pPr>
            <a:r>
              <a:rPr lang="en-US" sz="4800">
                <a:solidFill>
                  <a:srgbClr val="FEFFFE"/>
                </a:solidFill>
                <a:latin typeface="ITC New Baskerville" pitchFamily="50" charset="0"/>
              </a:rPr>
              <a:t>Lung Cancer Screening in Canada</a:t>
            </a:r>
          </a:p>
          <a:p>
            <a:pPr algn="l">
              <a:lnSpc>
                <a:spcPts val="4800"/>
              </a:lnSpc>
            </a:pPr>
            <a:r>
              <a:rPr lang="en-US" sz="4800">
                <a:solidFill>
                  <a:srgbClr val="FEFFFE"/>
                </a:solidFill>
                <a:latin typeface="ITC New Baskerville" pitchFamily="50" charset="0"/>
              </a:rPr>
              <a:t>2021/2022</a:t>
            </a:r>
          </a:p>
        </p:txBody>
      </p:sp>
      <p:sp>
        <p:nvSpPr>
          <p:cNvPr id="5" name="Subtitle 2">
            <a:extLst>
              <a:ext uri="{FF2B5EF4-FFF2-40B4-BE49-F238E27FC236}">
                <a16:creationId xmlns:a16="http://schemas.microsoft.com/office/drawing/2014/main" id="{C8C5F1B8-9E0C-5D40-ABBE-DC7807E35077}"/>
              </a:ext>
            </a:extLst>
          </p:cNvPr>
          <p:cNvSpPr txBox="1">
            <a:spLocks/>
          </p:cNvSpPr>
          <p:nvPr/>
        </p:nvSpPr>
        <p:spPr>
          <a:xfrm>
            <a:off x="1524000" y="4262035"/>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cap="all">
                <a:solidFill>
                  <a:srgbClr val="FEFFFE"/>
                </a:solidFill>
                <a:latin typeface="Montserrat" pitchFamily="2" charset="77"/>
              </a:rPr>
              <a:t>Canadian partnership against cancer</a:t>
            </a:r>
          </a:p>
        </p:txBody>
      </p:sp>
      <p:sp>
        <p:nvSpPr>
          <p:cNvPr id="6" name="Subtitle 2">
            <a:extLst>
              <a:ext uri="{FF2B5EF4-FFF2-40B4-BE49-F238E27FC236}">
                <a16:creationId xmlns:a16="http://schemas.microsoft.com/office/drawing/2014/main" id="{94257ED5-BE74-AF4A-B52E-DDCCB7E199C0}"/>
              </a:ext>
            </a:extLst>
          </p:cNvPr>
          <p:cNvSpPr txBox="1">
            <a:spLocks/>
          </p:cNvSpPr>
          <p:nvPr/>
        </p:nvSpPr>
        <p:spPr>
          <a:xfrm>
            <a:off x="9249508" y="6238909"/>
            <a:ext cx="2227384" cy="323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1400" b="1" cap="all">
              <a:solidFill>
                <a:srgbClr val="0070C0"/>
              </a:solidFill>
              <a:latin typeface="Montserrat SemiBold" pitchFamily="2" charset="77"/>
            </a:endParaRPr>
          </a:p>
        </p:txBody>
      </p:sp>
      <p:sp>
        <p:nvSpPr>
          <p:cNvPr id="2" name="TextBox 1">
            <a:extLst>
              <a:ext uri="{FF2B5EF4-FFF2-40B4-BE49-F238E27FC236}">
                <a16:creationId xmlns:a16="http://schemas.microsoft.com/office/drawing/2014/main" id="{FAB9D056-D3D2-D34A-9421-286F2C2806BA}"/>
              </a:ext>
            </a:extLst>
          </p:cNvPr>
          <p:cNvSpPr txBox="1"/>
          <p:nvPr/>
        </p:nvSpPr>
        <p:spPr>
          <a:xfrm>
            <a:off x="1524000" y="5197151"/>
            <a:ext cx="9416716" cy="923330"/>
          </a:xfrm>
          <a:prstGeom prst="rect">
            <a:avLst/>
          </a:prstGeom>
          <a:noFill/>
        </p:spPr>
        <p:txBody>
          <a:bodyPr wrap="square" rtlCol="0">
            <a:spAutoFit/>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Suggested </a:t>
            </a:r>
            <a:r>
              <a:rPr lang="en-US" sz="1800" dirty="0">
                <a:effectLst/>
                <a:latin typeface="Calibri" panose="020F0502020204030204" pitchFamily="34" charset="0"/>
                <a:ea typeface="Calibri" panose="020F0502020204030204" pitchFamily="34" charset="0"/>
                <a:cs typeface="Times New Roman" panose="02020603050405020304" pitchFamily="18" charset="0"/>
              </a:rPr>
              <a:t>citation: Lung Screening in Canada: 2021/2022 Environmental Scan. Canadian Partnership Against Cancer; 2022.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https://www.partnershipagainstcancer.ca/topics/lung-cancer-screening-in-canada-2021-2022/summary/</a:t>
            </a:r>
            <a:r>
              <a:rPr lang="en-US" dirty="0"/>
              <a:t> </a:t>
            </a:r>
          </a:p>
        </p:txBody>
      </p:sp>
    </p:spTree>
    <p:extLst>
      <p:ext uri="{BB962C8B-B14F-4D97-AF65-F5344CB8AC3E}">
        <p14:creationId xmlns:p14="http://schemas.microsoft.com/office/powerpoint/2010/main" val="144254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10</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a:t>Pilots and Studies</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normAutofit fontScale="85000" lnSpcReduction="10000"/>
          </a:bodyPr>
          <a:lstStyle/>
          <a:p>
            <a:r>
              <a:rPr lang="en-US" sz="2000"/>
              <a:t>Ontario Lung Cancer Screening Pilot for People at High Risk</a:t>
            </a:r>
          </a:p>
          <a:p>
            <a:r>
              <a:rPr lang="en-US" sz="2000"/>
              <a:t>BC Lung Screen Trial/Pan-Canadian Early Detection of Lung Cancer Extension Project/International Lung Screen Trial</a:t>
            </a:r>
          </a:p>
          <a:p>
            <a:r>
              <a:rPr lang="en-US" sz="2000"/>
              <a:t>Alberta Lung Cancer Screening Research Study</a:t>
            </a:r>
          </a:p>
          <a:p>
            <a:r>
              <a:rPr lang="en-US" sz="2000"/>
              <a:t>Pan Canadian Early Detection of Lung Cancer Study</a:t>
            </a:r>
          </a:p>
          <a:p>
            <a:r>
              <a:rPr lang="en-US" sz="2000"/>
              <a:t>Pilot Study by the Centre </a:t>
            </a:r>
            <a:r>
              <a:rPr lang="en-US" sz="2000" err="1"/>
              <a:t>universitaire</a:t>
            </a:r>
            <a:r>
              <a:rPr lang="en-US" sz="2000"/>
              <a:t> de </a:t>
            </a:r>
            <a:r>
              <a:rPr lang="en-US" sz="2000" err="1"/>
              <a:t>santé</a:t>
            </a:r>
            <a:r>
              <a:rPr lang="en-US" sz="2000"/>
              <a:t> McGill (Quebec)</a:t>
            </a:r>
          </a:p>
          <a:p>
            <a:r>
              <a:rPr lang="en-US" sz="2000"/>
              <a:t>Lung Cancer Screening Demonstration Project in Quebec</a:t>
            </a:r>
          </a:p>
          <a:p>
            <a:r>
              <a:rPr lang="en-US" sz="2000"/>
              <a:t>Referral and Recruitment Strategies </a:t>
            </a:r>
          </a:p>
          <a:p>
            <a:r>
              <a:rPr lang="en-US" sz="2000"/>
              <a:t>Strategies to recruit specific populations</a:t>
            </a:r>
          </a:p>
          <a:p>
            <a:r>
              <a:rPr lang="en-US" sz="2000"/>
              <a:t>Smoking Cessation Referral Methods and Pharmacotherapy for Lung Screening Pilots and Studies in Canada</a:t>
            </a:r>
          </a:p>
        </p:txBody>
      </p:sp>
    </p:spTree>
    <p:extLst>
      <p:ext uri="{BB962C8B-B14F-4D97-AF65-F5344CB8AC3E}">
        <p14:creationId xmlns:p14="http://schemas.microsoft.com/office/powerpoint/2010/main" val="1762710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15853" y="264034"/>
            <a:ext cx="10380786" cy="752842"/>
          </a:xfrm>
        </p:spPr>
        <p:txBody>
          <a:bodyPr>
            <a:normAutofit/>
          </a:bodyPr>
          <a:lstStyle/>
          <a:p>
            <a:r>
              <a:rPr lang="en-US" sz="1600"/>
              <a:t>Ontario Lung Cancer Screening Pilot for People at High Risk</a:t>
            </a:r>
          </a:p>
        </p:txBody>
      </p:sp>
      <p:graphicFrame>
        <p:nvGraphicFramePr>
          <p:cNvPr id="5" name="Table 4">
            <a:extLst>
              <a:ext uri="{FF2B5EF4-FFF2-40B4-BE49-F238E27FC236}">
                <a16:creationId xmlns:a16="http://schemas.microsoft.com/office/drawing/2014/main" id="{76D2F60F-CAA5-B5BD-704F-EA16770E4445}"/>
              </a:ext>
            </a:extLst>
          </p:cNvPr>
          <p:cNvGraphicFramePr>
            <a:graphicFrameLocks noGrp="1"/>
          </p:cNvGraphicFramePr>
          <p:nvPr>
            <p:extLst>
              <p:ext uri="{D42A27DB-BD31-4B8C-83A1-F6EECF244321}">
                <p14:modId xmlns:p14="http://schemas.microsoft.com/office/powerpoint/2010/main" val="1204325096"/>
              </p:ext>
            </p:extLst>
          </p:nvPr>
        </p:nvGraphicFramePr>
        <p:xfrm>
          <a:off x="302377" y="870611"/>
          <a:ext cx="11280023" cy="4067715"/>
        </p:xfrm>
        <a:graphic>
          <a:graphicData uri="http://schemas.openxmlformats.org/drawingml/2006/table">
            <a:tbl>
              <a:tblPr firstRow="1" firstCol="1"/>
              <a:tblGrid>
                <a:gridCol w="1903821">
                  <a:extLst>
                    <a:ext uri="{9D8B030D-6E8A-4147-A177-3AD203B41FA5}">
                      <a16:colId xmlns:a16="http://schemas.microsoft.com/office/drawing/2014/main" val="3169050029"/>
                    </a:ext>
                  </a:extLst>
                </a:gridCol>
                <a:gridCol w="9376202">
                  <a:extLst>
                    <a:ext uri="{9D8B030D-6E8A-4147-A177-3AD203B41FA5}">
                      <a16:colId xmlns:a16="http://schemas.microsoft.com/office/drawing/2014/main" val="2797826549"/>
                    </a:ext>
                  </a:extLst>
                </a:gridCol>
              </a:tblGrid>
              <a:tr h="306827">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Title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Ontario Lung Cancer Screening Pilot for People at High Risk*</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394305431"/>
                  </a:ext>
                </a:extLst>
              </a:tr>
              <a:tr h="163752">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Purpose of the Study/Pilot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To assess how to best implement organized lung cancer screening for people at high risk in Ontario.</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802812470"/>
                  </a:ext>
                </a:extLst>
              </a:tr>
              <a:tr h="163752">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Start and end date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June 2017 - March 2021</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92449853"/>
                  </a:ext>
                </a:extLst>
              </a:tr>
              <a:tr h="534873">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of Individuals Recruited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More than 13,000 people recruited throughout the duration of the pilot (June 2017 – March 2021). Recruited/referred individuals undergo risk assessment to determine if they are eligible for screening.</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Note: Number of people recruited was impacted by the COVID-19 pandemic.</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69990277"/>
                  </a:ext>
                </a:extLst>
              </a:tr>
              <a:tr h="384274">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Study/ Pilot Inclusion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Criteria: Current/former smokers ages 55-74 who have smoked cigarettes daily for at least 20 years, with ≥2.0% risk of developing lung cancer over the next 6 years as determined by risk assessment using the PLCOm20212 risk prediction model.</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176062705"/>
                  </a:ext>
                </a:extLst>
              </a:tr>
              <a:tr h="364524">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Guideline Inclusion Criteria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15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Age: 55-74</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15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&gt; 20 years smoking history</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09241267"/>
                  </a:ext>
                </a:extLst>
              </a:tr>
              <a:tr h="335008">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Risk Prediction Model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Age, education, family history of lung cancer, body mass index, personal history of cancer and chronic obstructive pulmonary disease, smoking status, smoking duration, smoking intensity, smoking quit-time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359848993"/>
                  </a:ext>
                </a:extLst>
              </a:tr>
              <a:tr h="1143579">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Results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Interim evaluation results published in 2020. Final results are expected in 2021.</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The interim evaluation of the first year of the pilot demonstrated: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1000" kern="1200" dirty="0">
                          <a:solidFill>
                            <a:schemeClr val="accent4"/>
                          </a:solidFill>
                          <a:effectLst/>
                          <a:latin typeface="+mn-lt"/>
                          <a:ea typeface="+mn-ea"/>
                          <a:cs typeface="+mn-cs"/>
                        </a:rPr>
                        <a:t>Successful recruitment of people at high risk</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1000" kern="1200" dirty="0">
                          <a:solidFill>
                            <a:schemeClr val="accent4"/>
                          </a:solidFill>
                          <a:effectLst/>
                          <a:latin typeface="+mn-lt"/>
                          <a:ea typeface="+mn-ea"/>
                          <a:cs typeface="+mn-cs"/>
                        </a:rPr>
                        <a:t>High rates of smoking cessation program acceptance</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1000" kern="1200" dirty="0">
                          <a:solidFill>
                            <a:schemeClr val="accent4"/>
                          </a:solidFill>
                          <a:effectLst/>
                          <a:latin typeface="+mn-lt"/>
                          <a:ea typeface="+mn-ea"/>
                          <a:cs typeface="+mn-cs"/>
                        </a:rPr>
                        <a:t>Strong cancer detection rate results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1000" kern="1200" dirty="0">
                          <a:solidFill>
                            <a:schemeClr val="accent4"/>
                          </a:solidFill>
                          <a:effectLst/>
                          <a:latin typeface="+mn-lt"/>
                          <a:ea typeface="+mn-ea"/>
                          <a:cs typeface="+mn-cs"/>
                        </a:rPr>
                        <a:t>A shift towards earlier stage at diagnosis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1000" kern="1200" dirty="0">
                          <a:solidFill>
                            <a:schemeClr val="accent4"/>
                          </a:solidFill>
                          <a:effectLst/>
                          <a:latin typeface="+mn-lt"/>
                          <a:ea typeface="+mn-ea"/>
                          <a:cs typeface="+mn-cs"/>
                        </a:rPr>
                        <a:t>High participant satisfaction</a:t>
                      </a: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701739398"/>
                  </a:ext>
                </a:extLst>
              </a:tr>
              <a:tr h="163752">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Principal Investigator</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Ontario Health (Cancer Care Ontario)</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057666275"/>
                  </a:ext>
                </a:extLst>
              </a:tr>
              <a:tr h="506265">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Reference</a:t>
                      </a: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(if the study has been published)</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Reference for interim evaluation results: Darling GE, </a:t>
                      </a:r>
                      <a:r>
                        <a:rPr lang="en-US" sz="100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Tammemägi</a:t>
                      </a: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MC, Schmidt H, Buchanan DN, Leung Y, McGarry C, Rabeneck L, Organized Lung Cancer Screening Pilot: Informing a Province-wide Program in Ontario, Canada, The Annals of Thoracic Surgery (2020), </a:t>
                      </a:r>
                      <a:r>
                        <a:rPr lang="en-US" sz="100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doi</a:t>
                      </a: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https://doi.org/10.1016/j.athoracsur.2020.07.051.</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142686668"/>
                  </a:ext>
                </a:extLst>
              </a:tr>
            </a:tbl>
          </a:graphicData>
        </a:graphic>
      </p:graphicFrame>
      <p:sp>
        <p:nvSpPr>
          <p:cNvPr id="7" name="TextBox 6">
            <a:extLst>
              <a:ext uri="{FF2B5EF4-FFF2-40B4-BE49-F238E27FC236}">
                <a16:creationId xmlns:a16="http://schemas.microsoft.com/office/drawing/2014/main" id="{2B32B37C-1F86-5FC7-6E6C-866E578C9CF0}"/>
              </a:ext>
            </a:extLst>
          </p:cNvPr>
          <p:cNvSpPr txBox="1"/>
          <p:nvPr/>
        </p:nvSpPr>
        <p:spPr>
          <a:xfrm>
            <a:off x="215853" y="4938326"/>
            <a:ext cx="7654508" cy="249684"/>
          </a:xfrm>
          <a:prstGeom prst="rect">
            <a:avLst/>
          </a:prstGeom>
          <a:noFill/>
        </p:spPr>
        <p:txBody>
          <a:bodyPr wrap="square">
            <a:spAutoFit/>
          </a:bodyPr>
          <a:lstStyle/>
          <a:p>
            <a:pPr marL="0" marR="0">
              <a:lnSpc>
                <a:spcPct val="107000"/>
              </a:lnSpc>
              <a:spcBef>
                <a:spcPts val="0"/>
              </a:spcBef>
              <a:spcAft>
                <a:spcPts val="800"/>
              </a:spcAft>
            </a:pP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The information on this pilot was obtained in January 2018 through phone interview with initiative representatives and updated in 2021.</a:t>
            </a:r>
          </a:p>
        </p:txBody>
      </p:sp>
    </p:spTree>
    <p:extLst>
      <p:ext uri="{BB962C8B-B14F-4D97-AF65-F5344CB8AC3E}">
        <p14:creationId xmlns:p14="http://schemas.microsoft.com/office/powerpoint/2010/main" val="35157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36984" y="368239"/>
            <a:ext cx="11257709" cy="752842"/>
          </a:xfrm>
        </p:spPr>
        <p:txBody>
          <a:bodyPr>
            <a:normAutofit/>
          </a:bodyPr>
          <a:lstStyle/>
          <a:p>
            <a:r>
              <a:rPr lang="en-US" sz="1600" dirty="0"/>
              <a:t>BC Lung Screen Trial/Pan-Canadian Early Detection of Lung Cancer Extension Project/International Lung Screen Trial</a:t>
            </a:r>
          </a:p>
        </p:txBody>
      </p:sp>
      <p:graphicFrame>
        <p:nvGraphicFramePr>
          <p:cNvPr id="3" name="Table 2">
            <a:extLst>
              <a:ext uri="{FF2B5EF4-FFF2-40B4-BE49-F238E27FC236}">
                <a16:creationId xmlns:a16="http://schemas.microsoft.com/office/drawing/2014/main" id="{60D9AC84-DC50-3625-EE5F-BA3AF9DECDDE}"/>
              </a:ext>
            </a:extLst>
          </p:cNvPr>
          <p:cNvGraphicFramePr>
            <a:graphicFrameLocks noGrp="1"/>
          </p:cNvGraphicFramePr>
          <p:nvPr>
            <p:extLst>
              <p:ext uri="{D42A27DB-BD31-4B8C-83A1-F6EECF244321}">
                <p14:modId xmlns:p14="http://schemas.microsoft.com/office/powerpoint/2010/main" val="3699122975"/>
              </p:ext>
            </p:extLst>
          </p:nvPr>
        </p:nvGraphicFramePr>
        <p:xfrm>
          <a:off x="497306" y="1044481"/>
          <a:ext cx="10766675" cy="3842950"/>
        </p:xfrm>
        <a:graphic>
          <a:graphicData uri="http://schemas.openxmlformats.org/drawingml/2006/table">
            <a:tbl>
              <a:tblPr firstRow="1" firstCol="1"/>
              <a:tblGrid>
                <a:gridCol w="1817179">
                  <a:extLst>
                    <a:ext uri="{9D8B030D-6E8A-4147-A177-3AD203B41FA5}">
                      <a16:colId xmlns:a16="http://schemas.microsoft.com/office/drawing/2014/main" val="1711819638"/>
                    </a:ext>
                  </a:extLst>
                </a:gridCol>
                <a:gridCol w="8949496">
                  <a:extLst>
                    <a:ext uri="{9D8B030D-6E8A-4147-A177-3AD203B41FA5}">
                      <a16:colId xmlns:a16="http://schemas.microsoft.com/office/drawing/2014/main" val="4271436911"/>
                    </a:ext>
                  </a:extLst>
                </a:gridCol>
              </a:tblGrid>
              <a:tr h="319463">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Title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BC Lung Screen Trial/Pan-Canadian Early Detection of Lung Cancer Extension Project/International Lung Screen Trial*</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957857391"/>
                  </a:ext>
                </a:extLst>
              </a:tr>
              <a:tr h="51841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Purpose of the Study/Pilot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Compare PLCOm2012 1.5% 6-year lung cancer risk versus USPSTF2013 age and pack years criteria for inclusion.</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Evaluation of air pollution and genetic susceptibility as lung cancer risk factors in addition to PLCOm2012</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Prospective evaluation of </a:t>
                      </a:r>
                      <a:r>
                        <a:rPr lang="en-US" sz="100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PanCan</a:t>
                      </a: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Lung Nodule protocol</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Randomized trial of manual versus CAD reading of screening LDCT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234177948"/>
                  </a:ext>
                </a:extLst>
              </a:tr>
              <a:tr h="17049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Start and end date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July 2016-2021 (5-year trial)</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112795988"/>
                  </a:ext>
                </a:extLst>
              </a:tr>
              <a:tr h="34880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of Individuals Recruited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4,800 (expected)</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(2,100 in Vancouver, 2,000 in 5 sites in Australia, 800 in Hong Kong)</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8942701"/>
                  </a:ext>
                </a:extLst>
              </a:tr>
              <a:tr h="527114">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Study Inclusion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1) USPSTF2013 guideline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OR</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2) &gt;1.5% risk of developing lung cancer over the next 6 years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461200188"/>
                  </a:ext>
                </a:extLst>
              </a:tr>
              <a:tr h="43947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Guideline Inclusion Criteria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1000" kern="1200" dirty="0">
                          <a:solidFill>
                            <a:schemeClr val="accent4"/>
                          </a:solidFill>
                          <a:effectLst/>
                          <a:latin typeface="+mn-lt"/>
                          <a:ea typeface="+mn-ea"/>
                          <a:cs typeface="+mn-cs"/>
                        </a:rPr>
                        <a:t>Age: 55-80</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1000" kern="1200" dirty="0">
                          <a:solidFill>
                            <a:schemeClr val="accent4"/>
                          </a:solidFill>
                          <a:effectLst/>
                          <a:latin typeface="+mn-lt"/>
                          <a:ea typeface="+mn-ea"/>
                          <a:cs typeface="+mn-cs"/>
                        </a:rPr>
                        <a:t>Current or former smokers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1000" kern="1200" dirty="0">
                          <a:solidFill>
                            <a:schemeClr val="accent4"/>
                          </a:solidFill>
                          <a:effectLst/>
                          <a:latin typeface="+mn-lt"/>
                          <a:ea typeface="+mn-ea"/>
                          <a:cs typeface="+mn-cs"/>
                        </a:rPr>
                        <a:t>&gt; 20 years smoking history</a:t>
                      </a: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556261125"/>
                  </a:ext>
                </a:extLst>
              </a:tr>
              <a:tr h="34880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Risk Prediction Model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Age, education, ethnicity, family history of lung cancer, BMI, chronic obstructive pulmonary disease status, smoking duration, smoking intensity, smoking quit-time, and personal history of cancer</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490077803"/>
                  </a:ext>
                </a:extLst>
              </a:tr>
              <a:tr h="382532">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Results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2138/2000 recruited in BC completed in August 2019</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3.2% lung cancer so far</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PLCOm2012 criteria 15.8% more sensitive than USPSTF2013 criteria screening an equal number of people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26628900"/>
                  </a:ext>
                </a:extLst>
              </a:tr>
              <a:tr h="17049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Principal investigator</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Dr. Stephen Lam, Dr. John Mayo, Dr. John Yee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0106633"/>
                  </a:ext>
                </a:extLst>
              </a:tr>
              <a:tr h="34880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Reference</a:t>
                      </a: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(if the study has been published)</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Ann Am </a:t>
                      </a:r>
                      <a:r>
                        <a:rPr lang="en-US" sz="100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Thorac</a:t>
                      </a: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Soc. 2020. 17(4):503-512. DOI: </a:t>
                      </a:r>
                      <a:r>
                        <a:rPr lang="en-US" sz="10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10.1513/AnnalsATS.201902-102OC.</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009246580"/>
                  </a:ext>
                </a:extLst>
              </a:tr>
            </a:tbl>
          </a:graphicData>
        </a:graphic>
      </p:graphicFrame>
      <p:sp>
        <p:nvSpPr>
          <p:cNvPr id="9" name="TextBox 8">
            <a:extLst>
              <a:ext uri="{FF2B5EF4-FFF2-40B4-BE49-F238E27FC236}">
                <a16:creationId xmlns:a16="http://schemas.microsoft.com/office/drawing/2014/main" id="{4B82BA7A-E7F8-B8F0-F246-29BDC8A26373}"/>
              </a:ext>
            </a:extLst>
          </p:cNvPr>
          <p:cNvSpPr txBox="1"/>
          <p:nvPr/>
        </p:nvSpPr>
        <p:spPr>
          <a:xfrm>
            <a:off x="436984" y="4950803"/>
            <a:ext cx="8427863" cy="249684"/>
          </a:xfrm>
          <a:prstGeom prst="rect">
            <a:avLst/>
          </a:prstGeom>
          <a:noFill/>
        </p:spPr>
        <p:txBody>
          <a:bodyPr wrap="square">
            <a:spAutoFit/>
          </a:bodyPr>
          <a:lstStyle/>
          <a:p>
            <a:pPr marL="0" marR="0">
              <a:lnSpc>
                <a:spcPct val="107000"/>
              </a:lnSpc>
              <a:spcBef>
                <a:spcPts val="0"/>
              </a:spcBef>
              <a:spcAft>
                <a:spcPts val="800"/>
              </a:spcAft>
            </a:pP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The information on this study was obtained in January 2018 through phone interview with initiative representatives and updated in 2021.</a:t>
            </a:r>
          </a:p>
        </p:txBody>
      </p:sp>
    </p:spTree>
    <p:extLst>
      <p:ext uri="{BB962C8B-B14F-4D97-AF65-F5344CB8AC3E}">
        <p14:creationId xmlns:p14="http://schemas.microsoft.com/office/powerpoint/2010/main" val="73560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10743" y="437005"/>
            <a:ext cx="10380786" cy="752842"/>
          </a:xfrm>
        </p:spPr>
        <p:txBody>
          <a:bodyPr>
            <a:normAutofit/>
          </a:bodyPr>
          <a:lstStyle/>
          <a:p>
            <a:r>
              <a:rPr lang="en-US" sz="1600"/>
              <a:t>Alberta Lung Cancer Screening Research Study</a:t>
            </a:r>
          </a:p>
        </p:txBody>
      </p:sp>
      <p:graphicFrame>
        <p:nvGraphicFramePr>
          <p:cNvPr id="3" name="Table 2">
            <a:extLst>
              <a:ext uri="{FF2B5EF4-FFF2-40B4-BE49-F238E27FC236}">
                <a16:creationId xmlns:a16="http://schemas.microsoft.com/office/drawing/2014/main" id="{2267083A-937D-6477-2B89-8FD2C2C433BA}"/>
              </a:ext>
            </a:extLst>
          </p:cNvPr>
          <p:cNvGraphicFramePr>
            <a:graphicFrameLocks noGrp="1"/>
          </p:cNvGraphicFramePr>
          <p:nvPr>
            <p:extLst>
              <p:ext uri="{D42A27DB-BD31-4B8C-83A1-F6EECF244321}">
                <p14:modId xmlns:p14="http://schemas.microsoft.com/office/powerpoint/2010/main" val="975883273"/>
              </p:ext>
            </p:extLst>
          </p:nvPr>
        </p:nvGraphicFramePr>
        <p:xfrm>
          <a:off x="398630" y="1189846"/>
          <a:ext cx="11015328" cy="3805146"/>
        </p:xfrm>
        <a:graphic>
          <a:graphicData uri="http://schemas.openxmlformats.org/drawingml/2006/table">
            <a:tbl>
              <a:tblPr firstRow="1" firstCol="1"/>
              <a:tblGrid>
                <a:gridCol w="1859146">
                  <a:extLst>
                    <a:ext uri="{9D8B030D-6E8A-4147-A177-3AD203B41FA5}">
                      <a16:colId xmlns:a16="http://schemas.microsoft.com/office/drawing/2014/main" val="449721256"/>
                    </a:ext>
                  </a:extLst>
                </a:gridCol>
                <a:gridCol w="9156182">
                  <a:extLst>
                    <a:ext uri="{9D8B030D-6E8A-4147-A177-3AD203B41FA5}">
                      <a16:colId xmlns:a16="http://schemas.microsoft.com/office/drawing/2014/main" val="2198565059"/>
                    </a:ext>
                  </a:extLst>
                </a:gridCol>
              </a:tblGrid>
              <a:tr h="198473">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Title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Alberta Lung Cancer Screening Research Study*</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916903716"/>
                  </a:ext>
                </a:extLst>
              </a:tr>
              <a:tr h="13313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Purpose of the Study/Pilot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To gain expertise in screening as well as develop resources and processes to scale up to a larger program.</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21084463"/>
                  </a:ext>
                </a:extLst>
              </a:tr>
              <a:tr h="13313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Start and end date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April 2015 (start date) – recruitment ended in 2017</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10125318"/>
                  </a:ext>
                </a:extLst>
              </a:tr>
              <a:tr h="13313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of Individuals Recruited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800</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134274718"/>
                  </a:ext>
                </a:extLst>
              </a:tr>
              <a:tr h="41177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Study/ Pilot Inclusion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1) NLST criteria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OR</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2) &gt;1.5% risk of developing lung cancer over the next 6 years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78619727"/>
                  </a:ext>
                </a:extLst>
              </a:tr>
              <a:tr h="483823">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Guideline Inclusion Criteria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15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Age: 55-75</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15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≥30 pack-year</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15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Quit ≤ 15 years ago</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035503548"/>
                  </a:ext>
                </a:extLst>
              </a:tr>
              <a:tr h="27245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Risk Prediction Model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Age, education, ethnicity, family history of lung cancer, BMI, chronic obstructive pulmonary disease status, smoking duration, smoking intensity, smoking quit-time, and personal history of cancer</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10861035"/>
                  </a:ext>
                </a:extLst>
              </a:tr>
              <a:tr h="13313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Results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Follow up complete. Some results published; more are pending.</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30715394"/>
                  </a:ext>
                </a:extLst>
              </a:tr>
              <a:tr h="13313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Principal Investigator</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US"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Alain Tremblay</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143424917"/>
                  </a:ext>
                </a:extLst>
              </a:tr>
              <a:tr h="136606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Reference</a:t>
                      </a: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(if the study has been published)</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CA" sz="1000" spc="-2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Taghizadeh</a:t>
                      </a:r>
                      <a:r>
                        <a:rPr lang="en-CA"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et al. Tobacco use and motivation to stop smoking among long-term smokers who are ineligible for lung cancer screening. Lung Cancer 2017</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41910" marR="0">
                        <a:lnSpc>
                          <a:spcPct val="107000"/>
                        </a:lnSpc>
                        <a:spcBef>
                          <a:spcPts val="0"/>
                        </a:spcBef>
                        <a:spcAft>
                          <a:spcPts val="0"/>
                        </a:spcAft>
                      </a:pPr>
                      <a:r>
                        <a:rPr lang="en-US"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Tremblay et al. A Randomized Controlled Study of Integrated Smoking Cessation in a Lung Cancer Screening Program. J Thor </a:t>
                      </a:r>
                      <a:r>
                        <a:rPr lang="en-US" sz="1000" spc="-2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Onc</a:t>
                      </a:r>
                      <a:r>
                        <a:rPr lang="en-US"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2019. </a:t>
                      </a:r>
                      <a:r>
                        <a:rPr lang="en-US" sz="1000" u="sng" spc="-20" dirty="0">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2"/>
                        </a:rPr>
                        <a:t>https://www.jto.org/article/S1556-0864(19)30359-4/fulltext</a:t>
                      </a:r>
                      <a:r>
                        <a:rPr lang="en-US" sz="1000" spc="-2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Tremblay et al.</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Application of Lung-Screening Reporting and Data System Versus Pan-Canadian Early Detection of Lung Cancer Nodule Risk Calculation in the Alberta Lung Cancer Screening Study. JACR 2019</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Tremblay et al. Two-Year Follow-Up of a Randomized Controlled Study of Integrated Smoking Cessation in a Lung Cancer Screening Program. JTOCRR 2020.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Tammemagi et al. Comparison of USPSTF 2013 versus PLCOm2012 lung cancer screening eligibility criteria (International Lung Screening Trial). In PRESS 2021</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Tremblay et al. Development and application of an electronic synoptic report for reporting of low-dose computed tomography lung cancer screening examination. Under review 2021</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48191498"/>
                  </a:ext>
                </a:extLst>
              </a:tr>
            </a:tbl>
          </a:graphicData>
        </a:graphic>
      </p:graphicFrame>
      <p:sp>
        <p:nvSpPr>
          <p:cNvPr id="11" name="TextBox 10">
            <a:extLst>
              <a:ext uri="{FF2B5EF4-FFF2-40B4-BE49-F238E27FC236}">
                <a16:creationId xmlns:a16="http://schemas.microsoft.com/office/drawing/2014/main" id="{D99EE32F-DBC2-D1D6-9058-A63DABB45319}"/>
              </a:ext>
            </a:extLst>
          </p:cNvPr>
          <p:cNvSpPr txBox="1"/>
          <p:nvPr/>
        </p:nvSpPr>
        <p:spPr>
          <a:xfrm>
            <a:off x="398630" y="4994992"/>
            <a:ext cx="9011093" cy="249684"/>
          </a:xfrm>
          <a:prstGeom prst="rect">
            <a:avLst/>
          </a:prstGeom>
          <a:noFill/>
        </p:spPr>
        <p:txBody>
          <a:bodyPr wrap="square">
            <a:spAutoFit/>
          </a:bodyPr>
          <a:lstStyle/>
          <a:p>
            <a:pPr marL="0" marR="0">
              <a:lnSpc>
                <a:spcPct val="107000"/>
              </a:lnSpc>
              <a:spcBef>
                <a:spcPts val="0"/>
              </a:spcBef>
              <a:spcAft>
                <a:spcPts val="800"/>
              </a:spcAft>
            </a:pP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The information on this study was obtained in January 2018 through phone interview with initiative representatives and updated in 2021.</a:t>
            </a:r>
            <a:endParaRPr lang="en-US" sz="12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453080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22481" y="267700"/>
            <a:ext cx="10380786" cy="752842"/>
          </a:xfrm>
        </p:spPr>
        <p:txBody>
          <a:bodyPr>
            <a:normAutofit/>
          </a:bodyPr>
          <a:lstStyle/>
          <a:p>
            <a:r>
              <a:rPr lang="en-US" sz="1600"/>
              <a:t>Pan Canadian Early Detection of Lung Cancer Study</a:t>
            </a:r>
          </a:p>
        </p:txBody>
      </p:sp>
      <p:sp>
        <p:nvSpPr>
          <p:cNvPr id="12" name="TextBox 11">
            <a:extLst>
              <a:ext uri="{FF2B5EF4-FFF2-40B4-BE49-F238E27FC236}">
                <a16:creationId xmlns:a16="http://schemas.microsoft.com/office/drawing/2014/main" id="{E2664A72-D48A-6F88-B084-9CCF9C07DCDC}"/>
              </a:ext>
            </a:extLst>
          </p:cNvPr>
          <p:cNvSpPr txBox="1"/>
          <p:nvPr/>
        </p:nvSpPr>
        <p:spPr>
          <a:xfrm>
            <a:off x="402882" y="5551155"/>
            <a:ext cx="10219983" cy="249684"/>
          </a:xfrm>
          <a:prstGeom prst="rect">
            <a:avLst/>
          </a:prstGeom>
          <a:noFill/>
        </p:spPr>
        <p:txBody>
          <a:bodyPr wrap="square">
            <a:spAutoFit/>
          </a:bodyPr>
          <a:lstStyle/>
          <a:p>
            <a:pPr marL="0" marR="0">
              <a:lnSpc>
                <a:spcPct val="107000"/>
              </a:lnSpc>
              <a:spcBef>
                <a:spcPts val="300"/>
              </a:spcBef>
              <a:spcAft>
                <a:spcPts val="800"/>
              </a:spcAft>
            </a:pP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The information on this study was obtained in January 2018 through phone interview with initiative representatives and updated in 2021.</a:t>
            </a:r>
          </a:p>
        </p:txBody>
      </p:sp>
      <p:graphicFrame>
        <p:nvGraphicFramePr>
          <p:cNvPr id="3" name="Table 2">
            <a:extLst>
              <a:ext uri="{FF2B5EF4-FFF2-40B4-BE49-F238E27FC236}">
                <a16:creationId xmlns:a16="http://schemas.microsoft.com/office/drawing/2014/main" id="{5239840E-8DC3-DEF4-3408-CAA712207604}"/>
              </a:ext>
            </a:extLst>
          </p:cNvPr>
          <p:cNvGraphicFramePr>
            <a:graphicFrameLocks noGrp="1"/>
          </p:cNvGraphicFramePr>
          <p:nvPr>
            <p:extLst>
              <p:ext uri="{D42A27DB-BD31-4B8C-83A1-F6EECF244321}">
                <p14:modId xmlns:p14="http://schemas.microsoft.com/office/powerpoint/2010/main" val="4093110365"/>
              </p:ext>
            </p:extLst>
          </p:nvPr>
        </p:nvGraphicFramePr>
        <p:xfrm>
          <a:off x="437318" y="934277"/>
          <a:ext cx="10880387" cy="4333494"/>
        </p:xfrm>
        <a:graphic>
          <a:graphicData uri="http://schemas.openxmlformats.org/drawingml/2006/table">
            <a:tbl>
              <a:tblPr firstRow="1" firstCol="1"/>
              <a:tblGrid>
                <a:gridCol w="1836371">
                  <a:extLst>
                    <a:ext uri="{9D8B030D-6E8A-4147-A177-3AD203B41FA5}">
                      <a16:colId xmlns:a16="http://schemas.microsoft.com/office/drawing/2014/main" val="2043323437"/>
                    </a:ext>
                  </a:extLst>
                </a:gridCol>
                <a:gridCol w="9044016">
                  <a:extLst>
                    <a:ext uri="{9D8B030D-6E8A-4147-A177-3AD203B41FA5}">
                      <a16:colId xmlns:a16="http://schemas.microsoft.com/office/drawing/2014/main" val="2607015202"/>
                    </a:ext>
                  </a:extLst>
                </a:gridCol>
              </a:tblGrid>
              <a:tr h="136028">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Title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Pan Canadian Early Detection of Lung Cancer Study*</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3545607704"/>
                  </a:ext>
                </a:extLst>
              </a:tr>
              <a:tr h="629209">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Purpose of the Study/Pilot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100"/>
                        </a:spcBef>
                        <a:spcAft>
                          <a:spcPts val="100"/>
                        </a:spcAft>
                        <a:buFont typeface="Arial" panose="020B0604020202020204" pitchFamily="34" charset="0"/>
                        <a:buChar char="•"/>
                      </a:pPr>
                      <a:r>
                        <a:rPr lang="en-US"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Prospectively assess the effectiveness of web-based risk prediction model for enrolling individuals into a CT screening study. The risk prediction model used was a prototype of the PLCOm2012 model.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100"/>
                        </a:spcBef>
                        <a:spcAft>
                          <a:spcPts val="100"/>
                        </a:spcAft>
                        <a:buFont typeface="Arial" panose="020B0604020202020204" pitchFamily="34" charset="0"/>
                        <a:buChar char="•"/>
                      </a:pPr>
                      <a:r>
                        <a:rPr lang="en-US"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Cost implication of risk-based lung cancer screening</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100"/>
                        </a:spcBef>
                        <a:spcAft>
                          <a:spcPts val="100"/>
                        </a:spcAft>
                        <a:buFont typeface="Arial" panose="020B0604020202020204" pitchFamily="34" charset="0"/>
                        <a:buChar char="•"/>
                      </a:pPr>
                      <a:r>
                        <a:rPr lang="en-US"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Determine the role of autofluorescence bronchoscopy to detect lung cancer in the central airways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0"/>
                        </a:spcBef>
                        <a:spcAft>
                          <a:spcPts val="100"/>
                        </a:spcAft>
                        <a:buFont typeface="Arial" panose="020B0604020202020204" pitchFamily="34" charset="0"/>
                        <a:buChar char="•"/>
                      </a:pPr>
                      <a:r>
                        <a:rPr lang="en-US"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Determine the incremental value of spirometry and blood biomarkers for lung cancer risk assessment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73523354"/>
                  </a:ext>
                </a:extLst>
              </a:tr>
              <a:tr h="112493">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Start and end date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September 2008 – 2016 with ongoing follow-up in some sites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25806567"/>
                  </a:ext>
                </a:extLst>
              </a:tr>
              <a:tr h="112493">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of Individuals Recruited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2537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72665941"/>
                  </a:ext>
                </a:extLst>
              </a:tr>
              <a:tr h="150331">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Study/ Pilot Inclusion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2% risk of developing lung cancer over the next 6 years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209344004"/>
                  </a:ext>
                </a:extLst>
              </a:tr>
              <a:tr h="393038">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Guideline Inclusion Criteria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15000"/>
                        </a:lnSpc>
                        <a:spcBef>
                          <a:spcPts val="100"/>
                        </a:spcBef>
                        <a:spcAft>
                          <a:spcPts val="100"/>
                        </a:spcAft>
                        <a:buFont typeface="Arial" panose="020B0604020202020204" pitchFamily="34" charset="0"/>
                        <a:buChar char="•"/>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Age: 55-75</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15000"/>
                        </a:lnSpc>
                        <a:spcBef>
                          <a:spcPts val="100"/>
                        </a:spcBef>
                        <a:spcAft>
                          <a:spcPts val="100"/>
                        </a:spcAft>
                        <a:buFont typeface="Arial" panose="020B0604020202020204" pitchFamily="34" charset="0"/>
                        <a:buChar char="•"/>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Current or former smokers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720"/>
                        </a:spcAft>
                        <a:buFont typeface="Arial" panose="020B0604020202020204" pitchFamily="34" charset="0"/>
                        <a:buChar char="•"/>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&gt; 20 years smoking history</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36455504"/>
                  </a:ext>
                </a:extLst>
              </a:tr>
              <a:tr h="230212">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Risk Prediction Model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Age, smoking duration, pack-years, family history of lung cancer, education level, body-mass index, chest x-ray in the past 3 years, history of chronic obstructive pulmonary disease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27324974"/>
                  </a:ext>
                </a:extLst>
              </a:tr>
              <a:tr h="656713">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Results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Web-based risk assessment tool is easy to implement in English or French</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Risk prediction tool is highly efficient to identify high risk individuals for LDCT screening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LDCT screening is cost-effective: $20,724 (in 2015 Canadian dollars) per quality-adjusted life-year gained</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Autofluorescence bronchoscopy is not a useful adjunct to LDCT</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100"/>
                        </a:spcBef>
                        <a:spcAft>
                          <a:spcPts val="100"/>
                        </a:spcAft>
                        <a:buFont typeface="Arial" panose="020B0604020202020204" pitchFamily="34" charset="0"/>
                        <a:buChar char="•"/>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Spirometry and Pro-surfactant protein B can improve the accuracy of risk prediction model</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3693044"/>
                  </a:ext>
                </a:extLst>
              </a:tr>
              <a:tr h="112493">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Principal Investigator</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tabLst>
                          <a:tab pos="783590" algn="l"/>
                        </a:tabLs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Dr. Stephen Lam and Dr.</a:t>
                      </a:r>
                      <a:r>
                        <a:rPr lang="en-US" sz="1000" dirty="0">
                          <a:solidFill>
                            <a:srgbClr val="000000"/>
                          </a:solidFill>
                          <a:effectLst/>
                          <a:latin typeface="Times New Roman" panose="02020603050405020304" pitchFamily="18" charset="0"/>
                          <a:ea typeface="Yu Mincho" panose="02020400000000000000" pitchFamily="18" charset="-128"/>
                          <a:cs typeface="Arial" panose="020B0604020202020204" pitchFamily="34" charset="0"/>
                        </a:rPr>
                        <a:t> </a:t>
                      </a:r>
                      <a:r>
                        <a:rPr lang="en-CA"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Ming-Sound Tsao</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07011191"/>
                  </a:ext>
                </a:extLst>
              </a:tr>
              <a:tr h="799915">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Reference</a:t>
                      </a: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(if the study has been published)</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7000"/>
                        </a:lnSpc>
                        <a:spcBef>
                          <a:spcPts val="100"/>
                        </a:spcBef>
                        <a:spcAft>
                          <a:spcPts val="100"/>
                        </a:spcAft>
                        <a:buFont typeface="Arial" panose="020B0604020202020204" pitchFamily="34" charset="0"/>
                        <a:buChar char="•"/>
                      </a:pPr>
                      <a:r>
                        <a:rPr lang="fr-CA"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J Clin </a:t>
                      </a:r>
                      <a:r>
                        <a:rPr lang="fr-CA" sz="1000" kern="120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Oncol</a:t>
                      </a:r>
                      <a:r>
                        <a:rPr lang="fr-CA"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2009.27(17):2787-97. DOI: 1</a:t>
                      </a:r>
                      <a:r>
                        <a:rPr lang="fr-CA"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0.1200/JCO.2008.19.4233</a:t>
                      </a:r>
                      <a:endPar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7000"/>
                        </a:lnSpc>
                        <a:spcBef>
                          <a:spcPts val="100"/>
                        </a:spcBef>
                        <a:spcAft>
                          <a:spcPts val="100"/>
                        </a:spcAft>
                        <a:buFont typeface="Arial" panose="020B0604020202020204" pitchFamily="34" charset="0"/>
                        <a:buChar char="•"/>
                      </a:pP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Cancer </a:t>
                      </a:r>
                      <a:r>
                        <a:rPr lang="en-US" sz="1000" kern="120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Prev</a:t>
                      </a: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Res. 2011; 4:552-61. DOI: </a:t>
                      </a: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10.1158/1940-6207.CAPR-10-0183</a:t>
                      </a: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t>
                      </a:r>
                    </a:p>
                    <a:p>
                      <a:pPr marL="171450" marR="0" lvl="0" indent="-171450" algn="l" defTabSz="914400" rtl="0" eaLnBrk="1" latinLnBrk="0" hangingPunct="1">
                        <a:lnSpc>
                          <a:spcPct val="107000"/>
                        </a:lnSpc>
                        <a:spcBef>
                          <a:spcPts val="100"/>
                        </a:spcBef>
                        <a:spcAft>
                          <a:spcPts val="100"/>
                        </a:spcAft>
                        <a:buFont typeface="Arial" panose="020B0604020202020204" pitchFamily="34" charset="0"/>
                        <a:buChar char="•"/>
                      </a:pP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 </a:t>
                      </a:r>
                      <a:r>
                        <a:rPr lang="en-US" sz="1000" kern="120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Engl</a:t>
                      </a: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J Med. 2013; 369:910-919. DOI: </a:t>
                      </a: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10.1056/NEJMoa1214726.</a:t>
                      </a:r>
                      <a:endPar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7000"/>
                        </a:lnSpc>
                        <a:spcBef>
                          <a:spcPts val="100"/>
                        </a:spcBef>
                        <a:spcAft>
                          <a:spcPts val="100"/>
                        </a:spcAft>
                        <a:buFont typeface="Arial" panose="020B0604020202020204" pitchFamily="34" charset="0"/>
                        <a:buChar char="•"/>
                      </a:pP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J </a:t>
                      </a:r>
                      <a:r>
                        <a:rPr lang="en-US" sz="1000" kern="1200" dirty="0" err="1">
                          <a:solidFill>
                            <a:srgbClr val="262626"/>
                          </a:solidFill>
                          <a:effectLst/>
                          <a:latin typeface="Calibri" panose="020F0502020204030204" pitchFamily="34" charset="0"/>
                          <a:ea typeface="Calibri" panose="020F0502020204030204" pitchFamily="34" charset="0"/>
                          <a:cs typeface="Calibri" panose="020F0502020204030204" pitchFamily="34" charset="0"/>
                        </a:rPr>
                        <a:t>Thorac</a:t>
                      </a: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Oncol. 2017: 12:1210-1222. </a:t>
                      </a: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https://doi.org/10.1016/j.jtho.2017.04.021.</a:t>
                      </a:r>
                      <a:endPar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7000"/>
                        </a:lnSpc>
                        <a:spcBef>
                          <a:spcPts val="100"/>
                        </a:spcBef>
                        <a:spcAft>
                          <a:spcPts val="100"/>
                        </a:spcAft>
                        <a:buFont typeface="Arial" panose="020B0604020202020204" pitchFamily="34" charset="0"/>
                        <a:buChar char="•"/>
                      </a:pP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Lancet Digital Health. 2019; 1:e353-62. </a:t>
                      </a:r>
                      <a:r>
                        <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https://doi.org/10.1016/S2589-7500(19)30159-1.</a:t>
                      </a:r>
                      <a:endParaRPr lang="en-US" sz="10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txBody>
                  <a:tcPr marL="67755" marR="67755"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96720225"/>
                  </a:ext>
                </a:extLst>
              </a:tr>
            </a:tbl>
          </a:graphicData>
        </a:graphic>
      </p:graphicFrame>
    </p:spTree>
    <p:extLst>
      <p:ext uri="{BB962C8B-B14F-4D97-AF65-F5344CB8AC3E}">
        <p14:creationId xmlns:p14="http://schemas.microsoft.com/office/powerpoint/2010/main" val="3986850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en-US" sz="1600"/>
              <a:t>Pilot Study by the Centre </a:t>
            </a:r>
            <a:r>
              <a:rPr lang="en-US" sz="1600" err="1"/>
              <a:t>universitaire</a:t>
            </a:r>
            <a:r>
              <a:rPr lang="en-US" sz="1600"/>
              <a:t> de </a:t>
            </a:r>
            <a:r>
              <a:rPr lang="en-US" sz="1600" err="1"/>
              <a:t>santé</a:t>
            </a:r>
            <a:r>
              <a:rPr lang="en-US" sz="1600"/>
              <a:t> McGill (Quebec)</a:t>
            </a:r>
          </a:p>
        </p:txBody>
      </p:sp>
      <p:sp>
        <p:nvSpPr>
          <p:cNvPr id="3" name="TextBox 2">
            <a:extLst>
              <a:ext uri="{FF2B5EF4-FFF2-40B4-BE49-F238E27FC236}">
                <a16:creationId xmlns:a16="http://schemas.microsoft.com/office/drawing/2014/main" id="{D668042C-0DB0-BBEB-C384-29D7DC3AB699}"/>
              </a:ext>
            </a:extLst>
          </p:cNvPr>
          <p:cNvSpPr txBox="1"/>
          <p:nvPr/>
        </p:nvSpPr>
        <p:spPr>
          <a:xfrm>
            <a:off x="374566" y="3428998"/>
            <a:ext cx="10219983" cy="249684"/>
          </a:xfrm>
          <a:prstGeom prst="rect">
            <a:avLst/>
          </a:prstGeom>
          <a:noFill/>
        </p:spPr>
        <p:txBody>
          <a:bodyPr wrap="square">
            <a:spAutoFit/>
          </a:bodyPr>
          <a:lstStyle/>
          <a:p>
            <a:pPr marL="0" marR="0">
              <a:lnSpc>
                <a:spcPct val="107000"/>
              </a:lnSpc>
              <a:spcBef>
                <a:spcPts val="300"/>
              </a:spcBef>
              <a:spcAft>
                <a:spcPts val="800"/>
              </a:spcAft>
            </a:pPr>
            <a:r>
              <a:rPr lang="en-US" sz="1000" b="0" i="0" dirty="0">
                <a:solidFill>
                  <a:schemeClr val="accent4"/>
                </a:solidFill>
                <a:effectLst/>
              </a:rPr>
              <a:t>*This </a:t>
            </a:r>
            <a:r>
              <a:rPr lang="en-US" sz="1000" dirty="0">
                <a:solidFill>
                  <a:schemeClr val="accent4"/>
                </a:solidFill>
                <a:ea typeface="Yu Mincho" panose="02020400000000000000" pitchFamily="18" charset="-128"/>
                <a:cs typeface="Arial" panose="020B0604020202020204" pitchFamily="34" charset="0"/>
              </a:rPr>
              <a:t>project</a:t>
            </a:r>
            <a:r>
              <a:rPr lang="en-US" sz="1000" b="0" i="0" dirty="0">
                <a:solidFill>
                  <a:schemeClr val="accent4"/>
                </a:solidFill>
                <a:effectLst/>
              </a:rPr>
              <a:t> is independent from the pilot being evaluated for implementation by the </a:t>
            </a:r>
            <a:r>
              <a:rPr lang="en-US" sz="1000" b="0" i="0" dirty="0" err="1">
                <a:solidFill>
                  <a:schemeClr val="accent4"/>
                </a:solidFill>
                <a:effectLst/>
              </a:rPr>
              <a:t>Ministère</a:t>
            </a:r>
            <a:r>
              <a:rPr lang="en-US" sz="1000" b="0" i="0" dirty="0">
                <a:solidFill>
                  <a:schemeClr val="accent4"/>
                </a:solidFill>
                <a:effectLst/>
              </a:rPr>
              <a:t> de la </a:t>
            </a:r>
            <a:r>
              <a:rPr lang="en-US" sz="1000" b="0" i="0" dirty="0" err="1">
                <a:solidFill>
                  <a:schemeClr val="accent4"/>
                </a:solidFill>
                <a:effectLst/>
              </a:rPr>
              <a:t>santé</a:t>
            </a:r>
            <a:r>
              <a:rPr lang="en-US" sz="1000" b="0" i="0" dirty="0">
                <a:solidFill>
                  <a:schemeClr val="accent4"/>
                </a:solidFill>
                <a:effectLst/>
              </a:rPr>
              <a:t> et des services </a:t>
            </a:r>
            <a:r>
              <a:rPr lang="en-US" sz="1000" b="0" i="0" dirty="0" err="1">
                <a:solidFill>
                  <a:schemeClr val="accent4"/>
                </a:solidFill>
                <a:effectLst/>
              </a:rPr>
              <a:t>sociaux</a:t>
            </a:r>
            <a:r>
              <a:rPr lang="en-US" sz="1000" b="0" i="0" dirty="0">
                <a:solidFill>
                  <a:schemeClr val="accent4"/>
                </a:solidFill>
                <a:effectLst/>
              </a:rPr>
              <a:t>.</a:t>
            </a:r>
            <a:endParaRPr lang="en-US" sz="1000" dirty="0">
              <a:solidFill>
                <a:schemeClr val="accent4"/>
              </a:solidFill>
              <a:effectLst/>
              <a:ea typeface="Yu Mincho" panose="02020400000000000000" pitchFamily="18" charset="-128"/>
              <a:cs typeface="Arial" panose="020B0604020202020204" pitchFamily="34" charset="0"/>
            </a:endParaRPr>
          </a:p>
        </p:txBody>
      </p:sp>
      <p:graphicFrame>
        <p:nvGraphicFramePr>
          <p:cNvPr id="6" name="Table 5">
            <a:extLst>
              <a:ext uri="{FF2B5EF4-FFF2-40B4-BE49-F238E27FC236}">
                <a16:creationId xmlns:a16="http://schemas.microsoft.com/office/drawing/2014/main" id="{91E06BEF-089C-D5C8-9F85-C380D29E0938}"/>
              </a:ext>
            </a:extLst>
          </p:cNvPr>
          <p:cNvGraphicFramePr>
            <a:graphicFrameLocks noGrp="1"/>
          </p:cNvGraphicFramePr>
          <p:nvPr>
            <p:extLst>
              <p:ext uri="{D42A27DB-BD31-4B8C-83A1-F6EECF244321}">
                <p14:modId xmlns:p14="http://schemas.microsoft.com/office/powerpoint/2010/main" val="4091193499"/>
              </p:ext>
            </p:extLst>
          </p:nvPr>
        </p:nvGraphicFramePr>
        <p:xfrm>
          <a:off x="374566" y="1103138"/>
          <a:ext cx="11007308" cy="2325860"/>
        </p:xfrm>
        <a:graphic>
          <a:graphicData uri="http://schemas.openxmlformats.org/drawingml/2006/table">
            <a:tbl>
              <a:tblPr firstRow="1" firstCol="1"/>
              <a:tblGrid>
                <a:gridCol w="1857792">
                  <a:extLst>
                    <a:ext uri="{9D8B030D-6E8A-4147-A177-3AD203B41FA5}">
                      <a16:colId xmlns:a16="http://schemas.microsoft.com/office/drawing/2014/main" val="960445511"/>
                    </a:ext>
                  </a:extLst>
                </a:gridCol>
                <a:gridCol w="9149516">
                  <a:extLst>
                    <a:ext uri="{9D8B030D-6E8A-4147-A177-3AD203B41FA5}">
                      <a16:colId xmlns:a16="http://schemas.microsoft.com/office/drawing/2014/main" val="1088326363"/>
                    </a:ext>
                  </a:extLst>
                </a:gridCol>
              </a:tblGrid>
              <a:tr h="254966">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Title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Pilot Study by the Centre universitaire de santé McGill (Quebec)*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3943731440"/>
                  </a:ext>
                </a:extLst>
              </a:tr>
              <a:tr h="184036">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Purpose of the Study/Pilot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nSpc>
                          <a:spcPct val="107000"/>
                        </a:lnSpc>
                        <a:spcBef>
                          <a:spcPts val="0"/>
                        </a:spcBef>
                        <a:spcAft>
                          <a:spcPts val="0"/>
                        </a:spcAft>
                        <a:buFont typeface="Symbol" panose="05050102010706020507" pitchFamily="18" charset="2"/>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To detect lung cancer early in high-risk individuals in Quebec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721175576"/>
                  </a:ext>
                </a:extLst>
              </a:tr>
              <a:tr h="18403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Start and end date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September 2018 – September 2020 (2-year pilot)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80826741"/>
                  </a:ext>
                </a:extLst>
              </a:tr>
              <a:tr h="18403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of Individuals Recruited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300</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524497875"/>
                  </a:ext>
                </a:extLst>
              </a:tr>
              <a:tr h="18403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Study/ Pilot Inclusion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INESSS guidelines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639556098"/>
                  </a:ext>
                </a:extLst>
              </a:tr>
              <a:tr h="406020">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Guideline Inclusion Criteria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nSpc>
                          <a:spcPct val="115000"/>
                        </a:lnSpc>
                        <a:spcBef>
                          <a:spcPts val="100"/>
                        </a:spcBef>
                        <a:spcAft>
                          <a:spcPts val="100"/>
                        </a:spcAft>
                        <a:buFont typeface="Arial" panose="020B0604020202020204" pitchFamily="34" charset="0"/>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Age: 55-74</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720"/>
                        </a:spcAft>
                        <a:buFont typeface="Arial" panose="020B0604020202020204" pitchFamily="34" charset="0"/>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Current or former smoker with PLCO risk score ≥ 2%</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41484440"/>
                  </a:ext>
                </a:extLst>
              </a:tr>
              <a:tr h="18403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Risk Prediction Model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Age, education, ethnicity, family history of lung cancer, BMI, chronic obstructive pulmonary disease status, smoking duration, smoking intensity, smoking quit-time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10286777"/>
                  </a:ext>
                </a:extLst>
              </a:tr>
              <a:tr h="184036">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Results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nSpc>
                          <a:spcPct val="107000"/>
                        </a:lnSpc>
                        <a:spcBef>
                          <a:spcPts val="720"/>
                        </a:spcBef>
                        <a:spcAft>
                          <a:spcPts val="720"/>
                        </a:spcAft>
                        <a:buFont typeface="Symbol" panose="05050102010706020507" pitchFamily="18" charset="2"/>
                        <a:buNone/>
                      </a:pP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54170791"/>
                  </a:ext>
                </a:extLst>
              </a:tr>
              <a:tr h="184036">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Principal Investigator</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20028971"/>
                  </a:ext>
                </a:extLst>
              </a:tr>
              <a:tr h="376622">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Reference</a:t>
                      </a: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(if the study has been published)</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N/A</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456246241"/>
                  </a:ext>
                </a:extLst>
              </a:tr>
            </a:tbl>
          </a:graphicData>
        </a:graphic>
      </p:graphicFrame>
    </p:spTree>
    <p:extLst>
      <p:ext uri="{BB962C8B-B14F-4D97-AF65-F5344CB8AC3E}">
        <p14:creationId xmlns:p14="http://schemas.microsoft.com/office/powerpoint/2010/main" val="67070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en-US" sz="1600"/>
              <a:t>Lung Cancer Screening Demonstration Project in Quebec</a:t>
            </a:r>
          </a:p>
        </p:txBody>
      </p:sp>
      <p:sp>
        <p:nvSpPr>
          <p:cNvPr id="2" name="TextBox 1">
            <a:extLst>
              <a:ext uri="{FF2B5EF4-FFF2-40B4-BE49-F238E27FC236}">
                <a16:creationId xmlns:a16="http://schemas.microsoft.com/office/drawing/2014/main" id="{13F3805D-CE72-44B4-360C-8B4FFB7BCE0B}"/>
              </a:ext>
            </a:extLst>
          </p:cNvPr>
          <p:cNvSpPr txBox="1"/>
          <p:nvPr/>
        </p:nvSpPr>
        <p:spPr>
          <a:xfrm>
            <a:off x="378825" y="3751386"/>
            <a:ext cx="10219983" cy="249684"/>
          </a:xfrm>
          <a:prstGeom prst="rect">
            <a:avLst/>
          </a:prstGeom>
          <a:noFill/>
        </p:spPr>
        <p:txBody>
          <a:bodyPr wrap="square">
            <a:spAutoFit/>
          </a:bodyPr>
          <a:lstStyle/>
          <a:p>
            <a:pPr marL="0" marR="0">
              <a:lnSpc>
                <a:spcPct val="107000"/>
              </a:lnSpc>
              <a:spcBef>
                <a:spcPts val="300"/>
              </a:spcBef>
              <a:spcAft>
                <a:spcPts val="800"/>
              </a:spcAft>
            </a:pPr>
            <a:r>
              <a:rPr lang="en-US" sz="1000" b="0" i="0" dirty="0">
                <a:solidFill>
                  <a:schemeClr val="accent4"/>
                </a:solidFill>
                <a:effectLst/>
              </a:rPr>
              <a:t>*Request from the MSSS to IUCPQ-UL to be the leader of the project and through the Quebec Pulmonary Cancer Network</a:t>
            </a:r>
            <a:endParaRPr lang="en-US" sz="1000" dirty="0">
              <a:solidFill>
                <a:schemeClr val="accent4"/>
              </a:solidFill>
              <a:effectLst/>
              <a:ea typeface="Yu Mincho" panose="02020400000000000000" pitchFamily="18" charset="-128"/>
              <a:cs typeface="Arial" panose="020B0604020202020204" pitchFamily="34" charset="0"/>
            </a:endParaRPr>
          </a:p>
        </p:txBody>
      </p:sp>
      <p:graphicFrame>
        <p:nvGraphicFramePr>
          <p:cNvPr id="5" name="Table 4">
            <a:extLst>
              <a:ext uri="{FF2B5EF4-FFF2-40B4-BE49-F238E27FC236}">
                <a16:creationId xmlns:a16="http://schemas.microsoft.com/office/drawing/2014/main" id="{E20EE70F-3830-71C2-AF64-87345B0A53F9}"/>
              </a:ext>
            </a:extLst>
          </p:cNvPr>
          <p:cNvGraphicFramePr>
            <a:graphicFrameLocks noGrp="1"/>
          </p:cNvGraphicFramePr>
          <p:nvPr>
            <p:extLst>
              <p:ext uri="{D42A27DB-BD31-4B8C-83A1-F6EECF244321}">
                <p14:modId xmlns:p14="http://schemas.microsoft.com/office/powerpoint/2010/main" val="1755537998"/>
              </p:ext>
            </p:extLst>
          </p:nvPr>
        </p:nvGraphicFramePr>
        <p:xfrm>
          <a:off x="366545" y="1103137"/>
          <a:ext cx="11055434" cy="2648249"/>
        </p:xfrm>
        <a:graphic>
          <a:graphicData uri="http://schemas.openxmlformats.org/drawingml/2006/table">
            <a:tbl>
              <a:tblPr firstRow="1" firstCol="1"/>
              <a:tblGrid>
                <a:gridCol w="1865915">
                  <a:extLst>
                    <a:ext uri="{9D8B030D-6E8A-4147-A177-3AD203B41FA5}">
                      <a16:colId xmlns:a16="http://schemas.microsoft.com/office/drawing/2014/main" val="4177205142"/>
                    </a:ext>
                  </a:extLst>
                </a:gridCol>
                <a:gridCol w="9189519">
                  <a:extLst>
                    <a:ext uri="{9D8B030D-6E8A-4147-A177-3AD203B41FA5}">
                      <a16:colId xmlns:a16="http://schemas.microsoft.com/office/drawing/2014/main" val="1861250560"/>
                    </a:ext>
                  </a:extLst>
                </a:gridCol>
              </a:tblGrid>
              <a:tr h="201551">
                <a:tc>
                  <a:txBody>
                    <a:bodyPr/>
                    <a:lstStyle/>
                    <a:p>
                      <a:pPr marL="0" marR="0">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Title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Lung Cancer Screening Demonstration Project in Quebec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790423008"/>
                  </a:ext>
                </a:extLst>
              </a:tr>
              <a:tr h="201551">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Purpose of the Study/Pilot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To detect lung cancer early in high-risk individuals in Quebec</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37136635"/>
                  </a:ext>
                </a:extLst>
              </a:tr>
              <a:tr h="201551">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Start and end date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June 1, 2021 to June 2024, including the filling of the document relating to the evaluation of the project.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90965982"/>
                  </a:ext>
                </a:extLst>
              </a:tr>
              <a:tr h="201551">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of Individuals Recruited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3000</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771776932"/>
                  </a:ext>
                </a:extLst>
              </a:tr>
              <a:tr h="412464">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Study/ Pilot Inclusion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INESSS guidelines</a:t>
                      </a:r>
                      <a:b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b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People aged 55 to 74, smokers or ex-smokers, who have quit for less than 15 years, but have smoked for more than 20 years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363194304"/>
                  </a:ext>
                </a:extLst>
              </a:tr>
              <a:tr h="201551">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Guideline Inclusion Criteria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People aged 55 to 74, smokers or ex-smokers, who have quit for less than 15 years, but have smoked for more than 20 years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635178512"/>
                  </a:ext>
                </a:extLst>
              </a:tr>
              <a:tr h="412464">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Risk Prediction Model Criteria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Age, education, ethnicity, family history of lung cancer, BMI, chronic obstructive pulmonary disease status, smoking duration, smoking intensity, smoking quit-time</a:t>
                      </a:r>
                      <a:b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b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Current or former smoker with PLCO risk score ≥2%</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960633074"/>
                  </a:ext>
                </a:extLst>
              </a:tr>
              <a:tr h="201551">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Results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In progress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85363236"/>
                  </a:ext>
                </a:extLst>
              </a:tr>
              <a:tr h="201551">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Principal Investigator</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Ministry of Health and Social Services, under the leadership of a tandem doctor and leader manager of the IUCPQ</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87958918"/>
                  </a:ext>
                </a:extLst>
              </a:tr>
              <a:tr h="412464">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Reference</a:t>
                      </a:r>
                      <a:r>
                        <a:rPr lang="en-US" sz="1000">
                          <a:solidFill>
                            <a:srgbClr val="FFFFFF"/>
                          </a:solidFill>
                          <a:effectLst/>
                          <a:latin typeface="Calibri" panose="020F0502020204030204" pitchFamily="34" charset="0"/>
                          <a:ea typeface="Calibri" panose="020F0502020204030204" pitchFamily="34" charset="0"/>
                          <a:cs typeface="Calibri" panose="020F0502020204030204" pitchFamily="34" charset="0"/>
                        </a:rPr>
                        <a:t> (if the study has been published)</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4191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N/A</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13942623"/>
                  </a:ext>
                </a:extLst>
              </a:tr>
            </a:tbl>
          </a:graphicData>
        </a:graphic>
      </p:graphicFrame>
    </p:spTree>
    <p:extLst>
      <p:ext uri="{BB962C8B-B14F-4D97-AF65-F5344CB8AC3E}">
        <p14:creationId xmlns:p14="http://schemas.microsoft.com/office/powerpoint/2010/main" val="406778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en-US" sz="1600"/>
              <a:t>Referral Strategies for Lung Screening Pilots and Studies in Canada</a:t>
            </a:r>
          </a:p>
        </p:txBody>
      </p:sp>
      <p:sp>
        <p:nvSpPr>
          <p:cNvPr id="2" name="TextBox 1">
            <a:extLst>
              <a:ext uri="{FF2B5EF4-FFF2-40B4-BE49-F238E27FC236}">
                <a16:creationId xmlns:a16="http://schemas.microsoft.com/office/drawing/2014/main" id="{13F3805D-CE72-44B4-360C-8B4FFB7BCE0B}"/>
              </a:ext>
            </a:extLst>
          </p:cNvPr>
          <p:cNvSpPr txBox="1"/>
          <p:nvPr/>
        </p:nvSpPr>
        <p:spPr>
          <a:xfrm>
            <a:off x="387349" y="4056599"/>
            <a:ext cx="10219983" cy="414344"/>
          </a:xfrm>
          <a:prstGeom prst="rect">
            <a:avLst/>
          </a:prstGeom>
          <a:noFill/>
        </p:spPr>
        <p:txBody>
          <a:bodyPr wrap="square">
            <a:spAutoFit/>
          </a:bodyPr>
          <a:lstStyle/>
          <a:p>
            <a:pPr marL="0" marR="0">
              <a:lnSpc>
                <a:spcPct val="107000"/>
              </a:lnSpc>
              <a:spcBef>
                <a:spcPts val="300"/>
              </a:spcBef>
              <a:spcAft>
                <a:spcPts val="800"/>
              </a:spcAft>
            </a:pP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*This project is independent from the pilot being evaluated for implementation by the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Ministère</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de la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santé</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et des services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sociaux</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a:t>
            </a:r>
            <a:b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b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^Request from the MSSS to IUCPQ-UL to be the leader of the project and through the Quebec Pulmonary Cancer Network</a:t>
            </a:r>
          </a:p>
        </p:txBody>
      </p:sp>
      <p:graphicFrame>
        <p:nvGraphicFramePr>
          <p:cNvPr id="4" name="Table 3">
            <a:extLst>
              <a:ext uri="{FF2B5EF4-FFF2-40B4-BE49-F238E27FC236}">
                <a16:creationId xmlns:a16="http://schemas.microsoft.com/office/drawing/2014/main" id="{0D2CBFD8-DB87-4093-0A5E-C44F7B049185}"/>
              </a:ext>
            </a:extLst>
          </p:cNvPr>
          <p:cNvGraphicFramePr>
            <a:graphicFrameLocks noGrp="1"/>
          </p:cNvGraphicFramePr>
          <p:nvPr>
            <p:extLst>
              <p:ext uri="{D42A27DB-BD31-4B8C-83A1-F6EECF244321}">
                <p14:modId xmlns:p14="http://schemas.microsoft.com/office/powerpoint/2010/main" val="2600385555"/>
              </p:ext>
            </p:extLst>
          </p:nvPr>
        </p:nvGraphicFramePr>
        <p:xfrm>
          <a:off x="387349" y="1103138"/>
          <a:ext cx="10793996" cy="2953461"/>
        </p:xfrm>
        <a:graphic>
          <a:graphicData uri="http://schemas.openxmlformats.org/drawingml/2006/table">
            <a:tbl>
              <a:tblPr firstRow="1" firstCol="1" bandRow="1"/>
              <a:tblGrid>
                <a:gridCol w="3196319">
                  <a:extLst>
                    <a:ext uri="{9D8B030D-6E8A-4147-A177-3AD203B41FA5}">
                      <a16:colId xmlns:a16="http://schemas.microsoft.com/office/drawing/2014/main" val="2548545565"/>
                    </a:ext>
                  </a:extLst>
                </a:gridCol>
                <a:gridCol w="3271387">
                  <a:extLst>
                    <a:ext uri="{9D8B030D-6E8A-4147-A177-3AD203B41FA5}">
                      <a16:colId xmlns:a16="http://schemas.microsoft.com/office/drawing/2014/main" val="3673221109"/>
                    </a:ext>
                  </a:extLst>
                </a:gridCol>
                <a:gridCol w="2204630">
                  <a:extLst>
                    <a:ext uri="{9D8B030D-6E8A-4147-A177-3AD203B41FA5}">
                      <a16:colId xmlns:a16="http://schemas.microsoft.com/office/drawing/2014/main" val="214543719"/>
                    </a:ext>
                  </a:extLst>
                </a:gridCol>
                <a:gridCol w="2121660">
                  <a:extLst>
                    <a:ext uri="{9D8B030D-6E8A-4147-A177-3AD203B41FA5}">
                      <a16:colId xmlns:a16="http://schemas.microsoft.com/office/drawing/2014/main" val="2722886191"/>
                    </a:ext>
                  </a:extLst>
                </a:gridCol>
              </a:tblGrid>
              <a:tr h="249987">
                <a:tc>
                  <a:txBody>
                    <a:bodyPr/>
                    <a:lstStyle/>
                    <a:p>
                      <a:pPr marL="0" marR="0">
                        <a:lnSpc>
                          <a:spcPct val="107000"/>
                        </a:lnSpc>
                        <a:spcBef>
                          <a:spcPts val="720"/>
                        </a:spcBef>
                        <a:spcAft>
                          <a:spcPts val="720"/>
                        </a:spcAft>
                      </a:pPr>
                      <a:r>
                        <a:rPr lang="en-US" sz="1000" b="1" dirty="0">
                          <a:solidFill>
                            <a:srgbClr val="FFFFFF"/>
                          </a:solidFill>
                          <a:effectLst/>
                          <a:latin typeface="Segoe UI" panose="020B0502040204020203" pitchFamily="34" charset="0"/>
                          <a:ea typeface="Calibri" panose="020F0502020204030204" pitchFamily="34" charset="0"/>
                          <a:cs typeface="Arial" panose="020B0604020202020204" pitchFamily="34" charset="0"/>
                        </a:rPr>
                        <a:t>Title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dirty="0">
                          <a:solidFill>
                            <a:srgbClr val="FFFFFF"/>
                          </a:solidFill>
                          <a:effectLst/>
                          <a:latin typeface="Segoe UI" panose="020B0502040204020203" pitchFamily="34" charset="0"/>
                          <a:ea typeface="Calibri" panose="020F0502020204030204" pitchFamily="34" charset="0"/>
                          <a:cs typeface="Arial" panose="020B0604020202020204" pitchFamily="34" charset="0"/>
                        </a:rPr>
                        <a:t>Self-referral</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Segoe UI" panose="020B0502040204020203" pitchFamily="34" charset="0"/>
                          <a:ea typeface="Calibri" panose="020F0502020204030204" pitchFamily="34" charset="0"/>
                          <a:cs typeface="Arial" panose="020B0604020202020204" pitchFamily="34" charset="0"/>
                        </a:rPr>
                        <a:t>Physician Referral</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Segoe UI" panose="020B0502040204020203" pitchFamily="34" charset="0"/>
                          <a:ea typeface="Calibri" panose="020F0502020204030204" pitchFamily="34" charset="0"/>
                          <a:cs typeface="Arial" panose="020B0604020202020204" pitchFamily="34" charset="0"/>
                        </a:rPr>
                        <a:t>Facebook</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301512726"/>
                  </a:ext>
                </a:extLst>
              </a:tr>
              <a:tr h="481551">
                <a:tc>
                  <a:txBody>
                    <a:bodyPr/>
                    <a:lstStyle/>
                    <a:p>
                      <a:pPr marL="0" marR="0">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BC Lung Screen Trial/Pan-Canadian Early Detection of Lung Cancer Extension Project/International Lung Screen Trial</a:t>
                      </a:r>
                      <a:endParaRPr lang="en-US" sz="1000" b="1"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842716036"/>
                  </a:ext>
                </a:extLst>
              </a:tr>
              <a:tr h="419469">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Alberta Lung Cancer Screening Research Study</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728630159"/>
                  </a:ext>
                </a:extLst>
              </a:tr>
              <a:tr h="481551">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Ontario Lung Cancer Screening Pilot for People at High Risk and Ontario Lung Screening Program (OLSP)</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77527865"/>
                  </a:ext>
                </a:extLst>
              </a:tr>
              <a:tr h="419469">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Pan-Canadian Early Detection of Lung Cancer Study</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59069229"/>
                  </a:ext>
                </a:extLst>
              </a:tr>
              <a:tr h="481551">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Pilot Study by the Centre universitaire de santé McGill (Quebec)*</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58369830"/>
                  </a:ext>
                </a:extLst>
              </a:tr>
              <a:tr h="419469">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Lung Cancer Screening Demonstration Project in Quebec^</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15130713"/>
                  </a:ext>
                </a:extLst>
              </a:tr>
            </a:tbl>
          </a:graphicData>
        </a:graphic>
      </p:graphicFrame>
    </p:spTree>
    <p:extLst>
      <p:ext uri="{BB962C8B-B14F-4D97-AF65-F5344CB8AC3E}">
        <p14:creationId xmlns:p14="http://schemas.microsoft.com/office/powerpoint/2010/main" val="324193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en-US" sz="1600"/>
              <a:t>Recruitment Strategies for Lung Screening Pilots and Studies in Canada</a:t>
            </a:r>
          </a:p>
        </p:txBody>
      </p:sp>
      <p:sp>
        <p:nvSpPr>
          <p:cNvPr id="2" name="TextBox 1">
            <a:extLst>
              <a:ext uri="{FF2B5EF4-FFF2-40B4-BE49-F238E27FC236}">
                <a16:creationId xmlns:a16="http://schemas.microsoft.com/office/drawing/2014/main" id="{13F3805D-CE72-44B4-360C-8B4FFB7BCE0B}"/>
              </a:ext>
            </a:extLst>
          </p:cNvPr>
          <p:cNvSpPr txBox="1"/>
          <p:nvPr/>
        </p:nvSpPr>
        <p:spPr>
          <a:xfrm>
            <a:off x="298424" y="4728311"/>
            <a:ext cx="10219983" cy="414344"/>
          </a:xfrm>
          <a:prstGeom prst="rect">
            <a:avLst/>
          </a:prstGeom>
          <a:noFill/>
        </p:spPr>
        <p:txBody>
          <a:bodyPr wrap="square">
            <a:spAutoFit/>
          </a:bodyPr>
          <a:lstStyle/>
          <a:p>
            <a:pPr marL="0" marR="0">
              <a:lnSpc>
                <a:spcPct val="107000"/>
              </a:lnSpc>
              <a:spcBef>
                <a:spcPts val="300"/>
              </a:spcBef>
              <a:spcAft>
                <a:spcPts val="800"/>
              </a:spcAft>
            </a:pP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*This project is independent from the pilot being evaluated for implementation by the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Ministère</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de la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santé</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et des services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sociaux</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a:t>
            </a:r>
            <a:b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b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^Request from the MSSS to IUCPQ-UL to be the leader of the project and through the Quebec Pulmonary Cancer Network</a:t>
            </a:r>
          </a:p>
        </p:txBody>
      </p:sp>
      <p:graphicFrame>
        <p:nvGraphicFramePr>
          <p:cNvPr id="14" name="Table 13">
            <a:extLst>
              <a:ext uri="{FF2B5EF4-FFF2-40B4-BE49-F238E27FC236}">
                <a16:creationId xmlns:a16="http://schemas.microsoft.com/office/drawing/2014/main" id="{342EEF23-5D86-A294-9F31-20B1F574CD2D}"/>
              </a:ext>
            </a:extLst>
          </p:cNvPr>
          <p:cNvGraphicFramePr>
            <a:graphicFrameLocks noGrp="1"/>
          </p:cNvGraphicFramePr>
          <p:nvPr>
            <p:extLst>
              <p:ext uri="{D42A27DB-BD31-4B8C-83A1-F6EECF244321}">
                <p14:modId xmlns:p14="http://schemas.microsoft.com/office/powerpoint/2010/main" val="1330250912"/>
              </p:ext>
            </p:extLst>
          </p:nvPr>
        </p:nvGraphicFramePr>
        <p:xfrm>
          <a:off x="376655" y="1103137"/>
          <a:ext cx="10925010" cy="3625174"/>
        </p:xfrm>
        <a:graphic>
          <a:graphicData uri="http://schemas.openxmlformats.org/drawingml/2006/table">
            <a:tbl>
              <a:tblPr firstRow="1" firstCol="1" bandRow="1"/>
              <a:tblGrid>
                <a:gridCol w="2615584">
                  <a:extLst>
                    <a:ext uri="{9D8B030D-6E8A-4147-A177-3AD203B41FA5}">
                      <a16:colId xmlns:a16="http://schemas.microsoft.com/office/drawing/2014/main" val="689086406"/>
                    </a:ext>
                  </a:extLst>
                </a:gridCol>
                <a:gridCol w="1684785">
                  <a:extLst>
                    <a:ext uri="{9D8B030D-6E8A-4147-A177-3AD203B41FA5}">
                      <a16:colId xmlns:a16="http://schemas.microsoft.com/office/drawing/2014/main" val="1943082350"/>
                    </a:ext>
                  </a:extLst>
                </a:gridCol>
                <a:gridCol w="1155125">
                  <a:extLst>
                    <a:ext uri="{9D8B030D-6E8A-4147-A177-3AD203B41FA5}">
                      <a16:colId xmlns:a16="http://schemas.microsoft.com/office/drawing/2014/main" val="1189362369"/>
                    </a:ext>
                  </a:extLst>
                </a:gridCol>
                <a:gridCol w="994670">
                  <a:extLst>
                    <a:ext uri="{9D8B030D-6E8A-4147-A177-3AD203B41FA5}">
                      <a16:colId xmlns:a16="http://schemas.microsoft.com/office/drawing/2014/main" val="160825433"/>
                    </a:ext>
                  </a:extLst>
                </a:gridCol>
                <a:gridCol w="1389578">
                  <a:extLst>
                    <a:ext uri="{9D8B030D-6E8A-4147-A177-3AD203B41FA5}">
                      <a16:colId xmlns:a16="http://schemas.microsoft.com/office/drawing/2014/main" val="854083872"/>
                    </a:ext>
                  </a:extLst>
                </a:gridCol>
                <a:gridCol w="1131758">
                  <a:extLst>
                    <a:ext uri="{9D8B030D-6E8A-4147-A177-3AD203B41FA5}">
                      <a16:colId xmlns:a16="http://schemas.microsoft.com/office/drawing/2014/main" val="3547300812"/>
                    </a:ext>
                  </a:extLst>
                </a:gridCol>
                <a:gridCol w="730619">
                  <a:extLst>
                    <a:ext uri="{9D8B030D-6E8A-4147-A177-3AD203B41FA5}">
                      <a16:colId xmlns:a16="http://schemas.microsoft.com/office/drawing/2014/main" val="3798483654"/>
                    </a:ext>
                  </a:extLst>
                </a:gridCol>
                <a:gridCol w="1222891">
                  <a:extLst>
                    <a:ext uri="{9D8B030D-6E8A-4147-A177-3AD203B41FA5}">
                      <a16:colId xmlns:a16="http://schemas.microsoft.com/office/drawing/2014/main" val="1970083825"/>
                    </a:ext>
                  </a:extLst>
                </a:gridCol>
              </a:tblGrid>
              <a:tr h="466319">
                <a:tc>
                  <a:txBody>
                    <a:bodyPr/>
                    <a:lstStyle/>
                    <a:p>
                      <a:pPr marL="0" marR="0">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Title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Mass Media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Social Media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Physician Recruitment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Public Facing Resources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Community Events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Word of Mouth</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Labs</a:t>
                      </a:r>
                      <a:r>
                        <a:rPr lang="en-US" sz="10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298771565"/>
                  </a:ext>
                </a:extLst>
              </a:tr>
              <a:tr h="704702">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BC Lung Screen Trial/Pan-Canadian Early Detection of Lung Cancer Extension Project/International Lung Screen Trial</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211686766"/>
                  </a:ext>
                </a:extLst>
              </a:tr>
              <a:tr h="350494">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Alberta Lung Cancer Screening Research Study</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699745051"/>
                  </a:ext>
                </a:extLst>
              </a:tr>
              <a:tr h="704702">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Ontario Lung Cancer Screening Pilot for People at High Risk and Ontario Lung Screening Program (OLSP)</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00898988"/>
                  </a:ext>
                </a:extLst>
              </a:tr>
              <a:tr h="466319">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Pan-Canadian Early Detection of Lung Cancer Study</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716389122"/>
                  </a:ext>
                </a:extLst>
              </a:tr>
              <a:tr h="466319">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Pilot Study by the Centre </a:t>
                      </a:r>
                      <a:r>
                        <a:rPr lang="en-US" sz="1000" b="1" err="1">
                          <a:solidFill>
                            <a:srgbClr val="FFFFFF"/>
                          </a:solidFill>
                          <a:effectLst/>
                          <a:latin typeface="Calibri" panose="020F0502020204030204" pitchFamily="34" charset="0"/>
                          <a:ea typeface="Calibri" panose="020F0502020204030204" pitchFamily="34" charset="0"/>
                          <a:cs typeface="Calibri" panose="020F0502020204030204" pitchFamily="34" charset="0"/>
                        </a:rPr>
                        <a:t>universitaire</a:t>
                      </a: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de </a:t>
                      </a:r>
                      <a:r>
                        <a:rPr lang="en-US" sz="1000" b="1" err="1">
                          <a:solidFill>
                            <a:srgbClr val="FFFFFF"/>
                          </a:solidFill>
                          <a:effectLst/>
                          <a:latin typeface="Calibri" panose="020F0502020204030204" pitchFamily="34" charset="0"/>
                          <a:ea typeface="Calibri" panose="020F0502020204030204" pitchFamily="34" charset="0"/>
                          <a:cs typeface="Calibri" panose="020F0502020204030204" pitchFamily="34" charset="0"/>
                        </a:rPr>
                        <a:t>santé</a:t>
                      </a: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McGill (Quebec)*</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28042818"/>
                  </a:ext>
                </a:extLst>
              </a:tr>
              <a:tr h="466319">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Lung Cancer Screening Demonstration Project in Quebec^</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77630269"/>
                  </a:ext>
                </a:extLst>
              </a:tr>
            </a:tbl>
          </a:graphicData>
        </a:graphic>
      </p:graphicFrame>
    </p:spTree>
    <p:extLst>
      <p:ext uri="{BB962C8B-B14F-4D97-AF65-F5344CB8AC3E}">
        <p14:creationId xmlns:p14="http://schemas.microsoft.com/office/powerpoint/2010/main" val="206867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en-US" sz="1600" dirty="0"/>
              <a:t>Strategies to Recruit Specific Populations</a:t>
            </a:r>
          </a:p>
        </p:txBody>
      </p:sp>
      <p:sp>
        <p:nvSpPr>
          <p:cNvPr id="2" name="TextBox 1">
            <a:extLst>
              <a:ext uri="{FF2B5EF4-FFF2-40B4-BE49-F238E27FC236}">
                <a16:creationId xmlns:a16="http://schemas.microsoft.com/office/drawing/2014/main" id="{13F3805D-CE72-44B4-360C-8B4FFB7BCE0B}"/>
              </a:ext>
            </a:extLst>
          </p:cNvPr>
          <p:cNvSpPr txBox="1"/>
          <p:nvPr/>
        </p:nvSpPr>
        <p:spPr>
          <a:xfrm>
            <a:off x="400284" y="5201577"/>
            <a:ext cx="10219983" cy="579005"/>
          </a:xfrm>
          <a:prstGeom prst="rect">
            <a:avLst/>
          </a:prstGeom>
          <a:noFill/>
        </p:spPr>
        <p:txBody>
          <a:bodyPr wrap="square">
            <a:spAutoFit/>
          </a:bodyPr>
          <a:lstStyle/>
          <a:p>
            <a:pPr marL="0" marR="0">
              <a:lnSpc>
                <a:spcPct val="107000"/>
              </a:lnSpc>
              <a:spcBef>
                <a:spcPts val="300"/>
              </a:spcBef>
              <a:spcAft>
                <a:spcPts val="800"/>
              </a:spcAft>
            </a:pPr>
            <a:r>
              <a:rPr lang="en-US" sz="1000" dirty="0">
                <a:solidFill>
                  <a:schemeClr val="bg1"/>
                </a:solidFill>
                <a:latin typeface="Calibri" panose="020F0502020204030204" pitchFamily="34" charset="0"/>
                <a:ea typeface="Yu Mincho" panose="02020400000000000000" pitchFamily="18" charset="-128"/>
                <a:cs typeface="Arial" panose="020B0604020202020204" pitchFamily="34" charset="0"/>
              </a:rPr>
              <a:t>*For recruitment strategies for high risk populations, underserved populations and rural and remote populations, see the </a:t>
            </a:r>
            <a:r>
              <a:rPr lang="en-US" sz="1000" dirty="0">
                <a:solidFill>
                  <a:schemeClr val="bg1"/>
                </a:solidFill>
                <a:latin typeface="Calibri" panose="020F0502020204030204" pitchFamily="34" charset="0"/>
                <a:ea typeface="Yu Mincho" panose="02020400000000000000" pitchFamily="18" charset="-128"/>
                <a:cs typeface="Arial" panose="020B0604020202020204" pitchFamily="34" charset="0"/>
                <a:hlinkClick r:id="rId2">
                  <a:extLst>
                    <a:ext uri="{A12FA001-AC4F-418D-AE19-62706E023703}">
                      <ahyp:hlinkClr xmlns:ahyp="http://schemas.microsoft.com/office/drawing/2018/hyperlinkcolor" val="tx"/>
                    </a:ext>
                  </a:extLst>
                </a:hlinkClick>
              </a:rPr>
              <a:t>population outreach</a:t>
            </a:r>
            <a:r>
              <a:rPr lang="en-US" sz="1000" dirty="0">
                <a:solidFill>
                  <a:schemeClr val="bg1"/>
                </a:solidFill>
                <a:latin typeface="Calibri" panose="020F0502020204030204" pitchFamily="34" charset="0"/>
                <a:ea typeface="Yu Mincho" panose="02020400000000000000" pitchFamily="18" charset="-128"/>
                <a:cs typeface="Arial" panose="020B0604020202020204" pitchFamily="34" charset="0"/>
              </a:rPr>
              <a:t> page.</a:t>
            </a:r>
            <a:br>
              <a:rPr lang="en-US" sz="1000" dirty="0">
                <a:solidFill>
                  <a:schemeClr val="bg1"/>
                </a:solidFill>
                <a:latin typeface="Calibri" panose="020F0502020204030204" pitchFamily="34" charset="0"/>
                <a:ea typeface="Yu Mincho" panose="02020400000000000000" pitchFamily="18" charset="-128"/>
                <a:cs typeface="Arial" panose="020B0604020202020204" pitchFamily="34" charset="0"/>
              </a:rPr>
            </a:b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*This project is independent from the pilot being evaluated for implementation by the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Ministère</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de la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santé</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et des services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sociaux</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a:t>
            </a:r>
            <a:b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b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^Request from the MSSS to IUCPQ-UL to be the leader of the project and through the Quebec Pulmonary Cancer Network</a:t>
            </a:r>
          </a:p>
        </p:txBody>
      </p:sp>
      <p:graphicFrame>
        <p:nvGraphicFramePr>
          <p:cNvPr id="9" name="Table 8">
            <a:extLst>
              <a:ext uri="{FF2B5EF4-FFF2-40B4-BE49-F238E27FC236}">
                <a16:creationId xmlns:a16="http://schemas.microsoft.com/office/drawing/2014/main" id="{C87E249A-C465-5FE6-D55B-795506DD6946}"/>
              </a:ext>
            </a:extLst>
          </p:cNvPr>
          <p:cNvGraphicFramePr>
            <a:graphicFrameLocks noGrp="1"/>
          </p:cNvGraphicFramePr>
          <p:nvPr>
            <p:extLst>
              <p:ext uri="{D42A27DB-BD31-4B8C-83A1-F6EECF244321}">
                <p14:modId xmlns:p14="http://schemas.microsoft.com/office/powerpoint/2010/main" val="2210706364"/>
              </p:ext>
            </p:extLst>
          </p:nvPr>
        </p:nvGraphicFramePr>
        <p:xfrm>
          <a:off x="400284" y="985477"/>
          <a:ext cx="10620642" cy="4216100"/>
        </p:xfrm>
        <a:graphic>
          <a:graphicData uri="http://schemas.openxmlformats.org/drawingml/2006/table">
            <a:tbl>
              <a:tblPr firstRow="1" firstCol="1" bandRow="1"/>
              <a:tblGrid>
                <a:gridCol w="2045931">
                  <a:extLst>
                    <a:ext uri="{9D8B030D-6E8A-4147-A177-3AD203B41FA5}">
                      <a16:colId xmlns:a16="http://schemas.microsoft.com/office/drawing/2014/main" val="907453123"/>
                    </a:ext>
                  </a:extLst>
                </a:gridCol>
                <a:gridCol w="3694528">
                  <a:extLst>
                    <a:ext uri="{9D8B030D-6E8A-4147-A177-3AD203B41FA5}">
                      <a16:colId xmlns:a16="http://schemas.microsoft.com/office/drawing/2014/main" val="2626252477"/>
                    </a:ext>
                  </a:extLst>
                </a:gridCol>
                <a:gridCol w="4880183">
                  <a:extLst>
                    <a:ext uri="{9D8B030D-6E8A-4147-A177-3AD203B41FA5}">
                      <a16:colId xmlns:a16="http://schemas.microsoft.com/office/drawing/2014/main" val="2835727639"/>
                    </a:ext>
                  </a:extLst>
                </a:gridCol>
              </a:tblGrid>
              <a:tr h="316438">
                <a:tc>
                  <a:txBody>
                    <a:bodyPr/>
                    <a:lstStyle/>
                    <a:p>
                      <a:pPr marL="0" marR="0">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Title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First Nations, Inuit and Métis Recruitment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Recruitment for Underscreened/High-Risk Populations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4120604346"/>
                  </a:ext>
                </a:extLst>
              </a:tr>
              <a:tr h="596809">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BC Lung Screen Trial/Pan-Canadian Early Detection of Lung Cancer Extension Project/International Lung Screen Trial</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720"/>
                        </a:spcBef>
                        <a:spcAft>
                          <a:spcPts val="72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Outreach to First Nation downtown health clinic</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720"/>
                        </a:spcBef>
                        <a:spcAft>
                          <a:spcPts val="72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Use of Facebook to recruit in addition to direct referral from GPs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87842632"/>
                  </a:ext>
                </a:extLst>
              </a:tr>
              <a:tr h="316438">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Alberta Lung Cancer Screening Research Study</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nSpc>
                          <a:spcPct val="107000"/>
                        </a:lnSpc>
                        <a:spcBef>
                          <a:spcPts val="720"/>
                        </a:spcBef>
                        <a:spcAft>
                          <a:spcPts val="72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50096330"/>
                  </a:ext>
                </a:extLst>
              </a:tr>
              <a:tr h="1549841">
                <a:tc>
                  <a:txBody>
                    <a:bodyPr/>
                    <a:lstStyle/>
                    <a:p>
                      <a:pPr marL="0" marR="0">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Ontario Lung Cancer Screening Pilot for People at High Risk and Ontario Lung Screening Program (OLSP)</a:t>
                      </a:r>
                      <a:endParaRPr lang="en-US" sz="1000" b="1"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p>
                      <a:pPr marL="171450" marR="0" indent="-171450">
                        <a:lnSpc>
                          <a:spcPct val="107000"/>
                        </a:lnSpc>
                        <a:spcBef>
                          <a:spcPts val="720"/>
                        </a:spcBef>
                        <a:spcAft>
                          <a:spcPts val="720"/>
                        </a:spcAft>
                        <a:buFont typeface="Arial" panose="020B0604020202020204" pitchFamily="34" charset="0"/>
                        <a:buChar char="•"/>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Regional Indigenous Cancer Leads and Tobacco Wise Leads for relevant sites engage and recruit participants from rural and urban Indigenous communities.</a:t>
                      </a:r>
                      <a:endParaRPr lang="en-US" sz="1000">
                        <a:effectLst/>
                        <a:latin typeface="Calibri" panose="020F0502020204030204" pitchFamily="34" charset="0"/>
                        <a:ea typeface="Yu Mincho" panose="02020400000000000000" pitchFamily="18" charset="-128"/>
                        <a:cs typeface="Arial" panose="020B0604020202020204" pitchFamily="34" charset="0"/>
                      </a:endParaRPr>
                    </a:p>
                    <a:p>
                      <a:pPr marL="171450" marR="0" indent="-171450">
                        <a:lnSpc>
                          <a:spcPct val="107000"/>
                        </a:lnSpc>
                        <a:spcBef>
                          <a:spcPts val="720"/>
                        </a:spcBef>
                        <a:spcAft>
                          <a:spcPts val="720"/>
                        </a:spcAft>
                        <a:buFont typeface="Arial" panose="020B0604020202020204" pitchFamily="34" charset="0"/>
                        <a:buChar char="•"/>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Culturally safe materials (also translated) have been developed to support working with communities and providers. Medical travel benefits under Non-Insured Health Benefits (NIHB) are available for those eligible.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720"/>
                        </a:spcBef>
                        <a:spcAft>
                          <a:spcPts val="72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First Nations, Inuit and Métis populations, see previous column. For recruitment strategies for other high-risk populations, underserved populations and rural and remote populations, see Population Outreach</a:t>
                      </a: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05500521"/>
                  </a:ext>
                </a:extLst>
              </a:tr>
              <a:tr h="316438">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Pan-Canadian Early Detection of Lung Cancer Study</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331720994"/>
                  </a:ext>
                </a:extLst>
              </a:tr>
              <a:tr h="432848">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Pilot Study by the Centre </a:t>
                      </a:r>
                      <a:r>
                        <a:rPr lang="en-US" sz="1000" b="1" err="1">
                          <a:solidFill>
                            <a:srgbClr val="FFFFFF"/>
                          </a:solidFill>
                          <a:effectLst/>
                          <a:latin typeface="Calibri" panose="020F0502020204030204" pitchFamily="34" charset="0"/>
                          <a:ea typeface="Calibri" panose="020F0502020204030204" pitchFamily="34" charset="0"/>
                          <a:cs typeface="Calibri" panose="020F0502020204030204" pitchFamily="34" charset="0"/>
                        </a:rPr>
                        <a:t>universitaire</a:t>
                      </a: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de </a:t>
                      </a:r>
                      <a:r>
                        <a:rPr lang="en-US" sz="1000" b="1" err="1">
                          <a:solidFill>
                            <a:srgbClr val="FFFFFF"/>
                          </a:solidFill>
                          <a:effectLst/>
                          <a:latin typeface="Calibri" panose="020F0502020204030204" pitchFamily="34" charset="0"/>
                          <a:ea typeface="Calibri" panose="020F0502020204030204" pitchFamily="34" charset="0"/>
                          <a:cs typeface="Calibri" panose="020F0502020204030204" pitchFamily="34" charset="0"/>
                        </a:rPr>
                        <a:t>santé</a:t>
                      </a: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 McGill (Quebec)*</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All under-screened populations are included in the study. Family physicians and healthcare providers in underscreened areas are recruited and encouraged to refer patients.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716649218"/>
                  </a:ext>
                </a:extLst>
              </a:tr>
              <a:tr h="432848">
                <a:tc>
                  <a:txBody>
                    <a:bodyPr/>
                    <a:lstStyle/>
                    <a:p>
                      <a:pPr marL="0" marR="0">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Lung Cancer Screening Demonstration Project in Quebec^</a:t>
                      </a:r>
                      <a:endParaRPr lang="en-US" sz="1000" b="1">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All under-screened populations are included in the study. Family physicians and healthcare providers in underscreened areas are recruited and encouraged to refer patients.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24376857"/>
                  </a:ext>
                </a:extLst>
              </a:tr>
            </a:tbl>
          </a:graphicData>
        </a:graphic>
      </p:graphicFrame>
    </p:spTree>
    <p:extLst>
      <p:ext uri="{BB962C8B-B14F-4D97-AF65-F5344CB8AC3E}">
        <p14:creationId xmlns:p14="http://schemas.microsoft.com/office/powerpoint/2010/main" val="1916508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a:t>Summary</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dirty="0"/>
              <a:t>Lung cancer screening pathway </a:t>
            </a:r>
          </a:p>
        </p:txBody>
      </p:sp>
    </p:spTree>
    <p:extLst>
      <p:ext uri="{BB962C8B-B14F-4D97-AF65-F5344CB8AC3E}">
        <p14:creationId xmlns:p14="http://schemas.microsoft.com/office/powerpoint/2010/main" val="827104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en-US" sz="1600"/>
              <a:t>Smoking Cessation Referral Methods and Pharmacotherapy for Lung Screening Pilots and Studies in Canada</a:t>
            </a:r>
          </a:p>
        </p:txBody>
      </p:sp>
      <p:sp>
        <p:nvSpPr>
          <p:cNvPr id="2" name="TextBox 1">
            <a:extLst>
              <a:ext uri="{FF2B5EF4-FFF2-40B4-BE49-F238E27FC236}">
                <a16:creationId xmlns:a16="http://schemas.microsoft.com/office/drawing/2014/main" id="{13F3805D-CE72-44B4-360C-8B4FFB7BCE0B}"/>
              </a:ext>
            </a:extLst>
          </p:cNvPr>
          <p:cNvSpPr txBox="1"/>
          <p:nvPr/>
        </p:nvSpPr>
        <p:spPr>
          <a:xfrm>
            <a:off x="298424" y="4885142"/>
            <a:ext cx="10219983" cy="400110"/>
          </a:xfrm>
          <a:prstGeom prst="rect">
            <a:avLst/>
          </a:prstGeom>
          <a:noFill/>
        </p:spPr>
        <p:txBody>
          <a:bodyPr wrap="square">
            <a:spAutoFit/>
          </a:bodyPr>
          <a:lstStyle/>
          <a:p>
            <a:pPr marL="0" marR="0"/>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*This project is independent from the pilot being evaluated for implementation by the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Ministère</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de la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santé</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et des services </a:t>
            </a:r>
            <a:r>
              <a:rPr lang="en-US" sz="1000" dirty="0" err="1">
                <a:solidFill>
                  <a:schemeClr val="bg1"/>
                </a:solidFill>
                <a:effectLst/>
                <a:latin typeface="Calibri" panose="020F0502020204030204" pitchFamily="34" charset="0"/>
                <a:ea typeface="Yu Mincho" panose="02020400000000000000" pitchFamily="18" charset="-128"/>
                <a:cs typeface="Arial" panose="020B0604020202020204" pitchFamily="34" charset="0"/>
              </a:rPr>
              <a:t>sociaux</a:t>
            </a: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a:t>
            </a:r>
          </a:p>
          <a:p>
            <a:pPr marL="0" marR="0"/>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^Request from the MSSS to IUCPQ-UL to be the leader of the project and through the Quebec Pulmonary Cancer Network</a:t>
            </a:r>
          </a:p>
        </p:txBody>
      </p:sp>
      <p:graphicFrame>
        <p:nvGraphicFramePr>
          <p:cNvPr id="4" name="Table 3">
            <a:extLst>
              <a:ext uri="{FF2B5EF4-FFF2-40B4-BE49-F238E27FC236}">
                <a16:creationId xmlns:a16="http://schemas.microsoft.com/office/drawing/2014/main" id="{FF393DD7-E128-8020-60E6-D0B42D7D367E}"/>
              </a:ext>
            </a:extLst>
          </p:cNvPr>
          <p:cNvGraphicFramePr>
            <a:graphicFrameLocks noGrp="1"/>
          </p:cNvGraphicFramePr>
          <p:nvPr>
            <p:extLst>
              <p:ext uri="{D42A27DB-BD31-4B8C-83A1-F6EECF244321}">
                <p14:modId xmlns:p14="http://schemas.microsoft.com/office/powerpoint/2010/main" val="3143858225"/>
              </p:ext>
            </p:extLst>
          </p:nvPr>
        </p:nvGraphicFramePr>
        <p:xfrm>
          <a:off x="378825" y="925361"/>
          <a:ext cx="10930858" cy="3959781"/>
        </p:xfrm>
        <a:graphic>
          <a:graphicData uri="http://schemas.openxmlformats.org/drawingml/2006/table">
            <a:tbl>
              <a:tblPr firstRow="1" firstCol="1" bandRow="1"/>
              <a:tblGrid>
                <a:gridCol w="1898684">
                  <a:extLst>
                    <a:ext uri="{9D8B030D-6E8A-4147-A177-3AD203B41FA5}">
                      <a16:colId xmlns:a16="http://schemas.microsoft.com/office/drawing/2014/main" val="1823287406"/>
                    </a:ext>
                  </a:extLst>
                </a:gridCol>
                <a:gridCol w="3959277">
                  <a:extLst>
                    <a:ext uri="{9D8B030D-6E8A-4147-A177-3AD203B41FA5}">
                      <a16:colId xmlns:a16="http://schemas.microsoft.com/office/drawing/2014/main" val="1149847608"/>
                    </a:ext>
                  </a:extLst>
                </a:gridCol>
                <a:gridCol w="5072897">
                  <a:extLst>
                    <a:ext uri="{9D8B030D-6E8A-4147-A177-3AD203B41FA5}">
                      <a16:colId xmlns:a16="http://schemas.microsoft.com/office/drawing/2014/main" val="2559408914"/>
                    </a:ext>
                  </a:extLst>
                </a:gridCol>
              </a:tblGrid>
              <a:tr h="191720">
                <a:tc>
                  <a:txBody>
                    <a:bodyPr/>
                    <a:lstStyle/>
                    <a:p>
                      <a:pPr marL="0" marR="0">
                        <a:lnSpc>
                          <a:spcPct val="107000"/>
                        </a:lnSpc>
                        <a:spcBef>
                          <a:spcPts val="720"/>
                        </a:spcBef>
                        <a:spcAft>
                          <a:spcPts val="720"/>
                        </a:spcAft>
                      </a:pPr>
                      <a:r>
                        <a:rPr lang="en-US" sz="900" b="1" dirty="0">
                          <a:solidFill>
                            <a:srgbClr val="FFFFFF"/>
                          </a:solidFill>
                          <a:effectLst/>
                          <a:latin typeface="+mn-lt"/>
                          <a:ea typeface="Calibri" panose="020F0502020204030204" pitchFamily="34" charset="0"/>
                          <a:cs typeface="Arial" panose="020B0604020202020204" pitchFamily="34" charset="0"/>
                        </a:rPr>
                        <a:t>Title</a:t>
                      </a:r>
                      <a:endParaRPr lang="en-US" sz="900" b="1" dirty="0">
                        <a:effectLst/>
                        <a:latin typeface="+mn-lt"/>
                        <a:ea typeface="Yu Mincho" panose="02020400000000000000" pitchFamily="18" charset="-128"/>
                        <a:cs typeface="Arial" panose="020B0604020202020204" pitchFamily="34" charset="0"/>
                      </a:endParaRP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pPr>
                      <a:r>
                        <a:rPr lang="en-US" sz="900" b="1" dirty="0">
                          <a:solidFill>
                            <a:srgbClr val="FFFFFF"/>
                          </a:solidFill>
                          <a:effectLst/>
                          <a:latin typeface="+mn-lt"/>
                          <a:ea typeface="Calibri" panose="020F0502020204030204" pitchFamily="34" charset="0"/>
                          <a:cs typeface="Arial" panose="020B0604020202020204" pitchFamily="34" charset="0"/>
                        </a:rPr>
                        <a:t>Smoking Cessation Referral     </a:t>
                      </a:r>
                      <a:endParaRPr lang="en-US" sz="900" dirty="0">
                        <a:effectLst/>
                        <a:latin typeface="+mn-lt"/>
                        <a:ea typeface="Yu Mincho" panose="02020400000000000000" pitchFamily="18" charset="-128"/>
                        <a:cs typeface="Arial" panose="020B0604020202020204" pitchFamily="34" charset="0"/>
                      </a:endParaRP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pPr>
                      <a:r>
                        <a:rPr lang="en-US" sz="900" b="1">
                          <a:solidFill>
                            <a:srgbClr val="FFFFFF"/>
                          </a:solidFill>
                          <a:effectLst/>
                          <a:latin typeface="+mn-lt"/>
                          <a:ea typeface="Calibri" panose="020F0502020204030204" pitchFamily="34" charset="0"/>
                          <a:cs typeface="Arial" panose="020B0604020202020204" pitchFamily="34" charset="0"/>
                        </a:rPr>
                        <a:t>Pharmacotherapy for Smoking Cessation (e.g. at point of care, prescription, etc.)                       </a:t>
                      </a:r>
                      <a:endParaRPr lang="en-US" sz="900">
                        <a:effectLst/>
                        <a:latin typeface="+mn-lt"/>
                        <a:ea typeface="Yu Mincho" panose="02020400000000000000" pitchFamily="18" charset="-128"/>
                        <a:cs typeface="Arial" panose="020B0604020202020204" pitchFamily="34" charset="0"/>
                      </a:endParaRP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031729476"/>
                  </a:ext>
                </a:extLst>
              </a:tr>
              <a:tr h="774242">
                <a:tc>
                  <a:txBody>
                    <a:bodyPr/>
                    <a:lstStyle/>
                    <a:p>
                      <a:pPr marL="0" marR="0">
                        <a:lnSpc>
                          <a:spcPct val="107000"/>
                        </a:lnSpc>
                        <a:spcBef>
                          <a:spcPts val="720"/>
                        </a:spcBef>
                        <a:spcAft>
                          <a:spcPts val="720"/>
                        </a:spcAft>
                      </a:pPr>
                      <a:r>
                        <a:rPr lang="en-US" sz="900" b="1" dirty="0">
                          <a:solidFill>
                            <a:srgbClr val="FFFFFF"/>
                          </a:solidFill>
                          <a:effectLst/>
                          <a:latin typeface="+mn-lt"/>
                          <a:ea typeface="Calibri" panose="020F0502020204030204" pitchFamily="34" charset="0"/>
                          <a:cs typeface="Arial" panose="020B0604020202020204" pitchFamily="34" charset="0"/>
                        </a:rPr>
                        <a:t>BC Lung Screen Trial/Pan-Canadian Early Detection of Lung Cancer Extension Project/International Lung Screen Trial</a:t>
                      </a:r>
                      <a:endParaRPr lang="en-US" sz="900" b="1" dirty="0">
                        <a:effectLst/>
                        <a:latin typeface="+mn-lt"/>
                        <a:ea typeface="Yu Mincho" panose="02020400000000000000" pitchFamily="18" charset="-128"/>
                        <a:cs typeface="Arial" panose="020B0604020202020204" pitchFamily="34" charset="0"/>
                      </a:endParaRP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Smoking cessation services are offered to all current smokers. </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People eligible for screening are offered smoking cessation counselling by the call </a:t>
                      </a:r>
                      <a:r>
                        <a:rPr lang="en-US" sz="900" kern="1200" dirty="0" err="1">
                          <a:solidFill>
                            <a:schemeClr val="accent4"/>
                          </a:solidFill>
                          <a:effectLst/>
                          <a:latin typeface="+mn-lt"/>
                          <a:ea typeface="+mn-ea"/>
                          <a:cs typeface="+mn-cs"/>
                        </a:rPr>
                        <a:t>centre</a:t>
                      </a:r>
                      <a:r>
                        <a:rPr lang="en-US" sz="900" kern="1200" dirty="0">
                          <a:solidFill>
                            <a:schemeClr val="accent4"/>
                          </a:solidFill>
                          <a:effectLst/>
                          <a:latin typeface="+mn-lt"/>
                          <a:ea typeface="+mn-ea"/>
                          <a:cs typeface="+mn-cs"/>
                        </a:rPr>
                        <a:t> over the telephone and refer to </a:t>
                      </a:r>
                      <a:r>
                        <a:rPr lang="en-US" sz="900" kern="1200" dirty="0" err="1">
                          <a:solidFill>
                            <a:schemeClr val="accent4"/>
                          </a:solidFill>
                          <a:effectLst/>
                          <a:latin typeface="+mn-lt"/>
                          <a:ea typeface="+mn-ea"/>
                          <a:cs typeface="+mn-cs"/>
                        </a:rPr>
                        <a:t>QuitNow</a:t>
                      </a:r>
                      <a:r>
                        <a:rPr lang="en-US" sz="900" kern="1200" dirty="0">
                          <a:solidFill>
                            <a:schemeClr val="accent4"/>
                          </a:solidFill>
                          <a:effectLst/>
                          <a:latin typeface="+mn-lt"/>
                          <a:ea typeface="+mn-ea"/>
                          <a:cs typeface="+mn-cs"/>
                        </a:rPr>
                        <a:t>.</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People ineligible for screening are offered a referral to external smoking cessation services (</a:t>
                      </a:r>
                      <a:r>
                        <a:rPr lang="en-US" sz="900" kern="1200" dirty="0" err="1">
                          <a:solidFill>
                            <a:schemeClr val="accent4"/>
                          </a:solidFill>
                          <a:effectLst/>
                          <a:latin typeface="+mn-lt"/>
                          <a:ea typeface="+mn-ea"/>
                          <a:cs typeface="+mn-cs"/>
                        </a:rPr>
                        <a:t>QuitNow</a:t>
                      </a:r>
                      <a:r>
                        <a:rPr lang="en-US" sz="900" kern="1200" dirty="0">
                          <a:solidFill>
                            <a:schemeClr val="accent4"/>
                          </a:solidFill>
                          <a:effectLst/>
                          <a:latin typeface="+mn-lt"/>
                          <a:ea typeface="+mn-ea"/>
                          <a:cs typeface="+mn-cs"/>
                        </a:rPr>
                        <a:t>).</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Free nicotine replacement therapy available in local pharmacies through provincial program</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29187"/>
                  </a:ext>
                </a:extLst>
              </a:tr>
              <a:tr h="1062892">
                <a:tc>
                  <a:txBody>
                    <a:bodyPr/>
                    <a:lstStyle/>
                    <a:p>
                      <a:pPr marL="0" marR="0">
                        <a:lnSpc>
                          <a:spcPct val="107000"/>
                        </a:lnSpc>
                        <a:spcBef>
                          <a:spcPts val="720"/>
                        </a:spcBef>
                        <a:spcAft>
                          <a:spcPts val="720"/>
                        </a:spcAft>
                      </a:pPr>
                      <a:r>
                        <a:rPr lang="en-US" sz="900" b="1" dirty="0">
                          <a:solidFill>
                            <a:srgbClr val="FFFFFF"/>
                          </a:solidFill>
                          <a:effectLst/>
                          <a:latin typeface="+mn-lt"/>
                          <a:ea typeface="Calibri" panose="020F0502020204030204" pitchFamily="34" charset="0"/>
                          <a:cs typeface="Arial" panose="020B0604020202020204" pitchFamily="34" charset="0"/>
                        </a:rPr>
                        <a:t>Alberta Lung Cancer Screening Research Study</a:t>
                      </a:r>
                      <a:endParaRPr lang="en-US" sz="900" b="1" dirty="0">
                        <a:effectLst/>
                        <a:latin typeface="+mn-lt"/>
                        <a:ea typeface="Yu Mincho" panose="02020400000000000000" pitchFamily="18" charset="-128"/>
                        <a:cs typeface="Arial" panose="020B0604020202020204" pitchFamily="34" charset="0"/>
                      </a:endParaRP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All smokers (n ~400) are invited to participate in RCT that compares Alberta educational resources and counselling services.</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Prescribing or funding of nicotine replacement therapies (NRT) or pharmacological aids to quitting are not available through the program, but the counselor will assist the individual in selecting whether they will use an NRT or prescription cessation medication in their quit plan.</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If they plan to use a prescription medication subjects will need to get this from their physician or a prescribing pharmacist. </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NRT can be obtained over-the-counter in Alberta and does not require a prescription although some group benefit plans require a prescription for coverage.</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27049276"/>
                  </a:ext>
                </a:extLst>
              </a:tr>
              <a:tr h="789354">
                <a:tc>
                  <a:txBody>
                    <a:bodyPr/>
                    <a:lstStyle/>
                    <a:p>
                      <a:pPr marL="0" marR="0">
                        <a:lnSpc>
                          <a:spcPct val="107000"/>
                        </a:lnSpc>
                        <a:spcBef>
                          <a:spcPts val="720"/>
                        </a:spcBef>
                        <a:spcAft>
                          <a:spcPts val="720"/>
                        </a:spcAft>
                      </a:pPr>
                      <a:r>
                        <a:rPr lang="en-US" sz="900" b="1" dirty="0">
                          <a:solidFill>
                            <a:srgbClr val="FFFFFF"/>
                          </a:solidFill>
                          <a:effectLst/>
                          <a:latin typeface="+mn-lt"/>
                          <a:ea typeface="Calibri" panose="020F0502020204030204" pitchFamily="34" charset="0"/>
                          <a:cs typeface="Arial" panose="020B0604020202020204" pitchFamily="34" charset="0"/>
                        </a:rPr>
                        <a:t>Ontario Lung Cancer Screening Pilot for People at High Risk  and Ontario Lung Screening Program (OLSP)</a:t>
                      </a:r>
                      <a:endParaRPr lang="en-US" sz="900" b="1" dirty="0">
                        <a:effectLst/>
                        <a:latin typeface="+mn-lt"/>
                        <a:ea typeface="Yu Mincho" panose="02020400000000000000" pitchFamily="18" charset="-128"/>
                        <a:cs typeface="Arial" panose="020B0604020202020204" pitchFamily="34" charset="0"/>
                      </a:endParaRP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Smoking cessation services are offered to all current smokers. </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People eligible for screening are offered on-site smoking cessation counselling for at least 10 minutes with a trained counsellor. </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People ineligible for screening are offered a referral to external smoking cessation services (e.g., telehealth counselling services).</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For all current smokers that are eligible for screening and participate in smoking cessation counselling, the smoking cessation counsellor will recommend first-line smoking cessation pharmacotherapy, if appropriate, and may either provide a prescription or a recommendation on how to get a prescription (e.g., through participant’s primary care provider or pharmacist). </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83481953"/>
                  </a:ext>
                </a:extLst>
              </a:tr>
              <a:tr h="278416">
                <a:tc>
                  <a:txBody>
                    <a:bodyPr/>
                    <a:lstStyle/>
                    <a:p>
                      <a:pPr marL="0" marR="0">
                        <a:lnSpc>
                          <a:spcPct val="107000"/>
                        </a:lnSpc>
                        <a:spcBef>
                          <a:spcPts val="720"/>
                        </a:spcBef>
                        <a:spcAft>
                          <a:spcPts val="720"/>
                        </a:spcAft>
                      </a:pPr>
                      <a:r>
                        <a:rPr lang="en-US" sz="900" b="1" dirty="0">
                          <a:solidFill>
                            <a:srgbClr val="FFFFFF"/>
                          </a:solidFill>
                          <a:effectLst/>
                          <a:latin typeface="+mn-lt"/>
                          <a:ea typeface="Calibri" panose="020F0502020204030204" pitchFamily="34" charset="0"/>
                          <a:cs typeface="Arial" panose="020B0604020202020204" pitchFamily="34" charset="0"/>
                        </a:rPr>
                        <a:t>Pan-Canadian Early Detection of Lung Cancer Study</a:t>
                      </a:r>
                      <a:endParaRPr lang="en-US" sz="900" b="1" dirty="0">
                        <a:effectLst/>
                        <a:latin typeface="+mn-lt"/>
                        <a:ea typeface="Yu Mincho" panose="02020400000000000000" pitchFamily="18" charset="-128"/>
                        <a:cs typeface="Arial" panose="020B0604020202020204" pitchFamily="34" charset="0"/>
                      </a:endParaRP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All smokers were referred to smoking cessation initiatives in their jurisdictions.</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Not specified.</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114220465"/>
                  </a:ext>
                </a:extLst>
              </a:tr>
              <a:tr h="420784">
                <a:tc>
                  <a:txBody>
                    <a:bodyPr/>
                    <a:lstStyle/>
                    <a:p>
                      <a:pPr marL="0" marR="0">
                        <a:lnSpc>
                          <a:spcPct val="107000"/>
                        </a:lnSpc>
                        <a:spcBef>
                          <a:spcPts val="720"/>
                        </a:spcBef>
                        <a:spcAft>
                          <a:spcPts val="720"/>
                        </a:spcAft>
                      </a:pPr>
                      <a:r>
                        <a:rPr lang="en-US" sz="900" b="1" dirty="0">
                          <a:solidFill>
                            <a:srgbClr val="FFFFFF"/>
                          </a:solidFill>
                          <a:effectLst/>
                          <a:latin typeface="+mn-lt"/>
                          <a:ea typeface="Calibri" panose="020F0502020204030204" pitchFamily="34" charset="0"/>
                          <a:cs typeface="Arial" panose="020B0604020202020204" pitchFamily="34" charset="0"/>
                        </a:rPr>
                        <a:t>Pilot Study by the Centre </a:t>
                      </a:r>
                      <a:r>
                        <a:rPr lang="en-US" sz="900" b="1" dirty="0" err="1">
                          <a:solidFill>
                            <a:srgbClr val="FFFFFF"/>
                          </a:solidFill>
                          <a:effectLst/>
                          <a:latin typeface="+mn-lt"/>
                          <a:ea typeface="Calibri" panose="020F0502020204030204" pitchFamily="34" charset="0"/>
                          <a:cs typeface="Arial" panose="020B0604020202020204" pitchFamily="34" charset="0"/>
                        </a:rPr>
                        <a:t>universitaire</a:t>
                      </a:r>
                      <a:r>
                        <a:rPr lang="en-US" sz="900" b="1" dirty="0">
                          <a:solidFill>
                            <a:srgbClr val="FFFFFF"/>
                          </a:solidFill>
                          <a:effectLst/>
                          <a:latin typeface="+mn-lt"/>
                          <a:ea typeface="Calibri" panose="020F0502020204030204" pitchFamily="34" charset="0"/>
                          <a:cs typeface="Arial" panose="020B0604020202020204" pitchFamily="34" charset="0"/>
                        </a:rPr>
                        <a:t> de </a:t>
                      </a:r>
                      <a:r>
                        <a:rPr lang="en-US" sz="900" b="1" dirty="0" err="1">
                          <a:solidFill>
                            <a:srgbClr val="FFFFFF"/>
                          </a:solidFill>
                          <a:effectLst/>
                          <a:latin typeface="+mn-lt"/>
                          <a:ea typeface="Calibri" panose="020F0502020204030204" pitchFamily="34" charset="0"/>
                          <a:cs typeface="Arial" panose="020B0604020202020204" pitchFamily="34" charset="0"/>
                        </a:rPr>
                        <a:t>santé</a:t>
                      </a:r>
                      <a:r>
                        <a:rPr lang="en-US" sz="900" b="1" dirty="0">
                          <a:solidFill>
                            <a:srgbClr val="FFFFFF"/>
                          </a:solidFill>
                          <a:effectLst/>
                          <a:latin typeface="+mn-lt"/>
                          <a:ea typeface="Calibri" panose="020F0502020204030204" pitchFamily="34" charset="0"/>
                          <a:cs typeface="Arial" panose="020B0604020202020204" pitchFamily="34" charset="0"/>
                        </a:rPr>
                        <a:t> McGill (Quebec)*</a:t>
                      </a:r>
                      <a:endParaRPr lang="en-US" sz="900" b="1" dirty="0">
                        <a:effectLst/>
                        <a:latin typeface="+mn-lt"/>
                        <a:ea typeface="Yu Mincho" panose="02020400000000000000" pitchFamily="18" charset="-128"/>
                        <a:cs typeface="Arial" panose="020B0604020202020204" pitchFamily="34" charset="0"/>
                      </a:endParaRP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All smokers are referred to local online/phone based </a:t>
                      </a:r>
                      <a:r>
                        <a:rPr lang="en-US" sz="900" kern="1200" dirty="0" err="1">
                          <a:solidFill>
                            <a:schemeClr val="accent4"/>
                          </a:solidFill>
                          <a:effectLst/>
                          <a:latin typeface="+mn-lt"/>
                          <a:ea typeface="+mn-ea"/>
                          <a:cs typeface="+mn-cs"/>
                        </a:rPr>
                        <a:t>Ligne</a:t>
                      </a:r>
                      <a:r>
                        <a:rPr lang="en-US" sz="900" kern="1200" dirty="0">
                          <a:solidFill>
                            <a:schemeClr val="accent4"/>
                          </a:solidFill>
                          <a:effectLst/>
                          <a:latin typeface="+mn-lt"/>
                          <a:ea typeface="+mn-ea"/>
                          <a:cs typeface="+mn-cs"/>
                        </a:rPr>
                        <a:t> </a:t>
                      </a:r>
                      <a:r>
                        <a:rPr lang="en-US" sz="900" kern="1200" dirty="0" err="1">
                          <a:solidFill>
                            <a:schemeClr val="accent4"/>
                          </a:solidFill>
                          <a:effectLst/>
                          <a:latin typeface="+mn-lt"/>
                          <a:ea typeface="+mn-ea"/>
                          <a:cs typeface="+mn-cs"/>
                        </a:rPr>
                        <a:t>J’arrête</a:t>
                      </a:r>
                      <a:r>
                        <a:rPr lang="en-US" sz="900" kern="1200" dirty="0">
                          <a:solidFill>
                            <a:schemeClr val="accent4"/>
                          </a:solidFill>
                          <a:effectLst/>
                          <a:latin typeface="+mn-lt"/>
                          <a:ea typeface="+mn-ea"/>
                          <a:cs typeface="+mn-cs"/>
                        </a:rPr>
                        <a:t> program/smoking cessation clinic.</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Pharmacotherapy prescription is offered during the on-site visit.</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07544535"/>
                  </a:ext>
                </a:extLst>
              </a:tr>
              <a:tr h="420784">
                <a:tc>
                  <a:txBody>
                    <a:bodyPr/>
                    <a:lstStyle/>
                    <a:p>
                      <a:pPr marL="0" marR="0">
                        <a:lnSpc>
                          <a:spcPct val="107000"/>
                        </a:lnSpc>
                        <a:spcBef>
                          <a:spcPts val="720"/>
                        </a:spcBef>
                        <a:spcAft>
                          <a:spcPts val="720"/>
                        </a:spcAft>
                      </a:pPr>
                      <a:r>
                        <a:rPr lang="en-US" sz="900" b="1" dirty="0">
                          <a:solidFill>
                            <a:srgbClr val="FFFFFF"/>
                          </a:solidFill>
                          <a:effectLst/>
                          <a:latin typeface="+mn-lt"/>
                          <a:ea typeface="Calibri" panose="020F0502020204030204" pitchFamily="34" charset="0"/>
                          <a:cs typeface="Arial" panose="020B0604020202020204" pitchFamily="34" charset="0"/>
                        </a:rPr>
                        <a:t>Lung Cancer Screening Demonstration Project in Quebec^</a:t>
                      </a:r>
                      <a:endParaRPr lang="en-US" sz="900" b="1" dirty="0">
                        <a:effectLst/>
                        <a:latin typeface="+mn-lt"/>
                        <a:ea typeface="Yu Mincho" panose="02020400000000000000" pitchFamily="18" charset="-128"/>
                        <a:cs typeface="Arial" panose="020B0604020202020204" pitchFamily="34" charset="0"/>
                      </a:endParaRP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All smokers are referred to local online/phone based </a:t>
                      </a:r>
                      <a:r>
                        <a:rPr lang="en-US" sz="900" kern="1200" dirty="0" err="1">
                          <a:solidFill>
                            <a:schemeClr val="accent4"/>
                          </a:solidFill>
                          <a:effectLst/>
                          <a:latin typeface="+mn-lt"/>
                          <a:ea typeface="+mn-ea"/>
                          <a:cs typeface="+mn-cs"/>
                        </a:rPr>
                        <a:t>Ligne</a:t>
                      </a:r>
                      <a:r>
                        <a:rPr lang="en-US" sz="900" kern="1200" dirty="0">
                          <a:solidFill>
                            <a:schemeClr val="accent4"/>
                          </a:solidFill>
                          <a:effectLst/>
                          <a:latin typeface="+mn-lt"/>
                          <a:ea typeface="+mn-ea"/>
                          <a:cs typeface="+mn-cs"/>
                        </a:rPr>
                        <a:t> </a:t>
                      </a:r>
                      <a:r>
                        <a:rPr lang="en-US" sz="900" kern="1200" dirty="0" err="1">
                          <a:solidFill>
                            <a:schemeClr val="accent4"/>
                          </a:solidFill>
                          <a:effectLst/>
                          <a:latin typeface="+mn-lt"/>
                          <a:ea typeface="+mn-ea"/>
                          <a:cs typeface="+mn-cs"/>
                        </a:rPr>
                        <a:t>J’arrête</a:t>
                      </a:r>
                      <a:r>
                        <a:rPr lang="en-US" sz="900" kern="1200" dirty="0">
                          <a:solidFill>
                            <a:schemeClr val="accent4"/>
                          </a:solidFill>
                          <a:effectLst/>
                          <a:latin typeface="+mn-lt"/>
                          <a:ea typeface="+mn-ea"/>
                          <a:cs typeface="+mn-cs"/>
                        </a:rPr>
                        <a:t> program/smoking cessation clinic.</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Pharmacotherapy prescription is offered during the on-site visit.</a:t>
                      </a:r>
                    </a:p>
                  </a:txBody>
                  <a:tcPr marL="66489" marR="664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49133419"/>
                  </a:ext>
                </a:extLst>
              </a:tr>
            </a:tbl>
          </a:graphicData>
        </a:graphic>
      </p:graphicFrame>
    </p:spTree>
    <p:extLst>
      <p:ext uri="{BB962C8B-B14F-4D97-AF65-F5344CB8AC3E}">
        <p14:creationId xmlns:p14="http://schemas.microsoft.com/office/powerpoint/2010/main" val="3876349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21</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normAutofit/>
          </a:bodyPr>
          <a:lstStyle/>
          <a:p>
            <a:r>
              <a:rPr lang="en-US"/>
              <a:t>Opportunistic screening</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a:t>Opportunistic lung screening in Canada</a:t>
            </a:r>
          </a:p>
        </p:txBody>
      </p:sp>
    </p:spTree>
    <p:extLst>
      <p:ext uri="{BB962C8B-B14F-4D97-AF65-F5344CB8AC3E}">
        <p14:creationId xmlns:p14="http://schemas.microsoft.com/office/powerpoint/2010/main" val="2474575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93227" y="304284"/>
            <a:ext cx="10380786" cy="752842"/>
          </a:xfrm>
        </p:spPr>
        <p:txBody>
          <a:bodyPr>
            <a:normAutofit/>
          </a:bodyPr>
          <a:lstStyle/>
          <a:p>
            <a:r>
              <a:rPr lang="en-US" sz="1600"/>
              <a:t>Opportunistic Lung Screening in Canada</a:t>
            </a:r>
          </a:p>
        </p:txBody>
      </p:sp>
      <p:graphicFrame>
        <p:nvGraphicFramePr>
          <p:cNvPr id="3" name="Table 2">
            <a:extLst>
              <a:ext uri="{FF2B5EF4-FFF2-40B4-BE49-F238E27FC236}">
                <a16:creationId xmlns:a16="http://schemas.microsoft.com/office/drawing/2014/main" id="{8A44ED31-40C8-F4F9-A0E4-57CD7A2471AF}"/>
              </a:ext>
            </a:extLst>
          </p:cNvPr>
          <p:cNvGraphicFramePr>
            <a:graphicFrameLocks noGrp="1"/>
          </p:cNvGraphicFramePr>
          <p:nvPr>
            <p:extLst>
              <p:ext uri="{D42A27DB-BD31-4B8C-83A1-F6EECF244321}">
                <p14:modId xmlns:p14="http://schemas.microsoft.com/office/powerpoint/2010/main" val="2816240185"/>
              </p:ext>
            </p:extLst>
          </p:nvPr>
        </p:nvGraphicFramePr>
        <p:xfrm>
          <a:off x="393227" y="1057126"/>
          <a:ext cx="11405546" cy="4186998"/>
        </p:xfrm>
        <a:graphic>
          <a:graphicData uri="http://schemas.openxmlformats.org/drawingml/2006/table">
            <a:tbl>
              <a:tblPr firstRow="1" firstCol="1" bandRow="1"/>
              <a:tblGrid>
                <a:gridCol w="2119151">
                  <a:extLst>
                    <a:ext uri="{9D8B030D-6E8A-4147-A177-3AD203B41FA5}">
                      <a16:colId xmlns:a16="http://schemas.microsoft.com/office/drawing/2014/main" val="36185264"/>
                    </a:ext>
                  </a:extLst>
                </a:gridCol>
                <a:gridCol w="2798921">
                  <a:extLst>
                    <a:ext uri="{9D8B030D-6E8A-4147-A177-3AD203B41FA5}">
                      <a16:colId xmlns:a16="http://schemas.microsoft.com/office/drawing/2014/main" val="3207900771"/>
                    </a:ext>
                  </a:extLst>
                </a:gridCol>
                <a:gridCol w="2573091">
                  <a:extLst>
                    <a:ext uri="{9D8B030D-6E8A-4147-A177-3AD203B41FA5}">
                      <a16:colId xmlns:a16="http://schemas.microsoft.com/office/drawing/2014/main" val="1390643337"/>
                    </a:ext>
                  </a:extLst>
                </a:gridCol>
                <a:gridCol w="3914383">
                  <a:extLst>
                    <a:ext uri="{9D8B030D-6E8A-4147-A177-3AD203B41FA5}">
                      <a16:colId xmlns:a16="http://schemas.microsoft.com/office/drawing/2014/main" val="813098971"/>
                    </a:ext>
                  </a:extLst>
                </a:gridCol>
              </a:tblGrid>
              <a:tr h="569586">
                <a:tc>
                  <a:txBody>
                    <a:bodyPr/>
                    <a:lstStyle/>
                    <a:p>
                      <a:pPr marL="0" marR="0" algn="ctr">
                        <a:lnSpc>
                          <a:spcPct val="107000"/>
                        </a:lnSpc>
                        <a:spcBef>
                          <a:spcPts val="100"/>
                        </a:spcBef>
                        <a:spcAft>
                          <a:spcPts val="100"/>
                        </a:spcAft>
                      </a:pPr>
                      <a:r>
                        <a:rPr lang="en-US" sz="1000" b="1" dirty="0">
                          <a:solidFill>
                            <a:srgbClr val="FFFFFF"/>
                          </a:solidFill>
                          <a:effectLst/>
                          <a:latin typeface="+mn-lt"/>
                          <a:ea typeface="Yu Mincho" panose="02020400000000000000" pitchFamily="18" charset="-128"/>
                          <a:cs typeface="Calibri" panose="020F0502020204030204" pitchFamily="34" charset="0"/>
                        </a:rPr>
                        <a:t>Jurisdiction</a:t>
                      </a:r>
                      <a:endParaRPr lang="en-US" sz="1000" dirty="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95959"/>
                    </a:solidFill>
                  </a:tcPr>
                </a:tc>
                <a:tc>
                  <a:txBody>
                    <a:bodyPr/>
                    <a:lstStyle/>
                    <a:p>
                      <a:pPr marL="0" marR="0" algn="ctr">
                        <a:lnSpc>
                          <a:spcPct val="107000"/>
                        </a:lnSpc>
                        <a:spcBef>
                          <a:spcPts val="100"/>
                        </a:spcBef>
                        <a:spcAft>
                          <a:spcPts val="100"/>
                        </a:spcAft>
                      </a:pPr>
                      <a:r>
                        <a:rPr lang="en-US" sz="1000" b="1" dirty="0">
                          <a:solidFill>
                            <a:srgbClr val="FFFFFF"/>
                          </a:solidFill>
                          <a:effectLst/>
                          <a:latin typeface="+mn-lt"/>
                          <a:ea typeface="Yu Mincho" panose="02020400000000000000" pitchFamily="18" charset="-128"/>
                          <a:cs typeface="Calibri" panose="020F0502020204030204" pitchFamily="34" charset="0"/>
                        </a:rPr>
                        <a:t>Are LDCT scans being ordered? </a:t>
                      </a:r>
                      <a:endParaRPr lang="en-US" sz="1000" dirty="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95959"/>
                    </a:solidFill>
                  </a:tcPr>
                </a:tc>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Who is ordering LDCT scans?</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95959"/>
                    </a:solidFill>
                  </a:tcPr>
                </a:tc>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Where is LDCT taking place?</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95959"/>
                    </a:solidFill>
                  </a:tcPr>
                </a:tc>
                <a:extLst>
                  <a:ext uri="{0D108BD9-81ED-4DB2-BD59-A6C34878D82A}">
                    <a16:rowId xmlns:a16="http://schemas.microsoft.com/office/drawing/2014/main" val="1498972021"/>
                  </a:ext>
                </a:extLst>
              </a:tr>
              <a:tr h="248518">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YT</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Physicians</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Hospitals</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36965576"/>
                  </a:ext>
                </a:extLst>
              </a:tr>
              <a:tr h="216875">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NT</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800"/>
                        </a:spcAft>
                      </a:pPr>
                      <a:r>
                        <a:rPr lang="en-US" sz="1000">
                          <a:solidFill>
                            <a:srgbClr val="727272"/>
                          </a:solidFill>
                          <a:effectLst/>
                          <a:latin typeface="+mn-lt"/>
                          <a:ea typeface="Yu Mincho" panose="02020400000000000000" pitchFamily="18" charset="-128"/>
                          <a:cs typeface="Calibri" panose="020F0502020204030204" pitchFamily="34" charset="0"/>
                        </a:rPr>
                        <a:t> </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 </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 </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34928103"/>
                  </a:ext>
                </a:extLst>
              </a:tr>
              <a:tr h="311034">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NU</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1000" dirty="0">
                          <a:solidFill>
                            <a:srgbClr val="000000"/>
                          </a:solidFill>
                          <a:effectLst/>
                          <a:latin typeface="+mn-lt"/>
                          <a:ea typeface="Yu Mincho" panose="02020400000000000000" pitchFamily="18" charset="-128"/>
                          <a:cs typeface="Segoe UI Symbol" panose="020B0502040204020203" pitchFamily="34" charset="0"/>
                        </a:rPr>
                        <a:t>*</a:t>
                      </a:r>
                      <a:endParaRPr lang="en-US" sz="1000" dirty="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Physicians</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Hospitals</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55058703"/>
                  </a:ext>
                </a:extLst>
              </a:tr>
              <a:tr h="261640">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BC</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5289" marR="652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a:solidFill>
                            <a:schemeClr val="accent4"/>
                          </a:solidFill>
                          <a:effectLst/>
                          <a:latin typeface="+mn-lt"/>
                          <a:ea typeface="Yu Mincho" panose="02020400000000000000" pitchFamily="18" charset="-128"/>
                          <a:cs typeface="Calibri" panose="020F0502020204030204" pitchFamily="34" charset="0"/>
                        </a:rPr>
                        <a:t>Physicians</a:t>
                      </a:r>
                      <a:endParaRPr lang="en-US" sz="100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Private Clinics, Hospitals</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62416539"/>
                  </a:ext>
                </a:extLst>
              </a:tr>
              <a:tr h="306404">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AB</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5289" marR="652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a:solidFill>
                            <a:schemeClr val="accent4"/>
                          </a:solidFill>
                          <a:effectLst/>
                          <a:latin typeface="+mn-lt"/>
                          <a:ea typeface="Yu Mincho" panose="02020400000000000000" pitchFamily="18" charset="-128"/>
                          <a:cs typeface="Calibri" panose="020F0502020204030204" pitchFamily="34" charset="0"/>
                        </a:rPr>
                        <a:t>Primary Care Practioners</a:t>
                      </a:r>
                      <a:endParaRPr lang="en-US" sz="100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Private Clinics, Public Clinics</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54631639"/>
                  </a:ext>
                </a:extLst>
              </a:tr>
              <a:tr h="216875">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SK</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800"/>
                        </a:spcAft>
                      </a:pPr>
                      <a:r>
                        <a:rPr lang="en-US" sz="1000">
                          <a:solidFill>
                            <a:srgbClr val="727272"/>
                          </a:solidFill>
                          <a:effectLst/>
                          <a:latin typeface="+mn-lt"/>
                          <a:ea typeface="Yu Mincho" panose="02020400000000000000" pitchFamily="18" charset="-128"/>
                          <a:cs typeface="Calibri" panose="020F0502020204030204" pitchFamily="34" charset="0"/>
                        </a:rPr>
                        <a:t> </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a:solidFill>
                            <a:schemeClr val="accent4"/>
                          </a:solidFill>
                          <a:effectLst/>
                          <a:latin typeface="+mn-lt"/>
                          <a:ea typeface="Yu Mincho" panose="02020400000000000000" pitchFamily="18" charset="-128"/>
                          <a:cs typeface="Calibri" panose="020F0502020204030204" pitchFamily="34" charset="0"/>
                        </a:rPr>
                        <a:t> </a:t>
                      </a:r>
                      <a:endParaRPr lang="en-US" sz="100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 </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96929032"/>
                  </a:ext>
                </a:extLst>
              </a:tr>
              <a:tr h="306404">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MB</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5289" marR="652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a:solidFill>
                            <a:schemeClr val="accent4"/>
                          </a:solidFill>
                          <a:effectLst/>
                          <a:latin typeface="+mn-lt"/>
                          <a:ea typeface="Yu Mincho" panose="02020400000000000000" pitchFamily="18" charset="-128"/>
                          <a:cs typeface="Calibri" panose="020F0502020204030204" pitchFamily="34" charset="0"/>
                        </a:rPr>
                        <a:t>Primary Care Practitioners</a:t>
                      </a:r>
                      <a:endParaRPr lang="en-US" sz="100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Hospitals, Health </a:t>
                      </a:r>
                      <a:r>
                        <a:rPr lang="en-US" sz="1000" dirty="0" err="1">
                          <a:solidFill>
                            <a:schemeClr val="accent4"/>
                          </a:solidFill>
                          <a:effectLst/>
                          <a:latin typeface="+mn-lt"/>
                          <a:ea typeface="Yu Mincho" panose="02020400000000000000" pitchFamily="18" charset="-128"/>
                          <a:cs typeface="Calibri" panose="020F0502020204030204" pitchFamily="34" charset="0"/>
                        </a:rPr>
                        <a:t>Centres</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27630859"/>
                  </a:ext>
                </a:extLst>
              </a:tr>
              <a:tr h="290967">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ON</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5289" marR="65289"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a:solidFill>
                            <a:schemeClr val="accent4"/>
                          </a:solidFill>
                          <a:effectLst/>
                          <a:latin typeface="+mn-lt"/>
                          <a:ea typeface="Yu Mincho" panose="02020400000000000000" pitchFamily="18" charset="-128"/>
                          <a:cs typeface="Calibri" panose="020F0502020204030204" pitchFamily="34" charset="0"/>
                        </a:rPr>
                        <a:t>Physicians</a:t>
                      </a:r>
                      <a:endParaRPr lang="en-US" sz="100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Hospitals</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051878254"/>
                  </a:ext>
                </a:extLst>
              </a:tr>
              <a:tr h="274760">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QC</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a:solidFill>
                            <a:schemeClr val="accent4"/>
                          </a:solidFill>
                          <a:effectLst/>
                          <a:latin typeface="+mn-lt"/>
                          <a:ea typeface="Yu Mincho" panose="02020400000000000000" pitchFamily="18" charset="-128"/>
                          <a:cs typeface="Calibri" panose="020F0502020204030204" pitchFamily="34" charset="0"/>
                        </a:rPr>
                        <a:t>Physicians, Primary Care Practitioners</a:t>
                      </a:r>
                      <a:endParaRPr lang="en-US" sz="100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Hospitals</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51073153"/>
                  </a:ext>
                </a:extLst>
              </a:tr>
              <a:tr h="290967">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NB</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800"/>
                        </a:spcAft>
                      </a:pPr>
                      <a:r>
                        <a:rPr lang="en-US" sz="1000">
                          <a:solidFill>
                            <a:srgbClr val="727272"/>
                          </a:solidFill>
                          <a:effectLst/>
                          <a:latin typeface="+mn-lt"/>
                          <a:ea typeface="Yu Mincho" panose="02020400000000000000" pitchFamily="18" charset="-128"/>
                          <a:cs typeface="Calibri" panose="020F0502020204030204" pitchFamily="34" charset="0"/>
                        </a:rPr>
                        <a:t> </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a:solidFill>
                            <a:schemeClr val="accent4"/>
                          </a:solidFill>
                          <a:effectLst/>
                          <a:latin typeface="+mn-lt"/>
                          <a:ea typeface="Yu Mincho" panose="02020400000000000000" pitchFamily="18" charset="-128"/>
                          <a:cs typeface="Calibri" panose="020F0502020204030204" pitchFamily="34" charset="0"/>
                        </a:rPr>
                        <a:t> </a:t>
                      </a:r>
                      <a:endParaRPr lang="en-US" sz="100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 </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57756879"/>
                  </a:ext>
                </a:extLst>
              </a:tr>
              <a:tr h="311034">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NS</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a:solidFill>
                            <a:schemeClr val="accent4"/>
                          </a:solidFill>
                          <a:effectLst/>
                          <a:latin typeface="+mn-lt"/>
                          <a:ea typeface="Yu Mincho" panose="02020400000000000000" pitchFamily="18" charset="-128"/>
                          <a:cs typeface="Calibri" panose="020F0502020204030204" pitchFamily="34" charset="0"/>
                        </a:rPr>
                        <a:t> </a:t>
                      </a:r>
                      <a:endParaRPr lang="en-US" sz="100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 </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730911556"/>
                  </a:ext>
                </a:extLst>
              </a:tr>
              <a:tr h="290967">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PE</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800"/>
                        </a:spcAft>
                      </a:pPr>
                      <a:r>
                        <a:rPr lang="en-US" sz="1000">
                          <a:solidFill>
                            <a:srgbClr val="727272"/>
                          </a:solidFill>
                          <a:effectLst/>
                          <a:latin typeface="+mn-lt"/>
                          <a:ea typeface="Yu Mincho" panose="02020400000000000000" pitchFamily="18" charset="-128"/>
                          <a:cs typeface="Calibri" panose="020F0502020204030204" pitchFamily="34" charset="0"/>
                        </a:rPr>
                        <a:t> </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a:solidFill>
                            <a:schemeClr val="accent4"/>
                          </a:solidFill>
                          <a:effectLst/>
                          <a:latin typeface="+mn-lt"/>
                          <a:ea typeface="Yu Mincho" panose="02020400000000000000" pitchFamily="18" charset="-128"/>
                          <a:cs typeface="Calibri" panose="020F0502020204030204" pitchFamily="34" charset="0"/>
                        </a:rPr>
                        <a:t> </a:t>
                      </a:r>
                      <a:endParaRPr lang="en-US" sz="100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 </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98401243"/>
                  </a:ext>
                </a:extLst>
              </a:tr>
              <a:tr h="290967">
                <a:tc>
                  <a:txBody>
                    <a:bodyPr/>
                    <a:lstStyle/>
                    <a:p>
                      <a:pPr marL="0" marR="0" algn="ctr">
                        <a:lnSpc>
                          <a:spcPct val="107000"/>
                        </a:lnSpc>
                        <a:spcBef>
                          <a:spcPts val="100"/>
                        </a:spcBef>
                        <a:spcAft>
                          <a:spcPts val="100"/>
                        </a:spcAft>
                      </a:pPr>
                      <a:r>
                        <a:rPr lang="en-US" sz="1000" b="1">
                          <a:solidFill>
                            <a:srgbClr val="FFFFFF"/>
                          </a:solidFill>
                          <a:effectLst/>
                          <a:latin typeface="+mn-lt"/>
                          <a:ea typeface="Yu Mincho" panose="02020400000000000000" pitchFamily="18" charset="-128"/>
                          <a:cs typeface="Calibri" panose="020F0502020204030204" pitchFamily="34" charset="0"/>
                        </a:rPr>
                        <a:t>NL</a:t>
                      </a:r>
                      <a:endParaRPr lang="en-US" sz="1000">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 </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800"/>
                        </a:spcAft>
                      </a:pPr>
                      <a:r>
                        <a:rPr lang="en-US" sz="1000" dirty="0">
                          <a:solidFill>
                            <a:schemeClr val="accent4"/>
                          </a:solidFill>
                          <a:effectLst/>
                          <a:latin typeface="+mn-lt"/>
                          <a:ea typeface="Yu Mincho" panose="02020400000000000000" pitchFamily="18" charset="-128"/>
                          <a:cs typeface="Calibri" panose="020F0502020204030204" pitchFamily="34" charset="0"/>
                        </a:rPr>
                        <a:t>Hospitals </a:t>
                      </a:r>
                      <a:endParaRPr lang="en-US" sz="1000" dirty="0">
                        <a:solidFill>
                          <a:schemeClr val="accent4"/>
                        </a:solidFill>
                        <a:effectLst/>
                        <a:latin typeface="+mn-lt"/>
                        <a:ea typeface="Yu Mincho" panose="02020400000000000000" pitchFamily="18" charset="-128"/>
                        <a:cs typeface="Arial" panose="020B0604020202020204" pitchFamily="34" charset="0"/>
                      </a:endParaRPr>
                    </a:p>
                  </a:txBody>
                  <a:tcPr marL="65289" marR="65289"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16106025"/>
                  </a:ext>
                </a:extLst>
              </a:tr>
            </a:tbl>
          </a:graphicData>
        </a:graphic>
      </p:graphicFrame>
      <p:sp>
        <p:nvSpPr>
          <p:cNvPr id="9" name="TextBox 8">
            <a:extLst>
              <a:ext uri="{FF2B5EF4-FFF2-40B4-BE49-F238E27FC236}">
                <a16:creationId xmlns:a16="http://schemas.microsoft.com/office/drawing/2014/main" id="{348DA308-490E-F289-516E-43605ACAD70F}"/>
              </a:ext>
            </a:extLst>
          </p:cNvPr>
          <p:cNvSpPr txBox="1"/>
          <p:nvPr/>
        </p:nvSpPr>
        <p:spPr>
          <a:xfrm>
            <a:off x="349014" y="5244124"/>
            <a:ext cx="11186494" cy="400110"/>
          </a:xfrm>
          <a:prstGeom prst="rect">
            <a:avLst/>
          </a:prstGeom>
          <a:noFill/>
        </p:spPr>
        <p:txBody>
          <a:bodyPr wrap="square">
            <a:spAutoFit/>
          </a:bodyPr>
          <a:lstStyle/>
          <a:p>
            <a:r>
              <a:rPr lang="en-US" sz="1000" dirty="0">
                <a:solidFill>
                  <a:schemeClr val="bg1"/>
                </a:solidFill>
              </a:rPr>
              <a:t>NU: *MD and NPs can order LDCT in Territory. The </a:t>
            </a:r>
            <a:r>
              <a:rPr lang="en-US" sz="1000" dirty="0" err="1">
                <a:solidFill>
                  <a:schemeClr val="bg1"/>
                </a:solidFill>
              </a:rPr>
              <a:t>Qikigtani</a:t>
            </a:r>
            <a:r>
              <a:rPr lang="en-US" sz="1000" dirty="0">
                <a:solidFill>
                  <a:schemeClr val="bg1"/>
                </a:solidFill>
              </a:rPr>
              <a:t> General Hospital provides this service however they have reported a low volume. The QGH DI division provides services to individuals in the Baffin region. At this time, we do not have information on ordering LDCT out of territory.</a:t>
            </a:r>
          </a:p>
        </p:txBody>
      </p:sp>
    </p:spTree>
    <p:extLst>
      <p:ext uri="{BB962C8B-B14F-4D97-AF65-F5344CB8AC3E}">
        <p14:creationId xmlns:p14="http://schemas.microsoft.com/office/powerpoint/2010/main" val="3103684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23</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normAutofit/>
          </a:bodyPr>
          <a:lstStyle/>
          <a:p>
            <a:r>
              <a:rPr lang="en-US"/>
              <a:t>Rapid Diagnosis</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a:t>Rapid diagnosis initiatives for lung cancer in Canada</a:t>
            </a:r>
          </a:p>
          <a:p>
            <a:r>
              <a:rPr lang="en-US"/>
              <a:t>Criteria for entering rapid diagnosis pathway</a:t>
            </a:r>
          </a:p>
        </p:txBody>
      </p:sp>
    </p:spTree>
    <p:extLst>
      <p:ext uri="{BB962C8B-B14F-4D97-AF65-F5344CB8AC3E}">
        <p14:creationId xmlns:p14="http://schemas.microsoft.com/office/powerpoint/2010/main" val="1176004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35162" y="931532"/>
            <a:ext cx="10380786" cy="345482"/>
          </a:xfrm>
        </p:spPr>
        <p:txBody>
          <a:bodyPr>
            <a:normAutofit/>
          </a:bodyPr>
          <a:lstStyle/>
          <a:p>
            <a:r>
              <a:rPr lang="en-US" sz="1600" dirty="0"/>
              <a:t>Rapid Diagnosis Initiatives for Lung Cancer in Canada</a:t>
            </a:r>
            <a:endParaRPr lang="en-US" sz="1600" i="1" dirty="0"/>
          </a:p>
        </p:txBody>
      </p:sp>
      <p:graphicFrame>
        <p:nvGraphicFramePr>
          <p:cNvPr id="7" name="Table 6">
            <a:extLst>
              <a:ext uri="{FF2B5EF4-FFF2-40B4-BE49-F238E27FC236}">
                <a16:creationId xmlns:a16="http://schemas.microsoft.com/office/drawing/2014/main" id="{72B1507C-B41F-EA12-4FC9-638F6290580A}"/>
              </a:ext>
            </a:extLst>
          </p:cNvPr>
          <p:cNvGraphicFramePr>
            <a:graphicFrameLocks noGrp="1"/>
          </p:cNvGraphicFramePr>
          <p:nvPr>
            <p:extLst>
              <p:ext uri="{D42A27DB-BD31-4B8C-83A1-F6EECF244321}">
                <p14:modId xmlns:p14="http://schemas.microsoft.com/office/powerpoint/2010/main" val="191201598"/>
              </p:ext>
            </p:extLst>
          </p:nvPr>
        </p:nvGraphicFramePr>
        <p:xfrm>
          <a:off x="335162" y="1359877"/>
          <a:ext cx="11141934" cy="3941933"/>
        </p:xfrm>
        <a:graphic>
          <a:graphicData uri="http://schemas.openxmlformats.org/drawingml/2006/table">
            <a:tbl>
              <a:tblPr firstRow="1" firstCol="1"/>
              <a:tblGrid>
                <a:gridCol w="1860839">
                  <a:extLst>
                    <a:ext uri="{9D8B030D-6E8A-4147-A177-3AD203B41FA5}">
                      <a16:colId xmlns:a16="http://schemas.microsoft.com/office/drawing/2014/main" val="2066037798"/>
                    </a:ext>
                  </a:extLst>
                </a:gridCol>
                <a:gridCol w="5099982">
                  <a:extLst>
                    <a:ext uri="{9D8B030D-6E8A-4147-A177-3AD203B41FA5}">
                      <a16:colId xmlns:a16="http://schemas.microsoft.com/office/drawing/2014/main" val="961968357"/>
                    </a:ext>
                  </a:extLst>
                </a:gridCol>
                <a:gridCol w="4181113">
                  <a:extLst>
                    <a:ext uri="{9D8B030D-6E8A-4147-A177-3AD203B41FA5}">
                      <a16:colId xmlns:a16="http://schemas.microsoft.com/office/drawing/2014/main" val="3283100294"/>
                    </a:ext>
                  </a:extLst>
                </a:gridCol>
              </a:tblGrid>
              <a:tr h="303101">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Calibri" panose="020F0502020204030204" pitchFamily="34" charset="0"/>
                        </a:rPr>
                        <a:t>Jurisdiction</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a:lnSpc>
                          <a:spcPct val="107000"/>
                        </a:lnSpc>
                        <a:spcBef>
                          <a:spcPts val="720"/>
                        </a:spcBef>
                        <a:spcAft>
                          <a:spcPts val="720"/>
                        </a:spcAft>
                      </a:pPr>
                      <a:r>
                        <a:rPr lang="en-US" sz="1000" b="1" dirty="0">
                          <a:solidFill>
                            <a:srgbClr val="FFFFFF"/>
                          </a:solidFill>
                          <a:effectLst/>
                          <a:latin typeface="+mn-lt"/>
                          <a:ea typeface="Calibri" panose="020F0502020204030204" pitchFamily="34" charset="0"/>
                          <a:cs typeface="Calibri" panose="020F0502020204030204" pitchFamily="34" charset="0"/>
                        </a:rPr>
                        <a:t>Initiative Name</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Location of Initiative </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763536811"/>
                  </a:ext>
                </a:extLst>
              </a:tr>
              <a:tr h="166571">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YT</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No rapid diagnosis initiative</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 </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850847299"/>
                  </a:ext>
                </a:extLst>
              </a:tr>
              <a:tr h="166571">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Calibri" panose="020F0502020204030204" pitchFamily="34" charset="0"/>
                        </a:rPr>
                        <a:t>NT</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dirty="0">
                          <a:solidFill>
                            <a:srgbClr val="262626"/>
                          </a:solidFill>
                          <a:effectLst/>
                          <a:latin typeface="+mn-lt"/>
                          <a:ea typeface="Calibri" panose="020F0502020204030204" pitchFamily="34" charset="0"/>
                          <a:cs typeface="Calibri" panose="020F0502020204030204" pitchFamily="34" charset="0"/>
                        </a:rPr>
                        <a:t>No rapid diagnosis initiative</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 </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377915576"/>
                  </a:ext>
                </a:extLst>
              </a:tr>
              <a:tr h="177676">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NU</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No rapid diagnosis initiative</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 </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3976135"/>
                  </a:ext>
                </a:extLst>
              </a:tr>
              <a:tr h="539135">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BC</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dirty="0">
                          <a:solidFill>
                            <a:srgbClr val="262626"/>
                          </a:solidFill>
                          <a:effectLst/>
                          <a:latin typeface="+mn-lt"/>
                          <a:ea typeface="Calibri" panose="020F0502020204030204" pitchFamily="34" charset="0"/>
                          <a:cs typeface="Calibri" panose="020F0502020204030204" pitchFamily="34" charset="0"/>
                        </a:rPr>
                        <a:t>BC Cancer Interventional Pulmonology (started 2014)</a:t>
                      </a:r>
                      <a:endParaRPr lang="en-US" sz="1000" dirty="0">
                        <a:effectLst/>
                        <a:latin typeface="+mn-lt"/>
                        <a:ea typeface="Yu Mincho" panose="02020400000000000000" pitchFamily="18" charset="-128"/>
                        <a:cs typeface="Arial" panose="020B0604020202020204" pitchFamily="34" charset="0"/>
                      </a:endParaRPr>
                    </a:p>
                    <a:p>
                      <a:pPr marL="0" marR="0" algn="just">
                        <a:lnSpc>
                          <a:spcPct val="107000"/>
                        </a:lnSpc>
                        <a:spcBef>
                          <a:spcPts val="0"/>
                        </a:spcBef>
                        <a:spcAft>
                          <a:spcPts val="0"/>
                        </a:spcAft>
                      </a:pPr>
                      <a:r>
                        <a:rPr lang="en-US" sz="1000" dirty="0">
                          <a:solidFill>
                            <a:srgbClr val="262626"/>
                          </a:solidFill>
                          <a:effectLst/>
                          <a:latin typeface="+mn-lt"/>
                          <a:ea typeface="Calibri" panose="020F0502020204030204" pitchFamily="34" charset="0"/>
                          <a:cs typeface="Calibri" panose="020F0502020204030204" pitchFamily="34" charset="0"/>
                        </a:rPr>
                        <a:t>LEAP (started 2019)</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720"/>
                        </a:spcBef>
                        <a:spcAft>
                          <a:spcPts val="720"/>
                        </a:spcAft>
                      </a:pPr>
                      <a:r>
                        <a:rPr lang="en-US" sz="1000" dirty="0">
                          <a:solidFill>
                            <a:srgbClr val="262626"/>
                          </a:solidFill>
                          <a:effectLst/>
                          <a:latin typeface="+mn-lt"/>
                          <a:ea typeface="Calibri" panose="020F0502020204030204" pitchFamily="34" charset="0"/>
                          <a:cs typeface="Calibri" panose="020F0502020204030204" pitchFamily="34" charset="0"/>
                        </a:rPr>
                        <a:t>Cancer Centre, Hospital</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11928623"/>
                  </a:ext>
                </a:extLst>
              </a:tr>
              <a:tr h="355352">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AB</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Alberta Thoracic Oncology Program</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720"/>
                        </a:spcBef>
                        <a:spcAft>
                          <a:spcPts val="720"/>
                        </a:spcAft>
                      </a:pPr>
                      <a:r>
                        <a:rPr lang="en-US" sz="1000" dirty="0">
                          <a:solidFill>
                            <a:srgbClr val="262626"/>
                          </a:solidFill>
                          <a:effectLst/>
                          <a:latin typeface="+mn-lt"/>
                          <a:ea typeface="Calibri" panose="020F0502020204030204" pitchFamily="34" charset="0"/>
                          <a:cs typeface="Calibri" panose="020F0502020204030204" pitchFamily="34" charset="0"/>
                        </a:rPr>
                        <a:t>Cancer Centre</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6140689"/>
                  </a:ext>
                </a:extLst>
              </a:tr>
              <a:tr h="166571">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SK</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No rapid diagnosis initiative</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 </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34587672"/>
                  </a:ext>
                </a:extLst>
              </a:tr>
              <a:tr h="355352">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MB</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dirty="0">
                          <a:solidFill>
                            <a:srgbClr val="262626"/>
                          </a:solidFill>
                          <a:effectLst/>
                          <a:latin typeface="+mn-lt"/>
                          <a:ea typeface="Calibri" panose="020F0502020204030204" pitchFamily="34" charset="0"/>
                          <a:cs typeface="Calibri" panose="020F0502020204030204" pitchFamily="34" charset="0"/>
                        </a:rPr>
                        <a:t>Cancer Patient Journey Initiative (Lung Cancer Pathway)</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720"/>
                        </a:spcBef>
                        <a:spcAft>
                          <a:spcPts val="720"/>
                        </a:spcAft>
                      </a:pPr>
                      <a:r>
                        <a:rPr lang="en-US" sz="1000" dirty="0">
                          <a:solidFill>
                            <a:srgbClr val="262626"/>
                          </a:solidFill>
                          <a:effectLst/>
                          <a:latin typeface="+mn-lt"/>
                          <a:ea typeface="Calibri" panose="020F0502020204030204" pitchFamily="34" charset="0"/>
                          <a:cs typeface="Calibri" panose="020F0502020204030204" pitchFamily="34" charset="0"/>
                        </a:rPr>
                        <a:t> </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92068442"/>
                  </a:ext>
                </a:extLst>
              </a:tr>
              <a:tr h="339250">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ON</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Lung Diagnostic Assessment</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720"/>
                        </a:spcBef>
                        <a:spcAft>
                          <a:spcPts val="720"/>
                        </a:spcAft>
                      </a:pPr>
                      <a:r>
                        <a:rPr lang="en-US" sz="1000" dirty="0">
                          <a:solidFill>
                            <a:srgbClr val="262626"/>
                          </a:solidFill>
                          <a:effectLst/>
                          <a:latin typeface="+mn-lt"/>
                          <a:ea typeface="Calibri" panose="020F0502020204030204" pitchFamily="34" charset="0"/>
                          <a:cs typeface="Calibri" panose="020F0502020204030204" pitchFamily="34" charset="0"/>
                        </a:rPr>
                        <a:t>Hospital (</a:t>
                      </a:r>
                      <a:r>
                        <a:rPr lang="en-US" sz="1000" dirty="0">
                          <a:solidFill>
                            <a:srgbClr val="000000"/>
                          </a:solidFill>
                          <a:effectLst/>
                          <a:latin typeface="+mn-lt"/>
                          <a:ea typeface="Calibri" panose="020F0502020204030204" pitchFamily="34" charset="0"/>
                          <a:cs typeface="Calibri" panose="020F0502020204030204" pitchFamily="34" charset="0"/>
                        </a:rPr>
                        <a:t>level 1 thoracic </a:t>
                      </a:r>
                      <a:r>
                        <a:rPr lang="en-US" sz="1000" dirty="0" err="1">
                          <a:solidFill>
                            <a:srgbClr val="000000"/>
                          </a:solidFill>
                          <a:effectLst/>
                          <a:latin typeface="+mn-lt"/>
                          <a:ea typeface="Calibri" panose="020F0502020204030204" pitchFamily="34" charset="0"/>
                          <a:cs typeface="Calibri" panose="020F0502020204030204" pitchFamily="34" charset="0"/>
                        </a:rPr>
                        <a:t>centres</a:t>
                      </a:r>
                      <a:r>
                        <a:rPr lang="en-US" sz="1000" dirty="0">
                          <a:solidFill>
                            <a:srgbClr val="000000"/>
                          </a:solidFill>
                          <a:effectLst/>
                          <a:latin typeface="+mn-lt"/>
                          <a:ea typeface="Calibri" panose="020F0502020204030204" pitchFamily="34" charset="0"/>
                          <a:cs typeface="Calibri" panose="020F0502020204030204" pitchFamily="34" charset="0"/>
                        </a:rPr>
                        <a:t>)</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42781004"/>
                  </a:ext>
                </a:extLst>
              </a:tr>
              <a:tr h="339250">
                <a:tc>
                  <a:txBody>
                    <a:bodyPr/>
                    <a:lstStyle/>
                    <a:p>
                      <a:pPr marL="0" marR="0" algn="ctr">
                        <a:lnSpc>
                          <a:spcPct val="107000"/>
                        </a:lnSpc>
                        <a:spcBef>
                          <a:spcPts val="720"/>
                        </a:spcBef>
                        <a:spcAft>
                          <a:spcPts val="720"/>
                        </a:spcAft>
                      </a:pPr>
                      <a:r>
                        <a:rPr lang="en-US" sz="1000" b="1">
                          <a:solidFill>
                            <a:srgbClr val="FFFFFF"/>
                          </a:solidFill>
                          <a:effectLst/>
                          <a:latin typeface="+mn-lt"/>
                          <a:ea typeface="Calibri" panose="020F0502020204030204" pitchFamily="34" charset="0"/>
                          <a:cs typeface="Arial" panose="020B0604020202020204" pitchFamily="34" charset="0"/>
                        </a:rPr>
                        <a:t>QC</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Rapid lung investigation window</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720"/>
                        </a:spcBef>
                        <a:spcAft>
                          <a:spcPts val="720"/>
                        </a:spcAft>
                      </a:pPr>
                      <a:r>
                        <a:rPr lang="en-US" sz="1000">
                          <a:solidFill>
                            <a:srgbClr val="262626"/>
                          </a:solidFill>
                          <a:effectLst/>
                          <a:latin typeface="+mn-lt"/>
                          <a:ea typeface="Calibri" panose="020F0502020204030204" pitchFamily="34" charset="0"/>
                          <a:cs typeface="Calibri" panose="020F0502020204030204" pitchFamily="34" charset="0"/>
                        </a:rPr>
                        <a:t>Hospital</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27807363"/>
                  </a:ext>
                </a:extLst>
              </a:tr>
              <a:tr h="166571">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NB</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No rapid diagnosis initiative</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 </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519896604"/>
                  </a:ext>
                </a:extLst>
              </a:tr>
              <a:tr h="355352">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NS</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Thoracic Malignancy Referral Management Pilot</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720"/>
                        </a:spcBef>
                        <a:spcAft>
                          <a:spcPts val="720"/>
                        </a:spcAft>
                      </a:pPr>
                      <a:r>
                        <a:rPr lang="en-US" sz="1000" dirty="0">
                          <a:solidFill>
                            <a:srgbClr val="262626"/>
                          </a:solidFill>
                          <a:effectLst/>
                          <a:latin typeface="+mn-lt"/>
                          <a:ea typeface="Calibri" panose="020F0502020204030204" pitchFamily="34" charset="0"/>
                          <a:cs typeface="Calibri" panose="020F0502020204030204" pitchFamily="34" charset="0"/>
                        </a:rPr>
                        <a:t>Hospital </a:t>
                      </a:r>
                      <a:r>
                        <a:rPr lang="en-US" sz="1000" dirty="0">
                          <a:solidFill>
                            <a:srgbClr val="000000"/>
                          </a:solidFill>
                          <a:effectLst/>
                          <a:latin typeface="+mn-lt"/>
                          <a:ea typeface="Calibri" panose="020F0502020204030204" pitchFamily="34" charset="0"/>
                          <a:cs typeface="Calibri" panose="020F0502020204030204" pitchFamily="34" charset="0"/>
                        </a:rPr>
                        <a:t>(tertiary/quaternary)</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00493396"/>
                  </a:ext>
                </a:extLst>
              </a:tr>
              <a:tr h="113773">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PE</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720"/>
                        </a:spcBef>
                        <a:spcAft>
                          <a:spcPts val="720"/>
                        </a:spcAft>
                      </a:pPr>
                      <a:r>
                        <a:rPr lang="en-US" sz="1000">
                          <a:solidFill>
                            <a:srgbClr val="262626"/>
                          </a:solidFill>
                          <a:effectLst/>
                          <a:latin typeface="+mn-lt"/>
                          <a:ea typeface="Calibri" panose="020F0502020204030204" pitchFamily="34" charset="0"/>
                          <a:cs typeface="Calibri" panose="020F0502020204030204" pitchFamily="34" charset="0"/>
                        </a:rPr>
                        <a:t>In Development</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47320" marR="0" algn="l">
                        <a:lnSpc>
                          <a:spcPct val="107000"/>
                        </a:lnSpc>
                        <a:spcBef>
                          <a:spcPts val="720"/>
                        </a:spcBef>
                        <a:spcAft>
                          <a:spcPts val="720"/>
                        </a:spcAft>
                      </a:pPr>
                      <a:r>
                        <a:rPr lang="en-US" sz="1000">
                          <a:solidFill>
                            <a:srgbClr val="262626"/>
                          </a:solidFill>
                          <a:effectLst/>
                          <a:latin typeface="+mn-lt"/>
                          <a:ea typeface="Calibri" panose="020F0502020204030204" pitchFamily="34" charset="0"/>
                          <a:cs typeface="Calibri" panose="020F0502020204030204" pitchFamily="34" charset="0"/>
                        </a:rPr>
                        <a:t> </a:t>
                      </a:r>
                      <a:endParaRPr lang="en-US" sz="1000">
                        <a:effectLst/>
                        <a:latin typeface="+mn-lt"/>
                        <a:ea typeface="Calibri" panose="020F0502020204030204" pitchFamily="34" charset="0"/>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923653559"/>
                  </a:ext>
                </a:extLst>
              </a:tr>
              <a:tr h="355352">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Calibri" panose="020F0502020204030204" pitchFamily="34" charset="0"/>
                        </a:rPr>
                        <a:t>NL</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just">
                        <a:lnSpc>
                          <a:spcPct val="107000"/>
                        </a:lnSpc>
                        <a:spcBef>
                          <a:spcPts val="0"/>
                        </a:spcBef>
                        <a:spcAft>
                          <a:spcPts val="0"/>
                        </a:spcAft>
                      </a:pPr>
                      <a:r>
                        <a:rPr lang="en-US" sz="1000">
                          <a:solidFill>
                            <a:srgbClr val="262626"/>
                          </a:solidFill>
                          <a:effectLst/>
                          <a:latin typeface="+mn-lt"/>
                          <a:ea typeface="Calibri" panose="020F0502020204030204" pitchFamily="34" charset="0"/>
                          <a:cs typeface="Calibri" panose="020F0502020204030204" pitchFamily="34" charset="0"/>
                        </a:rPr>
                        <a:t>Thoracic Triage Panel of Eastern Health</a:t>
                      </a:r>
                      <a:endParaRPr lang="en-US" sz="100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720"/>
                        </a:spcBef>
                        <a:spcAft>
                          <a:spcPts val="720"/>
                        </a:spcAft>
                      </a:pPr>
                      <a:r>
                        <a:rPr lang="en-US" sz="1000" dirty="0">
                          <a:solidFill>
                            <a:srgbClr val="262626"/>
                          </a:solidFill>
                          <a:effectLst/>
                          <a:latin typeface="+mn-lt"/>
                          <a:ea typeface="Calibri" panose="020F0502020204030204" pitchFamily="34" charset="0"/>
                          <a:cs typeface="Calibri" panose="020F0502020204030204" pitchFamily="34" charset="0"/>
                        </a:rPr>
                        <a:t> </a:t>
                      </a:r>
                      <a:endParaRPr lang="en-US" sz="1000" dirty="0">
                        <a:effectLst/>
                        <a:latin typeface="+mn-lt"/>
                        <a:ea typeface="Yu Mincho" panose="02020400000000000000" pitchFamily="18" charset="-128"/>
                        <a:cs typeface="Arial" panose="020B0604020202020204" pitchFamily="34" charset="0"/>
                      </a:endParaRPr>
                    </a:p>
                  </a:txBody>
                  <a:tcPr marL="65732" marR="65732"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78794215"/>
                  </a:ext>
                </a:extLst>
              </a:tr>
            </a:tbl>
          </a:graphicData>
        </a:graphic>
      </p:graphicFrame>
    </p:spTree>
    <p:extLst>
      <p:ext uri="{BB962C8B-B14F-4D97-AF65-F5344CB8AC3E}">
        <p14:creationId xmlns:p14="http://schemas.microsoft.com/office/powerpoint/2010/main" val="397047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08500" y="172162"/>
            <a:ext cx="10380786" cy="345482"/>
          </a:xfrm>
        </p:spPr>
        <p:txBody>
          <a:bodyPr>
            <a:normAutofit/>
          </a:bodyPr>
          <a:lstStyle/>
          <a:p>
            <a:r>
              <a:rPr lang="en-US" sz="1600"/>
              <a:t>Criteria for Entering Rapid Diagnosis Pathway</a:t>
            </a:r>
            <a:endParaRPr lang="en-US" sz="1600" i="1"/>
          </a:p>
        </p:txBody>
      </p:sp>
      <p:graphicFrame>
        <p:nvGraphicFramePr>
          <p:cNvPr id="2" name="Table 1">
            <a:extLst>
              <a:ext uri="{FF2B5EF4-FFF2-40B4-BE49-F238E27FC236}">
                <a16:creationId xmlns:a16="http://schemas.microsoft.com/office/drawing/2014/main" id="{42626B09-6440-6DFF-1DC5-955C89CFB7DE}"/>
              </a:ext>
            </a:extLst>
          </p:cNvPr>
          <p:cNvGraphicFramePr>
            <a:graphicFrameLocks noGrp="1"/>
          </p:cNvGraphicFramePr>
          <p:nvPr>
            <p:extLst>
              <p:ext uri="{D42A27DB-BD31-4B8C-83A1-F6EECF244321}">
                <p14:modId xmlns:p14="http://schemas.microsoft.com/office/powerpoint/2010/main" val="3999151892"/>
              </p:ext>
            </p:extLst>
          </p:nvPr>
        </p:nvGraphicFramePr>
        <p:xfrm>
          <a:off x="469232" y="517644"/>
          <a:ext cx="10885143" cy="4966462"/>
        </p:xfrm>
        <a:graphic>
          <a:graphicData uri="http://schemas.openxmlformats.org/drawingml/2006/table">
            <a:tbl>
              <a:tblPr firstRow="1" firstCol="1"/>
              <a:tblGrid>
                <a:gridCol w="726522">
                  <a:extLst>
                    <a:ext uri="{9D8B030D-6E8A-4147-A177-3AD203B41FA5}">
                      <a16:colId xmlns:a16="http://schemas.microsoft.com/office/drawing/2014/main" val="3567717309"/>
                    </a:ext>
                  </a:extLst>
                </a:gridCol>
                <a:gridCol w="7129869">
                  <a:extLst>
                    <a:ext uri="{9D8B030D-6E8A-4147-A177-3AD203B41FA5}">
                      <a16:colId xmlns:a16="http://schemas.microsoft.com/office/drawing/2014/main" val="2113018610"/>
                    </a:ext>
                  </a:extLst>
                </a:gridCol>
                <a:gridCol w="1514376">
                  <a:extLst>
                    <a:ext uri="{9D8B030D-6E8A-4147-A177-3AD203B41FA5}">
                      <a16:colId xmlns:a16="http://schemas.microsoft.com/office/drawing/2014/main" val="1533497424"/>
                    </a:ext>
                  </a:extLst>
                </a:gridCol>
                <a:gridCol w="1514376">
                  <a:extLst>
                    <a:ext uri="{9D8B030D-6E8A-4147-A177-3AD203B41FA5}">
                      <a16:colId xmlns:a16="http://schemas.microsoft.com/office/drawing/2014/main" val="684192451"/>
                    </a:ext>
                  </a:extLst>
                </a:gridCol>
              </a:tblGrid>
              <a:tr h="161279">
                <a:tc>
                  <a:txBody>
                    <a:bodyPr/>
                    <a:lstStyle/>
                    <a:p>
                      <a:pPr marL="0" marR="0" algn="ctr">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Jurisdiction</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Criteria for entering rapid diagnosis pathway</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Point of entry into rapid diagnosis initiative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Point of exit out of rapid diagnosis initiative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626794616"/>
                  </a:ext>
                </a:extLst>
              </a:tr>
              <a:tr h="78809">
                <a:tc>
                  <a:txBody>
                    <a:bodyPr/>
                    <a:lstStyle/>
                    <a:p>
                      <a:pPr marL="0" marR="0" algn="ctr">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YT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777814154"/>
                  </a:ext>
                </a:extLst>
              </a:tr>
              <a:tr h="78809">
                <a:tc>
                  <a:txBody>
                    <a:bodyPr/>
                    <a:lstStyle/>
                    <a:p>
                      <a:pPr marL="0" marR="0" algn="ctr">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NT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684245723"/>
                  </a:ext>
                </a:extLst>
              </a:tr>
              <a:tr h="78809">
                <a:tc>
                  <a:txBody>
                    <a:bodyPr/>
                    <a:lstStyle/>
                    <a:p>
                      <a:pPr marL="0" marR="0" algn="ctr">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NU</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590688538"/>
                  </a:ext>
                </a:extLst>
              </a:tr>
              <a:tr h="332642">
                <a:tc>
                  <a:txBody>
                    <a:bodyPr/>
                    <a:lstStyle/>
                    <a:p>
                      <a:pPr marL="0" marR="0" algn="ctr">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BC</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Arial" panose="020B0604020202020204" pitchFamily="34" charset="0"/>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Date of receipt of referral</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1270" marR="0" indent="0">
                        <a:lnSpc>
                          <a:spcPct val="107000"/>
                        </a:lnSpc>
                        <a:spcBef>
                          <a:spcPts val="100"/>
                        </a:spcBef>
                        <a:spcAft>
                          <a:spcPts val="100"/>
                        </a:spcAft>
                        <a:buFont typeface="Arial" panose="020B0604020202020204" pitchFamily="34" charset="0"/>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Arial" panose="020B0604020202020204" pitchFamily="34" charset="0"/>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Date of diagnosis or rule out of cancer and treatment referral</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1270" marR="0" indent="0">
                        <a:lnSpc>
                          <a:spcPct val="107000"/>
                        </a:lnSpc>
                        <a:spcBef>
                          <a:spcPts val="0"/>
                        </a:spcBef>
                        <a:spcAft>
                          <a:spcPts val="100"/>
                        </a:spcAft>
                        <a:buFont typeface="Arial" panose="020B0604020202020204" pitchFamily="34" charset="0"/>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652092565"/>
                  </a:ext>
                </a:extLst>
              </a:tr>
              <a:tr h="161279">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Arial" panose="020B0604020202020204" pitchFamily="34" charset="0"/>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Date of receipt of referral</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Arial" panose="020B0604020202020204" pitchFamily="34" charset="0"/>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Point of exit would be date of initial treatment decision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629563660"/>
                  </a:ext>
                </a:extLst>
              </a:tr>
              <a:tr h="78809">
                <a:tc>
                  <a:txBody>
                    <a:bodyPr/>
                    <a:lstStyle/>
                    <a:p>
                      <a:pPr marL="0" marR="0" algn="ctr">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SK</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indent="0" algn="ctr">
                        <a:lnSpc>
                          <a:spcPct val="107000"/>
                        </a:lnSpc>
                        <a:spcBef>
                          <a:spcPts val="0"/>
                        </a:spcBef>
                        <a:spcAft>
                          <a:spcPts val="0"/>
                        </a:spcAft>
                        <a:buFont typeface="Arial" panose="020B0604020202020204" pitchFamily="34" charset="0"/>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indent="0" algn="ctr">
                        <a:lnSpc>
                          <a:spcPct val="107000"/>
                        </a:lnSpc>
                        <a:spcBef>
                          <a:spcPts val="0"/>
                        </a:spcBef>
                        <a:spcAft>
                          <a:spcPts val="0"/>
                        </a:spcAft>
                        <a:buFont typeface="Arial" panose="020B0604020202020204" pitchFamily="34" charset="0"/>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51393505"/>
                  </a:ext>
                </a:extLst>
              </a:tr>
              <a:tr h="161279">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MB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Symbol" panose="05050102010706020507" pitchFamily="18" charset="2"/>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Clinical suspicion (primary care orders CT)</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Symbol" panose="05050102010706020507" pitchFamily="18" charset="2"/>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First surgery, chemotherapy or RT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47836585"/>
                  </a:ext>
                </a:extLst>
              </a:tr>
              <a:tr h="506060">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ON</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In the OLSP*, referral to lung diagnostic assessment is facilitated directly by the screening program via the screening navigator as per the reporting radiologist’s recommendation – the individual does not need to be referred back to primary care for follow-up</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Referral is based on Lung-RADS® score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Screening participants with a Lung-RADS® score of 4B or 4X are referred for lung diagnostic assessment </a:t>
                      </a: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Symbol" panose="05050102010706020507" pitchFamily="18" charset="2"/>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Date of receipt of referral for patients with abnormal imaging</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Symbol" panose="05050102010706020507" pitchFamily="18" charset="2"/>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Date of diagnosis or rule out of cancer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51701589"/>
                  </a:ext>
                </a:extLst>
              </a:tr>
              <a:tr h="243749">
                <a:tc>
                  <a:txBody>
                    <a:bodyPr/>
                    <a:lstStyle/>
                    <a:p>
                      <a:pPr marL="0" marR="0" algn="ctr">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QC</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US" sz="10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Detection of a pulmonary nodule greater than or equal to 8mm</a:t>
                      </a: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nSpc>
                          <a:spcPct val="107000"/>
                        </a:lnSpc>
                        <a:spcBef>
                          <a:spcPts val="720"/>
                        </a:spcBef>
                        <a:spcAft>
                          <a:spcPts val="72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Detection of a pulmonary nodule greater than or equal to 8mm</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nSpc>
                          <a:spcPct val="107000"/>
                        </a:lnSpc>
                        <a:spcBef>
                          <a:spcPts val="720"/>
                        </a:spcBef>
                        <a:spcAft>
                          <a:spcPts val="72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Diagnosis established and investigation completed</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762847846"/>
                  </a:ext>
                </a:extLst>
              </a:tr>
              <a:tr h="78809">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03863084"/>
                  </a:ext>
                </a:extLst>
              </a:tr>
              <a:tr h="243749">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Arial" panose="020B0604020202020204" pitchFamily="34" charset="0"/>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Date of receipt of referral by Thoracic Surgeon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Arial" panose="020B0604020202020204" pitchFamily="34" charset="0"/>
                        <a:buNone/>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Date of decision regarding the initial treatment recommendation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706178701"/>
                  </a:ext>
                </a:extLst>
              </a:tr>
              <a:tr h="78809">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47320" marR="0" algn="ctr">
                        <a:lnSpc>
                          <a:spcPct val="107000"/>
                        </a:lnSpc>
                        <a:spcBef>
                          <a:spcPts val="720"/>
                        </a:spcBef>
                        <a:spcAft>
                          <a:spcPts val="72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47320" marR="0" indent="0" algn="ctr">
                        <a:lnSpc>
                          <a:spcPct val="107000"/>
                        </a:lnSpc>
                        <a:spcBef>
                          <a:spcPts val="720"/>
                        </a:spcBef>
                        <a:spcAft>
                          <a:spcPts val="720"/>
                        </a:spcAft>
                        <a:buFont typeface="Arial" panose="020B0604020202020204" pitchFamily="34" charset="0"/>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47320" marR="0" indent="0" algn="ctr">
                        <a:lnSpc>
                          <a:spcPct val="107000"/>
                        </a:lnSpc>
                        <a:spcBef>
                          <a:spcPts val="0"/>
                        </a:spcBef>
                        <a:spcAft>
                          <a:spcPts val="300"/>
                        </a:spcAft>
                        <a:buFont typeface="Arial" panose="020B0604020202020204" pitchFamily="34" charset="0"/>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088474945"/>
                  </a:ext>
                </a:extLst>
              </a:tr>
              <a:tr h="628465">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NL</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Symbol" panose="05050102010706020507" pitchFamily="18" charset="2"/>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Date of receipt of referral to triage panel for patients with diagnostic imaging report suggesting malignancy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nSpc>
                          <a:spcPct val="107000"/>
                        </a:lnSpc>
                        <a:spcBef>
                          <a:spcPts val="100"/>
                        </a:spcBef>
                        <a:spcAft>
                          <a:spcPts val="100"/>
                        </a:spcAft>
                        <a:buFont typeface="Symbol" panose="05050102010706020507" pitchFamily="18" charset="2"/>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Date of completion of diagnostic investigations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0377" marR="10377"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49876688"/>
                  </a:ext>
                </a:extLst>
              </a:tr>
            </a:tbl>
          </a:graphicData>
        </a:graphic>
      </p:graphicFrame>
      <p:sp>
        <p:nvSpPr>
          <p:cNvPr id="11" name="TextBox 10">
            <a:extLst>
              <a:ext uri="{FF2B5EF4-FFF2-40B4-BE49-F238E27FC236}">
                <a16:creationId xmlns:a16="http://schemas.microsoft.com/office/drawing/2014/main" id="{DAD9D2EA-BC32-234C-B938-70F0FE2E8B6A}"/>
              </a:ext>
            </a:extLst>
          </p:cNvPr>
          <p:cNvSpPr txBox="1"/>
          <p:nvPr/>
        </p:nvSpPr>
        <p:spPr>
          <a:xfrm>
            <a:off x="469232" y="5534906"/>
            <a:ext cx="6096000" cy="218265"/>
          </a:xfrm>
          <a:prstGeom prst="rect">
            <a:avLst/>
          </a:prstGeom>
          <a:noFill/>
        </p:spPr>
        <p:txBody>
          <a:bodyPr wrap="square">
            <a:spAutoFit/>
          </a:bodyPr>
          <a:lstStyle/>
          <a:p>
            <a:pPr marL="0" marR="0">
              <a:lnSpc>
                <a:spcPct val="107000"/>
              </a:lnSpc>
              <a:spcBef>
                <a:spcPts val="0"/>
              </a:spcBef>
              <a:spcAft>
                <a:spcPts val="800"/>
              </a:spcAft>
            </a:pPr>
            <a:r>
              <a:rPr lang="en-US" sz="8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ON: * Ontario Lung Screening Program </a:t>
            </a:r>
          </a:p>
        </p:txBody>
      </p:sp>
    </p:spTree>
    <p:extLst>
      <p:ext uri="{BB962C8B-B14F-4D97-AF65-F5344CB8AC3E}">
        <p14:creationId xmlns:p14="http://schemas.microsoft.com/office/powerpoint/2010/main" val="1026833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45ECA1-E851-0335-6511-53F2E53307A5}"/>
              </a:ext>
            </a:extLst>
          </p:cNvPr>
          <p:cNvSpPr>
            <a:spLocks noGrp="1"/>
          </p:cNvSpPr>
          <p:nvPr>
            <p:ph type="sldNum" sz="quarter" idx="12"/>
          </p:nvPr>
        </p:nvSpPr>
        <p:spPr/>
        <p:txBody>
          <a:bodyPr/>
          <a:lstStyle/>
          <a:p>
            <a:fld id="{D9F2F12A-E773-6344-8602-31C2DEEE88BD}" type="slidenum">
              <a:rPr lang="en-US" smtClean="0"/>
              <a:pPr/>
              <a:t>26</a:t>
            </a:fld>
            <a:endParaRPr lang="en-US"/>
          </a:p>
        </p:txBody>
      </p:sp>
      <p:sp>
        <p:nvSpPr>
          <p:cNvPr id="5" name="Title 4">
            <a:extLst>
              <a:ext uri="{FF2B5EF4-FFF2-40B4-BE49-F238E27FC236}">
                <a16:creationId xmlns:a16="http://schemas.microsoft.com/office/drawing/2014/main" id="{5998A0C2-90E2-6041-7FC8-4A21F20D657B}"/>
              </a:ext>
            </a:extLst>
          </p:cNvPr>
          <p:cNvSpPr>
            <a:spLocks noGrp="1"/>
          </p:cNvSpPr>
          <p:nvPr>
            <p:ph type="title"/>
          </p:nvPr>
        </p:nvSpPr>
        <p:spPr/>
        <p:txBody>
          <a:bodyPr/>
          <a:lstStyle/>
          <a:p>
            <a:r>
              <a:rPr lang="en-US"/>
              <a:t>Population Outreach </a:t>
            </a:r>
          </a:p>
        </p:txBody>
      </p:sp>
      <p:sp>
        <p:nvSpPr>
          <p:cNvPr id="6" name="Content Placeholder 5">
            <a:extLst>
              <a:ext uri="{FF2B5EF4-FFF2-40B4-BE49-F238E27FC236}">
                <a16:creationId xmlns:a16="http://schemas.microsoft.com/office/drawing/2014/main" id="{294D8612-B6F0-0B14-30A5-BC69407CBC00}"/>
              </a:ext>
            </a:extLst>
          </p:cNvPr>
          <p:cNvSpPr>
            <a:spLocks noGrp="1"/>
          </p:cNvSpPr>
          <p:nvPr>
            <p:ph idx="1"/>
          </p:nvPr>
        </p:nvSpPr>
        <p:spPr/>
        <p:txBody>
          <a:bodyPr/>
          <a:lstStyle/>
          <a:p>
            <a:r>
              <a:rPr lang="en-US"/>
              <a:t>All High Risk (Eligible) people</a:t>
            </a:r>
          </a:p>
          <a:p>
            <a:r>
              <a:rPr lang="en-US"/>
              <a:t>First Nations, Inuit, and Métis </a:t>
            </a:r>
          </a:p>
          <a:p>
            <a:r>
              <a:rPr lang="en-US"/>
              <a:t>Underserved populations</a:t>
            </a:r>
          </a:p>
          <a:p>
            <a:r>
              <a:rPr lang="en-US"/>
              <a:t>Rural and remote populations</a:t>
            </a:r>
          </a:p>
        </p:txBody>
      </p:sp>
    </p:spTree>
    <p:extLst>
      <p:ext uri="{BB962C8B-B14F-4D97-AF65-F5344CB8AC3E}">
        <p14:creationId xmlns:p14="http://schemas.microsoft.com/office/powerpoint/2010/main" val="1773324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80491" y="214270"/>
            <a:ext cx="10380786" cy="345482"/>
          </a:xfrm>
        </p:spPr>
        <p:txBody>
          <a:bodyPr>
            <a:normAutofit/>
          </a:bodyPr>
          <a:lstStyle/>
          <a:p>
            <a:pPr marL="0" marR="0">
              <a:lnSpc>
                <a:spcPct val="107000"/>
              </a:lnSpc>
              <a:spcBef>
                <a:spcPts val="200"/>
              </a:spcBef>
              <a:spcAft>
                <a:spcPts val="0"/>
              </a:spcAft>
            </a:pPr>
            <a:r>
              <a:rPr lang="en-US" sz="1600"/>
              <a:t>Strategies to Engage High-Risk (Eligible) People in Lung Cancer Screening</a:t>
            </a:r>
          </a:p>
        </p:txBody>
      </p:sp>
      <p:graphicFrame>
        <p:nvGraphicFramePr>
          <p:cNvPr id="4" name="Table 3">
            <a:extLst>
              <a:ext uri="{FF2B5EF4-FFF2-40B4-BE49-F238E27FC236}">
                <a16:creationId xmlns:a16="http://schemas.microsoft.com/office/drawing/2014/main" id="{0487CF27-B387-5FA7-0260-275146CF58BB}"/>
              </a:ext>
            </a:extLst>
          </p:cNvPr>
          <p:cNvGraphicFramePr>
            <a:graphicFrameLocks noGrp="1"/>
          </p:cNvGraphicFramePr>
          <p:nvPr>
            <p:extLst>
              <p:ext uri="{D42A27DB-BD31-4B8C-83A1-F6EECF244321}">
                <p14:modId xmlns:p14="http://schemas.microsoft.com/office/powerpoint/2010/main" val="1764260486"/>
              </p:ext>
            </p:extLst>
          </p:nvPr>
        </p:nvGraphicFramePr>
        <p:xfrm>
          <a:off x="563711" y="623920"/>
          <a:ext cx="10665763" cy="5494511"/>
        </p:xfrm>
        <a:graphic>
          <a:graphicData uri="http://schemas.openxmlformats.org/drawingml/2006/table">
            <a:tbl>
              <a:tblPr firstRow="1" firstCol="1"/>
              <a:tblGrid>
                <a:gridCol w="1329618">
                  <a:extLst>
                    <a:ext uri="{9D8B030D-6E8A-4147-A177-3AD203B41FA5}">
                      <a16:colId xmlns:a16="http://schemas.microsoft.com/office/drawing/2014/main" val="2953747965"/>
                    </a:ext>
                  </a:extLst>
                </a:gridCol>
                <a:gridCol w="2667470">
                  <a:extLst>
                    <a:ext uri="{9D8B030D-6E8A-4147-A177-3AD203B41FA5}">
                      <a16:colId xmlns:a16="http://schemas.microsoft.com/office/drawing/2014/main" val="34572334"/>
                    </a:ext>
                  </a:extLst>
                </a:gridCol>
                <a:gridCol w="6668675">
                  <a:extLst>
                    <a:ext uri="{9D8B030D-6E8A-4147-A177-3AD203B41FA5}">
                      <a16:colId xmlns:a16="http://schemas.microsoft.com/office/drawing/2014/main" val="3662745466"/>
                    </a:ext>
                  </a:extLst>
                </a:gridCol>
              </a:tblGrid>
              <a:tr h="171055">
                <a:tc>
                  <a:txBody>
                    <a:bodyPr/>
                    <a:lstStyle/>
                    <a:p>
                      <a:pPr marL="0" marR="0" algn="ctr">
                        <a:lnSpc>
                          <a:spcPct val="107000"/>
                        </a:lnSpc>
                        <a:spcBef>
                          <a:spcPts val="0"/>
                        </a:spcBef>
                        <a:spcAft>
                          <a:spcPts val="240"/>
                        </a:spcAft>
                      </a:pPr>
                      <a:r>
                        <a:rPr lang="en-US" sz="850" b="1" dirty="0">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Jurisdiction</a:t>
                      </a:r>
                      <a:endParaRPr lang="en-US" sz="850" b="1" dirty="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850" b="1">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Strategies used</a:t>
                      </a:r>
                      <a:endParaRPr lang="en-US" sz="850" b="1">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850" b="1">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Description</a:t>
                      </a:r>
                      <a:endParaRPr lang="en-US" sz="850" b="1">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4280190329"/>
                  </a:ext>
                </a:extLst>
              </a:tr>
              <a:tr h="1649436">
                <a:tc>
                  <a:txBody>
                    <a:bodyPr/>
                    <a:lstStyle/>
                    <a:p>
                      <a:pPr marL="0" marR="0" algn="ctr">
                        <a:lnSpc>
                          <a:spcPct val="107000"/>
                        </a:lnSpc>
                        <a:spcBef>
                          <a:spcPts val="0"/>
                        </a:spcBef>
                        <a:spcAft>
                          <a:spcPts val="0"/>
                        </a:spcAft>
                      </a:pPr>
                      <a:r>
                        <a:rPr lang="en-US" sz="850" b="1" dirty="0">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BC</a:t>
                      </a:r>
                      <a:endParaRPr lang="en-US" sz="850" b="1" dirty="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Client reminders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Media (small and mass)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Providing assisted travel funding for those who live in rural areas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Development of culturally safe materials and resources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Promotion of health literacy</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Direct community engagement to co-design programs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Digital engagement and social media</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Website</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Provider reminders and recall systems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Patient testimonial videos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Animated patient educational videos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Culturally sensitive materials and resources developed to support promotions and engagement.</a:t>
                      </a:r>
                      <a:endParaRPr lang="en-US" sz="85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Leveraging existing successful processes from other BC Screening programs.</a:t>
                      </a:r>
                      <a:endParaRPr lang="en-US" sz="850">
                        <a:effectLst/>
                        <a:latin typeface="Calibri" panose="020F0502020204030204" pitchFamily="34" charset="0"/>
                        <a:ea typeface="Calibri" panose="020F0502020204030204" pitchFamily="34" charset="0"/>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72143426"/>
                  </a:ext>
                </a:extLst>
              </a:tr>
              <a:tr h="1418143">
                <a:tc>
                  <a:txBody>
                    <a:bodyPr/>
                    <a:lstStyle/>
                    <a:p>
                      <a:pPr marL="0" marR="0" algn="ctr">
                        <a:lnSpc>
                          <a:spcPct val="107000"/>
                        </a:lnSpc>
                        <a:spcBef>
                          <a:spcPts val="0"/>
                        </a:spcBef>
                        <a:spcAft>
                          <a:spcPts val="0"/>
                        </a:spcAft>
                      </a:pPr>
                      <a:r>
                        <a:rPr lang="en-US" sz="850" b="1" dirty="0">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ON</a:t>
                      </a:r>
                      <a:endParaRPr lang="en-US" sz="850" b="1" dirty="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Overarching provincial strategy used by all sites with tailored regional/local outreach</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Local outreach includes both primary care provider and public/community led strategies</a:t>
                      </a:r>
                      <a:endParaRPr lang="en-US" sz="850" dirty="0">
                        <a:effectLst/>
                        <a:latin typeface="Calibri" panose="020F0502020204030204" pitchFamily="34" charset="0"/>
                        <a:ea typeface="Calibri" panose="020F0502020204030204" pitchFamily="34" charset="0"/>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0"/>
                        </a:spcBef>
                        <a:spcAft>
                          <a:spcPts val="240"/>
                        </a:spcAft>
                        <a:buFont typeface="Arial" panose="020B0604020202020204" pitchFamily="34" charset="0"/>
                        <a:buChar char="•"/>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Provincial strategy includes development of recruitment resources </a:t>
                      </a:r>
                      <a:endParaRPr lang="en-US" sz="850">
                        <a:effectLst/>
                        <a:latin typeface="Calibri" panose="020F0502020204030204" pitchFamily="34" charset="0"/>
                        <a:ea typeface="Yu Mincho" panose="02020400000000000000" pitchFamily="18" charset="-128"/>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Brochures available in English, French, Ojibway, Oji-Cree, Mohawk and Inuktitut. Brochures were developed in consultation with public advisors and translators from First Nations, Inuit and Métis (FNIM) communities to ensure culturally and linguistically appropriate materials</a:t>
                      </a:r>
                      <a:endParaRPr lang="en-US" sz="850">
                        <a:effectLst/>
                        <a:latin typeface="Calibri" panose="020F0502020204030204" pitchFamily="34" charset="0"/>
                        <a:ea typeface="Yu Mincho" panose="02020400000000000000" pitchFamily="18" charset="-128"/>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Continuing Professional Development (CPD) course developed for primary care providers (</a:t>
                      </a:r>
                      <a:r>
                        <a:rPr lang="en-CA" sz="850" err="1">
                          <a:solidFill>
                            <a:srgbClr val="262626"/>
                          </a:solidFill>
                          <a:effectLst/>
                          <a:latin typeface="Calibri" panose="020F0502020204030204" pitchFamily="34" charset="0"/>
                          <a:ea typeface="Yu Mincho" panose="02020400000000000000" pitchFamily="18" charset="-128"/>
                          <a:cs typeface="Calibri" panose="020F0502020204030204" pitchFamily="34" charset="0"/>
                        </a:rPr>
                        <a:t>Mainpro</a:t>
                      </a: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 certified) and delivered in person and virtually to providers by regional primary care and Indigenous cancer care leaders</a:t>
                      </a:r>
                      <a:endParaRPr lang="en-US" sz="850">
                        <a:effectLst/>
                        <a:latin typeface="Calibri" panose="020F0502020204030204" pitchFamily="34" charset="0"/>
                        <a:ea typeface="Yu Mincho" panose="02020400000000000000" pitchFamily="18" charset="-128"/>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Standardized referral form developed for primary care providers</a:t>
                      </a:r>
                      <a:endParaRPr lang="en-US" sz="850">
                        <a:effectLst/>
                        <a:latin typeface="Calibri" panose="020F0502020204030204" pitchFamily="34" charset="0"/>
                        <a:ea typeface="Yu Mincho" panose="02020400000000000000" pitchFamily="18" charset="-128"/>
                        <a:cs typeface="Arial" panose="020B0604020202020204" pitchFamily="34" charset="0"/>
                      </a:endParaRPr>
                    </a:p>
                    <a:p>
                      <a:pPr marL="331470" marR="0" indent="0">
                        <a:lnSpc>
                          <a:spcPct val="107000"/>
                        </a:lnSpc>
                        <a:spcBef>
                          <a:spcPts val="0"/>
                        </a:spcBef>
                        <a:spcAft>
                          <a:spcPts val="0"/>
                        </a:spcAft>
                        <a:buFont typeface="Arial" panose="020B0604020202020204" pitchFamily="34" charset="0"/>
                        <a:buNone/>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 </a:t>
                      </a:r>
                      <a:endParaRPr lang="en-US" sz="85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Local recruitment strategies include community events, sessions for primary care providers, social media, workplace events and local media (e.g., road shows, newspaper)</a:t>
                      </a:r>
                      <a:endParaRPr lang="en-US" sz="85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Each region also developed additional materials to support recruitment</a:t>
                      </a:r>
                      <a:endParaRPr lang="en-US" sz="850">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15021585"/>
                  </a:ext>
                </a:extLst>
              </a:tr>
              <a:tr h="885574">
                <a:tc>
                  <a:txBody>
                    <a:bodyPr/>
                    <a:lstStyle/>
                    <a:p>
                      <a:pPr marL="0" marR="0" algn="ctr">
                        <a:lnSpc>
                          <a:spcPct val="107000"/>
                        </a:lnSpc>
                        <a:spcBef>
                          <a:spcPts val="0"/>
                        </a:spcBef>
                        <a:spcAft>
                          <a:spcPts val="0"/>
                        </a:spcAft>
                      </a:pPr>
                      <a:r>
                        <a:rPr lang="en-US" sz="850" b="1">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QC</a:t>
                      </a:r>
                      <a:endParaRPr lang="en-US" sz="850" b="1">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MSSS website for clinicians and the population</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Posters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Shared decision leaflets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Newspapers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Facebook</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Radio communication for Aboriginal communities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85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Presentation of the project to medical associations, order of nurses of Quebec, pulmonologist leader in the indigenous community, meeting with directors of indigenous communities</a:t>
                      </a:r>
                      <a:endParaRPr lang="en-US" sz="85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tabLst>
                          <a:tab pos="5280025" algn="l"/>
                        </a:tabLst>
                      </a:pPr>
                      <a:r>
                        <a:rPr lang="en-CA" sz="850">
                          <a:solidFill>
                            <a:srgbClr val="262626"/>
                          </a:solidFill>
                          <a:effectLst/>
                          <a:latin typeface="Calibri" panose="020F0502020204030204" pitchFamily="34" charset="0"/>
                          <a:ea typeface="Yu Mincho" panose="02020400000000000000" pitchFamily="18" charset="-128"/>
                          <a:cs typeface="Calibri" panose="020F0502020204030204" pitchFamily="34" charset="0"/>
                        </a:rPr>
                        <a:t> </a:t>
                      </a:r>
                      <a:endParaRPr lang="en-US" sz="850">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03814129"/>
                  </a:ext>
                </a:extLst>
              </a:tr>
              <a:tr h="1097781">
                <a:tc>
                  <a:txBody>
                    <a:bodyPr/>
                    <a:lstStyle/>
                    <a:p>
                      <a:pPr marL="0" marR="0" algn="ctr">
                        <a:lnSpc>
                          <a:spcPct val="107000"/>
                        </a:lnSpc>
                        <a:spcBef>
                          <a:spcPts val="0"/>
                        </a:spcBef>
                        <a:spcAft>
                          <a:spcPts val="0"/>
                        </a:spcAft>
                      </a:pPr>
                      <a:r>
                        <a:rPr lang="en-US" sz="850" b="1">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NS</a:t>
                      </a:r>
                      <a:endParaRPr lang="en-US" sz="850" b="1">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0"/>
                        </a:spcBef>
                        <a:spcAft>
                          <a:spcPts val="0"/>
                        </a:spcAft>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Currently planned: </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Education</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Client reminders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Provider reminders</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Media</a:t>
                      </a:r>
                      <a:endParaRPr lang="en-US" sz="85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240"/>
                        </a:spcBef>
                        <a:spcAft>
                          <a:spcPts val="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Reducing out of pocket costs</a:t>
                      </a:r>
                      <a:b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br>
                      <a:endParaRPr lang="en-US" sz="850" dirty="0">
                        <a:effectLst/>
                        <a:latin typeface="Calibri" panose="020F0502020204030204" pitchFamily="34" charset="0"/>
                        <a:ea typeface="Yu Mincho" panose="02020400000000000000" pitchFamily="18" charset="-128"/>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NOTE: All strategies are currently in planning stage. </a:t>
                      </a:r>
                      <a:endParaRPr lang="en-US" sz="85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Phased-in implementation approach will include consulting and engaging with high-risk communities to inform program deliverables and implementation activities. </a:t>
                      </a:r>
                      <a:endParaRPr lang="en-US" sz="85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We are planning communication and outreach activities to support participants and their health care providers. </a:t>
                      </a:r>
                      <a:endParaRPr lang="en-US" sz="85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All navigation pathways within program will be designed to meet needs of patients without a primary care provider.</a:t>
                      </a:r>
                      <a:endParaRPr lang="en-US" sz="85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85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Integrated in the program will be an evidence-based, inclusive, culturally safe approach to smoking cessation including provision of free NRT. </a:t>
                      </a:r>
                      <a:endParaRPr lang="en-US" sz="850" dirty="0">
                        <a:effectLst/>
                        <a:latin typeface="Calibri" panose="020F0502020204030204" pitchFamily="34" charset="0"/>
                        <a:ea typeface="Calibri" panose="020F0502020204030204" pitchFamily="34" charset="0"/>
                        <a:cs typeface="Arial" panose="020B0604020202020204" pitchFamily="34" charset="0"/>
                      </a:endParaRPr>
                    </a:p>
                  </a:txBody>
                  <a:tcPr marL="38880" marR="388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230047375"/>
                  </a:ext>
                </a:extLst>
              </a:tr>
            </a:tbl>
          </a:graphicData>
        </a:graphic>
      </p:graphicFrame>
    </p:spTree>
    <p:extLst>
      <p:ext uri="{BB962C8B-B14F-4D97-AF65-F5344CB8AC3E}">
        <p14:creationId xmlns:p14="http://schemas.microsoft.com/office/powerpoint/2010/main" val="2239336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199754" y="217123"/>
            <a:ext cx="10380786" cy="345482"/>
          </a:xfrm>
        </p:spPr>
        <p:txBody>
          <a:bodyPr>
            <a:normAutofit/>
          </a:bodyPr>
          <a:lstStyle/>
          <a:p>
            <a:pPr marL="0" marR="0">
              <a:lnSpc>
                <a:spcPct val="107000"/>
              </a:lnSpc>
              <a:spcBef>
                <a:spcPts val="200"/>
              </a:spcBef>
              <a:spcAft>
                <a:spcPts val="0"/>
              </a:spcAft>
            </a:pPr>
            <a:r>
              <a:rPr lang="en-US" sz="1600" dirty="0"/>
              <a:t>Strategies to Engage First Nations, Inuit, and Métis in Lung Cancer Screening (1/2)</a:t>
            </a:r>
          </a:p>
        </p:txBody>
      </p:sp>
      <p:graphicFrame>
        <p:nvGraphicFramePr>
          <p:cNvPr id="17" name="Table 16">
            <a:extLst>
              <a:ext uri="{FF2B5EF4-FFF2-40B4-BE49-F238E27FC236}">
                <a16:creationId xmlns:a16="http://schemas.microsoft.com/office/drawing/2014/main" id="{AA0979A6-26CB-F0CD-6D9F-EF1D053355F7}"/>
              </a:ext>
            </a:extLst>
          </p:cNvPr>
          <p:cNvGraphicFramePr>
            <a:graphicFrameLocks noGrp="1"/>
          </p:cNvGraphicFramePr>
          <p:nvPr>
            <p:extLst>
              <p:ext uri="{D42A27DB-BD31-4B8C-83A1-F6EECF244321}">
                <p14:modId xmlns:p14="http://schemas.microsoft.com/office/powerpoint/2010/main" val="1524518331"/>
              </p:ext>
            </p:extLst>
          </p:nvPr>
        </p:nvGraphicFramePr>
        <p:xfrm>
          <a:off x="265582" y="562605"/>
          <a:ext cx="11066447" cy="6078272"/>
        </p:xfrm>
        <a:graphic>
          <a:graphicData uri="http://schemas.openxmlformats.org/drawingml/2006/table">
            <a:tbl>
              <a:tblPr firstRow="1" firstCol="1"/>
              <a:tblGrid>
                <a:gridCol w="907535">
                  <a:extLst>
                    <a:ext uri="{9D8B030D-6E8A-4147-A177-3AD203B41FA5}">
                      <a16:colId xmlns:a16="http://schemas.microsoft.com/office/drawing/2014/main" val="3230732642"/>
                    </a:ext>
                  </a:extLst>
                </a:gridCol>
                <a:gridCol w="1952651">
                  <a:extLst>
                    <a:ext uri="{9D8B030D-6E8A-4147-A177-3AD203B41FA5}">
                      <a16:colId xmlns:a16="http://schemas.microsoft.com/office/drawing/2014/main" val="4163850424"/>
                    </a:ext>
                  </a:extLst>
                </a:gridCol>
                <a:gridCol w="2735419">
                  <a:extLst>
                    <a:ext uri="{9D8B030D-6E8A-4147-A177-3AD203B41FA5}">
                      <a16:colId xmlns:a16="http://schemas.microsoft.com/office/drawing/2014/main" val="2614498662"/>
                    </a:ext>
                  </a:extLst>
                </a:gridCol>
                <a:gridCol w="1629630">
                  <a:extLst>
                    <a:ext uri="{9D8B030D-6E8A-4147-A177-3AD203B41FA5}">
                      <a16:colId xmlns:a16="http://schemas.microsoft.com/office/drawing/2014/main" val="3152225781"/>
                    </a:ext>
                  </a:extLst>
                </a:gridCol>
                <a:gridCol w="3841212">
                  <a:extLst>
                    <a:ext uri="{9D8B030D-6E8A-4147-A177-3AD203B41FA5}">
                      <a16:colId xmlns:a16="http://schemas.microsoft.com/office/drawing/2014/main" val="3010131324"/>
                    </a:ext>
                  </a:extLst>
                </a:gridCol>
              </a:tblGrid>
              <a:tr h="292899">
                <a:tc>
                  <a:txBody>
                    <a:bodyPr/>
                    <a:lstStyle/>
                    <a:p>
                      <a:pPr marL="0" marR="0" algn="ctr">
                        <a:lnSpc>
                          <a:spcPct val="107000"/>
                        </a:lnSpc>
                        <a:spcBef>
                          <a:spcPts val="720"/>
                        </a:spcBef>
                        <a:spcAft>
                          <a:spcPts val="720"/>
                        </a:spcAft>
                      </a:pPr>
                      <a:r>
                        <a:rPr lang="en-US" sz="850" b="1" dirty="0">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Jurisdiction</a:t>
                      </a:r>
                      <a:endParaRPr lang="en-US" sz="850" dirty="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850" b="1" dirty="0">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Intended Audiences</a:t>
                      </a:r>
                      <a:endParaRPr lang="en-US" sz="850" dirty="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850" b="1">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Strategies used</a:t>
                      </a:r>
                      <a:endParaRPr lang="en-US" sz="85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850" b="1">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Strategy co-developed with community? </a:t>
                      </a:r>
                      <a:endParaRPr lang="en-US" sz="85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850" b="1">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Description</a:t>
                      </a:r>
                      <a:endParaRPr lang="en-US" sz="85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68559545"/>
                  </a:ext>
                </a:extLst>
              </a:tr>
              <a:tr h="850850">
                <a:tc>
                  <a:txBody>
                    <a:bodyPr/>
                    <a:lstStyle/>
                    <a:p>
                      <a:pPr marL="0" marR="0" algn="ctr">
                        <a:lnSpc>
                          <a:spcPct val="107000"/>
                        </a:lnSpc>
                        <a:spcBef>
                          <a:spcPts val="720"/>
                        </a:spcBef>
                        <a:spcAft>
                          <a:spcPts val="0"/>
                        </a:spcAft>
                      </a:pPr>
                      <a:r>
                        <a:rPr lang="en-US" sz="850" b="1">
                          <a:solidFill>
                            <a:srgbClr val="F8F8F8"/>
                          </a:solidFill>
                          <a:effectLst/>
                          <a:latin typeface="+mn-lt"/>
                          <a:ea typeface="Times New Roman" panose="02020603050405020304" pitchFamily="18" charset="0"/>
                          <a:cs typeface="Calibri" panose="020F0502020204030204" pitchFamily="34" charset="0"/>
                        </a:rPr>
                        <a:t>BC</a:t>
                      </a:r>
                      <a:endParaRPr lang="en-US" sz="850">
                        <a:solidFill>
                          <a:srgbClr val="F8F8F8"/>
                        </a:solidFill>
                        <a:effectLst/>
                        <a:latin typeface="+mn-lt"/>
                        <a:ea typeface="Yu Mincho" panose="02020400000000000000" pitchFamily="18" charset="-128"/>
                        <a:cs typeface="Arial" panose="020B0604020202020204" pitchFamily="34"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First Nations</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Inuit</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Métis</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0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Development of culturally safe materials and resources</a:t>
                      </a:r>
                      <a:endParaRPr lang="en-US" sz="850" dirty="0">
                        <a:effectLst/>
                        <a:latin typeface="+mn-lt"/>
                        <a:ea typeface="Yu Mincho" panose="02020400000000000000" pitchFamily="18" charset="-128"/>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Promotion of health literacy</a:t>
                      </a:r>
                      <a:endParaRPr lang="en-US" sz="850" dirty="0">
                        <a:effectLst/>
                        <a:latin typeface="+mn-lt"/>
                        <a:ea typeface="Yu Mincho" panose="02020400000000000000" pitchFamily="18" charset="-128"/>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Direct community engagement to co-design programs</a:t>
                      </a:r>
                      <a:endParaRPr lang="en-US" sz="850" dirty="0">
                        <a:effectLst/>
                        <a:latin typeface="+mn-lt"/>
                        <a:ea typeface="Yu Mincho" panose="02020400000000000000" pitchFamily="18" charset="-128"/>
                        <a:cs typeface="Arial" panose="020B0604020202020204" pitchFamily="34" charset="0"/>
                      </a:endParaRPr>
                    </a:p>
                    <a:p>
                      <a:pPr marL="99695" marR="0">
                        <a:lnSpc>
                          <a:spcPct val="107000"/>
                        </a:lnSpc>
                        <a:spcBef>
                          <a:spcPts val="0"/>
                        </a:spcBef>
                        <a:spcAft>
                          <a:spcPts val="0"/>
                        </a:spcAft>
                      </a:pPr>
                      <a:r>
                        <a:rPr lang="en-US" sz="850" dirty="0">
                          <a:solidFill>
                            <a:srgbClr val="262626"/>
                          </a:solidFill>
                          <a:effectLst/>
                          <a:latin typeface="+mn-lt"/>
                          <a:ea typeface="Calibri" panose="020F0502020204030204" pitchFamily="34" charset="0"/>
                          <a:cs typeface="Times New Roman" panose="02020603050405020304" pitchFamily="18" charset="0"/>
                        </a:rPr>
                        <a:t> </a:t>
                      </a:r>
                      <a:endParaRPr lang="en-US" sz="850" dirty="0">
                        <a:effectLst/>
                        <a:latin typeface="+mn-lt"/>
                        <a:ea typeface="Yu Mincho" panose="02020400000000000000" pitchFamily="18" charset="-128"/>
                        <a:cs typeface="Arial" panose="020B0604020202020204" pitchFamily="34"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defTabSz="914400" rtl="0" eaLnBrk="1" latinLnBrk="0" hangingPunct="1">
                        <a:lnSpc>
                          <a:spcPct val="107000"/>
                        </a:lnSpc>
                        <a:spcBef>
                          <a:spcPts val="720"/>
                        </a:spcBef>
                        <a:spcAft>
                          <a:spcPts val="720"/>
                        </a:spcAft>
                      </a:pPr>
                      <a:r>
                        <a:rPr lang="en-US" sz="850" kern="1200" dirty="0">
                          <a:solidFill>
                            <a:srgbClr val="262626"/>
                          </a:solidFill>
                          <a:effectLst/>
                          <a:latin typeface="+mn-lt"/>
                          <a:ea typeface="MS Gothic" panose="020B0609070205080204" pitchFamily="49" charset="-128"/>
                          <a:cs typeface="Calibri" panose="020F0502020204030204" pitchFamily="34" charset="0"/>
                        </a:rPr>
                        <a:t>All: </a:t>
                      </a:r>
                      <a:r>
                        <a:rPr lang="en-US" sz="850" kern="1200" dirty="0">
                          <a:solidFill>
                            <a:srgbClr val="262626"/>
                          </a:solidFill>
                          <a:effectLst/>
                          <a:latin typeface="+mn-lt"/>
                          <a:ea typeface="MS Gothic" panose="020B0609070205080204" pitchFamily="49" charset="-128"/>
                          <a:cs typeface="Segoe UI Symbol" panose="020B0502040204020203" pitchFamily="34" charset="0"/>
                        </a:rPr>
                        <a:t>✓</a:t>
                      </a:r>
                      <a:endParaRPr lang="en-US" sz="850" kern="1200" dirty="0">
                        <a:solidFill>
                          <a:srgbClr val="262626"/>
                        </a:solidFill>
                        <a:effectLst/>
                        <a:latin typeface="+mn-lt"/>
                        <a:ea typeface="Yu Mincho" panose="02020400000000000000" pitchFamily="18" charset="-128"/>
                        <a:cs typeface="Arial" panose="020B0604020202020204" pitchFamily="34"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720"/>
                        </a:spcBef>
                        <a:spcAft>
                          <a:spcPts val="720"/>
                        </a:spcAft>
                        <a:buFont typeface="Arial" panose="020B0604020202020204" pitchFamily="34" charset="0"/>
                        <a:buChar char="•"/>
                      </a:pPr>
                      <a:r>
                        <a:rPr lang="en-US" sz="850">
                          <a:solidFill>
                            <a:srgbClr val="262626"/>
                          </a:solidFill>
                          <a:effectLst/>
                          <a:latin typeface="+mn-lt"/>
                          <a:ea typeface="Calibri" panose="020F0502020204030204" pitchFamily="34" charset="0"/>
                          <a:cs typeface="Times New Roman" panose="02020603050405020304" pitchFamily="18" charset="0"/>
                        </a:rPr>
                        <a:t>Representation of various communities on patient pathway working group</a:t>
                      </a:r>
                      <a:endParaRPr lang="en-US" sz="850">
                        <a:effectLst/>
                        <a:latin typeface="+mn-lt"/>
                        <a:ea typeface="Calibri" panose="020F0502020204030204" pitchFamily="34" charset="0"/>
                        <a:cs typeface="Arial" panose="020B0604020202020204" pitchFamily="34"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682801588"/>
                  </a:ext>
                </a:extLst>
              </a:tr>
              <a:tr h="4934523">
                <a:tc>
                  <a:txBody>
                    <a:bodyPr/>
                    <a:lstStyle/>
                    <a:p>
                      <a:pPr marL="0" marR="0" algn="ctr">
                        <a:lnSpc>
                          <a:spcPct val="107000"/>
                        </a:lnSpc>
                        <a:spcBef>
                          <a:spcPts val="720"/>
                        </a:spcBef>
                        <a:spcAft>
                          <a:spcPts val="0"/>
                        </a:spcAft>
                      </a:pPr>
                      <a:r>
                        <a:rPr lang="en-US" sz="850" b="1">
                          <a:solidFill>
                            <a:srgbClr val="F8F8F8"/>
                          </a:solidFill>
                          <a:effectLst/>
                          <a:latin typeface="+mn-lt"/>
                          <a:ea typeface="Times New Roman" panose="02020603050405020304" pitchFamily="18" charset="0"/>
                          <a:cs typeface="Calibri" panose="020F0502020204030204" pitchFamily="34" charset="0"/>
                        </a:rPr>
                        <a:t>ON</a:t>
                      </a:r>
                      <a:endParaRPr lang="en-US" sz="850">
                        <a:solidFill>
                          <a:srgbClr val="F8F8F8"/>
                        </a:solidFill>
                        <a:effectLst/>
                        <a:latin typeface="+mn-lt"/>
                        <a:ea typeface="Yu Mincho" panose="02020400000000000000" pitchFamily="18" charset="-128"/>
                        <a:cs typeface="Arial" panose="020B0604020202020204" pitchFamily="34"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First Nations</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Inuit</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Métis</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Calibri" panose="020F0502020204030204" pitchFamily="34" charset="0"/>
                          <a:cs typeface="Times New Roman" panose="02020603050405020304" pitchFamily="18" charset="0"/>
                        </a:rPr>
                        <a:t>Group education and mass media </a:t>
                      </a:r>
                      <a:endParaRPr lang="en-US" sz="850" kern="1200" dirty="0">
                        <a:solidFill>
                          <a:srgbClr val="262626"/>
                        </a:solidFill>
                        <a:effectLst/>
                        <a:latin typeface="+mn-lt"/>
                        <a:ea typeface="Yu Mincho" panose="02020400000000000000" pitchFamily="18" charset="-128"/>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Calibri" panose="020F0502020204030204" pitchFamily="34" charset="0"/>
                          <a:cs typeface="Times New Roman" panose="02020603050405020304" pitchFamily="18" charset="0"/>
                        </a:rPr>
                        <a:t>Promotion of health literacy</a:t>
                      </a:r>
                      <a:endParaRPr lang="en-US" sz="850" kern="1200" dirty="0">
                        <a:solidFill>
                          <a:srgbClr val="262626"/>
                        </a:solidFill>
                        <a:effectLst/>
                        <a:latin typeface="+mn-lt"/>
                        <a:ea typeface="Yu Mincho" panose="02020400000000000000" pitchFamily="18" charset="-128"/>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Calibri" panose="020F0502020204030204" pitchFamily="34" charset="0"/>
                          <a:cs typeface="Times New Roman" panose="02020603050405020304" pitchFamily="18" charset="0"/>
                        </a:rPr>
                        <a:t>Development of culturally safe materials and resources </a:t>
                      </a:r>
                      <a:endParaRPr lang="en-US" sz="850" kern="1200" dirty="0">
                        <a:solidFill>
                          <a:srgbClr val="262626"/>
                        </a:solidFill>
                        <a:effectLst/>
                        <a:latin typeface="+mn-lt"/>
                        <a:ea typeface="Yu Mincho" panose="02020400000000000000" pitchFamily="18" charset="-128"/>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Calibri" panose="020F0502020204030204" pitchFamily="34" charset="0"/>
                          <a:cs typeface="Times New Roman" panose="02020603050405020304" pitchFamily="18" charset="0"/>
                        </a:rPr>
                        <a:t>Providing transportation to screening services (First Nations through NIHB)</a:t>
                      </a:r>
                      <a:endParaRPr lang="en-US" sz="850" kern="1200" dirty="0">
                        <a:solidFill>
                          <a:srgbClr val="262626"/>
                        </a:solidFill>
                        <a:effectLst/>
                        <a:latin typeface="+mn-lt"/>
                        <a:ea typeface="Yu Mincho" panose="02020400000000000000" pitchFamily="18" charset="-128"/>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Direct community engagement</a:t>
                      </a:r>
                      <a:endParaRPr lang="en-US" sz="850" kern="1200" dirty="0">
                        <a:solidFill>
                          <a:srgbClr val="262626"/>
                        </a:solidFill>
                        <a:effectLst/>
                        <a:latin typeface="+mn-lt"/>
                        <a:ea typeface="Yu Mincho" panose="02020400000000000000" pitchFamily="18" charset="-128"/>
                        <a:cs typeface="Times New Roman" panose="02020603050405020304" pitchFamily="18"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defTabSz="914400" rtl="0" eaLnBrk="1" latinLnBrk="0" hangingPunct="1">
                        <a:lnSpc>
                          <a:spcPct val="107000"/>
                        </a:lnSpc>
                        <a:spcBef>
                          <a:spcPts val="720"/>
                        </a:spcBef>
                        <a:spcAft>
                          <a:spcPts val="720"/>
                        </a:spcAft>
                      </a:pPr>
                      <a:r>
                        <a:rPr lang="en-US" sz="850" kern="1200" dirty="0">
                          <a:solidFill>
                            <a:srgbClr val="262626"/>
                          </a:solidFill>
                          <a:effectLst/>
                          <a:latin typeface="+mn-lt"/>
                          <a:ea typeface="Calibri" panose="020F0502020204030204" pitchFamily="34" charset="0"/>
                          <a:cs typeface="Segoe UI Symbol" panose="020B0502040204020203" pitchFamily="34" charset="0"/>
                        </a:rPr>
                        <a:t>All: ✓</a:t>
                      </a:r>
                      <a:endParaRPr lang="en-US" sz="850" kern="1200" dirty="0">
                        <a:solidFill>
                          <a:srgbClr val="262626"/>
                        </a:solidFill>
                        <a:effectLst/>
                        <a:latin typeface="+mn-lt"/>
                        <a:ea typeface="Yu Mincho" panose="02020400000000000000" pitchFamily="18" charset="-128"/>
                        <a:cs typeface="Arial" panose="020B0604020202020204" pitchFamily="34"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Through the Indigenous Cancer Care Unit (ICCU), Regional Indigenous Cancer Leads and regional teams, communities are engaged to inform programs/initiatives to improve education and awareness of lung cancer screening.</a:t>
                      </a:r>
                      <a:endParaRPr lang="en-US" sz="850" dirty="0">
                        <a:effectLst/>
                        <a:latin typeface="+mn-lt"/>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There are also more targeted educational sessions through the Indigenous Tobacco Program (ITP) and smoking cessation counselling.</a:t>
                      </a:r>
                      <a:endParaRPr lang="en-US" sz="850" dirty="0">
                        <a:effectLst/>
                        <a:latin typeface="+mn-lt"/>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Participant Information Sheets and recruitment brochures were designed and tailored for each First Nation, Inuit and Métis population. These materials were informed by Indigenous partners and translated into the Ojibway, Inuktitut, French, and Mohawk languages.</a:t>
                      </a:r>
                      <a:endParaRPr lang="en-US" sz="850" dirty="0">
                        <a:effectLst/>
                        <a:latin typeface="+mn-lt"/>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The ICCU also worked with members of the regional screening teams at pilot site hospitals to provide Ownership, Control, Access and Possession (OCAP®) training and embed these data governance principles within program policies and processes. It’s expected that members of the program that work with the voluntary Indigenous self-identification data have been trained and follow Indigenous data governance principles (i.e. OCAP®, Métis collective and self-determined data management and governance principles and Inuit data governance principles).</a:t>
                      </a:r>
                      <a:endParaRPr lang="en-US" sz="850" dirty="0">
                        <a:effectLst/>
                        <a:latin typeface="+mn-lt"/>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The ICCU continues to raise awareness with regional and community partners about medical transportation coverage available to eligible First Nations through the First Nation Inuit Health Branch (NIHB) Insured Health Benefits for lung cancer screening.</a:t>
                      </a:r>
                      <a:endParaRPr lang="en-US" sz="850" dirty="0">
                        <a:effectLst/>
                        <a:latin typeface="+mn-lt"/>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Commencing in August 2021, the ICCU will be co-leading a research project with the Akausivik Inuit Family Health Team to understand the current barriers within existing pathways to lung cancer screening, sharing test results back to participants, and facilitating access to treatment and follow-up care among Inuit (particularly in the Ottawa/Champlain region).</a:t>
                      </a:r>
                      <a:endParaRPr lang="en-US" sz="850" dirty="0">
                        <a:effectLst/>
                        <a:latin typeface="+mn-lt"/>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A grant received by Dr. Jill Tinmouth and Dr. Amanda Shephard (“Catching Cancer Early how well do Ontario screening programs perform for First Nations and Métis persons?”) will provide Ontario Health (Cancer Care Ontario) with strategies to improve participation for First Nations and Métis people and may inform cancer screening recommendations in these populations.</a:t>
                      </a:r>
                      <a:endParaRPr lang="en-US" sz="850" dirty="0">
                        <a:effectLst/>
                        <a:latin typeface="+mn-lt"/>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850" dirty="0">
                          <a:solidFill>
                            <a:srgbClr val="262626"/>
                          </a:solidFill>
                          <a:effectLst/>
                          <a:latin typeface="+mn-lt"/>
                          <a:ea typeface="Calibri" panose="020F0502020204030204" pitchFamily="34" charset="0"/>
                          <a:cs typeface="Times New Roman" panose="02020603050405020304" pitchFamily="18" charset="0"/>
                        </a:rPr>
                        <a:t>Through the relationships developed and fostered by the ICCU, regional teams have been able to continue working with communities as guided through the First Nations, Inuit, Métis and urban Indigenous Cancer Strategy.</a:t>
                      </a:r>
                      <a:endParaRPr lang="en-US" sz="850" dirty="0">
                        <a:effectLst/>
                        <a:latin typeface="+mn-lt"/>
                        <a:ea typeface="Yu Mincho" panose="02020400000000000000" pitchFamily="18" charset="-128"/>
                        <a:cs typeface="Arial" panose="020B0604020202020204" pitchFamily="34"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61125039"/>
                  </a:ext>
                </a:extLst>
              </a:tr>
            </a:tbl>
          </a:graphicData>
        </a:graphic>
      </p:graphicFrame>
    </p:spTree>
    <p:extLst>
      <p:ext uri="{BB962C8B-B14F-4D97-AF65-F5344CB8AC3E}">
        <p14:creationId xmlns:p14="http://schemas.microsoft.com/office/powerpoint/2010/main" val="227550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65582" y="978536"/>
            <a:ext cx="10380786" cy="345482"/>
          </a:xfrm>
        </p:spPr>
        <p:txBody>
          <a:bodyPr>
            <a:normAutofit/>
          </a:bodyPr>
          <a:lstStyle/>
          <a:p>
            <a:pPr marL="0" marR="0">
              <a:lnSpc>
                <a:spcPct val="107000"/>
              </a:lnSpc>
              <a:spcBef>
                <a:spcPts val="200"/>
              </a:spcBef>
              <a:spcAft>
                <a:spcPts val="0"/>
              </a:spcAft>
            </a:pPr>
            <a:r>
              <a:rPr lang="en-US" sz="1600" dirty="0"/>
              <a:t>Strategies to Engage First Nations, Inuit, and Métis in Lung Cancer Screening* (2/2)</a:t>
            </a:r>
          </a:p>
        </p:txBody>
      </p:sp>
      <p:graphicFrame>
        <p:nvGraphicFramePr>
          <p:cNvPr id="17" name="Table 16">
            <a:extLst>
              <a:ext uri="{FF2B5EF4-FFF2-40B4-BE49-F238E27FC236}">
                <a16:creationId xmlns:a16="http://schemas.microsoft.com/office/drawing/2014/main" id="{AA0979A6-26CB-F0CD-6D9F-EF1D053355F7}"/>
              </a:ext>
            </a:extLst>
          </p:cNvPr>
          <p:cNvGraphicFramePr>
            <a:graphicFrameLocks noGrp="1"/>
          </p:cNvGraphicFramePr>
          <p:nvPr>
            <p:extLst>
              <p:ext uri="{D42A27DB-BD31-4B8C-83A1-F6EECF244321}">
                <p14:modId xmlns:p14="http://schemas.microsoft.com/office/powerpoint/2010/main" val="126030433"/>
              </p:ext>
            </p:extLst>
          </p:nvPr>
        </p:nvGraphicFramePr>
        <p:xfrm>
          <a:off x="265582" y="1533143"/>
          <a:ext cx="11066447" cy="1777636"/>
        </p:xfrm>
        <a:graphic>
          <a:graphicData uri="http://schemas.openxmlformats.org/drawingml/2006/table">
            <a:tbl>
              <a:tblPr firstRow="1" firstCol="1"/>
              <a:tblGrid>
                <a:gridCol w="907535">
                  <a:extLst>
                    <a:ext uri="{9D8B030D-6E8A-4147-A177-3AD203B41FA5}">
                      <a16:colId xmlns:a16="http://schemas.microsoft.com/office/drawing/2014/main" val="3230732642"/>
                    </a:ext>
                  </a:extLst>
                </a:gridCol>
                <a:gridCol w="1952651">
                  <a:extLst>
                    <a:ext uri="{9D8B030D-6E8A-4147-A177-3AD203B41FA5}">
                      <a16:colId xmlns:a16="http://schemas.microsoft.com/office/drawing/2014/main" val="4163850424"/>
                    </a:ext>
                  </a:extLst>
                </a:gridCol>
                <a:gridCol w="2735419">
                  <a:extLst>
                    <a:ext uri="{9D8B030D-6E8A-4147-A177-3AD203B41FA5}">
                      <a16:colId xmlns:a16="http://schemas.microsoft.com/office/drawing/2014/main" val="2614498662"/>
                    </a:ext>
                  </a:extLst>
                </a:gridCol>
                <a:gridCol w="1629630">
                  <a:extLst>
                    <a:ext uri="{9D8B030D-6E8A-4147-A177-3AD203B41FA5}">
                      <a16:colId xmlns:a16="http://schemas.microsoft.com/office/drawing/2014/main" val="3152225781"/>
                    </a:ext>
                  </a:extLst>
                </a:gridCol>
                <a:gridCol w="3841212">
                  <a:extLst>
                    <a:ext uri="{9D8B030D-6E8A-4147-A177-3AD203B41FA5}">
                      <a16:colId xmlns:a16="http://schemas.microsoft.com/office/drawing/2014/main" val="3010131324"/>
                    </a:ext>
                  </a:extLst>
                </a:gridCol>
              </a:tblGrid>
              <a:tr h="0">
                <a:tc>
                  <a:txBody>
                    <a:bodyPr/>
                    <a:lstStyle/>
                    <a:p>
                      <a:pPr marL="0" marR="0" algn="ctr">
                        <a:lnSpc>
                          <a:spcPct val="107000"/>
                        </a:lnSpc>
                        <a:spcBef>
                          <a:spcPts val="720"/>
                        </a:spcBef>
                        <a:spcAft>
                          <a:spcPts val="720"/>
                        </a:spcAft>
                      </a:pPr>
                      <a:r>
                        <a:rPr lang="en-US" sz="900" b="1" dirty="0">
                          <a:solidFill>
                            <a:srgbClr val="F8F8F8"/>
                          </a:solidFill>
                          <a:effectLst/>
                          <a:latin typeface="+mn-lt"/>
                          <a:ea typeface="Times New Roman" panose="02020603050405020304" pitchFamily="18" charset="0"/>
                          <a:cs typeface="Calibri" panose="020F0502020204030204" pitchFamily="34" charset="0"/>
                        </a:rPr>
                        <a:t>Jurisdiction</a:t>
                      </a:r>
                      <a:endParaRPr lang="en-US" sz="900" dirty="0">
                        <a:solidFill>
                          <a:srgbClr val="F8F8F8"/>
                        </a:solidFill>
                        <a:effectLst/>
                        <a:latin typeface="+mn-lt"/>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900" b="1" dirty="0">
                          <a:solidFill>
                            <a:srgbClr val="F8F8F8"/>
                          </a:solidFill>
                          <a:effectLst/>
                          <a:latin typeface="+mn-lt"/>
                          <a:ea typeface="Times New Roman" panose="02020603050405020304" pitchFamily="18" charset="0"/>
                          <a:cs typeface="Calibri" panose="020F0502020204030204" pitchFamily="34" charset="0"/>
                        </a:rPr>
                        <a:t>Intended Audiences</a:t>
                      </a:r>
                      <a:endParaRPr lang="en-US" sz="900" dirty="0">
                        <a:solidFill>
                          <a:srgbClr val="F8F8F8"/>
                        </a:solidFill>
                        <a:effectLst/>
                        <a:latin typeface="+mn-lt"/>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900" b="1" dirty="0">
                          <a:solidFill>
                            <a:srgbClr val="F8F8F8"/>
                          </a:solidFill>
                          <a:effectLst/>
                          <a:latin typeface="+mn-lt"/>
                          <a:ea typeface="Times New Roman" panose="02020603050405020304" pitchFamily="18" charset="0"/>
                          <a:cs typeface="Calibri" panose="020F0502020204030204" pitchFamily="34" charset="0"/>
                        </a:rPr>
                        <a:t>Strategies used</a:t>
                      </a:r>
                      <a:endParaRPr lang="en-US" sz="900" dirty="0">
                        <a:solidFill>
                          <a:srgbClr val="F8F8F8"/>
                        </a:solidFill>
                        <a:effectLst/>
                        <a:latin typeface="+mn-lt"/>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900" b="1">
                          <a:solidFill>
                            <a:srgbClr val="F8F8F8"/>
                          </a:solidFill>
                          <a:effectLst/>
                          <a:latin typeface="+mn-lt"/>
                          <a:ea typeface="Times New Roman" panose="02020603050405020304" pitchFamily="18" charset="0"/>
                          <a:cs typeface="Calibri" panose="020F0502020204030204" pitchFamily="34" charset="0"/>
                        </a:rPr>
                        <a:t>Strategy co-developed with community? </a:t>
                      </a:r>
                      <a:endParaRPr lang="en-US" sz="900">
                        <a:solidFill>
                          <a:srgbClr val="F8F8F8"/>
                        </a:solidFill>
                        <a:effectLst/>
                        <a:latin typeface="+mn-lt"/>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900" b="1">
                          <a:solidFill>
                            <a:srgbClr val="F8F8F8"/>
                          </a:solidFill>
                          <a:effectLst/>
                          <a:latin typeface="+mn-lt"/>
                          <a:ea typeface="Times New Roman" panose="02020603050405020304" pitchFamily="18" charset="0"/>
                          <a:cs typeface="Calibri" panose="020F0502020204030204" pitchFamily="34" charset="0"/>
                        </a:rPr>
                        <a:t>Description</a:t>
                      </a:r>
                      <a:endParaRPr lang="en-US" sz="900">
                        <a:solidFill>
                          <a:srgbClr val="F8F8F8"/>
                        </a:solidFill>
                        <a:effectLst/>
                        <a:latin typeface="+mn-lt"/>
                        <a:ea typeface="Yu Mincho" panose="02020400000000000000" pitchFamily="18" charset="-128"/>
                        <a:cs typeface="Arial" panose="020B0604020202020204" pitchFamily="34" charset="0"/>
                      </a:endParaRPr>
                    </a:p>
                  </a:txBody>
                  <a:tcPr marL="24676" marR="24676"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68559545"/>
                  </a:ext>
                </a:extLst>
              </a:tr>
              <a:tr h="632082">
                <a:tc>
                  <a:txBody>
                    <a:bodyPr/>
                    <a:lstStyle/>
                    <a:p>
                      <a:pPr marL="0" marR="0" algn="ctr">
                        <a:lnSpc>
                          <a:spcPct val="107000"/>
                        </a:lnSpc>
                        <a:spcBef>
                          <a:spcPts val="720"/>
                        </a:spcBef>
                        <a:spcAft>
                          <a:spcPts val="0"/>
                        </a:spcAft>
                      </a:pPr>
                      <a:r>
                        <a:rPr lang="en-US" sz="900" b="1">
                          <a:solidFill>
                            <a:srgbClr val="F8F8F8"/>
                          </a:solidFill>
                          <a:effectLst/>
                          <a:latin typeface="+mn-lt"/>
                          <a:ea typeface="Times New Roman" panose="02020603050405020304" pitchFamily="18" charset="0"/>
                          <a:cs typeface="Calibri" panose="020F0502020204030204" pitchFamily="34" charset="0"/>
                        </a:rPr>
                        <a:t>QC</a:t>
                      </a:r>
                      <a:endParaRPr lang="en-US" sz="900">
                        <a:solidFill>
                          <a:srgbClr val="F8F8F8"/>
                        </a:solidFill>
                        <a:effectLst/>
                        <a:latin typeface="+mn-lt"/>
                        <a:ea typeface="Yu Mincho" panose="02020400000000000000" pitchFamily="18" charset="-128"/>
                        <a:cs typeface="Arial" panose="020B0604020202020204" pitchFamily="34"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First Nations</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Inuit</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Métis</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Meeting with the Ministry of Indigenous Affairs of Quebec</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Involvement of the heads of Indigenous communities in institutions</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Translation of posters into the Inuit language</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Letter sent to family doctors in  Indigenous communities</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Radio messages</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850" kern="1200" dirty="0">
                        <a:solidFill>
                          <a:srgbClr val="262626"/>
                        </a:solidFill>
                        <a:effectLst/>
                        <a:latin typeface="+mn-lt"/>
                        <a:ea typeface="Yu Mincho" panose="02020400000000000000" pitchFamily="18" charset="-128"/>
                        <a:cs typeface="Times New Roman" panose="02020603050405020304" pitchFamily="18"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850" kern="1200" dirty="0">
                        <a:solidFill>
                          <a:srgbClr val="262626"/>
                        </a:solidFill>
                        <a:effectLst/>
                        <a:latin typeface="+mn-lt"/>
                        <a:ea typeface="Yu Mincho" panose="02020400000000000000" pitchFamily="18" charset="-128"/>
                        <a:cs typeface="Times New Roman" panose="02020603050405020304" pitchFamily="18"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79608929"/>
                  </a:ext>
                </a:extLst>
              </a:tr>
              <a:tr h="583836">
                <a:tc>
                  <a:txBody>
                    <a:bodyPr/>
                    <a:lstStyle/>
                    <a:p>
                      <a:pPr marL="0" marR="0" algn="ctr">
                        <a:lnSpc>
                          <a:spcPct val="107000"/>
                        </a:lnSpc>
                        <a:spcBef>
                          <a:spcPts val="720"/>
                        </a:spcBef>
                        <a:spcAft>
                          <a:spcPts val="0"/>
                        </a:spcAft>
                      </a:pPr>
                      <a:r>
                        <a:rPr lang="en-US" sz="900" b="1">
                          <a:solidFill>
                            <a:srgbClr val="F8F8F8"/>
                          </a:solidFill>
                          <a:effectLst/>
                          <a:latin typeface="+mn-lt"/>
                          <a:ea typeface="Times New Roman" panose="02020603050405020304" pitchFamily="18" charset="0"/>
                          <a:cs typeface="Calibri" panose="020F0502020204030204" pitchFamily="34" charset="0"/>
                        </a:rPr>
                        <a:t>NS</a:t>
                      </a:r>
                      <a:endParaRPr lang="en-US" sz="900">
                        <a:solidFill>
                          <a:srgbClr val="F8F8F8"/>
                        </a:solidFill>
                        <a:effectLst/>
                        <a:latin typeface="+mn-lt"/>
                        <a:ea typeface="Yu Mincho" panose="02020400000000000000" pitchFamily="18" charset="-128"/>
                        <a:cs typeface="Arial" panose="020B0604020202020204" pitchFamily="34"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a:solidFill>
                            <a:srgbClr val="262626"/>
                          </a:solidFill>
                          <a:effectLst/>
                          <a:latin typeface="+mn-lt"/>
                          <a:ea typeface="Times New Roman" panose="02020603050405020304" pitchFamily="18" charset="0"/>
                          <a:cs typeface="Times New Roman" panose="02020603050405020304" pitchFamily="18" charset="0"/>
                        </a:rPr>
                        <a:t>First Nations</a:t>
                      </a:r>
                      <a:r>
                        <a:rPr lang="en-US" sz="850" kern="1200">
                          <a:solidFill>
                            <a:srgbClr val="262626"/>
                          </a:solidFill>
                          <a:effectLst/>
                          <a:latin typeface="+mn-lt"/>
                          <a:ea typeface="Calibri" panose="020F0502020204030204" pitchFamily="34" charset="0"/>
                          <a:cs typeface="Times New Roman" panose="02020603050405020304" pitchFamily="18" charset="0"/>
                        </a:rPr>
                        <a:t>  </a:t>
                      </a: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a:solidFill>
                            <a:srgbClr val="262626"/>
                          </a:solidFill>
                          <a:effectLst/>
                          <a:latin typeface="+mn-lt"/>
                          <a:ea typeface="Times New Roman" panose="02020603050405020304" pitchFamily="18" charset="0"/>
                          <a:cs typeface="Times New Roman" panose="02020603050405020304" pitchFamily="18" charset="0"/>
                        </a:rPr>
                        <a:t>Strategies not yet developed.</a:t>
                      </a:r>
                      <a:endParaRPr lang="en-US" sz="850" kern="1200" dirty="0">
                        <a:solidFill>
                          <a:srgbClr val="262626"/>
                        </a:solidFill>
                        <a:effectLst/>
                        <a:latin typeface="+mn-lt"/>
                        <a:ea typeface="Calibri" panose="020F0502020204030204" pitchFamily="34" charset="0"/>
                        <a:cs typeface="Times New Roman" panose="02020603050405020304" pitchFamily="18"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en-US" sz="850" kern="1200" dirty="0">
                          <a:solidFill>
                            <a:srgbClr val="262626"/>
                          </a:solidFill>
                          <a:effectLst/>
                          <a:latin typeface="+mn-lt"/>
                          <a:ea typeface="Calibri" panose="020F0502020204030204" pitchFamily="34" charset="0"/>
                          <a:cs typeface="Times New Roman" panose="02020603050405020304" pitchFamily="18" charset="0"/>
                        </a:rPr>
                        <a:t>✓</a:t>
                      </a:r>
                      <a:endParaRPr lang="en-US" sz="850" kern="1200" dirty="0">
                        <a:solidFill>
                          <a:srgbClr val="262626"/>
                        </a:solidFill>
                        <a:effectLst/>
                        <a:latin typeface="+mn-lt"/>
                        <a:ea typeface="Yu Mincho" panose="02020400000000000000" pitchFamily="18" charset="-128"/>
                        <a:cs typeface="Times New Roman" panose="02020603050405020304" pitchFamily="18" charset="0"/>
                      </a:endParaRP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850" kern="1200" dirty="0" err="1">
                          <a:solidFill>
                            <a:srgbClr val="262626"/>
                          </a:solidFill>
                          <a:effectLst/>
                          <a:latin typeface="+mn-lt"/>
                          <a:ea typeface="Calibri" panose="020F0502020204030204" pitchFamily="34" charset="0"/>
                          <a:cs typeface="Times New Roman" panose="02020603050405020304" pitchFamily="18" charset="0"/>
                        </a:rPr>
                        <a:t>Sipekne’katik</a:t>
                      </a:r>
                      <a:r>
                        <a:rPr lang="en-US" sz="850" kern="1200" dirty="0">
                          <a:solidFill>
                            <a:srgbClr val="262626"/>
                          </a:solidFill>
                          <a:effectLst/>
                          <a:latin typeface="+mn-lt"/>
                          <a:ea typeface="Calibri" panose="020F0502020204030204" pitchFamily="34" charset="0"/>
                          <a:cs typeface="Times New Roman" panose="02020603050405020304" pitchFamily="18" charset="0"/>
                        </a:rPr>
                        <a:t> community has expressed strong interest in development and early adoption of program. We are in the very early stages of working with them to identify and design a program that meets the needs of their community.</a:t>
                      </a:r>
                    </a:p>
                  </a:txBody>
                  <a:tcPr marL="24676" marR="24676"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10984452"/>
                  </a:ext>
                </a:extLst>
              </a:tr>
            </a:tbl>
          </a:graphicData>
        </a:graphic>
      </p:graphicFrame>
      <p:sp>
        <p:nvSpPr>
          <p:cNvPr id="7" name="TextBox 6">
            <a:extLst>
              <a:ext uri="{FF2B5EF4-FFF2-40B4-BE49-F238E27FC236}">
                <a16:creationId xmlns:a16="http://schemas.microsoft.com/office/drawing/2014/main" id="{612AD82F-029B-5280-C537-D52E17596972}"/>
              </a:ext>
            </a:extLst>
          </p:cNvPr>
          <p:cNvSpPr txBox="1"/>
          <p:nvPr/>
        </p:nvSpPr>
        <p:spPr>
          <a:xfrm>
            <a:off x="210874" y="3347167"/>
            <a:ext cx="9886603" cy="400110"/>
          </a:xfrm>
          <a:prstGeom prst="rect">
            <a:avLst/>
          </a:prstGeom>
          <a:noFill/>
        </p:spPr>
        <p:txBody>
          <a:bodyPr wrap="square">
            <a:spAutoFit/>
          </a:bodyPr>
          <a:lstStyle/>
          <a:p>
            <a:pPr marL="0" marR="0">
              <a:spcBef>
                <a:spcPts val="200"/>
              </a:spcBef>
              <a:spcAft>
                <a:spcPts val="0"/>
              </a:spcAft>
            </a:pPr>
            <a:r>
              <a:rPr lang="en-CA" sz="1000" dirty="0">
                <a:solidFill>
                  <a:srgbClr val="262626"/>
                </a:solidFill>
                <a:effectLst/>
                <a:latin typeface="Calibri" panose="020F0502020204030204" pitchFamily="34" charset="0"/>
                <a:ea typeface="Yu Mincho" panose="02020400000000000000" pitchFamily="18" charset="-128"/>
                <a:cs typeface="Times New Roman" panose="02020603050405020304" pitchFamily="18" charset="0"/>
              </a:rPr>
              <a:t>* New Brunswick plans to leverage the recommendations from the ongoing project “</a:t>
            </a: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Developing Strategies for Underscreened Populations through Community Engagement</a:t>
            </a:r>
            <a:r>
              <a:rPr lang="en-US" sz="1000" dirty="0">
                <a:solidFill>
                  <a:srgbClr val="7F7F7F"/>
                </a:solidFill>
                <a:effectLst/>
                <a:latin typeface="Calibri Light" panose="020F0302020204030204" pitchFamily="34" charset="0"/>
                <a:ea typeface="Yu Gothic Light" panose="020B0300000000000000" pitchFamily="34" charset="-128"/>
                <a:cs typeface="Times New Roman" panose="02020603050405020304" pitchFamily="18" charset="0"/>
              </a:rPr>
              <a:t>   </a:t>
            </a:r>
          </a:p>
          <a:p>
            <a:pPr marL="0" marR="0">
              <a:spcBef>
                <a:spcPts val="0"/>
              </a:spcBef>
              <a:spcAft>
                <a:spcPts val="80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8897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EC1DF1-58C0-7B6D-652A-009DD2A020A6}"/>
              </a:ext>
            </a:extLst>
          </p:cNvPr>
          <p:cNvSpPr>
            <a:spLocks noGrp="1"/>
          </p:cNvSpPr>
          <p:nvPr>
            <p:ph type="title"/>
          </p:nvPr>
        </p:nvSpPr>
        <p:spPr>
          <a:xfrm>
            <a:off x="973014" y="206435"/>
            <a:ext cx="10380786" cy="752842"/>
          </a:xfrm>
        </p:spPr>
        <p:txBody>
          <a:bodyPr>
            <a:normAutofit/>
          </a:bodyPr>
          <a:lstStyle/>
          <a:p>
            <a:r>
              <a:rPr lang="en-US" sz="1600" dirty="0"/>
              <a:t>Lung Cancer Screening Pathway</a:t>
            </a:r>
          </a:p>
        </p:txBody>
      </p:sp>
      <p:sp>
        <p:nvSpPr>
          <p:cNvPr id="2" name="Slide Number Placeholder 1">
            <a:extLst>
              <a:ext uri="{FF2B5EF4-FFF2-40B4-BE49-F238E27FC236}">
                <a16:creationId xmlns:a16="http://schemas.microsoft.com/office/drawing/2014/main" id="{BACE797F-2919-214B-B90F-C6975526C29C}"/>
              </a:ext>
            </a:extLst>
          </p:cNvPr>
          <p:cNvSpPr>
            <a:spLocks noGrp="1"/>
          </p:cNvSpPr>
          <p:nvPr>
            <p:ph type="sldNum" sz="quarter" idx="12"/>
          </p:nvPr>
        </p:nvSpPr>
        <p:spPr/>
        <p:txBody>
          <a:bodyPr/>
          <a:lstStyle/>
          <a:p>
            <a:fld id="{D9F2F12A-E773-6344-8602-31C2DEEE88BD}" type="slidenum">
              <a:rPr lang="en-US" smtClean="0"/>
              <a:pPr/>
              <a:t>3</a:t>
            </a:fld>
            <a:endParaRPr lang="en-US"/>
          </a:p>
        </p:txBody>
      </p:sp>
      <p:pic>
        <p:nvPicPr>
          <p:cNvPr id="4" name="Picture 3" descr="A picture containing timeline">
            <a:extLst>
              <a:ext uri="{FF2B5EF4-FFF2-40B4-BE49-F238E27FC236}">
                <a16:creationId xmlns:a16="http://schemas.microsoft.com/office/drawing/2014/main" id="{03774503-1664-7F24-BB72-16016B17DA52}"/>
              </a:ext>
            </a:extLst>
          </p:cNvPr>
          <p:cNvPicPr>
            <a:picLocks noChangeAspect="1"/>
          </p:cNvPicPr>
          <p:nvPr/>
        </p:nvPicPr>
        <p:blipFill>
          <a:blip r:embed="rId2"/>
          <a:stretch>
            <a:fillRect/>
          </a:stretch>
        </p:blipFill>
        <p:spPr>
          <a:xfrm>
            <a:off x="1660357" y="547112"/>
            <a:ext cx="7170821" cy="6597728"/>
          </a:xfrm>
          <a:prstGeom prst="rect">
            <a:avLst/>
          </a:prstGeom>
        </p:spPr>
      </p:pic>
    </p:spTree>
    <p:extLst>
      <p:ext uri="{BB962C8B-B14F-4D97-AF65-F5344CB8AC3E}">
        <p14:creationId xmlns:p14="http://schemas.microsoft.com/office/powerpoint/2010/main" val="4189668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08589" y="194448"/>
            <a:ext cx="10380786" cy="345482"/>
          </a:xfrm>
        </p:spPr>
        <p:txBody>
          <a:bodyPr>
            <a:normAutofit/>
          </a:bodyPr>
          <a:lstStyle/>
          <a:p>
            <a:pPr marL="0" marR="0">
              <a:lnSpc>
                <a:spcPct val="107000"/>
              </a:lnSpc>
              <a:spcBef>
                <a:spcPts val="200"/>
              </a:spcBef>
              <a:spcAft>
                <a:spcPts val="0"/>
              </a:spcAft>
            </a:pPr>
            <a:r>
              <a:rPr lang="en-US" sz="1600"/>
              <a:t>Strategies to Engage Underserved Populations in Lung Cancer Screening*</a:t>
            </a:r>
          </a:p>
        </p:txBody>
      </p:sp>
      <p:graphicFrame>
        <p:nvGraphicFramePr>
          <p:cNvPr id="5" name="Table 4">
            <a:extLst>
              <a:ext uri="{FF2B5EF4-FFF2-40B4-BE49-F238E27FC236}">
                <a16:creationId xmlns:a16="http://schemas.microsoft.com/office/drawing/2014/main" id="{169BE891-8B07-DC64-BD92-2A8D45910240}"/>
              </a:ext>
            </a:extLst>
          </p:cNvPr>
          <p:cNvGraphicFramePr>
            <a:graphicFrameLocks noGrp="1"/>
          </p:cNvGraphicFramePr>
          <p:nvPr>
            <p:extLst>
              <p:ext uri="{D42A27DB-BD31-4B8C-83A1-F6EECF244321}">
                <p14:modId xmlns:p14="http://schemas.microsoft.com/office/powerpoint/2010/main" val="2366115681"/>
              </p:ext>
            </p:extLst>
          </p:nvPr>
        </p:nvGraphicFramePr>
        <p:xfrm>
          <a:off x="564421" y="604723"/>
          <a:ext cx="10737241" cy="4308084"/>
        </p:xfrm>
        <a:graphic>
          <a:graphicData uri="http://schemas.openxmlformats.org/drawingml/2006/table">
            <a:tbl>
              <a:tblPr firstRow="1" firstCol="1"/>
              <a:tblGrid>
                <a:gridCol w="886340">
                  <a:extLst>
                    <a:ext uri="{9D8B030D-6E8A-4147-A177-3AD203B41FA5}">
                      <a16:colId xmlns:a16="http://schemas.microsoft.com/office/drawing/2014/main" val="783414321"/>
                    </a:ext>
                  </a:extLst>
                </a:gridCol>
                <a:gridCol w="1831550">
                  <a:extLst>
                    <a:ext uri="{9D8B030D-6E8A-4147-A177-3AD203B41FA5}">
                      <a16:colId xmlns:a16="http://schemas.microsoft.com/office/drawing/2014/main" val="2046233783"/>
                    </a:ext>
                  </a:extLst>
                </a:gridCol>
                <a:gridCol w="2673117">
                  <a:extLst>
                    <a:ext uri="{9D8B030D-6E8A-4147-A177-3AD203B41FA5}">
                      <a16:colId xmlns:a16="http://schemas.microsoft.com/office/drawing/2014/main" val="919963977"/>
                    </a:ext>
                  </a:extLst>
                </a:gridCol>
                <a:gridCol w="1917778">
                  <a:extLst>
                    <a:ext uri="{9D8B030D-6E8A-4147-A177-3AD203B41FA5}">
                      <a16:colId xmlns:a16="http://schemas.microsoft.com/office/drawing/2014/main" val="214001959"/>
                    </a:ext>
                  </a:extLst>
                </a:gridCol>
                <a:gridCol w="3428456">
                  <a:extLst>
                    <a:ext uri="{9D8B030D-6E8A-4147-A177-3AD203B41FA5}">
                      <a16:colId xmlns:a16="http://schemas.microsoft.com/office/drawing/2014/main" val="97561775"/>
                    </a:ext>
                  </a:extLst>
                </a:gridCol>
              </a:tblGrid>
              <a:tr h="456926">
                <a:tc>
                  <a:txBody>
                    <a:bodyPr/>
                    <a:lstStyle/>
                    <a:p>
                      <a:pPr marL="0" marR="0" algn="ctr">
                        <a:lnSpc>
                          <a:spcPct val="107000"/>
                        </a:lnSpc>
                        <a:spcBef>
                          <a:spcPts val="720"/>
                        </a:spcBef>
                        <a:spcAft>
                          <a:spcPts val="720"/>
                        </a:spcAft>
                      </a:pPr>
                      <a:r>
                        <a:rPr lang="en-US" sz="900" b="1" dirty="0">
                          <a:solidFill>
                            <a:srgbClr val="F8F8F8"/>
                          </a:solidFill>
                          <a:effectLst/>
                          <a:latin typeface="Calibri"/>
                          <a:ea typeface="Times New Roman" panose="02020603050405020304" pitchFamily="18" charset="0"/>
                          <a:cs typeface="Calibri"/>
                        </a:rPr>
                        <a:t>Jurisdiction</a:t>
                      </a:r>
                      <a:endParaRPr lang="en-US" sz="900" dirty="0">
                        <a:solidFill>
                          <a:srgbClr val="F8F8F8"/>
                        </a:solidFill>
                        <a:effectLst/>
                        <a:latin typeface="Calibri"/>
                        <a:ea typeface="Yu Mincho" panose="02020400000000000000" pitchFamily="18" charset="-128"/>
                        <a:cs typeface="Calibri"/>
                      </a:endParaRPr>
                    </a:p>
                  </a:txBody>
                  <a:tcPr marL="46150" marR="4615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900" b="1" dirty="0">
                          <a:solidFill>
                            <a:srgbClr val="F8F8F8"/>
                          </a:solidFill>
                          <a:effectLst/>
                          <a:latin typeface="Calibri"/>
                          <a:ea typeface="Times New Roman" panose="02020603050405020304" pitchFamily="18" charset="0"/>
                          <a:cs typeface="Calibri"/>
                        </a:rPr>
                        <a:t>Intended Audience</a:t>
                      </a:r>
                      <a:endParaRPr lang="en-US" sz="900" dirty="0">
                        <a:solidFill>
                          <a:srgbClr val="F8F8F8"/>
                        </a:solidFill>
                        <a:effectLst/>
                        <a:latin typeface="Calibri"/>
                        <a:ea typeface="Yu Mincho" panose="02020400000000000000" pitchFamily="18" charset="-128"/>
                        <a:cs typeface="Calibri"/>
                      </a:endParaRPr>
                    </a:p>
                  </a:txBody>
                  <a:tcPr marL="46150" marR="4615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900" b="1">
                          <a:solidFill>
                            <a:srgbClr val="F8F8F8"/>
                          </a:solidFill>
                          <a:effectLst/>
                          <a:latin typeface="Calibri"/>
                          <a:ea typeface="Times New Roman" panose="02020603050405020304" pitchFamily="18" charset="0"/>
                          <a:cs typeface="Calibri"/>
                        </a:rPr>
                        <a:t>Strategies used</a:t>
                      </a:r>
                      <a:endParaRPr lang="en-US" sz="900">
                        <a:solidFill>
                          <a:srgbClr val="F8F8F8"/>
                        </a:solidFill>
                        <a:effectLst/>
                        <a:latin typeface="Calibri"/>
                        <a:ea typeface="Yu Mincho" panose="02020400000000000000" pitchFamily="18" charset="-128"/>
                        <a:cs typeface="Calibri"/>
                      </a:endParaRPr>
                    </a:p>
                  </a:txBody>
                  <a:tcPr marL="46150" marR="4615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900" b="1">
                          <a:solidFill>
                            <a:srgbClr val="F8F8F8"/>
                          </a:solidFill>
                          <a:effectLst/>
                          <a:latin typeface="Calibri"/>
                          <a:ea typeface="Times New Roman" panose="02020603050405020304" pitchFamily="18" charset="0"/>
                          <a:cs typeface="Calibri"/>
                        </a:rPr>
                        <a:t>Strategy co-developed with community? </a:t>
                      </a:r>
                      <a:endParaRPr lang="en-US" sz="90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46150" marR="4615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900" b="1">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Description</a:t>
                      </a:r>
                      <a:endParaRPr lang="en-US" sz="90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46150" marR="4615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771980784"/>
                  </a:ext>
                </a:extLst>
              </a:tr>
              <a:tr h="399828">
                <a:tc>
                  <a:txBody>
                    <a:bodyPr/>
                    <a:lstStyle/>
                    <a:p>
                      <a:pPr marL="0" marR="0" algn="ctr">
                        <a:lnSpc>
                          <a:spcPct val="107000"/>
                        </a:lnSpc>
                        <a:spcBef>
                          <a:spcPts val="720"/>
                        </a:spcBef>
                        <a:spcAft>
                          <a:spcPts val="0"/>
                        </a:spcAft>
                      </a:pPr>
                      <a:r>
                        <a:rPr lang="en-US" sz="900" b="1">
                          <a:solidFill>
                            <a:srgbClr val="F8F8F8"/>
                          </a:solidFill>
                          <a:effectLst/>
                          <a:latin typeface="Calibri"/>
                          <a:ea typeface="Times New Roman" panose="02020603050405020304" pitchFamily="18" charset="0"/>
                          <a:cs typeface="Calibri"/>
                        </a:rPr>
                        <a:t>BC</a:t>
                      </a:r>
                      <a:endParaRPr lang="en-US" sz="900">
                        <a:solidFill>
                          <a:srgbClr val="F8F8F8"/>
                        </a:solidFill>
                        <a:effectLst/>
                        <a:latin typeface="Calibri"/>
                        <a:ea typeface="Yu Mincho" panose="02020400000000000000" pitchFamily="18" charset="-128"/>
                        <a:cs typeface="Calibri"/>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720"/>
                        </a:spcBef>
                        <a:spcAft>
                          <a:spcPts val="720"/>
                        </a:spcAft>
                        <a:buFont typeface="Arial" panose="020B0604020202020204" pitchFamily="34" charset="0"/>
                        <a:buChar char="•"/>
                      </a:pPr>
                      <a:r>
                        <a:rPr lang="en-US" sz="90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Racial or ethnic minorities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Participation in working groups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Material focus testing</a:t>
                      </a: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defTabSz="914400" rtl="0" eaLnBrk="1" latinLnBrk="0" hangingPunct="1">
                        <a:lnSpc>
                          <a:spcPct val="107000"/>
                        </a:lnSpc>
                        <a:spcBef>
                          <a:spcPts val="720"/>
                        </a:spcBef>
                        <a:spcAft>
                          <a:spcPts val="720"/>
                        </a:spcAft>
                      </a:pPr>
                      <a:r>
                        <a:rPr lang="en-US" sz="900" kern="1200" dirty="0">
                          <a:solidFill>
                            <a:srgbClr val="262626"/>
                          </a:solidFill>
                          <a:effectLst/>
                          <a:latin typeface="+mn-lt"/>
                          <a:ea typeface="MS Gothic"/>
                          <a:cs typeface="Calibri"/>
                        </a:rPr>
                        <a:t>All: </a:t>
                      </a:r>
                      <a:r>
                        <a:rPr lang="en-US" sz="900" kern="1200" dirty="0">
                          <a:solidFill>
                            <a:srgbClr val="262626"/>
                          </a:solidFill>
                          <a:effectLst/>
                          <a:latin typeface="+mn-lt"/>
                          <a:ea typeface="MS Gothic"/>
                          <a:cs typeface="Segoe UI Symbol" panose="020B0502040204020203" pitchFamily="34" charset="0"/>
                        </a:rPr>
                        <a:t>✓</a:t>
                      </a:r>
                      <a:endParaRPr lang="en-US" sz="900" kern="1200" dirty="0">
                        <a:solidFill>
                          <a:srgbClr val="262626"/>
                        </a:solidFill>
                        <a:effectLst/>
                        <a:latin typeface="+mn-lt"/>
                        <a:ea typeface="MS Gothic"/>
                        <a:cs typeface="Arial" panose="020B060402020202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720"/>
                        </a:spcBef>
                        <a:spcAft>
                          <a:spcPts val="720"/>
                        </a:spcAft>
                        <a:buFont typeface="Arial" panose="020B0604020202020204" pitchFamily="34" charset="0"/>
                        <a:buChar char="•"/>
                      </a:pPr>
                      <a:r>
                        <a:rPr lang="en-US" sz="900">
                          <a:solidFill>
                            <a:srgbClr val="262626"/>
                          </a:solidFill>
                          <a:effectLst/>
                          <a:latin typeface="Calibri" panose="020F0502020204030204" pitchFamily="34" charset="0"/>
                          <a:ea typeface="Calibri" panose="020F0502020204030204" pitchFamily="34" charset="0"/>
                          <a:cs typeface="Calibri" panose="020F0502020204030204" pitchFamily="34" charset="0"/>
                        </a:rPr>
                        <a:t>Consulted during design and development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03359799"/>
                  </a:ext>
                </a:extLst>
              </a:tr>
              <a:tr h="2680677">
                <a:tc>
                  <a:txBody>
                    <a:bodyPr/>
                    <a:lstStyle/>
                    <a:p>
                      <a:pPr marL="0" marR="0" algn="ctr">
                        <a:lnSpc>
                          <a:spcPct val="107000"/>
                        </a:lnSpc>
                        <a:spcBef>
                          <a:spcPts val="0"/>
                        </a:spcBef>
                        <a:spcAft>
                          <a:spcPts val="0"/>
                        </a:spcAft>
                      </a:pPr>
                      <a:r>
                        <a:rPr lang="en-US" sz="900" b="1">
                          <a:solidFill>
                            <a:srgbClr val="F8F8F8"/>
                          </a:solidFill>
                          <a:effectLst/>
                          <a:latin typeface="Calibri"/>
                          <a:ea typeface="Times New Roman" panose="02020603050405020304" pitchFamily="18" charset="0"/>
                          <a:cs typeface="Calibri"/>
                        </a:rPr>
                        <a:t>ON</a:t>
                      </a:r>
                      <a:endParaRPr lang="en-US" sz="900">
                        <a:solidFill>
                          <a:srgbClr val="F8F8F8"/>
                        </a:solidFill>
                        <a:effectLst/>
                        <a:latin typeface="Calibri"/>
                        <a:ea typeface="Yu Mincho" panose="02020400000000000000" pitchFamily="18" charset="-128"/>
                        <a:cs typeface="Calibri"/>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9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Underserved populations overall</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9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People without a primary care provider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9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Non-English speakers</a:t>
                      </a:r>
                      <a:r>
                        <a:rPr lang="en-US" sz="9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9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Non-binary and gender diverse people</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9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Ontario Health (Cancer Care Ontario) staff</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171450" marR="0" indent="-171450">
                        <a:lnSpc>
                          <a:spcPct val="107000"/>
                        </a:lnSpc>
                        <a:spcBef>
                          <a:spcPts val="0"/>
                        </a:spcBef>
                        <a:spcAft>
                          <a:spcPts val="0"/>
                        </a:spcAft>
                        <a:buFont typeface="Arial" panose="020B0604020202020204" pitchFamily="34" charset="0"/>
                        <a:buChar char="•"/>
                      </a:pPr>
                      <a:r>
                        <a:rPr lang="en-US" sz="900" dirty="0">
                          <a:solidFill>
                            <a:srgbClr val="262626"/>
                          </a:solidFill>
                          <a:effectLst/>
                          <a:latin typeface="Calibri"/>
                          <a:ea typeface="Times New Roman" panose="02020603050405020304" pitchFamily="18" charset="0"/>
                          <a:cs typeface="Calibri"/>
                        </a:rPr>
                        <a:t>Underscreened populations as a result of the COVID-19 pandemic</a:t>
                      </a:r>
                      <a:endParaRPr lang="en-US" sz="900" dirty="0">
                        <a:effectLst/>
                        <a:latin typeface="Calibri"/>
                        <a:ea typeface="Yu Mincho" panose="02020400000000000000" pitchFamily="18" charset="-128"/>
                        <a:cs typeface="Calibri"/>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Individual education, cultural tailoring, printed materials, telephone communication</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Self-referral for screening</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Public-facing brochures and Participant Information Sheet available in multiple languages</a:t>
                      </a: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Overarching Policy for the Screening of Trans People</a:t>
                      </a: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Educational webinars</a:t>
                      </a: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COVID-19 recovery</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0" marR="0" indent="0" algn="l" defTabSz="914400" rtl="0" eaLnBrk="1" latinLnBrk="0" hangingPunct="1">
                        <a:lnSpc>
                          <a:spcPct val="107000"/>
                        </a:lnSpc>
                        <a:spcBef>
                          <a:spcPts val="0"/>
                        </a:spcBef>
                        <a:spcAft>
                          <a:spcPts val="0"/>
                        </a:spcAft>
                        <a:buFont typeface="Arial" panose="020B0604020202020204" pitchFamily="34" charset="0"/>
                        <a:buNone/>
                      </a:pP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t>
                      </a: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t>
                      </a: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t>
                      </a: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 </a:t>
                      </a:r>
                    </a:p>
                    <a:p>
                      <a:pPr marL="228600" marR="0" lvl="0" indent="-228600" algn="l" defTabSz="914400" rtl="0" eaLnBrk="1" latinLnBrk="0" hangingPunct="1">
                        <a:lnSpc>
                          <a:spcPct val="107000"/>
                        </a:lnSpc>
                        <a:spcBef>
                          <a:spcPts val="0"/>
                        </a:spcBef>
                        <a:spcAft>
                          <a:spcPts val="0"/>
                        </a:spcAft>
                        <a:buFont typeface="+mj-lt"/>
                        <a:buAutoNum type="arabicPeriod"/>
                      </a:pPr>
                      <a:r>
                        <a:rPr lang="en-US" sz="900" kern="12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Pilot sites are responsible for local recruitment and have developed strategies to target people in local populations</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OLSP sites accept self-referrals and will help attach individuals to a primary care provider</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Brochures and Participant Information Sheet available in French, Ojibway, Oji-Cree, Mohawk and Inuktitut; select website content is also available in French</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Newly developed program resources will include principles from the policy such as gender-neutral  and inclusive language </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Ontario Health (Cancer Care Ontario) staff participated in webinars on better serving LGBTQ2S+ community in healthcare and cancer screening (i.e. access, eligibility) </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Ontario’s Ministry of Health has provided Ontario Health (Cancer Care Ontario) with support to develop additional strategies to support the COVID-19 recovery</a:t>
                      </a: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3700049"/>
                  </a:ext>
                </a:extLst>
              </a:tr>
              <a:tr h="336884">
                <a:tc>
                  <a:txBody>
                    <a:bodyPr/>
                    <a:lstStyle/>
                    <a:p>
                      <a:pPr marL="0" marR="0" algn="ctr">
                        <a:lnSpc>
                          <a:spcPct val="107000"/>
                        </a:lnSpc>
                        <a:spcBef>
                          <a:spcPts val="720"/>
                        </a:spcBef>
                        <a:spcAft>
                          <a:spcPts val="0"/>
                        </a:spcAft>
                      </a:pPr>
                      <a:r>
                        <a:rPr lang="en-US" sz="900" b="1">
                          <a:solidFill>
                            <a:srgbClr val="F8F8F8"/>
                          </a:solidFill>
                          <a:effectLst/>
                          <a:latin typeface="Calibri"/>
                          <a:ea typeface="Times New Roman" panose="02020603050405020304" pitchFamily="18" charset="0"/>
                          <a:cs typeface="Calibri"/>
                        </a:rPr>
                        <a:t>QC</a:t>
                      </a:r>
                      <a:endParaRPr lang="en-US" sz="900">
                        <a:solidFill>
                          <a:srgbClr val="F8F8F8"/>
                        </a:solidFill>
                        <a:effectLst/>
                        <a:latin typeface="Calibri"/>
                        <a:ea typeface="Yu Mincho" panose="02020400000000000000" pitchFamily="18" charset="-128"/>
                        <a:cs typeface="Calibri"/>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720"/>
                        </a:spcBef>
                        <a:spcAft>
                          <a:spcPts val="720"/>
                        </a:spcAft>
                        <a:buFont typeface="Arial" panose="020B0604020202020204" pitchFamily="34" charset="0"/>
                        <a:buChar char="•"/>
                      </a:pPr>
                      <a:r>
                        <a:rPr lang="en-US" sz="900">
                          <a:solidFill>
                            <a:srgbClr val="262626"/>
                          </a:solidFill>
                          <a:effectLst/>
                          <a:latin typeface="Calibri" panose="020F0502020204030204" pitchFamily="34" charset="0"/>
                          <a:ea typeface="Calibri" panose="020F0502020204030204" pitchFamily="34" charset="0"/>
                          <a:cs typeface="Calibri" panose="020F0502020204030204" pitchFamily="34" charset="0"/>
                        </a:rPr>
                        <a:t>Montreal ethnic population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900">
                          <a:solidFill>
                            <a:srgbClr val="262626"/>
                          </a:solidFill>
                          <a:effectLst/>
                          <a:latin typeface="Calibri" panose="020F0502020204030204" pitchFamily="34" charset="0"/>
                          <a:ea typeface="Calibri" panose="020F0502020204030204" pitchFamily="34" charset="0"/>
                          <a:cs typeface="Calibri" panose="020F0502020204030204" pitchFamily="34" charset="0"/>
                        </a:rPr>
                        <a:t>Ad in Montreal newspapers</a:t>
                      </a:r>
                      <a:endParaRPr lang="en-US" sz="900">
                        <a:effectLst/>
                        <a:latin typeface="Calibri" panose="020F0502020204030204" pitchFamily="34" charset="0"/>
                        <a:ea typeface="Yu Mincho" panose="02020400000000000000" pitchFamily="18" charset="-128"/>
                        <a:cs typeface="Arial" panose="020B0604020202020204" pitchFamily="34" charset="0"/>
                      </a:endParaRPr>
                    </a:p>
                    <a:p>
                      <a:pPr marL="99695" marR="0" indent="0">
                        <a:lnSpc>
                          <a:spcPct val="107000"/>
                        </a:lnSpc>
                        <a:spcBef>
                          <a:spcPts val="0"/>
                        </a:spcBef>
                        <a:spcAft>
                          <a:spcPts val="0"/>
                        </a:spcAft>
                        <a:buFont typeface="Arial" panose="020B0604020202020204" pitchFamily="34" charset="0"/>
                        <a:buNone/>
                      </a:pP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99695" marR="0">
                        <a:lnSpc>
                          <a:spcPct val="107000"/>
                        </a:lnSpc>
                        <a:spcBef>
                          <a:spcPts val="0"/>
                        </a:spcBef>
                        <a:spcAft>
                          <a:spcPts val="0"/>
                        </a:spcAft>
                      </a:pPr>
                      <a:r>
                        <a:rPr lang="en-US" sz="9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900">
                        <a:effectLst/>
                        <a:latin typeface="Calibri" panose="020F0502020204030204" pitchFamily="34" charset="0"/>
                        <a:ea typeface="Yu Mincho" panose="02020400000000000000" pitchFamily="18" charset="-128"/>
                        <a:cs typeface="Arial" panose="020B060402020202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99695" marR="0">
                        <a:lnSpc>
                          <a:spcPct val="107000"/>
                        </a:lnSpc>
                        <a:spcBef>
                          <a:spcPts val="0"/>
                        </a:spcBef>
                        <a:spcAft>
                          <a:spcPts val="0"/>
                        </a:spcAft>
                      </a:pPr>
                      <a:endParaRPr lang="en-US" sz="900" dirty="0">
                        <a:effectLst/>
                        <a:latin typeface="Calibri"/>
                        <a:ea typeface="Yu Mincho" panose="02020400000000000000" pitchFamily="18" charset="-128"/>
                        <a:cs typeface="Calibri"/>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725193582"/>
                  </a:ext>
                </a:extLst>
              </a:tr>
              <a:tr h="105921">
                <a:tc>
                  <a:txBody>
                    <a:bodyPr/>
                    <a:lstStyle/>
                    <a:p>
                      <a:pPr marL="0" marR="0" algn="ctr">
                        <a:lnSpc>
                          <a:spcPct val="107000"/>
                        </a:lnSpc>
                        <a:spcBef>
                          <a:spcPts val="0"/>
                        </a:spcBef>
                        <a:spcAft>
                          <a:spcPts val="0"/>
                        </a:spcAft>
                      </a:pPr>
                      <a:r>
                        <a:rPr lang="en-US" sz="900" b="1">
                          <a:solidFill>
                            <a:srgbClr val="F8F8F8"/>
                          </a:solidFill>
                          <a:effectLst/>
                          <a:latin typeface="Calibri" panose="020F0502020204030204" pitchFamily="34" charset="0"/>
                          <a:ea typeface="Times New Roman" panose="02020603050405020304" pitchFamily="18" charset="0"/>
                          <a:cs typeface="Calibri" panose="020F0502020204030204" pitchFamily="34" charset="0"/>
                        </a:rPr>
                        <a:t>NS</a:t>
                      </a:r>
                      <a:endParaRPr lang="en-US" sz="900">
                        <a:solidFill>
                          <a:srgbClr val="F8F8F8"/>
                        </a:solidFill>
                        <a:effectLst/>
                        <a:latin typeface="Calibri" panose="020F0502020204030204" pitchFamily="34" charset="0"/>
                        <a:ea typeface="Yu Mincho" panose="02020400000000000000" pitchFamily="18" charset="-128"/>
                        <a:cs typeface="Arial" panose="020B060402020202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Low-income</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People without a primary care provider</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720"/>
                        </a:spcBef>
                        <a:spcAft>
                          <a:spcPts val="720"/>
                        </a:spcAft>
                        <a:buFont typeface="Arial" panose="020B0604020202020204" pitchFamily="34" charset="0"/>
                        <a:buChar char="•"/>
                      </a:pPr>
                      <a:r>
                        <a:rPr lang="en-US" sz="9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Strategies not yet developed but will include direct outreach to organizations serving high-risk communities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defTabSz="914400" rtl="0" eaLnBrk="1" latinLnBrk="0" hangingPunct="1">
                        <a:lnSpc>
                          <a:spcPct val="107000"/>
                        </a:lnSpc>
                        <a:spcBef>
                          <a:spcPts val="720"/>
                        </a:spcBef>
                        <a:spcAft>
                          <a:spcPts val="720"/>
                        </a:spcAft>
                      </a:pPr>
                      <a:r>
                        <a:rPr lang="en-US" sz="900" kern="1200" dirty="0">
                          <a:solidFill>
                            <a:srgbClr val="262626"/>
                          </a:solidFill>
                          <a:effectLst/>
                          <a:latin typeface="+mn-lt"/>
                          <a:ea typeface="MS Gothic"/>
                          <a:cs typeface="Calibri"/>
                        </a:rPr>
                        <a:t>All: ✓</a:t>
                      </a: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720"/>
                        </a:spcBef>
                        <a:spcAft>
                          <a:spcPts val="720"/>
                        </a:spcAft>
                        <a:buFont typeface="Arial" panose="020B0604020202020204" pitchFamily="34" charset="0"/>
                        <a:buChar char="•"/>
                      </a:pPr>
                      <a:r>
                        <a:rPr lang="en-US" sz="9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Planned community engagement to develop strategies that meet the needs of identified underserved populations at high-risk</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46150" marR="4615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792394035"/>
                  </a:ext>
                </a:extLst>
              </a:tr>
            </a:tbl>
          </a:graphicData>
        </a:graphic>
      </p:graphicFrame>
      <p:sp>
        <p:nvSpPr>
          <p:cNvPr id="11" name="TextBox 10">
            <a:extLst>
              <a:ext uri="{FF2B5EF4-FFF2-40B4-BE49-F238E27FC236}">
                <a16:creationId xmlns:a16="http://schemas.microsoft.com/office/drawing/2014/main" id="{B5D53344-27F5-07AB-5F15-15A685A46651}"/>
              </a:ext>
            </a:extLst>
          </p:cNvPr>
          <p:cNvSpPr txBox="1"/>
          <p:nvPr/>
        </p:nvSpPr>
        <p:spPr>
          <a:xfrm>
            <a:off x="481674" y="5025796"/>
            <a:ext cx="10108172" cy="246221"/>
          </a:xfrm>
          <a:prstGeom prst="rect">
            <a:avLst/>
          </a:prstGeom>
          <a:noFill/>
        </p:spPr>
        <p:txBody>
          <a:bodyPr wrap="square">
            <a:spAutoFit/>
          </a:bodyPr>
          <a:lstStyle/>
          <a:p>
            <a:r>
              <a:rPr lang="en-US" sz="1000" dirty="0">
                <a:solidFill>
                  <a:schemeClr val="bg1"/>
                </a:solidFill>
              </a:rPr>
              <a:t>* New Brunswick plans to leverage the recommendations from the ongoing project “Developing Strategies for Underscreened Populations through Community Engagement </a:t>
            </a:r>
          </a:p>
        </p:txBody>
      </p:sp>
    </p:spTree>
    <p:extLst>
      <p:ext uri="{BB962C8B-B14F-4D97-AF65-F5344CB8AC3E}">
        <p14:creationId xmlns:p14="http://schemas.microsoft.com/office/powerpoint/2010/main" val="1380932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64732" y="866502"/>
            <a:ext cx="10380786" cy="345482"/>
          </a:xfrm>
        </p:spPr>
        <p:txBody>
          <a:bodyPr>
            <a:normAutofit/>
          </a:bodyPr>
          <a:lstStyle/>
          <a:p>
            <a:r>
              <a:rPr lang="en-US" sz="1600" dirty="0"/>
              <a:t>Strategies to Improve Access to Screening for Rural and Remote Populations</a:t>
            </a:r>
          </a:p>
        </p:txBody>
      </p:sp>
      <p:graphicFrame>
        <p:nvGraphicFramePr>
          <p:cNvPr id="5" name="Table 4">
            <a:extLst>
              <a:ext uri="{FF2B5EF4-FFF2-40B4-BE49-F238E27FC236}">
                <a16:creationId xmlns:a16="http://schemas.microsoft.com/office/drawing/2014/main" id="{D680C44C-229E-F2E0-2FB5-7DABFE36035D}"/>
              </a:ext>
            </a:extLst>
          </p:cNvPr>
          <p:cNvGraphicFramePr>
            <a:graphicFrameLocks noGrp="1"/>
          </p:cNvGraphicFramePr>
          <p:nvPr>
            <p:extLst>
              <p:ext uri="{D42A27DB-BD31-4B8C-83A1-F6EECF244321}">
                <p14:modId xmlns:p14="http://schemas.microsoft.com/office/powerpoint/2010/main" val="735933407"/>
              </p:ext>
            </p:extLst>
          </p:nvPr>
        </p:nvGraphicFramePr>
        <p:xfrm>
          <a:off x="264732" y="1318933"/>
          <a:ext cx="11021094" cy="1613726"/>
        </p:xfrm>
        <a:graphic>
          <a:graphicData uri="http://schemas.openxmlformats.org/drawingml/2006/table">
            <a:tbl>
              <a:tblPr firstRow="1" firstCol="1"/>
              <a:tblGrid>
                <a:gridCol w="1432175">
                  <a:extLst>
                    <a:ext uri="{9D8B030D-6E8A-4147-A177-3AD203B41FA5}">
                      <a16:colId xmlns:a16="http://schemas.microsoft.com/office/drawing/2014/main" val="2970066171"/>
                    </a:ext>
                  </a:extLst>
                </a:gridCol>
                <a:gridCol w="4298297">
                  <a:extLst>
                    <a:ext uri="{9D8B030D-6E8A-4147-A177-3AD203B41FA5}">
                      <a16:colId xmlns:a16="http://schemas.microsoft.com/office/drawing/2014/main" val="1999254684"/>
                    </a:ext>
                  </a:extLst>
                </a:gridCol>
                <a:gridCol w="1687572">
                  <a:extLst>
                    <a:ext uri="{9D8B030D-6E8A-4147-A177-3AD203B41FA5}">
                      <a16:colId xmlns:a16="http://schemas.microsoft.com/office/drawing/2014/main" val="2709875037"/>
                    </a:ext>
                  </a:extLst>
                </a:gridCol>
                <a:gridCol w="3603050">
                  <a:extLst>
                    <a:ext uri="{9D8B030D-6E8A-4147-A177-3AD203B41FA5}">
                      <a16:colId xmlns:a16="http://schemas.microsoft.com/office/drawing/2014/main" val="3621680034"/>
                    </a:ext>
                  </a:extLst>
                </a:gridCol>
              </a:tblGrid>
              <a:tr h="166387">
                <a:tc>
                  <a:txBody>
                    <a:bodyPr/>
                    <a:lstStyle/>
                    <a:p>
                      <a:pPr marL="0" marR="0" algn="ctr">
                        <a:lnSpc>
                          <a:spcPct val="107000"/>
                        </a:lnSpc>
                        <a:spcBef>
                          <a:spcPts val="0"/>
                        </a:spcBef>
                        <a:spcAft>
                          <a:spcPts val="240"/>
                        </a:spcAft>
                      </a:pPr>
                      <a:r>
                        <a:rPr lang="en-US" sz="900" b="1" dirty="0">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Jurisdiction</a:t>
                      </a:r>
                      <a:endParaRPr lang="en-US" sz="900" dirty="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900" b="1">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Strategies Used</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900" b="1">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Strategy co-developed with community? </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900" b="1">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Description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884077287"/>
                  </a:ext>
                </a:extLst>
              </a:tr>
              <a:tr h="251458">
                <a:tc>
                  <a:txBody>
                    <a:bodyPr/>
                    <a:lstStyle/>
                    <a:p>
                      <a:pPr marL="0" marR="0" algn="ctr">
                        <a:lnSpc>
                          <a:spcPct val="107000"/>
                        </a:lnSpc>
                        <a:spcBef>
                          <a:spcPts val="0"/>
                        </a:spcBef>
                        <a:spcAft>
                          <a:spcPts val="0"/>
                        </a:spcAft>
                      </a:pPr>
                      <a:r>
                        <a:rPr lang="en-US" sz="900" b="1">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BC</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0"/>
                        </a:spcBef>
                        <a:spcAft>
                          <a:spcPts val="0"/>
                        </a:spcAft>
                        <a:buFont typeface="Arial" panose="020B0604020202020204" pitchFamily="34" charset="0"/>
                        <a:buChar char="•"/>
                        <a:tabLst>
                          <a:tab pos="5280025" algn="l"/>
                        </a:tabLst>
                      </a:pPr>
                      <a:r>
                        <a:rPr lang="en-US" sz="9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Providing assisted travel funding for those who live in rural areas</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tabLst>
                          <a:tab pos="5280025" algn="l"/>
                        </a:tabLst>
                      </a:pPr>
                      <a:r>
                        <a:rPr lang="en-CA" sz="9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 </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nSpc>
                          <a:spcPct val="107000"/>
                        </a:lnSpc>
                        <a:spcBef>
                          <a:spcPts val="240"/>
                        </a:spcBef>
                        <a:spcAft>
                          <a:spcPts val="0"/>
                        </a:spcAft>
                        <a:tabLst>
                          <a:tab pos="5280025" algn="l"/>
                        </a:tabLst>
                      </a:pPr>
                      <a:endParaRPr lang="en-US" sz="900" dirty="0">
                        <a:effectLst/>
                        <a:latin typeface="Calibri"/>
                        <a:ea typeface="Yu Mincho"/>
                        <a:cs typeface="Calibri"/>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900">
                          <a:solidFill>
                            <a:srgbClr val="262626"/>
                          </a:solidFill>
                          <a:effectLst/>
                          <a:latin typeface="Calibri" panose="020F0502020204030204" pitchFamily="34" charset="0"/>
                          <a:ea typeface="Yu Mincho" panose="02020400000000000000" pitchFamily="18" charset="-128"/>
                          <a:cs typeface="Calibri" panose="020F0502020204030204" pitchFamily="34" charset="0"/>
                        </a:rPr>
                        <a:t>Leveraging existing Breast Screening travel assistance process for Lung Screening</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33350321"/>
                  </a:ext>
                </a:extLst>
              </a:tr>
              <a:tr h="676811">
                <a:tc>
                  <a:txBody>
                    <a:bodyPr/>
                    <a:lstStyle/>
                    <a:p>
                      <a:pPr marL="0" marR="0" algn="ctr">
                        <a:lnSpc>
                          <a:spcPct val="107000"/>
                        </a:lnSpc>
                        <a:spcBef>
                          <a:spcPts val="0"/>
                        </a:spcBef>
                        <a:spcAft>
                          <a:spcPts val="0"/>
                        </a:spcAft>
                      </a:pPr>
                      <a:r>
                        <a:rPr lang="en-US" sz="900" b="1">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ON</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Hub-and-spoke site screening model used in the Ottawa region, where participants are screened closer to home at the spoke sites (Renfrew Victoria Hospital and Cornwall Community Hospital) </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Medical travel benefits under Non-Insured Health Benefits (NIHB) </a:t>
                      </a:r>
                      <a:endParaRPr lang="en-US"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a:lnSpc>
                          <a:spcPct val="107000"/>
                        </a:lnSpc>
                        <a:spcBef>
                          <a:spcPts val="0"/>
                        </a:spcBef>
                        <a:spcAft>
                          <a:spcPts val="0"/>
                        </a:spcAft>
                        <a:buFont typeface="+mj-lt"/>
                        <a:buNone/>
                        <a:tabLst>
                          <a:tab pos="5280025" algn="l"/>
                        </a:tabLst>
                      </a:pPr>
                      <a:r>
                        <a:rPr lang="en-US" sz="900" dirty="0">
                          <a:solidFill>
                            <a:srgbClr val="262626"/>
                          </a:solidFill>
                          <a:effectLst/>
                          <a:latin typeface="Segoe UI Symbol" panose="020B0502040204020203" pitchFamily="34" charset="0"/>
                          <a:ea typeface="Yu Mincho" panose="02020400000000000000" pitchFamily="18" charset="-128"/>
                          <a:cs typeface="Arial" panose="020B0604020202020204" pitchFamily="34" charset="0"/>
                        </a:rPr>
                        <a:t>All: </a:t>
                      </a:r>
                      <a:r>
                        <a:rPr lang="en-US" sz="900" dirty="0">
                          <a:solidFill>
                            <a:srgbClr val="262626"/>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0" marR="0" algn="l">
                        <a:lnSpc>
                          <a:spcPct val="107000"/>
                        </a:lnSpc>
                        <a:spcBef>
                          <a:spcPts val="0"/>
                        </a:spcBef>
                        <a:spcAft>
                          <a:spcPts val="0"/>
                        </a:spcAft>
                        <a:tabLst>
                          <a:tab pos="5280025" algn="l"/>
                        </a:tabLst>
                      </a:pP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0"/>
                        </a:spcBef>
                        <a:spcAft>
                          <a:spcPts val="0"/>
                        </a:spcAft>
                        <a:buFont typeface="Arial" panose="020B0604020202020204" pitchFamily="34" charset="0"/>
                        <a:buChar char="•"/>
                        <a:tabLst>
                          <a:tab pos="5280025" algn="l"/>
                        </a:tabLst>
                      </a:pPr>
                      <a:r>
                        <a:rPr lang="en-CA" sz="9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LDCT lung screening scan is completed at a local hospital (spoke site) while radiologist interpretation of the scan is performed at a larger hospital in the region (hub site)</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CA" sz="9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As in the pilot, travel benefits under the NIHB are available for those eligible</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33229022"/>
                  </a:ext>
                </a:extLst>
              </a:tr>
              <a:tr h="251458">
                <a:tc>
                  <a:txBody>
                    <a:bodyPr/>
                    <a:lstStyle/>
                    <a:p>
                      <a:pPr marL="0" marR="0" algn="ctr">
                        <a:lnSpc>
                          <a:spcPct val="107000"/>
                        </a:lnSpc>
                        <a:spcBef>
                          <a:spcPts val="240"/>
                        </a:spcBef>
                        <a:spcAft>
                          <a:spcPts val="0"/>
                        </a:spcAft>
                      </a:pPr>
                      <a:r>
                        <a:rPr lang="en-US" sz="900" b="1" u="none">
                          <a:solidFill>
                            <a:srgbClr val="FEFFFE"/>
                          </a:solidFill>
                          <a:effectLst/>
                          <a:latin typeface="Calibri" panose="020F0502020204030204" pitchFamily="34" charset="0"/>
                          <a:ea typeface="Times New Roman" panose="02020603050405020304" pitchFamily="18" charset="0"/>
                          <a:cs typeface="Calibri" panose="020F0502020204030204" pitchFamily="34" charset="0"/>
                        </a:rPr>
                        <a:t>NS</a:t>
                      </a:r>
                      <a:r>
                        <a:rPr lang="en-US" sz="900">
                          <a:solidFill>
                            <a:srgbClr val="FEFFFE"/>
                          </a:solidFill>
                          <a:effectLst/>
                          <a:latin typeface="Calibri" panose="020F0502020204030204" pitchFamily="34" charset="0"/>
                          <a:ea typeface="Calibri" panose="020F0502020204030204" pitchFamily="34" charset="0"/>
                          <a:cs typeface="Arial" panose="020B0604020202020204" pitchFamily="34" charset="0"/>
                        </a:rPr>
                        <a:t> </a:t>
                      </a:r>
                      <a:endParaRPr lang="en-US" sz="900">
                        <a:solidFill>
                          <a:srgbClr val="FEFFFE"/>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5280025" algn="l"/>
                        </a:tabLst>
                      </a:pPr>
                      <a:r>
                        <a:rPr lang="en-CA" sz="900" kern="1200" dirty="0">
                          <a:solidFill>
                            <a:srgbClr val="262626"/>
                          </a:solidFill>
                          <a:effectLst/>
                          <a:latin typeface="Calibri" panose="020F0502020204030204" pitchFamily="34" charset="0"/>
                          <a:ea typeface="Yu Mincho" panose="02020400000000000000" pitchFamily="18" charset="-128"/>
                          <a:cs typeface="Calibri" panose="020F0502020204030204" pitchFamily="34" charset="0"/>
                        </a:rPr>
                        <a:t>Phased-in implementation approach to reach all Nova Scotians</a:t>
                      </a:r>
                      <a:endParaRPr lang="en-US" sz="900" kern="1200" dirty="0">
                        <a:solidFill>
                          <a:srgbClr val="262626"/>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l">
                        <a:lnSpc>
                          <a:spcPct val="107000"/>
                        </a:lnSpc>
                        <a:spcBef>
                          <a:spcPts val="240"/>
                        </a:spcBef>
                        <a:spcAft>
                          <a:spcPts val="240"/>
                        </a:spcAft>
                        <a:tabLst>
                          <a:tab pos="5280025" algn="l"/>
                        </a:tabLst>
                      </a:pPr>
                      <a:r>
                        <a:rPr lang="en-US" sz="900" dirty="0">
                          <a:solidFill>
                            <a:srgbClr val="262626"/>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nSpc>
                          <a:spcPct val="107000"/>
                        </a:lnSpc>
                        <a:spcBef>
                          <a:spcPts val="240"/>
                        </a:spcBef>
                        <a:spcAft>
                          <a:spcPts val="240"/>
                        </a:spcAft>
                        <a:buFont typeface="Arial" panose="020B0604020202020204" pitchFamily="34" charset="0"/>
                        <a:buChar char="•"/>
                        <a:tabLst>
                          <a:tab pos="5280025" algn="l"/>
                        </a:tabLst>
                      </a:pPr>
                      <a:r>
                        <a:rPr lang="en-US" sz="900" dirty="0">
                          <a:solidFill>
                            <a:srgbClr val="262626"/>
                          </a:solidFill>
                          <a:effectLst/>
                          <a:latin typeface="Calibri" panose="020F0502020204030204" pitchFamily="34" charset="0"/>
                          <a:ea typeface="Times New Roman" panose="02020603050405020304" pitchFamily="18" charset="0"/>
                          <a:cs typeface="Calibri" panose="020F0502020204030204" pitchFamily="34" charset="0"/>
                        </a:rPr>
                        <a:t>Planned community engagement to develop strategies that meet the needs of rural Nova Scotians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866041332"/>
                  </a:ext>
                </a:extLst>
              </a:tr>
            </a:tbl>
          </a:graphicData>
        </a:graphic>
      </p:graphicFrame>
    </p:spTree>
    <p:extLst>
      <p:ext uri="{BB962C8B-B14F-4D97-AF65-F5344CB8AC3E}">
        <p14:creationId xmlns:p14="http://schemas.microsoft.com/office/powerpoint/2010/main" val="156283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a:t>Programs</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a:t>Current implementation status of lung cancer screening programs in Canada</a:t>
            </a:r>
          </a:p>
          <a:p>
            <a:r>
              <a:rPr lang="en-US"/>
              <a:t>Lung cancer screening activities</a:t>
            </a:r>
          </a:p>
          <a:p>
            <a:r>
              <a:rPr lang="en-US"/>
              <a:t>Descriptions of lung cancer screening activities</a:t>
            </a:r>
          </a:p>
        </p:txBody>
      </p:sp>
    </p:spTree>
    <p:extLst>
      <p:ext uri="{BB962C8B-B14F-4D97-AF65-F5344CB8AC3E}">
        <p14:creationId xmlns:p14="http://schemas.microsoft.com/office/powerpoint/2010/main" val="174918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5336AE-FD29-72ED-DED7-CD9864C892C8}"/>
              </a:ext>
            </a:extLst>
          </p:cNvPr>
          <p:cNvGrpSpPr/>
          <p:nvPr/>
        </p:nvGrpSpPr>
        <p:grpSpPr>
          <a:xfrm>
            <a:off x="2037165" y="287730"/>
            <a:ext cx="8322340" cy="5555367"/>
            <a:chOff x="348324" y="305183"/>
            <a:chExt cx="8322340" cy="5555367"/>
          </a:xfrm>
        </p:grpSpPr>
        <p:sp>
          <p:nvSpPr>
            <p:cNvPr id="8" name="Freeform 69">
              <a:extLst>
                <a:ext uri="{FF2B5EF4-FFF2-40B4-BE49-F238E27FC236}">
                  <a16:creationId xmlns:a16="http://schemas.microsoft.com/office/drawing/2014/main" id="{66617CAC-8B79-BBB5-9F17-F64BADE21C37}"/>
                </a:ext>
              </a:extLst>
            </p:cNvPr>
            <p:cNvSpPr/>
            <p:nvPr/>
          </p:nvSpPr>
          <p:spPr>
            <a:xfrm>
              <a:off x="6513729" y="4942975"/>
              <a:ext cx="203200" cy="174625"/>
            </a:xfrm>
            <a:custGeom>
              <a:avLst/>
              <a:gdLst>
                <a:gd name="connsiteX0" fmla="*/ 3175 w 203200"/>
                <a:gd name="connsiteY0" fmla="*/ 174625 h 174625"/>
                <a:gd name="connsiteX1" fmla="*/ 0 w 203200"/>
                <a:gd name="connsiteY1" fmla="*/ 3175 h 174625"/>
                <a:gd name="connsiteX2" fmla="*/ 203200 w 203200"/>
                <a:gd name="connsiteY2" fmla="*/ 0 h 174625"/>
              </a:gdLst>
              <a:ahLst/>
              <a:cxnLst>
                <a:cxn ang="0">
                  <a:pos x="connsiteX0" y="connsiteY0"/>
                </a:cxn>
                <a:cxn ang="0">
                  <a:pos x="connsiteX1" y="connsiteY1"/>
                </a:cxn>
                <a:cxn ang="0">
                  <a:pos x="connsiteX2" y="connsiteY2"/>
                </a:cxn>
              </a:cxnLst>
              <a:rect l="l" t="t" r="r" b="b"/>
              <a:pathLst>
                <a:path w="203200" h="174625">
                  <a:moveTo>
                    <a:pt x="3175" y="174625"/>
                  </a:moveTo>
                  <a:cubicBezTo>
                    <a:pt x="2117" y="117475"/>
                    <a:pt x="1058" y="60325"/>
                    <a:pt x="0" y="3175"/>
                  </a:cubicBezTo>
                  <a:lnTo>
                    <a:pt x="203200" y="0"/>
                  </a:lnTo>
                </a:path>
              </a:pathLst>
            </a:custGeom>
            <a:noFill/>
            <a:ln w="12700" cap="flat" cmpd="sng" algn="ctr">
              <a:solidFill>
                <a:sysClr val="windowText" lastClr="000000">
                  <a:lumMod val="65000"/>
                  <a:lumOff val="3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Freeform 68">
              <a:extLst>
                <a:ext uri="{FF2B5EF4-FFF2-40B4-BE49-F238E27FC236}">
                  <a16:creationId xmlns:a16="http://schemas.microsoft.com/office/drawing/2014/main" id="{0CE5E932-7949-4A87-DFFE-FEF58C69FA40}"/>
                </a:ext>
              </a:extLst>
            </p:cNvPr>
            <p:cNvSpPr/>
            <p:nvPr/>
          </p:nvSpPr>
          <p:spPr>
            <a:xfrm>
              <a:off x="6983629" y="4574675"/>
              <a:ext cx="704850" cy="200025"/>
            </a:xfrm>
            <a:custGeom>
              <a:avLst/>
              <a:gdLst>
                <a:gd name="connsiteX0" fmla="*/ 704850 w 704850"/>
                <a:gd name="connsiteY0" fmla="*/ 0 h 200025"/>
                <a:gd name="connsiteX1" fmla="*/ 0 w 704850"/>
                <a:gd name="connsiteY1" fmla="*/ 6350 h 200025"/>
                <a:gd name="connsiteX2" fmla="*/ 3175 w 704850"/>
                <a:gd name="connsiteY2" fmla="*/ 200025 h 200025"/>
              </a:gdLst>
              <a:ahLst/>
              <a:cxnLst>
                <a:cxn ang="0">
                  <a:pos x="connsiteX0" y="connsiteY0"/>
                </a:cxn>
                <a:cxn ang="0">
                  <a:pos x="connsiteX1" y="connsiteY1"/>
                </a:cxn>
                <a:cxn ang="0">
                  <a:pos x="connsiteX2" y="connsiteY2"/>
                </a:cxn>
              </a:cxnLst>
              <a:rect l="l" t="t" r="r" b="b"/>
              <a:pathLst>
                <a:path w="704850" h="200025">
                  <a:moveTo>
                    <a:pt x="704850" y="0"/>
                  </a:moveTo>
                  <a:lnTo>
                    <a:pt x="0" y="6350"/>
                  </a:lnTo>
                  <a:cubicBezTo>
                    <a:pt x="1058" y="70908"/>
                    <a:pt x="2117" y="135467"/>
                    <a:pt x="3175" y="200025"/>
                  </a:cubicBezTo>
                </a:path>
              </a:pathLst>
            </a:custGeom>
            <a:noFill/>
            <a:ln w="12700" cap="flat" cmpd="sng" algn="ctr">
              <a:solidFill>
                <a:sysClr val="windowText" lastClr="000000">
                  <a:lumMod val="65000"/>
                  <a:lumOff val="3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0DBFF48D-D4B3-9C66-3A84-D29E4D604C65}"/>
                </a:ext>
              </a:extLst>
            </p:cNvPr>
            <p:cNvSpPr/>
            <p:nvPr/>
          </p:nvSpPr>
          <p:spPr>
            <a:xfrm>
              <a:off x="1299646" y="3556721"/>
              <a:ext cx="1357923" cy="1621692"/>
            </a:xfrm>
            <a:custGeom>
              <a:avLst/>
              <a:gdLst>
                <a:gd name="connsiteX0" fmla="*/ 0 w 1357923"/>
                <a:gd name="connsiteY0" fmla="*/ 0 h 1621692"/>
                <a:gd name="connsiteX1" fmla="*/ 68385 w 1357923"/>
                <a:gd name="connsiteY1" fmla="*/ 58616 h 1621692"/>
                <a:gd name="connsiteX2" fmla="*/ 68385 w 1357923"/>
                <a:gd name="connsiteY2" fmla="*/ 58616 h 1621692"/>
                <a:gd name="connsiteX3" fmla="*/ 224693 w 1357923"/>
                <a:gd name="connsiteY3" fmla="*/ 97692 h 1621692"/>
                <a:gd name="connsiteX4" fmla="*/ 263770 w 1357923"/>
                <a:gd name="connsiteY4" fmla="*/ 371231 h 1621692"/>
                <a:gd name="connsiteX5" fmla="*/ 371231 w 1357923"/>
                <a:gd name="connsiteY5" fmla="*/ 537308 h 1621692"/>
                <a:gd name="connsiteX6" fmla="*/ 293077 w 1357923"/>
                <a:gd name="connsiteY6" fmla="*/ 693616 h 1621692"/>
                <a:gd name="connsiteX7" fmla="*/ 195385 w 1357923"/>
                <a:gd name="connsiteY7" fmla="*/ 830385 h 1621692"/>
                <a:gd name="connsiteX8" fmla="*/ 263770 w 1357923"/>
                <a:gd name="connsiteY8" fmla="*/ 957385 h 1621692"/>
                <a:gd name="connsiteX9" fmla="*/ 312616 w 1357923"/>
                <a:gd name="connsiteY9" fmla="*/ 1133231 h 1621692"/>
                <a:gd name="connsiteX10" fmla="*/ 312616 w 1357923"/>
                <a:gd name="connsiteY10" fmla="*/ 1133231 h 1621692"/>
                <a:gd name="connsiteX11" fmla="*/ 224693 w 1357923"/>
                <a:gd name="connsiteY11" fmla="*/ 1191846 h 1621692"/>
                <a:gd name="connsiteX12" fmla="*/ 283308 w 1357923"/>
                <a:gd name="connsiteY12" fmla="*/ 1357923 h 1621692"/>
                <a:gd name="connsiteX13" fmla="*/ 449385 w 1357923"/>
                <a:gd name="connsiteY13" fmla="*/ 1553308 h 1621692"/>
                <a:gd name="connsiteX14" fmla="*/ 556846 w 1357923"/>
                <a:gd name="connsiteY14" fmla="*/ 1602154 h 1621692"/>
                <a:gd name="connsiteX15" fmla="*/ 635000 w 1357923"/>
                <a:gd name="connsiteY15" fmla="*/ 1543539 h 1621692"/>
                <a:gd name="connsiteX16" fmla="*/ 781539 w 1357923"/>
                <a:gd name="connsiteY16" fmla="*/ 1543539 h 1621692"/>
                <a:gd name="connsiteX17" fmla="*/ 1055077 w 1357923"/>
                <a:gd name="connsiteY17" fmla="*/ 1602154 h 1621692"/>
                <a:gd name="connsiteX18" fmla="*/ 1357923 w 1357923"/>
                <a:gd name="connsiteY18" fmla="*/ 1621692 h 1621692"/>
                <a:gd name="connsiteX19" fmla="*/ 1279770 w 1357923"/>
                <a:gd name="connsiteY19" fmla="*/ 1514231 h 1621692"/>
                <a:gd name="connsiteX20" fmla="*/ 1260231 w 1357923"/>
                <a:gd name="connsiteY20" fmla="*/ 1367692 h 1621692"/>
                <a:gd name="connsiteX21" fmla="*/ 1191846 w 1357923"/>
                <a:gd name="connsiteY21" fmla="*/ 1250462 h 1621692"/>
                <a:gd name="connsiteX22" fmla="*/ 1103923 w 1357923"/>
                <a:gd name="connsiteY22" fmla="*/ 1152769 h 1621692"/>
                <a:gd name="connsiteX23" fmla="*/ 1103923 w 1357923"/>
                <a:gd name="connsiteY23" fmla="*/ 1152769 h 1621692"/>
                <a:gd name="connsiteX24" fmla="*/ 986693 w 1357923"/>
                <a:gd name="connsiteY24" fmla="*/ 986692 h 1621692"/>
                <a:gd name="connsiteX25" fmla="*/ 1103923 w 1357923"/>
                <a:gd name="connsiteY25" fmla="*/ 478692 h 1621692"/>
                <a:gd name="connsiteX26" fmla="*/ 1133231 w 1357923"/>
                <a:gd name="connsiteY26" fmla="*/ 254000 h 1621692"/>
                <a:gd name="connsiteX27" fmla="*/ 703385 w 1357923"/>
                <a:gd name="connsiteY27" fmla="*/ 195385 h 1621692"/>
                <a:gd name="connsiteX28" fmla="*/ 400539 w 1357923"/>
                <a:gd name="connsiteY28" fmla="*/ 107462 h 1621692"/>
                <a:gd name="connsiteX29" fmla="*/ 97693 w 1357923"/>
                <a:gd name="connsiteY29" fmla="*/ 0 h 1621692"/>
                <a:gd name="connsiteX30" fmla="*/ 0 w 1357923"/>
                <a:gd name="connsiteY30" fmla="*/ 0 h 162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7923" h="1621692">
                  <a:moveTo>
                    <a:pt x="0" y="0"/>
                  </a:moveTo>
                  <a:lnTo>
                    <a:pt x="68385" y="58616"/>
                  </a:lnTo>
                  <a:lnTo>
                    <a:pt x="68385" y="58616"/>
                  </a:lnTo>
                  <a:lnTo>
                    <a:pt x="224693" y="97692"/>
                  </a:lnTo>
                  <a:lnTo>
                    <a:pt x="263770" y="371231"/>
                  </a:lnTo>
                  <a:lnTo>
                    <a:pt x="371231" y="537308"/>
                  </a:lnTo>
                  <a:lnTo>
                    <a:pt x="293077" y="693616"/>
                  </a:lnTo>
                  <a:lnTo>
                    <a:pt x="195385" y="830385"/>
                  </a:lnTo>
                  <a:lnTo>
                    <a:pt x="263770" y="957385"/>
                  </a:lnTo>
                  <a:lnTo>
                    <a:pt x="312616" y="1133231"/>
                  </a:lnTo>
                  <a:lnTo>
                    <a:pt x="312616" y="1133231"/>
                  </a:lnTo>
                  <a:lnTo>
                    <a:pt x="224693" y="1191846"/>
                  </a:lnTo>
                  <a:lnTo>
                    <a:pt x="283308" y="1357923"/>
                  </a:lnTo>
                  <a:lnTo>
                    <a:pt x="449385" y="1553308"/>
                  </a:lnTo>
                  <a:lnTo>
                    <a:pt x="556846" y="1602154"/>
                  </a:lnTo>
                  <a:lnTo>
                    <a:pt x="635000" y="1543539"/>
                  </a:lnTo>
                  <a:lnTo>
                    <a:pt x="781539" y="1543539"/>
                  </a:lnTo>
                  <a:lnTo>
                    <a:pt x="1055077" y="1602154"/>
                  </a:lnTo>
                  <a:lnTo>
                    <a:pt x="1357923" y="1621692"/>
                  </a:lnTo>
                  <a:lnTo>
                    <a:pt x="1279770" y="1514231"/>
                  </a:lnTo>
                  <a:lnTo>
                    <a:pt x="1260231" y="1367692"/>
                  </a:lnTo>
                  <a:lnTo>
                    <a:pt x="1191846" y="1250462"/>
                  </a:lnTo>
                  <a:lnTo>
                    <a:pt x="1103923" y="1152769"/>
                  </a:lnTo>
                  <a:lnTo>
                    <a:pt x="1103923" y="1152769"/>
                  </a:lnTo>
                  <a:lnTo>
                    <a:pt x="986693" y="986692"/>
                  </a:lnTo>
                  <a:lnTo>
                    <a:pt x="1103923" y="478692"/>
                  </a:lnTo>
                  <a:lnTo>
                    <a:pt x="1133231" y="254000"/>
                  </a:lnTo>
                  <a:lnTo>
                    <a:pt x="703385" y="195385"/>
                  </a:lnTo>
                  <a:lnTo>
                    <a:pt x="400539" y="107462"/>
                  </a:lnTo>
                  <a:lnTo>
                    <a:pt x="97693" y="0"/>
                  </a:lnTo>
                  <a:lnTo>
                    <a:pt x="0"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 name="Freeform 5">
              <a:extLst>
                <a:ext uri="{FF2B5EF4-FFF2-40B4-BE49-F238E27FC236}">
                  <a16:creationId xmlns:a16="http://schemas.microsoft.com/office/drawing/2014/main" id="{E22C61CD-DD64-817D-4209-DB1EA10EA068}"/>
                </a:ext>
              </a:extLst>
            </p:cNvPr>
            <p:cNvSpPr/>
            <p:nvPr/>
          </p:nvSpPr>
          <p:spPr>
            <a:xfrm>
              <a:off x="2329079" y="3815850"/>
              <a:ext cx="752475" cy="1387475"/>
            </a:xfrm>
            <a:custGeom>
              <a:avLst/>
              <a:gdLst>
                <a:gd name="connsiteX0" fmla="*/ 139700 w 752475"/>
                <a:gd name="connsiteY0" fmla="*/ 0 h 1387475"/>
                <a:gd name="connsiteX1" fmla="*/ 0 w 752475"/>
                <a:gd name="connsiteY1" fmla="*/ 717550 h 1387475"/>
                <a:gd name="connsiteX2" fmla="*/ 82550 w 752475"/>
                <a:gd name="connsiteY2" fmla="*/ 873125 h 1387475"/>
                <a:gd name="connsiteX3" fmla="*/ 187325 w 752475"/>
                <a:gd name="connsiteY3" fmla="*/ 952500 h 1387475"/>
                <a:gd name="connsiteX4" fmla="*/ 263525 w 752475"/>
                <a:gd name="connsiteY4" fmla="*/ 1108075 h 1387475"/>
                <a:gd name="connsiteX5" fmla="*/ 279400 w 752475"/>
                <a:gd name="connsiteY5" fmla="*/ 1260475 h 1387475"/>
                <a:gd name="connsiteX6" fmla="*/ 346075 w 752475"/>
                <a:gd name="connsiteY6" fmla="*/ 1339850 h 1387475"/>
                <a:gd name="connsiteX7" fmla="*/ 415925 w 752475"/>
                <a:gd name="connsiteY7" fmla="*/ 1387475 h 1387475"/>
                <a:gd name="connsiteX8" fmla="*/ 628650 w 752475"/>
                <a:gd name="connsiteY8" fmla="*/ 1384300 h 1387475"/>
                <a:gd name="connsiteX9" fmla="*/ 752475 w 752475"/>
                <a:gd name="connsiteY9" fmla="*/ 57150 h 1387475"/>
                <a:gd name="connsiteX10" fmla="*/ 139700 w 752475"/>
                <a:gd name="connsiteY10" fmla="*/ 0 h 138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475" h="1387475">
                  <a:moveTo>
                    <a:pt x="139700" y="0"/>
                  </a:moveTo>
                  <a:lnTo>
                    <a:pt x="0" y="717550"/>
                  </a:lnTo>
                  <a:lnTo>
                    <a:pt x="82550" y="873125"/>
                  </a:lnTo>
                  <a:lnTo>
                    <a:pt x="187325" y="952500"/>
                  </a:lnTo>
                  <a:lnTo>
                    <a:pt x="263525" y="1108075"/>
                  </a:lnTo>
                  <a:lnTo>
                    <a:pt x="279400" y="1260475"/>
                  </a:lnTo>
                  <a:lnTo>
                    <a:pt x="346075" y="1339850"/>
                  </a:lnTo>
                  <a:lnTo>
                    <a:pt x="415925" y="1387475"/>
                  </a:lnTo>
                  <a:lnTo>
                    <a:pt x="628650" y="1384300"/>
                  </a:lnTo>
                  <a:lnTo>
                    <a:pt x="752475" y="57150"/>
                  </a:lnTo>
                  <a:lnTo>
                    <a:pt x="139700"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5361CAA3-7C8A-DA3D-EA41-F8A235AF3AB8}"/>
                </a:ext>
              </a:extLst>
            </p:cNvPr>
            <p:cNvSpPr/>
            <p:nvPr/>
          </p:nvSpPr>
          <p:spPr>
            <a:xfrm>
              <a:off x="2989479" y="3873000"/>
              <a:ext cx="723900" cy="1349375"/>
            </a:xfrm>
            <a:custGeom>
              <a:avLst/>
              <a:gdLst>
                <a:gd name="connsiteX0" fmla="*/ 127000 w 723900"/>
                <a:gd name="connsiteY0" fmla="*/ 0 h 1349375"/>
                <a:gd name="connsiteX1" fmla="*/ 0 w 723900"/>
                <a:gd name="connsiteY1" fmla="*/ 1323975 h 1349375"/>
                <a:gd name="connsiteX2" fmla="*/ 34925 w 723900"/>
                <a:gd name="connsiteY2" fmla="*/ 1330325 h 1349375"/>
                <a:gd name="connsiteX3" fmla="*/ 60325 w 723900"/>
                <a:gd name="connsiteY3" fmla="*/ 1349375 h 1349375"/>
                <a:gd name="connsiteX4" fmla="*/ 644525 w 723900"/>
                <a:gd name="connsiteY4" fmla="*/ 1339850 h 1349375"/>
                <a:gd name="connsiteX5" fmla="*/ 723900 w 723900"/>
                <a:gd name="connsiteY5" fmla="*/ 1308100 h 1349375"/>
                <a:gd name="connsiteX6" fmla="*/ 609600 w 723900"/>
                <a:gd name="connsiteY6" fmla="*/ 25400 h 1349375"/>
                <a:gd name="connsiteX7" fmla="*/ 441325 w 723900"/>
                <a:gd name="connsiteY7" fmla="*/ 28575 h 1349375"/>
                <a:gd name="connsiteX8" fmla="*/ 285750 w 723900"/>
                <a:gd name="connsiteY8" fmla="*/ 25400 h 1349375"/>
                <a:gd name="connsiteX9" fmla="*/ 127000 w 723900"/>
                <a:gd name="connsiteY9" fmla="*/ 0 h 134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1349375">
                  <a:moveTo>
                    <a:pt x="127000" y="0"/>
                  </a:moveTo>
                  <a:lnTo>
                    <a:pt x="0" y="1323975"/>
                  </a:lnTo>
                  <a:lnTo>
                    <a:pt x="34925" y="1330325"/>
                  </a:lnTo>
                  <a:lnTo>
                    <a:pt x="60325" y="1349375"/>
                  </a:lnTo>
                  <a:lnTo>
                    <a:pt x="644525" y="1339850"/>
                  </a:lnTo>
                  <a:lnTo>
                    <a:pt x="723900" y="1308100"/>
                  </a:lnTo>
                  <a:lnTo>
                    <a:pt x="609600" y="25400"/>
                  </a:lnTo>
                  <a:lnTo>
                    <a:pt x="441325" y="28575"/>
                  </a:lnTo>
                  <a:lnTo>
                    <a:pt x="285750" y="25400"/>
                  </a:lnTo>
                  <a:lnTo>
                    <a:pt x="127000"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Freeform 7">
              <a:extLst>
                <a:ext uri="{FF2B5EF4-FFF2-40B4-BE49-F238E27FC236}">
                  <a16:creationId xmlns:a16="http://schemas.microsoft.com/office/drawing/2014/main" id="{F7AAFA4B-97B3-F534-2931-DEED64C4FC23}"/>
                </a:ext>
              </a:extLst>
            </p:cNvPr>
            <p:cNvSpPr/>
            <p:nvPr/>
          </p:nvSpPr>
          <p:spPr>
            <a:xfrm>
              <a:off x="3627654" y="3844425"/>
              <a:ext cx="911225" cy="1362075"/>
            </a:xfrm>
            <a:custGeom>
              <a:avLst/>
              <a:gdLst>
                <a:gd name="connsiteX0" fmla="*/ 0 w 911225"/>
                <a:gd name="connsiteY0" fmla="*/ 50800 h 1362075"/>
                <a:gd name="connsiteX1" fmla="*/ 114300 w 911225"/>
                <a:gd name="connsiteY1" fmla="*/ 1358900 h 1362075"/>
                <a:gd name="connsiteX2" fmla="*/ 390525 w 911225"/>
                <a:gd name="connsiteY2" fmla="*/ 1346200 h 1362075"/>
                <a:gd name="connsiteX3" fmla="*/ 552450 w 911225"/>
                <a:gd name="connsiteY3" fmla="*/ 1336675 h 1362075"/>
                <a:gd name="connsiteX4" fmla="*/ 581025 w 911225"/>
                <a:gd name="connsiteY4" fmla="*/ 1362075 h 1362075"/>
                <a:gd name="connsiteX5" fmla="*/ 622300 w 911225"/>
                <a:gd name="connsiteY5" fmla="*/ 1362075 h 1362075"/>
                <a:gd name="connsiteX6" fmla="*/ 571500 w 911225"/>
                <a:gd name="connsiteY6" fmla="*/ 828675 h 1362075"/>
                <a:gd name="connsiteX7" fmla="*/ 641350 w 911225"/>
                <a:gd name="connsiteY7" fmla="*/ 749300 h 1362075"/>
                <a:gd name="connsiteX8" fmla="*/ 787400 w 911225"/>
                <a:gd name="connsiteY8" fmla="*/ 530225 h 1362075"/>
                <a:gd name="connsiteX9" fmla="*/ 911225 w 911225"/>
                <a:gd name="connsiteY9" fmla="*/ 330200 h 1362075"/>
                <a:gd name="connsiteX10" fmla="*/ 847725 w 911225"/>
                <a:gd name="connsiteY10" fmla="*/ 333375 h 1362075"/>
                <a:gd name="connsiteX11" fmla="*/ 803275 w 911225"/>
                <a:gd name="connsiteY11" fmla="*/ 304800 h 1362075"/>
                <a:gd name="connsiteX12" fmla="*/ 742950 w 911225"/>
                <a:gd name="connsiteY12" fmla="*/ 307975 h 1362075"/>
                <a:gd name="connsiteX13" fmla="*/ 682625 w 911225"/>
                <a:gd name="connsiteY13" fmla="*/ 330200 h 1362075"/>
                <a:gd name="connsiteX14" fmla="*/ 622300 w 911225"/>
                <a:gd name="connsiteY14" fmla="*/ 244475 h 1362075"/>
                <a:gd name="connsiteX15" fmla="*/ 596900 w 911225"/>
                <a:gd name="connsiteY15" fmla="*/ 133350 h 1362075"/>
                <a:gd name="connsiteX16" fmla="*/ 504825 w 911225"/>
                <a:gd name="connsiteY16" fmla="*/ 158750 h 1362075"/>
                <a:gd name="connsiteX17" fmla="*/ 479425 w 911225"/>
                <a:gd name="connsiteY17" fmla="*/ 114300 h 1362075"/>
                <a:gd name="connsiteX18" fmla="*/ 473075 w 911225"/>
                <a:gd name="connsiteY18" fmla="*/ 41275 h 1362075"/>
                <a:gd name="connsiteX19" fmla="*/ 444500 w 911225"/>
                <a:gd name="connsiteY19" fmla="*/ 0 h 1362075"/>
                <a:gd name="connsiteX20" fmla="*/ 155575 w 911225"/>
                <a:gd name="connsiteY20" fmla="*/ 44450 h 1362075"/>
                <a:gd name="connsiteX21" fmla="*/ 66675 w 911225"/>
                <a:gd name="connsiteY21" fmla="*/ 50800 h 1362075"/>
                <a:gd name="connsiteX22" fmla="*/ 0 w 911225"/>
                <a:gd name="connsiteY22" fmla="*/ 5080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1225" h="1362075">
                  <a:moveTo>
                    <a:pt x="0" y="50800"/>
                  </a:moveTo>
                  <a:lnTo>
                    <a:pt x="114300" y="1358900"/>
                  </a:lnTo>
                  <a:lnTo>
                    <a:pt x="390525" y="1346200"/>
                  </a:lnTo>
                  <a:lnTo>
                    <a:pt x="552450" y="1336675"/>
                  </a:lnTo>
                  <a:lnTo>
                    <a:pt x="581025" y="1362075"/>
                  </a:lnTo>
                  <a:lnTo>
                    <a:pt x="622300" y="1362075"/>
                  </a:lnTo>
                  <a:lnTo>
                    <a:pt x="571500" y="828675"/>
                  </a:lnTo>
                  <a:lnTo>
                    <a:pt x="641350" y="749300"/>
                  </a:lnTo>
                  <a:lnTo>
                    <a:pt x="787400" y="530225"/>
                  </a:lnTo>
                  <a:lnTo>
                    <a:pt x="911225" y="330200"/>
                  </a:lnTo>
                  <a:lnTo>
                    <a:pt x="847725" y="333375"/>
                  </a:lnTo>
                  <a:lnTo>
                    <a:pt x="803275" y="304800"/>
                  </a:lnTo>
                  <a:lnTo>
                    <a:pt x="742950" y="307975"/>
                  </a:lnTo>
                  <a:lnTo>
                    <a:pt x="682625" y="330200"/>
                  </a:lnTo>
                  <a:lnTo>
                    <a:pt x="622300" y="244475"/>
                  </a:lnTo>
                  <a:lnTo>
                    <a:pt x="596900" y="133350"/>
                  </a:lnTo>
                  <a:lnTo>
                    <a:pt x="504825" y="158750"/>
                  </a:lnTo>
                  <a:lnTo>
                    <a:pt x="479425" y="114300"/>
                  </a:lnTo>
                  <a:lnTo>
                    <a:pt x="473075" y="41275"/>
                  </a:lnTo>
                  <a:lnTo>
                    <a:pt x="444500" y="0"/>
                  </a:lnTo>
                  <a:lnTo>
                    <a:pt x="155575" y="44450"/>
                  </a:lnTo>
                  <a:lnTo>
                    <a:pt x="66675" y="50800"/>
                  </a:lnTo>
                  <a:lnTo>
                    <a:pt x="0" y="5080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Freeform 8">
              <a:extLst>
                <a:ext uri="{FF2B5EF4-FFF2-40B4-BE49-F238E27FC236}">
                  <a16:creationId xmlns:a16="http://schemas.microsoft.com/office/drawing/2014/main" id="{9ABE234A-3784-0011-C65F-96D484AF5065}"/>
                </a:ext>
              </a:extLst>
            </p:cNvPr>
            <p:cNvSpPr/>
            <p:nvPr/>
          </p:nvSpPr>
          <p:spPr>
            <a:xfrm>
              <a:off x="4224554" y="4177800"/>
              <a:ext cx="1892300" cy="1682750"/>
            </a:xfrm>
            <a:custGeom>
              <a:avLst/>
              <a:gdLst>
                <a:gd name="connsiteX0" fmla="*/ 342900 w 1892300"/>
                <a:gd name="connsiteY0" fmla="*/ 0 h 1682750"/>
                <a:gd name="connsiteX1" fmla="*/ 180975 w 1892300"/>
                <a:gd name="connsiteY1" fmla="*/ 304800 h 1682750"/>
                <a:gd name="connsiteX2" fmla="*/ 50800 w 1892300"/>
                <a:gd name="connsiteY2" fmla="*/ 469900 h 1682750"/>
                <a:gd name="connsiteX3" fmla="*/ 0 w 1892300"/>
                <a:gd name="connsiteY3" fmla="*/ 508000 h 1682750"/>
                <a:gd name="connsiteX4" fmla="*/ 57150 w 1892300"/>
                <a:gd name="connsiteY4" fmla="*/ 1044575 h 1682750"/>
                <a:gd name="connsiteX5" fmla="*/ 139700 w 1892300"/>
                <a:gd name="connsiteY5" fmla="*/ 1050925 h 1682750"/>
                <a:gd name="connsiteX6" fmla="*/ 203200 w 1892300"/>
                <a:gd name="connsiteY6" fmla="*/ 1035050 h 1682750"/>
                <a:gd name="connsiteX7" fmla="*/ 247650 w 1892300"/>
                <a:gd name="connsiteY7" fmla="*/ 1073150 h 1682750"/>
                <a:gd name="connsiteX8" fmla="*/ 301625 w 1892300"/>
                <a:gd name="connsiteY8" fmla="*/ 1092200 h 1682750"/>
                <a:gd name="connsiteX9" fmla="*/ 371475 w 1892300"/>
                <a:gd name="connsiteY9" fmla="*/ 1073150 h 1682750"/>
                <a:gd name="connsiteX10" fmla="*/ 504825 w 1892300"/>
                <a:gd name="connsiteY10" fmla="*/ 1076325 h 1682750"/>
                <a:gd name="connsiteX11" fmla="*/ 609600 w 1892300"/>
                <a:gd name="connsiteY11" fmla="*/ 923925 h 1682750"/>
                <a:gd name="connsiteX12" fmla="*/ 730250 w 1892300"/>
                <a:gd name="connsiteY12" fmla="*/ 923925 h 1682750"/>
                <a:gd name="connsiteX13" fmla="*/ 800100 w 1892300"/>
                <a:gd name="connsiteY13" fmla="*/ 984250 h 1682750"/>
                <a:gd name="connsiteX14" fmla="*/ 882650 w 1892300"/>
                <a:gd name="connsiteY14" fmla="*/ 1025525 h 1682750"/>
                <a:gd name="connsiteX15" fmla="*/ 952500 w 1892300"/>
                <a:gd name="connsiteY15" fmla="*/ 1089025 h 1682750"/>
                <a:gd name="connsiteX16" fmla="*/ 962025 w 1892300"/>
                <a:gd name="connsiteY16" fmla="*/ 1127125 h 1682750"/>
                <a:gd name="connsiteX17" fmla="*/ 1054100 w 1892300"/>
                <a:gd name="connsiteY17" fmla="*/ 1200150 h 1682750"/>
                <a:gd name="connsiteX18" fmla="*/ 1123950 w 1892300"/>
                <a:gd name="connsiteY18" fmla="*/ 1184275 h 1682750"/>
                <a:gd name="connsiteX19" fmla="*/ 1190625 w 1892300"/>
                <a:gd name="connsiteY19" fmla="*/ 1165225 h 1682750"/>
                <a:gd name="connsiteX20" fmla="*/ 1343025 w 1892300"/>
                <a:gd name="connsiteY20" fmla="*/ 1181100 h 1682750"/>
                <a:gd name="connsiteX21" fmla="*/ 1435100 w 1892300"/>
                <a:gd name="connsiteY21" fmla="*/ 1216025 h 1682750"/>
                <a:gd name="connsiteX22" fmla="*/ 1457325 w 1892300"/>
                <a:gd name="connsiteY22" fmla="*/ 1270000 h 1682750"/>
                <a:gd name="connsiteX23" fmla="*/ 1416050 w 1892300"/>
                <a:gd name="connsiteY23" fmla="*/ 1301750 h 1682750"/>
                <a:gd name="connsiteX24" fmla="*/ 1352550 w 1892300"/>
                <a:gd name="connsiteY24" fmla="*/ 1292225 h 1682750"/>
                <a:gd name="connsiteX25" fmla="*/ 1289050 w 1892300"/>
                <a:gd name="connsiteY25" fmla="*/ 1250950 h 1682750"/>
                <a:gd name="connsiteX26" fmla="*/ 1282700 w 1892300"/>
                <a:gd name="connsiteY26" fmla="*/ 1282700 h 1682750"/>
                <a:gd name="connsiteX27" fmla="*/ 1323975 w 1892300"/>
                <a:gd name="connsiteY27" fmla="*/ 1336675 h 1682750"/>
                <a:gd name="connsiteX28" fmla="*/ 1317625 w 1892300"/>
                <a:gd name="connsiteY28" fmla="*/ 1482725 h 1682750"/>
                <a:gd name="connsiteX29" fmla="*/ 1298575 w 1892300"/>
                <a:gd name="connsiteY29" fmla="*/ 1565275 h 1682750"/>
                <a:gd name="connsiteX30" fmla="*/ 1257300 w 1892300"/>
                <a:gd name="connsiteY30" fmla="*/ 1606550 h 1682750"/>
                <a:gd name="connsiteX31" fmla="*/ 1244600 w 1892300"/>
                <a:gd name="connsiteY31" fmla="*/ 1670050 h 1682750"/>
                <a:gd name="connsiteX32" fmla="*/ 1304925 w 1892300"/>
                <a:gd name="connsiteY32" fmla="*/ 1682750 h 1682750"/>
                <a:gd name="connsiteX33" fmla="*/ 1339850 w 1892300"/>
                <a:gd name="connsiteY33" fmla="*/ 1641475 h 1682750"/>
                <a:gd name="connsiteX34" fmla="*/ 1397000 w 1892300"/>
                <a:gd name="connsiteY34" fmla="*/ 1565275 h 1682750"/>
                <a:gd name="connsiteX35" fmla="*/ 1473200 w 1892300"/>
                <a:gd name="connsiteY35" fmla="*/ 1565275 h 1682750"/>
                <a:gd name="connsiteX36" fmla="*/ 1524000 w 1892300"/>
                <a:gd name="connsiteY36" fmla="*/ 1504950 h 1682750"/>
                <a:gd name="connsiteX37" fmla="*/ 1587500 w 1892300"/>
                <a:gd name="connsiteY37" fmla="*/ 1485900 h 1682750"/>
                <a:gd name="connsiteX38" fmla="*/ 1625600 w 1892300"/>
                <a:gd name="connsiteY38" fmla="*/ 1416050 h 1682750"/>
                <a:gd name="connsiteX39" fmla="*/ 1546225 w 1892300"/>
                <a:gd name="connsiteY39" fmla="*/ 1441450 h 1682750"/>
                <a:gd name="connsiteX40" fmla="*/ 1517650 w 1892300"/>
                <a:gd name="connsiteY40" fmla="*/ 1438275 h 1682750"/>
                <a:gd name="connsiteX41" fmla="*/ 1565275 w 1892300"/>
                <a:gd name="connsiteY41" fmla="*/ 1374775 h 1682750"/>
                <a:gd name="connsiteX42" fmla="*/ 1619250 w 1892300"/>
                <a:gd name="connsiteY42" fmla="*/ 1346200 h 1682750"/>
                <a:gd name="connsiteX43" fmla="*/ 1685925 w 1892300"/>
                <a:gd name="connsiteY43" fmla="*/ 1330325 h 1682750"/>
                <a:gd name="connsiteX44" fmla="*/ 1768475 w 1892300"/>
                <a:gd name="connsiteY44" fmla="*/ 1289050 h 1682750"/>
                <a:gd name="connsiteX45" fmla="*/ 1809750 w 1892300"/>
                <a:gd name="connsiteY45" fmla="*/ 1241425 h 1682750"/>
                <a:gd name="connsiteX46" fmla="*/ 1873250 w 1892300"/>
                <a:gd name="connsiteY46" fmla="*/ 1158875 h 1682750"/>
                <a:gd name="connsiteX47" fmla="*/ 1892300 w 1892300"/>
                <a:gd name="connsiteY47" fmla="*/ 1114425 h 1682750"/>
                <a:gd name="connsiteX48" fmla="*/ 1870075 w 1892300"/>
                <a:gd name="connsiteY48" fmla="*/ 1069975 h 1682750"/>
                <a:gd name="connsiteX49" fmla="*/ 1819275 w 1892300"/>
                <a:gd name="connsiteY49" fmla="*/ 1092200 h 1682750"/>
                <a:gd name="connsiteX50" fmla="*/ 1755775 w 1892300"/>
                <a:gd name="connsiteY50" fmla="*/ 1117600 h 1682750"/>
                <a:gd name="connsiteX51" fmla="*/ 1685925 w 1892300"/>
                <a:gd name="connsiteY51" fmla="*/ 1111250 h 1682750"/>
                <a:gd name="connsiteX52" fmla="*/ 1590675 w 1892300"/>
                <a:gd name="connsiteY52" fmla="*/ 1092200 h 1682750"/>
                <a:gd name="connsiteX53" fmla="*/ 1520825 w 1892300"/>
                <a:gd name="connsiteY53" fmla="*/ 1085850 h 1682750"/>
                <a:gd name="connsiteX54" fmla="*/ 1419225 w 1892300"/>
                <a:gd name="connsiteY54" fmla="*/ 1019175 h 1682750"/>
                <a:gd name="connsiteX55" fmla="*/ 1349375 w 1892300"/>
                <a:gd name="connsiteY55" fmla="*/ 917575 h 1682750"/>
                <a:gd name="connsiteX56" fmla="*/ 1282700 w 1892300"/>
                <a:gd name="connsiteY56" fmla="*/ 717550 h 1682750"/>
                <a:gd name="connsiteX57" fmla="*/ 1196975 w 1892300"/>
                <a:gd name="connsiteY57" fmla="*/ 504825 h 1682750"/>
                <a:gd name="connsiteX58" fmla="*/ 1171575 w 1892300"/>
                <a:gd name="connsiteY58" fmla="*/ 539750 h 1682750"/>
                <a:gd name="connsiteX59" fmla="*/ 1098550 w 1892300"/>
                <a:gd name="connsiteY59" fmla="*/ 495300 h 1682750"/>
                <a:gd name="connsiteX60" fmla="*/ 1019175 w 1892300"/>
                <a:gd name="connsiteY60" fmla="*/ 450850 h 1682750"/>
                <a:gd name="connsiteX61" fmla="*/ 939800 w 1892300"/>
                <a:gd name="connsiteY61" fmla="*/ 374650 h 1682750"/>
                <a:gd name="connsiteX62" fmla="*/ 901700 w 1892300"/>
                <a:gd name="connsiteY62" fmla="*/ 292100 h 1682750"/>
                <a:gd name="connsiteX63" fmla="*/ 844550 w 1892300"/>
                <a:gd name="connsiteY63" fmla="*/ 123825 h 1682750"/>
                <a:gd name="connsiteX64" fmla="*/ 704850 w 1892300"/>
                <a:gd name="connsiteY64" fmla="*/ 130175 h 1682750"/>
                <a:gd name="connsiteX65" fmla="*/ 555625 w 1892300"/>
                <a:gd name="connsiteY65" fmla="*/ 117475 h 1682750"/>
                <a:gd name="connsiteX66" fmla="*/ 466725 w 1892300"/>
                <a:gd name="connsiteY66" fmla="*/ 92075 h 1682750"/>
                <a:gd name="connsiteX67" fmla="*/ 406400 w 1892300"/>
                <a:gd name="connsiteY67" fmla="*/ 38100 h 1682750"/>
                <a:gd name="connsiteX68" fmla="*/ 342900 w 1892300"/>
                <a:gd name="connsiteY68" fmla="*/ 0 h 16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92300" h="1682750">
                  <a:moveTo>
                    <a:pt x="342900" y="0"/>
                  </a:moveTo>
                  <a:lnTo>
                    <a:pt x="180975" y="304800"/>
                  </a:lnTo>
                  <a:lnTo>
                    <a:pt x="50800" y="469900"/>
                  </a:lnTo>
                  <a:lnTo>
                    <a:pt x="0" y="508000"/>
                  </a:lnTo>
                  <a:lnTo>
                    <a:pt x="57150" y="1044575"/>
                  </a:lnTo>
                  <a:lnTo>
                    <a:pt x="139700" y="1050925"/>
                  </a:lnTo>
                  <a:lnTo>
                    <a:pt x="203200" y="1035050"/>
                  </a:lnTo>
                  <a:lnTo>
                    <a:pt x="247650" y="1073150"/>
                  </a:lnTo>
                  <a:lnTo>
                    <a:pt x="301625" y="1092200"/>
                  </a:lnTo>
                  <a:lnTo>
                    <a:pt x="371475" y="1073150"/>
                  </a:lnTo>
                  <a:lnTo>
                    <a:pt x="504825" y="1076325"/>
                  </a:lnTo>
                  <a:lnTo>
                    <a:pt x="609600" y="923925"/>
                  </a:lnTo>
                  <a:lnTo>
                    <a:pt x="730250" y="923925"/>
                  </a:lnTo>
                  <a:lnTo>
                    <a:pt x="800100" y="984250"/>
                  </a:lnTo>
                  <a:lnTo>
                    <a:pt x="882650" y="1025525"/>
                  </a:lnTo>
                  <a:lnTo>
                    <a:pt x="952500" y="1089025"/>
                  </a:lnTo>
                  <a:lnTo>
                    <a:pt x="962025" y="1127125"/>
                  </a:lnTo>
                  <a:lnTo>
                    <a:pt x="1054100" y="1200150"/>
                  </a:lnTo>
                  <a:lnTo>
                    <a:pt x="1123950" y="1184275"/>
                  </a:lnTo>
                  <a:lnTo>
                    <a:pt x="1190625" y="1165225"/>
                  </a:lnTo>
                  <a:lnTo>
                    <a:pt x="1343025" y="1181100"/>
                  </a:lnTo>
                  <a:lnTo>
                    <a:pt x="1435100" y="1216025"/>
                  </a:lnTo>
                  <a:lnTo>
                    <a:pt x="1457325" y="1270000"/>
                  </a:lnTo>
                  <a:lnTo>
                    <a:pt x="1416050" y="1301750"/>
                  </a:lnTo>
                  <a:lnTo>
                    <a:pt x="1352550" y="1292225"/>
                  </a:lnTo>
                  <a:lnTo>
                    <a:pt x="1289050" y="1250950"/>
                  </a:lnTo>
                  <a:lnTo>
                    <a:pt x="1282700" y="1282700"/>
                  </a:lnTo>
                  <a:lnTo>
                    <a:pt x="1323975" y="1336675"/>
                  </a:lnTo>
                  <a:lnTo>
                    <a:pt x="1317625" y="1482725"/>
                  </a:lnTo>
                  <a:lnTo>
                    <a:pt x="1298575" y="1565275"/>
                  </a:lnTo>
                  <a:lnTo>
                    <a:pt x="1257300" y="1606550"/>
                  </a:lnTo>
                  <a:lnTo>
                    <a:pt x="1244600" y="1670050"/>
                  </a:lnTo>
                  <a:lnTo>
                    <a:pt x="1304925" y="1682750"/>
                  </a:lnTo>
                  <a:lnTo>
                    <a:pt x="1339850" y="1641475"/>
                  </a:lnTo>
                  <a:lnTo>
                    <a:pt x="1397000" y="1565275"/>
                  </a:lnTo>
                  <a:lnTo>
                    <a:pt x="1473200" y="1565275"/>
                  </a:lnTo>
                  <a:lnTo>
                    <a:pt x="1524000" y="1504950"/>
                  </a:lnTo>
                  <a:lnTo>
                    <a:pt x="1587500" y="1485900"/>
                  </a:lnTo>
                  <a:lnTo>
                    <a:pt x="1625600" y="1416050"/>
                  </a:lnTo>
                  <a:lnTo>
                    <a:pt x="1546225" y="1441450"/>
                  </a:lnTo>
                  <a:lnTo>
                    <a:pt x="1517650" y="1438275"/>
                  </a:lnTo>
                  <a:lnTo>
                    <a:pt x="1565275" y="1374775"/>
                  </a:lnTo>
                  <a:lnTo>
                    <a:pt x="1619250" y="1346200"/>
                  </a:lnTo>
                  <a:lnTo>
                    <a:pt x="1685925" y="1330325"/>
                  </a:lnTo>
                  <a:lnTo>
                    <a:pt x="1768475" y="1289050"/>
                  </a:lnTo>
                  <a:lnTo>
                    <a:pt x="1809750" y="1241425"/>
                  </a:lnTo>
                  <a:lnTo>
                    <a:pt x="1873250" y="1158875"/>
                  </a:lnTo>
                  <a:lnTo>
                    <a:pt x="1892300" y="1114425"/>
                  </a:lnTo>
                  <a:lnTo>
                    <a:pt x="1870075" y="1069975"/>
                  </a:lnTo>
                  <a:lnTo>
                    <a:pt x="1819275" y="1092200"/>
                  </a:lnTo>
                  <a:lnTo>
                    <a:pt x="1755775" y="1117600"/>
                  </a:lnTo>
                  <a:lnTo>
                    <a:pt x="1685925" y="1111250"/>
                  </a:lnTo>
                  <a:lnTo>
                    <a:pt x="1590675" y="1092200"/>
                  </a:lnTo>
                  <a:lnTo>
                    <a:pt x="1520825" y="1085850"/>
                  </a:lnTo>
                  <a:lnTo>
                    <a:pt x="1419225" y="1019175"/>
                  </a:lnTo>
                  <a:lnTo>
                    <a:pt x="1349375" y="917575"/>
                  </a:lnTo>
                  <a:lnTo>
                    <a:pt x="1282700" y="717550"/>
                  </a:lnTo>
                  <a:lnTo>
                    <a:pt x="1196975" y="504825"/>
                  </a:lnTo>
                  <a:lnTo>
                    <a:pt x="1171575" y="539750"/>
                  </a:lnTo>
                  <a:lnTo>
                    <a:pt x="1098550" y="495300"/>
                  </a:lnTo>
                  <a:lnTo>
                    <a:pt x="1019175" y="450850"/>
                  </a:lnTo>
                  <a:lnTo>
                    <a:pt x="939800" y="374650"/>
                  </a:lnTo>
                  <a:lnTo>
                    <a:pt x="901700" y="292100"/>
                  </a:lnTo>
                  <a:lnTo>
                    <a:pt x="844550" y="123825"/>
                  </a:lnTo>
                  <a:lnTo>
                    <a:pt x="704850" y="130175"/>
                  </a:lnTo>
                  <a:lnTo>
                    <a:pt x="555625" y="117475"/>
                  </a:lnTo>
                  <a:lnTo>
                    <a:pt x="466725" y="92075"/>
                  </a:lnTo>
                  <a:lnTo>
                    <a:pt x="406400" y="38100"/>
                  </a:lnTo>
                  <a:lnTo>
                    <a:pt x="342900"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EA50F7E2-F456-1F0F-C5A0-1FFBFB357AA4}"/>
                </a:ext>
              </a:extLst>
            </p:cNvPr>
            <p:cNvSpPr/>
            <p:nvPr/>
          </p:nvSpPr>
          <p:spPr>
            <a:xfrm>
              <a:off x="4996079" y="3345950"/>
              <a:ext cx="2066925" cy="1914525"/>
            </a:xfrm>
            <a:custGeom>
              <a:avLst/>
              <a:gdLst>
                <a:gd name="connsiteX0" fmla="*/ 266700 w 2066925"/>
                <a:gd name="connsiteY0" fmla="*/ 990600 h 1914525"/>
                <a:gd name="connsiteX1" fmla="*/ 346075 w 2066925"/>
                <a:gd name="connsiteY1" fmla="*/ 1050925 h 1914525"/>
                <a:gd name="connsiteX2" fmla="*/ 425450 w 2066925"/>
                <a:gd name="connsiteY2" fmla="*/ 1181100 h 1914525"/>
                <a:gd name="connsiteX3" fmla="*/ 466725 w 2066925"/>
                <a:gd name="connsiteY3" fmla="*/ 1260475 h 1914525"/>
                <a:gd name="connsiteX4" fmla="*/ 450850 w 2066925"/>
                <a:gd name="connsiteY4" fmla="*/ 1327150 h 1914525"/>
                <a:gd name="connsiteX5" fmla="*/ 523875 w 2066925"/>
                <a:gd name="connsiteY5" fmla="*/ 1489075 h 1914525"/>
                <a:gd name="connsiteX6" fmla="*/ 581025 w 2066925"/>
                <a:gd name="connsiteY6" fmla="*/ 1670050 h 1914525"/>
                <a:gd name="connsiteX7" fmla="*/ 638175 w 2066925"/>
                <a:gd name="connsiteY7" fmla="*/ 1790700 h 1914525"/>
                <a:gd name="connsiteX8" fmla="*/ 739775 w 2066925"/>
                <a:gd name="connsiteY8" fmla="*/ 1876425 h 1914525"/>
                <a:gd name="connsiteX9" fmla="*/ 869950 w 2066925"/>
                <a:gd name="connsiteY9" fmla="*/ 1908175 h 1914525"/>
                <a:gd name="connsiteX10" fmla="*/ 996950 w 2066925"/>
                <a:gd name="connsiteY10" fmla="*/ 1914525 h 1914525"/>
                <a:gd name="connsiteX11" fmla="*/ 1079500 w 2066925"/>
                <a:gd name="connsiteY11" fmla="*/ 1873250 h 1914525"/>
                <a:gd name="connsiteX12" fmla="*/ 1133475 w 2066925"/>
                <a:gd name="connsiteY12" fmla="*/ 1857375 h 1914525"/>
                <a:gd name="connsiteX13" fmla="*/ 1158875 w 2066925"/>
                <a:gd name="connsiteY13" fmla="*/ 1908175 h 1914525"/>
                <a:gd name="connsiteX14" fmla="*/ 1212850 w 2066925"/>
                <a:gd name="connsiteY14" fmla="*/ 1876425 h 1914525"/>
                <a:gd name="connsiteX15" fmla="*/ 1336675 w 2066925"/>
                <a:gd name="connsiteY15" fmla="*/ 1841500 h 1914525"/>
                <a:gd name="connsiteX16" fmla="*/ 1431925 w 2066925"/>
                <a:gd name="connsiteY16" fmla="*/ 1752600 h 1914525"/>
                <a:gd name="connsiteX17" fmla="*/ 1444625 w 2066925"/>
                <a:gd name="connsiteY17" fmla="*/ 1676400 h 1914525"/>
                <a:gd name="connsiteX18" fmla="*/ 1441450 w 2066925"/>
                <a:gd name="connsiteY18" fmla="*/ 1536700 h 1914525"/>
                <a:gd name="connsiteX19" fmla="*/ 1495425 w 2066925"/>
                <a:gd name="connsiteY19" fmla="*/ 1485900 h 1914525"/>
                <a:gd name="connsiteX20" fmla="*/ 1501775 w 2066925"/>
                <a:gd name="connsiteY20" fmla="*/ 1419225 h 1914525"/>
                <a:gd name="connsiteX21" fmla="*/ 1597025 w 2066925"/>
                <a:gd name="connsiteY21" fmla="*/ 1346200 h 1914525"/>
                <a:gd name="connsiteX22" fmla="*/ 1698625 w 2066925"/>
                <a:gd name="connsiteY22" fmla="*/ 1336675 h 1914525"/>
                <a:gd name="connsiteX23" fmla="*/ 1749425 w 2066925"/>
                <a:gd name="connsiteY23" fmla="*/ 1304925 h 1914525"/>
                <a:gd name="connsiteX24" fmla="*/ 1781175 w 2066925"/>
                <a:gd name="connsiteY24" fmla="*/ 1247775 h 1914525"/>
                <a:gd name="connsiteX25" fmla="*/ 1765300 w 2066925"/>
                <a:gd name="connsiteY25" fmla="*/ 1196975 h 1914525"/>
                <a:gd name="connsiteX26" fmla="*/ 1692275 w 2066925"/>
                <a:gd name="connsiteY26" fmla="*/ 1187450 h 1914525"/>
                <a:gd name="connsiteX27" fmla="*/ 1609725 w 2066925"/>
                <a:gd name="connsiteY27" fmla="*/ 1206500 h 1914525"/>
                <a:gd name="connsiteX28" fmla="*/ 1546225 w 2066925"/>
                <a:gd name="connsiteY28" fmla="*/ 1241425 h 1914525"/>
                <a:gd name="connsiteX29" fmla="*/ 1470025 w 2066925"/>
                <a:gd name="connsiteY29" fmla="*/ 1339850 h 1914525"/>
                <a:gd name="connsiteX30" fmla="*/ 1431925 w 2066925"/>
                <a:gd name="connsiteY30" fmla="*/ 1390650 h 1914525"/>
                <a:gd name="connsiteX31" fmla="*/ 1406525 w 2066925"/>
                <a:gd name="connsiteY31" fmla="*/ 1454150 h 1914525"/>
                <a:gd name="connsiteX32" fmla="*/ 1384300 w 2066925"/>
                <a:gd name="connsiteY32" fmla="*/ 1387475 h 1914525"/>
                <a:gd name="connsiteX33" fmla="*/ 1412875 w 2066925"/>
                <a:gd name="connsiteY33" fmla="*/ 1317625 h 1914525"/>
                <a:gd name="connsiteX34" fmla="*/ 1482725 w 2066925"/>
                <a:gd name="connsiteY34" fmla="*/ 1254125 h 1914525"/>
                <a:gd name="connsiteX35" fmla="*/ 1476375 w 2066925"/>
                <a:gd name="connsiteY35" fmla="*/ 1165225 h 1914525"/>
                <a:gd name="connsiteX36" fmla="*/ 1539875 w 2066925"/>
                <a:gd name="connsiteY36" fmla="*/ 1101725 h 1914525"/>
                <a:gd name="connsiteX37" fmla="*/ 1685925 w 2066925"/>
                <a:gd name="connsiteY37" fmla="*/ 1047750 h 1914525"/>
                <a:gd name="connsiteX38" fmla="*/ 1898650 w 2066925"/>
                <a:gd name="connsiteY38" fmla="*/ 958850 h 1914525"/>
                <a:gd name="connsiteX39" fmla="*/ 1968500 w 2066925"/>
                <a:gd name="connsiteY39" fmla="*/ 869950 h 1914525"/>
                <a:gd name="connsiteX40" fmla="*/ 1971675 w 2066925"/>
                <a:gd name="connsiteY40" fmla="*/ 784225 h 1914525"/>
                <a:gd name="connsiteX41" fmla="*/ 2006600 w 2066925"/>
                <a:gd name="connsiteY41" fmla="*/ 755650 h 1914525"/>
                <a:gd name="connsiteX42" fmla="*/ 2047875 w 2066925"/>
                <a:gd name="connsiteY42" fmla="*/ 720725 h 1914525"/>
                <a:gd name="connsiteX43" fmla="*/ 2066925 w 2066925"/>
                <a:gd name="connsiteY43" fmla="*/ 698500 h 1914525"/>
                <a:gd name="connsiteX44" fmla="*/ 1993900 w 2066925"/>
                <a:gd name="connsiteY44" fmla="*/ 704850 h 1914525"/>
                <a:gd name="connsiteX45" fmla="*/ 1927225 w 2066925"/>
                <a:gd name="connsiteY45" fmla="*/ 742950 h 1914525"/>
                <a:gd name="connsiteX46" fmla="*/ 1708150 w 2066925"/>
                <a:gd name="connsiteY46" fmla="*/ 841375 h 1914525"/>
                <a:gd name="connsiteX47" fmla="*/ 1625600 w 2066925"/>
                <a:gd name="connsiteY47" fmla="*/ 879475 h 1914525"/>
                <a:gd name="connsiteX48" fmla="*/ 1577975 w 2066925"/>
                <a:gd name="connsiteY48" fmla="*/ 879475 h 1914525"/>
                <a:gd name="connsiteX49" fmla="*/ 1520825 w 2066925"/>
                <a:gd name="connsiteY49" fmla="*/ 854075 h 1914525"/>
                <a:gd name="connsiteX50" fmla="*/ 1530350 w 2066925"/>
                <a:gd name="connsiteY50" fmla="*/ 965200 h 1914525"/>
                <a:gd name="connsiteX51" fmla="*/ 1460500 w 2066925"/>
                <a:gd name="connsiteY51" fmla="*/ 927100 h 1914525"/>
                <a:gd name="connsiteX52" fmla="*/ 1416050 w 2066925"/>
                <a:gd name="connsiteY52" fmla="*/ 952500 h 1914525"/>
                <a:gd name="connsiteX53" fmla="*/ 1343025 w 2066925"/>
                <a:gd name="connsiteY53" fmla="*/ 949325 h 1914525"/>
                <a:gd name="connsiteX54" fmla="*/ 1311275 w 2066925"/>
                <a:gd name="connsiteY54" fmla="*/ 892175 h 1914525"/>
                <a:gd name="connsiteX55" fmla="*/ 1254125 w 2066925"/>
                <a:gd name="connsiteY55" fmla="*/ 844550 h 1914525"/>
                <a:gd name="connsiteX56" fmla="*/ 1190625 w 2066925"/>
                <a:gd name="connsiteY56" fmla="*/ 793750 h 1914525"/>
                <a:gd name="connsiteX57" fmla="*/ 1136650 w 2066925"/>
                <a:gd name="connsiteY57" fmla="*/ 730250 h 1914525"/>
                <a:gd name="connsiteX58" fmla="*/ 1117600 w 2066925"/>
                <a:gd name="connsiteY58" fmla="*/ 635000 h 1914525"/>
                <a:gd name="connsiteX59" fmla="*/ 1139825 w 2066925"/>
                <a:gd name="connsiteY59" fmla="*/ 577850 h 1914525"/>
                <a:gd name="connsiteX60" fmla="*/ 1222375 w 2066925"/>
                <a:gd name="connsiteY60" fmla="*/ 622300 h 1914525"/>
                <a:gd name="connsiteX61" fmla="*/ 1289050 w 2066925"/>
                <a:gd name="connsiteY61" fmla="*/ 600075 h 1914525"/>
                <a:gd name="connsiteX62" fmla="*/ 1349375 w 2066925"/>
                <a:gd name="connsiteY62" fmla="*/ 587375 h 1914525"/>
                <a:gd name="connsiteX63" fmla="*/ 1349375 w 2066925"/>
                <a:gd name="connsiteY63" fmla="*/ 498475 h 1914525"/>
                <a:gd name="connsiteX64" fmla="*/ 1273175 w 2066925"/>
                <a:gd name="connsiteY64" fmla="*/ 482600 h 1914525"/>
                <a:gd name="connsiteX65" fmla="*/ 1203325 w 2066925"/>
                <a:gd name="connsiteY65" fmla="*/ 434975 h 1914525"/>
                <a:gd name="connsiteX66" fmla="*/ 1190625 w 2066925"/>
                <a:gd name="connsiteY66" fmla="*/ 342900 h 1914525"/>
                <a:gd name="connsiteX67" fmla="*/ 1111250 w 2066925"/>
                <a:gd name="connsiteY67" fmla="*/ 304800 h 1914525"/>
                <a:gd name="connsiteX68" fmla="*/ 1047750 w 2066925"/>
                <a:gd name="connsiteY68" fmla="*/ 247650 h 1914525"/>
                <a:gd name="connsiteX69" fmla="*/ 971550 w 2066925"/>
                <a:gd name="connsiteY69" fmla="*/ 158750 h 1914525"/>
                <a:gd name="connsiteX70" fmla="*/ 930275 w 2066925"/>
                <a:gd name="connsiteY70" fmla="*/ 47625 h 1914525"/>
                <a:gd name="connsiteX71" fmla="*/ 892175 w 2066925"/>
                <a:gd name="connsiteY71" fmla="*/ 3175 h 1914525"/>
                <a:gd name="connsiteX72" fmla="*/ 904875 w 2066925"/>
                <a:gd name="connsiteY72" fmla="*/ 165100 h 1914525"/>
                <a:gd name="connsiteX73" fmla="*/ 911225 w 2066925"/>
                <a:gd name="connsiteY73" fmla="*/ 273050 h 1914525"/>
                <a:gd name="connsiteX74" fmla="*/ 869950 w 2066925"/>
                <a:gd name="connsiteY74" fmla="*/ 314325 h 1914525"/>
                <a:gd name="connsiteX75" fmla="*/ 787400 w 2066925"/>
                <a:gd name="connsiteY75" fmla="*/ 304800 h 1914525"/>
                <a:gd name="connsiteX76" fmla="*/ 727075 w 2066925"/>
                <a:gd name="connsiteY76" fmla="*/ 279400 h 1914525"/>
                <a:gd name="connsiteX77" fmla="*/ 644525 w 2066925"/>
                <a:gd name="connsiteY77" fmla="*/ 241300 h 1914525"/>
                <a:gd name="connsiteX78" fmla="*/ 647700 w 2066925"/>
                <a:gd name="connsiteY78" fmla="*/ 200025 h 1914525"/>
                <a:gd name="connsiteX79" fmla="*/ 609600 w 2066925"/>
                <a:gd name="connsiteY79" fmla="*/ 152400 h 1914525"/>
                <a:gd name="connsiteX80" fmla="*/ 587375 w 2066925"/>
                <a:gd name="connsiteY80" fmla="*/ 79375 h 1914525"/>
                <a:gd name="connsiteX81" fmla="*/ 536575 w 2066925"/>
                <a:gd name="connsiteY81" fmla="*/ 66675 h 1914525"/>
                <a:gd name="connsiteX82" fmla="*/ 492125 w 2066925"/>
                <a:gd name="connsiteY82" fmla="*/ 73025 h 1914525"/>
                <a:gd name="connsiteX83" fmla="*/ 403225 w 2066925"/>
                <a:gd name="connsiteY83" fmla="*/ 25400 h 1914525"/>
                <a:gd name="connsiteX84" fmla="*/ 250825 w 2066925"/>
                <a:gd name="connsiteY84" fmla="*/ 0 h 1914525"/>
                <a:gd name="connsiteX85" fmla="*/ 190500 w 2066925"/>
                <a:gd name="connsiteY85" fmla="*/ 19050 h 1914525"/>
                <a:gd name="connsiteX86" fmla="*/ 44450 w 2066925"/>
                <a:gd name="connsiteY86" fmla="*/ 19050 h 1914525"/>
                <a:gd name="connsiteX87" fmla="*/ 0 w 2066925"/>
                <a:gd name="connsiteY87" fmla="*/ 79375 h 1914525"/>
                <a:gd name="connsiteX88" fmla="*/ 47625 w 2066925"/>
                <a:gd name="connsiteY88" fmla="*/ 123825 h 1914525"/>
                <a:gd name="connsiteX89" fmla="*/ 66675 w 2066925"/>
                <a:gd name="connsiteY89" fmla="*/ 269875 h 1914525"/>
                <a:gd name="connsiteX90" fmla="*/ 123825 w 2066925"/>
                <a:gd name="connsiteY90" fmla="*/ 288925 h 1914525"/>
                <a:gd name="connsiteX91" fmla="*/ 171450 w 2066925"/>
                <a:gd name="connsiteY91" fmla="*/ 361950 h 1914525"/>
                <a:gd name="connsiteX92" fmla="*/ 152400 w 2066925"/>
                <a:gd name="connsiteY92" fmla="*/ 431800 h 1914525"/>
                <a:gd name="connsiteX93" fmla="*/ 133350 w 2066925"/>
                <a:gd name="connsiteY93" fmla="*/ 498475 h 1914525"/>
                <a:gd name="connsiteX94" fmla="*/ 273050 w 2066925"/>
                <a:gd name="connsiteY94" fmla="*/ 555625 h 1914525"/>
                <a:gd name="connsiteX95" fmla="*/ 361950 w 2066925"/>
                <a:gd name="connsiteY95" fmla="*/ 628650 h 1914525"/>
                <a:gd name="connsiteX96" fmla="*/ 406400 w 2066925"/>
                <a:gd name="connsiteY96" fmla="*/ 733425 h 1914525"/>
                <a:gd name="connsiteX97" fmla="*/ 390525 w 2066925"/>
                <a:gd name="connsiteY97" fmla="*/ 828675 h 1914525"/>
                <a:gd name="connsiteX98" fmla="*/ 323850 w 2066925"/>
                <a:gd name="connsiteY98" fmla="*/ 917575 h 1914525"/>
                <a:gd name="connsiteX99" fmla="*/ 266700 w 2066925"/>
                <a:gd name="connsiteY99" fmla="*/ 99060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066925" h="1914525">
                  <a:moveTo>
                    <a:pt x="266700" y="990600"/>
                  </a:moveTo>
                  <a:lnTo>
                    <a:pt x="346075" y="1050925"/>
                  </a:lnTo>
                  <a:lnTo>
                    <a:pt x="425450" y="1181100"/>
                  </a:lnTo>
                  <a:lnTo>
                    <a:pt x="466725" y="1260475"/>
                  </a:lnTo>
                  <a:lnTo>
                    <a:pt x="450850" y="1327150"/>
                  </a:lnTo>
                  <a:lnTo>
                    <a:pt x="523875" y="1489075"/>
                  </a:lnTo>
                  <a:lnTo>
                    <a:pt x="581025" y="1670050"/>
                  </a:lnTo>
                  <a:lnTo>
                    <a:pt x="638175" y="1790700"/>
                  </a:lnTo>
                  <a:lnTo>
                    <a:pt x="739775" y="1876425"/>
                  </a:lnTo>
                  <a:lnTo>
                    <a:pt x="869950" y="1908175"/>
                  </a:lnTo>
                  <a:lnTo>
                    <a:pt x="996950" y="1914525"/>
                  </a:lnTo>
                  <a:lnTo>
                    <a:pt x="1079500" y="1873250"/>
                  </a:lnTo>
                  <a:lnTo>
                    <a:pt x="1133475" y="1857375"/>
                  </a:lnTo>
                  <a:lnTo>
                    <a:pt x="1158875" y="1908175"/>
                  </a:lnTo>
                  <a:lnTo>
                    <a:pt x="1212850" y="1876425"/>
                  </a:lnTo>
                  <a:lnTo>
                    <a:pt x="1336675" y="1841500"/>
                  </a:lnTo>
                  <a:lnTo>
                    <a:pt x="1431925" y="1752600"/>
                  </a:lnTo>
                  <a:lnTo>
                    <a:pt x="1444625" y="1676400"/>
                  </a:lnTo>
                  <a:cubicBezTo>
                    <a:pt x="1443567" y="1629833"/>
                    <a:pt x="1442508" y="1583267"/>
                    <a:pt x="1441450" y="1536700"/>
                  </a:cubicBezTo>
                  <a:lnTo>
                    <a:pt x="1495425" y="1485900"/>
                  </a:lnTo>
                  <a:lnTo>
                    <a:pt x="1501775" y="1419225"/>
                  </a:lnTo>
                  <a:lnTo>
                    <a:pt x="1597025" y="1346200"/>
                  </a:lnTo>
                  <a:lnTo>
                    <a:pt x="1698625" y="1336675"/>
                  </a:lnTo>
                  <a:lnTo>
                    <a:pt x="1749425" y="1304925"/>
                  </a:lnTo>
                  <a:lnTo>
                    <a:pt x="1781175" y="1247775"/>
                  </a:lnTo>
                  <a:lnTo>
                    <a:pt x="1765300" y="1196975"/>
                  </a:lnTo>
                  <a:lnTo>
                    <a:pt x="1692275" y="1187450"/>
                  </a:lnTo>
                  <a:lnTo>
                    <a:pt x="1609725" y="1206500"/>
                  </a:lnTo>
                  <a:lnTo>
                    <a:pt x="1546225" y="1241425"/>
                  </a:lnTo>
                  <a:lnTo>
                    <a:pt x="1470025" y="1339850"/>
                  </a:lnTo>
                  <a:lnTo>
                    <a:pt x="1431925" y="1390650"/>
                  </a:lnTo>
                  <a:lnTo>
                    <a:pt x="1406525" y="1454150"/>
                  </a:lnTo>
                  <a:lnTo>
                    <a:pt x="1384300" y="1387475"/>
                  </a:lnTo>
                  <a:lnTo>
                    <a:pt x="1412875" y="1317625"/>
                  </a:lnTo>
                  <a:lnTo>
                    <a:pt x="1482725" y="1254125"/>
                  </a:lnTo>
                  <a:lnTo>
                    <a:pt x="1476375" y="1165225"/>
                  </a:lnTo>
                  <a:lnTo>
                    <a:pt x="1539875" y="1101725"/>
                  </a:lnTo>
                  <a:lnTo>
                    <a:pt x="1685925" y="1047750"/>
                  </a:lnTo>
                  <a:lnTo>
                    <a:pt x="1898650" y="958850"/>
                  </a:lnTo>
                  <a:lnTo>
                    <a:pt x="1968500" y="869950"/>
                  </a:lnTo>
                  <a:lnTo>
                    <a:pt x="1971675" y="784225"/>
                  </a:lnTo>
                  <a:lnTo>
                    <a:pt x="2006600" y="755650"/>
                  </a:lnTo>
                  <a:lnTo>
                    <a:pt x="2047875" y="720725"/>
                  </a:lnTo>
                  <a:lnTo>
                    <a:pt x="2066925" y="698500"/>
                  </a:lnTo>
                  <a:lnTo>
                    <a:pt x="1993900" y="704850"/>
                  </a:lnTo>
                  <a:lnTo>
                    <a:pt x="1927225" y="742950"/>
                  </a:lnTo>
                  <a:lnTo>
                    <a:pt x="1708150" y="841375"/>
                  </a:lnTo>
                  <a:lnTo>
                    <a:pt x="1625600" y="879475"/>
                  </a:lnTo>
                  <a:lnTo>
                    <a:pt x="1577975" y="879475"/>
                  </a:lnTo>
                  <a:lnTo>
                    <a:pt x="1520825" y="854075"/>
                  </a:lnTo>
                  <a:lnTo>
                    <a:pt x="1530350" y="965200"/>
                  </a:lnTo>
                  <a:lnTo>
                    <a:pt x="1460500" y="927100"/>
                  </a:lnTo>
                  <a:lnTo>
                    <a:pt x="1416050" y="952500"/>
                  </a:lnTo>
                  <a:lnTo>
                    <a:pt x="1343025" y="949325"/>
                  </a:lnTo>
                  <a:lnTo>
                    <a:pt x="1311275" y="892175"/>
                  </a:lnTo>
                  <a:lnTo>
                    <a:pt x="1254125" y="844550"/>
                  </a:lnTo>
                  <a:lnTo>
                    <a:pt x="1190625" y="793750"/>
                  </a:lnTo>
                  <a:lnTo>
                    <a:pt x="1136650" y="730250"/>
                  </a:lnTo>
                  <a:lnTo>
                    <a:pt x="1117600" y="635000"/>
                  </a:lnTo>
                  <a:lnTo>
                    <a:pt x="1139825" y="577850"/>
                  </a:lnTo>
                  <a:lnTo>
                    <a:pt x="1222375" y="622300"/>
                  </a:lnTo>
                  <a:lnTo>
                    <a:pt x="1289050" y="600075"/>
                  </a:lnTo>
                  <a:lnTo>
                    <a:pt x="1349375" y="587375"/>
                  </a:lnTo>
                  <a:lnTo>
                    <a:pt x="1349375" y="498475"/>
                  </a:lnTo>
                  <a:lnTo>
                    <a:pt x="1273175" y="482600"/>
                  </a:lnTo>
                  <a:lnTo>
                    <a:pt x="1203325" y="434975"/>
                  </a:lnTo>
                  <a:lnTo>
                    <a:pt x="1190625" y="342900"/>
                  </a:lnTo>
                  <a:lnTo>
                    <a:pt x="1111250" y="304800"/>
                  </a:lnTo>
                  <a:lnTo>
                    <a:pt x="1047750" y="247650"/>
                  </a:lnTo>
                  <a:lnTo>
                    <a:pt x="971550" y="158750"/>
                  </a:lnTo>
                  <a:lnTo>
                    <a:pt x="930275" y="47625"/>
                  </a:lnTo>
                  <a:lnTo>
                    <a:pt x="892175" y="3175"/>
                  </a:lnTo>
                  <a:lnTo>
                    <a:pt x="904875" y="165100"/>
                  </a:lnTo>
                  <a:lnTo>
                    <a:pt x="911225" y="273050"/>
                  </a:lnTo>
                  <a:lnTo>
                    <a:pt x="869950" y="314325"/>
                  </a:lnTo>
                  <a:lnTo>
                    <a:pt x="787400" y="304800"/>
                  </a:lnTo>
                  <a:lnTo>
                    <a:pt x="727075" y="279400"/>
                  </a:lnTo>
                  <a:lnTo>
                    <a:pt x="644525" y="241300"/>
                  </a:lnTo>
                  <a:lnTo>
                    <a:pt x="647700" y="200025"/>
                  </a:lnTo>
                  <a:lnTo>
                    <a:pt x="609600" y="152400"/>
                  </a:lnTo>
                  <a:lnTo>
                    <a:pt x="587375" y="79375"/>
                  </a:lnTo>
                  <a:lnTo>
                    <a:pt x="536575" y="66675"/>
                  </a:lnTo>
                  <a:lnTo>
                    <a:pt x="492125" y="73025"/>
                  </a:lnTo>
                  <a:lnTo>
                    <a:pt x="403225" y="25400"/>
                  </a:lnTo>
                  <a:lnTo>
                    <a:pt x="250825" y="0"/>
                  </a:lnTo>
                  <a:lnTo>
                    <a:pt x="190500" y="19050"/>
                  </a:lnTo>
                  <a:lnTo>
                    <a:pt x="44450" y="19050"/>
                  </a:lnTo>
                  <a:lnTo>
                    <a:pt x="0" y="79375"/>
                  </a:lnTo>
                  <a:lnTo>
                    <a:pt x="47625" y="123825"/>
                  </a:lnTo>
                  <a:lnTo>
                    <a:pt x="66675" y="269875"/>
                  </a:lnTo>
                  <a:lnTo>
                    <a:pt x="123825" y="288925"/>
                  </a:lnTo>
                  <a:lnTo>
                    <a:pt x="171450" y="361950"/>
                  </a:lnTo>
                  <a:lnTo>
                    <a:pt x="152400" y="431800"/>
                  </a:lnTo>
                  <a:lnTo>
                    <a:pt x="133350" y="498475"/>
                  </a:lnTo>
                  <a:lnTo>
                    <a:pt x="273050" y="555625"/>
                  </a:lnTo>
                  <a:lnTo>
                    <a:pt x="361950" y="628650"/>
                  </a:lnTo>
                  <a:lnTo>
                    <a:pt x="406400" y="733425"/>
                  </a:lnTo>
                  <a:lnTo>
                    <a:pt x="390525" y="828675"/>
                  </a:lnTo>
                  <a:lnTo>
                    <a:pt x="323850" y="917575"/>
                  </a:lnTo>
                  <a:lnTo>
                    <a:pt x="266700" y="99060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
              <a:extLst>
                <a:ext uri="{FF2B5EF4-FFF2-40B4-BE49-F238E27FC236}">
                  <a16:creationId xmlns:a16="http://schemas.microsoft.com/office/drawing/2014/main" id="{6652903B-D3CF-F5DB-F875-7792883B6379}"/>
                </a:ext>
              </a:extLst>
            </p:cNvPr>
            <p:cNvSpPr/>
            <p:nvPr/>
          </p:nvSpPr>
          <p:spPr>
            <a:xfrm>
              <a:off x="6869329" y="4701675"/>
              <a:ext cx="215900" cy="117475"/>
            </a:xfrm>
            <a:custGeom>
              <a:avLst/>
              <a:gdLst>
                <a:gd name="connsiteX0" fmla="*/ 0 w 215900"/>
                <a:gd name="connsiteY0" fmla="*/ 47625 h 117475"/>
                <a:gd name="connsiteX1" fmla="*/ 15875 w 215900"/>
                <a:gd name="connsiteY1" fmla="*/ 101600 h 117475"/>
                <a:gd name="connsiteX2" fmla="*/ 66675 w 215900"/>
                <a:gd name="connsiteY2" fmla="*/ 114300 h 117475"/>
                <a:gd name="connsiteX3" fmla="*/ 111125 w 215900"/>
                <a:gd name="connsiteY3" fmla="*/ 117475 h 117475"/>
                <a:gd name="connsiteX4" fmla="*/ 155575 w 215900"/>
                <a:gd name="connsiteY4" fmla="*/ 98425 h 117475"/>
                <a:gd name="connsiteX5" fmla="*/ 187325 w 215900"/>
                <a:gd name="connsiteY5" fmla="*/ 111125 h 117475"/>
                <a:gd name="connsiteX6" fmla="*/ 187325 w 215900"/>
                <a:gd name="connsiteY6" fmla="*/ 111125 h 117475"/>
                <a:gd name="connsiteX7" fmla="*/ 215900 w 215900"/>
                <a:gd name="connsiteY7" fmla="*/ 79375 h 117475"/>
                <a:gd name="connsiteX8" fmla="*/ 193675 w 215900"/>
                <a:gd name="connsiteY8" fmla="*/ 53975 h 117475"/>
                <a:gd name="connsiteX9" fmla="*/ 200025 w 215900"/>
                <a:gd name="connsiteY9" fmla="*/ 12700 h 117475"/>
                <a:gd name="connsiteX10" fmla="*/ 171450 w 215900"/>
                <a:gd name="connsiteY10" fmla="*/ 0 h 117475"/>
                <a:gd name="connsiteX11" fmla="*/ 142875 w 215900"/>
                <a:gd name="connsiteY11" fmla="*/ 31750 h 117475"/>
                <a:gd name="connsiteX12" fmla="*/ 98425 w 215900"/>
                <a:gd name="connsiteY12" fmla="*/ 76200 h 117475"/>
                <a:gd name="connsiteX13" fmla="*/ 66675 w 215900"/>
                <a:gd name="connsiteY13" fmla="*/ 76200 h 117475"/>
                <a:gd name="connsiteX14" fmla="*/ 0 w 215900"/>
                <a:gd name="connsiteY14" fmla="*/ 47625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117475">
                  <a:moveTo>
                    <a:pt x="0" y="47625"/>
                  </a:moveTo>
                  <a:lnTo>
                    <a:pt x="15875" y="101600"/>
                  </a:lnTo>
                  <a:lnTo>
                    <a:pt x="66675" y="114300"/>
                  </a:lnTo>
                  <a:lnTo>
                    <a:pt x="111125" y="117475"/>
                  </a:lnTo>
                  <a:lnTo>
                    <a:pt x="155575" y="98425"/>
                  </a:lnTo>
                  <a:lnTo>
                    <a:pt x="187325" y="111125"/>
                  </a:lnTo>
                  <a:lnTo>
                    <a:pt x="187325" y="111125"/>
                  </a:lnTo>
                  <a:lnTo>
                    <a:pt x="215900" y="79375"/>
                  </a:lnTo>
                  <a:lnTo>
                    <a:pt x="193675" y="53975"/>
                  </a:lnTo>
                  <a:lnTo>
                    <a:pt x="200025" y="12700"/>
                  </a:lnTo>
                  <a:lnTo>
                    <a:pt x="171450" y="0"/>
                  </a:lnTo>
                  <a:lnTo>
                    <a:pt x="142875" y="31750"/>
                  </a:lnTo>
                  <a:lnTo>
                    <a:pt x="98425" y="76200"/>
                  </a:lnTo>
                  <a:lnTo>
                    <a:pt x="66675" y="76200"/>
                  </a:lnTo>
                  <a:lnTo>
                    <a:pt x="0" y="47625"/>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9">
              <a:extLst>
                <a:ext uri="{FF2B5EF4-FFF2-40B4-BE49-F238E27FC236}">
                  <a16:creationId xmlns:a16="http://schemas.microsoft.com/office/drawing/2014/main" id="{6F64EA18-BAAB-F7AE-AE51-55AE781B29BD}"/>
                </a:ext>
              </a:extLst>
            </p:cNvPr>
            <p:cNvSpPr/>
            <p:nvPr/>
          </p:nvSpPr>
          <p:spPr>
            <a:xfrm>
              <a:off x="7078879" y="3980950"/>
              <a:ext cx="622300" cy="527050"/>
            </a:xfrm>
            <a:custGeom>
              <a:avLst/>
              <a:gdLst>
                <a:gd name="connsiteX0" fmla="*/ 0 w 622300"/>
                <a:gd name="connsiteY0" fmla="*/ 82550 h 527050"/>
                <a:gd name="connsiteX1" fmla="*/ 44450 w 622300"/>
                <a:gd name="connsiteY1" fmla="*/ 225425 h 527050"/>
                <a:gd name="connsiteX2" fmla="*/ 79375 w 622300"/>
                <a:gd name="connsiteY2" fmla="*/ 361950 h 527050"/>
                <a:gd name="connsiteX3" fmla="*/ 53975 w 622300"/>
                <a:gd name="connsiteY3" fmla="*/ 422275 h 527050"/>
                <a:gd name="connsiteX4" fmla="*/ 92075 w 622300"/>
                <a:gd name="connsiteY4" fmla="*/ 460375 h 527050"/>
                <a:gd name="connsiteX5" fmla="*/ 92075 w 622300"/>
                <a:gd name="connsiteY5" fmla="*/ 520700 h 527050"/>
                <a:gd name="connsiteX6" fmla="*/ 149225 w 622300"/>
                <a:gd name="connsiteY6" fmla="*/ 527050 h 527050"/>
                <a:gd name="connsiteX7" fmla="*/ 215900 w 622300"/>
                <a:gd name="connsiteY7" fmla="*/ 482600 h 527050"/>
                <a:gd name="connsiteX8" fmla="*/ 288925 w 622300"/>
                <a:gd name="connsiteY8" fmla="*/ 466725 h 527050"/>
                <a:gd name="connsiteX9" fmla="*/ 355600 w 622300"/>
                <a:gd name="connsiteY9" fmla="*/ 387350 h 527050"/>
                <a:gd name="connsiteX10" fmla="*/ 381000 w 622300"/>
                <a:gd name="connsiteY10" fmla="*/ 415925 h 527050"/>
                <a:gd name="connsiteX11" fmla="*/ 415925 w 622300"/>
                <a:gd name="connsiteY11" fmla="*/ 415925 h 527050"/>
                <a:gd name="connsiteX12" fmla="*/ 428625 w 622300"/>
                <a:gd name="connsiteY12" fmla="*/ 476250 h 527050"/>
                <a:gd name="connsiteX13" fmla="*/ 473075 w 622300"/>
                <a:gd name="connsiteY13" fmla="*/ 469900 h 527050"/>
                <a:gd name="connsiteX14" fmla="*/ 488950 w 622300"/>
                <a:gd name="connsiteY14" fmla="*/ 400050 h 527050"/>
                <a:gd name="connsiteX15" fmla="*/ 501650 w 622300"/>
                <a:gd name="connsiteY15" fmla="*/ 342900 h 527050"/>
                <a:gd name="connsiteX16" fmla="*/ 533400 w 622300"/>
                <a:gd name="connsiteY16" fmla="*/ 339725 h 527050"/>
                <a:gd name="connsiteX17" fmla="*/ 558800 w 622300"/>
                <a:gd name="connsiteY17" fmla="*/ 400050 h 527050"/>
                <a:gd name="connsiteX18" fmla="*/ 590550 w 622300"/>
                <a:gd name="connsiteY18" fmla="*/ 415925 h 527050"/>
                <a:gd name="connsiteX19" fmla="*/ 622300 w 622300"/>
                <a:gd name="connsiteY19" fmla="*/ 346075 h 527050"/>
                <a:gd name="connsiteX20" fmla="*/ 615950 w 622300"/>
                <a:gd name="connsiteY20" fmla="*/ 279400 h 527050"/>
                <a:gd name="connsiteX21" fmla="*/ 577850 w 622300"/>
                <a:gd name="connsiteY21" fmla="*/ 295275 h 527050"/>
                <a:gd name="connsiteX22" fmla="*/ 558800 w 622300"/>
                <a:gd name="connsiteY22" fmla="*/ 250825 h 527050"/>
                <a:gd name="connsiteX23" fmla="*/ 514350 w 622300"/>
                <a:gd name="connsiteY23" fmla="*/ 269875 h 527050"/>
                <a:gd name="connsiteX24" fmla="*/ 501650 w 622300"/>
                <a:gd name="connsiteY24" fmla="*/ 200025 h 527050"/>
                <a:gd name="connsiteX25" fmla="*/ 466725 w 622300"/>
                <a:gd name="connsiteY25" fmla="*/ 209550 h 527050"/>
                <a:gd name="connsiteX26" fmla="*/ 409575 w 622300"/>
                <a:gd name="connsiteY26" fmla="*/ 203200 h 527050"/>
                <a:gd name="connsiteX27" fmla="*/ 412750 w 622300"/>
                <a:gd name="connsiteY27" fmla="*/ 158750 h 527050"/>
                <a:gd name="connsiteX28" fmla="*/ 412750 w 622300"/>
                <a:gd name="connsiteY28" fmla="*/ 158750 h 527050"/>
                <a:gd name="connsiteX29" fmla="*/ 311150 w 622300"/>
                <a:gd name="connsiteY29" fmla="*/ 187325 h 527050"/>
                <a:gd name="connsiteX30" fmla="*/ 263525 w 622300"/>
                <a:gd name="connsiteY30" fmla="*/ 215900 h 527050"/>
                <a:gd name="connsiteX31" fmla="*/ 203200 w 622300"/>
                <a:gd name="connsiteY31" fmla="*/ 190500 h 527050"/>
                <a:gd name="connsiteX32" fmla="*/ 180975 w 622300"/>
                <a:gd name="connsiteY32" fmla="*/ 171450 h 527050"/>
                <a:gd name="connsiteX33" fmla="*/ 149225 w 622300"/>
                <a:gd name="connsiteY33" fmla="*/ 215900 h 527050"/>
                <a:gd name="connsiteX34" fmla="*/ 120650 w 622300"/>
                <a:gd name="connsiteY34" fmla="*/ 146050 h 527050"/>
                <a:gd name="connsiteX35" fmla="*/ 104775 w 622300"/>
                <a:gd name="connsiteY35" fmla="*/ 73025 h 527050"/>
                <a:gd name="connsiteX36" fmla="*/ 95250 w 622300"/>
                <a:gd name="connsiteY36" fmla="*/ 0 h 527050"/>
                <a:gd name="connsiteX37" fmla="*/ 38100 w 622300"/>
                <a:gd name="connsiteY37" fmla="*/ 15875 h 527050"/>
                <a:gd name="connsiteX38" fmla="*/ 0 w 622300"/>
                <a:gd name="connsiteY38" fmla="*/ 82550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2300" h="527050">
                  <a:moveTo>
                    <a:pt x="0" y="82550"/>
                  </a:moveTo>
                  <a:lnTo>
                    <a:pt x="44450" y="225425"/>
                  </a:lnTo>
                  <a:lnTo>
                    <a:pt x="79375" y="361950"/>
                  </a:lnTo>
                  <a:lnTo>
                    <a:pt x="53975" y="422275"/>
                  </a:lnTo>
                  <a:lnTo>
                    <a:pt x="92075" y="460375"/>
                  </a:lnTo>
                  <a:lnTo>
                    <a:pt x="92075" y="520700"/>
                  </a:lnTo>
                  <a:lnTo>
                    <a:pt x="149225" y="527050"/>
                  </a:lnTo>
                  <a:lnTo>
                    <a:pt x="215900" y="482600"/>
                  </a:lnTo>
                  <a:lnTo>
                    <a:pt x="288925" y="466725"/>
                  </a:lnTo>
                  <a:lnTo>
                    <a:pt x="355600" y="387350"/>
                  </a:lnTo>
                  <a:lnTo>
                    <a:pt x="381000" y="415925"/>
                  </a:lnTo>
                  <a:lnTo>
                    <a:pt x="415925" y="415925"/>
                  </a:lnTo>
                  <a:lnTo>
                    <a:pt x="428625" y="476250"/>
                  </a:lnTo>
                  <a:lnTo>
                    <a:pt x="473075" y="469900"/>
                  </a:lnTo>
                  <a:lnTo>
                    <a:pt x="488950" y="400050"/>
                  </a:lnTo>
                  <a:lnTo>
                    <a:pt x="501650" y="342900"/>
                  </a:lnTo>
                  <a:lnTo>
                    <a:pt x="533400" y="339725"/>
                  </a:lnTo>
                  <a:lnTo>
                    <a:pt x="558800" y="400050"/>
                  </a:lnTo>
                  <a:lnTo>
                    <a:pt x="590550" y="415925"/>
                  </a:lnTo>
                  <a:lnTo>
                    <a:pt x="622300" y="346075"/>
                  </a:lnTo>
                  <a:lnTo>
                    <a:pt x="615950" y="279400"/>
                  </a:lnTo>
                  <a:lnTo>
                    <a:pt x="577850" y="295275"/>
                  </a:lnTo>
                  <a:lnTo>
                    <a:pt x="558800" y="250825"/>
                  </a:lnTo>
                  <a:lnTo>
                    <a:pt x="514350" y="269875"/>
                  </a:lnTo>
                  <a:lnTo>
                    <a:pt x="501650" y="200025"/>
                  </a:lnTo>
                  <a:lnTo>
                    <a:pt x="466725" y="209550"/>
                  </a:lnTo>
                  <a:lnTo>
                    <a:pt x="409575" y="203200"/>
                  </a:lnTo>
                  <a:lnTo>
                    <a:pt x="412750" y="158750"/>
                  </a:lnTo>
                  <a:lnTo>
                    <a:pt x="412750" y="158750"/>
                  </a:lnTo>
                  <a:lnTo>
                    <a:pt x="311150" y="187325"/>
                  </a:lnTo>
                  <a:lnTo>
                    <a:pt x="263525" y="215900"/>
                  </a:lnTo>
                  <a:lnTo>
                    <a:pt x="203200" y="190500"/>
                  </a:lnTo>
                  <a:lnTo>
                    <a:pt x="180975" y="171450"/>
                  </a:lnTo>
                  <a:lnTo>
                    <a:pt x="149225" y="215900"/>
                  </a:lnTo>
                  <a:lnTo>
                    <a:pt x="120650" y="146050"/>
                  </a:lnTo>
                  <a:lnTo>
                    <a:pt x="104775" y="73025"/>
                  </a:lnTo>
                  <a:lnTo>
                    <a:pt x="95250" y="0"/>
                  </a:lnTo>
                  <a:lnTo>
                    <a:pt x="38100" y="15875"/>
                  </a:lnTo>
                  <a:lnTo>
                    <a:pt x="0" y="8255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11">
              <a:extLst>
                <a:ext uri="{FF2B5EF4-FFF2-40B4-BE49-F238E27FC236}">
                  <a16:creationId xmlns:a16="http://schemas.microsoft.com/office/drawing/2014/main" id="{1FDB3BB5-197F-42D1-80C2-5ED95EBFE7A3}"/>
                </a:ext>
              </a:extLst>
            </p:cNvPr>
            <p:cNvSpPr/>
            <p:nvPr/>
          </p:nvSpPr>
          <p:spPr>
            <a:xfrm>
              <a:off x="5970804" y="3403100"/>
              <a:ext cx="1120775" cy="869950"/>
            </a:xfrm>
            <a:custGeom>
              <a:avLst/>
              <a:gdLst>
                <a:gd name="connsiteX0" fmla="*/ 1114425 w 1120775"/>
                <a:gd name="connsiteY0" fmla="*/ 593725 h 869950"/>
                <a:gd name="connsiteX1" fmla="*/ 1082675 w 1120775"/>
                <a:gd name="connsiteY1" fmla="*/ 615950 h 869950"/>
                <a:gd name="connsiteX2" fmla="*/ 1025525 w 1120775"/>
                <a:gd name="connsiteY2" fmla="*/ 612775 h 869950"/>
                <a:gd name="connsiteX3" fmla="*/ 949325 w 1120775"/>
                <a:gd name="connsiteY3" fmla="*/ 654050 h 869950"/>
                <a:gd name="connsiteX4" fmla="*/ 771525 w 1120775"/>
                <a:gd name="connsiteY4" fmla="*/ 736600 h 869950"/>
                <a:gd name="connsiteX5" fmla="*/ 631825 w 1120775"/>
                <a:gd name="connsiteY5" fmla="*/ 800100 h 869950"/>
                <a:gd name="connsiteX6" fmla="*/ 584200 w 1120775"/>
                <a:gd name="connsiteY6" fmla="*/ 784225 h 869950"/>
                <a:gd name="connsiteX7" fmla="*/ 552450 w 1120775"/>
                <a:gd name="connsiteY7" fmla="*/ 752475 h 869950"/>
                <a:gd name="connsiteX8" fmla="*/ 520700 w 1120775"/>
                <a:gd name="connsiteY8" fmla="*/ 755650 h 869950"/>
                <a:gd name="connsiteX9" fmla="*/ 517525 w 1120775"/>
                <a:gd name="connsiteY9" fmla="*/ 825500 h 869950"/>
                <a:gd name="connsiteX10" fmla="*/ 517525 w 1120775"/>
                <a:gd name="connsiteY10" fmla="*/ 825500 h 869950"/>
                <a:gd name="connsiteX11" fmla="*/ 482600 w 1120775"/>
                <a:gd name="connsiteY11" fmla="*/ 844550 h 869950"/>
                <a:gd name="connsiteX12" fmla="*/ 425450 w 1120775"/>
                <a:gd name="connsiteY12" fmla="*/ 869950 h 869950"/>
                <a:gd name="connsiteX13" fmla="*/ 374650 w 1120775"/>
                <a:gd name="connsiteY13" fmla="*/ 847725 h 869950"/>
                <a:gd name="connsiteX14" fmla="*/ 336550 w 1120775"/>
                <a:gd name="connsiteY14" fmla="*/ 790575 h 869950"/>
                <a:gd name="connsiteX15" fmla="*/ 266700 w 1120775"/>
                <a:gd name="connsiteY15" fmla="*/ 736600 h 869950"/>
                <a:gd name="connsiteX16" fmla="*/ 209550 w 1120775"/>
                <a:gd name="connsiteY16" fmla="*/ 676275 h 869950"/>
                <a:gd name="connsiteX17" fmla="*/ 184150 w 1120775"/>
                <a:gd name="connsiteY17" fmla="*/ 615950 h 869950"/>
                <a:gd name="connsiteX18" fmla="*/ 184150 w 1120775"/>
                <a:gd name="connsiteY18" fmla="*/ 565150 h 869950"/>
                <a:gd name="connsiteX19" fmla="*/ 241300 w 1120775"/>
                <a:gd name="connsiteY19" fmla="*/ 596900 h 869950"/>
                <a:gd name="connsiteX20" fmla="*/ 317500 w 1120775"/>
                <a:gd name="connsiteY20" fmla="*/ 574675 h 869950"/>
                <a:gd name="connsiteX21" fmla="*/ 393700 w 1120775"/>
                <a:gd name="connsiteY21" fmla="*/ 558800 h 869950"/>
                <a:gd name="connsiteX22" fmla="*/ 409575 w 1120775"/>
                <a:gd name="connsiteY22" fmla="*/ 514350 h 869950"/>
                <a:gd name="connsiteX23" fmla="*/ 400050 w 1120775"/>
                <a:gd name="connsiteY23" fmla="*/ 419100 h 869950"/>
                <a:gd name="connsiteX24" fmla="*/ 361950 w 1120775"/>
                <a:gd name="connsiteY24" fmla="*/ 400050 h 869950"/>
                <a:gd name="connsiteX25" fmla="*/ 295275 w 1120775"/>
                <a:gd name="connsiteY25" fmla="*/ 377825 h 869950"/>
                <a:gd name="connsiteX26" fmla="*/ 247650 w 1120775"/>
                <a:gd name="connsiteY26" fmla="*/ 346075 h 869950"/>
                <a:gd name="connsiteX27" fmla="*/ 263525 w 1120775"/>
                <a:gd name="connsiteY27" fmla="*/ 269875 h 869950"/>
                <a:gd name="connsiteX28" fmla="*/ 206375 w 1120775"/>
                <a:gd name="connsiteY28" fmla="*/ 238125 h 869950"/>
                <a:gd name="connsiteX29" fmla="*/ 152400 w 1120775"/>
                <a:gd name="connsiteY29" fmla="*/ 219075 h 869950"/>
                <a:gd name="connsiteX30" fmla="*/ 79375 w 1120775"/>
                <a:gd name="connsiteY30" fmla="*/ 127000 h 869950"/>
                <a:gd name="connsiteX31" fmla="*/ 22225 w 1120775"/>
                <a:gd name="connsiteY31" fmla="*/ 66675 h 869950"/>
                <a:gd name="connsiteX32" fmla="*/ 0 w 1120775"/>
                <a:gd name="connsiteY32" fmla="*/ 0 h 869950"/>
                <a:gd name="connsiteX33" fmla="*/ 117475 w 1120775"/>
                <a:gd name="connsiteY33" fmla="*/ 76200 h 869950"/>
                <a:gd name="connsiteX34" fmla="*/ 254000 w 1120775"/>
                <a:gd name="connsiteY34" fmla="*/ 149225 h 869950"/>
                <a:gd name="connsiteX35" fmla="*/ 352425 w 1120775"/>
                <a:gd name="connsiteY35" fmla="*/ 212725 h 869950"/>
                <a:gd name="connsiteX36" fmla="*/ 403225 w 1120775"/>
                <a:gd name="connsiteY36" fmla="*/ 266700 h 869950"/>
                <a:gd name="connsiteX37" fmla="*/ 403225 w 1120775"/>
                <a:gd name="connsiteY37" fmla="*/ 307975 h 869950"/>
                <a:gd name="connsiteX38" fmla="*/ 498475 w 1120775"/>
                <a:gd name="connsiteY38" fmla="*/ 320675 h 869950"/>
                <a:gd name="connsiteX39" fmla="*/ 593725 w 1120775"/>
                <a:gd name="connsiteY39" fmla="*/ 342900 h 869950"/>
                <a:gd name="connsiteX40" fmla="*/ 663575 w 1120775"/>
                <a:gd name="connsiteY40" fmla="*/ 346075 h 869950"/>
                <a:gd name="connsiteX41" fmla="*/ 781050 w 1120775"/>
                <a:gd name="connsiteY41" fmla="*/ 333375 h 869950"/>
                <a:gd name="connsiteX42" fmla="*/ 835025 w 1120775"/>
                <a:gd name="connsiteY42" fmla="*/ 381000 h 869950"/>
                <a:gd name="connsiteX43" fmla="*/ 908050 w 1120775"/>
                <a:gd name="connsiteY43" fmla="*/ 415925 h 869950"/>
                <a:gd name="connsiteX44" fmla="*/ 958850 w 1120775"/>
                <a:gd name="connsiteY44" fmla="*/ 396875 h 869950"/>
                <a:gd name="connsiteX45" fmla="*/ 1041400 w 1120775"/>
                <a:gd name="connsiteY45" fmla="*/ 434975 h 869950"/>
                <a:gd name="connsiteX46" fmla="*/ 1120775 w 1120775"/>
                <a:gd name="connsiteY46" fmla="*/ 511175 h 869950"/>
                <a:gd name="connsiteX47" fmla="*/ 1114425 w 1120775"/>
                <a:gd name="connsiteY47" fmla="*/ 593725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0775" h="869950">
                  <a:moveTo>
                    <a:pt x="1114425" y="593725"/>
                  </a:moveTo>
                  <a:lnTo>
                    <a:pt x="1082675" y="615950"/>
                  </a:lnTo>
                  <a:lnTo>
                    <a:pt x="1025525" y="612775"/>
                  </a:lnTo>
                  <a:lnTo>
                    <a:pt x="949325" y="654050"/>
                  </a:lnTo>
                  <a:lnTo>
                    <a:pt x="771525" y="736600"/>
                  </a:lnTo>
                  <a:lnTo>
                    <a:pt x="631825" y="800100"/>
                  </a:lnTo>
                  <a:lnTo>
                    <a:pt x="584200" y="784225"/>
                  </a:lnTo>
                  <a:lnTo>
                    <a:pt x="552450" y="752475"/>
                  </a:lnTo>
                  <a:lnTo>
                    <a:pt x="520700" y="755650"/>
                  </a:lnTo>
                  <a:lnTo>
                    <a:pt x="517525" y="825500"/>
                  </a:lnTo>
                  <a:lnTo>
                    <a:pt x="517525" y="825500"/>
                  </a:lnTo>
                  <a:lnTo>
                    <a:pt x="482600" y="844550"/>
                  </a:lnTo>
                  <a:lnTo>
                    <a:pt x="425450" y="869950"/>
                  </a:lnTo>
                  <a:lnTo>
                    <a:pt x="374650" y="847725"/>
                  </a:lnTo>
                  <a:lnTo>
                    <a:pt x="336550" y="790575"/>
                  </a:lnTo>
                  <a:lnTo>
                    <a:pt x="266700" y="736600"/>
                  </a:lnTo>
                  <a:lnTo>
                    <a:pt x="209550" y="676275"/>
                  </a:lnTo>
                  <a:lnTo>
                    <a:pt x="184150" y="615950"/>
                  </a:lnTo>
                  <a:lnTo>
                    <a:pt x="184150" y="565150"/>
                  </a:lnTo>
                  <a:lnTo>
                    <a:pt x="241300" y="596900"/>
                  </a:lnTo>
                  <a:lnTo>
                    <a:pt x="317500" y="574675"/>
                  </a:lnTo>
                  <a:lnTo>
                    <a:pt x="393700" y="558800"/>
                  </a:lnTo>
                  <a:lnTo>
                    <a:pt x="409575" y="514350"/>
                  </a:lnTo>
                  <a:lnTo>
                    <a:pt x="400050" y="419100"/>
                  </a:lnTo>
                  <a:lnTo>
                    <a:pt x="361950" y="400050"/>
                  </a:lnTo>
                  <a:lnTo>
                    <a:pt x="295275" y="377825"/>
                  </a:lnTo>
                  <a:lnTo>
                    <a:pt x="247650" y="346075"/>
                  </a:lnTo>
                  <a:lnTo>
                    <a:pt x="263525" y="269875"/>
                  </a:lnTo>
                  <a:lnTo>
                    <a:pt x="206375" y="238125"/>
                  </a:lnTo>
                  <a:lnTo>
                    <a:pt x="152400" y="219075"/>
                  </a:lnTo>
                  <a:lnTo>
                    <a:pt x="79375" y="127000"/>
                  </a:lnTo>
                  <a:lnTo>
                    <a:pt x="22225" y="66675"/>
                  </a:lnTo>
                  <a:lnTo>
                    <a:pt x="0" y="0"/>
                  </a:lnTo>
                  <a:lnTo>
                    <a:pt x="117475" y="76200"/>
                  </a:lnTo>
                  <a:lnTo>
                    <a:pt x="254000" y="149225"/>
                  </a:lnTo>
                  <a:lnTo>
                    <a:pt x="352425" y="212725"/>
                  </a:lnTo>
                  <a:lnTo>
                    <a:pt x="403225" y="266700"/>
                  </a:lnTo>
                  <a:lnTo>
                    <a:pt x="403225" y="307975"/>
                  </a:lnTo>
                  <a:lnTo>
                    <a:pt x="498475" y="320675"/>
                  </a:lnTo>
                  <a:lnTo>
                    <a:pt x="593725" y="342900"/>
                  </a:lnTo>
                  <a:lnTo>
                    <a:pt x="663575" y="346075"/>
                  </a:lnTo>
                  <a:lnTo>
                    <a:pt x="781050" y="333375"/>
                  </a:lnTo>
                  <a:lnTo>
                    <a:pt x="835025" y="381000"/>
                  </a:lnTo>
                  <a:lnTo>
                    <a:pt x="908050" y="415925"/>
                  </a:lnTo>
                  <a:lnTo>
                    <a:pt x="958850" y="396875"/>
                  </a:lnTo>
                  <a:lnTo>
                    <a:pt x="1041400" y="434975"/>
                  </a:lnTo>
                  <a:lnTo>
                    <a:pt x="1120775" y="511175"/>
                  </a:lnTo>
                  <a:lnTo>
                    <a:pt x="1114425" y="593725"/>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13">
              <a:extLst>
                <a:ext uri="{FF2B5EF4-FFF2-40B4-BE49-F238E27FC236}">
                  <a16:creationId xmlns:a16="http://schemas.microsoft.com/office/drawing/2014/main" id="{3685BB99-E20C-011F-2325-092CF6C3A025}"/>
                </a:ext>
              </a:extLst>
            </p:cNvPr>
            <p:cNvSpPr/>
            <p:nvPr/>
          </p:nvSpPr>
          <p:spPr>
            <a:xfrm>
              <a:off x="2659523" y="2105013"/>
              <a:ext cx="3090985" cy="1762370"/>
            </a:xfrm>
            <a:custGeom>
              <a:avLst/>
              <a:gdLst>
                <a:gd name="connsiteX0" fmla="*/ 3048000 w 3090985"/>
                <a:gd name="connsiteY0" fmla="*/ 1168400 h 1762370"/>
                <a:gd name="connsiteX1" fmla="*/ 2891693 w 3090985"/>
                <a:gd name="connsiteY1" fmla="*/ 1164493 h 1762370"/>
                <a:gd name="connsiteX2" fmla="*/ 2786185 w 3090985"/>
                <a:gd name="connsiteY2" fmla="*/ 1152770 h 1762370"/>
                <a:gd name="connsiteX3" fmla="*/ 2782277 w 3090985"/>
                <a:gd name="connsiteY3" fmla="*/ 1191847 h 1762370"/>
                <a:gd name="connsiteX4" fmla="*/ 2723662 w 3090985"/>
                <a:gd name="connsiteY4" fmla="*/ 1168400 h 1762370"/>
                <a:gd name="connsiteX5" fmla="*/ 2672862 w 3090985"/>
                <a:gd name="connsiteY5" fmla="*/ 1133231 h 1762370"/>
                <a:gd name="connsiteX6" fmla="*/ 2618154 w 3090985"/>
                <a:gd name="connsiteY6" fmla="*/ 1074616 h 1762370"/>
                <a:gd name="connsiteX7" fmla="*/ 2543908 w 3090985"/>
                <a:gd name="connsiteY7" fmla="*/ 1058985 h 1762370"/>
                <a:gd name="connsiteX8" fmla="*/ 2473569 w 3090985"/>
                <a:gd name="connsiteY8" fmla="*/ 1031631 h 1762370"/>
                <a:gd name="connsiteX9" fmla="*/ 2364154 w 3090985"/>
                <a:gd name="connsiteY9" fmla="*/ 1070708 h 1762370"/>
                <a:gd name="connsiteX10" fmla="*/ 2278185 w 3090985"/>
                <a:gd name="connsiteY10" fmla="*/ 1074616 h 1762370"/>
                <a:gd name="connsiteX11" fmla="*/ 2223477 w 3090985"/>
                <a:gd name="connsiteY11" fmla="*/ 1027724 h 1762370"/>
                <a:gd name="connsiteX12" fmla="*/ 2239108 w 3090985"/>
                <a:gd name="connsiteY12" fmla="*/ 945662 h 1762370"/>
                <a:gd name="connsiteX13" fmla="*/ 2352431 w 3090985"/>
                <a:gd name="connsiteY13" fmla="*/ 930031 h 1762370"/>
                <a:gd name="connsiteX14" fmla="*/ 2418862 w 3090985"/>
                <a:gd name="connsiteY14" fmla="*/ 883139 h 1762370"/>
                <a:gd name="connsiteX15" fmla="*/ 2371969 w 3090985"/>
                <a:gd name="connsiteY15" fmla="*/ 781539 h 1762370"/>
                <a:gd name="connsiteX16" fmla="*/ 2371969 w 3090985"/>
                <a:gd name="connsiteY16" fmla="*/ 676031 h 1762370"/>
                <a:gd name="connsiteX17" fmla="*/ 2321169 w 3090985"/>
                <a:gd name="connsiteY17" fmla="*/ 578339 h 1762370"/>
                <a:gd name="connsiteX18" fmla="*/ 2246923 w 3090985"/>
                <a:gd name="connsiteY18" fmla="*/ 566616 h 1762370"/>
                <a:gd name="connsiteX19" fmla="*/ 2176585 w 3090985"/>
                <a:gd name="connsiteY19" fmla="*/ 535354 h 1762370"/>
                <a:gd name="connsiteX20" fmla="*/ 2137508 w 3090985"/>
                <a:gd name="connsiteY20" fmla="*/ 570524 h 1762370"/>
                <a:gd name="connsiteX21" fmla="*/ 2102339 w 3090985"/>
                <a:gd name="connsiteY21" fmla="*/ 547077 h 1762370"/>
                <a:gd name="connsiteX22" fmla="*/ 2098431 w 3090985"/>
                <a:gd name="connsiteY22" fmla="*/ 488462 h 1762370"/>
                <a:gd name="connsiteX23" fmla="*/ 2020277 w 3090985"/>
                <a:gd name="connsiteY23" fmla="*/ 465016 h 1762370"/>
                <a:gd name="connsiteX24" fmla="*/ 1957754 w 3090985"/>
                <a:gd name="connsiteY24" fmla="*/ 465016 h 1762370"/>
                <a:gd name="connsiteX25" fmla="*/ 1871785 w 3090985"/>
                <a:gd name="connsiteY25" fmla="*/ 457200 h 1762370"/>
                <a:gd name="connsiteX26" fmla="*/ 1820985 w 3090985"/>
                <a:gd name="connsiteY26" fmla="*/ 480647 h 1762370"/>
                <a:gd name="connsiteX27" fmla="*/ 1860062 w 3090985"/>
                <a:gd name="connsiteY27" fmla="*/ 558800 h 1762370"/>
                <a:gd name="connsiteX28" fmla="*/ 1867877 w 3090985"/>
                <a:gd name="connsiteY28" fmla="*/ 672124 h 1762370"/>
                <a:gd name="connsiteX29" fmla="*/ 1910862 w 3090985"/>
                <a:gd name="connsiteY29" fmla="*/ 738554 h 1762370"/>
                <a:gd name="connsiteX30" fmla="*/ 1953846 w 3090985"/>
                <a:gd name="connsiteY30" fmla="*/ 762000 h 1762370"/>
                <a:gd name="connsiteX31" fmla="*/ 1949939 w 3090985"/>
                <a:gd name="connsiteY31" fmla="*/ 851877 h 1762370"/>
                <a:gd name="connsiteX32" fmla="*/ 1875693 w 3090985"/>
                <a:gd name="connsiteY32" fmla="*/ 937847 h 1762370"/>
                <a:gd name="connsiteX33" fmla="*/ 1793631 w 3090985"/>
                <a:gd name="connsiteY33" fmla="*/ 926124 h 1762370"/>
                <a:gd name="connsiteX34" fmla="*/ 1738923 w 3090985"/>
                <a:gd name="connsiteY34" fmla="*/ 918308 h 1762370"/>
                <a:gd name="connsiteX35" fmla="*/ 1750646 w 3090985"/>
                <a:gd name="connsiteY35" fmla="*/ 988647 h 1762370"/>
                <a:gd name="connsiteX36" fmla="*/ 1723293 w 3090985"/>
                <a:gd name="connsiteY36" fmla="*/ 1086339 h 1762370"/>
                <a:gd name="connsiteX37" fmla="*/ 1719385 w 3090985"/>
                <a:gd name="connsiteY37" fmla="*/ 1180124 h 1762370"/>
                <a:gd name="connsiteX38" fmla="*/ 1695939 w 3090985"/>
                <a:gd name="connsiteY38" fmla="*/ 1242647 h 1762370"/>
                <a:gd name="connsiteX39" fmla="*/ 1649046 w 3090985"/>
                <a:gd name="connsiteY39" fmla="*/ 1230924 h 1762370"/>
                <a:gd name="connsiteX40" fmla="*/ 1649046 w 3090985"/>
                <a:gd name="connsiteY40" fmla="*/ 1230924 h 1762370"/>
                <a:gd name="connsiteX41" fmla="*/ 1649046 w 3090985"/>
                <a:gd name="connsiteY41" fmla="*/ 1230924 h 1762370"/>
                <a:gd name="connsiteX42" fmla="*/ 1594339 w 3090985"/>
                <a:gd name="connsiteY42" fmla="*/ 1281724 h 1762370"/>
                <a:gd name="connsiteX43" fmla="*/ 1586523 w 3090985"/>
                <a:gd name="connsiteY43" fmla="*/ 1363785 h 1762370"/>
                <a:gd name="connsiteX44" fmla="*/ 1500554 w 3090985"/>
                <a:gd name="connsiteY44" fmla="*/ 1465385 h 1762370"/>
                <a:gd name="connsiteX45" fmla="*/ 1445846 w 3090985"/>
                <a:gd name="connsiteY45" fmla="*/ 1621693 h 1762370"/>
                <a:gd name="connsiteX46" fmla="*/ 1418493 w 3090985"/>
                <a:gd name="connsiteY46" fmla="*/ 1711570 h 1762370"/>
                <a:gd name="connsiteX47" fmla="*/ 965200 w 3090985"/>
                <a:gd name="connsiteY47" fmla="*/ 1762370 h 1762370"/>
                <a:gd name="connsiteX48" fmla="*/ 976923 w 3090985"/>
                <a:gd name="connsiteY48" fmla="*/ 1254370 h 1762370"/>
                <a:gd name="connsiteX49" fmla="*/ 840154 w 3090985"/>
                <a:gd name="connsiteY49" fmla="*/ 1250462 h 1762370"/>
                <a:gd name="connsiteX50" fmla="*/ 664308 w 3090985"/>
                <a:gd name="connsiteY50" fmla="*/ 1215293 h 1762370"/>
                <a:gd name="connsiteX51" fmla="*/ 531446 w 3090985"/>
                <a:gd name="connsiteY51" fmla="*/ 1164493 h 1762370"/>
                <a:gd name="connsiteX52" fmla="*/ 488462 w 3090985"/>
                <a:gd name="connsiteY52" fmla="*/ 1121508 h 1762370"/>
                <a:gd name="connsiteX53" fmla="*/ 441569 w 3090985"/>
                <a:gd name="connsiteY53" fmla="*/ 1121508 h 1762370"/>
                <a:gd name="connsiteX54" fmla="*/ 371231 w 3090985"/>
                <a:gd name="connsiteY54" fmla="*/ 1039447 h 1762370"/>
                <a:gd name="connsiteX55" fmla="*/ 293077 w 3090985"/>
                <a:gd name="connsiteY55" fmla="*/ 1047262 h 1762370"/>
                <a:gd name="connsiteX56" fmla="*/ 0 w 3090985"/>
                <a:gd name="connsiteY56" fmla="*/ 726831 h 1762370"/>
                <a:gd name="connsiteX57" fmla="*/ 42985 w 3090985"/>
                <a:gd name="connsiteY57" fmla="*/ 539262 h 1762370"/>
                <a:gd name="connsiteX58" fmla="*/ 121139 w 3090985"/>
                <a:gd name="connsiteY58" fmla="*/ 590062 h 1762370"/>
                <a:gd name="connsiteX59" fmla="*/ 246185 w 3090985"/>
                <a:gd name="connsiteY59" fmla="*/ 676031 h 1762370"/>
                <a:gd name="connsiteX60" fmla="*/ 324339 w 3090985"/>
                <a:gd name="connsiteY60" fmla="*/ 687754 h 1762370"/>
                <a:gd name="connsiteX61" fmla="*/ 339969 w 3090985"/>
                <a:gd name="connsiteY61" fmla="*/ 738554 h 1762370"/>
                <a:gd name="connsiteX62" fmla="*/ 300893 w 3090985"/>
                <a:gd name="connsiteY62" fmla="*/ 769816 h 1762370"/>
                <a:gd name="connsiteX63" fmla="*/ 363416 w 3090985"/>
                <a:gd name="connsiteY63" fmla="*/ 812800 h 1762370"/>
                <a:gd name="connsiteX64" fmla="*/ 445477 w 3090985"/>
                <a:gd name="connsiteY64" fmla="*/ 828431 h 1762370"/>
                <a:gd name="connsiteX65" fmla="*/ 508000 w 3090985"/>
                <a:gd name="connsiteY65" fmla="*/ 801077 h 1762370"/>
                <a:gd name="connsiteX66" fmla="*/ 566616 w 3090985"/>
                <a:gd name="connsiteY66" fmla="*/ 801077 h 1762370"/>
                <a:gd name="connsiteX67" fmla="*/ 601785 w 3090985"/>
                <a:gd name="connsiteY67" fmla="*/ 867508 h 1762370"/>
                <a:gd name="connsiteX68" fmla="*/ 644769 w 3090985"/>
                <a:gd name="connsiteY68" fmla="*/ 832339 h 1762370"/>
                <a:gd name="connsiteX69" fmla="*/ 660400 w 3090985"/>
                <a:gd name="connsiteY69" fmla="*/ 793262 h 1762370"/>
                <a:gd name="connsiteX70" fmla="*/ 703385 w 3090985"/>
                <a:gd name="connsiteY70" fmla="*/ 734647 h 1762370"/>
                <a:gd name="connsiteX71" fmla="*/ 777631 w 3090985"/>
                <a:gd name="connsiteY71" fmla="*/ 703385 h 1762370"/>
                <a:gd name="connsiteX72" fmla="*/ 816708 w 3090985"/>
                <a:gd name="connsiteY72" fmla="*/ 762000 h 1762370"/>
                <a:gd name="connsiteX73" fmla="*/ 887046 w 3090985"/>
                <a:gd name="connsiteY73" fmla="*/ 808893 h 1762370"/>
                <a:gd name="connsiteX74" fmla="*/ 1066800 w 3090985"/>
                <a:gd name="connsiteY74" fmla="*/ 851877 h 1762370"/>
                <a:gd name="connsiteX75" fmla="*/ 1109785 w 3090985"/>
                <a:gd name="connsiteY75" fmla="*/ 742462 h 1762370"/>
                <a:gd name="connsiteX76" fmla="*/ 1043354 w 3090985"/>
                <a:gd name="connsiteY76" fmla="*/ 699477 h 1762370"/>
                <a:gd name="connsiteX77" fmla="*/ 1062893 w 3090985"/>
                <a:gd name="connsiteY77" fmla="*/ 617416 h 1762370"/>
                <a:gd name="connsiteX78" fmla="*/ 1121508 w 3090985"/>
                <a:gd name="connsiteY78" fmla="*/ 578339 h 1762370"/>
                <a:gd name="connsiteX79" fmla="*/ 1211385 w 3090985"/>
                <a:gd name="connsiteY79" fmla="*/ 644770 h 1762370"/>
                <a:gd name="connsiteX80" fmla="*/ 1262185 w 3090985"/>
                <a:gd name="connsiteY80" fmla="*/ 664308 h 1762370"/>
                <a:gd name="connsiteX81" fmla="*/ 1273908 w 3090985"/>
                <a:gd name="connsiteY81" fmla="*/ 613508 h 1762370"/>
                <a:gd name="connsiteX82" fmla="*/ 1195754 w 3090985"/>
                <a:gd name="connsiteY82" fmla="*/ 554893 h 1762370"/>
                <a:gd name="connsiteX83" fmla="*/ 1144954 w 3090985"/>
                <a:gd name="connsiteY83" fmla="*/ 488462 h 1762370"/>
                <a:gd name="connsiteX84" fmla="*/ 1164493 w 3090985"/>
                <a:gd name="connsiteY84" fmla="*/ 386862 h 1762370"/>
                <a:gd name="connsiteX85" fmla="*/ 1176216 w 3090985"/>
                <a:gd name="connsiteY85" fmla="*/ 293077 h 1762370"/>
                <a:gd name="connsiteX86" fmla="*/ 1141046 w 3090985"/>
                <a:gd name="connsiteY86" fmla="*/ 187570 h 1762370"/>
                <a:gd name="connsiteX87" fmla="*/ 1137139 w 3090985"/>
                <a:gd name="connsiteY87" fmla="*/ 78154 h 1762370"/>
                <a:gd name="connsiteX88" fmla="*/ 1187939 w 3090985"/>
                <a:gd name="connsiteY88" fmla="*/ 42985 h 1762370"/>
                <a:gd name="connsiteX89" fmla="*/ 1281723 w 3090985"/>
                <a:gd name="connsiteY89" fmla="*/ 35170 h 1762370"/>
                <a:gd name="connsiteX90" fmla="*/ 1328616 w 3090985"/>
                <a:gd name="connsiteY90" fmla="*/ 62524 h 1762370"/>
                <a:gd name="connsiteX91" fmla="*/ 1316893 w 3090985"/>
                <a:gd name="connsiteY91" fmla="*/ 148493 h 1762370"/>
                <a:gd name="connsiteX92" fmla="*/ 1281723 w 3090985"/>
                <a:gd name="connsiteY92" fmla="*/ 214924 h 1762370"/>
                <a:gd name="connsiteX93" fmla="*/ 1230923 w 3090985"/>
                <a:gd name="connsiteY93" fmla="*/ 218831 h 1762370"/>
                <a:gd name="connsiteX94" fmla="*/ 1238739 w 3090985"/>
                <a:gd name="connsiteY94" fmla="*/ 324339 h 1762370"/>
                <a:gd name="connsiteX95" fmla="*/ 1281723 w 3090985"/>
                <a:gd name="connsiteY95" fmla="*/ 398585 h 1762370"/>
                <a:gd name="connsiteX96" fmla="*/ 1363785 w 3090985"/>
                <a:gd name="connsiteY96" fmla="*/ 492370 h 1762370"/>
                <a:gd name="connsiteX97" fmla="*/ 1359877 w 3090985"/>
                <a:gd name="connsiteY97" fmla="*/ 562708 h 1762370"/>
                <a:gd name="connsiteX98" fmla="*/ 1449754 w 3090985"/>
                <a:gd name="connsiteY98" fmla="*/ 617416 h 1762370"/>
                <a:gd name="connsiteX99" fmla="*/ 1484923 w 3090985"/>
                <a:gd name="connsiteY99" fmla="*/ 699477 h 1762370"/>
                <a:gd name="connsiteX100" fmla="*/ 1524000 w 3090985"/>
                <a:gd name="connsiteY100" fmla="*/ 593970 h 1762370"/>
                <a:gd name="connsiteX101" fmla="*/ 1598246 w 3090985"/>
                <a:gd name="connsiteY101" fmla="*/ 656493 h 1762370"/>
                <a:gd name="connsiteX102" fmla="*/ 1606062 w 3090985"/>
                <a:gd name="connsiteY102" fmla="*/ 765908 h 1762370"/>
                <a:gd name="connsiteX103" fmla="*/ 1668585 w 3090985"/>
                <a:gd name="connsiteY103" fmla="*/ 832339 h 1762370"/>
                <a:gd name="connsiteX104" fmla="*/ 1692031 w 3090985"/>
                <a:gd name="connsiteY104" fmla="*/ 730739 h 1762370"/>
                <a:gd name="connsiteX105" fmla="*/ 1711569 w 3090985"/>
                <a:gd name="connsiteY105" fmla="*/ 625231 h 1762370"/>
                <a:gd name="connsiteX106" fmla="*/ 1641231 w 3090985"/>
                <a:gd name="connsiteY106" fmla="*/ 515816 h 1762370"/>
                <a:gd name="connsiteX107" fmla="*/ 1547446 w 3090985"/>
                <a:gd name="connsiteY107" fmla="*/ 476739 h 1762370"/>
                <a:gd name="connsiteX108" fmla="*/ 1488831 w 3090985"/>
                <a:gd name="connsiteY108" fmla="*/ 410308 h 1762370"/>
                <a:gd name="connsiteX109" fmla="*/ 1434123 w 3090985"/>
                <a:gd name="connsiteY109" fmla="*/ 332154 h 1762370"/>
                <a:gd name="connsiteX110" fmla="*/ 1387231 w 3090985"/>
                <a:gd name="connsiteY110" fmla="*/ 265724 h 1762370"/>
                <a:gd name="connsiteX111" fmla="*/ 1395046 w 3090985"/>
                <a:gd name="connsiteY111" fmla="*/ 144585 h 1762370"/>
                <a:gd name="connsiteX112" fmla="*/ 1426308 w 3090985"/>
                <a:gd name="connsiteY112" fmla="*/ 66431 h 1762370"/>
                <a:gd name="connsiteX113" fmla="*/ 1488831 w 3090985"/>
                <a:gd name="connsiteY113" fmla="*/ 15631 h 1762370"/>
                <a:gd name="connsiteX114" fmla="*/ 1551354 w 3090985"/>
                <a:gd name="connsiteY114" fmla="*/ 23447 h 1762370"/>
                <a:gd name="connsiteX115" fmla="*/ 1512277 w 3090985"/>
                <a:gd name="connsiteY115" fmla="*/ 109416 h 1762370"/>
                <a:gd name="connsiteX116" fmla="*/ 1527908 w 3090985"/>
                <a:gd name="connsiteY116" fmla="*/ 230554 h 1762370"/>
                <a:gd name="connsiteX117" fmla="*/ 1598246 w 3090985"/>
                <a:gd name="connsiteY117" fmla="*/ 332154 h 1762370"/>
                <a:gd name="connsiteX118" fmla="*/ 1578708 w 3090985"/>
                <a:gd name="connsiteY118" fmla="*/ 191477 h 1762370"/>
                <a:gd name="connsiteX119" fmla="*/ 1606062 w 3090985"/>
                <a:gd name="connsiteY119" fmla="*/ 82062 h 1762370"/>
                <a:gd name="connsiteX120" fmla="*/ 1660769 w 3090985"/>
                <a:gd name="connsiteY120" fmla="*/ 7816 h 1762370"/>
                <a:gd name="connsiteX121" fmla="*/ 1805354 w 3090985"/>
                <a:gd name="connsiteY121" fmla="*/ 0 h 1762370"/>
                <a:gd name="connsiteX122" fmla="*/ 1895231 w 3090985"/>
                <a:gd name="connsiteY122" fmla="*/ 117231 h 1762370"/>
                <a:gd name="connsiteX123" fmla="*/ 2028093 w 3090985"/>
                <a:gd name="connsiteY123" fmla="*/ 140677 h 1762370"/>
                <a:gd name="connsiteX124" fmla="*/ 2090616 w 3090985"/>
                <a:gd name="connsiteY124" fmla="*/ 218831 h 1762370"/>
                <a:gd name="connsiteX125" fmla="*/ 2215662 w 3090985"/>
                <a:gd name="connsiteY125" fmla="*/ 226647 h 1762370"/>
                <a:gd name="connsiteX126" fmla="*/ 2325077 w 3090985"/>
                <a:gd name="connsiteY126" fmla="*/ 250093 h 1762370"/>
                <a:gd name="connsiteX127" fmla="*/ 2454031 w 3090985"/>
                <a:gd name="connsiteY127" fmla="*/ 371231 h 1762370"/>
                <a:gd name="connsiteX128" fmla="*/ 2500923 w 3090985"/>
                <a:gd name="connsiteY128" fmla="*/ 457200 h 1762370"/>
                <a:gd name="connsiteX129" fmla="*/ 2590800 w 3090985"/>
                <a:gd name="connsiteY129" fmla="*/ 492370 h 1762370"/>
                <a:gd name="connsiteX130" fmla="*/ 2727569 w 3090985"/>
                <a:gd name="connsiteY130" fmla="*/ 511908 h 1762370"/>
                <a:gd name="connsiteX131" fmla="*/ 2774462 w 3090985"/>
                <a:gd name="connsiteY131" fmla="*/ 547077 h 1762370"/>
                <a:gd name="connsiteX132" fmla="*/ 2891693 w 3090985"/>
                <a:gd name="connsiteY132" fmla="*/ 547077 h 1762370"/>
                <a:gd name="connsiteX133" fmla="*/ 2942493 w 3090985"/>
                <a:gd name="connsiteY133" fmla="*/ 609600 h 1762370"/>
                <a:gd name="connsiteX134" fmla="*/ 2950308 w 3090985"/>
                <a:gd name="connsiteY134" fmla="*/ 695570 h 1762370"/>
                <a:gd name="connsiteX135" fmla="*/ 2989385 w 3090985"/>
                <a:gd name="connsiteY135" fmla="*/ 777631 h 1762370"/>
                <a:gd name="connsiteX136" fmla="*/ 2887785 w 3090985"/>
                <a:gd name="connsiteY136" fmla="*/ 781539 h 1762370"/>
                <a:gd name="connsiteX137" fmla="*/ 2797908 w 3090985"/>
                <a:gd name="connsiteY137" fmla="*/ 715108 h 1762370"/>
                <a:gd name="connsiteX138" fmla="*/ 2696308 w 3090985"/>
                <a:gd name="connsiteY138" fmla="*/ 683847 h 1762370"/>
                <a:gd name="connsiteX139" fmla="*/ 2704123 w 3090985"/>
                <a:gd name="connsiteY139" fmla="*/ 765908 h 1762370"/>
                <a:gd name="connsiteX140" fmla="*/ 2782277 w 3090985"/>
                <a:gd name="connsiteY140" fmla="*/ 804985 h 1762370"/>
                <a:gd name="connsiteX141" fmla="*/ 2911231 w 3090985"/>
                <a:gd name="connsiteY141" fmla="*/ 851877 h 1762370"/>
                <a:gd name="connsiteX142" fmla="*/ 3008923 w 3090985"/>
                <a:gd name="connsiteY142" fmla="*/ 918308 h 1762370"/>
                <a:gd name="connsiteX143" fmla="*/ 3063631 w 3090985"/>
                <a:gd name="connsiteY143" fmla="*/ 984739 h 1762370"/>
                <a:gd name="connsiteX144" fmla="*/ 3090985 w 3090985"/>
                <a:gd name="connsiteY144" fmla="*/ 1066800 h 1762370"/>
                <a:gd name="connsiteX145" fmla="*/ 3028462 w 3090985"/>
                <a:gd name="connsiteY145" fmla="*/ 1043354 h 1762370"/>
                <a:gd name="connsiteX146" fmla="*/ 2958123 w 3090985"/>
                <a:gd name="connsiteY146" fmla="*/ 1039447 h 1762370"/>
                <a:gd name="connsiteX147" fmla="*/ 2809631 w 3090985"/>
                <a:gd name="connsiteY147" fmla="*/ 996462 h 1762370"/>
                <a:gd name="connsiteX148" fmla="*/ 2852616 w 3090985"/>
                <a:gd name="connsiteY148" fmla="*/ 1047262 h 1762370"/>
                <a:gd name="connsiteX149" fmla="*/ 2981569 w 3090985"/>
                <a:gd name="connsiteY149" fmla="*/ 1090247 h 1762370"/>
                <a:gd name="connsiteX150" fmla="*/ 3059723 w 3090985"/>
                <a:gd name="connsiteY150" fmla="*/ 1113693 h 1762370"/>
                <a:gd name="connsiteX151" fmla="*/ 3048000 w 3090985"/>
                <a:gd name="connsiteY151" fmla="*/ 1168400 h 17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090985" h="1762370">
                  <a:moveTo>
                    <a:pt x="3048000" y="1168400"/>
                  </a:moveTo>
                  <a:lnTo>
                    <a:pt x="2891693" y="1164493"/>
                  </a:lnTo>
                  <a:lnTo>
                    <a:pt x="2786185" y="1152770"/>
                  </a:lnTo>
                  <a:lnTo>
                    <a:pt x="2782277" y="1191847"/>
                  </a:lnTo>
                  <a:lnTo>
                    <a:pt x="2723662" y="1168400"/>
                  </a:lnTo>
                  <a:lnTo>
                    <a:pt x="2672862" y="1133231"/>
                  </a:lnTo>
                  <a:lnTo>
                    <a:pt x="2618154" y="1074616"/>
                  </a:lnTo>
                  <a:lnTo>
                    <a:pt x="2543908" y="1058985"/>
                  </a:lnTo>
                  <a:lnTo>
                    <a:pt x="2473569" y="1031631"/>
                  </a:lnTo>
                  <a:lnTo>
                    <a:pt x="2364154" y="1070708"/>
                  </a:lnTo>
                  <a:lnTo>
                    <a:pt x="2278185" y="1074616"/>
                  </a:lnTo>
                  <a:lnTo>
                    <a:pt x="2223477" y="1027724"/>
                  </a:lnTo>
                  <a:lnTo>
                    <a:pt x="2239108" y="945662"/>
                  </a:lnTo>
                  <a:lnTo>
                    <a:pt x="2352431" y="930031"/>
                  </a:lnTo>
                  <a:lnTo>
                    <a:pt x="2418862" y="883139"/>
                  </a:lnTo>
                  <a:lnTo>
                    <a:pt x="2371969" y="781539"/>
                  </a:lnTo>
                  <a:lnTo>
                    <a:pt x="2371969" y="676031"/>
                  </a:lnTo>
                  <a:lnTo>
                    <a:pt x="2321169" y="578339"/>
                  </a:lnTo>
                  <a:lnTo>
                    <a:pt x="2246923" y="566616"/>
                  </a:lnTo>
                  <a:lnTo>
                    <a:pt x="2176585" y="535354"/>
                  </a:lnTo>
                  <a:lnTo>
                    <a:pt x="2137508" y="570524"/>
                  </a:lnTo>
                  <a:lnTo>
                    <a:pt x="2102339" y="547077"/>
                  </a:lnTo>
                  <a:lnTo>
                    <a:pt x="2098431" y="488462"/>
                  </a:lnTo>
                  <a:lnTo>
                    <a:pt x="2020277" y="465016"/>
                  </a:lnTo>
                  <a:lnTo>
                    <a:pt x="1957754" y="465016"/>
                  </a:lnTo>
                  <a:lnTo>
                    <a:pt x="1871785" y="457200"/>
                  </a:lnTo>
                  <a:lnTo>
                    <a:pt x="1820985" y="480647"/>
                  </a:lnTo>
                  <a:lnTo>
                    <a:pt x="1860062" y="558800"/>
                  </a:lnTo>
                  <a:lnTo>
                    <a:pt x="1867877" y="672124"/>
                  </a:lnTo>
                  <a:lnTo>
                    <a:pt x="1910862" y="738554"/>
                  </a:lnTo>
                  <a:lnTo>
                    <a:pt x="1953846" y="762000"/>
                  </a:lnTo>
                  <a:lnTo>
                    <a:pt x="1949939" y="851877"/>
                  </a:lnTo>
                  <a:lnTo>
                    <a:pt x="1875693" y="937847"/>
                  </a:lnTo>
                  <a:lnTo>
                    <a:pt x="1793631" y="926124"/>
                  </a:lnTo>
                  <a:lnTo>
                    <a:pt x="1738923" y="918308"/>
                  </a:lnTo>
                  <a:lnTo>
                    <a:pt x="1750646" y="988647"/>
                  </a:lnTo>
                  <a:lnTo>
                    <a:pt x="1723293" y="1086339"/>
                  </a:lnTo>
                  <a:lnTo>
                    <a:pt x="1719385" y="1180124"/>
                  </a:lnTo>
                  <a:lnTo>
                    <a:pt x="1695939" y="1242647"/>
                  </a:lnTo>
                  <a:lnTo>
                    <a:pt x="1649046" y="1230924"/>
                  </a:lnTo>
                  <a:lnTo>
                    <a:pt x="1649046" y="1230924"/>
                  </a:lnTo>
                  <a:lnTo>
                    <a:pt x="1649046" y="1230924"/>
                  </a:lnTo>
                  <a:lnTo>
                    <a:pt x="1594339" y="1281724"/>
                  </a:lnTo>
                  <a:lnTo>
                    <a:pt x="1586523" y="1363785"/>
                  </a:lnTo>
                  <a:lnTo>
                    <a:pt x="1500554" y="1465385"/>
                  </a:lnTo>
                  <a:lnTo>
                    <a:pt x="1445846" y="1621693"/>
                  </a:lnTo>
                  <a:lnTo>
                    <a:pt x="1418493" y="1711570"/>
                  </a:lnTo>
                  <a:lnTo>
                    <a:pt x="965200" y="1762370"/>
                  </a:lnTo>
                  <a:lnTo>
                    <a:pt x="976923" y="1254370"/>
                  </a:lnTo>
                  <a:lnTo>
                    <a:pt x="840154" y="1250462"/>
                  </a:lnTo>
                  <a:lnTo>
                    <a:pt x="664308" y="1215293"/>
                  </a:lnTo>
                  <a:lnTo>
                    <a:pt x="531446" y="1164493"/>
                  </a:lnTo>
                  <a:lnTo>
                    <a:pt x="488462" y="1121508"/>
                  </a:lnTo>
                  <a:lnTo>
                    <a:pt x="441569" y="1121508"/>
                  </a:lnTo>
                  <a:lnTo>
                    <a:pt x="371231" y="1039447"/>
                  </a:lnTo>
                  <a:lnTo>
                    <a:pt x="293077" y="1047262"/>
                  </a:lnTo>
                  <a:lnTo>
                    <a:pt x="0" y="726831"/>
                  </a:lnTo>
                  <a:lnTo>
                    <a:pt x="42985" y="539262"/>
                  </a:lnTo>
                  <a:lnTo>
                    <a:pt x="121139" y="590062"/>
                  </a:lnTo>
                  <a:lnTo>
                    <a:pt x="246185" y="676031"/>
                  </a:lnTo>
                  <a:lnTo>
                    <a:pt x="324339" y="687754"/>
                  </a:lnTo>
                  <a:lnTo>
                    <a:pt x="339969" y="738554"/>
                  </a:lnTo>
                  <a:lnTo>
                    <a:pt x="300893" y="769816"/>
                  </a:lnTo>
                  <a:lnTo>
                    <a:pt x="363416" y="812800"/>
                  </a:lnTo>
                  <a:lnTo>
                    <a:pt x="445477" y="828431"/>
                  </a:lnTo>
                  <a:lnTo>
                    <a:pt x="508000" y="801077"/>
                  </a:lnTo>
                  <a:lnTo>
                    <a:pt x="566616" y="801077"/>
                  </a:lnTo>
                  <a:lnTo>
                    <a:pt x="601785" y="867508"/>
                  </a:lnTo>
                  <a:lnTo>
                    <a:pt x="644769" y="832339"/>
                  </a:lnTo>
                  <a:lnTo>
                    <a:pt x="660400" y="793262"/>
                  </a:lnTo>
                  <a:lnTo>
                    <a:pt x="703385" y="734647"/>
                  </a:lnTo>
                  <a:lnTo>
                    <a:pt x="777631" y="703385"/>
                  </a:lnTo>
                  <a:lnTo>
                    <a:pt x="816708" y="762000"/>
                  </a:lnTo>
                  <a:lnTo>
                    <a:pt x="887046" y="808893"/>
                  </a:lnTo>
                  <a:lnTo>
                    <a:pt x="1066800" y="851877"/>
                  </a:lnTo>
                  <a:lnTo>
                    <a:pt x="1109785" y="742462"/>
                  </a:lnTo>
                  <a:lnTo>
                    <a:pt x="1043354" y="699477"/>
                  </a:lnTo>
                  <a:lnTo>
                    <a:pt x="1062893" y="617416"/>
                  </a:lnTo>
                  <a:lnTo>
                    <a:pt x="1121508" y="578339"/>
                  </a:lnTo>
                  <a:lnTo>
                    <a:pt x="1211385" y="644770"/>
                  </a:lnTo>
                  <a:lnTo>
                    <a:pt x="1262185" y="664308"/>
                  </a:lnTo>
                  <a:lnTo>
                    <a:pt x="1273908" y="613508"/>
                  </a:lnTo>
                  <a:lnTo>
                    <a:pt x="1195754" y="554893"/>
                  </a:lnTo>
                  <a:lnTo>
                    <a:pt x="1144954" y="488462"/>
                  </a:lnTo>
                  <a:lnTo>
                    <a:pt x="1164493" y="386862"/>
                  </a:lnTo>
                  <a:lnTo>
                    <a:pt x="1176216" y="293077"/>
                  </a:lnTo>
                  <a:lnTo>
                    <a:pt x="1141046" y="187570"/>
                  </a:lnTo>
                  <a:lnTo>
                    <a:pt x="1137139" y="78154"/>
                  </a:lnTo>
                  <a:lnTo>
                    <a:pt x="1187939" y="42985"/>
                  </a:lnTo>
                  <a:lnTo>
                    <a:pt x="1281723" y="35170"/>
                  </a:lnTo>
                  <a:lnTo>
                    <a:pt x="1328616" y="62524"/>
                  </a:lnTo>
                  <a:lnTo>
                    <a:pt x="1316893" y="148493"/>
                  </a:lnTo>
                  <a:lnTo>
                    <a:pt x="1281723" y="214924"/>
                  </a:lnTo>
                  <a:lnTo>
                    <a:pt x="1230923" y="218831"/>
                  </a:lnTo>
                  <a:lnTo>
                    <a:pt x="1238739" y="324339"/>
                  </a:lnTo>
                  <a:lnTo>
                    <a:pt x="1281723" y="398585"/>
                  </a:lnTo>
                  <a:lnTo>
                    <a:pt x="1363785" y="492370"/>
                  </a:lnTo>
                  <a:lnTo>
                    <a:pt x="1359877" y="562708"/>
                  </a:lnTo>
                  <a:lnTo>
                    <a:pt x="1449754" y="617416"/>
                  </a:lnTo>
                  <a:lnTo>
                    <a:pt x="1484923" y="699477"/>
                  </a:lnTo>
                  <a:lnTo>
                    <a:pt x="1524000" y="593970"/>
                  </a:lnTo>
                  <a:lnTo>
                    <a:pt x="1598246" y="656493"/>
                  </a:lnTo>
                  <a:lnTo>
                    <a:pt x="1606062" y="765908"/>
                  </a:lnTo>
                  <a:lnTo>
                    <a:pt x="1668585" y="832339"/>
                  </a:lnTo>
                  <a:lnTo>
                    <a:pt x="1692031" y="730739"/>
                  </a:lnTo>
                  <a:lnTo>
                    <a:pt x="1711569" y="625231"/>
                  </a:lnTo>
                  <a:lnTo>
                    <a:pt x="1641231" y="515816"/>
                  </a:lnTo>
                  <a:lnTo>
                    <a:pt x="1547446" y="476739"/>
                  </a:lnTo>
                  <a:lnTo>
                    <a:pt x="1488831" y="410308"/>
                  </a:lnTo>
                  <a:lnTo>
                    <a:pt x="1434123" y="332154"/>
                  </a:lnTo>
                  <a:lnTo>
                    <a:pt x="1387231" y="265724"/>
                  </a:lnTo>
                  <a:lnTo>
                    <a:pt x="1395046" y="144585"/>
                  </a:lnTo>
                  <a:lnTo>
                    <a:pt x="1426308" y="66431"/>
                  </a:lnTo>
                  <a:lnTo>
                    <a:pt x="1488831" y="15631"/>
                  </a:lnTo>
                  <a:lnTo>
                    <a:pt x="1551354" y="23447"/>
                  </a:lnTo>
                  <a:lnTo>
                    <a:pt x="1512277" y="109416"/>
                  </a:lnTo>
                  <a:lnTo>
                    <a:pt x="1527908" y="230554"/>
                  </a:lnTo>
                  <a:lnTo>
                    <a:pt x="1598246" y="332154"/>
                  </a:lnTo>
                  <a:lnTo>
                    <a:pt x="1578708" y="191477"/>
                  </a:lnTo>
                  <a:lnTo>
                    <a:pt x="1606062" y="82062"/>
                  </a:lnTo>
                  <a:lnTo>
                    <a:pt x="1660769" y="7816"/>
                  </a:lnTo>
                  <a:lnTo>
                    <a:pt x="1805354" y="0"/>
                  </a:lnTo>
                  <a:lnTo>
                    <a:pt x="1895231" y="117231"/>
                  </a:lnTo>
                  <a:lnTo>
                    <a:pt x="2028093" y="140677"/>
                  </a:lnTo>
                  <a:lnTo>
                    <a:pt x="2090616" y="218831"/>
                  </a:lnTo>
                  <a:lnTo>
                    <a:pt x="2215662" y="226647"/>
                  </a:lnTo>
                  <a:lnTo>
                    <a:pt x="2325077" y="250093"/>
                  </a:lnTo>
                  <a:lnTo>
                    <a:pt x="2454031" y="371231"/>
                  </a:lnTo>
                  <a:lnTo>
                    <a:pt x="2500923" y="457200"/>
                  </a:lnTo>
                  <a:lnTo>
                    <a:pt x="2590800" y="492370"/>
                  </a:lnTo>
                  <a:lnTo>
                    <a:pt x="2727569" y="511908"/>
                  </a:lnTo>
                  <a:lnTo>
                    <a:pt x="2774462" y="547077"/>
                  </a:lnTo>
                  <a:lnTo>
                    <a:pt x="2891693" y="547077"/>
                  </a:lnTo>
                  <a:lnTo>
                    <a:pt x="2942493" y="609600"/>
                  </a:lnTo>
                  <a:lnTo>
                    <a:pt x="2950308" y="695570"/>
                  </a:lnTo>
                  <a:lnTo>
                    <a:pt x="2989385" y="777631"/>
                  </a:lnTo>
                  <a:lnTo>
                    <a:pt x="2887785" y="781539"/>
                  </a:lnTo>
                  <a:lnTo>
                    <a:pt x="2797908" y="715108"/>
                  </a:lnTo>
                  <a:lnTo>
                    <a:pt x="2696308" y="683847"/>
                  </a:lnTo>
                  <a:lnTo>
                    <a:pt x="2704123" y="765908"/>
                  </a:lnTo>
                  <a:lnTo>
                    <a:pt x="2782277" y="804985"/>
                  </a:lnTo>
                  <a:lnTo>
                    <a:pt x="2911231" y="851877"/>
                  </a:lnTo>
                  <a:lnTo>
                    <a:pt x="3008923" y="918308"/>
                  </a:lnTo>
                  <a:lnTo>
                    <a:pt x="3063631" y="984739"/>
                  </a:lnTo>
                  <a:lnTo>
                    <a:pt x="3090985" y="1066800"/>
                  </a:lnTo>
                  <a:lnTo>
                    <a:pt x="3028462" y="1043354"/>
                  </a:lnTo>
                  <a:lnTo>
                    <a:pt x="2958123" y="1039447"/>
                  </a:lnTo>
                  <a:lnTo>
                    <a:pt x="2809631" y="996462"/>
                  </a:lnTo>
                  <a:lnTo>
                    <a:pt x="2852616" y="1047262"/>
                  </a:lnTo>
                  <a:lnTo>
                    <a:pt x="2981569" y="1090247"/>
                  </a:lnTo>
                  <a:lnTo>
                    <a:pt x="3059723" y="1113693"/>
                  </a:lnTo>
                  <a:lnTo>
                    <a:pt x="3048000" y="116840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Freeform 14">
              <a:extLst>
                <a:ext uri="{FF2B5EF4-FFF2-40B4-BE49-F238E27FC236}">
                  <a16:creationId xmlns:a16="http://schemas.microsoft.com/office/drawing/2014/main" id="{2D49DB60-D863-F2D8-9740-8C083DF2495B}"/>
                </a:ext>
              </a:extLst>
            </p:cNvPr>
            <p:cNvSpPr/>
            <p:nvPr/>
          </p:nvSpPr>
          <p:spPr>
            <a:xfrm>
              <a:off x="4437523" y="3089752"/>
              <a:ext cx="394677" cy="339969"/>
            </a:xfrm>
            <a:custGeom>
              <a:avLst/>
              <a:gdLst>
                <a:gd name="connsiteX0" fmla="*/ 78154 w 394677"/>
                <a:gd name="connsiteY0" fmla="*/ 42985 h 339969"/>
                <a:gd name="connsiteX1" fmla="*/ 207108 w 394677"/>
                <a:gd name="connsiteY1" fmla="*/ 93785 h 339969"/>
                <a:gd name="connsiteX2" fmla="*/ 347785 w 394677"/>
                <a:gd name="connsiteY2" fmla="*/ 152400 h 339969"/>
                <a:gd name="connsiteX3" fmla="*/ 394677 w 394677"/>
                <a:gd name="connsiteY3" fmla="*/ 222738 h 339969"/>
                <a:gd name="connsiteX4" fmla="*/ 324339 w 394677"/>
                <a:gd name="connsiteY4" fmla="*/ 230554 h 339969"/>
                <a:gd name="connsiteX5" fmla="*/ 199293 w 394677"/>
                <a:gd name="connsiteY5" fmla="*/ 183661 h 339969"/>
                <a:gd name="connsiteX6" fmla="*/ 171939 w 394677"/>
                <a:gd name="connsiteY6" fmla="*/ 273538 h 339969"/>
                <a:gd name="connsiteX7" fmla="*/ 132862 w 394677"/>
                <a:gd name="connsiteY7" fmla="*/ 339969 h 339969"/>
                <a:gd name="connsiteX8" fmla="*/ 66431 w 394677"/>
                <a:gd name="connsiteY8" fmla="*/ 281354 h 339969"/>
                <a:gd name="connsiteX9" fmla="*/ 0 w 394677"/>
                <a:gd name="connsiteY9" fmla="*/ 261815 h 339969"/>
                <a:gd name="connsiteX10" fmla="*/ 39077 w 394677"/>
                <a:gd name="connsiteY10" fmla="*/ 218831 h 339969"/>
                <a:gd name="connsiteX11" fmla="*/ 3908 w 394677"/>
                <a:gd name="connsiteY11" fmla="*/ 168031 h 339969"/>
                <a:gd name="connsiteX12" fmla="*/ 3908 w 394677"/>
                <a:gd name="connsiteY12" fmla="*/ 109415 h 339969"/>
                <a:gd name="connsiteX13" fmla="*/ 0 w 394677"/>
                <a:gd name="connsiteY13" fmla="*/ 46892 h 339969"/>
                <a:gd name="connsiteX14" fmla="*/ 15631 w 394677"/>
                <a:gd name="connsiteY14" fmla="*/ 0 h 339969"/>
                <a:gd name="connsiteX15" fmla="*/ 78154 w 394677"/>
                <a:gd name="connsiteY15" fmla="*/ 42985 h 33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77" h="339969">
                  <a:moveTo>
                    <a:pt x="78154" y="42985"/>
                  </a:moveTo>
                  <a:lnTo>
                    <a:pt x="207108" y="93785"/>
                  </a:lnTo>
                  <a:lnTo>
                    <a:pt x="347785" y="152400"/>
                  </a:lnTo>
                  <a:lnTo>
                    <a:pt x="394677" y="222738"/>
                  </a:lnTo>
                  <a:lnTo>
                    <a:pt x="324339" y="230554"/>
                  </a:lnTo>
                  <a:lnTo>
                    <a:pt x="199293" y="183661"/>
                  </a:lnTo>
                  <a:lnTo>
                    <a:pt x="171939" y="273538"/>
                  </a:lnTo>
                  <a:lnTo>
                    <a:pt x="132862" y="339969"/>
                  </a:lnTo>
                  <a:lnTo>
                    <a:pt x="66431" y="281354"/>
                  </a:lnTo>
                  <a:lnTo>
                    <a:pt x="0" y="261815"/>
                  </a:lnTo>
                  <a:lnTo>
                    <a:pt x="39077" y="218831"/>
                  </a:lnTo>
                  <a:lnTo>
                    <a:pt x="3908" y="168031"/>
                  </a:lnTo>
                  <a:lnTo>
                    <a:pt x="3908" y="109415"/>
                  </a:lnTo>
                  <a:lnTo>
                    <a:pt x="0" y="46892"/>
                  </a:lnTo>
                  <a:lnTo>
                    <a:pt x="15631" y="0"/>
                  </a:lnTo>
                  <a:lnTo>
                    <a:pt x="78154" y="42985"/>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Freeform 15">
              <a:extLst>
                <a:ext uri="{FF2B5EF4-FFF2-40B4-BE49-F238E27FC236}">
                  <a16:creationId xmlns:a16="http://schemas.microsoft.com/office/drawing/2014/main" id="{BFD5EF84-C9F3-55C5-811B-F144AC1391B0}"/>
                </a:ext>
              </a:extLst>
            </p:cNvPr>
            <p:cNvSpPr/>
            <p:nvPr/>
          </p:nvSpPr>
          <p:spPr>
            <a:xfrm>
              <a:off x="4664169" y="3386737"/>
              <a:ext cx="125047" cy="128953"/>
            </a:xfrm>
            <a:custGeom>
              <a:avLst/>
              <a:gdLst>
                <a:gd name="connsiteX0" fmla="*/ 125047 w 125047"/>
                <a:gd name="connsiteY0" fmla="*/ 0 h 128953"/>
                <a:gd name="connsiteX1" fmla="*/ 50800 w 125047"/>
                <a:gd name="connsiteY1" fmla="*/ 7815 h 128953"/>
                <a:gd name="connsiteX2" fmla="*/ 3908 w 125047"/>
                <a:gd name="connsiteY2" fmla="*/ 58615 h 128953"/>
                <a:gd name="connsiteX3" fmla="*/ 0 w 125047"/>
                <a:gd name="connsiteY3" fmla="*/ 128953 h 128953"/>
                <a:gd name="connsiteX4" fmla="*/ 78154 w 125047"/>
                <a:gd name="connsiteY4" fmla="*/ 101600 h 128953"/>
                <a:gd name="connsiteX5" fmla="*/ 125047 w 125047"/>
                <a:gd name="connsiteY5" fmla="*/ 0 h 12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7" h="128953">
                  <a:moveTo>
                    <a:pt x="125047" y="0"/>
                  </a:moveTo>
                  <a:lnTo>
                    <a:pt x="50800" y="7815"/>
                  </a:lnTo>
                  <a:lnTo>
                    <a:pt x="3908" y="58615"/>
                  </a:lnTo>
                  <a:lnTo>
                    <a:pt x="0" y="128953"/>
                  </a:lnTo>
                  <a:lnTo>
                    <a:pt x="78154" y="101600"/>
                  </a:lnTo>
                  <a:lnTo>
                    <a:pt x="125047"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Freeform 16">
              <a:extLst>
                <a:ext uri="{FF2B5EF4-FFF2-40B4-BE49-F238E27FC236}">
                  <a16:creationId xmlns:a16="http://schemas.microsoft.com/office/drawing/2014/main" id="{F835B0E7-641A-E252-4F77-2C0AAFAF731F}"/>
                </a:ext>
              </a:extLst>
            </p:cNvPr>
            <p:cNvSpPr/>
            <p:nvPr/>
          </p:nvSpPr>
          <p:spPr>
            <a:xfrm>
              <a:off x="4879092" y="3421906"/>
              <a:ext cx="89877" cy="121138"/>
            </a:xfrm>
            <a:custGeom>
              <a:avLst/>
              <a:gdLst>
                <a:gd name="connsiteX0" fmla="*/ 35170 w 89877"/>
                <a:gd name="connsiteY0" fmla="*/ 0 h 121138"/>
                <a:gd name="connsiteX1" fmla="*/ 0 w 89877"/>
                <a:gd name="connsiteY1" fmla="*/ 54707 h 121138"/>
                <a:gd name="connsiteX2" fmla="*/ 70339 w 89877"/>
                <a:gd name="connsiteY2" fmla="*/ 121138 h 121138"/>
                <a:gd name="connsiteX3" fmla="*/ 89877 w 89877"/>
                <a:gd name="connsiteY3" fmla="*/ 46892 h 121138"/>
                <a:gd name="connsiteX4" fmla="*/ 35170 w 89877"/>
                <a:gd name="connsiteY4" fmla="*/ 0 h 12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77" h="121138">
                  <a:moveTo>
                    <a:pt x="35170" y="0"/>
                  </a:moveTo>
                  <a:lnTo>
                    <a:pt x="0" y="54707"/>
                  </a:lnTo>
                  <a:lnTo>
                    <a:pt x="70339" y="121138"/>
                  </a:lnTo>
                  <a:lnTo>
                    <a:pt x="89877" y="46892"/>
                  </a:lnTo>
                  <a:lnTo>
                    <a:pt x="35170"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Freeform 17">
              <a:extLst>
                <a:ext uri="{FF2B5EF4-FFF2-40B4-BE49-F238E27FC236}">
                  <a16:creationId xmlns:a16="http://schemas.microsoft.com/office/drawing/2014/main" id="{822C3A33-647F-D177-4BAB-C4E4F111AD7C}"/>
                </a:ext>
              </a:extLst>
            </p:cNvPr>
            <p:cNvSpPr/>
            <p:nvPr/>
          </p:nvSpPr>
          <p:spPr>
            <a:xfrm>
              <a:off x="1924877" y="2503598"/>
              <a:ext cx="1672492" cy="1367692"/>
            </a:xfrm>
            <a:custGeom>
              <a:avLst/>
              <a:gdLst>
                <a:gd name="connsiteX0" fmla="*/ 1672492 w 1672492"/>
                <a:gd name="connsiteY0" fmla="*/ 1363785 h 1367692"/>
                <a:gd name="connsiteX1" fmla="*/ 1672492 w 1672492"/>
                <a:gd name="connsiteY1" fmla="*/ 887046 h 1367692"/>
                <a:gd name="connsiteX2" fmla="*/ 1547446 w 1672492"/>
                <a:gd name="connsiteY2" fmla="*/ 890954 h 1367692"/>
                <a:gd name="connsiteX3" fmla="*/ 1398954 w 1672492"/>
                <a:gd name="connsiteY3" fmla="*/ 855785 h 1367692"/>
                <a:gd name="connsiteX4" fmla="*/ 1309077 w 1672492"/>
                <a:gd name="connsiteY4" fmla="*/ 836246 h 1367692"/>
                <a:gd name="connsiteX5" fmla="*/ 1184031 w 1672492"/>
                <a:gd name="connsiteY5" fmla="*/ 754185 h 1367692"/>
                <a:gd name="connsiteX6" fmla="*/ 1141046 w 1672492"/>
                <a:gd name="connsiteY6" fmla="*/ 765908 h 1367692"/>
                <a:gd name="connsiteX7" fmla="*/ 1086339 w 1672492"/>
                <a:gd name="connsiteY7" fmla="*/ 676031 h 1367692"/>
                <a:gd name="connsiteX8" fmla="*/ 1008185 w 1672492"/>
                <a:gd name="connsiteY8" fmla="*/ 679939 h 1367692"/>
                <a:gd name="connsiteX9" fmla="*/ 715108 w 1672492"/>
                <a:gd name="connsiteY9" fmla="*/ 355600 h 1367692"/>
                <a:gd name="connsiteX10" fmla="*/ 687754 w 1672492"/>
                <a:gd name="connsiteY10" fmla="*/ 320431 h 1367692"/>
                <a:gd name="connsiteX11" fmla="*/ 722923 w 1672492"/>
                <a:gd name="connsiteY11" fmla="*/ 152400 h 1367692"/>
                <a:gd name="connsiteX12" fmla="*/ 672123 w 1672492"/>
                <a:gd name="connsiteY12" fmla="*/ 117231 h 1367692"/>
                <a:gd name="connsiteX13" fmla="*/ 648677 w 1672492"/>
                <a:gd name="connsiteY13" fmla="*/ 85969 h 1367692"/>
                <a:gd name="connsiteX14" fmla="*/ 593969 w 1672492"/>
                <a:gd name="connsiteY14" fmla="*/ 140677 h 1367692"/>
                <a:gd name="connsiteX15" fmla="*/ 531446 w 1672492"/>
                <a:gd name="connsiteY15" fmla="*/ 0 h 1367692"/>
                <a:gd name="connsiteX16" fmla="*/ 496277 w 1672492"/>
                <a:gd name="connsiteY16" fmla="*/ 46892 h 1367692"/>
                <a:gd name="connsiteX17" fmla="*/ 375139 w 1672492"/>
                <a:gd name="connsiteY17" fmla="*/ 19539 h 1367692"/>
                <a:gd name="connsiteX18" fmla="*/ 257908 w 1672492"/>
                <a:gd name="connsiteY18" fmla="*/ 58615 h 1367692"/>
                <a:gd name="connsiteX19" fmla="*/ 199292 w 1672492"/>
                <a:gd name="connsiteY19" fmla="*/ 42985 h 1367692"/>
                <a:gd name="connsiteX20" fmla="*/ 105508 w 1672492"/>
                <a:gd name="connsiteY20" fmla="*/ 58615 h 1367692"/>
                <a:gd name="connsiteX21" fmla="*/ 82062 w 1672492"/>
                <a:gd name="connsiteY21" fmla="*/ 128954 h 1367692"/>
                <a:gd name="connsiteX22" fmla="*/ 31262 w 1672492"/>
                <a:gd name="connsiteY22" fmla="*/ 211015 h 1367692"/>
                <a:gd name="connsiteX23" fmla="*/ 0 w 1672492"/>
                <a:gd name="connsiteY23" fmla="*/ 230554 h 1367692"/>
                <a:gd name="connsiteX24" fmla="*/ 11723 w 1672492"/>
                <a:gd name="connsiteY24" fmla="*/ 296985 h 1367692"/>
                <a:gd name="connsiteX25" fmla="*/ 62523 w 1672492"/>
                <a:gd name="connsiteY25" fmla="*/ 328246 h 1367692"/>
                <a:gd name="connsiteX26" fmla="*/ 78154 w 1672492"/>
                <a:gd name="connsiteY26" fmla="*/ 433754 h 1367692"/>
                <a:gd name="connsiteX27" fmla="*/ 85969 w 1672492"/>
                <a:gd name="connsiteY27" fmla="*/ 629139 h 1367692"/>
                <a:gd name="connsiteX28" fmla="*/ 117231 w 1672492"/>
                <a:gd name="connsiteY28" fmla="*/ 847969 h 1367692"/>
                <a:gd name="connsiteX29" fmla="*/ 97692 w 1672492"/>
                <a:gd name="connsiteY29" fmla="*/ 902677 h 1367692"/>
                <a:gd name="connsiteX30" fmla="*/ 128954 w 1672492"/>
                <a:gd name="connsiteY30" fmla="*/ 965200 h 1367692"/>
                <a:gd name="connsiteX31" fmla="*/ 128954 w 1672492"/>
                <a:gd name="connsiteY31" fmla="*/ 1051169 h 1367692"/>
                <a:gd name="connsiteX32" fmla="*/ 171939 w 1672492"/>
                <a:gd name="connsiteY32" fmla="*/ 1094154 h 1367692"/>
                <a:gd name="connsiteX33" fmla="*/ 296985 w 1672492"/>
                <a:gd name="connsiteY33" fmla="*/ 1094154 h 1367692"/>
                <a:gd name="connsiteX34" fmla="*/ 300892 w 1672492"/>
                <a:gd name="connsiteY34" fmla="*/ 1250462 h 1367692"/>
                <a:gd name="connsiteX35" fmla="*/ 609600 w 1672492"/>
                <a:gd name="connsiteY35" fmla="*/ 1297354 h 1367692"/>
                <a:gd name="connsiteX36" fmla="*/ 1004277 w 1672492"/>
                <a:gd name="connsiteY36" fmla="*/ 1324708 h 1367692"/>
                <a:gd name="connsiteX37" fmla="*/ 1473200 w 1672492"/>
                <a:gd name="connsiteY37" fmla="*/ 1367692 h 1367692"/>
                <a:gd name="connsiteX38" fmla="*/ 1672492 w 1672492"/>
                <a:gd name="connsiteY38" fmla="*/ 1363785 h 136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72492" h="1367692">
                  <a:moveTo>
                    <a:pt x="1672492" y="1363785"/>
                  </a:moveTo>
                  <a:lnTo>
                    <a:pt x="1672492" y="887046"/>
                  </a:lnTo>
                  <a:lnTo>
                    <a:pt x="1547446" y="890954"/>
                  </a:lnTo>
                  <a:lnTo>
                    <a:pt x="1398954" y="855785"/>
                  </a:lnTo>
                  <a:lnTo>
                    <a:pt x="1309077" y="836246"/>
                  </a:lnTo>
                  <a:lnTo>
                    <a:pt x="1184031" y="754185"/>
                  </a:lnTo>
                  <a:lnTo>
                    <a:pt x="1141046" y="765908"/>
                  </a:lnTo>
                  <a:lnTo>
                    <a:pt x="1086339" y="676031"/>
                  </a:lnTo>
                  <a:lnTo>
                    <a:pt x="1008185" y="679939"/>
                  </a:lnTo>
                  <a:lnTo>
                    <a:pt x="715108" y="355600"/>
                  </a:lnTo>
                  <a:lnTo>
                    <a:pt x="687754" y="320431"/>
                  </a:lnTo>
                  <a:lnTo>
                    <a:pt x="722923" y="152400"/>
                  </a:lnTo>
                  <a:lnTo>
                    <a:pt x="672123" y="117231"/>
                  </a:lnTo>
                  <a:lnTo>
                    <a:pt x="648677" y="85969"/>
                  </a:lnTo>
                  <a:lnTo>
                    <a:pt x="593969" y="140677"/>
                  </a:lnTo>
                  <a:lnTo>
                    <a:pt x="531446" y="0"/>
                  </a:lnTo>
                  <a:lnTo>
                    <a:pt x="496277" y="46892"/>
                  </a:lnTo>
                  <a:lnTo>
                    <a:pt x="375139" y="19539"/>
                  </a:lnTo>
                  <a:lnTo>
                    <a:pt x="257908" y="58615"/>
                  </a:lnTo>
                  <a:lnTo>
                    <a:pt x="199292" y="42985"/>
                  </a:lnTo>
                  <a:lnTo>
                    <a:pt x="105508" y="58615"/>
                  </a:lnTo>
                  <a:lnTo>
                    <a:pt x="82062" y="128954"/>
                  </a:lnTo>
                  <a:lnTo>
                    <a:pt x="31262" y="211015"/>
                  </a:lnTo>
                  <a:lnTo>
                    <a:pt x="0" y="230554"/>
                  </a:lnTo>
                  <a:lnTo>
                    <a:pt x="11723" y="296985"/>
                  </a:lnTo>
                  <a:lnTo>
                    <a:pt x="62523" y="328246"/>
                  </a:lnTo>
                  <a:lnTo>
                    <a:pt x="78154" y="433754"/>
                  </a:lnTo>
                  <a:lnTo>
                    <a:pt x="85969" y="629139"/>
                  </a:lnTo>
                  <a:lnTo>
                    <a:pt x="117231" y="847969"/>
                  </a:lnTo>
                  <a:lnTo>
                    <a:pt x="97692" y="902677"/>
                  </a:lnTo>
                  <a:lnTo>
                    <a:pt x="128954" y="965200"/>
                  </a:lnTo>
                  <a:lnTo>
                    <a:pt x="128954" y="1051169"/>
                  </a:lnTo>
                  <a:lnTo>
                    <a:pt x="171939" y="1094154"/>
                  </a:lnTo>
                  <a:lnTo>
                    <a:pt x="296985" y="1094154"/>
                  </a:lnTo>
                  <a:cubicBezTo>
                    <a:pt x="298287" y="1146257"/>
                    <a:pt x="299590" y="1198359"/>
                    <a:pt x="300892" y="1250462"/>
                  </a:cubicBezTo>
                  <a:lnTo>
                    <a:pt x="609600" y="1297354"/>
                  </a:lnTo>
                  <a:lnTo>
                    <a:pt x="1004277" y="1324708"/>
                  </a:lnTo>
                  <a:lnTo>
                    <a:pt x="1473200" y="1367692"/>
                  </a:lnTo>
                  <a:lnTo>
                    <a:pt x="1672492" y="1363785"/>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F94F9272-FA9F-08CA-0E81-5A1DDEC8FC66}"/>
                </a:ext>
              </a:extLst>
            </p:cNvPr>
            <p:cNvSpPr/>
            <p:nvPr/>
          </p:nvSpPr>
          <p:spPr>
            <a:xfrm>
              <a:off x="1178508" y="2421537"/>
              <a:ext cx="1008184" cy="1316892"/>
            </a:xfrm>
            <a:custGeom>
              <a:avLst/>
              <a:gdLst>
                <a:gd name="connsiteX0" fmla="*/ 1008184 w 1008184"/>
                <a:gd name="connsiteY0" fmla="*/ 1199661 h 1316892"/>
                <a:gd name="connsiteX1" fmla="*/ 1004277 w 1008184"/>
                <a:gd name="connsiteY1" fmla="*/ 1316892 h 1316892"/>
                <a:gd name="connsiteX2" fmla="*/ 758092 w 1008184"/>
                <a:gd name="connsiteY2" fmla="*/ 1258276 h 1316892"/>
                <a:gd name="connsiteX3" fmla="*/ 347784 w 1008184"/>
                <a:gd name="connsiteY3" fmla="*/ 1141046 h 1316892"/>
                <a:gd name="connsiteX4" fmla="*/ 199292 w 1008184"/>
                <a:gd name="connsiteY4" fmla="*/ 1094153 h 1316892"/>
                <a:gd name="connsiteX5" fmla="*/ 113323 w 1008184"/>
                <a:gd name="connsiteY5" fmla="*/ 1086338 h 1316892"/>
                <a:gd name="connsiteX6" fmla="*/ 82061 w 1008184"/>
                <a:gd name="connsiteY6" fmla="*/ 1031630 h 1316892"/>
                <a:gd name="connsiteX7" fmla="*/ 0 w 1008184"/>
                <a:gd name="connsiteY7" fmla="*/ 1012092 h 1316892"/>
                <a:gd name="connsiteX8" fmla="*/ 633046 w 1008184"/>
                <a:gd name="connsiteY8" fmla="*/ 0 h 1316892"/>
                <a:gd name="connsiteX9" fmla="*/ 719015 w 1008184"/>
                <a:gd name="connsiteY9" fmla="*/ 27353 h 1316892"/>
                <a:gd name="connsiteX10" fmla="*/ 773723 w 1008184"/>
                <a:gd name="connsiteY10" fmla="*/ 85969 h 1316892"/>
                <a:gd name="connsiteX11" fmla="*/ 808892 w 1008184"/>
                <a:gd name="connsiteY11" fmla="*/ 160215 h 1316892"/>
                <a:gd name="connsiteX12" fmla="*/ 762000 w 1008184"/>
                <a:gd name="connsiteY12" fmla="*/ 242276 h 1316892"/>
                <a:gd name="connsiteX13" fmla="*/ 722923 w 1008184"/>
                <a:gd name="connsiteY13" fmla="*/ 265723 h 1316892"/>
                <a:gd name="connsiteX14" fmla="*/ 711200 w 1008184"/>
                <a:gd name="connsiteY14" fmla="*/ 394676 h 1316892"/>
                <a:gd name="connsiteX15" fmla="*/ 773723 w 1008184"/>
                <a:gd name="connsiteY15" fmla="*/ 437661 h 1316892"/>
                <a:gd name="connsiteX16" fmla="*/ 785446 w 1008184"/>
                <a:gd name="connsiteY16" fmla="*/ 562707 h 1316892"/>
                <a:gd name="connsiteX17" fmla="*/ 793261 w 1008184"/>
                <a:gd name="connsiteY17" fmla="*/ 758092 h 1316892"/>
                <a:gd name="connsiteX18" fmla="*/ 812800 w 1008184"/>
                <a:gd name="connsiteY18" fmla="*/ 922215 h 1316892"/>
                <a:gd name="connsiteX19" fmla="*/ 808892 w 1008184"/>
                <a:gd name="connsiteY19" fmla="*/ 1016000 h 1316892"/>
                <a:gd name="connsiteX20" fmla="*/ 840154 w 1008184"/>
                <a:gd name="connsiteY20" fmla="*/ 1074615 h 1316892"/>
                <a:gd name="connsiteX21" fmla="*/ 840154 w 1008184"/>
                <a:gd name="connsiteY21" fmla="*/ 1164492 h 1316892"/>
                <a:gd name="connsiteX22" fmla="*/ 906584 w 1008184"/>
                <a:gd name="connsiteY22" fmla="*/ 1219200 h 1316892"/>
                <a:gd name="connsiteX23" fmla="*/ 1008184 w 1008184"/>
                <a:gd name="connsiteY23" fmla="*/ 1199661 h 13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184" h="1316892">
                  <a:moveTo>
                    <a:pt x="1008184" y="1199661"/>
                  </a:moveTo>
                  <a:lnTo>
                    <a:pt x="1004277" y="1316892"/>
                  </a:lnTo>
                  <a:lnTo>
                    <a:pt x="758092" y="1258276"/>
                  </a:lnTo>
                  <a:lnTo>
                    <a:pt x="347784" y="1141046"/>
                  </a:lnTo>
                  <a:lnTo>
                    <a:pt x="199292" y="1094153"/>
                  </a:lnTo>
                  <a:lnTo>
                    <a:pt x="113323" y="1086338"/>
                  </a:lnTo>
                  <a:lnTo>
                    <a:pt x="82061" y="1031630"/>
                  </a:lnTo>
                  <a:lnTo>
                    <a:pt x="0" y="1012092"/>
                  </a:lnTo>
                  <a:lnTo>
                    <a:pt x="633046" y="0"/>
                  </a:lnTo>
                  <a:lnTo>
                    <a:pt x="719015" y="27353"/>
                  </a:lnTo>
                  <a:lnTo>
                    <a:pt x="773723" y="85969"/>
                  </a:lnTo>
                  <a:lnTo>
                    <a:pt x="808892" y="160215"/>
                  </a:lnTo>
                  <a:lnTo>
                    <a:pt x="762000" y="242276"/>
                  </a:lnTo>
                  <a:lnTo>
                    <a:pt x="722923" y="265723"/>
                  </a:lnTo>
                  <a:lnTo>
                    <a:pt x="711200" y="394676"/>
                  </a:lnTo>
                  <a:lnTo>
                    <a:pt x="773723" y="437661"/>
                  </a:lnTo>
                  <a:lnTo>
                    <a:pt x="785446" y="562707"/>
                  </a:lnTo>
                  <a:lnTo>
                    <a:pt x="793261" y="758092"/>
                  </a:lnTo>
                  <a:lnTo>
                    <a:pt x="812800" y="922215"/>
                  </a:lnTo>
                  <a:lnTo>
                    <a:pt x="808892" y="1016000"/>
                  </a:lnTo>
                  <a:lnTo>
                    <a:pt x="840154" y="1074615"/>
                  </a:lnTo>
                  <a:lnTo>
                    <a:pt x="840154" y="1164492"/>
                  </a:lnTo>
                  <a:lnTo>
                    <a:pt x="906584" y="1219200"/>
                  </a:lnTo>
                  <a:lnTo>
                    <a:pt x="1008184" y="1199661"/>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8A2B42E7-0F89-4528-5BB2-F2EBB850FF5E}"/>
                </a:ext>
              </a:extLst>
            </p:cNvPr>
            <p:cNvSpPr/>
            <p:nvPr/>
          </p:nvSpPr>
          <p:spPr>
            <a:xfrm>
              <a:off x="2647800" y="2093290"/>
              <a:ext cx="1012092" cy="750277"/>
            </a:xfrm>
            <a:custGeom>
              <a:avLst/>
              <a:gdLst>
                <a:gd name="connsiteX0" fmla="*/ 992554 w 1012092"/>
                <a:gd name="connsiteY0" fmla="*/ 523631 h 750277"/>
                <a:gd name="connsiteX1" fmla="*/ 918308 w 1012092"/>
                <a:gd name="connsiteY1" fmla="*/ 523631 h 750277"/>
                <a:gd name="connsiteX2" fmla="*/ 859692 w 1012092"/>
                <a:gd name="connsiteY2" fmla="*/ 472831 h 750277"/>
                <a:gd name="connsiteX3" fmla="*/ 820616 w 1012092"/>
                <a:gd name="connsiteY3" fmla="*/ 367323 h 750277"/>
                <a:gd name="connsiteX4" fmla="*/ 781539 w 1012092"/>
                <a:gd name="connsiteY4" fmla="*/ 218831 h 750277"/>
                <a:gd name="connsiteX5" fmla="*/ 746369 w 1012092"/>
                <a:gd name="connsiteY5" fmla="*/ 179754 h 750277"/>
                <a:gd name="connsiteX6" fmla="*/ 707292 w 1012092"/>
                <a:gd name="connsiteY6" fmla="*/ 160216 h 750277"/>
                <a:gd name="connsiteX7" fmla="*/ 719016 w 1012092"/>
                <a:gd name="connsiteY7" fmla="*/ 304800 h 750277"/>
                <a:gd name="connsiteX8" fmla="*/ 679939 w 1012092"/>
                <a:gd name="connsiteY8" fmla="*/ 355600 h 750277"/>
                <a:gd name="connsiteX9" fmla="*/ 644769 w 1012092"/>
                <a:gd name="connsiteY9" fmla="*/ 308708 h 750277"/>
                <a:gd name="connsiteX10" fmla="*/ 672123 w 1012092"/>
                <a:gd name="connsiteY10" fmla="*/ 246185 h 750277"/>
                <a:gd name="connsiteX11" fmla="*/ 652585 w 1012092"/>
                <a:gd name="connsiteY11" fmla="*/ 195385 h 750277"/>
                <a:gd name="connsiteX12" fmla="*/ 597877 w 1012092"/>
                <a:gd name="connsiteY12" fmla="*/ 214923 h 750277"/>
                <a:gd name="connsiteX13" fmla="*/ 550985 w 1012092"/>
                <a:gd name="connsiteY13" fmla="*/ 183662 h 750277"/>
                <a:gd name="connsiteX14" fmla="*/ 519723 w 1012092"/>
                <a:gd name="connsiteY14" fmla="*/ 261816 h 750277"/>
                <a:gd name="connsiteX15" fmla="*/ 468923 w 1012092"/>
                <a:gd name="connsiteY15" fmla="*/ 238370 h 750277"/>
                <a:gd name="connsiteX16" fmla="*/ 484554 w 1012092"/>
                <a:gd name="connsiteY16" fmla="*/ 156308 h 750277"/>
                <a:gd name="connsiteX17" fmla="*/ 449385 w 1012092"/>
                <a:gd name="connsiteY17" fmla="*/ 125047 h 750277"/>
                <a:gd name="connsiteX18" fmla="*/ 398585 w 1012092"/>
                <a:gd name="connsiteY18" fmla="*/ 70339 h 750277"/>
                <a:gd name="connsiteX19" fmla="*/ 308708 w 1012092"/>
                <a:gd name="connsiteY19" fmla="*/ 23447 h 750277"/>
                <a:gd name="connsiteX20" fmla="*/ 218831 w 1012092"/>
                <a:gd name="connsiteY20" fmla="*/ 0 h 750277"/>
                <a:gd name="connsiteX21" fmla="*/ 144585 w 1012092"/>
                <a:gd name="connsiteY21" fmla="*/ 31262 h 750277"/>
                <a:gd name="connsiteX22" fmla="*/ 105508 w 1012092"/>
                <a:gd name="connsiteY22" fmla="*/ 109416 h 750277"/>
                <a:gd name="connsiteX23" fmla="*/ 66431 w 1012092"/>
                <a:gd name="connsiteY23" fmla="*/ 187570 h 750277"/>
                <a:gd name="connsiteX24" fmla="*/ 0 w 1012092"/>
                <a:gd name="connsiteY24" fmla="*/ 234462 h 750277"/>
                <a:gd name="connsiteX25" fmla="*/ 62523 w 1012092"/>
                <a:gd name="connsiteY25" fmla="*/ 406400 h 750277"/>
                <a:gd name="connsiteX26" fmla="*/ 136769 w 1012092"/>
                <a:gd name="connsiteY26" fmla="*/ 367323 h 750277"/>
                <a:gd name="connsiteX27" fmla="*/ 211016 w 1012092"/>
                <a:gd name="connsiteY27" fmla="*/ 328247 h 750277"/>
                <a:gd name="connsiteX28" fmla="*/ 277446 w 1012092"/>
                <a:gd name="connsiteY28" fmla="*/ 371231 h 750277"/>
                <a:gd name="connsiteX29" fmla="*/ 261816 w 1012092"/>
                <a:gd name="connsiteY29" fmla="*/ 441570 h 750277"/>
                <a:gd name="connsiteX30" fmla="*/ 293077 w 1012092"/>
                <a:gd name="connsiteY30" fmla="*/ 504093 h 750277"/>
                <a:gd name="connsiteX31" fmla="*/ 449385 w 1012092"/>
                <a:gd name="connsiteY31" fmla="*/ 500185 h 750277"/>
                <a:gd name="connsiteX32" fmla="*/ 500185 w 1012092"/>
                <a:gd name="connsiteY32" fmla="*/ 550985 h 750277"/>
                <a:gd name="connsiteX33" fmla="*/ 300892 w 1012092"/>
                <a:gd name="connsiteY33" fmla="*/ 570523 h 750277"/>
                <a:gd name="connsiteX34" fmla="*/ 261816 w 1012092"/>
                <a:gd name="connsiteY34" fmla="*/ 609600 h 750277"/>
                <a:gd name="connsiteX35" fmla="*/ 359508 w 1012092"/>
                <a:gd name="connsiteY35" fmla="*/ 672123 h 750277"/>
                <a:gd name="connsiteX36" fmla="*/ 418123 w 1012092"/>
                <a:gd name="connsiteY36" fmla="*/ 683847 h 750277"/>
                <a:gd name="connsiteX37" fmla="*/ 418123 w 1012092"/>
                <a:gd name="connsiteY37" fmla="*/ 750277 h 750277"/>
                <a:gd name="connsiteX38" fmla="*/ 550985 w 1012092"/>
                <a:gd name="connsiteY38" fmla="*/ 750277 h 750277"/>
                <a:gd name="connsiteX39" fmla="*/ 699477 w 1012092"/>
                <a:gd name="connsiteY39" fmla="*/ 695570 h 750277"/>
                <a:gd name="connsiteX40" fmla="*/ 754185 w 1012092"/>
                <a:gd name="connsiteY40" fmla="*/ 660400 h 750277"/>
                <a:gd name="connsiteX41" fmla="*/ 828431 w 1012092"/>
                <a:gd name="connsiteY41" fmla="*/ 707293 h 750277"/>
                <a:gd name="connsiteX42" fmla="*/ 918308 w 1012092"/>
                <a:gd name="connsiteY42" fmla="*/ 703385 h 750277"/>
                <a:gd name="connsiteX43" fmla="*/ 969108 w 1012092"/>
                <a:gd name="connsiteY43" fmla="*/ 707293 h 750277"/>
                <a:gd name="connsiteX44" fmla="*/ 980831 w 1012092"/>
                <a:gd name="connsiteY44" fmla="*/ 660400 h 750277"/>
                <a:gd name="connsiteX45" fmla="*/ 933939 w 1012092"/>
                <a:gd name="connsiteY45" fmla="*/ 621323 h 750277"/>
                <a:gd name="connsiteX46" fmla="*/ 1012092 w 1012092"/>
                <a:gd name="connsiteY46" fmla="*/ 605693 h 750277"/>
                <a:gd name="connsiteX47" fmla="*/ 992554 w 1012092"/>
                <a:gd name="connsiteY47" fmla="*/ 523631 h 75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12092" h="750277">
                  <a:moveTo>
                    <a:pt x="992554" y="523631"/>
                  </a:moveTo>
                  <a:lnTo>
                    <a:pt x="918308" y="523631"/>
                  </a:lnTo>
                  <a:lnTo>
                    <a:pt x="859692" y="472831"/>
                  </a:lnTo>
                  <a:lnTo>
                    <a:pt x="820616" y="367323"/>
                  </a:lnTo>
                  <a:lnTo>
                    <a:pt x="781539" y="218831"/>
                  </a:lnTo>
                  <a:lnTo>
                    <a:pt x="746369" y="179754"/>
                  </a:lnTo>
                  <a:lnTo>
                    <a:pt x="707292" y="160216"/>
                  </a:lnTo>
                  <a:lnTo>
                    <a:pt x="719016" y="304800"/>
                  </a:lnTo>
                  <a:lnTo>
                    <a:pt x="679939" y="355600"/>
                  </a:lnTo>
                  <a:lnTo>
                    <a:pt x="644769" y="308708"/>
                  </a:lnTo>
                  <a:lnTo>
                    <a:pt x="672123" y="246185"/>
                  </a:lnTo>
                  <a:lnTo>
                    <a:pt x="652585" y="195385"/>
                  </a:lnTo>
                  <a:lnTo>
                    <a:pt x="597877" y="214923"/>
                  </a:lnTo>
                  <a:lnTo>
                    <a:pt x="550985" y="183662"/>
                  </a:lnTo>
                  <a:lnTo>
                    <a:pt x="519723" y="261816"/>
                  </a:lnTo>
                  <a:lnTo>
                    <a:pt x="468923" y="238370"/>
                  </a:lnTo>
                  <a:lnTo>
                    <a:pt x="484554" y="156308"/>
                  </a:lnTo>
                  <a:lnTo>
                    <a:pt x="449385" y="125047"/>
                  </a:lnTo>
                  <a:lnTo>
                    <a:pt x="398585" y="70339"/>
                  </a:lnTo>
                  <a:lnTo>
                    <a:pt x="308708" y="23447"/>
                  </a:lnTo>
                  <a:lnTo>
                    <a:pt x="218831" y="0"/>
                  </a:lnTo>
                  <a:lnTo>
                    <a:pt x="144585" y="31262"/>
                  </a:lnTo>
                  <a:lnTo>
                    <a:pt x="105508" y="109416"/>
                  </a:lnTo>
                  <a:lnTo>
                    <a:pt x="66431" y="187570"/>
                  </a:lnTo>
                  <a:lnTo>
                    <a:pt x="0" y="234462"/>
                  </a:lnTo>
                  <a:lnTo>
                    <a:pt x="62523" y="406400"/>
                  </a:lnTo>
                  <a:lnTo>
                    <a:pt x="136769" y="367323"/>
                  </a:lnTo>
                  <a:lnTo>
                    <a:pt x="211016" y="328247"/>
                  </a:lnTo>
                  <a:lnTo>
                    <a:pt x="277446" y="371231"/>
                  </a:lnTo>
                  <a:lnTo>
                    <a:pt x="261816" y="441570"/>
                  </a:lnTo>
                  <a:lnTo>
                    <a:pt x="293077" y="504093"/>
                  </a:lnTo>
                  <a:lnTo>
                    <a:pt x="449385" y="500185"/>
                  </a:lnTo>
                  <a:lnTo>
                    <a:pt x="500185" y="550985"/>
                  </a:lnTo>
                  <a:lnTo>
                    <a:pt x="300892" y="570523"/>
                  </a:lnTo>
                  <a:lnTo>
                    <a:pt x="261816" y="609600"/>
                  </a:lnTo>
                  <a:lnTo>
                    <a:pt x="359508" y="672123"/>
                  </a:lnTo>
                  <a:lnTo>
                    <a:pt x="418123" y="683847"/>
                  </a:lnTo>
                  <a:lnTo>
                    <a:pt x="418123" y="750277"/>
                  </a:lnTo>
                  <a:lnTo>
                    <a:pt x="550985" y="750277"/>
                  </a:lnTo>
                  <a:lnTo>
                    <a:pt x="699477" y="695570"/>
                  </a:lnTo>
                  <a:lnTo>
                    <a:pt x="754185" y="660400"/>
                  </a:lnTo>
                  <a:lnTo>
                    <a:pt x="828431" y="707293"/>
                  </a:lnTo>
                  <a:lnTo>
                    <a:pt x="918308" y="703385"/>
                  </a:lnTo>
                  <a:lnTo>
                    <a:pt x="969108" y="707293"/>
                  </a:lnTo>
                  <a:lnTo>
                    <a:pt x="980831" y="660400"/>
                  </a:lnTo>
                  <a:lnTo>
                    <a:pt x="933939" y="621323"/>
                  </a:lnTo>
                  <a:lnTo>
                    <a:pt x="1012092" y="605693"/>
                  </a:lnTo>
                  <a:lnTo>
                    <a:pt x="992554" y="523631"/>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Freeform 20">
              <a:extLst>
                <a:ext uri="{FF2B5EF4-FFF2-40B4-BE49-F238E27FC236}">
                  <a16:creationId xmlns:a16="http://schemas.microsoft.com/office/drawing/2014/main" id="{E4C68325-6C46-74FA-F729-EE5A58AE5247}"/>
                </a:ext>
              </a:extLst>
            </p:cNvPr>
            <p:cNvSpPr/>
            <p:nvPr/>
          </p:nvSpPr>
          <p:spPr>
            <a:xfrm>
              <a:off x="3527031" y="2171444"/>
              <a:ext cx="269631" cy="367323"/>
            </a:xfrm>
            <a:custGeom>
              <a:avLst/>
              <a:gdLst>
                <a:gd name="connsiteX0" fmla="*/ 195385 w 269631"/>
                <a:gd name="connsiteY0" fmla="*/ 128954 h 367323"/>
                <a:gd name="connsiteX1" fmla="*/ 246185 w 269631"/>
                <a:gd name="connsiteY1" fmla="*/ 144585 h 367323"/>
                <a:gd name="connsiteX2" fmla="*/ 269631 w 269631"/>
                <a:gd name="connsiteY2" fmla="*/ 257908 h 367323"/>
                <a:gd name="connsiteX3" fmla="*/ 211015 w 269631"/>
                <a:gd name="connsiteY3" fmla="*/ 320431 h 367323"/>
                <a:gd name="connsiteX4" fmla="*/ 168031 w 269631"/>
                <a:gd name="connsiteY4" fmla="*/ 367323 h 367323"/>
                <a:gd name="connsiteX5" fmla="*/ 136769 w 269631"/>
                <a:gd name="connsiteY5" fmla="*/ 296985 h 367323"/>
                <a:gd name="connsiteX6" fmla="*/ 85969 w 269631"/>
                <a:gd name="connsiteY6" fmla="*/ 246185 h 367323"/>
                <a:gd name="connsiteX7" fmla="*/ 39077 w 269631"/>
                <a:gd name="connsiteY7" fmla="*/ 211016 h 367323"/>
                <a:gd name="connsiteX8" fmla="*/ 0 w 269631"/>
                <a:gd name="connsiteY8" fmla="*/ 125046 h 367323"/>
                <a:gd name="connsiteX9" fmla="*/ 54708 w 269631"/>
                <a:gd name="connsiteY9" fmla="*/ 117231 h 367323"/>
                <a:gd name="connsiteX10" fmla="*/ 97692 w 269631"/>
                <a:gd name="connsiteY10" fmla="*/ 144585 h 367323"/>
                <a:gd name="connsiteX11" fmla="*/ 74246 w 269631"/>
                <a:gd name="connsiteY11" fmla="*/ 78154 h 367323"/>
                <a:gd name="connsiteX12" fmla="*/ 46892 w 269631"/>
                <a:gd name="connsiteY12" fmla="*/ 42985 h 367323"/>
                <a:gd name="connsiteX13" fmla="*/ 82061 w 269631"/>
                <a:gd name="connsiteY13" fmla="*/ 0 h 367323"/>
                <a:gd name="connsiteX14" fmla="*/ 156308 w 269631"/>
                <a:gd name="connsiteY14" fmla="*/ 35169 h 367323"/>
                <a:gd name="connsiteX15" fmla="*/ 222738 w 269631"/>
                <a:gd name="connsiteY15" fmla="*/ 11723 h 367323"/>
                <a:gd name="connsiteX16" fmla="*/ 195385 w 269631"/>
                <a:gd name="connsiteY16" fmla="*/ 128954 h 36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631" h="367323">
                  <a:moveTo>
                    <a:pt x="195385" y="128954"/>
                  </a:moveTo>
                  <a:lnTo>
                    <a:pt x="246185" y="144585"/>
                  </a:lnTo>
                  <a:lnTo>
                    <a:pt x="269631" y="257908"/>
                  </a:lnTo>
                  <a:lnTo>
                    <a:pt x="211015" y="320431"/>
                  </a:lnTo>
                  <a:lnTo>
                    <a:pt x="168031" y="367323"/>
                  </a:lnTo>
                  <a:lnTo>
                    <a:pt x="136769" y="296985"/>
                  </a:lnTo>
                  <a:lnTo>
                    <a:pt x="85969" y="246185"/>
                  </a:lnTo>
                  <a:lnTo>
                    <a:pt x="39077" y="211016"/>
                  </a:lnTo>
                  <a:lnTo>
                    <a:pt x="0" y="125046"/>
                  </a:lnTo>
                  <a:lnTo>
                    <a:pt x="54708" y="117231"/>
                  </a:lnTo>
                  <a:lnTo>
                    <a:pt x="97692" y="144585"/>
                  </a:lnTo>
                  <a:lnTo>
                    <a:pt x="74246" y="78154"/>
                  </a:lnTo>
                  <a:lnTo>
                    <a:pt x="46892" y="42985"/>
                  </a:lnTo>
                  <a:lnTo>
                    <a:pt x="82061" y="0"/>
                  </a:lnTo>
                  <a:lnTo>
                    <a:pt x="156308" y="35169"/>
                  </a:lnTo>
                  <a:lnTo>
                    <a:pt x="222738" y="11723"/>
                  </a:lnTo>
                  <a:lnTo>
                    <a:pt x="195385" y="128954"/>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Freeform 21">
              <a:extLst>
                <a:ext uri="{FF2B5EF4-FFF2-40B4-BE49-F238E27FC236}">
                  <a16:creationId xmlns:a16="http://schemas.microsoft.com/office/drawing/2014/main" id="{4FED6F4E-D333-6BB0-FBF1-6953D49E2F9F}"/>
                </a:ext>
              </a:extLst>
            </p:cNvPr>
            <p:cNvSpPr/>
            <p:nvPr/>
          </p:nvSpPr>
          <p:spPr>
            <a:xfrm>
              <a:off x="2862723" y="1737690"/>
              <a:ext cx="582246" cy="402493"/>
            </a:xfrm>
            <a:custGeom>
              <a:avLst/>
              <a:gdLst>
                <a:gd name="connsiteX0" fmla="*/ 82062 w 582246"/>
                <a:gd name="connsiteY0" fmla="*/ 89877 h 402493"/>
                <a:gd name="connsiteX1" fmla="*/ 187569 w 582246"/>
                <a:gd name="connsiteY1" fmla="*/ 31262 h 402493"/>
                <a:gd name="connsiteX2" fmla="*/ 265723 w 582246"/>
                <a:gd name="connsiteY2" fmla="*/ 0 h 402493"/>
                <a:gd name="connsiteX3" fmla="*/ 328246 w 582246"/>
                <a:gd name="connsiteY3" fmla="*/ 7816 h 402493"/>
                <a:gd name="connsiteX4" fmla="*/ 293077 w 582246"/>
                <a:gd name="connsiteY4" fmla="*/ 70339 h 402493"/>
                <a:gd name="connsiteX5" fmla="*/ 339969 w 582246"/>
                <a:gd name="connsiteY5" fmla="*/ 156308 h 402493"/>
                <a:gd name="connsiteX6" fmla="*/ 394677 w 582246"/>
                <a:gd name="connsiteY6" fmla="*/ 214923 h 402493"/>
                <a:gd name="connsiteX7" fmla="*/ 429846 w 582246"/>
                <a:gd name="connsiteY7" fmla="*/ 187570 h 402493"/>
                <a:gd name="connsiteX8" fmla="*/ 414216 w 582246"/>
                <a:gd name="connsiteY8" fmla="*/ 144585 h 402493"/>
                <a:gd name="connsiteX9" fmla="*/ 484554 w 582246"/>
                <a:gd name="connsiteY9" fmla="*/ 70339 h 402493"/>
                <a:gd name="connsiteX10" fmla="*/ 500185 w 582246"/>
                <a:gd name="connsiteY10" fmla="*/ 156308 h 402493"/>
                <a:gd name="connsiteX11" fmla="*/ 554893 w 582246"/>
                <a:gd name="connsiteY11" fmla="*/ 191477 h 402493"/>
                <a:gd name="connsiteX12" fmla="*/ 582246 w 582246"/>
                <a:gd name="connsiteY12" fmla="*/ 242277 h 402493"/>
                <a:gd name="connsiteX13" fmla="*/ 566616 w 582246"/>
                <a:gd name="connsiteY13" fmla="*/ 312616 h 402493"/>
                <a:gd name="connsiteX14" fmla="*/ 465016 w 582246"/>
                <a:gd name="connsiteY14" fmla="*/ 332154 h 402493"/>
                <a:gd name="connsiteX15" fmla="*/ 402493 w 582246"/>
                <a:gd name="connsiteY15" fmla="*/ 347785 h 402493"/>
                <a:gd name="connsiteX16" fmla="*/ 324339 w 582246"/>
                <a:gd name="connsiteY16" fmla="*/ 402493 h 402493"/>
                <a:gd name="connsiteX17" fmla="*/ 277446 w 582246"/>
                <a:gd name="connsiteY17" fmla="*/ 386862 h 402493"/>
                <a:gd name="connsiteX18" fmla="*/ 281354 w 582246"/>
                <a:gd name="connsiteY18" fmla="*/ 336062 h 402493"/>
                <a:gd name="connsiteX19" fmla="*/ 336062 w 582246"/>
                <a:gd name="connsiteY19" fmla="*/ 289170 h 402493"/>
                <a:gd name="connsiteX20" fmla="*/ 226646 w 582246"/>
                <a:gd name="connsiteY20" fmla="*/ 312616 h 402493"/>
                <a:gd name="connsiteX21" fmla="*/ 214923 w 582246"/>
                <a:gd name="connsiteY21" fmla="*/ 246185 h 402493"/>
                <a:gd name="connsiteX22" fmla="*/ 203200 w 582246"/>
                <a:gd name="connsiteY22" fmla="*/ 211016 h 402493"/>
                <a:gd name="connsiteX23" fmla="*/ 160216 w 582246"/>
                <a:gd name="connsiteY23" fmla="*/ 250093 h 402493"/>
                <a:gd name="connsiteX24" fmla="*/ 101600 w 582246"/>
                <a:gd name="connsiteY24" fmla="*/ 191477 h 402493"/>
                <a:gd name="connsiteX25" fmla="*/ 70339 w 582246"/>
                <a:gd name="connsiteY25" fmla="*/ 203200 h 402493"/>
                <a:gd name="connsiteX26" fmla="*/ 0 w 582246"/>
                <a:gd name="connsiteY26" fmla="*/ 171939 h 402493"/>
                <a:gd name="connsiteX27" fmla="*/ 82062 w 582246"/>
                <a:gd name="connsiteY27" fmla="*/ 89877 h 40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2246" h="402493">
                  <a:moveTo>
                    <a:pt x="82062" y="89877"/>
                  </a:moveTo>
                  <a:lnTo>
                    <a:pt x="187569" y="31262"/>
                  </a:lnTo>
                  <a:lnTo>
                    <a:pt x="265723" y="0"/>
                  </a:lnTo>
                  <a:lnTo>
                    <a:pt x="328246" y="7816"/>
                  </a:lnTo>
                  <a:lnTo>
                    <a:pt x="293077" y="70339"/>
                  </a:lnTo>
                  <a:lnTo>
                    <a:pt x="339969" y="156308"/>
                  </a:lnTo>
                  <a:lnTo>
                    <a:pt x="394677" y="214923"/>
                  </a:lnTo>
                  <a:lnTo>
                    <a:pt x="429846" y="187570"/>
                  </a:lnTo>
                  <a:lnTo>
                    <a:pt x="414216" y="144585"/>
                  </a:lnTo>
                  <a:lnTo>
                    <a:pt x="484554" y="70339"/>
                  </a:lnTo>
                  <a:lnTo>
                    <a:pt x="500185" y="156308"/>
                  </a:lnTo>
                  <a:lnTo>
                    <a:pt x="554893" y="191477"/>
                  </a:lnTo>
                  <a:lnTo>
                    <a:pt x="582246" y="242277"/>
                  </a:lnTo>
                  <a:lnTo>
                    <a:pt x="566616" y="312616"/>
                  </a:lnTo>
                  <a:lnTo>
                    <a:pt x="465016" y="332154"/>
                  </a:lnTo>
                  <a:lnTo>
                    <a:pt x="402493" y="347785"/>
                  </a:lnTo>
                  <a:lnTo>
                    <a:pt x="324339" y="402493"/>
                  </a:lnTo>
                  <a:lnTo>
                    <a:pt x="277446" y="386862"/>
                  </a:lnTo>
                  <a:lnTo>
                    <a:pt x="281354" y="336062"/>
                  </a:lnTo>
                  <a:lnTo>
                    <a:pt x="336062" y="289170"/>
                  </a:lnTo>
                  <a:lnTo>
                    <a:pt x="226646" y="312616"/>
                  </a:lnTo>
                  <a:lnTo>
                    <a:pt x="214923" y="246185"/>
                  </a:lnTo>
                  <a:lnTo>
                    <a:pt x="203200" y="211016"/>
                  </a:lnTo>
                  <a:lnTo>
                    <a:pt x="160216" y="250093"/>
                  </a:lnTo>
                  <a:lnTo>
                    <a:pt x="101600" y="191477"/>
                  </a:lnTo>
                  <a:lnTo>
                    <a:pt x="70339" y="203200"/>
                  </a:lnTo>
                  <a:lnTo>
                    <a:pt x="0" y="171939"/>
                  </a:lnTo>
                  <a:lnTo>
                    <a:pt x="82062" y="89877"/>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Freeform 22">
              <a:extLst>
                <a:ext uri="{FF2B5EF4-FFF2-40B4-BE49-F238E27FC236}">
                  <a16:creationId xmlns:a16="http://schemas.microsoft.com/office/drawing/2014/main" id="{31B416D6-896A-C711-6842-DC0F9CBD71D9}"/>
                </a:ext>
              </a:extLst>
            </p:cNvPr>
            <p:cNvSpPr/>
            <p:nvPr/>
          </p:nvSpPr>
          <p:spPr>
            <a:xfrm>
              <a:off x="3695062" y="1780675"/>
              <a:ext cx="636954" cy="320431"/>
            </a:xfrm>
            <a:custGeom>
              <a:avLst/>
              <a:gdLst>
                <a:gd name="connsiteX0" fmla="*/ 23446 w 636954"/>
                <a:gd name="connsiteY0" fmla="*/ 0 h 320431"/>
                <a:gd name="connsiteX1" fmla="*/ 0 w 636954"/>
                <a:gd name="connsiteY1" fmla="*/ 39077 h 320431"/>
                <a:gd name="connsiteX2" fmla="*/ 27354 w 636954"/>
                <a:gd name="connsiteY2" fmla="*/ 58615 h 320431"/>
                <a:gd name="connsiteX3" fmla="*/ 35169 w 636954"/>
                <a:gd name="connsiteY3" fmla="*/ 113323 h 320431"/>
                <a:gd name="connsiteX4" fmla="*/ 121138 w 636954"/>
                <a:gd name="connsiteY4" fmla="*/ 117231 h 320431"/>
                <a:gd name="connsiteX5" fmla="*/ 160215 w 636954"/>
                <a:gd name="connsiteY5" fmla="*/ 156308 h 320431"/>
                <a:gd name="connsiteX6" fmla="*/ 179754 w 636954"/>
                <a:gd name="connsiteY6" fmla="*/ 257908 h 320431"/>
                <a:gd name="connsiteX7" fmla="*/ 207107 w 636954"/>
                <a:gd name="connsiteY7" fmla="*/ 293077 h 320431"/>
                <a:gd name="connsiteX8" fmla="*/ 320430 w 636954"/>
                <a:gd name="connsiteY8" fmla="*/ 304800 h 320431"/>
                <a:gd name="connsiteX9" fmla="*/ 394677 w 636954"/>
                <a:gd name="connsiteY9" fmla="*/ 320431 h 320431"/>
                <a:gd name="connsiteX10" fmla="*/ 519723 w 636954"/>
                <a:gd name="connsiteY10" fmla="*/ 285262 h 320431"/>
                <a:gd name="connsiteX11" fmla="*/ 609600 w 636954"/>
                <a:gd name="connsiteY11" fmla="*/ 250092 h 320431"/>
                <a:gd name="connsiteX12" fmla="*/ 636954 w 636954"/>
                <a:gd name="connsiteY12" fmla="*/ 203200 h 320431"/>
                <a:gd name="connsiteX13" fmla="*/ 590061 w 636954"/>
                <a:gd name="connsiteY13" fmla="*/ 132862 h 320431"/>
                <a:gd name="connsiteX14" fmla="*/ 531446 w 636954"/>
                <a:gd name="connsiteY14" fmla="*/ 125046 h 320431"/>
                <a:gd name="connsiteX15" fmla="*/ 461107 w 636954"/>
                <a:gd name="connsiteY15" fmla="*/ 113323 h 320431"/>
                <a:gd name="connsiteX16" fmla="*/ 390769 w 636954"/>
                <a:gd name="connsiteY16" fmla="*/ 148492 h 320431"/>
                <a:gd name="connsiteX17" fmla="*/ 277446 w 636954"/>
                <a:gd name="connsiteY17" fmla="*/ 128954 h 320431"/>
                <a:gd name="connsiteX18" fmla="*/ 171938 w 636954"/>
                <a:gd name="connsiteY18" fmla="*/ 70338 h 320431"/>
                <a:gd name="connsiteX19" fmla="*/ 97692 w 636954"/>
                <a:gd name="connsiteY19" fmla="*/ 15631 h 320431"/>
                <a:gd name="connsiteX20" fmla="*/ 23446 w 636954"/>
                <a:gd name="connsiteY20" fmla="*/ 0 h 3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954" h="320431">
                  <a:moveTo>
                    <a:pt x="23446" y="0"/>
                  </a:moveTo>
                  <a:lnTo>
                    <a:pt x="0" y="39077"/>
                  </a:lnTo>
                  <a:lnTo>
                    <a:pt x="27354" y="58615"/>
                  </a:lnTo>
                  <a:lnTo>
                    <a:pt x="35169" y="113323"/>
                  </a:lnTo>
                  <a:lnTo>
                    <a:pt x="121138" y="117231"/>
                  </a:lnTo>
                  <a:lnTo>
                    <a:pt x="160215" y="156308"/>
                  </a:lnTo>
                  <a:lnTo>
                    <a:pt x="179754" y="257908"/>
                  </a:lnTo>
                  <a:lnTo>
                    <a:pt x="207107" y="293077"/>
                  </a:lnTo>
                  <a:lnTo>
                    <a:pt x="320430" y="304800"/>
                  </a:lnTo>
                  <a:lnTo>
                    <a:pt x="394677" y="320431"/>
                  </a:lnTo>
                  <a:lnTo>
                    <a:pt x="519723" y="285262"/>
                  </a:lnTo>
                  <a:lnTo>
                    <a:pt x="609600" y="250092"/>
                  </a:lnTo>
                  <a:lnTo>
                    <a:pt x="636954" y="203200"/>
                  </a:lnTo>
                  <a:lnTo>
                    <a:pt x="590061" y="132862"/>
                  </a:lnTo>
                  <a:lnTo>
                    <a:pt x="531446" y="125046"/>
                  </a:lnTo>
                  <a:lnTo>
                    <a:pt x="461107" y="113323"/>
                  </a:lnTo>
                  <a:lnTo>
                    <a:pt x="390769" y="148492"/>
                  </a:lnTo>
                  <a:lnTo>
                    <a:pt x="277446" y="128954"/>
                  </a:lnTo>
                  <a:lnTo>
                    <a:pt x="171938" y="70338"/>
                  </a:lnTo>
                  <a:lnTo>
                    <a:pt x="97692" y="15631"/>
                  </a:lnTo>
                  <a:lnTo>
                    <a:pt x="23446"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Freeform 23">
              <a:extLst>
                <a:ext uri="{FF2B5EF4-FFF2-40B4-BE49-F238E27FC236}">
                  <a16:creationId xmlns:a16="http://schemas.microsoft.com/office/drawing/2014/main" id="{4DEB2F75-9CD5-3C27-C402-D49293BB6132}"/>
                </a:ext>
              </a:extLst>
            </p:cNvPr>
            <p:cNvSpPr/>
            <p:nvPr/>
          </p:nvSpPr>
          <p:spPr>
            <a:xfrm>
              <a:off x="3460600" y="1839290"/>
              <a:ext cx="382954" cy="254000"/>
            </a:xfrm>
            <a:custGeom>
              <a:avLst/>
              <a:gdLst>
                <a:gd name="connsiteX0" fmla="*/ 0 w 382954"/>
                <a:gd name="connsiteY0" fmla="*/ 0 h 254000"/>
                <a:gd name="connsiteX1" fmla="*/ 7816 w 382954"/>
                <a:gd name="connsiteY1" fmla="*/ 62523 h 254000"/>
                <a:gd name="connsiteX2" fmla="*/ 78154 w 382954"/>
                <a:gd name="connsiteY2" fmla="*/ 152400 h 254000"/>
                <a:gd name="connsiteX3" fmla="*/ 148492 w 382954"/>
                <a:gd name="connsiteY3" fmla="*/ 207108 h 254000"/>
                <a:gd name="connsiteX4" fmla="*/ 242277 w 382954"/>
                <a:gd name="connsiteY4" fmla="*/ 218831 h 254000"/>
                <a:gd name="connsiteX5" fmla="*/ 261816 w 382954"/>
                <a:gd name="connsiteY5" fmla="*/ 152400 h 254000"/>
                <a:gd name="connsiteX6" fmla="*/ 304800 w 382954"/>
                <a:gd name="connsiteY6" fmla="*/ 191477 h 254000"/>
                <a:gd name="connsiteX7" fmla="*/ 316523 w 382954"/>
                <a:gd name="connsiteY7" fmla="*/ 254000 h 254000"/>
                <a:gd name="connsiteX8" fmla="*/ 375139 w 382954"/>
                <a:gd name="connsiteY8" fmla="*/ 250093 h 254000"/>
                <a:gd name="connsiteX9" fmla="*/ 382954 w 382954"/>
                <a:gd name="connsiteY9" fmla="*/ 175847 h 254000"/>
                <a:gd name="connsiteX10" fmla="*/ 351692 w 382954"/>
                <a:gd name="connsiteY10" fmla="*/ 117231 h 254000"/>
                <a:gd name="connsiteX11" fmla="*/ 281354 w 382954"/>
                <a:gd name="connsiteY11" fmla="*/ 105508 h 254000"/>
                <a:gd name="connsiteX12" fmla="*/ 226646 w 382954"/>
                <a:gd name="connsiteY12" fmla="*/ 101600 h 254000"/>
                <a:gd name="connsiteX13" fmla="*/ 214923 w 382954"/>
                <a:gd name="connsiteY13" fmla="*/ 23447 h 254000"/>
                <a:gd name="connsiteX14" fmla="*/ 187569 w 382954"/>
                <a:gd name="connsiteY14" fmla="*/ 0 h 254000"/>
                <a:gd name="connsiteX15" fmla="*/ 85969 w 382954"/>
                <a:gd name="connsiteY15" fmla="*/ 42985 h 254000"/>
                <a:gd name="connsiteX16" fmla="*/ 0 w 382954"/>
                <a:gd name="connsiteY16" fmla="*/ 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954" h="254000">
                  <a:moveTo>
                    <a:pt x="0" y="0"/>
                  </a:moveTo>
                  <a:lnTo>
                    <a:pt x="7816" y="62523"/>
                  </a:lnTo>
                  <a:lnTo>
                    <a:pt x="78154" y="152400"/>
                  </a:lnTo>
                  <a:lnTo>
                    <a:pt x="148492" y="207108"/>
                  </a:lnTo>
                  <a:lnTo>
                    <a:pt x="242277" y="218831"/>
                  </a:lnTo>
                  <a:lnTo>
                    <a:pt x="261816" y="152400"/>
                  </a:lnTo>
                  <a:lnTo>
                    <a:pt x="304800" y="191477"/>
                  </a:lnTo>
                  <a:lnTo>
                    <a:pt x="316523" y="254000"/>
                  </a:lnTo>
                  <a:lnTo>
                    <a:pt x="375139" y="250093"/>
                  </a:lnTo>
                  <a:lnTo>
                    <a:pt x="382954" y="175847"/>
                  </a:lnTo>
                  <a:lnTo>
                    <a:pt x="351692" y="117231"/>
                  </a:lnTo>
                  <a:lnTo>
                    <a:pt x="281354" y="105508"/>
                  </a:lnTo>
                  <a:lnTo>
                    <a:pt x="226646" y="101600"/>
                  </a:lnTo>
                  <a:lnTo>
                    <a:pt x="214923" y="23447"/>
                  </a:lnTo>
                  <a:lnTo>
                    <a:pt x="187569" y="0"/>
                  </a:lnTo>
                  <a:lnTo>
                    <a:pt x="85969" y="42985"/>
                  </a:lnTo>
                  <a:lnTo>
                    <a:pt x="0"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0AE32F3F-71CD-93B2-9D07-13B8B76F857A}"/>
                </a:ext>
              </a:extLst>
            </p:cNvPr>
            <p:cNvSpPr/>
            <p:nvPr/>
          </p:nvSpPr>
          <p:spPr>
            <a:xfrm>
              <a:off x="1335716" y="3097122"/>
              <a:ext cx="589161"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Yukon</a:t>
              </a:r>
            </a:p>
          </p:txBody>
        </p:sp>
        <p:sp>
          <p:nvSpPr>
            <p:cNvPr id="31" name="Rectangle 30">
              <a:extLst>
                <a:ext uri="{FF2B5EF4-FFF2-40B4-BE49-F238E27FC236}">
                  <a16:creationId xmlns:a16="http://schemas.microsoft.com/office/drawing/2014/main" id="{3F116087-9A37-EA93-4EB9-D55FE3B7715F}"/>
                </a:ext>
              </a:extLst>
            </p:cNvPr>
            <p:cNvSpPr/>
            <p:nvPr/>
          </p:nvSpPr>
          <p:spPr>
            <a:xfrm>
              <a:off x="2317564" y="3239025"/>
              <a:ext cx="4572000"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Northwest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Territories</a:t>
              </a:r>
            </a:p>
          </p:txBody>
        </p:sp>
        <p:sp>
          <p:nvSpPr>
            <p:cNvPr id="32" name="Rectangle 31">
              <a:extLst>
                <a:ext uri="{FF2B5EF4-FFF2-40B4-BE49-F238E27FC236}">
                  <a16:creationId xmlns:a16="http://schemas.microsoft.com/office/drawing/2014/main" id="{65631860-46FA-7A22-5CA6-F634AFC759B5}"/>
                </a:ext>
              </a:extLst>
            </p:cNvPr>
            <p:cNvSpPr/>
            <p:nvPr/>
          </p:nvSpPr>
          <p:spPr>
            <a:xfrm>
              <a:off x="3585402" y="3097122"/>
              <a:ext cx="738078"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Nunavut</a:t>
              </a:r>
            </a:p>
          </p:txBody>
        </p:sp>
        <p:sp>
          <p:nvSpPr>
            <p:cNvPr id="33" name="Rectangle 32">
              <a:extLst>
                <a:ext uri="{FF2B5EF4-FFF2-40B4-BE49-F238E27FC236}">
                  <a16:creationId xmlns:a16="http://schemas.microsoft.com/office/drawing/2014/main" id="{8DAB4E72-FE9A-DB62-6332-E5FF8F04A367}"/>
                </a:ext>
              </a:extLst>
            </p:cNvPr>
            <p:cNvSpPr/>
            <p:nvPr/>
          </p:nvSpPr>
          <p:spPr>
            <a:xfrm>
              <a:off x="3640202" y="4246803"/>
              <a:ext cx="792930"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Manitoba</a:t>
              </a:r>
            </a:p>
          </p:txBody>
        </p:sp>
        <p:sp>
          <p:nvSpPr>
            <p:cNvPr id="34" name="Rectangle 33">
              <a:extLst>
                <a:ext uri="{FF2B5EF4-FFF2-40B4-BE49-F238E27FC236}">
                  <a16:creationId xmlns:a16="http://schemas.microsoft.com/office/drawing/2014/main" id="{1D904A84-D5F3-5212-FD4B-EBEE5080361A}"/>
                </a:ext>
              </a:extLst>
            </p:cNvPr>
            <p:cNvSpPr/>
            <p:nvPr/>
          </p:nvSpPr>
          <p:spPr>
            <a:xfrm rot="19202503">
              <a:off x="2851403" y="4615262"/>
              <a:ext cx="1116441"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Saskatchewan</a:t>
              </a:r>
            </a:p>
          </p:txBody>
        </p:sp>
        <p:sp>
          <p:nvSpPr>
            <p:cNvPr id="35" name="TextBox 34">
              <a:extLst>
                <a:ext uri="{FF2B5EF4-FFF2-40B4-BE49-F238E27FC236}">
                  <a16:creationId xmlns:a16="http://schemas.microsoft.com/office/drawing/2014/main" id="{1F1C76D9-7821-339D-DAFD-F6AC4289C5DA}"/>
                </a:ext>
              </a:extLst>
            </p:cNvPr>
            <p:cNvSpPr txBox="1"/>
            <p:nvPr/>
          </p:nvSpPr>
          <p:spPr>
            <a:xfrm>
              <a:off x="2446477" y="4281598"/>
              <a:ext cx="677264"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Alberta</a:t>
              </a:r>
            </a:p>
          </p:txBody>
        </p:sp>
        <p:sp>
          <p:nvSpPr>
            <p:cNvPr id="36" name="Rectangle 35">
              <a:extLst>
                <a:ext uri="{FF2B5EF4-FFF2-40B4-BE49-F238E27FC236}">
                  <a16:creationId xmlns:a16="http://schemas.microsoft.com/office/drawing/2014/main" id="{40ED73F7-053C-625B-7378-F064CF28B3D8}"/>
                </a:ext>
              </a:extLst>
            </p:cNvPr>
            <p:cNvSpPr/>
            <p:nvPr/>
          </p:nvSpPr>
          <p:spPr>
            <a:xfrm>
              <a:off x="1604182" y="4191935"/>
              <a:ext cx="1291892"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British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Columbia</a:t>
              </a:r>
            </a:p>
          </p:txBody>
        </p:sp>
        <p:sp>
          <p:nvSpPr>
            <p:cNvPr id="37" name="TextBox 36">
              <a:extLst>
                <a:ext uri="{FF2B5EF4-FFF2-40B4-BE49-F238E27FC236}">
                  <a16:creationId xmlns:a16="http://schemas.microsoft.com/office/drawing/2014/main" id="{7A340F14-7F11-A432-1E0E-FE6FA5DC52C8}"/>
                </a:ext>
              </a:extLst>
            </p:cNvPr>
            <p:cNvSpPr txBox="1"/>
            <p:nvPr/>
          </p:nvSpPr>
          <p:spPr>
            <a:xfrm>
              <a:off x="4452252" y="4572929"/>
              <a:ext cx="690175"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Ontario</a:t>
              </a:r>
            </a:p>
          </p:txBody>
        </p:sp>
        <p:sp>
          <p:nvSpPr>
            <p:cNvPr id="38" name="Rectangle 37">
              <a:extLst>
                <a:ext uri="{FF2B5EF4-FFF2-40B4-BE49-F238E27FC236}">
                  <a16:creationId xmlns:a16="http://schemas.microsoft.com/office/drawing/2014/main" id="{579E31AD-304C-84D3-EF22-50FF116FCB0F}"/>
                </a:ext>
              </a:extLst>
            </p:cNvPr>
            <p:cNvSpPr/>
            <p:nvPr/>
          </p:nvSpPr>
          <p:spPr>
            <a:xfrm>
              <a:off x="5609873" y="4260285"/>
              <a:ext cx="616600"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Quebec</a:t>
              </a:r>
            </a:p>
          </p:txBody>
        </p:sp>
        <p:sp>
          <p:nvSpPr>
            <p:cNvPr id="39" name="Rectangle 38">
              <a:extLst>
                <a:ext uri="{FF2B5EF4-FFF2-40B4-BE49-F238E27FC236}">
                  <a16:creationId xmlns:a16="http://schemas.microsoft.com/office/drawing/2014/main" id="{73567845-575B-202F-8F38-9CA2776EB370}"/>
                </a:ext>
              </a:extLst>
            </p:cNvPr>
            <p:cNvSpPr/>
            <p:nvPr/>
          </p:nvSpPr>
          <p:spPr>
            <a:xfrm>
              <a:off x="6407554" y="3350344"/>
              <a:ext cx="1603041"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Newfoundland and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Labrador</a:t>
              </a:r>
            </a:p>
          </p:txBody>
        </p:sp>
        <p:sp>
          <p:nvSpPr>
            <p:cNvPr id="40" name="TextBox 39">
              <a:extLst>
                <a:ext uri="{FF2B5EF4-FFF2-40B4-BE49-F238E27FC236}">
                  <a16:creationId xmlns:a16="http://schemas.microsoft.com/office/drawing/2014/main" id="{DE1BF256-E662-66F2-F588-378B5D08674C}"/>
                </a:ext>
              </a:extLst>
            </p:cNvPr>
            <p:cNvSpPr txBox="1"/>
            <p:nvPr/>
          </p:nvSpPr>
          <p:spPr>
            <a:xfrm>
              <a:off x="348324" y="305183"/>
              <a:ext cx="729852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Helvetica" pitchFamily="2" charset="0"/>
                </a:rPr>
                <a:t>Status of lung cancer screening programs in Canada</a:t>
              </a:r>
            </a:p>
          </p:txBody>
        </p:sp>
        <p:sp>
          <p:nvSpPr>
            <p:cNvPr id="41" name="TextBox 40">
              <a:extLst>
                <a:ext uri="{FF2B5EF4-FFF2-40B4-BE49-F238E27FC236}">
                  <a16:creationId xmlns:a16="http://schemas.microsoft.com/office/drawing/2014/main" id="{300F46BF-8E74-19BB-CE3F-A86370562D6F}"/>
                </a:ext>
              </a:extLst>
            </p:cNvPr>
            <p:cNvSpPr txBox="1"/>
            <p:nvPr/>
          </p:nvSpPr>
          <p:spPr>
            <a:xfrm>
              <a:off x="544896" y="1150013"/>
              <a:ext cx="2536400"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Planning or Implementation Activities</a:t>
              </a:r>
            </a:p>
          </p:txBody>
        </p:sp>
        <p:sp>
          <p:nvSpPr>
            <p:cNvPr id="42" name="TextBox 41">
              <a:extLst>
                <a:ext uri="{FF2B5EF4-FFF2-40B4-BE49-F238E27FC236}">
                  <a16:creationId xmlns:a16="http://schemas.microsoft.com/office/drawing/2014/main" id="{84B1D5E3-D9B6-0800-D2E3-0F34BE58863C}"/>
                </a:ext>
              </a:extLst>
            </p:cNvPr>
            <p:cNvSpPr txBox="1"/>
            <p:nvPr/>
          </p:nvSpPr>
          <p:spPr>
            <a:xfrm>
              <a:off x="3285066" y="1172531"/>
              <a:ext cx="2455416"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No Current Lung Screening Activities</a:t>
              </a:r>
            </a:p>
          </p:txBody>
        </p:sp>
        <p:sp>
          <p:nvSpPr>
            <p:cNvPr id="43" name="Alternate Process 44">
              <a:extLst>
                <a:ext uri="{FF2B5EF4-FFF2-40B4-BE49-F238E27FC236}">
                  <a16:creationId xmlns:a16="http://schemas.microsoft.com/office/drawing/2014/main" id="{C992F4F9-6674-6D4F-8760-D2B3D7F87395}"/>
                </a:ext>
              </a:extLst>
            </p:cNvPr>
            <p:cNvSpPr/>
            <p:nvPr/>
          </p:nvSpPr>
          <p:spPr>
            <a:xfrm>
              <a:off x="441326" y="1229657"/>
              <a:ext cx="140911" cy="108290"/>
            </a:xfrm>
            <a:prstGeom prst="flowChartAlternateProcess">
              <a:avLst/>
            </a:pr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Alternate Process 46">
              <a:extLst>
                <a:ext uri="{FF2B5EF4-FFF2-40B4-BE49-F238E27FC236}">
                  <a16:creationId xmlns:a16="http://schemas.microsoft.com/office/drawing/2014/main" id="{7C556CE1-2076-7DAB-04EB-0C832009A676}"/>
                </a:ext>
              </a:extLst>
            </p:cNvPr>
            <p:cNvSpPr/>
            <p:nvPr/>
          </p:nvSpPr>
          <p:spPr>
            <a:xfrm>
              <a:off x="3173999" y="1245453"/>
              <a:ext cx="140911" cy="108290"/>
            </a:xfrm>
            <a:prstGeom prst="flowChartAlternateProcess">
              <a:avLst/>
            </a:pr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Freeform 51">
              <a:extLst>
                <a:ext uri="{FF2B5EF4-FFF2-40B4-BE49-F238E27FC236}">
                  <a16:creationId xmlns:a16="http://schemas.microsoft.com/office/drawing/2014/main" id="{EC1AE33D-DA51-EDE5-C6A5-71F981CE2AE2}"/>
                </a:ext>
              </a:extLst>
            </p:cNvPr>
            <p:cNvSpPr/>
            <p:nvPr/>
          </p:nvSpPr>
          <p:spPr>
            <a:xfrm>
              <a:off x="6525431" y="4701675"/>
              <a:ext cx="396875" cy="365125"/>
            </a:xfrm>
            <a:custGeom>
              <a:avLst/>
              <a:gdLst>
                <a:gd name="connsiteX0" fmla="*/ 396875 w 396875"/>
                <a:gd name="connsiteY0" fmla="*/ 155575 h 365125"/>
                <a:gd name="connsiteX1" fmla="*/ 317500 w 396875"/>
                <a:gd name="connsiteY1" fmla="*/ 123825 h 365125"/>
                <a:gd name="connsiteX2" fmla="*/ 273050 w 396875"/>
                <a:gd name="connsiteY2" fmla="*/ 57150 h 365125"/>
                <a:gd name="connsiteX3" fmla="*/ 244475 w 396875"/>
                <a:gd name="connsiteY3" fmla="*/ 0 h 365125"/>
                <a:gd name="connsiteX4" fmla="*/ 155575 w 396875"/>
                <a:gd name="connsiteY4" fmla="*/ 25400 h 365125"/>
                <a:gd name="connsiteX5" fmla="*/ 79375 w 396875"/>
                <a:gd name="connsiteY5" fmla="*/ 44450 h 365125"/>
                <a:gd name="connsiteX6" fmla="*/ 9525 w 396875"/>
                <a:gd name="connsiteY6" fmla="*/ 92075 h 365125"/>
                <a:gd name="connsiteX7" fmla="*/ 0 w 396875"/>
                <a:gd name="connsiteY7" fmla="*/ 152400 h 365125"/>
                <a:gd name="connsiteX8" fmla="*/ 3175 w 396875"/>
                <a:gd name="connsiteY8" fmla="*/ 187325 h 365125"/>
                <a:gd name="connsiteX9" fmla="*/ 53975 w 396875"/>
                <a:gd name="connsiteY9" fmla="*/ 180975 h 365125"/>
                <a:gd name="connsiteX10" fmla="*/ 82550 w 396875"/>
                <a:gd name="connsiteY10" fmla="*/ 254000 h 365125"/>
                <a:gd name="connsiteX11" fmla="*/ 180975 w 396875"/>
                <a:gd name="connsiteY11" fmla="*/ 358775 h 365125"/>
                <a:gd name="connsiteX12" fmla="*/ 266700 w 396875"/>
                <a:gd name="connsiteY12" fmla="*/ 365125 h 365125"/>
                <a:gd name="connsiteX13" fmla="*/ 361950 w 396875"/>
                <a:gd name="connsiteY13" fmla="*/ 250825 h 365125"/>
                <a:gd name="connsiteX14" fmla="*/ 396875 w 396875"/>
                <a:gd name="connsiteY14" fmla="*/ 15557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6875" h="365125">
                  <a:moveTo>
                    <a:pt x="396875" y="155575"/>
                  </a:moveTo>
                  <a:lnTo>
                    <a:pt x="317500" y="123825"/>
                  </a:lnTo>
                  <a:lnTo>
                    <a:pt x="273050" y="57150"/>
                  </a:lnTo>
                  <a:lnTo>
                    <a:pt x="244475" y="0"/>
                  </a:lnTo>
                  <a:lnTo>
                    <a:pt x="155575" y="25400"/>
                  </a:lnTo>
                  <a:lnTo>
                    <a:pt x="79375" y="44450"/>
                  </a:lnTo>
                  <a:lnTo>
                    <a:pt x="9525" y="92075"/>
                  </a:lnTo>
                  <a:lnTo>
                    <a:pt x="0" y="152400"/>
                  </a:lnTo>
                  <a:lnTo>
                    <a:pt x="3175" y="187325"/>
                  </a:lnTo>
                  <a:lnTo>
                    <a:pt x="53975" y="180975"/>
                  </a:lnTo>
                  <a:lnTo>
                    <a:pt x="82550" y="254000"/>
                  </a:lnTo>
                  <a:lnTo>
                    <a:pt x="180975" y="358775"/>
                  </a:lnTo>
                  <a:lnTo>
                    <a:pt x="266700" y="365125"/>
                  </a:lnTo>
                  <a:lnTo>
                    <a:pt x="361950" y="250825"/>
                  </a:lnTo>
                  <a:lnTo>
                    <a:pt x="396875" y="155575"/>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Freeform 52">
              <a:extLst>
                <a:ext uri="{FF2B5EF4-FFF2-40B4-BE49-F238E27FC236}">
                  <a16:creationId xmlns:a16="http://schemas.microsoft.com/office/drawing/2014/main" id="{83AC7DF8-CBDF-2988-E169-EBC201942A81}"/>
                </a:ext>
              </a:extLst>
            </p:cNvPr>
            <p:cNvSpPr/>
            <p:nvPr/>
          </p:nvSpPr>
          <p:spPr>
            <a:xfrm>
              <a:off x="6869329" y="4622300"/>
              <a:ext cx="349250" cy="568325"/>
            </a:xfrm>
            <a:custGeom>
              <a:avLst/>
              <a:gdLst>
                <a:gd name="connsiteX0" fmla="*/ 257175 w 349250"/>
                <a:gd name="connsiteY0" fmla="*/ 0 h 568325"/>
                <a:gd name="connsiteX1" fmla="*/ 269875 w 349250"/>
                <a:gd name="connsiteY1" fmla="*/ 149225 h 568325"/>
                <a:gd name="connsiteX2" fmla="*/ 209550 w 349250"/>
                <a:gd name="connsiteY2" fmla="*/ 222250 h 568325"/>
                <a:gd name="connsiteX3" fmla="*/ 127000 w 349250"/>
                <a:gd name="connsiteY3" fmla="*/ 231775 h 568325"/>
                <a:gd name="connsiteX4" fmla="*/ 92075 w 349250"/>
                <a:gd name="connsiteY4" fmla="*/ 234950 h 568325"/>
                <a:gd name="connsiteX5" fmla="*/ 41275 w 349250"/>
                <a:gd name="connsiteY5" fmla="*/ 342900 h 568325"/>
                <a:gd name="connsiteX6" fmla="*/ 0 w 349250"/>
                <a:gd name="connsiteY6" fmla="*/ 441325 h 568325"/>
                <a:gd name="connsiteX7" fmla="*/ 28575 w 349250"/>
                <a:gd name="connsiteY7" fmla="*/ 555625 h 568325"/>
                <a:gd name="connsiteX8" fmla="*/ 114300 w 349250"/>
                <a:gd name="connsiteY8" fmla="*/ 568325 h 568325"/>
                <a:gd name="connsiteX9" fmla="*/ 149225 w 349250"/>
                <a:gd name="connsiteY9" fmla="*/ 476250 h 568325"/>
                <a:gd name="connsiteX10" fmla="*/ 184150 w 349250"/>
                <a:gd name="connsiteY10" fmla="*/ 358775 h 568325"/>
                <a:gd name="connsiteX11" fmla="*/ 269875 w 349250"/>
                <a:gd name="connsiteY11" fmla="*/ 311150 h 568325"/>
                <a:gd name="connsiteX12" fmla="*/ 330200 w 349250"/>
                <a:gd name="connsiteY12" fmla="*/ 231775 h 568325"/>
                <a:gd name="connsiteX13" fmla="*/ 349250 w 349250"/>
                <a:gd name="connsiteY13" fmla="*/ 142875 h 568325"/>
                <a:gd name="connsiteX14" fmla="*/ 336550 w 349250"/>
                <a:gd name="connsiteY14" fmla="*/ 69850 h 568325"/>
                <a:gd name="connsiteX15" fmla="*/ 314325 w 349250"/>
                <a:gd name="connsiteY15" fmla="*/ 22225 h 568325"/>
                <a:gd name="connsiteX16" fmla="*/ 257175 w 349250"/>
                <a:gd name="connsiteY16" fmla="*/ 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 h="568325">
                  <a:moveTo>
                    <a:pt x="257175" y="0"/>
                  </a:moveTo>
                  <a:lnTo>
                    <a:pt x="269875" y="149225"/>
                  </a:lnTo>
                  <a:lnTo>
                    <a:pt x="209550" y="222250"/>
                  </a:lnTo>
                  <a:lnTo>
                    <a:pt x="127000" y="231775"/>
                  </a:lnTo>
                  <a:lnTo>
                    <a:pt x="92075" y="234950"/>
                  </a:lnTo>
                  <a:lnTo>
                    <a:pt x="41275" y="342900"/>
                  </a:lnTo>
                  <a:lnTo>
                    <a:pt x="0" y="441325"/>
                  </a:lnTo>
                  <a:lnTo>
                    <a:pt x="28575" y="555625"/>
                  </a:lnTo>
                  <a:lnTo>
                    <a:pt x="114300" y="568325"/>
                  </a:lnTo>
                  <a:lnTo>
                    <a:pt x="149225" y="476250"/>
                  </a:lnTo>
                  <a:lnTo>
                    <a:pt x="184150" y="358775"/>
                  </a:lnTo>
                  <a:lnTo>
                    <a:pt x="269875" y="311150"/>
                  </a:lnTo>
                  <a:lnTo>
                    <a:pt x="330200" y="231775"/>
                  </a:lnTo>
                  <a:lnTo>
                    <a:pt x="349250" y="142875"/>
                  </a:lnTo>
                  <a:lnTo>
                    <a:pt x="336550" y="69850"/>
                  </a:lnTo>
                  <a:lnTo>
                    <a:pt x="314325" y="22225"/>
                  </a:lnTo>
                  <a:lnTo>
                    <a:pt x="257175"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35889A63-A80C-7DAF-FC63-1DE6599BE675}"/>
                </a:ext>
              </a:extLst>
            </p:cNvPr>
            <p:cNvSpPr/>
            <p:nvPr/>
          </p:nvSpPr>
          <p:spPr>
            <a:xfrm>
              <a:off x="6385141" y="5060420"/>
              <a:ext cx="968375"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New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Brunswick</a:t>
              </a:r>
            </a:p>
          </p:txBody>
        </p:sp>
        <p:sp>
          <p:nvSpPr>
            <p:cNvPr id="48" name="Rectangle 47">
              <a:extLst>
                <a:ext uri="{FF2B5EF4-FFF2-40B4-BE49-F238E27FC236}">
                  <a16:creationId xmlns:a16="http://schemas.microsoft.com/office/drawing/2014/main" id="{8E52A4A5-D7A9-D9F3-A68A-B0D311935947}"/>
                </a:ext>
              </a:extLst>
            </p:cNvPr>
            <p:cNvSpPr/>
            <p:nvPr/>
          </p:nvSpPr>
          <p:spPr>
            <a:xfrm>
              <a:off x="7171314" y="4825440"/>
              <a:ext cx="739901"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Nova Scotia</a:t>
              </a:r>
            </a:p>
          </p:txBody>
        </p:sp>
        <p:cxnSp>
          <p:nvCxnSpPr>
            <p:cNvPr id="49" name="Straight Connector 48">
              <a:extLst>
                <a:ext uri="{FF2B5EF4-FFF2-40B4-BE49-F238E27FC236}">
                  <a16:creationId xmlns:a16="http://schemas.microsoft.com/office/drawing/2014/main" id="{301A3417-6799-73BE-A5C8-643A1444EA46}"/>
                </a:ext>
              </a:extLst>
            </p:cNvPr>
            <p:cNvCxnSpPr/>
            <p:nvPr/>
          </p:nvCxnSpPr>
          <p:spPr>
            <a:xfrm>
              <a:off x="443766" y="928143"/>
              <a:ext cx="8226898"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50" name="TextBox 49">
              <a:extLst>
                <a:ext uri="{FF2B5EF4-FFF2-40B4-BE49-F238E27FC236}">
                  <a16:creationId xmlns:a16="http://schemas.microsoft.com/office/drawing/2014/main" id="{8AA08F13-2D4E-B907-C4FA-8C05DF97E874}"/>
                </a:ext>
              </a:extLst>
            </p:cNvPr>
            <p:cNvSpPr txBox="1"/>
            <p:nvPr/>
          </p:nvSpPr>
          <p:spPr>
            <a:xfrm>
              <a:off x="378048" y="634190"/>
              <a:ext cx="1688753"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June 2022</a:t>
              </a:r>
            </a:p>
          </p:txBody>
        </p:sp>
        <p:pic>
          <p:nvPicPr>
            <p:cNvPr id="51" name="Graphic 50" descr="Megaphone with solid fill">
              <a:extLst>
                <a:ext uri="{FF2B5EF4-FFF2-40B4-BE49-F238E27FC236}">
                  <a16:creationId xmlns:a16="http://schemas.microsoft.com/office/drawing/2014/main" id="{878FFCCB-6EEF-6E22-C5E4-9E1C9F91EE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9876" y="1773761"/>
              <a:ext cx="269316" cy="269316"/>
            </a:xfrm>
            <a:prstGeom prst="rect">
              <a:avLst/>
            </a:prstGeom>
          </p:spPr>
        </p:pic>
        <p:pic>
          <p:nvPicPr>
            <p:cNvPr id="52" name="Graphic 51" descr="Meeting with solid fill">
              <a:extLst>
                <a:ext uri="{FF2B5EF4-FFF2-40B4-BE49-F238E27FC236}">
                  <a16:creationId xmlns:a16="http://schemas.microsoft.com/office/drawing/2014/main" id="{F885CAFC-5AD2-5D0B-2AC3-EEE7928906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8874" y="2078653"/>
              <a:ext cx="266341" cy="266341"/>
            </a:xfrm>
            <a:prstGeom prst="rect">
              <a:avLst/>
            </a:prstGeom>
          </p:spPr>
        </p:pic>
        <p:pic>
          <p:nvPicPr>
            <p:cNvPr id="53" name="Graphic 52" descr="Hospital with solid fill">
              <a:extLst>
                <a:ext uri="{FF2B5EF4-FFF2-40B4-BE49-F238E27FC236}">
                  <a16:creationId xmlns:a16="http://schemas.microsoft.com/office/drawing/2014/main" id="{D074DA02-405F-E8F7-C600-6A96345AA5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9876" y="1165874"/>
              <a:ext cx="269316" cy="269316"/>
            </a:xfrm>
            <a:prstGeom prst="rect">
              <a:avLst/>
            </a:prstGeom>
          </p:spPr>
        </p:pic>
        <p:pic>
          <p:nvPicPr>
            <p:cNvPr id="54" name="Graphic 53" descr="Clipboard Partially Checked with solid fill">
              <a:extLst>
                <a:ext uri="{FF2B5EF4-FFF2-40B4-BE49-F238E27FC236}">
                  <a16:creationId xmlns:a16="http://schemas.microsoft.com/office/drawing/2014/main" id="{F9C03C41-5C15-4E90-551C-5D17B5A66C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35899" y="1470551"/>
              <a:ext cx="269316" cy="269316"/>
            </a:xfrm>
            <a:prstGeom prst="rect">
              <a:avLst/>
            </a:prstGeom>
          </p:spPr>
        </p:pic>
        <p:sp>
          <p:nvSpPr>
            <p:cNvPr id="55" name="TextBox 54">
              <a:extLst>
                <a:ext uri="{FF2B5EF4-FFF2-40B4-BE49-F238E27FC236}">
                  <a16:creationId xmlns:a16="http://schemas.microsoft.com/office/drawing/2014/main" id="{A8411642-BD54-34D7-6543-F4E539259453}"/>
                </a:ext>
              </a:extLst>
            </p:cNvPr>
            <p:cNvSpPr txBox="1"/>
            <p:nvPr/>
          </p:nvSpPr>
          <p:spPr>
            <a:xfrm>
              <a:off x="6265027" y="1172531"/>
              <a:ext cx="1377621"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Organized Program</a:t>
              </a:r>
            </a:p>
          </p:txBody>
        </p:sp>
        <p:sp>
          <p:nvSpPr>
            <p:cNvPr id="56" name="TextBox 55">
              <a:extLst>
                <a:ext uri="{FF2B5EF4-FFF2-40B4-BE49-F238E27FC236}">
                  <a16:creationId xmlns:a16="http://schemas.microsoft.com/office/drawing/2014/main" id="{380027E0-C2AF-51E0-C008-382014B8743A}"/>
                </a:ext>
              </a:extLst>
            </p:cNvPr>
            <p:cNvSpPr txBox="1"/>
            <p:nvPr/>
          </p:nvSpPr>
          <p:spPr>
            <a:xfrm>
              <a:off x="6261395" y="1478507"/>
              <a:ext cx="468398"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Pilot</a:t>
              </a:r>
            </a:p>
          </p:txBody>
        </p:sp>
        <p:sp>
          <p:nvSpPr>
            <p:cNvPr id="57" name="TextBox 56">
              <a:extLst>
                <a:ext uri="{FF2B5EF4-FFF2-40B4-BE49-F238E27FC236}">
                  <a16:creationId xmlns:a16="http://schemas.microsoft.com/office/drawing/2014/main" id="{288E398B-709E-B1E2-A443-B53C70931F39}"/>
                </a:ext>
              </a:extLst>
            </p:cNvPr>
            <p:cNvSpPr txBox="1"/>
            <p:nvPr/>
          </p:nvSpPr>
          <p:spPr>
            <a:xfrm>
              <a:off x="6265027" y="1778239"/>
              <a:ext cx="1149867"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Announcement</a:t>
              </a:r>
            </a:p>
          </p:txBody>
        </p:sp>
        <p:sp>
          <p:nvSpPr>
            <p:cNvPr id="58" name="TextBox 57">
              <a:extLst>
                <a:ext uri="{FF2B5EF4-FFF2-40B4-BE49-F238E27FC236}">
                  <a16:creationId xmlns:a16="http://schemas.microsoft.com/office/drawing/2014/main" id="{AB353FB7-6CD1-F7C5-3FE2-01CF95E03272}"/>
                </a:ext>
              </a:extLst>
            </p:cNvPr>
            <p:cNvSpPr txBox="1"/>
            <p:nvPr/>
          </p:nvSpPr>
          <p:spPr>
            <a:xfrm>
              <a:off x="6265027" y="2090220"/>
              <a:ext cx="1487330"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CPAC Funded Project</a:t>
              </a:r>
            </a:p>
          </p:txBody>
        </p:sp>
        <p:pic>
          <p:nvPicPr>
            <p:cNvPr id="59" name="Graphic 58" descr="Hospital with solid fill">
              <a:extLst>
                <a:ext uri="{FF2B5EF4-FFF2-40B4-BE49-F238E27FC236}">
                  <a16:creationId xmlns:a16="http://schemas.microsoft.com/office/drawing/2014/main" id="{0D05FC80-2961-F7C7-3AA2-48ABD6F46C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2441" y="5025495"/>
              <a:ext cx="269316" cy="269316"/>
            </a:xfrm>
            <a:prstGeom prst="rect">
              <a:avLst/>
            </a:prstGeom>
          </p:spPr>
        </p:pic>
        <p:pic>
          <p:nvPicPr>
            <p:cNvPr id="60" name="Graphic 59" descr="Clipboard Partially Checked with solid fill">
              <a:extLst>
                <a:ext uri="{FF2B5EF4-FFF2-40B4-BE49-F238E27FC236}">
                  <a16:creationId xmlns:a16="http://schemas.microsoft.com/office/drawing/2014/main" id="{A5068198-2A91-A587-8D50-A2F4CF26E9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0110" y="4813688"/>
              <a:ext cx="269316" cy="269316"/>
            </a:xfrm>
            <a:prstGeom prst="rect">
              <a:avLst/>
            </a:prstGeom>
          </p:spPr>
        </p:pic>
        <p:pic>
          <p:nvPicPr>
            <p:cNvPr id="61" name="Graphic 60" descr="Clipboard Partially Checked with solid fill">
              <a:extLst>
                <a:ext uri="{FF2B5EF4-FFF2-40B4-BE49-F238E27FC236}">
                  <a16:creationId xmlns:a16="http://schemas.microsoft.com/office/drawing/2014/main" id="{3ED9E2A8-A6BD-403E-6DC3-C7851492BC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1418" y="4690782"/>
              <a:ext cx="269316" cy="269316"/>
            </a:xfrm>
            <a:prstGeom prst="rect">
              <a:avLst/>
            </a:prstGeom>
          </p:spPr>
        </p:pic>
        <p:pic>
          <p:nvPicPr>
            <p:cNvPr id="62" name="Graphic 61" descr="Megaphone with solid fill">
              <a:extLst>
                <a:ext uri="{FF2B5EF4-FFF2-40B4-BE49-F238E27FC236}">
                  <a16:creationId xmlns:a16="http://schemas.microsoft.com/office/drawing/2014/main" id="{8658C083-A4DB-76FF-CDE3-1964CF43D4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986" y="4715478"/>
              <a:ext cx="269316" cy="269316"/>
            </a:xfrm>
            <a:prstGeom prst="rect">
              <a:avLst/>
            </a:prstGeom>
          </p:spPr>
        </p:pic>
        <p:pic>
          <p:nvPicPr>
            <p:cNvPr id="63" name="Graphic 62" descr="Meeting with solid fill">
              <a:extLst>
                <a:ext uri="{FF2B5EF4-FFF2-40B4-BE49-F238E27FC236}">
                  <a16:creationId xmlns:a16="http://schemas.microsoft.com/office/drawing/2014/main" id="{E6681EB4-4A1C-EBCA-7969-D87CCC68A1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6563" y="4842490"/>
              <a:ext cx="266341" cy="266341"/>
            </a:xfrm>
            <a:prstGeom prst="rect">
              <a:avLst/>
            </a:prstGeom>
          </p:spPr>
        </p:pic>
        <p:pic>
          <p:nvPicPr>
            <p:cNvPr id="64" name="Graphic 63" descr="Meeting with solid fill">
              <a:extLst>
                <a:ext uri="{FF2B5EF4-FFF2-40B4-BE49-F238E27FC236}">
                  <a16:creationId xmlns:a16="http://schemas.microsoft.com/office/drawing/2014/main" id="{9627F0C5-81F3-028D-34A9-45311F3F10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7248" y="4543056"/>
              <a:ext cx="266341" cy="266341"/>
            </a:xfrm>
            <a:prstGeom prst="rect">
              <a:avLst/>
            </a:prstGeom>
          </p:spPr>
        </p:pic>
        <p:pic>
          <p:nvPicPr>
            <p:cNvPr id="65" name="Graphic 64" descr="Meeting with solid fill">
              <a:extLst>
                <a:ext uri="{FF2B5EF4-FFF2-40B4-BE49-F238E27FC236}">
                  <a16:creationId xmlns:a16="http://schemas.microsoft.com/office/drawing/2014/main" id="{DB4D0509-127D-100B-3949-89BE410A28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1028" y="4906462"/>
              <a:ext cx="266341" cy="266341"/>
            </a:xfrm>
            <a:prstGeom prst="rect">
              <a:avLst/>
            </a:prstGeom>
          </p:spPr>
        </p:pic>
        <p:pic>
          <p:nvPicPr>
            <p:cNvPr id="66" name="Graphic 65" descr="Meeting with solid fill">
              <a:extLst>
                <a:ext uri="{FF2B5EF4-FFF2-40B4-BE49-F238E27FC236}">
                  <a16:creationId xmlns:a16="http://schemas.microsoft.com/office/drawing/2014/main" id="{39534F54-CBB4-645E-86E1-DBA48186D1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8734" y="4568504"/>
              <a:ext cx="266341" cy="266341"/>
            </a:xfrm>
            <a:prstGeom prst="rect">
              <a:avLst/>
            </a:prstGeom>
          </p:spPr>
        </p:pic>
        <p:pic>
          <p:nvPicPr>
            <p:cNvPr id="67" name="Graphic 66" descr="Meeting with solid fill">
              <a:extLst>
                <a:ext uri="{FF2B5EF4-FFF2-40B4-BE49-F238E27FC236}">
                  <a16:creationId xmlns:a16="http://schemas.microsoft.com/office/drawing/2014/main" id="{AE34A391-C465-116B-918A-6A72BDAE5A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3713" y="4810720"/>
              <a:ext cx="266341" cy="266341"/>
            </a:xfrm>
            <a:prstGeom prst="rect">
              <a:avLst/>
            </a:prstGeom>
          </p:spPr>
        </p:pic>
        <p:pic>
          <p:nvPicPr>
            <p:cNvPr id="68" name="Graphic 67" descr="Meeting with solid fill">
              <a:extLst>
                <a:ext uri="{FF2B5EF4-FFF2-40B4-BE49-F238E27FC236}">
                  <a16:creationId xmlns:a16="http://schemas.microsoft.com/office/drawing/2014/main" id="{E9B28640-B859-782D-5BBE-24236B15F5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0015" y="4684957"/>
              <a:ext cx="266341" cy="266341"/>
            </a:xfrm>
            <a:prstGeom prst="rect">
              <a:avLst/>
            </a:prstGeom>
          </p:spPr>
        </p:pic>
        <p:pic>
          <p:nvPicPr>
            <p:cNvPr id="69" name="Graphic 68" descr="Meeting with solid fill">
              <a:extLst>
                <a:ext uri="{FF2B5EF4-FFF2-40B4-BE49-F238E27FC236}">
                  <a16:creationId xmlns:a16="http://schemas.microsoft.com/office/drawing/2014/main" id="{9BE0AFE0-6CBD-A107-C987-C0146509FF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2158" y="3803853"/>
              <a:ext cx="266341" cy="266341"/>
            </a:xfrm>
            <a:prstGeom prst="rect">
              <a:avLst/>
            </a:prstGeom>
          </p:spPr>
        </p:pic>
        <p:pic>
          <p:nvPicPr>
            <p:cNvPr id="70" name="Graphic 69" descr="Meeting with solid fill">
              <a:extLst>
                <a:ext uri="{FF2B5EF4-FFF2-40B4-BE49-F238E27FC236}">
                  <a16:creationId xmlns:a16="http://schemas.microsoft.com/office/drawing/2014/main" id="{29852B71-CBAD-E906-CD4E-83938D8615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0868" y="4771668"/>
              <a:ext cx="266341" cy="266341"/>
            </a:xfrm>
            <a:prstGeom prst="rect">
              <a:avLst/>
            </a:prstGeom>
          </p:spPr>
        </p:pic>
        <p:pic>
          <p:nvPicPr>
            <p:cNvPr id="71" name="Graphic 70" descr="Meeting with solid fill">
              <a:extLst>
                <a:ext uri="{FF2B5EF4-FFF2-40B4-BE49-F238E27FC236}">
                  <a16:creationId xmlns:a16="http://schemas.microsoft.com/office/drawing/2014/main" id="{C0ABD5F7-92CF-B2A2-C53B-D74C654CC4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10783" y="4857609"/>
              <a:ext cx="266341" cy="266341"/>
            </a:xfrm>
            <a:prstGeom prst="rect">
              <a:avLst/>
            </a:prstGeom>
          </p:spPr>
        </p:pic>
      </p:grpSp>
      <p:sp>
        <p:nvSpPr>
          <p:cNvPr id="72" name="TextBox 71">
            <a:extLst>
              <a:ext uri="{FF2B5EF4-FFF2-40B4-BE49-F238E27FC236}">
                <a16:creationId xmlns:a16="http://schemas.microsoft.com/office/drawing/2014/main" id="{FBE79B8C-7143-063B-11FF-4D42DE07B883}"/>
              </a:ext>
            </a:extLst>
          </p:cNvPr>
          <p:cNvSpPr txBox="1"/>
          <p:nvPr/>
        </p:nvSpPr>
        <p:spPr>
          <a:xfrm>
            <a:off x="1858361" y="5610890"/>
            <a:ext cx="2017975" cy="996325"/>
          </a:xfrm>
          <a:prstGeom prst="rect">
            <a:avLst/>
          </a:prstGeom>
        </p:spPr>
        <p:txBody>
          <a:bodyPr vert="horz" wrap="square" lIns="91440" tIns="45720" rIns="91440" bIns="45720" rtlCol="0">
            <a:norm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sng" strike="noStrike" kern="0" cap="none" spc="0" normalizeH="0" baseline="0" noProof="0" dirty="0">
                <a:ln>
                  <a:noFill/>
                </a:ln>
                <a:solidFill>
                  <a:prstClr val="black"/>
                </a:solidFill>
                <a:effectLst/>
                <a:uLnTx/>
                <a:uFillTx/>
              </a:rPr>
              <a:t>Pan-Canadian Organizations: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Canadian Association of Radiologists (CAR) &amp; Canadian Society of Thoracic Radiology (CSTR) </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black"/>
              </a:solidFill>
              <a:effectLst/>
              <a:uLnTx/>
              <a:uFillTx/>
            </a:endParaRPr>
          </a:p>
        </p:txBody>
      </p:sp>
      <p:pic>
        <p:nvPicPr>
          <p:cNvPr id="73" name="Graphic 72" descr="Meeting with solid fill">
            <a:extLst>
              <a:ext uri="{FF2B5EF4-FFF2-40B4-BE49-F238E27FC236}">
                <a16:creationId xmlns:a16="http://schemas.microsoft.com/office/drawing/2014/main" id="{9E519BBC-29E9-2447-4140-7ED5B7E54A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1141" y="6407355"/>
            <a:ext cx="376059" cy="337727"/>
          </a:xfrm>
          <a:prstGeom prst="rect">
            <a:avLst/>
          </a:prstGeom>
        </p:spPr>
      </p:pic>
      <p:pic>
        <p:nvPicPr>
          <p:cNvPr id="74" name="Graphic 73" descr="Hospital with solid fill">
            <a:extLst>
              <a:ext uri="{FF2B5EF4-FFF2-40B4-BE49-F238E27FC236}">
                <a16:creationId xmlns:a16="http://schemas.microsoft.com/office/drawing/2014/main" id="{922D544A-BFA0-976B-629D-77D25DF042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59414" y="4558098"/>
            <a:ext cx="269316" cy="269316"/>
          </a:xfrm>
          <a:prstGeom prst="rect">
            <a:avLst/>
          </a:prstGeom>
        </p:spPr>
      </p:pic>
      <p:sp>
        <p:nvSpPr>
          <p:cNvPr id="75" name="TextBox 74">
            <a:extLst>
              <a:ext uri="{FF2B5EF4-FFF2-40B4-BE49-F238E27FC236}">
                <a16:creationId xmlns:a16="http://schemas.microsoft.com/office/drawing/2014/main" id="{7EDB5AD5-80B5-4DCD-C09A-E8C8FEBFBD2E}"/>
              </a:ext>
            </a:extLst>
          </p:cNvPr>
          <p:cNvSpPr txBox="1"/>
          <p:nvPr/>
        </p:nvSpPr>
        <p:spPr>
          <a:xfrm>
            <a:off x="4016514" y="4786018"/>
            <a:ext cx="261610"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a:t>
            </a:r>
            <a:endParaRPr kumimoji="0" lang="en-US" sz="1800" b="0" i="0" u="none" strike="noStrike" kern="0" cap="none" spc="0" normalizeH="0" baseline="0" noProof="0" dirty="0">
              <a:ln>
                <a:noFill/>
              </a:ln>
              <a:solidFill>
                <a:prstClr val="black"/>
              </a:solidFill>
              <a:effectLst/>
              <a:uLnTx/>
              <a:uFillTx/>
            </a:endParaRPr>
          </a:p>
        </p:txBody>
      </p:sp>
      <p:sp>
        <p:nvSpPr>
          <p:cNvPr id="76" name="TextBox 75">
            <a:extLst>
              <a:ext uri="{FF2B5EF4-FFF2-40B4-BE49-F238E27FC236}">
                <a16:creationId xmlns:a16="http://schemas.microsoft.com/office/drawing/2014/main" id="{2B0EA31C-548A-E273-34C1-A77CF84685A9}"/>
              </a:ext>
            </a:extLst>
          </p:cNvPr>
          <p:cNvSpPr txBox="1"/>
          <p:nvPr/>
        </p:nvSpPr>
        <p:spPr>
          <a:xfrm>
            <a:off x="6472554" y="6581001"/>
            <a:ext cx="4360288"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*BC’s CPAC funded project has been completed as of March 2022 </a:t>
            </a:r>
          </a:p>
        </p:txBody>
      </p:sp>
    </p:spTree>
    <p:extLst>
      <p:ext uri="{BB962C8B-B14F-4D97-AF65-F5344CB8AC3E}">
        <p14:creationId xmlns:p14="http://schemas.microsoft.com/office/powerpoint/2010/main" val="186178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74380" y="165019"/>
            <a:ext cx="10380786" cy="752842"/>
          </a:xfrm>
        </p:spPr>
        <p:txBody>
          <a:bodyPr>
            <a:normAutofit/>
          </a:bodyPr>
          <a:lstStyle/>
          <a:p>
            <a:r>
              <a:rPr lang="en-US" sz="1600"/>
              <a:t>Current Implementation Status of Lung Cancer Screening Programs in Canada</a:t>
            </a:r>
          </a:p>
        </p:txBody>
      </p:sp>
      <p:sp>
        <p:nvSpPr>
          <p:cNvPr id="12" name="TextBox 11">
            <a:extLst>
              <a:ext uri="{FF2B5EF4-FFF2-40B4-BE49-F238E27FC236}">
                <a16:creationId xmlns:a16="http://schemas.microsoft.com/office/drawing/2014/main" id="{E2664A72-D48A-6F88-B084-9CCF9C07DCDC}"/>
              </a:ext>
            </a:extLst>
          </p:cNvPr>
          <p:cNvSpPr txBox="1"/>
          <p:nvPr/>
        </p:nvSpPr>
        <p:spPr>
          <a:xfrm>
            <a:off x="154781" y="5166481"/>
            <a:ext cx="10219983" cy="1661352"/>
          </a:xfrm>
          <a:prstGeom prst="rect">
            <a:avLst/>
          </a:prstGeom>
          <a:noFill/>
        </p:spPr>
        <p:txBody>
          <a:bodyPr wrap="square">
            <a:spAutoFit/>
          </a:bodyPr>
          <a:lstStyle/>
          <a:p>
            <a:pPr marL="0" marR="0">
              <a:lnSpc>
                <a:spcPct val="107000"/>
              </a:lnSpc>
              <a:spcBef>
                <a:spcPts val="0"/>
              </a:spcBef>
              <a:spcAft>
                <a:spcPts val="0"/>
              </a:spcAft>
            </a:pP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ON: *Fully implemented at 4 sites (anyone in Ontario can access screening at one of these sites); Working with the Ministry of Health to expand</a:t>
            </a:r>
            <a:r>
              <a:rPr lang="en-US" sz="1000" b="1"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a:t>
            </a:r>
            <a:br>
              <a:rPr lang="en-US" sz="1000" b="1"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br>
            <a:endPar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800" b="1"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Levels of implementation status (to show incremental implementation progress by jurisdiction):</a:t>
            </a:r>
            <a:endParaRPr lang="en-US" sz="8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a:p>
            <a:pPr marL="0" marR="0" fontAlgn="base">
              <a:spcBef>
                <a:spcPts val="0"/>
              </a:spcBef>
              <a:spcAft>
                <a:spcPts val="0"/>
              </a:spcAft>
            </a:pPr>
            <a:r>
              <a:rPr lang="en-US" sz="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1. No current organized lung cancer screening activities: No plans for lung cancer screening implementation (i.e. “status quo” opportunistic lung cancer screening activities)</a:t>
            </a:r>
            <a:endParaRPr lang="en-US" sz="800" dirty="0">
              <a:solidFill>
                <a:schemeClr val="bg1"/>
              </a:solidFill>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2. Planning for implementation: Conducting environmental scanning, gathering requirements to determine approach for implementation (i.e. preparing/submitting business cases, forming advisory committees) and/or planning for pilots/programs</a:t>
            </a:r>
            <a:endParaRPr lang="en-US" sz="800" dirty="0">
              <a:solidFill>
                <a:schemeClr val="bg1"/>
              </a:solidFill>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3. Pilot: Pilot has been implemented to offer lung screening to high-risk individuals. Pilots may include time-bound screening activities that do not have confirmed sustainable funding.</a:t>
            </a:r>
            <a:endParaRPr lang="en-US" sz="800" dirty="0">
              <a:solidFill>
                <a:schemeClr val="bg1"/>
              </a:solidFill>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4. Partially implemented:  An organized lung cancer screening program has rolled out in certain sites or for certain populations across the jurisdiction. Programs may be considered partially implemented if screening is being phased-in over time by gradually increasing the capacity of screening sites or if plans are in place to implement screening at additional screening site locations after initial implementation. Partial implementation has secured sustained funding to offer long-term organized screening.</a:t>
            </a:r>
            <a:endParaRPr lang="en-US" sz="800" dirty="0">
              <a:solidFill>
                <a:schemeClr val="bg1"/>
              </a:solidFill>
              <a:effectLst/>
              <a:latin typeface="Calibri" panose="020F0502020204030204" pitchFamily="34" charset="0"/>
              <a:ea typeface="Calibri" panose="020F0502020204030204" pitchFamily="34" charset="0"/>
            </a:endParaRPr>
          </a:p>
          <a:p>
            <a:pPr marL="0" marR="0">
              <a:spcBef>
                <a:spcPts val="0"/>
              </a:spcBef>
              <a:spcAft>
                <a:spcPts val="800"/>
              </a:spcAft>
            </a:pPr>
            <a:r>
              <a:rPr lang="en-US" sz="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5. Fully implemented: A fully implemented organized lung cancer screening program for people at high risk of lung cancer, which is available jurisdiction-wide and embeds a culturally safe approach to care. Note: An organized program would include elements such as eligibility criteria, quality assurance mechanisms, patient navigation, participant recall, diagnostic follow up, integration of smoking cessation etc.  </a:t>
            </a:r>
          </a:p>
        </p:txBody>
      </p:sp>
      <p:sp>
        <p:nvSpPr>
          <p:cNvPr id="15" name="Rectangle 6">
            <a:extLst>
              <a:ext uri="{FF2B5EF4-FFF2-40B4-BE49-F238E27FC236}">
                <a16:creationId xmlns:a16="http://schemas.microsoft.com/office/drawing/2014/main" id="{1AD621E3-3075-62F9-B1A1-9B59AE2BFB95}"/>
              </a:ext>
            </a:extLst>
          </p:cNvPr>
          <p:cNvSpPr>
            <a:spLocks noChangeArrowheads="1"/>
          </p:cNvSpPr>
          <p:nvPr/>
        </p:nvSpPr>
        <p:spPr bwMode="auto">
          <a:xfrm>
            <a:off x="1954213" y="2310041"/>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00B04C50-ECB8-8FAD-1B0E-0B1560A36188}"/>
              </a:ext>
            </a:extLst>
          </p:cNvPr>
          <p:cNvGraphicFramePr>
            <a:graphicFrameLocks noGrp="1"/>
          </p:cNvGraphicFramePr>
          <p:nvPr>
            <p:extLst>
              <p:ext uri="{D42A27DB-BD31-4B8C-83A1-F6EECF244321}">
                <p14:modId xmlns:p14="http://schemas.microsoft.com/office/powerpoint/2010/main" val="3082372501"/>
              </p:ext>
            </p:extLst>
          </p:nvPr>
        </p:nvGraphicFramePr>
        <p:xfrm>
          <a:off x="165183" y="893800"/>
          <a:ext cx="11208668" cy="4272684"/>
        </p:xfrm>
        <a:graphic>
          <a:graphicData uri="http://schemas.openxmlformats.org/drawingml/2006/table">
            <a:tbl>
              <a:tblPr firstRow="1" firstCol="1"/>
              <a:tblGrid>
                <a:gridCol w="1008347">
                  <a:extLst>
                    <a:ext uri="{9D8B030D-6E8A-4147-A177-3AD203B41FA5}">
                      <a16:colId xmlns:a16="http://schemas.microsoft.com/office/drawing/2014/main" val="2603092873"/>
                    </a:ext>
                  </a:extLst>
                </a:gridCol>
                <a:gridCol w="3500221">
                  <a:extLst>
                    <a:ext uri="{9D8B030D-6E8A-4147-A177-3AD203B41FA5}">
                      <a16:colId xmlns:a16="http://schemas.microsoft.com/office/drawing/2014/main" val="3675392895"/>
                    </a:ext>
                  </a:extLst>
                </a:gridCol>
                <a:gridCol w="1723279">
                  <a:extLst>
                    <a:ext uri="{9D8B030D-6E8A-4147-A177-3AD203B41FA5}">
                      <a16:colId xmlns:a16="http://schemas.microsoft.com/office/drawing/2014/main" val="3914887817"/>
                    </a:ext>
                  </a:extLst>
                </a:gridCol>
                <a:gridCol w="1297435">
                  <a:extLst>
                    <a:ext uri="{9D8B030D-6E8A-4147-A177-3AD203B41FA5}">
                      <a16:colId xmlns:a16="http://schemas.microsoft.com/office/drawing/2014/main" val="1678942376"/>
                    </a:ext>
                  </a:extLst>
                </a:gridCol>
                <a:gridCol w="1226462">
                  <a:extLst>
                    <a:ext uri="{9D8B030D-6E8A-4147-A177-3AD203B41FA5}">
                      <a16:colId xmlns:a16="http://schemas.microsoft.com/office/drawing/2014/main" val="2069659929"/>
                    </a:ext>
                  </a:extLst>
                </a:gridCol>
                <a:gridCol w="1226462">
                  <a:extLst>
                    <a:ext uri="{9D8B030D-6E8A-4147-A177-3AD203B41FA5}">
                      <a16:colId xmlns:a16="http://schemas.microsoft.com/office/drawing/2014/main" val="49281047"/>
                    </a:ext>
                  </a:extLst>
                </a:gridCol>
                <a:gridCol w="1226462">
                  <a:extLst>
                    <a:ext uri="{9D8B030D-6E8A-4147-A177-3AD203B41FA5}">
                      <a16:colId xmlns:a16="http://schemas.microsoft.com/office/drawing/2014/main" val="3205351985"/>
                    </a:ext>
                  </a:extLst>
                </a:gridCol>
              </a:tblGrid>
              <a:tr h="384873">
                <a:tc>
                  <a:txBody>
                    <a:bodyPr/>
                    <a:lstStyle/>
                    <a:p>
                      <a:pPr marL="0" marR="0" algn="ctr">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100"/>
                        </a:spcBef>
                        <a:spcAft>
                          <a:spcPts val="10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Agency Responsible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No current organized lung cancer screening activities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Planning for implementation</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Pilot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Partially implemented</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Fully implemented</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extLst>
                  <a:ext uri="{0D108BD9-81ED-4DB2-BD59-A6C34878D82A}">
                    <a16:rowId xmlns:a16="http://schemas.microsoft.com/office/drawing/2014/main" val="4242703507"/>
                  </a:ext>
                </a:extLst>
              </a:tr>
              <a:tr h="256901">
                <a:tc>
                  <a:txBody>
                    <a:bodyPr/>
                    <a:lstStyle/>
                    <a:p>
                      <a:pPr marL="0" marR="0" algn="ctr">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YT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Health and Social Services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722299404"/>
                  </a:ext>
                </a:extLst>
              </a:tr>
              <a:tr h="256901">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Department of Health and Social Services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196378720"/>
                  </a:ext>
                </a:extLst>
              </a:tr>
              <a:tr h="256901">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NU</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Department of Health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723527287"/>
                  </a:ext>
                </a:extLst>
              </a:tr>
              <a:tr h="271078">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BC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BC Cancer, Provincial Health Services Authority</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688202032"/>
                  </a:ext>
                </a:extLst>
              </a:tr>
              <a:tr h="256901">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Arial" panose="020B0604020202020204" pitchFamily="34" charset="0"/>
                        </a:rPr>
                        <a:t>Alberta Health Services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607838573"/>
                  </a:ext>
                </a:extLst>
              </a:tr>
              <a:tr h="256901">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SK</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Saskatchewan Cancer Agency</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44786553"/>
                  </a:ext>
                </a:extLst>
              </a:tr>
              <a:tr h="438706">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MB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CancerCare</a:t>
                      </a: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Manitoba &amp; Manitoba Health, Seniors, and Active Living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964890877"/>
                  </a:ext>
                </a:extLst>
              </a:tr>
              <a:tr h="256901">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ON</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Ontario Health (Cancer Care Ontario)</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998615121"/>
                  </a:ext>
                </a:extLst>
              </a:tr>
              <a:tr h="432959">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QC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Ministère de la santé et des services sociaux (MSSS) [Ministry of </a:t>
                      </a:r>
                      <a:r>
                        <a:rPr lang="fr-CA" sz="10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Health</a:t>
                      </a:r>
                      <a:r>
                        <a:rPr lang="fr-CA"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Social Services]</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719877961"/>
                  </a:ext>
                </a:extLst>
              </a:tr>
              <a:tr h="432959">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New Brunswick Cancer Network, New Brunswick Department of Health</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4204403070"/>
                  </a:ext>
                </a:extLst>
              </a:tr>
              <a:tr h="256901">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Arial" panose="020B0604020202020204" pitchFamily="34" charset="0"/>
                        </a:rPr>
                        <a:t>Nova Scotia Health Cancer Care Program (NSH CCP)</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30759192"/>
                  </a:ext>
                </a:extLst>
              </a:tr>
              <a:tr h="256901">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Arial" panose="020B0604020202020204" pitchFamily="34" charset="0"/>
                        </a:rPr>
                        <a:t>Health PEI</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872192372"/>
                  </a:ext>
                </a:extLst>
              </a:tr>
              <a:tr h="256901">
                <a:tc>
                  <a:txBody>
                    <a:bodyPr/>
                    <a:lstStyle/>
                    <a:p>
                      <a:pPr marL="0" marR="0" algn="ctr">
                        <a:lnSpc>
                          <a:spcPct val="107000"/>
                        </a:lnSpc>
                        <a:spcBef>
                          <a:spcPts val="100"/>
                        </a:spcBef>
                        <a:spcAft>
                          <a:spcPts val="10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NL</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Arial" panose="020B0604020202020204" pitchFamily="34" charset="0"/>
                        </a:rPr>
                        <a:t>Provincial Cancer Care Program, Eastern Health</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482644474"/>
                  </a:ext>
                </a:extLst>
              </a:tr>
            </a:tbl>
          </a:graphicData>
        </a:graphic>
      </p:graphicFrame>
    </p:spTree>
    <p:extLst>
      <p:ext uri="{BB962C8B-B14F-4D97-AF65-F5344CB8AC3E}">
        <p14:creationId xmlns:p14="http://schemas.microsoft.com/office/powerpoint/2010/main" val="2723417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74076" y="195384"/>
            <a:ext cx="10380786" cy="557457"/>
          </a:xfrm>
        </p:spPr>
        <p:txBody>
          <a:bodyPr>
            <a:normAutofit/>
          </a:bodyPr>
          <a:lstStyle/>
          <a:p>
            <a:r>
              <a:rPr lang="en-US" sz="1600" dirty="0"/>
              <a:t>Lung Cancer Screening Activities</a:t>
            </a:r>
          </a:p>
        </p:txBody>
      </p:sp>
      <p:sp>
        <p:nvSpPr>
          <p:cNvPr id="5" name="Slide Number Placeholder 4">
            <a:extLst>
              <a:ext uri="{FF2B5EF4-FFF2-40B4-BE49-F238E27FC236}">
                <a16:creationId xmlns:a16="http://schemas.microsoft.com/office/drawing/2014/main" id="{71DB3E14-2F29-334D-80D7-9A6489D57168}"/>
              </a:ext>
            </a:extLst>
          </p:cNvPr>
          <p:cNvSpPr>
            <a:spLocks noGrp="1"/>
          </p:cNvSpPr>
          <p:nvPr>
            <p:ph type="sldNum" sz="quarter" idx="12"/>
          </p:nvPr>
        </p:nvSpPr>
        <p:spPr/>
        <p:txBody>
          <a:bodyPr/>
          <a:lstStyle/>
          <a:p>
            <a:fld id="{D9F2F12A-E773-6344-8602-31C2DEEE88BD}" type="slidenum">
              <a:rPr lang="en-US" smtClean="0"/>
              <a:pPr/>
              <a:t>7</a:t>
            </a:fld>
            <a:endParaRPr lang="en-US"/>
          </a:p>
        </p:txBody>
      </p:sp>
      <p:sp>
        <p:nvSpPr>
          <p:cNvPr id="7" name="TextBox 6">
            <a:extLst>
              <a:ext uri="{FF2B5EF4-FFF2-40B4-BE49-F238E27FC236}">
                <a16:creationId xmlns:a16="http://schemas.microsoft.com/office/drawing/2014/main" id="{2628C9D9-A5C5-2FFC-7338-52AAC18C05E5}"/>
              </a:ext>
            </a:extLst>
          </p:cNvPr>
          <p:cNvSpPr txBox="1"/>
          <p:nvPr/>
        </p:nvSpPr>
        <p:spPr>
          <a:xfrm>
            <a:off x="474076" y="5853625"/>
            <a:ext cx="10920047" cy="249684"/>
          </a:xfrm>
          <a:prstGeom prst="rect">
            <a:avLst/>
          </a:prstGeom>
          <a:noFill/>
        </p:spPr>
        <p:txBody>
          <a:bodyPr wrap="square">
            <a:spAutoFit/>
          </a:bodyPr>
          <a:lstStyle/>
          <a:p>
            <a:pPr marL="0" marR="0">
              <a:lnSpc>
                <a:spcPct val="107000"/>
              </a:lnSpc>
              <a:spcBef>
                <a:spcPts val="300"/>
              </a:spcBef>
              <a:spcAft>
                <a:spcPts val="800"/>
              </a:spcAft>
            </a:pPr>
            <a:r>
              <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ON: *Transition from a pilot to a program</a:t>
            </a:r>
          </a:p>
        </p:txBody>
      </p:sp>
      <p:graphicFrame>
        <p:nvGraphicFramePr>
          <p:cNvPr id="4" name="Table 3">
            <a:extLst>
              <a:ext uri="{FF2B5EF4-FFF2-40B4-BE49-F238E27FC236}">
                <a16:creationId xmlns:a16="http://schemas.microsoft.com/office/drawing/2014/main" id="{E1CA76D7-3E74-B6F0-61C2-42E857C90D91}"/>
              </a:ext>
            </a:extLst>
          </p:cNvPr>
          <p:cNvGraphicFramePr>
            <a:graphicFrameLocks noGrp="1"/>
          </p:cNvGraphicFramePr>
          <p:nvPr>
            <p:extLst>
              <p:ext uri="{D42A27DB-BD31-4B8C-83A1-F6EECF244321}">
                <p14:modId xmlns:p14="http://schemas.microsoft.com/office/powerpoint/2010/main" val="42845669"/>
              </p:ext>
            </p:extLst>
          </p:nvPr>
        </p:nvGraphicFramePr>
        <p:xfrm>
          <a:off x="474076" y="671830"/>
          <a:ext cx="10699252" cy="5178439"/>
        </p:xfrm>
        <a:graphic>
          <a:graphicData uri="http://schemas.openxmlformats.org/drawingml/2006/table">
            <a:tbl>
              <a:tblPr firstRow="1" firstCol="1" bandRow="1"/>
              <a:tblGrid>
                <a:gridCol w="814496">
                  <a:extLst>
                    <a:ext uri="{9D8B030D-6E8A-4147-A177-3AD203B41FA5}">
                      <a16:colId xmlns:a16="http://schemas.microsoft.com/office/drawing/2014/main" val="2812715588"/>
                    </a:ext>
                  </a:extLst>
                </a:gridCol>
                <a:gridCol w="1309808">
                  <a:extLst>
                    <a:ext uri="{9D8B030D-6E8A-4147-A177-3AD203B41FA5}">
                      <a16:colId xmlns:a16="http://schemas.microsoft.com/office/drawing/2014/main" val="530168278"/>
                    </a:ext>
                  </a:extLst>
                </a:gridCol>
                <a:gridCol w="1457823">
                  <a:extLst>
                    <a:ext uri="{9D8B030D-6E8A-4147-A177-3AD203B41FA5}">
                      <a16:colId xmlns:a16="http://schemas.microsoft.com/office/drawing/2014/main" val="2658978088"/>
                    </a:ext>
                  </a:extLst>
                </a:gridCol>
                <a:gridCol w="1264329">
                  <a:extLst>
                    <a:ext uri="{9D8B030D-6E8A-4147-A177-3AD203B41FA5}">
                      <a16:colId xmlns:a16="http://schemas.microsoft.com/office/drawing/2014/main" val="3637458024"/>
                    </a:ext>
                  </a:extLst>
                </a:gridCol>
                <a:gridCol w="1264329">
                  <a:extLst>
                    <a:ext uri="{9D8B030D-6E8A-4147-A177-3AD203B41FA5}">
                      <a16:colId xmlns:a16="http://schemas.microsoft.com/office/drawing/2014/main" val="2441779667"/>
                    </a:ext>
                  </a:extLst>
                </a:gridCol>
                <a:gridCol w="1392499">
                  <a:extLst>
                    <a:ext uri="{9D8B030D-6E8A-4147-A177-3AD203B41FA5}">
                      <a16:colId xmlns:a16="http://schemas.microsoft.com/office/drawing/2014/main" val="2546911137"/>
                    </a:ext>
                  </a:extLst>
                </a:gridCol>
                <a:gridCol w="979876">
                  <a:extLst>
                    <a:ext uri="{9D8B030D-6E8A-4147-A177-3AD203B41FA5}">
                      <a16:colId xmlns:a16="http://schemas.microsoft.com/office/drawing/2014/main" val="919218199"/>
                    </a:ext>
                  </a:extLst>
                </a:gridCol>
                <a:gridCol w="1108046">
                  <a:extLst>
                    <a:ext uri="{9D8B030D-6E8A-4147-A177-3AD203B41FA5}">
                      <a16:colId xmlns:a16="http://schemas.microsoft.com/office/drawing/2014/main" val="2594042628"/>
                    </a:ext>
                  </a:extLst>
                </a:gridCol>
                <a:gridCol w="1108046">
                  <a:extLst>
                    <a:ext uri="{9D8B030D-6E8A-4147-A177-3AD203B41FA5}">
                      <a16:colId xmlns:a16="http://schemas.microsoft.com/office/drawing/2014/main" val="716234315"/>
                    </a:ext>
                  </a:extLst>
                </a:gridCol>
              </a:tblGrid>
              <a:tr h="477032">
                <a:tc>
                  <a:txBody>
                    <a:bodyPr/>
                    <a:lstStyle/>
                    <a:p>
                      <a:pPr marL="0" marR="0" algn="ctr">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Jurisdiction</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Standard Business Case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Research Study</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Proposal/ Business Case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Advisory Committee/ Working Group</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Announcement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Pilot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CPAC Funded Project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Other Activities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3341955072"/>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YT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24189966"/>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19477741"/>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NU</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507959371"/>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BC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MS Gothic" panose="020B0609070205080204" pitchFamily="49" charset="-128"/>
                          <a:ea typeface="Yu Mincho" panose="02020400000000000000" pitchFamily="18" charset="-128"/>
                          <a:cs typeface="MS Gothic" panose="020B0609070205080204" pitchFamily="49" charset="-128"/>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15000"/>
                        </a:lnSpc>
                        <a:spcBef>
                          <a:spcPts val="720"/>
                        </a:spcBef>
                        <a:spcAft>
                          <a:spcPts val="720"/>
                        </a:spcAft>
                        <a:tabLst>
                          <a:tab pos="5280025" algn="l"/>
                        </a:tabLs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22456819"/>
                  </a:ext>
                </a:extLst>
              </a:tr>
              <a:tr h="304966">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AB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67919095"/>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SK</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196156414"/>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MB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10788615"/>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ON</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735651153"/>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QC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0"/>
                        </a:spcAft>
                      </a:pPr>
                      <a:r>
                        <a:rPr lang="en-US" sz="1000" kern="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kern="1200">
                        <a:solidFill>
                          <a:srgbClr val="000000"/>
                        </a:solidFill>
                        <a:effectLst/>
                        <a:latin typeface="Segoe UI Symbol" panose="020B0502040204020203"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129540" algn="ctr">
                        <a:lnSpc>
                          <a:spcPct val="107000"/>
                        </a:lnSpc>
                        <a:spcBef>
                          <a:spcPts val="720"/>
                        </a:spcBef>
                        <a:spcAft>
                          <a:spcPts val="720"/>
                        </a:spcAft>
                      </a:pPr>
                      <a:r>
                        <a:rPr lang="en-US"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34415438"/>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143963891"/>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04129240"/>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898488607"/>
                  </a:ext>
                </a:extLst>
              </a:tr>
              <a:tr h="365959">
                <a:tc>
                  <a:txBody>
                    <a:bodyPr/>
                    <a:lstStyle/>
                    <a:p>
                      <a:pPr marL="0" marR="0" algn="ctr">
                        <a:lnSpc>
                          <a:spcPct val="107000"/>
                        </a:lnSpc>
                        <a:spcBef>
                          <a:spcPts val="720"/>
                        </a:spcBef>
                        <a:spcAft>
                          <a:spcPts val="720"/>
                        </a:spcAft>
                      </a:pPr>
                      <a:r>
                        <a:rPr lang="en-US"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NL</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225001"/>
                  </a:ext>
                </a:extLst>
              </a:tr>
            </a:tbl>
          </a:graphicData>
        </a:graphic>
      </p:graphicFrame>
    </p:spTree>
    <p:extLst>
      <p:ext uri="{BB962C8B-B14F-4D97-AF65-F5344CB8AC3E}">
        <p14:creationId xmlns:p14="http://schemas.microsoft.com/office/powerpoint/2010/main" val="1632485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11014" y="243533"/>
            <a:ext cx="10380786" cy="752842"/>
          </a:xfrm>
        </p:spPr>
        <p:txBody>
          <a:bodyPr>
            <a:normAutofit/>
          </a:bodyPr>
          <a:lstStyle/>
          <a:p>
            <a:r>
              <a:rPr lang="en-US" sz="1600" dirty="0"/>
              <a:t>Descriptions of Lung Cancer Screening Activities (1/2)</a:t>
            </a:r>
          </a:p>
        </p:txBody>
      </p:sp>
      <p:graphicFrame>
        <p:nvGraphicFramePr>
          <p:cNvPr id="4" name="Table 3">
            <a:extLst>
              <a:ext uri="{FF2B5EF4-FFF2-40B4-BE49-F238E27FC236}">
                <a16:creationId xmlns:a16="http://schemas.microsoft.com/office/drawing/2014/main" id="{5CCB3BE0-9E58-9AE8-7449-B9B16C303200}"/>
              </a:ext>
            </a:extLst>
          </p:cNvPr>
          <p:cNvGraphicFramePr>
            <a:graphicFrameLocks noGrp="1"/>
          </p:cNvGraphicFramePr>
          <p:nvPr>
            <p:extLst>
              <p:ext uri="{D42A27DB-BD31-4B8C-83A1-F6EECF244321}">
                <p14:modId xmlns:p14="http://schemas.microsoft.com/office/powerpoint/2010/main" val="1494748365"/>
              </p:ext>
            </p:extLst>
          </p:nvPr>
        </p:nvGraphicFramePr>
        <p:xfrm>
          <a:off x="299244" y="785087"/>
          <a:ext cx="11619218" cy="5701806"/>
        </p:xfrm>
        <a:graphic>
          <a:graphicData uri="http://schemas.openxmlformats.org/drawingml/2006/table">
            <a:tbl>
              <a:tblPr firstRow="1" firstCol="1"/>
              <a:tblGrid>
                <a:gridCol w="873064">
                  <a:extLst>
                    <a:ext uri="{9D8B030D-6E8A-4147-A177-3AD203B41FA5}">
                      <a16:colId xmlns:a16="http://schemas.microsoft.com/office/drawing/2014/main" val="2657478406"/>
                    </a:ext>
                  </a:extLst>
                </a:gridCol>
                <a:gridCol w="10746154">
                  <a:extLst>
                    <a:ext uri="{9D8B030D-6E8A-4147-A177-3AD203B41FA5}">
                      <a16:colId xmlns:a16="http://schemas.microsoft.com/office/drawing/2014/main" val="1358340178"/>
                    </a:ext>
                  </a:extLst>
                </a:gridCol>
              </a:tblGrid>
              <a:tr h="156829">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Jurisdiction</a:t>
                      </a:r>
                      <a:endParaRPr lang="en-US" sz="1000" dirty="0">
                        <a:effectLst/>
                        <a:latin typeface="+mn-lt"/>
                        <a:ea typeface="Yu Mincho" panose="02020400000000000000" pitchFamily="18" charset="-128"/>
                        <a:cs typeface="Arial" panose="020B0604020202020204" pitchFamily="34" charset="0"/>
                      </a:endParaRPr>
                    </a:p>
                  </a:txBody>
                  <a:tcPr marL="19168" marR="19168"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Arial" panose="020B0604020202020204" pitchFamily="34" charset="0"/>
                        </a:rPr>
                        <a:t>Description of Lung Cancer Screening Activities</a:t>
                      </a:r>
                      <a:endParaRPr lang="en-US" sz="1000">
                        <a:effectLst/>
                        <a:latin typeface="+mn-lt"/>
                        <a:ea typeface="Yu Mincho" panose="02020400000000000000" pitchFamily="18" charset="-128"/>
                        <a:cs typeface="Arial" panose="020B0604020202020204" pitchFamily="34" charset="0"/>
                      </a:endParaRPr>
                    </a:p>
                  </a:txBody>
                  <a:tcPr marL="19168" marR="19168"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955376440"/>
                  </a:ext>
                </a:extLst>
              </a:tr>
              <a:tr h="156829">
                <a:tc>
                  <a:txBody>
                    <a:bodyPr/>
                    <a:lstStyle/>
                    <a:p>
                      <a:pPr marL="0" marR="0" algn="ctr">
                        <a:lnSpc>
                          <a:spcPct val="107000"/>
                        </a:lnSpc>
                        <a:spcBef>
                          <a:spcPts val="720"/>
                        </a:spcBef>
                        <a:spcAft>
                          <a:spcPts val="720"/>
                        </a:spcAft>
                      </a:pPr>
                      <a:r>
                        <a:rPr lang="en-US" sz="1000" b="1" dirty="0">
                          <a:solidFill>
                            <a:srgbClr val="FFFFFF"/>
                          </a:solidFill>
                          <a:effectLst/>
                          <a:latin typeface="+mn-lt"/>
                          <a:ea typeface="Calibri" panose="020F0502020204030204" pitchFamily="34" charset="0"/>
                          <a:cs typeface="Arial" panose="020B0604020202020204" pitchFamily="34" charset="0"/>
                        </a:rPr>
                        <a:t>YT</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7000"/>
                        </a:lnSpc>
                        <a:spcBef>
                          <a:spcPts val="720"/>
                        </a:spcBef>
                        <a:spcAft>
                          <a:spcPts val="720"/>
                        </a:spcAft>
                        <a:buFont typeface="Arial" panose="020B0604020202020204" pitchFamily="34" charset="0"/>
                        <a:buChar char="•"/>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CPAC’s Standardized Lung Cancer Screening Business Case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36492653"/>
                  </a:ext>
                </a:extLst>
              </a:tr>
              <a:tr h="156829">
                <a:tc>
                  <a:txBody>
                    <a:bodyPr/>
                    <a:lstStyle/>
                    <a:p>
                      <a:pPr marL="0" marR="0" algn="ctr">
                        <a:lnSpc>
                          <a:spcPct val="107000"/>
                        </a:lnSpc>
                        <a:spcBef>
                          <a:spcPts val="720"/>
                        </a:spcBef>
                        <a:spcAft>
                          <a:spcPts val="720"/>
                        </a:spcAft>
                      </a:pPr>
                      <a:r>
                        <a:rPr lang="en-US" sz="1000" b="1" dirty="0">
                          <a:solidFill>
                            <a:srgbClr val="FFFFFF"/>
                          </a:solidFill>
                          <a:effectLst/>
                          <a:latin typeface="+mn-lt"/>
                          <a:ea typeface="Calibri" panose="020F0502020204030204" pitchFamily="34" charset="0"/>
                          <a:cs typeface="Arial" panose="020B0604020202020204" pitchFamily="34" charset="0"/>
                        </a:rPr>
                        <a:t>NT</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indent="0">
                        <a:lnSpc>
                          <a:spcPct val="107000"/>
                        </a:lnSpc>
                        <a:spcBef>
                          <a:spcPts val="0"/>
                        </a:spcBef>
                        <a:spcAft>
                          <a:spcPts val="0"/>
                        </a:spcAft>
                        <a:buFont typeface="Arial" panose="020B0604020202020204" pitchFamily="34" charset="0"/>
                        <a:buNone/>
                      </a:pP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04800111"/>
                  </a:ext>
                </a:extLst>
              </a:tr>
              <a:tr h="156829">
                <a:tc>
                  <a:txBody>
                    <a:bodyPr/>
                    <a:lstStyle/>
                    <a:p>
                      <a:pPr marL="0" marR="0" algn="ctr">
                        <a:lnSpc>
                          <a:spcPct val="107000"/>
                        </a:lnSpc>
                        <a:spcBef>
                          <a:spcPts val="720"/>
                        </a:spcBef>
                        <a:spcAft>
                          <a:spcPts val="720"/>
                        </a:spcAft>
                      </a:pPr>
                      <a:r>
                        <a:rPr lang="en-US" sz="1000" b="1" dirty="0">
                          <a:solidFill>
                            <a:srgbClr val="FFFFFF"/>
                          </a:solidFill>
                          <a:effectLst/>
                          <a:latin typeface="+mn-lt"/>
                          <a:ea typeface="Calibri" panose="020F0502020204030204" pitchFamily="34" charset="0"/>
                          <a:cs typeface="Arial" panose="020B0604020202020204" pitchFamily="34" charset="0"/>
                        </a:rPr>
                        <a:t>NU</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indent="0">
                        <a:lnSpc>
                          <a:spcPct val="107000"/>
                        </a:lnSpc>
                        <a:spcBef>
                          <a:spcPts val="0"/>
                        </a:spcBef>
                        <a:spcAft>
                          <a:spcPts val="0"/>
                        </a:spcAft>
                        <a:buFont typeface="Arial" panose="020B0604020202020204" pitchFamily="34" charset="0"/>
                        <a:buNone/>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2215839"/>
                  </a:ext>
                </a:extLst>
              </a:tr>
              <a:tr h="800245">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BC</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the Standardized Lung Cancer Screening Business Case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Research Study: Research study started in 2016.</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Proposal/Business Case: Developed in 2016, updated in July 2018.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Advisory Committee/Working Group: Working groups includes: LDCT Imaging Working Group, Diagnostic Working Group and Patient Pathway Working Group to prepare for transition into province-wide screening program.</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Announcement: Announced an organized, province-wide lung cancer screening program in September 2020. The program will be launched in 2022.</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68668122"/>
                  </a:ext>
                </a:extLst>
              </a:tr>
              <a:tr h="460136">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AB</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CPAC’s Standardized Lung Cancer Screening Business Case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Research Study: Screening activity in Alberta was a part of a research protocol. The project was completed in 2019</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Business case: Developed a new AB lung cancer screening program business case, and submitted it for final approval. CPAC provided a grant in support of planning activities.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68167730"/>
                  </a:ext>
                </a:extLst>
              </a:tr>
              <a:tr h="1200368">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SK</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CPAC’s Standardized Lung Cancer Screening Business Case. Work is currently underway to  further develop a Northern Saskatchewan, and Saskatchewan specific Lung Cancer Screening business case and analysis.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Advisory Committee/working group: In order to ensure a collaborative approach to the co-creation of a Lung Cancer Screening program, a project governance and shared decision-making models was established to allow full collaboration and working relationships between project stakeholders. This model includes the development of a Provincial Steering Committee, Community and Clinical working groups. This structure will promote opportunities for collaboration among community members, clinicians, and provincial stakeholders. The level of engagement from stakeholders, with the co-creation of a decision framework, will be monitored and evaluated using qualitative methods and with engagement quality indicators to ensure program success.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support of the creation of a Lung Cancer Screening pilot, a request for ongoing operational funding was submitted to the Saskatchewan Ministry of Health.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Pre-implementation planning activities are currently underway with the support of CPAC provided funding.</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5807106"/>
                  </a:ext>
                </a:extLst>
              </a:tr>
              <a:tr h="613515">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MB</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CPAC’s Standardized Lung Cancer Screening Business Case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Advisory Committee/Working Group: The Lung Cancer Screening Advisory Group was established in 2016 to determine the feasibility of programmatic lung screening in Manitoba.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CPAC Funded Project: </a:t>
                      </a:r>
                      <a:r>
                        <a:rPr lang="en-CA"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primary objective of the project is to complete all activities in preparation for a fully organized lung cancer screening program in Manitoba, using a phased-in implementation approach.</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32390191"/>
                  </a:ext>
                </a:extLst>
              </a:tr>
              <a:tr h="1867239">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ON</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CPAC’s Standardized Lung Cancer Screening Business Case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CA"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Proposal/Business Case: A health technology assessment in 2015 used the MISCAN-lung microsimulation model to generate expected outcomes of eligibility scenarios. The preferred cost-effective scenario involved screening people ages 55 to 75 who had smoked at least 40 pack-years and were current or former smokers who had quit within the past 10 years.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Advisory Committee/Working Group: Advisory Committee includes: Multidisciplinary Expert Panel, Radiologist Quality Assurance Expert Panel, Smoking Cessation Advisory Committee, Physician Leads Working Group, Regional Primary Care Leads and Regional Indigenous Cancer Leads Working Group, Radiology Template Expert Panel. Note: Committees are only engaged as needed.</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CA"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Pilot: The pilot phase of lung cancer screening in Ontario has ended. The interim evaluation of the first year of the pilot demonstrated successful recruitment of people at high risk, high rates of smoking cessation program acceptance, strong cancer detection rate, a shift towards earlier stage at diagnosis and high participant satisfaction.</a:t>
                      </a:r>
                      <a:r>
                        <a:rPr lang="en-CA" sz="10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en-CA"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final pilot evaluation is in progress.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628650" marR="0" lvl="1" indent="-171450">
                        <a:lnSpc>
                          <a:spcPct val="100000"/>
                        </a:lnSpc>
                        <a:spcBef>
                          <a:spcPts val="0"/>
                        </a:spcBef>
                        <a:spcAft>
                          <a:spcPts val="0"/>
                        </a:spcAft>
                        <a:buFont typeface="Courier New" panose="02070309020205020404" pitchFamily="49" charset="0"/>
                        <a:buChar char="o"/>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Reference: 1) Darling GE, </a:t>
                      </a:r>
                      <a:r>
                        <a:rPr lang="en-US" sz="10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Tammemägi</a:t>
                      </a: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MC, Schmidt H, Buchanan DN, Leung Y, McGarry C, Rabeneck L, Organized Lung Cancer Screening Pilot: Informing a Province-wide Program in Ontario, Canada, </a:t>
                      </a:r>
                      <a:r>
                        <a:rPr lang="en-US" sz="10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Annals of Thoracic Surgery </a:t>
                      </a: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(2020), </a:t>
                      </a:r>
                      <a:r>
                        <a:rPr lang="en-CA" sz="10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doi</a:t>
                      </a:r>
                      <a:r>
                        <a:rPr lang="en-CA"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https://doi.org/10.1016/j.athoracsur.2020.07.051.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CPAC Funded Project: For a description of CPAC funded projects, please see Key Highlights.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 Activities: </a:t>
                      </a:r>
                      <a:r>
                        <a:rPr lang="en-CA"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April 1, 2021, the pilot transitioned to the Ontario Lung Screening Program (OLSP). The four sites that participated in the pilot continue to offer organized lung cancer screening through the OLSP using current policies and processes and Ontario Health (Cancer Care Ontario) looks forward to adding more lung cancer screening sites across the province as part of the OLSP.</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75411813"/>
                  </a:ext>
                </a:extLst>
              </a:tr>
            </a:tbl>
          </a:graphicData>
        </a:graphic>
      </p:graphicFrame>
    </p:spTree>
    <p:extLst>
      <p:ext uri="{BB962C8B-B14F-4D97-AF65-F5344CB8AC3E}">
        <p14:creationId xmlns:p14="http://schemas.microsoft.com/office/powerpoint/2010/main" val="4061726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11014" y="243533"/>
            <a:ext cx="10380786" cy="752842"/>
          </a:xfrm>
        </p:spPr>
        <p:txBody>
          <a:bodyPr>
            <a:normAutofit/>
          </a:bodyPr>
          <a:lstStyle/>
          <a:p>
            <a:r>
              <a:rPr lang="en-US" sz="1600" dirty="0"/>
              <a:t>Descriptions of Lung Cancer Screening Activities (2/2)</a:t>
            </a:r>
          </a:p>
        </p:txBody>
      </p:sp>
      <p:graphicFrame>
        <p:nvGraphicFramePr>
          <p:cNvPr id="4" name="Table 3">
            <a:extLst>
              <a:ext uri="{FF2B5EF4-FFF2-40B4-BE49-F238E27FC236}">
                <a16:creationId xmlns:a16="http://schemas.microsoft.com/office/drawing/2014/main" id="{5CCB3BE0-9E58-9AE8-7449-B9B16C303200}"/>
              </a:ext>
            </a:extLst>
          </p:cNvPr>
          <p:cNvGraphicFramePr>
            <a:graphicFrameLocks noGrp="1"/>
          </p:cNvGraphicFramePr>
          <p:nvPr>
            <p:extLst>
              <p:ext uri="{D42A27DB-BD31-4B8C-83A1-F6EECF244321}">
                <p14:modId xmlns:p14="http://schemas.microsoft.com/office/powerpoint/2010/main" val="3891024927"/>
              </p:ext>
            </p:extLst>
          </p:nvPr>
        </p:nvGraphicFramePr>
        <p:xfrm>
          <a:off x="299244" y="785087"/>
          <a:ext cx="11619218" cy="3350323"/>
        </p:xfrm>
        <a:graphic>
          <a:graphicData uri="http://schemas.openxmlformats.org/drawingml/2006/table">
            <a:tbl>
              <a:tblPr firstRow="1" firstCol="1"/>
              <a:tblGrid>
                <a:gridCol w="873064">
                  <a:extLst>
                    <a:ext uri="{9D8B030D-6E8A-4147-A177-3AD203B41FA5}">
                      <a16:colId xmlns:a16="http://schemas.microsoft.com/office/drawing/2014/main" val="2657478406"/>
                    </a:ext>
                  </a:extLst>
                </a:gridCol>
                <a:gridCol w="10746154">
                  <a:extLst>
                    <a:ext uri="{9D8B030D-6E8A-4147-A177-3AD203B41FA5}">
                      <a16:colId xmlns:a16="http://schemas.microsoft.com/office/drawing/2014/main" val="1358340178"/>
                    </a:ext>
                  </a:extLst>
                </a:gridCol>
              </a:tblGrid>
              <a:tr h="58576">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Jurisdiction</a:t>
                      </a:r>
                      <a:endParaRPr lang="en-US" sz="1000" dirty="0">
                        <a:effectLst/>
                        <a:latin typeface="+mn-lt"/>
                        <a:ea typeface="Yu Mincho" panose="02020400000000000000" pitchFamily="18" charset="-128"/>
                        <a:cs typeface="Arial" panose="020B0604020202020204" pitchFamily="34" charset="0"/>
                      </a:endParaRPr>
                    </a:p>
                  </a:txBody>
                  <a:tcPr marL="19168" marR="19168"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100"/>
                        </a:spcBef>
                        <a:spcAft>
                          <a:spcPts val="100"/>
                        </a:spcAft>
                      </a:pPr>
                      <a:r>
                        <a:rPr lang="en-US" sz="1000" b="1">
                          <a:solidFill>
                            <a:srgbClr val="FFFFFF"/>
                          </a:solidFill>
                          <a:effectLst/>
                          <a:latin typeface="+mn-lt"/>
                          <a:ea typeface="Calibri" panose="020F0502020204030204" pitchFamily="34" charset="0"/>
                          <a:cs typeface="Arial" panose="020B0604020202020204" pitchFamily="34" charset="0"/>
                        </a:rPr>
                        <a:t>Description of Lung Cancer Screening Activities</a:t>
                      </a:r>
                      <a:endParaRPr lang="en-US" sz="1000">
                        <a:effectLst/>
                        <a:latin typeface="+mn-lt"/>
                        <a:ea typeface="Yu Mincho" panose="02020400000000000000" pitchFamily="18" charset="-128"/>
                        <a:cs typeface="Arial" panose="020B0604020202020204" pitchFamily="34" charset="0"/>
                      </a:endParaRPr>
                    </a:p>
                  </a:txBody>
                  <a:tcPr marL="19168" marR="19168"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955376440"/>
                  </a:ext>
                </a:extLst>
              </a:tr>
              <a:tr h="512297">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QC</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implementation of a provincial lung cancer screening pilot project in a real healthcare context began on June 1, 2021 in 8 establishments in Quebec. The objective is to verify, in the socio-health context of Quebec, whether the parameters defined allow the performance standards required for lung cancer screening by TAFD to be reached.</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Proposal / Cost-benefit analysis: A proposal was submitted in April 2019. Approval by the Minister of Health of the implementation of a pilot project for lung cancer screening in January 2021.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expected that in the summer of 2021, the first participants can begin to be tested within the framework of the project.</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Minimum of 3000 participants required, people aged 55 to 74, smokers or ex-smokers, who have quit for less than 15 years, but have smoked for more than 20 years. References will be provided by primary care physicians (family doctor and IPS), self-</a:t>
                      </a:r>
                      <a:r>
                        <a:rPr lang="en-US" sz="1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referentials</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specialists.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Pilot project governance committees have been set up: tactical committee, radiologists committee, smoking cessation advisory committee and steering committee in each pulmonary cancer network, demonstration project evaluation committee.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rigorous evaluation process for the demonstration project is underway with partners.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36492653"/>
                  </a:ext>
                </a:extLst>
              </a:tr>
              <a:tr h="113844">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NB</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CPAC’s Standardized Lung Cancer Screening Business Case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CPAC Funded Project: </a:t>
                      </a:r>
                      <a:r>
                        <a:rPr lang="en-CA"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primary goal of this initiative is to gather data and complete the NB Lung Cancer Screening Implementation Plan.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04800111"/>
                  </a:ext>
                </a:extLst>
              </a:tr>
              <a:tr h="341531">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NS</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CPAC’s Standardized Lung Cancer Screening Business Case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Proposal/Business Case: Developed in 2015 and submitted to government. The document put forward an evidence informed proposal for development and implementation of an organized lung screening program for Nova Scotia.</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Updated Proposal/Business Case for a Lung Cancer Prevention &amp; Early Detection Program submitted to government in September 2021.</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Advisory Committee/Working Group:</a:t>
                      </a: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Formed working group in April 2019 to identify opportunities to minimize ad hoc screening (in absence of a formal screening program) and for revision of the Nova Scotia business case for a formal lung screening program.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2215839"/>
                  </a:ext>
                </a:extLst>
              </a:tr>
              <a:tr h="298894">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PE</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CPAC’s Standardized Lung Cancer Screening Business Case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68668122"/>
                  </a:ext>
                </a:extLst>
              </a:tr>
              <a:tr h="171862">
                <a:tc>
                  <a:txBody>
                    <a:bodyPr/>
                    <a:lstStyle/>
                    <a:p>
                      <a:pPr marL="0" marR="0" algn="ctr">
                        <a:lnSpc>
                          <a:spcPct val="107000"/>
                        </a:lnSpc>
                        <a:spcBef>
                          <a:spcPts val="100"/>
                        </a:spcBef>
                        <a:spcAft>
                          <a:spcPts val="100"/>
                        </a:spcAft>
                      </a:pPr>
                      <a:r>
                        <a:rPr lang="en-US" sz="1000" b="1" dirty="0">
                          <a:solidFill>
                            <a:srgbClr val="FFFFFF"/>
                          </a:solidFill>
                          <a:effectLst/>
                          <a:latin typeface="+mn-lt"/>
                          <a:ea typeface="Calibri" panose="020F0502020204030204" pitchFamily="34" charset="0"/>
                          <a:cs typeface="Arial" panose="020B0604020202020204" pitchFamily="34" charset="0"/>
                        </a:rPr>
                        <a:t>NL</a:t>
                      </a:r>
                      <a:endParaRPr lang="en-US" sz="1000" dirty="0">
                        <a:effectLst/>
                        <a:latin typeface="+mn-lt"/>
                        <a:ea typeface="Yu Mincho" panose="02020400000000000000" pitchFamily="18" charset="-128"/>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 Business Case: Participated in the development of CPAC’s Standardized Lung Cancer Screening Business Case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tabLst>
                          <a:tab pos="5280025" algn="l"/>
                        </a:tabLs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Advisory Committee/Working Group: Established in 2016. Advisory committee is starting work but are waiting for the national business case.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19168" marR="19168"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68167730"/>
                  </a:ext>
                </a:extLst>
              </a:tr>
            </a:tbl>
          </a:graphicData>
        </a:graphic>
      </p:graphicFrame>
    </p:spTree>
    <p:extLst>
      <p:ext uri="{BB962C8B-B14F-4D97-AF65-F5344CB8AC3E}">
        <p14:creationId xmlns:p14="http://schemas.microsoft.com/office/powerpoint/2010/main" val="1875975043"/>
      </p:ext>
    </p:extLst>
  </p:cSld>
  <p:clrMapOvr>
    <a:masterClrMapping/>
  </p:clrMapOvr>
</p:sld>
</file>

<file path=ppt/theme/theme1.xml><?xml version="1.0" encoding="utf-8"?>
<a:theme xmlns:a="http://schemas.openxmlformats.org/drawingml/2006/main" name="Office Theme">
  <a:themeElements>
    <a:clrScheme name="Partnership Colors">
      <a:dk1>
        <a:srgbClr val="015C9B"/>
      </a:dk1>
      <a:lt1>
        <a:srgbClr val="1E4E58"/>
      </a:lt1>
      <a:dk2>
        <a:srgbClr val="223A6D"/>
      </a:dk2>
      <a:lt2>
        <a:srgbClr val="389182"/>
      </a:lt2>
      <a:accent1>
        <a:srgbClr val="4F3785"/>
      </a:accent1>
      <a:accent2>
        <a:srgbClr val="AD3543"/>
      </a:accent2>
      <a:accent3>
        <a:srgbClr val="2E6E45"/>
      </a:accent3>
      <a:accent4>
        <a:srgbClr val="263037"/>
      </a:accent4>
      <a:accent5>
        <a:srgbClr val="EEA95F"/>
      </a:accent5>
      <a:accent6>
        <a:srgbClr val="23A5C5"/>
      </a:accent6>
      <a:hlink>
        <a:srgbClr val="DD6C51"/>
      </a:hlink>
      <a:folHlink>
        <a:srgbClr val="82BE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AC_External Deck" id="{BC7F182A-0D15-9442-A129-CE1539EA203E}" vid="{DAEAE6CB-614F-9A48-B90D-C32624752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390df65-eabd-49d4-aa3f-7d95fad082a4">
      <Terms xmlns="http://schemas.microsoft.com/office/infopath/2007/PartnerControls"/>
    </lcf76f155ced4ddcb4097134ff3c332f>
    <TaxCatchAll xmlns="5b78d93a-6580-430d-b136-279dfa9889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5D6952581B294C98232D5E32F435BE" ma:contentTypeVersion="13" ma:contentTypeDescription="Create a new document." ma:contentTypeScope="" ma:versionID="14e76a66c224bf0b1898b5a0fba18a85">
  <xsd:schema xmlns:xsd="http://www.w3.org/2001/XMLSchema" xmlns:xs="http://www.w3.org/2001/XMLSchema" xmlns:p="http://schemas.microsoft.com/office/2006/metadata/properties" xmlns:ns2="5390df65-eabd-49d4-aa3f-7d95fad082a4" xmlns:ns3="5b78d93a-6580-430d-b136-279dfa9889f1" targetNamespace="http://schemas.microsoft.com/office/2006/metadata/properties" ma:root="true" ma:fieldsID="9d9f7273a7953ad95bee50d6a3a9b153" ns2:_="" ns3:_="">
    <xsd:import namespace="5390df65-eabd-49d4-aa3f-7d95fad082a4"/>
    <xsd:import namespace="5b78d93a-6580-430d-b136-279dfa9889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0df65-eabd-49d4-aa3f-7d95fad082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42a9708-8294-4f62-a706-783335cf6f6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78d93a-6580-430d-b136-279dfa9889f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0515d79-45c5-4890-9562-6df18ff178d8}" ma:internalName="TaxCatchAll" ma:showField="CatchAllData" ma:web="5b78d93a-6580-430d-b136-279dfa9889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CE7D2B-763A-47EF-BE26-7F82C31CA132}">
  <ds:schemaRefs>
    <ds:schemaRef ds:uri="http://schemas.microsoft.com/sharepoint/v3/contenttype/forms"/>
  </ds:schemaRefs>
</ds:datastoreItem>
</file>

<file path=customXml/itemProps2.xml><?xml version="1.0" encoding="utf-8"?>
<ds:datastoreItem xmlns:ds="http://schemas.openxmlformats.org/officeDocument/2006/customXml" ds:itemID="{C7270D22-A1C9-4350-9AF7-20199DE346D0}">
  <ds:schemaRefs>
    <ds:schemaRef ds:uri="46e670aa-78ae-4e77-8fa2-32b6ad63d848"/>
    <ds:schemaRef ds:uri="5390df65-eabd-49d4-aa3f-7d95fad082a4"/>
    <ds:schemaRef ds:uri="5b78d93a-6580-430d-b136-279dfa9889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B0C217-1559-45DD-924E-2663DC3C41E1}">
  <ds:schemaRefs>
    <ds:schemaRef ds:uri="5390df65-eabd-49d4-aa3f-7d95fad082a4"/>
    <ds:schemaRef ds:uri="5b78d93a-6580-430d-b136-279dfa9889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TotalTime>
  <Words>7153</Words>
  <Application>Microsoft Office PowerPoint</Application>
  <PresentationFormat>Widescreen</PresentationFormat>
  <Paragraphs>999</Paragraphs>
  <Slides>31</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Montserrat</vt:lpstr>
      <vt:lpstr>Times New Roman</vt:lpstr>
      <vt:lpstr>Helvetica</vt:lpstr>
      <vt:lpstr>Segoe UI Symbol</vt:lpstr>
      <vt:lpstr>Calibri</vt:lpstr>
      <vt:lpstr>Symbol</vt:lpstr>
      <vt:lpstr>Montserrat SemiBold</vt:lpstr>
      <vt:lpstr>ITC New Baskerville</vt:lpstr>
      <vt:lpstr>Segoe UI</vt:lpstr>
      <vt:lpstr>Courier New</vt:lpstr>
      <vt:lpstr>Arial</vt:lpstr>
      <vt:lpstr>Calibri Light</vt:lpstr>
      <vt:lpstr>MS Gothic</vt:lpstr>
      <vt:lpstr>Office Theme</vt:lpstr>
      <vt:lpstr>PowerPoint Presentation</vt:lpstr>
      <vt:lpstr>Summary</vt:lpstr>
      <vt:lpstr>Lung Cancer Screening Pathway</vt:lpstr>
      <vt:lpstr>Programs</vt:lpstr>
      <vt:lpstr>PowerPoint Presentation</vt:lpstr>
      <vt:lpstr>Current Implementation Status of Lung Cancer Screening Programs in Canada</vt:lpstr>
      <vt:lpstr>Lung Cancer Screening Activities</vt:lpstr>
      <vt:lpstr>Descriptions of Lung Cancer Screening Activities (1/2)</vt:lpstr>
      <vt:lpstr>Descriptions of Lung Cancer Screening Activities (2/2)</vt:lpstr>
      <vt:lpstr>Pilots and Studies</vt:lpstr>
      <vt:lpstr>Ontario Lung Cancer Screening Pilot for People at High Risk</vt:lpstr>
      <vt:lpstr>BC Lung Screen Trial/Pan-Canadian Early Detection of Lung Cancer Extension Project/International Lung Screen Trial</vt:lpstr>
      <vt:lpstr>Alberta Lung Cancer Screening Research Study</vt:lpstr>
      <vt:lpstr>Pan Canadian Early Detection of Lung Cancer Study</vt:lpstr>
      <vt:lpstr>Pilot Study by the Centre universitaire de santé McGill (Quebec)</vt:lpstr>
      <vt:lpstr>Lung Cancer Screening Demonstration Project in Quebec</vt:lpstr>
      <vt:lpstr>Referral Strategies for Lung Screening Pilots and Studies in Canada</vt:lpstr>
      <vt:lpstr>Recruitment Strategies for Lung Screening Pilots and Studies in Canada</vt:lpstr>
      <vt:lpstr>Strategies to Recruit Specific Populations</vt:lpstr>
      <vt:lpstr>Smoking Cessation Referral Methods and Pharmacotherapy for Lung Screening Pilots and Studies in Canada</vt:lpstr>
      <vt:lpstr>Opportunistic screening</vt:lpstr>
      <vt:lpstr>Opportunistic Lung Screening in Canada</vt:lpstr>
      <vt:lpstr>Rapid Diagnosis</vt:lpstr>
      <vt:lpstr>Rapid Diagnosis Initiatives for Lung Cancer in Canada</vt:lpstr>
      <vt:lpstr>Criteria for Entering Rapid Diagnosis Pathway</vt:lpstr>
      <vt:lpstr>Population Outreach </vt:lpstr>
      <vt:lpstr>Strategies to Engage High-Risk (Eligible) People in Lung Cancer Screening</vt:lpstr>
      <vt:lpstr>Strategies to Engage First Nations, Inuit, and Métis in Lung Cancer Screening (1/2)</vt:lpstr>
      <vt:lpstr>Strategies to Engage First Nations, Inuit, and Métis in Lung Cancer Screening* (2/2)</vt:lpstr>
      <vt:lpstr>Strategies to Engage Underserved Populations in Lung Cancer Screening*</vt:lpstr>
      <vt:lpstr>Strategies to Improve Access to Screening for Rural and Remote Populations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Atterbury</dc:creator>
  <cp:lastModifiedBy>Catherine Jan</cp:lastModifiedBy>
  <cp:revision>2</cp:revision>
  <dcterms:created xsi:type="dcterms:W3CDTF">2020-09-24T23:36:57Z</dcterms:created>
  <dcterms:modified xsi:type="dcterms:W3CDTF">2022-09-28T19:57:51Z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0x010100CD5D6952581B294C98232D5E32F435BE</vt:lpwstr>
  </property>
  <property fmtid="{D5CDD505-2E9C-101B-9397-08002B2CF9AE}" pid="3" name="MediaServiceImageTags">
    <vt:lpwstr/>
  </property>
</Properties>
</file>