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C_BCD9A2BE.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bookmarkIdSeed="3">
  <p:sldMasterIdLst>
    <p:sldMasterId id="2147483648" r:id="rId4"/>
  </p:sldMasterIdLst>
  <p:notesMasterIdLst>
    <p:notesMasterId r:id="rId41"/>
  </p:notesMasterIdLst>
  <p:sldIdLst>
    <p:sldId id="256" r:id="rId5"/>
    <p:sldId id="258" r:id="rId6"/>
    <p:sldId id="272" r:id="rId7"/>
    <p:sldId id="259" r:id="rId8"/>
    <p:sldId id="304" r:id="rId9"/>
    <p:sldId id="260" r:id="rId10"/>
    <p:sldId id="261" r:id="rId11"/>
    <p:sldId id="262" r:id="rId12"/>
    <p:sldId id="263" r:id="rId13"/>
    <p:sldId id="264" r:id="rId14"/>
    <p:sldId id="265" r:id="rId15"/>
    <p:sldId id="266" r:id="rId16"/>
    <p:sldId id="267" r:id="rId17"/>
    <p:sldId id="268" r:id="rId18"/>
    <p:sldId id="269" r:id="rId19"/>
    <p:sldId id="305" r:id="rId20"/>
    <p:sldId id="296" r:id="rId21"/>
    <p:sldId id="306" r:id="rId22"/>
    <p:sldId id="270" r:id="rId23"/>
    <p:sldId id="273" r:id="rId24"/>
    <p:sldId id="274" r:id="rId25"/>
    <p:sldId id="280" r:id="rId26"/>
    <p:sldId id="281" r:id="rId27"/>
    <p:sldId id="282" r:id="rId28"/>
    <p:sldId id="283" r:id="rId29"/>
    <p:sldId id="287" r:id="rId30"/>
    <p:sldId id="288" r:id="rId31"/>
    <p:sldId id="297" r:id="rId32"/>
    <p:sldId id="298" r:id="rId33"/>
    <p:sldId id="289" r:id="rId34"/>
    <p:sldId id="299" r:id="rId35"/>
    <p:sldId id="300" r:id="rId36"/>
    <p:sldId id="301" r:id="rId37"/>
    <p:sldId id="302" r:id="rId38"/>
    <p:sldId id="307" r:id="rId39"/>
    <p:sldId id="303" r:id="rId40"/>
  </p:sldIdLst>
  <p:sldSz cx="12192000" cy="6858000"/>
  <p:notesSz cx="6858000" cy="9144000"/>
  <p:embeddedFontLst>
    <p:embeddedFont>
      <p:font typeface="Bahnschrift SemiLight SemiConde" panose="020B0502040204020203" pitchFamily="34" charset="0"/>
      <p:regular r:id="rId42"/>
    </p:embeddedFon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ITC New Baskerville" charset="0"/>
      <p:regular r:id="rId49"/>
      <p:bold r:id="rId50"/>
    </p:embeddedFont>
    <p:embeddedFont>
      <p:font typeface="Montserrat" pitchFamily="2" charset="0"/>
      <p:regular r:id="rId51"/>
      <p:bold r:id="rId52"/>
      <p:italic r:id="rId53"/>
      <p:boldItalic r:id="rId54"/>
    </p:embeddedFont>
    <p:embeddedFont>
      <p:font typeface="Montserrat Light" pitchFamily="2" charset="0"/>
      <p:regular r:id="rId55"/>
      <p:italic r:id="rId56"/>
    </p:embeddedFont>
    <p:embeddedFont>
      <p:font typeface="Montserrat SemiBold" pitchFamily="2" charset="0"/>
      <p:regular r:id="rId57"/>
      <p:bold r:id="rId58"/>
      <p:italic r:id="rId59"/>
      <p:boldItalic r:id="rId60"/>
    </p:embeddedFont>
    <p:embeddedFont>
      <p:font typeface="Segoe UI Symbol" panose="020B0502040204020203" pitchFamily="34" charset="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00BF3C-6AF7-FF6D-1E7F-E5B71BFFA5CC}" name="Selina Costa" initials="SC" userId="S::selina.costa@partnershipagainstcancer.ca::be178ea0-13cc-4d25-8415-35bd1712d8da" providerId="AD"/>
  <p188:author id="{87F1E453-3BC3-9C0D-32DC-F002F6814F54}" name="Erica Dias" initials="ED" userId="S::Erica.Dias@partnershipagainstcancer.ca::1ab0f39c-a44d-44e5-a5f5-3ae634544859" providerId="AD"/>
  <p188:author id="{5E5DF09A-A529-4B02-7486-2D05BD6F26E0}" name="Erica Dias" initials="ED" userId="S::erica.dias@partnershipagainstcancer.ca::1ab0f39c-a44d-44e5-a5f5-3ae6345448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A89D"/>
    <a:srgbClr val="FEFFFE"/>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804517-BA6C-85F3-1371-B36EB6591404}" v="6" dt="2022-10-28T20:09:30.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836"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font" Target="fonts/font20.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font" Target="fonts/font18.fntdata"/><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omments/modernComment_12C_BCD9A2BE.xml><?xml version="1.0" encoding="utf-8"?>
<p188:cmLst xmlns:a="http://schemas.openxmlformats.org/drawingml/2006/main" xmlns:r="http://schemas.openxmlformats.org/officeDocument/2006/relationships" xmlns:p188="http://schemas.microsoft.com/office/powerpoint/2018/8/main">
  <p188:cm id="{5D90181C-1147-47A3-B053-B99A78A9AD4D}" authorId="{8200BF3C-6AF7-FF6D-1E7F-E5B71BFFA5CC}" created="2022-10-28T20:04:07.543">
    <ac:txMkLst xmlns:ac="http://schemas.microsoft.com/office/drawing/2013/main/command">
      <pc:docMk xmlns:pc="http://schemas.microsoft.com/office/powerpoint/2013/main/command"/>
      <pc:sldMk xmlns:pc="http://schemas.microsoft.com/office/powerpoint/2013/main/command" cId="3168379582" sldId="300"/>
      <ac:graphicFrameMk id="3" creationId="{B77B1F52-2F36-AD80-2FBE-7035DB81752C}"/>
      <ac:tblMk/>
      <ac:tcMk rowId="1077592040" colId="926965851"/>
      <ac:txMk cp="0" len="352">
        <ac:context len="354" hash="2091291335"/>
      </ac:txMk>
    </ac:txMkLst>
    <p188:pos x="11130781" y="711923"/>
    <p188:replyLst>
      <p188:reply id="{594040FF-543A-461C-BB82-FE06EAF35306}" authorId="{5E5DF09A-A529-4B02-7486-2D05BD6F26E0}" created="2022-10-28T20:07:57.598">
        <p188:txBody>
          <a:bodyPr/>
          <a:lstStyle/>
          <a:p>
            <a:r>
              <a:rPr lang="en-US"/>
              <a:t>Thanks! I've updated it</a:t>
            </a:r>
          </a:p>
        </p188:txBody>
      </p188:reply>
    </p188:replyLst>
    <p188:txBody>
      <a:bodyPr/>
      <a:lstStyle/>
      <a:p>
        <a:r>
          <a:rPr lang="en-US"/>
          <a:t>[@Erica Dias] I cannot find the French for this anywhere, and it's in English on the site too. Can you confirm if this was ever translated??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7334D-B2E4-0540-B007-89F59DCC9174}"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F1E39-3A41-0A4A-BFEA-38E4F95F2B1B}" type="slidenum">
              <a:rPr lang="en-US" smtClean="0"/>
              <a:t>‹#›</a:t>
            </a:fld>
            <a:endParaRPr lang="en-US"/>
          </a:p>
        </p:txBody>
      </p:sp>
    </p:spTree>
    <p:extLst>
      <p:ext uri="{BB962C8B-B14F-4D97-AF65-F5344CB8AC3E}">
        <p14:creationId xmlns:p14="http://schemas.microsoft.com/office/powerpoint/2010/main" val="410170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6</a:t>
            </a:fld>
            <a:endParaRPr lang="en-US"/>
          </a:p>
        </p:txBody>
      </p:sp>
    </p:spTree>
    <p:extLst>
      <p:ext uri="{BB962C8B-B14F-4D97-AF65-F5344CB8AC3E}">
        <p14:creationId xmlns:p14="http://schemas.microsoft.com/office/powerpoint/2010/main" val="144430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11</a:t>
            </a:fld>
            <a:endParaRPr lang="en-US"/>
          </a:p>
        </p:txBody>
      </p:sp>
    </p:spTree>
    <p:extLst>
      <p:ext uri="{BB962C8B-B14F-4D97-AF65-F5344CB8AC3E}">
        <p14:creationId xmlns:p14="http://schemas.microsoft.com/office/powerpoint/2010/main" val="6915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3F1E39-3A41-0A4A-BFEA-38E4F95F2B1B}" type="slidenum">
              <a:rPr lang="en-US" smtClean="0"/>
              <a:t>23</a:t>
            </a:fld>
            <a:endParaRPr lang="en-US"/>
          </a:p>
        </p:txBody>
      </p:sp>
    </p:spTree>
    <p:extLst>
      <p:ext uri="{BB962C8B-B14F-4D97-AF65-F5344CB8AC3E}">
        <p14:creationId xmlns:p14="http://schemas.microsoft.com/office/powerpoint/2010/main" val="475699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3F1E39-3A41-0A4A-BFEA-38E4F95F2B1B}" type="slidenum">
              <a:rPr lang="en-US" smtClean="0"/>
              <a:t>34</a:t>
            </a:fld>
            <a:endParaRPr lang="en-US"/>
          </a:p>
        </p:txBody>
      </p:sp>
    </p:spTree>
    <p:extLst>
      <p:ext uri="{BB962C8B-B14F-4D97-AF65-F5344CB8AC3E}">
        <p14:creationId xmlns:p14="http://schemas.microsoft.com/office/powerpoint/2010/main" val="414613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3F1E39-3A41-0A4A-BFEA-38E4F95F2B1B}" type="slidenum">
              <a:rPr lang="en-US" smtClean="0"/>
              <a:t>35</a:t>
            </a:fld>
            <a:endParaRPr lang="en-US"/>
          </a:p>
        </p:txBody>
      </p:sp>
    </p:spTree>
    <p:extLst>
      <p:ext uri="{BB962C8B-B14F-4D97-AF65-F5344CB8AC3E}">
        <p14:creationId xmlns:p14="http://schemas.microsoft.com/office/powerpoint/2010/main" val="923869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3F1E39-3A41-0A4A-BFEA-38E4F95F2B1B}" type="slidenum">
              <a:rPr lang="en-US" smtClean="0"/>
              <a:t>36</a:t>
            </a:fld>
            <a:endParaRPr lang="en-US"/>
          </a:p>
        </p:txBody>
      </p:sp>
    </p:spTree>
    <p:extLst>
      <p:ext uri="{BB962C8B-B14F-4D97-AF65-F5344CB8AC3E}">
        <p14:creationId xmlns:p14="http://schemas.microsoft.com/office/powerpoint/2010/main" val="1712760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6012D0-C2D9-5A4B-B947-3CB288B9A933}"/>
              </a:ext>
            </a:extLst>
          </p:cNvPr>
          <p:cNvSpPr>
            <a:spLocks noGrp="1"/>
          </p:cNvSpPr>
          <p:nvPr>
            <p:ph type="dt" sz="half" idx="10"/>
          </p:nvPr>
        </p:nvSpPr>
        <p:spPr/>
        <p:txBody>
          <a:bodyPr/>
          <a:lstStyle/>
          <a:p>
            <a:fld id="{D338BDDC-179A-A14B-B69C-0811029A5C52}" type="datetime1">
              <a:rPr lang="en-CA" smtClean="0"/>
              <a:t>2022-11-01</a:t>
            </a:fld>
            <a:endParaRPr lang="en-US"/>
          </a:p>
        </p:txBody>
      </p:sp>
      <p:sp>
        <p:nvSpPr>
          <p:cNvPr id="5" name="Footer Placeholder 4">
            <a:extLst>
              <a:ext uri="{FF2B5EF4-FFF2-40B4-BE49-F238E27FC236}">
                <a16:creationId xmlns:a16="http://schemas.microsoft.com/office/drawing/2014/main" id="{9C4DBFAD-4A1E-D048-B1AD-C0BD14879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DB7FD-77B0-B042-9650-1ACB1D3C05C5}"/>
              </a:ext>
            </a:extLst>
          </p:cNvPr>
          <p:cNvSpPr>
            <a:spLocks noGrp="1"/>
          </p:cNvSpPr>
          <p:nvPr>
            <p:ph type="sldNum" sz="quarter" idx="12"/>
          </p:nvPr>
        </p:nvSpPr>
        <p:spPr/>
        <p:txBody>
          <a:bodyPr/>
          <a:lstStyle/>
          <a:p>
            <a:fld id="{D9F2F12A-E773-6344-8602-31C2DEEE88BD}" type="slidenum">
              <a:rPr lang="en-US" smtClean="0"/>
              <a:t>‹#›</a:t>
            </a:fld>
            <a:endParaRPr lang="en-US"/>
          </a:p>
        </p:txBody>
      </p:sp>
    </p:spTree>
    <p:extLst>
      <p:ext uri="{BB962C8B-B14F-4D97-AF65-F5344CB8AC3E}">
        <p14:creationId xmlns:p14="http://schemas.microsoft.com/office/powerpoint/2010/main" val="110878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0" name="Picture 9">
            <a:extLst>
              <a:ext uri="{FF2B5EF4-FFF2-40B4-BE49-F238E27FC236}">
                <a16:creationId xmlns:a16="http://schemas.microsoft.com/office/drawing/2014/main" id="{99F6E31C-992E-0E48-867F-594FA6370429}"/>
              </a:ext>
            </a:extLst>
          </p:cNvPr>
          <p:cNvPicPr>
            <a:picLocks noChangeAspect="1"/>
          </p:cNvPicPr>
          <p:nvPr userDrawn="1"/>
        </p:nvPicPr>
        <p:blipFill>
          <a:blip r:embed="rId3"/>
          <a:srcRect/>
          <a:stretch/>
        </p:blipFill>
        <p:spPr>
          <a:xfrm>
            <a:off x="1084385" y="1787728"/>
            <a:ext cx="10363200" cy="1193800"/>
          </a:xfrm>
          <a:prstGeom prst="rect">
            <a:avLst/>
          </a:prstGeom>
        </p:spPr>
      </p:pic>
      <p:pic>
        <p:nvPicPr>
          <p:cNvPr id="13" name="Picture 12">
            <a:extLst>
              <a:ext uri="{FF2B5EF4-FFF2-40B4-BE49-F238E27FC236}">
                <a16:creationId xmlns:a16="http://schemas.microsoft.com/office/drawing/2014/main" id="{FA8B83B3-077F-1349-805F-69F4D10C7A6A}"/>
              </a:ext>
            </a:extLst>
          </p:cNvPr>
          <p:cNvPicPr>
            <a:picLocks noChangeAspect="1"/>
          </p:cNvPicPr>
          <p:nvPr userDrawn="1"/>
        </p:nvPicPr>
        <p:blipFill>
          <a:blip r:embed="rId4"/>
          <a:srcRect/>
          <a:stretch/>
        </p:blipFill>
        <p:spPr>
          <a:xfrm>
            <a:off x="1084385" y="3126664"/>
            <a:ext cx="10363200" cy="1193800"/>
          </a:xfrm>
          <a:prstGeom prst="rect">
            <a:avLst/>
          </a:prstGeom>
        </p:spPr>
      </p:pic>
      <p:pic>
        <p:nvPicPr>
          <p:cNvPr id="14" name="Picture 13">
            <a:extLst>
              <a:ext uri="{FF2B5EF4-FFF2-40B4-BE49-F238E27FC236}">
                <a16:creationId xmlns:a16="http://schemas.microsoft.com/office/drawing/2014/main" id="{BA6009BF-B0D6-084F-A4EA-DE90C24EDAD8}"/>
              </a:ext>
            </a:extLst>
          </p:cNvPr>
          <p:cNvPicPr>
            <a:picLocks noChangeAspect="1"/>
          </p:cNvPicPr>
          <p:nvPr userDrawn="1"/>
        </p:nvPicPr>
        <p:blipFill>
          <a:blip r:embed="rId5"/>
          <a:srcRect/>
          <a:stretch/>
        </p:blipFill>
        <p:spPr>
          <a:xfrm>
            <a:off x="1084385" y="4465600"/>
            <a:ext cx="10363200" cy="1168400"/>
          </a:xfrm>
          <a:prstGeom prst="rect">
            <a:avLst/>
          </a:prstGeom>
        </p:spPr>
      </p:pic>
      <p:sp>
        <p:nvSpPr>
          <p:cNvPr id="15" name="Content Placeholder 2">
            <a:extLst>
              <a:ext uri="{FF2B5EF4-FFF2-40B4-BE49-F238E27FC236}">
                <a16:creationId xmlns:a16="http://schemas.microsoft.com/office/drawing/2014/main" id="{81B3A22F-3A80-7649-BB39-119210C56ED8}"/>
              </a:ext>
            </a:extLst>
          </p:cNvPr>
          <p:cNvSpPr>
            <a:spLocks noGrp="1"/>
          </p:cNvSpPr>
          <p:nvPr>
            <p:ph idx="1" hasCustomPrompt="1"/>
          </p:nvPr>
        </p:nvSpPr>
        <p:spPr>
          <a:xfrm>
            <a:off x="1084386" y="1852243"/>
            <a:ext cx="1031630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6" name="Content Placeholder 2">
            <a:extLst>
              <a:ext uri="{FF2B5EF4-FFF2-40B4-BE49-F238E27FC236}">
                <a16:creationId xmlns:a16="http://schemas.microsoft.com/office/drawing/2014/main" id="{2E156331-2075-C04B-84C0-D9F072D7F291}"/>
              </a:ext>
            </a:extLst>
          </p:cNvPr>
          <p:cNvSpPr>
            <a:spLocks noGrp="1"/>
          </p:cNvSpPr>
          <p:nvPr>
            <p:ph idx="13" hasCustomPrompt="1"/>
          </p:nvPr>
        </p:nvSpPr>
        <p:spPr>
          <a:xfrm>
            <a:off x="1084385" y="3191178"/>
            <a:ext cx="1031630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1" name="Content Placeholder 2">
            <a:extLst>
              <a:ext uri="{FF2B5EF4-FFF2-40B4-BE49-F238E27FC236}">
                <a16:creationId xmlns:a16="http://schemas.microsoft.com/office/drawing/2014/main" id="{3136DBAC-4045-5448-8F0D-2C7971126E8A}"/>
              </a:ext>
            </a:extLst>
          </p:cNvPr>
          <p:cNvSpPr>
            <a:spLocks noGrp="1"/>
          </p:cNvSpPr>
          <p:nvPr>
            <p:ph idx="14" hasCustomPrompt="1"/>
          </p:nvPr>
        </p:nvSpPr>
        <p:spPr>
          <a:xfrm>
            <a:off x="1084385" y="4485157"/>
            <a:ext cx="1031630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24688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1" name="Picture 10" descr="A picture containing racket, holding, player, person&#10;&#10;Description automatically generated">
            <a:extLst>
              <a:ext uri="{FF2B5EF4-FFF2-40B4-BE49-F238E27FC236}">
                <a16:creationId xmlns:a16="http://schemas.microsoft.com/office/drawing/2014/main" id="{19C5AA39-86F7-3140-BFDA-09603ABF972F}"/>
              </a:ext>
            </a:extLst>
          </p:cNvPr>
          <p:cNvPicPr>
            <a:picLocks noChangeAspect="1"/>
          </p:cNvPicPr>
          <p:nvPr userDrawn="1"/>
        </p:nvPicPr>
        <p:blipFill>
          <a:blip r:embed="rId3"/>
          <a:stretch>
            <a:fillRect/>
          </a:stretch>
        </p:blipFill>
        <p:spPr>
          <a:xfrm>
            <a:off x="1078314" y="1754150"/>
            <a:ext cx="2450020" cy="3949700"/>
          </a:xfrm>
          <a:prstGeom prst="rect">
            <a:avLst/>
          </a:prstGeom>
        </p:spPr>
      </p:pic>
      <p:pic>
        <p:nvPicPr>
          <p:cNvPr id="12" name="Picture 11" descr="A picture containing holding, racket, ball, light&#10;&#10;Description automatically generated">
            <a:extLst>
              <a:ext uri="{FF2B5EF4-FFF2-40B4-BE49-F238E27FC236}">
                <a16:creationId xmlns:a16="http://schemas.microsoft.com/office/drawing/2014/main" id="{A1E504B0-9E8A-1B45-99BD-61BFC4418DED}"/>
              </a:ext>
            </a:extLst>
          </p:cNvPr>
          <p:cNvPicPr>
            <a:picLocks noChangeAspect="1"/>
          </p:cNvPicPr>
          <p:nvPr userDrawn="1"/>
        </p:nvPicPr>
        <p:blipFill>
          <a:blip r:embed="rId4"/>
          <a:stretch>
            <a:fillRect/>
          </a:stretch>
        </p:blipFill>
        <p:spPr>
          <a:xfrm>
            <a:off x="6295291" y="1754150"/>
            <a:ext cx="2450020" cy="39497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10072F46-52B1-144D-8EDF-C3CA745A82E9}"/>
              </a:ext>
            </a:extLst>
          </p:cNvPr>
          <p:cNvPicPr>
            <a:picLocks noChangeAspect="1"/>
          </p:cNvPicPr>
          <p:nvPr userDrawn="1"/>
        </p:nvPicPr>
        <p:blipFill>
          <a:blip r:embed="rId5"/>
          <a:stretch>
            <a:fillRect/>
          </a:stretch>
        </p:blipFill>
        <p:spPr>
          <a:xfrm>
            <a:off x="3686802" y="1754150"/>
            <a:ext cx="2450020" cy="3949700"/>
          </a:xfrm>
          <a:prstGeom prst="rect">
            <a:avLst/>
          </a:prstGeom>
        </p:spPr>
      </p:pic>
      <p:pic>
        <p:nvPicPr>
          <p:cNvPr id="18" name="Picture 17" descr="A picture containing bird&#10;&#10;Description automatically generated">
            <a:extLst>
              <a:ext uri="{FF2B5EF4-FFF2-40B4-BE49-F238E27FC236}">
                <a16:creationId xmlns:a16="http://schemas.microsoft.com/office/drawing/2014/main" id="{45F5578A-8AA7-1A4E-9868-69E87A2BD33C}"/>
              </a:ext>
            </a:extLst>
          </p:cNvPr>
          <p:cNvPicPr>
            <a:picLocks noChangeAspect="1"/>
          </p:cNvPicPr>
          <p:nvPr userDrawn="1"/>
        </p:nvPicPr>
        <p:blipFill>
          <a:blip r:embed="rId6"/>
          <a:stretch>
            <a:fillRect/>
          </a:stretch>
        </p:blipFill>
        <p:spPr>
          <a:xfrm>
            <a:off x="8903780" y="1754150"/>
            <a:ext cx="2450020" cy="3949700"/>
          </a:xfrm>
          <a:prstGeom prst="rect">
            <a:avLst/>
          </a:prstGeom>
        </p:spPr>
      </p:pic>
      <p:sp>
        <p:nvSpPr>
          <p:cNvPr id="19" name="Content Placeholder 2">
            <a:extLst>
              <a:ext uri="{FF2B5EF4-FFF2-40B4-BE49-F238E27FC236}">
                <a16:creationId xmlns:a16="http://schemas.microsoft.com/office/drawing/2014/main" id="{53F312D6-D757-B042-9687-332BE4F7C091}"/>
              </a:ext>
            </a:extLst>
          </p:cNvPr>
          <p:cNvSpPr>
            <a:spLocks noGrp="1"/>
          </p:cNvSpPr>
          <p:nvPr>
            <p:ph idx="1" hasCustomPrompt="1"/>
          </p:nvPr>
        </p:nvSpPr>
        <p:spPr>
          <a:xfrm>
            <a:off x="1101970" y="1840523"/>
            <a:ext cx="2438086"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0" name="Content Placeholder 2">
            <a:extLst>
              <a:ext uri="{FF2B5EF4-FFF2-40B4-BE49-F238E27FC236}">
                <a16:creationId xmlns:a16="http://schemas.microsoft.com/office/drawing/2014/main" id="{0CD716DF-B4C7-6045-AA91-7F2516C5E832}"/>
              </a:ext>
            </a:extLst>
          </p:cNvPr>
          <p:cNvSpPr>
            <a:spLocks noGrp="1"/>
          </p:cNvSpPr>
          <p:nvPr>
            <p:ph idx="13" hasCustomPrompt="1"/>
          </p:nvPr>
        </p:nvSpPr>
        <p:spPr>
          <a:xfrm>
            <a:off x="3698525" y="1840522"/>
            <a:ext cx="2356025"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2" name="Content Placeholder 2">
            <a:extLst>
              <a:ext uri="{FF2B5EF4-FFF2-40B4-BE49-F238E27FC236}">
                <a16:creationId xmlns:a16="http://schemas.microsoft.com/office/drawing/2014/main" id="{BFAC904F-2B27-E544-B930-63852A213345}"/>
              </a:ext>
            </a:extLst>
          </p:cNvPr>
          <p:cNvSpPr>
            <a:spLocks noGrp="1"/>
          </p:cNvSpPr>
          <p:nvPr>
            <p:ph idx="14" hasCustomPrompt="1"/>
          </p:nvPr>
        </p:nvSpPr>
        <p:spPr>
          <a:xfrm>
            <a:off x="6307013" y="1847447"/>
            <a:ext cx="2438298"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3" name="Content Placeholder 2">
            <a:extLst>
              <a:ext uri="{FF2B5EF4-FFF2-40B4-BE49-F238E27FC236}">
                <a16:creationId xmlns:a16="http://schemas.microsoft.com/office/drawing/2014/main" id="{52BBC3A1-AA3D-6C4A-B1EA-43308C589882}"/>
              </a:ext>
            </a:extLst>
          </p:cNvPr>
          <p:cNvSpPr>
            <a:spLocks noGrp="1"/>
          </p:cNvSpPr>
          <p:nvPr>
            <p:ph idx="15" hasCustomPrompt="1"/>
          </p:nvPr>
        </p:nvSpPr>
        <p:spPr>
          <a:xfrm>
            <a:off x="8915503" y="1847447"/>
            <a:ext cx="2450020"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66316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1" name="Picture 10">
            <a:extLst>
              <a:ext uri="{FF2B5EF4-FFF2-40B4-BE49-F238E27FC236}">
                <a16:creationId xmlns:a16="http://schemas.microsoft.com/office/drawing/2014/main" id="{19C5AA39-86F7-3140-BFDA-09603ABF972F}"/>
              </a:ext>
            </a:extLst>
          </p:cNvPr>
          <p:cNvPicPr>
            <a:picLocks noChangeAspect="1"/>
          </p:cNvPicPr>
          <p:nvPr userDrawn="1"/>
        </p:nvPicPr>
        <p:blipFill>
          <a:blip r:embed="rId3"/>
          <a:srcRect/>
          <a:stretch/>
        </p:blipFill>
        <p:spPr>
          <a:xfrm>
            <a:off x="1096649" y="1754150"/>
            <a:ext cx="2450020" cy="3949700"/>
          </a:xfrm>
          <a:prstGeom prst="rect">
            <a:avLst/>
          </a:prstGeom>
        </p:spPr>
      </p:pic>
      <p:pic>
        <p:nvPicPr>
          <p:cNvPr id="12" name="Picture 11">
            <a:extLst>
              <a:ext uri="{FF2B5EF4-FFF2-40B4-BE49-F238E27FC236}">
                <a16:creationId xmlns:a16="http://schemas.microsoft.com/office/drawing/2014/main" id="{A1E504B0-9E8A-1B45-99BD-61BFC4418DED}"/>
              </a:ext>
            </a:extLst>
          </p:cNvPr>
          <p:cNvPicPr>
            <a:picLocks noChangeAspect="1"/>
          </p:cNvPicPr>
          <p:nvPr userDrawn="1"/>
        </p:nvPicPr>
        <p:blipFill>
          <a:blip r:embed="rId4"/>
          <a:srcRect/>
          <a:stretch/>
        </p:blipFill>
        <p:spPr>
          <a:xfrm>
            <a:off x="6320293" y="1754150"/>
            <a:ext cx="2436484" cy="3949700"/>
          </a:xfrm>
          <a:prstGeom prst="rect">
            <a:avLst/>
          </a:prstGeom>
        </p:spPr>
      </p:pic>
      <p:pic>
        <p:nvPicPr>
          <p:cNvPr id="17" name="Picture 16">
            <a:extLst>
              <a:ext uri="{FF2B5EF4-FFF2-40B4-BE49-F238E27FC236}">
                <a16:creationId xmlns:a16="http://schemas.microsoft.com/office/drawing/2014/main" id="{10072F46-52B1-144D-8EDF-C3CA745A82E9}"/>
              </a:ext>
            </a:extLst>
          </p:cNvPr>
          <p:cNvPicPr>
            <a:picLocks noChangeAspect="1"/>
          </p:cNvPicPr>
          <p:nvPr userDrawn="1"/>
        </p:nvPicPr>
        <p:blipFill>
          <a:blip r:embed="rId5"/>
          <a:srcRect/>
          <a:stretch/>
        </p:blipFill>
        <p:spPr>
          <a:xfrm>
            <a:off x="3705137" y="1754150"/>
            <a:ext cx="2450020" cy="3949700"/>
          </a:xfrm>
          <a:prstGeom prst="rect">
            <a:avLst/>
          </a:prstGeom>
        </p:spPr>
      </p:pic>
      <p:pic>
        <p:nvPicPr>
          <p:cNvPr id="18" name="Picture 17">
            <a:extLst>
              <a:ext uri="{FF2B5EF4-FFF2-40B4-BE49-F238E27FC236}">
                <a16:creationId xmlns:a16="http://schemas.microsoft.com/office/drawing/2014/main" id="{45F5578A-8AA7-1A4E-9868-69E87A2BD33C}"/>
              </a:ext>
            </a:extLst>
          </p:cNvPr>
          <p:cNvPicPr>
            <a:picLocks noChangeAspect="1"/>
          </p:cNvPicPr>
          <p:nvPr userDrawn="1"/>
        </p:nvPicPr>
        <p:blipFill>
          <a:blip r:embed="rId6"/>
          <a:srcRect/>
          <a:stretch/>
        </p:blipFill>
        <p:spPr>
          <a:xfrm>
            <a:off x="8922115" y="1754150"/>
            <a:ext cx="2450020" cy="3949700"/>
          </a:xfrm>
          <a:prstGeom prst="rect">
            <a:avLst/>
          </a:prstGeom>
        </p:spPr>
      </p:pic>
      <p:sp>
        <p:nvSpPr>
          <p:cNvPr id="19" name="Content Placeholder 2">
            <a:extLst>
              <a:ext uri="{FF2B5EF4-FFF2-40B4-BE49-F238E27FC236}">
                <a16:creationId xmlns:a16="http://schemas.microsoft.com/office/drawing/2014/main" id="{53F312D6-D757-B042-9687-332BE4F7C091}"/>
              </a:ext>
            </a:extLst>
          </p:cNvPr>
          <p:cNvSpPr>
            <a:spLocks noGrp="1"/>
          </p:cNvSpPr>
          <p:nvPr>
            <p:ph idx="1" hasCustomPrompt="1"/>
          </p:nvPr>
        </p:nvSpPr>
        <p:spPr>
          <a:xfrm>
            <a:off x="1101970" y="1833599"/>
            <a:ext cx="2438086"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0" name="Content Placeholder 2">
            <a:extLst>
              <a:ext uri="{FF2B5EF4-FFF2-40B4-BE49-F238E27FC236}">
                <a16:creationId xmlns:a16="http://schemas.microsoft.com/office/drawing/2014/main" id="{0CD716DF-B4C7-6045-AA91-7F2516C5E832}"/>
              </a:ext>
            </a:extLst>
          </p:cNvPr>
          <p:cNvSpPr>
            <a:spLocks noGrp="1"/>
          </p:cNvSpPr>
          <p:nvPr>
            <p:ph idx="13" hasCustomPrompt="1"/>
          </p:nvPr>
        </p:nvSpPr>
        <p:spPr>
          <a:xfrm>
            <a:off x="3698525" y="1833598"/>
            <a:ext cx="2356025"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2" name="Content Placeholder 2">
            <a:extLst>
              <a:ext uri="{FF2B5EF4-FFF2-40B4-BE49-F238E27FC236}">
                <a16:creationId xmlns:a16="http://schemas.microsoft.com/office/drawing/2014/main" id="{BFAC904F-2B27-E544-B930-63852A213345}"/>
              </a:ext>
            </a:extLst>
          </p:cNvPr>
          <p:cNvSpPr>
            <a:spLocks noGrp="1"/>
          </p:cNvSpPr>
          <p:nvPr>
            <p:ph idx="14" hasCustomPrompt="1"/>
          </p:nvPr>
        </p:nvSpPr>
        <p:spPr>
          <a:xfrm>
            <a:off x="6307013" y="1840523"/>
            <a:ext cx="2438298"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3" name="Content Placeholder 2">
            <a:extLst>
              <a:ext uri="{FF2B5EF4-FFF2-40B4-BE49-F238E27FC236}">
                <a16:creationId xmlns:a16="http://schemas.microsoft.com/office/drawing/2014/main" id="{52BBC3A1-AA3D-6C4A-B1EA-43308C589882}"/>
              </a:ext>
            </a:extLst>
          </p:cNvPr>
          <p:cNvSpPr>
            <a:spLocks noGrp="1"/>
          </p:cNvSpPr>
          <p:nvPr>
            <p:ph idx="15" hasCustomPrompt="1"/>
          </p:nvPr>
        </p:nvSpPr>
        <p:spPr>
          <a:xfrm>
            <a:off x="8915503" y="1840523"/>
            <a:ext cx="2450020"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078790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outdoor, racket, blue, flying&#10;&#10;Description automatically generated">
            <a:extLst>
              <a:ext uri="{FF2B5EF4-FFF2-40B4-BE49-F238E27FC236}">
                <a16:creationId xmlns:a16="http://schemas.microsoft.com/office/drawing/2014/main" id="{119380A0-FAE0-174F-8DFA-C4371E2666F9}"/>
              </a:ext>
            </a:extLst>
          </p:cNvPr>
          <p:cNvPicPr>
            <a:picLocks noChangeAspect="1"/>
          </p:cNvPicPr>
          <p:nvPr userDrawn="1"/>
        </p:nvPicPr>
        <p:blipFill>
          <a:blip r:embed="rId3"/>
          <a:stretch>
            <a:fillRect/>
          </a:stretch>
        </p:blipFill>
        <p:spPr>
          <a:xfrm>
            <a:off x="1101970" y="1694890"/>
            <a:ext cx="4775200" cy="1828800"/>
          </a:xfrm>
          <a:prstGeom prst="rect">
            <a:avLst/>
          </a:prstGeom>
        </p:spPr>
      </p:pic>
      <p:pic>
        <p:nvPicPr>
          <p:cNvPr id="6" name="Picture 5" descr="A clear blue sky&#10;&#10;Description automatically generated">
            <a:extLst>
              <a:ext uri="{FF2B5EF4-FFF2-40B4-BE49-F238E27FC236}">
                <a16:creationId xmlns:a16="http://schemas.microsoft.com/office/drawing/2014/main" id="{06CF8548-DD21-7644-9AE5-8FEF8DA6135F}"/>
              </a:ext>
            </a:extLst>
          </p:cNvPr>
          <p:cNvPicPr>
            <a:picLocks noChangeAspect="1"/>
          </p:cNvPicPr>
          <p:nvPr userDrawn="1"/>
        </p:nvPicPr>
        <p:blipFill>
          <a:blip r:embed="rId4"/>
          <a:stretch>
            <a:fillRect/>
          </a:stretch>
        </p:blipFill>
        <p:spPr>
          <a:xfrm>
            <a:off x="6590323" y="1696365"/>
            <a:ext cx="4775200" cy="1828800"/>
          </a:xfrm>
          <a:prstGeom prst="rect">
            <a:avLst/>
          </a:prstGeom>
        </p:spPr>
      </p:pic>
      <p:pic>
        <p:nvPicPr>
          <p:cNvPr id="8" name="Picture 7" descr="Background pattern&#10;&#10;Description automatically generated">
            <a:extLst>
              <a:ext uri="{FF2B5EF4-FFF2-40B4-BE49-F238E27FC236}">
                <a16:creationId xmlns:a16="http://schemas.microsoft.com/office/drawing/2014/main" id="{07D27816-637B-9243-8553-17BF012B1055}"/>
              </a:ext>
            </a:extLst>
          </p:cNvPr>
          <p:cNvPicPr>
            <a:picLocks noChangeAspect="1"/>
          </p:cNvPicPr>
          <p:nvPr userDrawn="1"/>
        </p:nvPicPr>
        <p:blipFill>
          <a:blip r:embed="rId5"/>
          <a:stretch>
            <a:fillRect/>
          </a:stretch>
        </p:blipFill>
        <p:spPr>
          <a:xfrm>
            <a:off x="1101970" y="3880338"/>
            <a:ext cx="4775200" cy="1828800"/>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EFB43406-0219-9341-9ADB-FA8F8E6F348D}"/>
              </a:ext>
            </a:extLst>
          </p:cNvPr>
          <p:cNvPicPr>
            <a:picLocks noChangeAspect="1"/>
          </p:cNvPicPr>
          <p:nvPr userDrawn="1"/>
        </p:nvPicPr>
        <p:blipFill>
          <a:blip r:embed="rId6"/>
          <a:stretch>
            <a:fillRect/>
          </a:stretch>
        </p:blipFill>
        <p:spPr>
          <a:xfrm>
            <a:off x="6590323" y="3908868"/>
            <a:ext cx="4775200" cy="1828800"/>
          </a:xfrm>
          <a:prstGeom prst="rect">
            <a:avLst/>
          </a:prstGeom>
        </p:spPr>
      </p:pic>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sp>
        <p:nvSpPr>
          <p:cNvPr id="19" name="Content Placeholder 2">
            <a:extLst>
              <a:ext uri="{FF2B5EF4-FFF2-40B4-BE49-F238E27FC236}">
                <a16:creationId xmlns:a16="http://schemas.microsoft.com/office/drawing/2014/main" id="{53F312D6-D757-B042-9687-332BE4F7C091}"/>
              </a:ext>
            </a:extLst>
          </p:cNvPr>
          <p:cNvSpPr>
            <a:spLocks noGrp="1"/>
          </p:cNvSpPr>
          <p:nvPr>
            <p:ph idx="1" hasCustomPrompt="1"/>
          </p:nvPr>
        </p:nvSpPr>
        <p:spPr>
          <a:xfrm>
            <a:off x="1137138" y="1777441"/>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1" name="Content Placeholder 2">
            <a:extLst>
              <a:ext uri="{FF2B5EF4-FFF2-40B4-BE49-F238E27FC236}">
                <a16:creationId xmlns:a16="http://schemas.microsoft.com/office/drawing/2014/main" id="{C87DB2FB-B8C3-794C-8312-E006764B04F8}"/>
              </a:ext>
            </a:extLst>
          </p:cNvPr>
          <p:cNvSpPr>
            <a:spLocks noGrp="1"/>
          </p:cNvSpPr>
          <p:nvPr>
            <p:ph idx="13" hasCustomPrompt="1"/>
          </p:nvPr>
        </p:nvSpPr>
        <p:spPr>
          <a:xfrm>
            <a:off x="6625492" y="1777441"/>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4" name="Content Placeholder 2">
            <a:extLst>
              <a:ext uri="{FF2B5EF4-FFF2-40B4-BE49-F238E27FC236}">
                <a16:creationId xmlns:a16="http://schemas.microsoft.com/office/drawing/2014/main" id="{B2206BEE-DCCC-184C-946F-119EF29C5A21}"/>
              </a:ext>
            </a:extLst>
          </p:cNvPr>
          <p:cNvSpPr>
            <a:spLocks noGrp="1"/>
          </p:cNvSpPr>
          <p:nvPr>
            <p:ph idx="14" hasCustomPrompt="1"/>
          </p:nvPr>
        </p:nvSpPr>
        <p:spPr>
          <a:xfrm>
            <a:off x="1119554" y="3955964"/>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5" name="Content Placeholder 2">
            <a:extLst>
              <a:ext uri="{FF2B5EF4-FFF2-40B4-BE49-F238E27FC236}">
                <a16:creationId xmlns:a16="http://schemas.microsoft.com/office/drawing/2014/main" id="{58277245-FA37-914F-8EEA-35A71E7AAF30}"/>
              </a:ext>
            </a:extLst>
          </p:cNvPr>
          <p:cNvSpPr>
            <a:spLocks noGrp="1"/>
          </p:cNvSpPr>
          <p:nvPr>
            <p:ph idx="15" hasCustomPrompt="1"/>
          </p:nvPr>
        </p:nvSpPr>
        <p:spPr>
          <a:xfrm>
            <a:off x="6613769" y="3955964"/>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26268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5" name="Picture 4" descr="A picture containing background pattern&#10;&#10;Description automatically generated">
            <a:extLst>
              <a:ext uri="{FF2B5EF4-FFF2-40B4-BE49-F238E27FC236}">
                <a16:creationId xmlns:a16="http://schemas.microsoft.com/office/drawing/2014/main" id="{1F3A383B-E71F-3348-81C1-2F9D99BF496D}"/>
              </a:ext>
            </a:extLst>
          </p:cNvPr>
          <p:cNvPicPr>
            <a:picLocks noChangeAspect="1"/>
          </p:cNvPicPr>
          <p:nvPr userDrawn="1"/>
        </p:nvPicPr>
        <p:blipFill>
          <a:blip r:embed="rId3"/>
          <a:stretch>
            <a:fillRect/>
          </a:stretch>
        </p:blipFill>
        <p:spPr>
          <a:xfrm>
            <a:off x="1080838" y="1676400"/>
            <a:ext cx="3098800" cy="1752600"/>
          </a:xfrm>
          <a:prstGeom prst="rect">
            <a:avLst/>
          </a:prstGeom>
        </p:spPr>
      </p:pic>
      <p:pic>
        <p:nvPicPr>
          <p:cNvPr id="10" name="Picture 9" descr="A picture containing nature, holding, rainbow, person&#10;&#10;Description automatically generated">
            <a:extLst>
              <a:ext uri="{FF2B5EF4-FFF2-40B4-BE49-F238E27FC236}">
                <a16:creationId xmlns:a16="http://schemas.microsoft.com/office/drawing/2014/main" id="{B346911C-C2C2-EE45-9497-2585600F1C9E}"/>
              </a:ext>
            </a:extLst>
          </p:cNvPr>
          <p:cNvPicPr>
            <a:picLocks noChangeAspect="1"/>
          </p:cNvPicPr>
          <p:nvPr userDrawn="1"/>
        </p:nvPicPr>
        <p:blipFill>
          <a:blip r:embed="rId4"/>
          <a:stretch>
            <a:fillRect/>
          </a:stretch>
        </p:blipFill>
        <p:spPr>
          <a:xfrm>
            <a:off x="4827552" y="1676400"/>
            <a:ext cx="3111500" cy="1752600"/>
          </a:xfrm>
          <a:prstGeom prst="rect">
            <a:avLst/>
          </a:prstGeom>
        </p:spPr>
      </p:pic>
      <p:pic>
        <p:nvPicPr>
          <p:cNvPr id="12" name="Picture 11" descr="Background pattern&#10;&#10;Description automatically generated">
            <a:extLst>
              <a:ext uri="{FF2B5EF4-FFF2-40B4-BE49-F238E27FC236}">
                <a16:creationId xmlns:a16="http://schemas.microsoft.com/office/drawing/2014/main" id="{DBD22F6A-54D1-554F-AFC4-48505A1CA69A}"/>
              </a:ext>
            </a:extLst>
          </p:cNvPr>
          <p:cNvPicPr>
            <a:picLocks noChangeAspect="1"/>
          </p:cNvPicPr>
          <p:nvPr userDrawn="1"/>
        </p:nvPicPr>
        <p:blipFill>
          <a:blip r:embed="rId5"/>
          <a:stretch>
            <a:fillRect/>
          </a:stretch>
        </p:blipFill>
        <p:spPr>
          <a:xfrm>
            <a:off x="8280400" y="1676400"/>
            <a:ext cx="3111500" cy="1752600"/>
          </a:xfrm>
          <a:prstGeom prst="rect">
            <a:avLst/>
          </a:prstGeom>
        </p:spPr>
      </p:pic>
      <p:pic>
        <p:nvPicPr>
          <p:cNvPr id="15" name="Picture 14" descr="Background pattern&#10;&#10;Description automatically generated">
            <a:extLst>
              <a:ext uri="{FF2B5EF4-FFF2-40B4-BE49-F238E27FC236}">
                <a16:creationId xmlns:a16="http://schemas.microsoft.com/office/drawing/2014/main" id="{5F11ECA6-ADD4-BD40-8E50-8C8DDD9103F9}"/>
              </a:ext>
            </a:extLst>
          </p:cNvPr>
          <p:cNvPicPr>
            <a:picLocks noChangeAspect="1"/>
          </p:cNvPicPr>
          <p:nvPr userDrawn="1"/>
        </p:nvPicPr>
        <p:blipFill>
          <a:blip r:embed="rId6"/>
          <a:stretch>
            <a:fillRect/>
          </a:stretch>
        </p:blipFill>
        <p:spPr>
          <a:xfrm>
            <a:off x="1080838" y="3798807"/>
            <a:ext cx="3098800" cy="1752600"/>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1CCF529B-C544-F242-93C1-971F45505885}"/>
              </a:ext>
            </a:extLst>
          </p:cNvPr>
          <p:cNvPicPr>
            <a:picLocks noChangeAspect="1"/>
          </p:cNvPicPr>
          <p:nvPr userDrawn="1"/>
        </p:nvPicPr>
        <p:blipFill>
          <a:blip r:embed="rId7"/>
          <a:stretch>
            <a:fillRect/>
          </a:stretch>
        </p:blipFill>
        <p:spPr>
          <a:xfrm>
            <a:off x="4827552" y="3798807"/>
            <a:ext cx="3111500" cy="1752600"/>
          </a:xfrm>
          <a:prstGeom prst="rect">
            <a:avLst/>
          </a:prstGeom>
        </p:spPr>
      </p:pic>
      <p:pic>
        <p:nvPicPr>
          <p:cNvPr id="20" name="Picture 19" descr="A picture containing sunburst chart&#10;&#10;Description automatically generated">
            <a:extLst>
              <a:ext uri="{FF2B5EF4-FFF2-40B4-BE49-F238E27FC236}">
                <a16:creationId xmlns:a16="http://schemas.microsoft.com/office/drawing/2014/main" id="{2F9F51D7-459A-E44E-A6B5-AB6BAEFE62ED}"/>
              </a:ext>
            </a:extLst>
          </p:cNvPr>
          <p:cNvPicPr>
            <a:picLocks noChangeAspect="1"/>
          </p:cNvPicPr>
          <p:nvPr userDrawn="1"/>
        </p:nvPicPr>
        <p:blipFill>
          <a:blip r:embed="rId8"/>
          <a:stretch>
            <a:fillRect/>
          </a:stretch>
        </p:blipFill>
        <p:spPr>
          <a:xfrm>
            <a:off x="8280400" y="3798807"/>
            <a:ext cx="3073400" cy="1752600"/>
          </a:xfrm>
          <a:prstGeom prst="rect">
            <a:avLst/>
          </a:prstGeom>
        </p:spPr>
      </p:pic>
      <p:sp>
        <p:nvSpPr>
          <p:cNvPr id="27" name="Content Placeholder 2">
            <a:extLst>
              <a:ext uri="{FF2B5EF4-FFF2-40B4-BE49-F238E27FC236}">
                <a16:creationId xmlns:a16="http://schemas.microsoft.com/office/drawing/2014/main" id="{3CB05956-E44E-EA4C-806C-8BEE62CCDE3F}"/>
              </a:ext>
            </a:extLst>
          </p:cNvPr>
          <p:cNvSpPr>
            <a:spLocks noGrp="1"/>
          </p:cNvSpPr>
          <p:nvPr>
            <p:ph idx="1" hasCustomPrompt="1"/>
          </p:nvPr>
        </p:nvSpPr>
        <p:spPr>
          <a:xfrm>
            <a:off x="1101970" y="1742272"/>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8" name="Content Placeholder 2">
            <a:extLst>
              <a:ext uri="{FF2B5EF4-FFF2-40B4-BE49-F238E27FC236}">
                <a16:creationId xmlns:a16="http://schemas.microsoft.com/office/drawing/2014/main" id="{CA1CBDD7-D7FF-B846-B346-479130E018E6}"/>
              </a:ext>
            </a:extLst>
          </p:cNvPr>
          <p:cNvSpPr>
            <a:spLocks noGrp="1"/>
          </p:cNvSpPr>
          <p:nvPr>
            <p:ph idx="13" hasCustomPrompt="1"/>
          </p:nvPr>
        </p:nvSpPr>
        <p:spPr>
          <a:xfrm>
            <a:off x="4827552" y="1742272"/>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9" name="Content Placeholder 2">
            <a:extLst>
              <a:ext uri="{FF2B5EF4-FFF2-40B4-BE49-F238E27FC236}">
                <a16:creationId xmlns:a16="http://schemas.microsoft.com/office/drawing/2014/main" id="{D0FBB023-4E8E-0949-8DD1-610B921AB010}"/>
              </a:ext>
            </a:extLst>
          </p:cNvPr>
          <p:cNvSpPr>
            <a:spLocks noGrp="1"/>
          </p:cNvSpPr>
          <p:nvPr>
            <p:ph idx="14" hasCustomPrompt="1"/>
          </p:nvPr>
        </p:nvSpPr>
        <p:spPr>
          <a:xfrm>
            <a:off x="8295850" y="1742272"/>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0" name="Content Placeholder 2">
            <a:extLst>
              <a:ext uri="{FF2B5EF4-FFF2-40B4-BE49-F238E27FC236}">
                <a16:creationId xmlns:a16="http://schemas.microsoft.com/office/drawing/2014/main" id="{6CD8211D-F40A-354C-9DA7-51856FDF35C2}"/>
              </a:ext>
            </a:extLst>
          </p:cNvPr>
          <p:cNvSpPr>
            <a:spLocks noGrp="1"/>
          </p:cNvSpPr>
          <p:nvPr>
            <p:ph idx="15" hasCustomPrompt="1"/>
          </p:nvPr>
        </p:nvSpPr>
        <p:spPr>
          <a:xfrm>
            <a:off x="1080838" y="3864679"/>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1" name="Content Placeholder 2">
            <a:extLst>
              <a:ext uri="{FF2B5EF4-FFF2-40B4-BE49-F238E27FC236}">
                <a16:creationId xmlns:a16="http://schemas.microsoft.com/office/drawing/2014/main" id="{B0F35B03-CCFF-F843-90AB-BA10B6882622}"/>
              </a:ext>
            </a:extLst>
          </p:cNvPr>
          <p:cNvSpPr>
            <a:spLocks noGrp="1"/>
          </p:cNvSpPr>
          <p:nvPr>
            <p:ph idx="16" hasCustomPrompt="1"/>
          </p:nvPr>
        </p:nvSpPr>
        <p:spPr>
          <a:xfrm>
            <a:off x="4827552" y="3860373"/>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2" name="Content Placeholder 2">
            <a:extLst>
              <a:ext uri="{FF2B5EF4-FFF2-40B4-BE49-F238E27FC236}">
                <a16:creationId xmlns:a16="http://schemas.microsoft.com/office/drawing/2014/main" id="{2300953E-09ED-C54E-B653-3B3F378B92CE}"/>
              </a:ext>
            </a:extLst>
          </p:cNvPr>
          <p:cNvSpPr>
            <a:spLocks noGrp="1"/>
          </p:cNvSpPr>
          <p:nvPr>
            <p:ph idx="17" hasCustomPrompt="1"/>
          </p:nvPr>
        </p:nvSpPr>
        <p:spPr>
          <a:xfrm>
            <a:off x="8280400" y="3831743"/>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26899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4" name="Picture 3" descr="A picture containing background pattern&#10;&#10;Description automatically generated">
            <a:extLst>
              <a:ext uri="{FF2B5EF4-FFF2-40B4-BE49-F238E27FC236}">
                <a16:creationId xmlns:a16="http://schemas.microsoft.com/office/drawing/2014/main" id="{E5395314-B0E9-A94A-BC94-D2F0A05622BC}"/>
              </a:ext>
            </a:extLst>
          </p:cNvPr>
          <p:cNvPicPr>
            <a:picLocks noChangeAspect="1"/>
          </p:cNvPicPr>
          <p:nvPr userDrawn="1"/>
        </p:nvPicPr>
        <p:blipFill>
          <a:blip r:embed="rId3"/>
          <a:stretch>
            <a:fillRect/>
          </a:stretch>
        </p:blipFill>
        <p:spPr>
          <a:xfrm>
            <a:off x="1067947" y="1819138"/>
            <a:ext cx="2298700" cy="1727200"/>
          </a:xfrm>
          <a:prstGeom prst="rect">
            <a:avLst/>
          </a:prstGeom>
        </p:spPr>
      </p:pic>
      <p:pic>
        <p:nvPicPr>
          <p:cNvPr id="7" name="Picture 6" descr="Background pattern&#10;&#10;Description automatically generated">
            <a:extLst>
              <a:ext uri="{FF2B5EF4-FFF2-40B4-BE49-F238E27FC236}">
                <a16:creationId xmlns:a16="http://schemas.microsoft.com/office/drawing/2014/main" id="{CDB28126-CD18-E44D-B81F-23AA73DF53C8}"/>
              </a:ext>
            </a:extLst>
          </p:cNvPr>
          <p:cNvPicPr>
            <a:picLocks noChangeAspect="1"/>
          </p:cNvPicPr>
          <p:nvPr userDrawn="1"/>
        </p:nvPicPr>
        <p:blipFill>
          <a:blip r:embed="rId4"/>
          <a:stretch>
            <a:fillRect/>
          </a:stretch>
        </p:blipFill>
        <p:spPr>
          <a:xfrm>
            <a:off x="3726123" y="1819138"/>
            <a:ext cx="2298700" cy="1727200"/>
          </a:xfrm>
          <a:prstGeom prst="rect">
            <a:avLst/>
          </a:prstGeom>
        </p:spPr>
      </p:pic>
      <p:pic>
        <p:nvPicPr>
          <p:cNvPr id="11" name="Picture 10" descr="Background pattern&#10;&#10;Description automatically generated">
            <a:extLst>
              <a:ext uri="{FF2B5EF4-FFF2-40B4-BE49-F238E27FC236}">
                <a16:creationId xmlns:a16="http://schemas.microsoft.com/office/drawing/2014/main" id="{44F0CB35-DC56-9649-924C-1DFB3A5A3E1A}"/>
              </a:ext>
            </a:extLst>
          </p:cNvPr>
          <p:cNvPicPr>
            <a:picLocks noChangeAspect="1"/>
          </p:cNvPicPr>
          <p:nvPr userDrawn="1"/>
        </p:nvPicPr>
        <p:blipFill>
          <a:blip r:embed="rId5"/>
          <a:stretch>
            <a:fillRect/>
          </a:stretch>
        </p:blipFill>
        <p:spPr>
          <a:xfrm>
            <a:off x="6403848" y="1819138"/>
            <a:ext cx="2298700" cy="1727200"/>
          </a:xfrm>
          <a:prstGeom prst="rect">
            <a:avLst/>
          </a:prstGeom>
        </p:spPr>
      </p:pic>
      <p:pic>
        <p:nvPicPr>
          <p:cNvPr id="14" name="Picture 13" descr="Shape, rectangle&#10;&#10;Description automatically generated">
            <a:extLst>
              <a:ext uri="{FF2B5EF4-FFF2-40B4-BE49-F238E27FC236}">
                <a16:creationId xmlns:a16="http://schemas.microsoft.com/office/drawing/2014/main" id="{C5D3EF8B-7EB3-3E42-8AAF-3E72838A3D08}"/>
              </a:ext>
            </a:extLst>
          </p:cNvPr>
          <p:cNvPicPr>
            <a:picLocks noChangeAspect="1"/>
          </p:cNvPicPr>
          <p:nvPr userDrawn="1"/>
        </p:nvPicPr>
        <p:blipFill>
          <a:blip r:embed="rId6"/>
          <a:stretch>
            <a:fillRect/>
          </a:stretch>
        </p:blipFill>
        <p:spPr>
          <a:xfrm>
            <a:off x="9100177" y="1819138"/>
            <a:ext cx="2298700" cy="1727200"/>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AA3FA912-DFE3-F14C-A38A-4DC422FD2E30}"/>
              </a:ext>
            </a:extLst>
          </p:cNvPr>
          <p:cNvPicPr>
            <a:picLocks noChangeAspect="1"/>
          </p:cNvPicPr>
          <p:nvPr userDrawn="1"/>
        </p:nvPicPr>
        <p:blipFill>
          <a:blip r:embed="rId7"/>
          <a:stretch>
            <a:fillRect/>
          </a:stretch>
        </p:blipFill>
        <p:spPr>
          <a:xfrm>
            <a:off x="1067947" y="3855300"/>
            <a:ext cx="2298700" cy="1752600"/>
          </a:xfrm>
          <a:prstGeom prst="rect">
            <a:avLst/>
          </a:prstGeom>
        </p:spPr>
      </p:pic>
      <p:pic>
        <p:nvPicPr>
          <p:cNvPr id="21" name="Picture 20" descr="Shape, circle&#10;&#10;Description automatically generated">
            <a:extLst>
              <a:ext uri="{FF2B5EF4-FFF2-40B4-BE49-F238E27FC236}">
                <a16:creationId xmlns:a16="http://schemas.microsoft.com/office/drawing/2014/main" id="{B8A0ACB6-A92B-1F47-BFFC-213598EE8B27}"/>
              </a:ext>
            </a:extLst>
          </p:cNvPr>
          <p:cNvPicPr>
            <a:picLocks noChangeAspect="1"/>
          </p:cNvPicPr>
          <p:nvPr userDrawn="1"/>
        </p:nvPicPr>
        <p:blipFill>
          <a:blip r:embed="rId8"/>
          <a:stretch>
            <a:fillRect/>
          </a:stretch>
        </p:blipFill>
        <p:spPr>
          <a:xfrm>
            <a:off x="3726123" y="3855300"/>
            <a:ext cx="2298700" cy="1752600"/>
          </a:xfrm>
          <a:prstGeom prst="rect">
            <a:avLst/>
          </a:prstGeom>
        </p:spPr>
      </p:pic>
      <p:pic>
        <p:nvPicPr>
          <p:cNvPr id="23" name="Picture 22" descr="Background pattern&#10;&#10;Description automatically generated">
            <a:extLst>
              <a:ext uri="{FF2B5EF4-FFF2-40B4-BE49-F238E27FC236}">
                <a16:creationId xmlns:a16="http://schemas.microsoft.com/office/drawing/2014/main" id="{74132AEF-6CF1-AC42-B499-EB73BC7FCD70}"/>
              </a:ext>
            </a:extLst>
          </p:cNvPr>
          <p:cNvPicPr>
            <a:picLocks noChangeAspect="1"/>
          </p:cNvPicPr>
          <p:nvPr userDrawn="1"/>
        </p:nvPicPr>
        <p:blipFill>
          <a:blip r:embed="rId9"/>
          <a:stretch>
            <a:fillRect/>
          </a:stretch>
        </p:blipFill>
        <p:spPr>
          <a:xfrm>
            <a:off x="6396924" y="3855300"/>
            <a:ext cx="2298700" cy="1752600"/>
          </a:xfrm>
          <a:prstGeom prst="rect">
            <a:avLst/>
          </a:prstGeom>
        </p:spPr>
      </p:pic>
      <p:pic>
        <p:nvPicPr>
          <p:cNvPr id="25" name="Picture 24" descr="Venn diagram&#10;&#10;Description automatically generated">
            <a:extLst>
              <a:ext uri="{FF2B5EF4-FFF2-40B4-BE49-F238E27FC236}">
                <a16:creationId xmlns:a16="http://schemas.microsoft.com/office/drawing/2014/main" id="{16EC92A1-8258-DE4C-AE2A-CB28F1166639}"/>
              </a:ext>
            </a:extLst>
          </p:cNvPr>
          <p:cNvPicPr>
            <a:picLocks noChangeAspect="1"/>
          </p:cNvPicPr>
          <p:nvPr userDrawn="1"/>
        </p:nvPicPr>
        <p:blipFill>
          <a:blip r:embed="rId10"/>
          <a:stretch>
            <a:fillRect/>
          </a:stretch>
        </p:blipFill>
        <p:spPr>
          <a:xfrm>
            <a:off x="9055100" y="3855300"/>
            <a:ext cx="2298700" cy="1752600"/>
          </a:xfrm>
          <a:prstGeom prst="rect">
            <a:avLst/>
          </a:prstGeom>
        </p:spPr>
      </p:pic>
      <p:sp>
        <p:nvSpPr>
          <p:cNvPr id="33" name="Content Placeholder 2">
            <a:extLst>
              <a:ext uri="{FF2B5EF4-FFF2-40B4-BE49-F238E27FC236}">
                <a16:creationId xmlns:a16="http://schemas.microsoft.com/office/drawing/2014/main" id="{580D5E9B-6E5A-CB46-A11E-00C01BD6E31C}"/>
              </a:ext>
            </a:extLst>
          </p:cNvPr>
          <p:cNvSpPr>
            <a:spLocks noGrp="1"/>
          </p:cNvSpPr>
          <p:nvPr>
            <p:ph idx="1" hasCustomPrompt="1"/>
          </p:nvPr>
        </p:nvSpPr>
        <p:spPr>
          <a:xfrm>
            <a:off x="1067947" y="1865472"/>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4" name="Content Placeholder 2">
            <a:extLst>
              <a:ext uri="{FF2B5EF4-FFF2-40B4-BE49-F238E27FC236}">
                <a16:creationId xmlns:a16="http://schemas.microsoft.com/office/drawing/2014/main" id="{F44F95D6-318C-E248-B2CB-65473256BF07}"/>
              </a:ext>
            </a:extLst>
          </p:cNvPr>
          <p:cNvSpPr>
            <a:spLocks noGrp="1"/>
          </p:cNvSpPr>
          <p:nvPr>
            <p:ph idx="13" hasCustomPrompt="1"/>
          </p:nvPr>
        </p:nvSpPr>
        <p:spPr>
          <a:xfrm>
            <a:off x="3726123" y="1859610"/>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5" name="Content Placeholder 2">
            <a:extLst>
              <a:ext uri="{FF2B5EF4-FFF2-40B4-BE49-F238E27FC236}">
                <a16:creationId xmlns:a16="http://schemas.microsoft.com/office/drawing/2014/main" id="{E837B3CB-A425-B24E-9834-5001F6E91580}"/>
              </a:ext>
            </a:extLst>
          </p:cNvPr>
          <p:cNvSpPr>
            <a:spLocks noGrp="1"/>
          </p:cNvSpPr>
          <p:nvPr>
            <p:ph idx="14" hasCustomPrompt="1"/>
          </p:nvPr>
        </p:nvSpPr>
        <p:spPr>
          <a:xfrm>
            <a:off x="6422452" y="1859610"/>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6" name="Content Placeholder 2">
            <a:extLst>
              <a:ext uri="{FF2B5EF4-FFF2-40B4-BE49-F238E27FC236}">
                <a16:creationId xmlns:a16="http://schemas.microsoft.com/office/drawing/2014/main" id="{131604F7-B8C8-EB4C-9D5C-9B69B0412679}"/>
              </a:ext>
            </a:extLst>
          </p:cNvPr>
          <p:cNvSpPr>
            <a:spLocks noGrp="1"/>
          </p:cNvSpPr>
          <p:nvPr>
            <p:ph idx="15" hasCustomPrompt="1"/>
          </p:nvPr>
        </p:nvSpPr>
        <p:spPr>
          <a:xfrm>
            <a:off x="9081573" y="1842584"/>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7" name="Content Placeholder 2">
            <a:extLst>
              <a:ext uri="{FF2B5EF4-FFF2-40B4-BE49-F238E27FC236}">
                <a16:creationId xmlns:a16="http://schemas.microsoft.com/office/drawing/2014/main" id="{FAF82D21-8CF5-6847-80E2-8A2892B22B5B}"/>
              </a:ext>
            </a:extLst>
          </p:cNvPr>
          <p:cNvSpPr>
            <a:spLocks noGrp="1"/>
          </p:cNvSpPr>
          <p:nvPr>
            <p:ph idx="16" hasCustomPrompt="1"/>
          </p:nvPr>
        </p:nvSpPr>
        <p:spPr>
          <a:xfrm>
            <a:off x="1067947" y="3895214"/>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8" name="Content Placeholder 2">
            <a:extLst>
              <a:ext uri="{FF2B5EF4-FFF2-40B4-BE49-F238E27FC236}">
                <a16:creationId xmlns:a16="http://schemas.microsoft.com/office/drawing/2014/main" id="{B7FDD800-4CD5-1445-AC1D-CF85D8A25665}"/>
              </a:ext>
            </a:extLst>
          </p:cNvPr>
          <p:cNvSpPr>
            <a:spLocks noGrp="1"/>
          </p:cNvSpPr>
          <p:nvPr>
            <p:ph idx="17" hasCustomPrompt="1"/>
          </p:nvPr>
        </p:nvSpPr>
        <p:spPr>
          <a:xfrm>
            <a:off x="3726123" y="3889352"/>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9" name="Content Placeholder 2">
            <a:extLst>
              <a:ext uri="{FF2B5EF4-FFF2-40B4-BE49-F238E27FC236}">
                <a16:creationId xmlns:a16="http://schemas.microsoft.com/office/drawing/2014/main" id="{8FDA839C-DDBD-0446-A709-4E20AA5894BC}"/>
              </a:ext>
            </a:extLst>
          </p:cNvPr>
          <p:cNvSpPr>
            <a:spLocks noGrp="1"/>
          </p:cNvSpPr>
          <p:nvPr>
            <p:ph idx="18" hasCustomPrompt="1"/>
          </p:nvPr>
        </p:nvSpPr>
        <p:spPr>
          <a:xfrm>
            <a:off x="6422452" y="3889352"/>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40" name="Content Placeholder 2">
            <a:extLst>
              <a:ext uri="{FF2B5EF4-FFF2-40B4-BE49-F238E27FC236}">
                <a16:creationId xmlns:a16="http://schemas.microsoft.com/office/drawing/2014/main" id="{EE15FC20-D0C6-8045-BCBA-174A769FA9DE}"/>
              </a:ext>
            </a:extLst>
          </p:cNvPr>
          <p:cNvSpPr>
            <a:spLocks noGrp="1"/>
          </p:cNvSpPr>
          <p:nvPr>
            <p:ph idx="19" hasCustomPrompt="1"/>
          </p:nvPr>
        </p:nvSpPr>
        <p:spPr>
          <a:xfrm>
            <a:off x="9081573" y="3872326"/>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6673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3" name="Content Placeholder 2">
            <a:extLst>
              <a:ext uri="{FF2B5EF4-FFF2-40B4-BE49-F238E27FC236}">
                <a16:creationId xmlns:a16="http://schemas.microsoft.com/office/drawing/2014/main" id="{01DE45AB-3F1A-304A-8DAC-71C68016C733}"/>
              </a:ext>
            </a:extLst>
          </p:cNvPr>
          <p:cNvSpPr>
            <a:spLocks noGrp="1"/>
          </p:cNvSpPr>
          <p:nvPr>
            <p:ph idx="1" hasCustomPrompt="1"/>
          </p:nvPr>
        </p:nvSpPr>
        <p:spPr>
          <a:xfrm>
            <a:off x="973014" y="1825625"/>
            <a:ext cx="10380785" cy="4094529"/>
          </a:xfrm>
        </p:spPr>
        <p:txBody>
          <a:bodyPr/>
          <a:lstStyle>
            <a:lvl1pPr>
              <a:defRPr sz="2400">
                <a:solidFill>
                  <a:schemeClr val="accent4"/>
                </a:solidFill>
                <a:latin typeface="Montserrat" pitchFamily="2" charset="77"/>
              </a:defRPr>
            </a:lvl1pPr>
            <a:lvl2pPr>
              <a:defRPr sz="2000">
                <a:solidFill>
                  <a:schemeClr val="accent4"/>
                </a:solidFill>
                <a:latin typeface="Montserrat" pitchFamily="2" charset="77"/>
              </a:defRPr>
            </a:lvl2pPr>
            <a:lvl3pPr>
              <a:defRPr sz="1800">
                <a:solidFill>
                  <a:schemeClr val="accent4"/>
                </a:solidFill>
                <a:latin typeface="Montserrat" pitchFamily="2" charset="77"/>
              </a:defRPr>
            </a:lvl3pPr>
            <a:lvl4pPr>
              <a:defRPr sz="1600">
                <a:solidFill>
                  <a:schemeClr val="accent4"/>
                </a:solidFill>
                <a:latin typeface="Montserrat" pitchFamily="2" charset="77"/>
              </a:defRPr>
            </a:lvl4pPr>
            <a:lvl5pPr>
              <a:defRPr sz="1400">
                <a:solidFill>
                  <a:schemeClr val="accent4"/>
                </a:solidFill>
                <a:latin typeface="Montserrat" pitchFamily="2" charset="77"/>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spTree>
    <p:extLst>
      <p:ext uri="{BB962C8B-B14F-4D97-AF65-F5344CB8AC3E}">
        <p14:creationId xmlns:p14="http://schemas.microsoft.com/office/powerpoint/2010/main" val="377135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3" name="Content Placeholder 2">
            <a:extLst>
              <a:ext uri="{FF2B5EF4-FFF2-40B4-BE49-F238E27FC236}">
                <a16:creationId xmlns:a16="http://schemas.microsoft.com/office/drawing/2014/main" id="{01DE45AB-3F1A-304A-8DAC-71C68016C733}"/>
              </a:ext>
            </a:extLst>
          </p:cNvPr>
          <p:cNvSpPr>
            <a:spLocks noGrp="1"/>
          </p:cNvSpPr>
          <p:nvPr>
            <p:ph idx="1" hasCustomPrompt="1"/>
          </p:nvPr>
        </p:nvSpPr>
        <p:spPr>
          <a:xfrm>
            <a:off x="973014" y="1825625"/>
            <a:ext cx="10380785" cy="4094529"/>
          </a:xfrm>
        </p:spPr>
        <p:txBody>
          <a:bodyPr/>
          <a:lstStyle>
            <a:lvl1pPr>
              <a:defRPr sz="2400">
                <a:solidFill>
                  <a:schemeClr val="accent4"/>
                </a:solidFill>
                <a:latin typeface="Montserrat" pitchFamily="2" charset="77"/>
              </a:defRPr>
            </a:lvl1pPr>
            <a:lvl2pPr>
              <a:defRPr sz="2000">
                <a:solidFill>
                  <a:schemeClr val="accent4"/>
                </a:solidFill>
                <a:latin typeface="Montserrat" pitchFamily="2" charset="77"/>
              </a:defRPr>
            </a:lvl2pPr>
            <a:lvl3pPr>
              <a:defRPr sz="1800">
                <a:solidFill>
                  <a:schemeClr val="accent4"/>
                </a:solidFill>
                <a:latin typeface="Montserrat" pitchFamily="2" charset="77"/>
              </a:defRPr>
            </a:lvl3pPr>
            <a:lvl4pPr>
              <a:defRPr sz="1600">
                <a:solidFill>
                  <a:schemeClr val="accent4"/>
                </a:solidFill>
                <a:latin typeface="Montserrat" pitchFamily="2" charset="77"/>
              </a:defRPr>
            </a:lvl4pPr>
            <a:lvl5pPr>
              <a:defRPr sz="1400">
                <a:solidFill>
                  <a:schemeClr val="accent4"/>
                </a:solidFill>
                <a:latin typeface="Montserrat" pitchFamily="2" charset="77"/>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sp>
        <p:nvSpPr>
          <p:cNvPr id="4" name="Rectangle 3">
            <a:extLst>
              <a:ext uri="{FF2B5EF4-FFF2-40B4-BE49-F238E27FC236}">
                <a16:creationId xmlns:a16="http://schemas.microsoft.com/office/drawing/2014/main" id="{20BB48DC-ACBC-2542-B7C7-9C07F85C67C9}"/>
              </a:ext>
            </a:extLst>
          </p:cNvPr>
          <p:cNvSpPr/>
          <p:nvPr userDrawn="1"/>
        </p:nvSpPr>
        <p:spPr>
          <a:xfrm>
            <a:off x="973014" y="5993296"/>
            <a:ext cx="11218986" cy="864704"/>
          </a:xfrm>
          <a:prstGeom prst="rect">
            <a:avLst/>
          </a:prstGeom>
          <a:solidFill>
            <a:srgbClr val="FE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26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805963B-C242-C346-AA42-AD8F8E533E39}"/>
              </a:ext>
            </a:extLst>
          </p:cNvPr>
          <p:cNvSpPr>
            <a:spLocks noGrp="1"/>
          </p:cNvSpPr>
          <p:nvPr>
            <p:ph type="sldNum" sz="quarter" idx="12"/>
          </p:nvPr>
        </p:nvSpPr>
        <p:spPr>
          <a:xfrm>
            <a:off x="298939" y="6356350"/>
            <a:ext cx="545123" cy="365125"/>
          </a:xfrm>
        </p:spPr>
        <p:txBody>
          <a:bodyPr/>
          <a:lstStyle>
            <a:lvl1pPr algn="l">
              <a:defRPr>
                <a:solidFill>
                  <a:schemeClr val="bg1"/>
                </a:solidFill>
              </a:defRPr>
            </a:lvl1pPr>
          </a:lstStyle>
          <a:p>
            <a:fld id="{D9F2F12A-E773-6344-8602-31C2DEEE88BD}" type="slidenum">
              <a:rPr lang="en-US" smtClean="0"/>
              <a:pPr/>
              <a:t>‹#›</a:t>
            </a:fld>
            <a:endParaRPr lang="en-US"/>
          </a:p>
        </p:txBody>
      </p:sp>
      <p:sp>
        <p:nvSpPr>
          <p:cNvPr id="7" name="Title 1">
            <a:extLst>
              <a:ext uri="{FF2B5EF4-FFF2-40B4-BE49-F238E27FC236}">
                <a16:creationId xmlns:a16="http://schemas.microsoft.com/office/drawing/2014/main" id="{177716A1-83AB-564F-8416-C2E9E54DA07F}"/>
              </a:ext>
            </a:extLst>
          </p:cNvPr>
          <p:cNvSpPr>
            <a:spLocks noGrp="1"/>
          </p:cNvSpPr>
          <p:nvPr>
            <p:ph type="title" hasCustomPrompt="1"/>
          </p:nvPr>
        </p:nvSpPr>
        <p:spPr>
          <a:xfrm>
            <a:off x="4349262" y="492185"/>
            <a:ext cx="7004538"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Click to edit Slide title</a:t>
            </a:r>
          </a:p>
        </p:txBody>
      </p:sp>
      <p:sp>
        <p:nvSpPr>
          <p:cNvPr id="8" name="Content Placeholder 2">
            <a:extLst>
              <a:ext uri="{FF2B5EF4-FFF2-40B4-BE49-F238E27FC236}">
                <a16:creationId xmlns:a16="http://schemas.microsoft.com/office/drawing/2014/main" id="{C9BF6698-8F39-9B40-B8CE-2B132C168DA8}"/>
              </a:ext>
            </a:extLst>
          </p:cNvPr>
          <p:cNvSpPr>
            <a:spLocks noGrp="1"/>
          </p:cNvSpPr>
          <p:nvPr>
            <p:ph idx="1" hasCustomPrompt="1"/>
          </p:nvPr>
        </p:nvSpPr>
        <p:spPr>
          <a:xfrm>
            <a:off x="4349262" y="1825625"/>
            <a:ext cx="7004538" cy="4351338"/>
          </a:xfrm>
        </p:spPr>
        <p:txBody>
          <a:bodyPr/>
          <a:lstStyle>
            <a:lvl1pPr>
              <a:defRPr sz="2400">
                <a:solidFill>
                  <a:schemeClr val="accent4"/>
                </a:solidFill>
                <a:latin typeface="Montserrat" pitchFamily="2" charset="77"/>
              </a:defRPr>
            </a:lvl1pPr>
            <a:lvl2pPr>
              <a:defRPr sz="2000">
                <a:solidFill>
                  <a:schemeClr val="accent4"/>
                </a:solidFill>
                <a:latin typeface="Montserrat" pitchFamily="2" charset="77"/>
              </a:defRPr>
            </a:lvl2pPr>
            <a:lvl3pPr>
              <a:defRPr sz="1800">
                <a:solidFill>
                  <a:schemeClr val="accent4"/>
                </a:solidFill>
                <a:latin typeface="Montserrat" pitchFamily="2" charset="77"/>
              </a:defRPr>
            </a:lvl3pPr>
            <a:lvl4pPr>
              <a:defRPr sz="1600">
                <a:solidFill>
                  <a:schemeClr val="accent4"/>
                </a:solidFill>
                <a:latin typeface="Montserrat" pitchFamily="2" charset="77"/>
              </a:defRPr>
            </a:lvl4pPr>
            <a:lvl5pPr>
              <a:defRPr sz="1400">
                <a:solidFill>
                  <a:schemeClr val="accent4"/>
                </a:solidFill>
                <a:latin typeface="Montserrat" pitchFamily="2" charset="77"/>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96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5" name="Picture 4" descr="A picture containing outdoor, flying, holding, person&#10;&#10;Description automatically generated">
            <a:extLst>
              <a:ext uri="{FF2B5EF4-FFF2-40B4-BE49-F238E27FC236}">
                <a16:creationId xmlns:a16="http://schemas.microsoft.com/office/drawing/2014/main" id="{8C80636C-9562-3746-A596-01E913863FB8}"/>
              </a:ext>
            </a:extLst>
          </p:cNvPr>
          <p:cNvPicPr>
            <a:picLocks noChangeAspect="1"/>
          </p:cNvPicPr>
          <p:nvPr userDrawn="1"/>
        </p:nvPicPr>
        <p:blipFill>
          <a:blip r:embed="rId3"/>
          <a:stretch>
            <a:fillRect/>
          </a:stretch>
        </p:blipFill>
        <p:spPr>
          <a:xfrm>
            <a:off x="6369093" y="1782396"/>
            <a:ext cx="5072630" cy="3949700"/>
          </a:xfrm>
          <a:prstGeom prst="rect">
            <a:avLst/>
          </a:prstGeom>
          <a:noFill/>
          <a:ln>
            <a:noFill/>
          </a:ln>
        </p:spPr>
      </p:pic>
      <p:pic>
        <p:nvPicPr>
          <p:cNvPr id="7" name="Picture 6">
            <a:extLst>
              <a:ext uri="{FF2B5EF4-FFF2-40B4-BE49-F238E27FC236}">
                <a16:creationId xmlns:a16="http://schemas.microsoft.com/office/drawing/2014/main" id="{9B16B3A7-3B73-C54C-A8ED-12055BA17B52}"/>
              </a:ext>
            </a:extLst>
          </p:cNvPr>
          <p:cNvPicPr>
            <a:picLocks noChangeAspect="1"/>
          </p:cNvPicPr>
          <p:nvPr/>
        </p:nvPicPr>
        <p:blipFill>
          <a:blip r:embed="rId4"/>
          <a:srcRect/>
          <a:stretch/>
        </p:blipFill>
        <p:spPr>
          <a:xfrm>
            <a:off x="1066798" y="1782396"/>
            <a:ext cx="5041678" cy="3949700"/>
          </a:xfrm>
          <a:prstGeom prst="rect">
            <a:avLst/>
          </a:prstGeom>
          <a:noFill/>
          <a:ln>
            <a:noFill/>
          </a:ln>
        </p:spPr>
      </p:pic>
      <p:sp>
        <p:nvSpPr>
          <p:cNvPr id="11" name="Content Placeholder 2">
            <a:extLst>
              <a:ext uri="{FF2B5EF4-FFF2-40B4-BE49-F238E27FC236}">
                <a16:creationId xmlns:a16="http://schemas.microsoft.com/office/drawing/2014/main" id="{CF71E8A5-BC27-6F40-87F0-964121468E85}"/>
              </a:ext>
            </a:extLst>
          </p:cNvPr>
          <p:cNvSpPr>
            <a:spLocks noGrp="1"/>
          </p:cNvSpPr>
          <p:nvPr>
            <p:ph idx="1" hasCustomPrompt="1"/>
          </p:nvPr>
        </p:nvSpPr>
        <p:spPr>
          <a:xfrm>
            <a:off x="1172308" y="1922580"/>
            <a:ext cx="4923692"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2" name="Content Placeholder 2">
            <a:extLst>
              <a:ext uri="{FF2B5EF4-FFF2-40B4-BE49-F238E27FC236}">
                <a16:creationId xmlns:a16="http://schemas.microsoft.com/office/drawing/2014/main" id="{0B4330D2-90DC-9849-AE6F-51DC128AD68D}"/>
              </a:ext>
            </a:extLst>
          </p:cNvPr>
          <p:cNvSpPr>
            <a:spLocks noGrp="1"/>
          </p:cNvSpPr>
          <p:nvPr>
            <p:ph idx="13" hasCustomPrompt="1"/>
          </p:nvPr>
        </p:nvSpPr>
        <p:spPr>
          <a:xfrm>
            <a:off x="6496317" y="1934298"/>
            <a:ext cx="4923692" cy="3809515"/>
          </a:xfrm>
        </p:spPr>
        <p:txBody>
          <a:bodyPr>
            <a:normAutofit/>
          </a:bodyPr>
          <a:lstStyle>
            <a:lvl1pPr marL="0" indent="0">
              <a:buFontTx/>
              <a:buNone/>
              <a:defRPr sz="2000" b="1">
                <a:solidFill>
                  <a:srgbClr val="FEFFFE"/>
                </a:solidFill>
                <a:latin typeface="Montserrat" pitchFamily="2" charset="77"/>
              </a:defRPr>
            </a:lvl1pPr>
            <a:lvl2pPr>
              <a:defRPr sz="2000">
                <a:solidFill>
                  <a:schemeClr val="bg1"/>
                </a:solidFill>
                <a:latin typeface="Montserrat" pitchFamily="2" charset="77"/>
              </a:defRPr>
            </a:lvl2pPr>
            <a:lvl3pPr>
              <a:defRPr sz="1800">
                <a:solidFill>
                  <a:schemeClr val="bg1"/>
                </a:solidFill>
                <a:latin typeface="Montserrat" pitchFamily="2" charset="77"/>
              </a:defRPr>
            </a:lvl3pPr>
            <a:lvl4pPr>
              <a:defRPr sz="1600">
                <a:solidFill>
                  <a:schemeClr val="bg1"/>
                </a:solidFill>
                <a:latin typeface="Montserrat" pitchFamily="2" charset="77"/>
              </a:defRPr>
            </a:lvl4pPr>
            <a:lvl5pPr>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7778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5" name="Picture 4">
            <a:extLst>
              <a:ext uri="{FF2B5EF4-FFF2-40B4-BE49-F238E27FC236}">
                <a16:creationId xmlns:a16="http://schemas.microsoft.com/office/drawing/2014/main" id="{8C80636C-9562-3746-A596-01E913863FB8}"/>
              </a:ext>
            </a:extLst>
          </p:cNvPr>
          <p:cNvPicPr>
            <a:picLocks noChangeAspect="1"/>
          </p:cNvPicPr>
          <p:nvPr userDrawn="1"/>
        </p:nvPicPr>
        <p:blipFill>
          <a:blip r:embed="rId3"/>
          <a:srcRect/>
          <a:stretch/>
        </p:blipFill>
        <p:spPr>
          <a:xfrm>
            <a:off x="6369317" y="1782396"/>
            <a:ext cx="4923691" cy="3949700"/>
          </a:xfrm>
          <a:prstGeom prst="rect">
            <a:avLst/>
          </a:prstGeom>
          <a:noFill/>
          <a:ln>
            <a:noFill/>
          </a:ln>
        </p:spPr>
      </p:pic>
      <p:pic>
        <p:nvPicPr>
          <p:cNvPr id="7" name="Picture 6">
            <a:extLst>
              <a:ext uri="{FF2B5EF4-FFF2-40B4-BE49-F238E27FC236}">
                <a16:creationId xmlns:a16="http://schemas.microsoft.com/office/drawing/2014/main" id="{9B16B3A7-3B73-C54C-A8ED-12055BA17B52}"/>
              </a:ext>
            </a:extLst>
          </p:cNvPr>
          <p:cNvPicPr>
            <a:picLocks noChangeAspect="1"/>
          </p:cNvPicPr>
          <p:nvPr/>
        </p:nvPicPr>
        <p:blipFill>
          <a:blip r:embed="rId4"/>
          <a:srcRect/>
          <a:stretch/>
        </p:blipFill>
        <p:spPr>
          <a:xfrm>
            <a:off x="1080476" y="1782396"/>
            <a:ext cx="4882061" cy="3949700"/>
          </a:xfrm>
          <a:prstGeom prst="rect">
            <a:avLst/>
          </a:prstGeom>
          <a:noFill/>
          <a:ln>
            <a:noFill/>
          </a:ln>
        </p:spPr>
      </p:pic>
      <p:sp>
        <p:nvSpPr>
          <p:cNvPr id="11" name="Content Placeholder 2">
            <a:extLst>
              <a:ext uri="{FF2B5EF4-FFF2-40B4-BE49-F238E27FC236}">
                <a16:creationId xmlns:a16="http://schemas.microsoft.com/office/drawing/2014/main" id="{CF71E8A5-BC27-6F40-87F0-964121468E85}"/>
              </a:ext>
            </a:extLst>
          </p:cNvPr>
          <p:cNvSpPr>
            <a:spLocks noGrp="1"/>
          </p:cNvSpPr>
          <p:nvPr>
            <p:ph idx="1" hasCustomPrompt="1"/>
          </p:nvPr>
        </p:nvSpPr>
        <p:spPr>
          <a:xfrm>
            <a:off x="1207477" y="1922580"/>
            <a:ext cx="4923692"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2" name="Content Placeholder 2">
            <a:extLst>
              <a:ext uri="{FF2B5EF4-FFF2-40B4-BE49-F238E27FC236}">
                <a16:creationId xmlns:a16="http://schemas.microsoft.com/office/drawing/2014/main" id="{0B4330D2-90DC-9849-AE6F-51DC128AD68D}"/>
              </a:ext>
            </a:extLst>
          </p:cNvPr>
          <p:cNvSpPr>
            <a:spLocks noGrp="1"/>
          </p:cNvSpPr>
          <p:nvPr>
            <p:ph idx="13" hasCustomPrompt="1"/>
          </p:nvPr>
        </p:nvSpPr>
        <p:spPr>
          <a:xfrm>
            <a:off x="6496317" y="1934298"/>
            <a:ext cx="4923692" cy="3809515"/>
          </a:xfrm>
        </p:spPr>
        <p:txBody>
          <a:bodyPr>
            <a:normAutofit/>
          </a:bodyPr>
          <a:lstStyle>
            <a:lvl1pPr marL="0" indent="0">
              <a:buFontTx/>
              <a:buNone/>
              <a:defRPr sz="2000" b="1">
                <a:solidFill>
                  <a:srgbClr val="FEFFFE"/>
                </a:solidFill>
                <a:latin typeface="Montserrat" pitchFamily="2" charset="77"/>
              </a:defRPr>
            </a:lvl1pPr>
            <a:lvl2pPr>
              <a:defRPr sz="2000">
                <a:solidFill>
                  <a:schemeClr val="bg1"/>
                </a:solidFill>
                <a:latin typeface="Montserrat" pitchFamily="2" charset="77"/>
              </a:defRPr>
            </a:lvl2pPr>
            <a:lvl3pPr>
              <a:defRPr sz="1800">
                <a:solidFill>
                  <a:schemeClr val="bg1"/>
                </a:solidFill>
                <a:latin typeface="Montserrat" pitchFamily="2" charset="77"/>
              </a:defRPr>
            </a:lvl3pPr>
            <a:lvl4pPr>
              <a:defRPr sz="1600">
                <a:solidFill>
                  <a:schemeClr val="bg1"/>
                </a:solidFill>
                <a:latin typeface="Montserrat" pitchFamily="2" charset="77"/>
              </a:defRPr>
            </a:lvl4pPr>
            <a:lvl5pPr>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22795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8" name="Picture 7" descr="A picture containing flying, blue, holding, air&#10;&#10;Description automatically generated">
            <a:extLst>
              <a:ext uri="{FF2B5EF4-FFF2-40B4-BE49-F238E27FC236}">
                <a16:creationId xmlns:a16="http://schemas.microsoft.com/office/drawing/2014/main" id="{3F9CF2FC-B2E9-7242-8489-E4868506A5D7}"/>
              </a:ext>
            </a:extLst>
          </p:cNvPr>
          <p:cNvPicPr>
            <a:picLocks noChangeAspect="1"/>
          </p:cNvPicPr>
          <p:nvPr userDrawn="1"/>
        </p:nvPicPr>
        <p:blipFill>
          <a:blip r:embed="rId3"/>
          <a:stretch>
            <a:fillRect/>
          </a:stretch>
        </p:blipFill>
        <p:spPr>
          <a:xfrm>
            <a:off x="1086021" y="1782396"/>
            <a:ext cx="3198698" cy="3949700"/>
          </a:xfrm>
          <a:prstGeom prst="rect">
            <a:avLst/>
          </a:prstGeom>
        </p:spPr>
      </p:pic>
      <p:pic>
        <p:nvPicPr>
          <p:cNvPr id="10" name="Picture 9" descr="A picture containing sky, star, flying&#10;&#10;Description automatically generated">
            <a:extLst>
              <a:ext uri="{FF2B5EF4-FFF2-40B4-BE49-F238E27FC236}">
                <a16:creationId xmlns:a16="http://schemas.microsoft.com/office/drawing/2014/main" id="{EB147EC9-4FFD-6C47-9AF1-9EAF40431C74}"/>
              </a:ext>
            </a:extLst>
          </p:cNvPr>
          <p:cNvPicPr>
            <a:picLocks noChangeAspect="1"/>
          </p:cNvPicPr>
          <p:nvPr userDrawn="1"/>
        </p:nvPicPr>
        <p:blipFill>
          <a:blip r:embed="rId4"/>
          <a:stretch>
            <a:fillRect/>
          </a:stretch>
        </p:blipFill>
        <p:spPr>
          <a:xfrm>
            <a:off x="4607656" y="1782396"/>
            <a:ext cx="3211807" cy="3949700"/>
          </a:xfrm>
          <a:prstGeom prst="rect">
            <a:avLst/>
          </a:prstGeom>
        </p:spPr>
      </p:pic>
      <p:pic>
        <p:nvPicPr>
          <p:cNvPr id="13" name="Picture 12" descr="A picture containing holding, flying, ball, green&#10;&#10;Description automatically generated">
            <a:extLst>
              <a:ext uri="{FF2B5EF4-FFF2-40B4-BE49-F238E27FC236}">
                <a16:creationId xmlns:a16="http://schemas.microsoft.com/office/drawing/2014/main" id="{8DE21091-D3B1-4A4F-BEA0-927AAB484B6E}"/>
              </a:ext>
            </a:extLst>
          </p:cNvPr>
          <p:cNvPicPr>
            <a:picLocks noChangeAspect="1"/>
          </p:cNvPicPr>
          <p:nvPr userDrawn="1"/>
        </p:nvPicPr>
        <p:blipFill>
          <a:blip r:embed="rId5"/>
          <a:stretch>
            <a:fillRect/>
          </a:stretch>
        </p:blipFill>
        <p:spPr>
          <a:xfrm>
            <a:off x="8141992" y="1782396"/>
            <a:ext cx="3211807" cy="3949700"/>
          </a:xfrm>
          <a:prstGeom prst="rect">
            <a:avLst/>
          </a:prstGeom>
        </p:spPr>
      </p:pic>
      <p:sp>
        <p:nvSpPr>
          <p:cNvPr id="14" name="Content Placeholder 2">
            <a:extLst>
              <a:ext uri="{FF2B5EF4-FFF2-40B4-BE49-F238E27FC236}">
                <a16:creationId xmlns:a16="http://schemas.microsoft.com/office/drawing/2014/main" id="{08D4837D-EE82-074A-AE1D-7DC05F989EB2}"/>
              </a:ext>
            </a:extLst>
          </p:cNvPr>
          <p:cNvSpPr>
            <a:spLocks noGrp="1"/>
          </p:cNvSpPr>
          <p:nvPr>
            <p:ph idx="1" hasCustomPrompt="1"/>
          </p:nvPr>
        </p:nvSpPr>
        <p:spPr>
          <a:xfrm>
            <a:off x="1172308" y="1922580"/>
            <a:ext cx="3112411"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5" name="Content Placeholder 2">
            <a:extLst>
              <a:ext uri="{FF2B5EF4-FFF2-40B4-BE49-F238E27FC236}">
                <a16:creationId xmlns:a16="http://schemas.microsoft.com/office/drawing/2014/main" id="{FDBBE3CB-C1BA-B44E-BBC1-10BBEB8F648A}"/>
              </a:ext>
            </a:extLst>
          </p:cNvPr>
          <p:cNvSpPr>
            <a:spLocks noGrp="1"/>
          </p:cNvSpPr>
          <p:nvPr>
            <p:ph idx="13" hasCustomPrompt="1"/>
          </p:nvPr>
        </p:nvSpPr>
        <p:spPr>
          <a:xfrm>
            <a:off x="4707052" y="1922579"/>
            <a:ext cx="3112411"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6" name="Content Placeholder 2">
            <a:extLst>
              <a:ext uri="{FF2B5EF4-FFF2-40B4-BE49-F238E27FC236}">
                <a16:creationId xmlns:a16="http://schemas.microsoft.com/office/drawing/2014/main" id="{A3D0E2B9-60C8-4A4D-B622-69E65A2658A0}"/>
              </a:ext>
            </a:extLst>
          </p:cNvPr>
          <p:cNvSpPr>
            <a:spLocks noGrp="1"/>
          </p:cNvSpPr>
          <p:nvPr>
            <p:ph idx="14" hasCustomPrompt="1"/>
          </p:nvPr>
        </p:nvSpPr>
        <p:spPr>
          <a:xfrm>
            <a:off x="8241388" y="1922579"/>
            <a:ext cx="3112411"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7036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1" name="Picture 10" descr="A picture containing flying, blue, holding, air&#10;&#10;Description automatically generated">
            <a:extLst>
              <a:ext uri="{FF2B5EF4-FFF2-40B4-BE49-F238E27FC236}">
                <a16:creationId xmlns:a16="http://schemas.microsoft.com/office/drawing/2014/main" id="{468553CD-E683-D54D-995A-403D31643761}"/>
              </a:ext>
            </a:extLst>
          </p:cNvPr>
          <p:cNvPicPr>
            <a:picLocks noChangeAspect="1"/>
          </p:cNvPicPr>
          <p:nvPr userDrawn="1"/>
        </p:nvPicPr>
        <p:blipFill rotWithShape="1">
          <a:blip r:embed="rId3"/>
          <a:srcRect t="10750" r="-3" b="10747"/>
          <a:stretch/>
        </p:blipFill>
        <p:spPr>
          <a:xfrm>
            <a:off x="895336" y="181810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pic>
        <p:nvPicPr>
          <p:cNvPr id="12" name="Picture 11" descr="A picture containing sky, star, flying&#10;&#10;Description automatically generated">
            <a:extLst>
              <a:ext uri="{FF2B5EF4-FFF2-40B4-BE49-F238E27FC236}">
                <a16:creationId xmlns:a16="http://schemas.microsoft.com/office/drawing/2014/main" id="{77BB7699-6DFA-A64F-8136-C7C639FE306E}"/>
              </a:ext>
            </a:extLst>
          </p:cNvPr>
          <p:cNvPicPr>
            <a:picLocks noChangeAspect="1"/>
          </p:cNvPicPr>
          <p:nvPr userDrawn="1"/>
        </p:nvPicPr>
        <p:blipFill rotWithShape="1">
          <a:blip r:embed="rId4"/>
          <a:srcRect t="11724" r="-3" b="9524"/>
          <a:stretch/>
        </p:blipFill>
        <p:spPr>
          <a:xfrm>
            <a:off x="4610101" y="181810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pic>
        <p:nvPicPr>
          <p:cNvPr id="17" name="Picture 16" descr="A picture containing holding, flying, ball, green&#10;&#10;Description automatically generated">
            <a:extLst>
              <a:ext uri="{FF2B5EF4-FFF2-40B4-BE49-F238E27FC236}">
                <a16:creationId xmlns:a16="http://schemas.microsoft.com/office/drawing/2014/main" id="{04EBFFBE-B649-914B-B751-BBA5856D2E21}"/>
              </a:ext>
            </a:extLst>
          </p:cNvPr>
          <p:cNvPicPr>
            <a:picLocks noChangeAspect="1"/>
          </p:cNvPicPr>
          <p:nvPr userDrawn="1"/>
        </p:nvPicPr>
        <p:blipFill rotWithShape="1">
          <a:blip r:embed="rId5"/>
          <a:srcRect t="12366" r="-3" b="8882"/>
          <a:stretch/>
        </p:blipFill>
        <p:spPr>
          <a:xfrm>
            <a:off x="8324865" y="181810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18" name="Content Placeholder 2">
            <a:extLst>
              <a:ext uri="{FF2B5EF4-FFF2-40B4-BE49-F238E27FC236}">
                <a16:creationId xmlns:a16="http://schemas.microsoft.com/office/drawing/2014/main" id="{2BC94951-D24B-CE42-B75F-FAE7259F7875}"/>
              </a:ext>
            </a:extLst>
          </p:cNvPr>
          <p:cNvSpPr>
            <a:spLocks noGrp="1"/>
          </p:cNvSpPr>
          <p:nvPr>
            <p:ph idx="1" hasCustomPrompt="1"/>
          </p:nvPr>
        </p:nvSpPr>
        <p:spPr>
          <a:xfrm>
            <a:off x="1066800" y="2426677"/>
            <a:ext cx="2590801" cy="1840523"/>
          </a:xfrm>
        </p:spPr>
        <p:txBody>
          <a:bodyPr>
            <a:normAutofit/>
          </a:bodyPr>
          <a:lstStyle>
            <a:lvl1pPr marL="0" indent="0" algn="ctr">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9" name="Content Placeholder 2">
            <a:extLst>
              <a:ext uri="{FF2B5EF4-FFF2-40B4-BE49-F238E27FC236}">
                <a16:creationId xmlns:a16="http://schemas.microsoft.com/office/drawing/2014/main" id="{6D2BFA28-660A-F44D-BCB6-7587FBCC1008}"/>
              </a:ext>
            </a:extLst>
          </p:cNvPr>
          <p:cNvSpPr>
            <a:spLocks noGrp="1"/>
          </p:cNvSpPr>
          <p:nvPr>
            <p:ph idx="13" hasCustomPrompt="1"/>
          </p:nvPr>
        </p:nvSpPr>
        <p:spPr>
          <a:xfrm>
            <a:off x="4800599" y="2383739"/>
            <a:ext cx="2590801" cy="1840523"/>
          </a:xfrm>
        </p:spPr>
        <p:txBody>
          <a:bodyPr>
            <a:normAutofit/>
          </a:bodyPr>
          <a:lstStyle>
            <a:lvl1pPr marL="0" indent="0" algn="ctr">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0" name="Content Placeholder 2">
            <a:extLst>
              <a:ext uri="{FF2B5EF4-FFF2-40B4-BE49-F238E27FC236}">
                <a16:creationId xmlns:a16="http://schemas.microsoft.com/office/drawing/2014/main" id="{2E78BE63-7E09-7B4B-871F-4EE0050337CB}"/>
              </a:ext>
            </a:extLst>
          </p:cNvPr>
          <p:cNvSpPr>
            <a:spLocks noGrp="1"/>
          </p:cNvSpPr>
          <p:nvPr>
            <p:ph idx="14" hasCustomPrompt="1"/>
          </p:nvPr>
        </p:nvSpPr>
        <p:spPr>
          <a:xfrm>
            <a:off x="8515364" y="2353037"/>
            <a:ext cx="2590801" cy="1840523"/>
          </a:xfrm>
        </p:spPr>
        <p:txBody>
          <a:bodyPr>
            <a:normAutofit/>
          </a:bodyPr>
          <a:lstStyle>
            <a:lvl1pPr marL="0" indent="0" algn="ctr">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320083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0" name="Picture 9">
            <a:extLst>
              <a:ext uri="{FF2B5EF4-FFF2-40B4-BE49-F238E27FC236}">
                <a16:creationId xmlns:a16="http://schemas.microsoft.com/office/drawing/2014/main" id="{99F6E31C-992E-0E48-867F-594FA6370429}"/>
              </a:ext>
            </a:extLst>
          </p:cNvPr>
          <p:cNvPicPr>
            <a:picLocks noChangeAspect="1"/>
          </p:cNvPicPr>
          <p:nvPr userDrawn="1"/>
        </p:nvPicPr>
        <p:blipFill>
          <a:blip r:embed="rId3"/>
          <a:stretch>
            <a:fillRect/>
          </a:stretch>
        </p:blipFill>
        <p:spPr>
          <a:xfrm>
            <a:off x="1084385" y="1787728"/>
            <a:ext cx="10363200" cy="1193800"/>
          </a:xfrm>
          <a:prstGeom prst="rect">
            <a:avLst/>
          </a:prstGeom>
        </p:spPr>
      </p:pic>
      <p:pic>
        <p:nvPicPr>
          <p:cNvPr id="13" name="Picture 12">
            <a:extLst>
              <a:ext uri="{FF2B5EF4-FFF2-40B4-BE49-F238E27FC236}">
                <a16:creationId xmlns:a16="http://schemas.microsoft.com/office/drawing/2014/main" id="{FA8B83B3-077F-1349-805F-69F4D10C7A6A}"/>
              </a:ext>
            </a:extLst>
          </p:cNvPr>
          <p:cNvPicPr>
            <a:picLocks noChangeAspect="1"/>
          </p:cNvPicPr>
          <p:nvPr userDrawn="1"/>
        </p:nvPicPr>
        <p:blipFill>
          <a:blip r:embed="rId4"/>
          <a:stretch>
            <a:fillRect/>
          </a:stretch>
        </p:blipFill>
        <p:spPr>
          <a:xfrm>
            <a:off x="1084385" y="3126664"/>
            <a:ext cx="10363200" cy="1193800"/>
          </a:xfrm>
          <a:prstGeom prst="rect">
            <a:avLst/>
          </a:prstGeom>
        </p:spPr>
      </p:pic>
      <p:pic>
        <p:nvPicPr>
          <p:cNvPr id="14" name="Picture 13">
            <a:extLst>
              <a:ext uri="{FF2B5EF4-FFF2-40B4-BE49-F238E27FC236}">
                <a16:creationId xmlns:a16="http://schemas.microsoft.com/office/drawing/2014/main" id="{BA6009BF-B0D6-084F-A4EA-DE90C24EDAD8}"/>
              </a:ext>
            </a:extLst>
          </p:cNvPr>
          <p:cNvPicPr>
            <a:picLocks noChangeAspect="1"/>
          </p:cNvPicPr>
          <p:nvPr userDrawn="1"/>
        </p:nvPicPr>
        <p:blipFill>
          <a:blip r:embed="rId5"/>
          <a:stretch>
            <a:fillRect/>
          </a:stretch>
        </p:blipFill>
        <p:spPr>
          <a:xfrm>
            <a:off x="1084385" y="4465600"/>
            <a:ext cx="10363200" cy="1168400"/>
          </a:xfrm>
          <a:prstGeom prst="rect">
            <a:avLst/>
          </a:prstGeom>
        </p:spPr>
      </p:pic>
      <p:sp>
        <p:nvSpPr>
          <p:cNvPr id="15" name="Content Placeholder 2">
            <a:extLst>
              <a:ext uri="{FF2B5EF4-FFF2-40B4-BE49-F238E27FC236}">
                <a16:creationId xmlns:a16="http://schemas.microsoft.com/office/drawing/2014/main" id="{81B3A22F-3A80-7649-BB39-119210C56ED8}"/>
              </a:ext>
            </a:extLst>
          </p:cNvPr>
          <p:cNvSpPr>
            <a:spLocks noGrp="1"/>
          </p:cNvSpPr>
          <p:nvPr>
            <p:ph idx="1" hasCustomPrompt="1"/>
          </p:nvPr>
        </p:nvSpPr>
        <p:spPr>
          <a:xfrm>
            <a:off x="1125416" y="1852243"/>
            <a:ext cx="1027527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6" name="Content Placeholder 2">
            <a:extLst>
              <a:ext uri="{FF2B5EF4-FFF2-40B4-BE49-F238E27FC236}">
                <a16:creationId xmlns:a16="http://schemas.microsoft.com/office/drawing/2014/main" id="{2E156331-2075-C04B-84C0-D9F072D7F291}"/>
              </a:ext>
            </a:extLst>
          </p:cNvPr>
          <p:cNvSpPr>
            <a:spLocks noGrp="1"/>
          </p:cNvSpPr>
          <p:nvPr>
            <p:ph idx="13" hasCustomPrompt="1"/>
          </p:nvPr>
        </p:nvSpPr>
        <p:spPr>
          <a:xfrm>
            <a:off x="1125415" y="3191178"/>
            <a:ext cx="1027527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1" name="Content Placeholder 2">
            <a:extLst>
              <a:ext uri="{FF2B5EF4-FFF2-40B4-BE49-F238E27FC236}">
                <a16:creationId xmlns:a16="http://schemas.microsoft.com/office/drawing/2014/main" id="{3136DBAC-4045-5448-8F0D-2C7971126E8A}"/>
              </a:ext>
            </a:extLst>
          </p:cNvPr>
          <p:cNvSpPr>
            <a:spLocks noGrp="1"/>
          </p:cNvSpPr>
          <p:nvPr>
            <p:ph idx="14" hasCustomPrompt="1"/>
          </p:nvPr>
        </p:nvSpPr>
        <p:spPr>
          <a:xfrm>
            <a:off x="1125415" y="4485157"/>
            <a:ext cx="1027527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164876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C9A3B7-ABA2-6D44-ACC8-33AA6516C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94630B-4C37-3248-ADC0-506509684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99F35-4EDF-3548-832A-3A95173B94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26889-90C5-1E43-ABDA-74BF48011C89}" type="datetime1">
              <a:rPr lang="en-CA" smtClean="0"/>
              <a:t>2022-11-01</a:t>
            </a:fld>
            <a:endParaRPr lang="en-US"/>
          </a:p>
        </p:txBody>
      </p:sp>
      <p:sp>
        <p:nvSpPr>
          <p:cNvPr id="5" name="Footer Placeholder 4">
            <a:extLst>
              <a:ext uri="{FF2B5EF4-FFF2-40B4-BE49-F238E27FC236}">
                <a16:creationId xmlns:a16="http://schemas.microsoft.com/office/drawing/2014/main" id="{5FE514B7-2A32-B94A-8DEE-F431B01321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A0EC6C-CB3A-2348-B5F3-1CBCCC0C6C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2F12A-E773-6344-8602-31C2DEEE88BD}" type="slidenum">
              <a:rPr lang="en-US" smtClean="0"/>
              <a:t>‹#›</a:t>
            </a:fld>
            <a:endParaRPr lang="en-US"/>
          </a:p>
        </p:txBody>
      </p:sp>
    </p:spTree>
    <p:extLst>
      <p:ext uri="{BB962C8B-B14F-4D97-AF65-F5344CB8AC3E}">
        <p14:creationId xmlns:p14="http://schemas.microsoft.com/office/powerpoint/2010/main" val="821443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51" r:id="rId4"/>
    <p:sldLayoutId id="2147483660" r:id="rId5"/>
    <p:sldLayoutId id="2147483665" r:id="rId6"/>
    <p:sldLayoutId id="2147483661" r:id="rId7"/>
    <p:sldLayoutId id="2147483662" r:id="rId8"/>
    <p:sldLayoutId id="2147483663" r:id="rId9"/>
    <p:sldLayoutId id="2147483666" r:id="rId10"/>
    <p:sldLayoutId id="2147483664" r:id="rId11"/>
    <p:sldLayoutId id="2147483667" r:id="rId12"/>
    <p:sldLayoutId id="2147483668" r:id="rId13"/>
    <p:sldLayoutId id="2147483669" r:id="rId14"/>
    <p:sldLayoutId id="214748367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partnershipagainstcancer.ca/fr/topics/cervical-cancer-screening-in-canada-2021-2022/summar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cancercareontario.ca/en/system/files_force/derivative/OCSPScreeningGuidelines.pd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cancercareontario.ca/en/system/files_force/derivative/OCSPScreeningGuidelines.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cancercareontario.ca/en/system/files_force/derivative/OCSPScreeningGuidelines.pdf"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cancercare.mb.ca/screening/cervix#clinic"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microsoft.com/office/2018/10/relationships/comments" Target="../comments/modernComment_12C_BCD9A2BE.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1F3F74-244B-1044-A856-19B7B3C37F12}"/>
              </a:ext>
            </a:extLst>
          </p:cNvPr>
          <p:cNvSpPr txBox="1">
            <a:spLocks/>
          </p:cNvSpPr>
          <p:nvPr/>
        </p:nvSpPr>
        <p:spPr>
          <a:xfrm>
            <a:off x="1524000" y="2627882"/>
            <a:ext cx="9952892" cy="17824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4800"/>
              </a:lnSpc>
            </a:pPr>
            <a:endParaRPr lang="en-US" sz="4800" dirty="0">
              <a:solidFill>
                <a:srgbClr val="FEFFFE"/>
              </a:solidFill>
              <a:latin typeface="ITC New Baskerville" pitchFamily="50" charset="0"/>
            </a:endParaRPr>
          </a:p>
          <a:p>
            <a:pPr algn="l">
              <a:lnSpc>
                <a:spcPts val="4800"/>
              </a:lnSpc>
            </a:pPr>
            <a:endParaRPr lang="en-US" sz="4800" dirty="0">
              <a:solidFill>
                <a:srgbClr val="FEFFFE"/>
              </a:solidFill>
              <a:latin typeface="ITC New Baskerville" pitchFamily="50" charset="0"/>
            </a:endParaRPr>
          </a:p>
          <a:p>
            <a:pPr algn="l">
              <a:lnSpc>
                <a:spcPts val="4800"/>
              </a:lnSpc>
            </a:pPr>
            <a:endParaRPr lang="en-US" sz="4800" dirty="0">
              <a:solidFill>
                <a:srgbClr val="FEFFFE"/>
              </a:solidFill>
              <a:latin typeface="ITC New Baskerville" pitchFamily="50" charset="0"/>
            </a:endParaRPr>
          </a:p>
          <a:p>
            <a:pPr algn="l">
              <a:lnSpc>
                <a:spcPts val="4800"/>
              </a:lnSpc>
            </a:pPr>
            <a:endParaRPr lang="en-US" sz="4800" dirty="0">
              <a:solidFill>
                <a:srgbClr val="FEFFFE"/>
              </a:solidFill>
              <a:latin typeface="ITC New Baskerville" pitchFamily="50" charset="0"/>
            </a:endParaRPr>
          </a:p>
          <a:p>
            <a:pPr algn="l">
              <a:lnSpc>
                <a:spcPts val="4800"/>
              </a:lnSpc>
            </a:pPr>
            <a:r>
              <a:rPr lang="fr-FR" sz="4400" dirty="0">
                <a:solidFill>
                  <a:srgbClr val="FEFFFE"/>
                </a:solidFill>
                <a:latin typeface="ITC New Baskerville" pitchFamily="50" charset="0"/>
              </a:rPr>
              <a:t>Dépistage du cancer du col de l’utérus au Canada </a:t>
            </a:r>
            <a:r>
              <a:rPr lang="en-US" sz="4400" dirty="0">
                <a:solidFill>
                  <a:srgbClr val="FEFFFE"/>
                </a:solidFill>
                <a:latin typeface="ITC New Baskerville" pitchFamily="50" charset="0"/>
              </a:rPr>
              <a:t>2021/2022</a:t>
            </a:r>
          </a:p>
        </p:txBody>
      </p:sp>
      <p:sp>
        <p:nvSpPr>
          <p:cNvPr id="5" name="Subtitle 2">
            <a:extLst>
              <a:ext uri="{FF2B5EF4-FFF2-40B4-BE49-F238E27FC236}">
                <a16:creationId xmlns:a16="http://schemas.microsoft.com/office/drawing/2014/main" id="{C8C5F1B8-9E0C-5D40-ABBE-DC7807E35077}"/>
              </a:ext>
            </a:extLst>
          </p:cNvPr>
          <p:cNvSpPr txBox="1">
            <a:spLocks/>
          </p:cNvSpPr>
          <p:nvPr/>
        </p:nvSpPr>
        <p:spPr>
          <a:xfrm>
            <a:off x="1524000" y="4410324"/>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cap="all" dirty="0" err="1">
                <a:solidFill>
                  <a:srgbClr val="FEFFFE"/>
                </a:solidFill>
                <a:latin typeface="Montserrat" pitchFamily="2" charset="77"/>
              </a:rPr>
              <a:t>Partenariat</a:t>
            </a:r>
            <a:r>
              <a:rPr lang="en-US" sz="2000" b="1" cap="all" dirty="0">
                <a:solidFill>
                  <a:srgbClr val="FEFFFE"/>
                </a:solidFill>
                <a:latin typeface="Montserrat" pitchFamily="2" charset="77"/>
              </a:rPr>
              <a:t> </a:t>
            </a:r>
            <a:r>
              <a:rPr lang="en-US" sz="2000" b="1" cap="all" dirty="0" err="1">
                <a:solidFill>
                  <a:srgbClr val="FEFFFE"/>
                </a:solidFill>
                <a:latin typeface="Montserrat" pitchFamily="2" charset="77"/>
              </a:rPr>
              <a:t>Canadien</a:t>
            </a:r>
            <a:r>
              <a:rPr lang="en-US" sz="2000" b="1" cap="all" dirty="0">
                <a:solidFill>
                  <a:srgbClr val="FEFFFE"/>
                </a:solidFill>
                <a:latin typeface="Montserrat" pitchFamily="2" charset="77"/>
              </a:rPr>
              <a:t> </a:t>
            </a:r>
            <a:r>
              <a:rPr lang="en-US" sz="2000" b="1" cap="all" dirty="0" err="1">
                <a:solidFill>
                  <a:srgbClr val="FEFFFE"/>
                </a:solidFill>
                <a:latin typeface="Montserrat" pitchFamily="2" charset="77"/>
              </a:rPr>
              <a:t>Contre</a:t>
            </a:r>
            <a:r>
              <a:rPr lang="en-US" sz="2000" b="1" cap="all" dirty="0">
                <a:solidFill>
                  <a:srgbClr val="FEFFFE"/>
                </a:solidFill>
                <a:latin typeface="Montserrat" pitchFamily="2" charset="77"/>
              </a:rPr>
              <a:t> Le Cancer</a:t>
            </a:r>
          </a:p>
        </p:txBody>
      </p:sp>
      <p:sp>
        <p:nvSpPr>
          <p:cNvPr id="6" name="Subtitle 2">
            <a:extLst>
              <a:ext uri="{FF2B5EF4-FFF2-40B4-BE49-F238E27FC236}">
                <a16:creationId xmlns:a16="http://schemas.microsoft.com/office/drawing/2014/main" id="{94257ED5-BE74-AF4A-B52E-DDCCB7E199C0}"/>
              </a:ext>
            </a:extLst>
          </p:cNvPr>
          <p:cNvSpPr txBox="1">
            <a:spLocks/>
          </p:cNvSpPr>
          <p:nvPr/>
        </p:nvSpPr>
        <p:spPr>
          <a:xfrm>
            <a:off x="9249508" y="6238909"/>
            <a:ext cx="2227384" cy="323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sz="1400" b="1" cap="all">
              <a:solidFill>
                <a:srgbClr val="0070C0"/>
              </a:solidFill>
              <a:latin typeface="Montserrat SemiBold" pitchFamily="2" charset="77"/>
            </a:endParaRPr>
          </a:p>
        </p:txBody>
      </p:sp>
      <p:sp>
        <p:nvSpPr>
          <p:cNvPr id="2" name="TextBox 1">
            <a:extLst>
              <a:ext uri="{FF2B5EF4-FFF2-40B4-BE49-F238E27FC236}">
                <a16:creationId xmlns:a16="http://schemas.microsoft.com/office/drawing/2014/main" id="{50171AE5-CAF5-55DB-53F6-AEFB8A858D08}"/>
              </a:ext>
            </a:extLst>
          </p:cNvPr>
          <p:cNvSpPr txBox="1"/>
          <p:nvPr/>
        </p:nvSpPr>
        <p:spPr>
          <a:xfrm>
            <a:off x="1524000" y="5197151"/>
            <a:ext cx="9769642" cy="1200329"/>
          </a:xfrm>
          <a:prstGeom prst="rect">
            <a:avLst/>
          </a:prstGeom>
          <a:noFill/>
        </p:spPr>
        <p:txBody>
          <a:bodyPr wrap="square" rtlCol="0">
            <a:spAutoFit/>
          </a:bodyPr>
          <a:lstStyle/>
          <a:p>
            <a:r>
              <a:rPr lang="fr-FR" dirty="0"/>
              <a:t>Citation suggérée : Dépistage du cancer col l’utérus au Canada : analyse de l’environnement 2021/2022. Partenariat canadien contre le cancer; 2022. </a:t>
            </a:r>
            <a:r>
              <a:rPr lang="fr-FR" dirty="0">
                <a:hlinkClick r:id="rId2"/>
              </a:rPr>
              <a:t>https://www.partnershipagainstcancer.ca/fr/topics/cervical-cancer-screening-in-canada-2021-2022/summary/</a:t>
            </a:r>
            <a:r>
              <a:rPr lang="en-US" dirty="0">
                <a:hlinkClick r:id="rId2"/>
              </a:rPr>
              <a:t> </a:t>
            </a:r>
            <a:endParaRPr lang="en-US" dirty="0"/>
          </a:p>
        </p:txBody>
      </p:sp>
    </p:spTree>
    <p:extLst>
      <p:ext uri="{BB962C8B-B14F-4D97-AF65-F5344CB8AC3E}">
        <p14:creationId xmlns:p14="http://schemas.microsoft.com/office/powerpoint/2010/main" val="1442541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602C92-8820-BD6F-1226-4E1A278685AB}"/>
              </a:ext>
            </a:extLst>
          </p:cNvPr>
          <p:cNvSpPr>
            <a:spLocks noGrp="1"/>
          </p:cNvSpPr>
          <p:nvPr>
            <p:ph type="sldNum" sz="quarter" idx="12"/>
          </p:nvPr>
        </p:nvSpPr>
        <p:spPr/>
        <p:txBody>
          <a:bodyPr/>
          <a:lstStyle/>
          <a:p>
            <a:fld id="{D9F2F12A-E773-6344-8602-31C2DEEE88BD}" type="slidenum">
              <a:rPr lang="en-US" smtClean="0"/>
              <a:pPr/>
              <a:t>10</a:t>
            </a:fld>
            <a:endParaRPr lang="en-US"/>
          </a:p>
        </p:txBody>
      </p:sp>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normAutofit/>
          </a:bodyPr>
          <a:lstStyle/>
          <a:p>
            <a:r>
              <a:rPr lang="fr-FR" dirty="0"/>
              <a:t>Modalités du dépistage</a:t>
            </a:r>
            <a:endParaRPr lang="en-US" dirty="0"/>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a:xfrm>
            <a:off x="4349262" y="1253331"/>
            <a:ext cx="7004538" cy="4351338"/>
          </a:xfrm>
        </p:spPr>
        <p:txBody>
          <a:bodyPr/>
          <a:lstStyle/>
          <a:p>
            <a:r>
              <a:rPr lang="en-US" dirty="0" err="1"/>
              <a:t>Modalités</a:t>
            </a:r>
            <a:r>
              <a:rPr lang="en-US" dirty="0"/>
              <a:t> du </a:t>
            </a:r>
            <a:r>
              <a:rPr lang="en-US" dirty="0" err="1"/>
              <a:t>dépistage</a:t>
            </a:r>
            <a:endParaRPr lang="en-US" dirty="0"/>
          </a:p>
          <a:p>
            <a:r>
              <a:rPr lang="fr-FR" dirty="0"/>
              <a:t>Tests de détection du VPH</a:t>
            </a:r>
          </a:p>
          <a:p>
            <a:r>
              <a:rPr lang="fr-FR" dirty="0"/>
              <a:t>Accès au dépistage en l’absence de FSP</a:t>
            </a:r>
            <a:endParaRPr lang="en-US" dirty="0"/>
          </a:p>
        </p:txBody>
      </p:sp>
    </p:spTree>
    <p:extLst>
      <p:ext uri="{BB962C8B-B14F-4D97-AF65-F5344CB8AC3E}">
        <p14:creationId xmlns:p14="http://schemas.microsoft.com/office/powerpoint/2010/main" val="1762710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697117" y="359777"/>
            <a:ext cx="10380786" cy="752842"/>
          </a:xfrm>
        </p:spPr>
        <p:txBody>
          <a:bodyPr>
            <a:normAutofit/>
          </a:bodyPr>
          <a:lstStyle/>
          <a:p>
            <a:r>
              <a:rPr lang="fr-FR" sz="1600" dirty="0"/>
              <a:t>Test utilisé pour le dépistage primaire du cancer du col de l’utérus</a:t>
            </a:r>
            <a:endParaRPr lang="en-US" sz="1600" dirty="0"/>
          </a:p>
        </p:txBody>
      </p:sp>
      <p:sp>
        <p:nvSpPr>
          <p:cNvPr id="12" name="TextBox 11">
            <a:extLst>
              <a:ext uri="{FF2B5EF4-FFF2-40B4-BE49-F238E27FC236}">
                <a16:creationId xmlns:a16="http://schemas.microsoft.com/office/drawing/2014/main" id="{E2664A72-D48A-6F88-B084-9CCF9C07DCDC}"/>
              </a:ext>
            </a:extLst>
          </p:cNvPr>
          <p:cNvSpPr txBox="1"/>
          <p:nvPr/>
        </p:nvSpPr>
        <p:spPr>
          <a:xfrm>
            <a:off x="756744" y="5670606"/>
            <a:ext cx="10689022" cy="530338"/>
          </a:xfrm>
          <a:prstGeom prst="rect">
            <a:avLst/>
          </a:prstGeom>
          <a:noFill/>
        </p:spPr>
        <p:txBody>
          <a:bodyPr wrap="square">
            <a:spAutoFit/>
          </a:bodyPr>
          <a:lstStyle/>
          <a:p>
            <a:pPr>
              <a:lnSpc>
                <a:spcPct val="107000"/>
              </a:lnSpc>
              <a:tabLst>
                <a:tab pos="2971800" algn="ctr"/>
                <a:tab pos="5943600" algn="r"/>
              </a:tabLst>
            </a:pPr>
            <a:r>
              <a:rPr lang="fr-FR"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Yn</a:t>
            </a:r>
            <a:r>
              <a:rPr lang="fr-FR"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 *Le Yukon, qui utilise la cytologie conventionnelle, prévoit de passer à la cytologie en milieu liquide et d’utiliser l’Atlas de la cytologie du col de l’utérus du système Bethesda 2014.</a:t>
            </a:r>
          </a:p>
          <a:p>
            <a:pPr>
              <a:lnSpc>
                <a:spcPct val="107000"/>
              </a:lnSpc>
              <a:tabLst>
                <a:tab pos="2971800" algn="ctr"/>
                <a:tab pos="5943600" algn="r"/>
              </a:tabLst>
            </a:pPr>
            <a:r>
              <a:rPr lang="fr-FR"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Ont.: ^ Un petit nombre de laboratoires utilisent la cytologie conventionnelle.</a:t>
            </a:r>
          </a:p>
          <a:p>
            <a:pPr>
              <a:lnSpc>
                <a:spcPct val="107000"/>
              </a:lnSpc>
              <a:tabLst>
                <a:tab pos="2971800" algn="ctr"/>
                <a:tab pos="5943600" algn="r"/>
              </a:tabLst>
            </a:pPr>
            <a:r>
              <a:rPr lang="fr-FR"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N.-É. : ~ Un laboratoire utilise la cytologie en milieu liquide pour les tests Pap effectués sur place à l’hôpital.</a:t>
            </a:r>
          </a:p>
        </p:txBody>
      </p:sp>
      <p:graphicFrame>
        <p:nvGraphicFramePr>
          <p:cNvPr id="3" name="Table 2">
            <a:extLst>
              <a:ext uri="{FF2B5EF4-FFF2-40B4-BE49-F238E27FC236}">
                <a16:creationId xmlns:a16="http://schemas.microsoft.com/office/drawing/2014/main" id="{00FEAB1E-8AF9-5A9E-98E0-9F1DB4D07E05}"/>
              </a:ext>
            </a:extLst>
          </p:cNvPr>
          <p:cNvGraphicFramePr>
            <a:graphicFrameLocks noGrp="1"/>
          </p:cNvGraphicFramePr>
          <p:nvPr>
            <p:extLst>
              <p:ext uri="{D42A27DB-BD31-4B8C-83A1-F6EECF244321}">
                <p14:modId xmlns:p14="http://schemas.microsoft.com/office/powerpoint/2010/main" val="993483144"/>
              </p:ext>
            </p:extLst>
          </p:nvPr>
        </p:nvGraphicFramePr>
        <p:xfrm>
          <a:off x="756744" y="1016876"/>
          <a:ext cx="10689022" cy="4442829"/>
        </p:xfrm>
        <a:graphic>
          <a:graphicData uri="http://schemas.openxmlformats.org/drawingml/2006/table">
            <a:tbl>
              <a:tblPr firstRow="1" firstCol="1"/>
              <a:tblGrid>
                <a:gridCol w="962012">
                  <a:extLst>
                    <a:ext uri="{9D8B030D-6E8A-4147-A177-3AD203B41FA5}">
                      <a16:colId xmlns:a16="http://schemas.microsoft.com/office/drawing/2014/main" val="531863197"/>
                    </a:ext>
                  </a:extLst>
                </a:gridCol>
                <a:gridCol w="1128761">
                  <a:extLst>
                    <a:ext uri="{9D8B030D-6E8A-4147-A177-3AD203B41FA5}">
                      <a16:colId xmlns:a16="http://schemas.microsoft.com/office/drawing/2014/main" val="831350780"/>
                    </a:ext>
                  </a:extLst>
                </a:gridCol>
                <a:gridCol w="1387435">
                  <a:extLst>
                    <a:ext uri="{9D8B030D-6E8A-4147-A177-3AD203B41FA5}">
                      <a16:colId xmlns:a16="http://schemas.microsoft.com/office/drawing/2014/main" val="434009091"/>
                    </a:ext>
                  </a:extLst>
                </a:gridCol>
                <a:gridCol w="1387435">
                  <a:extLst>
                    <a:ext uri="{9D8B030D-6E8A-4147-A177-3AD203B41FA5}">
                      <a16:colId xmlns:a16="http://schemas.microsoft.com/office/drawing/2014/main" val="2829612844"/>
                    </a:ext>
                  </a:extLst>
                </a:gridCol>
                <a:gridCol w="5823379">
                  <a:extLst>
                    <a:ext uri="{9D8B030D-6E8A-4147-A177-3AD203B41FA5}">
                      <a16:colId xmlns:a16="http://schemas.microsoft.com/office/drawing/2014/main" val="1114963275"/>
                    </a:ext>
                  </a:extLst>
                </a:gridCol>
              </a:tblGrid>
              <a:tr h="827555">
                <a:tc>
                  <a:txBody>
                    <a:bodyPr/>
                    <a:lstStyle/>
                    <a:p>
                      <a:pPr marL="0" marR="0" algn="ctr">
                        <a:lnSpc>
                          <a:spcPct val="107000"/>
                        </a:lnSpc>
                        <a:spcBef>
                          <a:spcPts val="100"/>
                        </a:spcBef>
                        <a:spcAft>
                          <a:spcPts val="100"/>
                        </a:spcAft>
                        <a:tabLst>
                          <a:tab pos="5280025" algn="l"/>
                        </a:tabLst>
                      </a:pPr>
                      <a:r>
                        <a:rPr lang="fr-CA" sz="1000" b="1" dirty="0">
                          <a:solidFill>
                            <a:srgbClr val="FFFFFF"/>
                          </a:solidFill>
                          <a:effectLst/>
                          <a:latin typeface="+mn-lt"/>
                          <a:ea typeface="Calibri" panose="020F0502020204030204" pitchFamily="34" charset="0"/>
                          <a:cs typeface="Calibri" panose="020F0502020204030204" pitchFamily="34" charset="0"/>
                        </a:rPr>
                        <a:t>Province ou territoire</a:t>
                      </a:r>
                      <a:endParaRPr lang="en-US" sz="11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fr-FR" sz="1000" b="1" dirty="0">
                          <a:solidFill>
                            <a:srgbClr val="FFFFFF"/>
                          </a:solidFill>
                          <a:effectLst/>
                          <a:latin typeface="+mn-lt"/>
                          <a:ea typeface="Calibri" panose="020F0502020204030204" pitchFamily="34" charset="0"/>
                          <a:cs typeface="Calibri" panose="020F0502020204030204" pitchFamily="34" charset="0"/>
                        </a:rPr>
                        <a:t>Test de détection du VPH </a:t>
                      </a:r>
                      <a:endParaRPr lang="en-US" sz="11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1000" b="1" dirty="0">
                          <a:solidFill>
                            <a:srgbClr val="FFFFFF"/>
                          </a:solidFill>
                          <a:effectLst/>
                          <a:latin typeface="+mn-lt"/>
                          <a:ea typeface="Calibri" panose="020F0502020204030204" pitchFamily="34" charset="0"/>
                          <a:cs typeface="Calibri" panose="020F0502020204030204" pitchFamily="34" charset="0"/>
                        </a:rPr>
                        <a:t>Test Pap / cytologie : Cytologie conventionnelle</a:t>
                      </a:r>
                      <a:endParaRPr lang="en-US" sz="11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1000" b="1" dirty="0">
                          <a:solidFill>
                            <a:srgbClr val="FFFFFF"/>
                          </a:solidFill>
                          <a:effectLst/>
                          <a:latin typeface="+mn-lt"/>
                          <a:ea typeface="Calibri" panose="020F0502020204030204" pitchFamily="34" charset="0"/>
                          <a:cs typeface="Calibri" panose="020F0502020204030204" pitchFamily="34" charset="0"/>
                        </a:rPr>
                        <a:t>Test Pap / cytologie: Cytologie en milieu liquide</a:t>
                      </a:r>
                      <a:endParaRPr lang="en-US" sz="11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fr-CA" sz="1000" b="1" dirty="0">
                          <a:solidFill>
                            <a:srgbClr val="FFFFFF"/>
                          </a:solidFill>
                          <a:effectLst/>
                          <a:latin typeface="+mn-lt"/>
                          <a:ea typeface="Calibri" panose="020F0502020204030204" pitchFamily="34" charset="0"/>
                          <a:cs typeface="Calibri" panose="020F0502020204030204" pitchFamily="34" charset="0"/>
                        </a:rPr>
                        <a:t>Système de production de rapports normalisés de cytologie du col de l’utérus</a:t>
                      </a:r>
                      <a:endParaRPr lang="en-US" sz="11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3935348562"/>
                  </a:ext>
                </a:extLst>
              </a:tr>
              <a:tr h="278098">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Yn*</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dirty="0">
                          <a:solidFill>
                            <a:schemeClr val="bg1">
                              <a:lumMod val="50000"/>
                            </a:schemeClr>
                          </a:solidFill>
                          <a:effectLst/>
                          <a:latin typeface="+mn-lt"/>
                          <a:ea typeface="Calibri" panose="020F0502020204030204" pitchFamily="34" charset="0"/>
                          <a:cs typeface="Calibri" panose="020F0502020204030204" pitchFamily="34" charset="0"/>
                        </a:rPr>
                        <a:t>Atlas de la cytologie du col de l’utérus du système Bethesda 2014</a:t>
                      </a:r>
                      <a:endParaRPr lang="en-US" sz="110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444546748"/>
                  </a:ext>
                </a:extLst>
              </a:tr>
              <a:tr h="278098">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T.N.-O.</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Calibri" panose="020F0502020204030204" pitchFamily="34" charset="0"/>
                        </a:rPr>
                        <a:t>Atlas de la cytologie du col de l’utérus du système Bethesda 2014</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570294705"/>
                  </a:ext>
                </a:extLst>
              </a:tr>
              <a:tr h="278098">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Nt</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Calibri" panose="020F0502020204030204" pitchFamily="34" charset="0"/>
                        </a:rPr>
                        <a:t>Système de Bethesda pour le rapport de la cytologie cervicale, 3</a:t>
                      </a:r>
                      <a:r>
                        <a:rPr lang="fr-CA" sz="1000" baseline="30000">
                          <a:solidFill>
                            <a:schemeClr val="bg1">
                              <a:lumMod val="50000"/>
                            </a:schemeClr>
                          </a:solidFill>
                          <a:effectLst/>
                          <a:latin typeface="+mn-lt"/>
                          <a:ea typeface="Calibri" panose="020F0502020204030204" pitchFamily="34" charset="0"/>
                          <a:cs typeface="Calibri" panose="020F0502020204030204" pitchFamily="34" charset="0"/>
                        </a:rPr>
                        <a:t>e</a:t>
                      </a:r>
                      <a:r>
                        <a:rPr lang="fr-CA" sz="1000">
                          <a:solidFill>
                            <a:schemeClr val="bg1">
                              <a:lumMod val="50000"/>
                            </a:schemeClr>
                          </a:solidFill>
                          <a:effectLst/>
                          <a:latin typeface="+mn-lt"/>
                          <a:ea typeface="Calibri" panose="020F0502020204030204" pitchFamily="34" charset="0"/>
                          <a:cs typeface="Calibri" panose="020F0502020204030204" pitchFamily="34" charset="0"/>
                        </a:rPr>
                        <a:t> édition (2015)</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764932"/>
                  </a:ext>
                </a:extLst>
              </a:tr>
              <a:tr h="278098">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C.-B.</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Calibri" panose="020F0502020204030204" pitchFamily="34" charset="0"/>
                        </a:rPr>
                        <a:t>Atlas de la cytologie du col de l’utérus du système Bethesda 2014</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918893077"/>
                  </a:ext>
                </a:extLst>
              </a:tr>
              <a:tr h="278098">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Alb.</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Segoe UI Symbol" panose="020B0502040204020203" pitchFamily="34" charset="0"/>
                        </a:rPr>
                        <a:t>✓</a:t>
                      </a:r>
                      <a:r>
                        <a:rPr lang="fr-CA" sz="1000">
                          <a:solidFill>
                            <a:schemeClr val="bg1">
                              <a:lumMod val="50000"/>
                            </a:schemeClr>
                          </a:solidFill>
                          <a:effectLst/>
                          <a:latin typeface="+mn-lt"/>
                          <a:ea typeface="Calibri" panose="020F0502020204030204" pitchFamily="34" charset="0"/>
                          <a:cs typeface="Calibri" panose="020F0502020204030204" pitchFamily="34" charset="0"/>
                        </a:rPr>
                        <a:t> (2009)</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Calibri" panose="020F0502020204030204" pitchFamily="34" charset="0"/>
                        </a:rPr>
                        <a:t>Atlas de la cytologie du col de l’utérus du système Bethesda 2014</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849776348"/>
                  </a:ext>
                </a:extLst>
              </a:tr>
              <a:tr h="278098">
                <a:tc>
                  <a:txBody>
                    <a:bodyPr/>
                    <a:lstStyle/>
                    <a:p>
                      <a:pPr marL="0" marR="0" algn="ctr">
                        <a:lnSpc>
                          <a:spcPct val="107000"/>
                        </a:lnSpc>
                        <a:spcBef>
                          <a:spcPts val="100"/>
                        </a:spcBef>
                        <a:spcAft>
                          <a:spcPts val="100"/>
                        </a:spcAft>
                        <a:tabLst>
                          <a:tab pos="5280025" algn="l"/>
                        </a:tabLst>
                      </a:pPr>
                      <a:r>
                        <a:rPr lang="fr-CA" sz="1000" b="1" dirty="0" err="1">
                          <a:solidFill>
                            <a:srgbClr val="FFFFFF"/>
                          </a:solidFill>
                          <a:effectLst/>
                          <a:latin typeface="+mn-lt"/>
                          <a:ea typeface="Calibri" panose="020F0502020204030204" pitchFamily="34" charset="0"/>
                          <a:cs typeface="Arial" panose="020B0604020202020204" pitchFamily="34" charset="0"/>
                        </a:rPr>
                        <a:t>Sask</a:t>
                      </a:r>
                      <a:r>
                        <a:rPr lang="fr-CA" sz="1000" b="1" dirty="0">
                          <a:solidFill>
                            <a:srgbClr val="FFFFFF"/>
                          </a:solidFill>
                          <a:effectLst/>
                          <a:latin typeface="+mn-lt"/>
                          <a:ea typeface="Calibri" panose="020F0502020204030204" pitchFamily="34" charset="0"/>
                          <a:cs typeface="Arial" panose="020B0604020202020204" pitchFamily="34" charset="0"/>
                        </a:rPr>
                        <a:t>.</a:t>
                      </a:r>
                      <a:endParaRPr lang="en-US" sz="11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Calibri" panose="020F0502020204030204" pitchFamily="34" charset="0"/>
                        </a:rPr>
                        <a:t>Atlas de la cytologie du col de l’utérus du système Bethesda 2014</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969211659"/>
                  </a:ext>
                </a:extLst>
              </a:tr>
              <a:tr h="278098">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Man.</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Segoe UI Symbol" panose="020B0502040204020203" pitchFamily="34" charset="0"/>
                        </a:rPr>
                        <a:t>✓</a:t>
                      </a:r>
                      <a:r>
                        <a:rPr lang="fr-CA" sz="1000">
                          <a:solidFill>
                            <a:schemeClr val="bg1">
                              <a:lumMod val="50000"/>
                            </a:schemeClr>
                          </a:solidFill>
                          <a:effectLst/>
                          <a:latin typeface="+mn-lt"/>
                          <a:ea typeface="Calibri" panose="020F0502020204030204" pitchFamily="34" charset="0"/>
                          <a:cs typeface="Calibri" panose="020F0502020204030204" pitchFamily="34" charset="0"/>
                        </a:rPr>
                        <a:t> (2014)</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Calibri" panose="020F0502020204030204" pitchFamily="34" charset="0"/>
                        </a:rPr>
                        <a:t>Atlas de la cytologie du col de l’utérus du système Bethesda 2014</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459426448"/>
                  </a:ext>
                </a:extLst>
              </a:tr>
              <a:tr h="278098">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Ont.</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dirty="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Calibri" panose="020F0502020204030204" pitchFamily="34" charset="0"/>
                        </a:rPr>
                        <a:t>Atlas de la cytologie du col de l’utérus du système Bethesda 2014</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397330779"/>
                  </a:ext>
                </a:extLst>
              </a:tr>
              <a:tr h="278098">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Qc</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dirty="0">
                          <a:solidFill>
                            <a:schemeClr val="bg1">
                              <a:lumMod val="50000"/>
                            </a:schemeClr>
                          </a:solidFill>
                          <a:effectLst/>
                          <a:latin typeface="+mn-lt"/>
                          <a:ea typeface="Calibri" panose="020F0502020204030204" pitchFamily="34" charset="0"/>
                          <a:cs typeface="Calibri" panose="020F0502020204030204" pitchFamily="34" charset="0"/>
                        </a:rPr>
                        <a:t>Rapports normalisés, en cours d’élaboration, pas encore à la disposition des cliniciens</a:t>
                      </a:r>
                      <a:endParaRPr lang="en-US" sz="110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622235342"/>
                  </a:ext>
                </a:extLst>
              </a:tr>
              <a:tr h="278098">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N.-B.</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Calibri" panose="020F0502020204030204" pitchFamily="34" charset="0"/>
                        </a:rPr>
                        <a:t>Atlas de la cytologie du col de l’utérus du système Bethesda 2001 et 2014</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214064385"/>
                  </a:ext>
                </a:extLst>
              </a:tr>
              <a:tr h="278098">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N.-É.</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Segoe UI Symbol" panose="020B0502040204020203" pitchFamily="34" charset="0"/>
                        </a:rPr>
                        <a:t>✓</a:t>
                      </a:r>
                      <a:r>
                        <a:rPr lang="fr-CA" sz="1000" baseline="3000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dirty="0">
                          <a:solidFill>
                            <a:schemeClr val="bg1">
                              <a:lumMod val="50000"/>
                            </a:schemeClr>
                          </a:solidFill>
                          <a:effectLst/>
                          <a:latin typeface="+mn-lt"/>
                          <a:ea typeface="Calibri" panose="020F0502020204030204" pitchFamily="34" charset="0"/>
                          <a:cs typeface="Calibri" panose="020F0502020204030204" pitchFamily="34" charset="0"/>
                        </a:rPr>
                        <a:t>Atlas de la cytologie du col de l’utérus du système Bethesda 2014</a:t>
                      </a:r>
                      <a:endParaRPr lang="en-US" sz="110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089284889"/>
                  </a:ext>
                </a:extLst>
              </a:tr>
              <a:tr h="278098">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Î.-P.-É.</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dirty="0">
                          <a:solidFill>
                            <a:schemeClr val="bg1">
                              <a:lumMod val="50000"/>
                            </a:schemeClr>
                          </a:solidFill>
                          <a:effectLst/>
                          <a:latin typeface="+mn-lt"/>
                          <a:ea typeface="Calibri" panose="020F0502020204030204" pitchFamily="34" charset="0"/>
                          <a:cs typeface="Calibri" panose="020F0502020204030204" pitchFamily="34" charset="0"/>
                        </a:rPr>
                        <a:t>Atlas de la cytologie du col de l’utérus du système Bethesda 2014</a:t>
                      </a:r>
                      <a:endParaRPr lang="en-US" sz="110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32859818"/>
                  </a:ext>
                </a:extLst>
              </a:tr>
              <a:tr h="278098">
                <a:tc>
                  <a:txBody>
                    <a:bodyPr/>
                    <a:lstStyle/>
                    <a:p>
                      <a:pPr marL="0" marR="0" algn="ctr">
                        <a:lnSpc>
                          <a:spcPct val="107000"/>
                        </a:lnSpc>
                        <a:spcBef>
                          <a:spcPts val="100"/>
                        </a:spcBef>
                        <a:spcAft>
                          <a:spcPts val="100"/>
                        </a:spcAft>
                        <a:tabLst>
                          <a:tab pos="5280025" algn="l"/>
                        </a:tabLst>
                      </a:pPr>
                      <a:r>
                        <a:rPr lang="fr-CA" sz="1000" b="1" dirty="0">
                          <a:solidFill>
                            <a:srgbClr val="FFFFFF"/>
                          </a:solidFill>
                          <a:effectLst/>
                          <a:latin typeface="+mn-lt"/>
                          <a:ea typeface="Calibri" panose="020F0502020204030204" pitchFamily="34" charset="0"/>
                          <a:cs typeface="Arial" panose="020B0604020202020204" pitchFamily="34" charset="0"/>
                        </a:rPr>
                        <a:t>T.-N.-L.</a:t>
                      </a:r>
                      <a:endParaRPr lang="en-US" sz="11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dirty="0">
                          <a:solidFill>
                            <a:schemeClr val="bg1">
                              <a:lumMod val="50000"/>
                            </a:schemeClr>
                          </a:solidFill>
                          <a:effectLst/>
                          <a:latin typeface="+mn-lt"/>
                          <a:ea typeface="Calibri" panose="020F0502020204030204" pitchFamily="34" charset="0"/>
                          <a:cs typeface="Calibri" panose="020F0502020204030204" pitchFamily="34" charset="0"/>
                        </a:rPr>
                        <a:t> </a:t>
                      </a:r>
                      <a:endParaRPr lang="en-US" sz="110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720"/>
                        </a:spcBef>
                        <a:spcAft>
                          <a:spcPts val="720"/>
                        </a:spcAft>
                        <a:tabLst>
                          <a:tab pos="5280025" algn="l"/>
                        </a:tabLst>
                      </a:pPr>
                      <a:r>
                        <a:rPr lang="fr-CA" sz="1000" dirty="0">
                          <a:solidFill>
                            <a:schemeClr val="bg1">
                              <a:lumMod val="50000"/>
                            </a:schemeClr>
                          </a:solidFill>
                          <a:effectLst/>
                          <a:latin typeface="+mn-lt"/>
                          <a:ea typeface="Calibri" panose="020F0502020204030204" pitchFamily="34" charset="0"/>
                          <a:cs typeface="Segoe UI Symbol" panose="020B0502040204020203" pitchFamily="34" charset="0"/>
                        </a:rPr>
                        <a:t>✓</a:t>
                      </a:r>
                      <a:r>
                        <a:rPr lang="fr-CA" sz="1000" dirty="0">
                          <a:solidFill>
                            <a:schemeClr val="bg1">
                              <a:lumMod val="50000"/>
                            </a:schemeClr>
                          </a:solidFill>
                          <a:effectLst/>
                          <a:latin typeface="+mn-lt"/>
                          <a:ea typeface="Calibri" panose="020F0502020204030204" pitchFamily="34" charset="0"/>
                          <a:cs typeface="Calibri" panose="020F0502020204030204" pitchFamily="34" charset="0"/>
                        </a:rPr>
                        <a:t> (2008)</a:t>
                      </a:r>
                      <a:endParaRPr lang="en-US" sz="110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dirty="0">
                          <a:solidFill>
                            <a:schemeClr val="bg1">
                              <a:lumMod val="50000"/>
                            </a:schemeClr>
                          </a:solidFill>
                          <a:effectLst/>
                          <a:latin typeface="+mn-lt"/>
                          <a:ea typeface="Calibri" panose="020F0502020204030204" pitchFamily="34" charset="0"/>
                          <a:cs typeface="Calibri" panose="020F0502020204030204" pitchFamily="34" charset="0"/>
                        </a:rPr>
                        <a:t>Atlas de la cytologie du col de l’utérus du système Bethesda 2014</a:t>
                      </a:r>
                      <a:endParaRPr lang="en-US" sz="110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720317650"/>
                  </a:ext>
                </a:extLst>
              </a:tr>
            </a:tbl>
          </a:graphicData>
        </a:graphic>
      </p:graphicFrame>
    </p:spTree>
    <p:extLst>
      <p:ext uri="{BB962C8B-B14F-4D97-AF65-F5344CB8AC3E}">
        <p14:creationId xmlns:p14="http://schemas.microsoft.com/office/powerpoint/2010/main" val="35157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436985" y="368239"/>
            <a:ext cx="10380786" cy="752842"/>
          </a:xfrm>
        </p:spPr>
        <p:txBody>
          <a:bodyPr>
            <a:normAutofit/>
          </a:bodyPr>
          <a:lstStyle/>
          <a:p>
            <a:r>
              <a:rPr lang="fr-FR" sz="1600" dirty="0"/>
              <a:t>Tests de détection du VPH </a:t>
            </a:r>
            <a:endParaRPr lang="en-US" sz="1600" dirty="0"/>
          </a:p>
        </p:txBody>
      </p:sp>
      <p:sp>
        <p:nvSpPr>
          <p:cNvPr id="12" name="TextBox 11">
            <a:extLst>
              <a:ext uri="{FF2B5EF4-FFF2-40B4-BE49-F238E27FC236}">
                <a16:creationId xmlns:a16="http://schemas.microsoft.com/office/drawing/2014/main" id="{E2664A72-D48A-6F88-B084-9CCF9C07DCDC}"/>
              </a:ext>
            </a:extLst>
          </p:cNvPr>
          <p:cNvSpPr txBox="1"/>
          <p:nvPr/>
        </p:nvSpPr>
        <p:spPr>
          <a:xfrm>
            <a:off x="930469" y="5541575"/>
            <a:ext cx="9393818" cy="414344"/>
          </a:xfrm>
          <a:prstGeom prst="rect">
            <a:avLst/>
          </a:prstGeom>
          <a:noFill/>
        </p:spPr>
        <p:txBody>
          <a:bodyPr wrap="square">
            <a:spAutoFit/>
          </a:bodyPr>
          <a:lstStyle/>
          <a:p>
            <a:pPr marL="0" marR="0">
              <a:lnSpc>
                <a:spcPct val="107000"/>
              </a:lnSpc>
              <a:spcBef>
                <a:spcPts val="300"/>
              </a:spcBef>
              <a:spcAft>
                <a:spcPts val="800"/>
              </a:spcAft>
            </a:pPr>
            <a:r>
              <a:rPr lang="fr-FR" sz="10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N-B. : * En août 2021, le Réseau du cancer du Nouveau-Brunswick (RCNB) a lancé le projet pour en évaluer la faisabilité et fournir des recommandations en vue de la mise en œuvre de l’</a:t>
            </a:r>
            <a:r>
              <a:rPr lang="fr-FR" sz="1000" dirty="0" err="1">
                <a:solidFill>
                  <a:schemeClr val="bg1"/>
                </a:solidFill>
                <a:effectLst/>
                <a:latin typeface="Calibri" panose="020F0502020204030204" pitchFamily="34" charset="0"/>
                <a:ea typeface="Yu Mincho" panose="02020400000000000000" pitchFamily="18" charset="-128"/>
                <a:cs typeface="Arial" panose="020B0604020202020204" pitchFamily="34" charset="0"/>
              </a:rPr>
              <a:t>autoprélèvement</a:t>
            </a:r>
            <a:r>
              <a:rPr lang="fr-FR" sz="10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 pour la détection du VPH, dans le cadre du Programme de prévention et de dépistage du cancer du col utérin du Nouveau-Brunswick.</a:t>
            </a:r>
            <a:endParaRPr lang="en-US" sz="1000"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p:txBody>
      </p:sp>
      <p:graphicFrame>
        <p:nvGraphicFramePr>
          <p:cNvPr id="6" name="Table 5">
            <a:extLst>
              <a:ext uri="{FF2B5EF4-FFF2-40B4-BE49-F238E27FC236}">
                <a16:creationId xmlns:a16="http://schemas.microsoft.com/office/drawing/2014/main" id="{86675F12-25CB-A07D-55B7-10F54579C7CC}"/>
              </a:ext>
            </a:extLst>
          </p:cNvPr>
          <p:cNvGraphicFramePr>
            <a:graphicFrameLocks noGrp="1"/>
          </p:cNvGraphicFramePr>
          <p:nvPr>
            <p:extLst>
              <p:ext uri="{D42A27DB-BD31-4B8C-83A1-F6EECF244321}">
                <p14:modId xmlns:p14="http://schemas.microsoft.com/office/powerpoint/2010/main" val="3748172266"/>
              </p:ext>
            </p:extLst>
          </p:nvPr>
        </p:nvGraphicFramePr>
        <p:xfrm>
          <a:off x="930469" y="1018393"/>
          <a:ext cx="9393818" cy="4523182"/>
        </p:xfrm>
        <a:graphic>
          <a:graphicData uri="http://schemas.openxmlformats.org/drawingml/2006/table">
            <a:tbl>
              <a:tblPr firstRow="1" firstCol="1" bandRow="1"/>
              <a:tblGrid>
                <a:gridCol w="900129">
                  <a:extLst>
                    <a:ext uri="{9D8B030D-6E8A-4147-A177-3AD203B41FA5}">
                      <a16:colId xmlns:a16="http://schemas.microsoft.com/office/drawing/2014/main" val="894030193"/>
                    </a:ext>
                  </a:extLst>
                </a:gridCol>
                <a:gridCol w="1671816">
                  <a:extLst>
                    <a:ext uri="{9D8B030D-6E8A-4147-A177-3AD203B41FA5}">
                      <a16:colId xmlns:a16="http://schemas.microsoft.com/office/drawing/2014/main" val="2723029985"/>
                    </a:ext>
                  </a:extLst>
                </a:gridCol>
                <a:gridCol w="1612218">
                  <a:extLst>
                    <a:ext uri="{9D8B030D-6E8A-4147-A177-3AD203B41FA5}">
                      <a16:colId xmlns:a16="http://schemas.microsoft.com/office/drawing/2014/main" val="2678094203"/>
                    </a:ext>
                  </a:extLst>
                </a:gridCol>
                <a:gridCol w="1395407">
                  <a:extLst>
                    <a:ext uri="{9D8B030D-6E8A-4147-A177-3AD203B41FA5}">
                      <a16:colId xmlns:a16="http://schemas.microsoft.com/office/drawing/2014/main" val="12586884"/>
                    </a:ext>
                  </a:extLst>
                </a:gridCol>
                <a:gridCol w="1517684">
                  <a:extLst>
                    <a:ext uri="{9D8B030D-6E8A-4147-A177-3AD203B41FA5}">
                      <a16:colId xmlns:a16="http://schemas.microsoft.com/office/drawing/2014/main" val="1109791972"/>
                    </a:ext>
                  </a:extLst>
                </a:gridCol>
                <a:gridCol w="2296564">
                  <a:extLst>
                    <a:ext uri="{9D8B030D-6E8A-4147-A177-3AD203B41FA5}">
                      <a16:colId xmlns:a16="http://schemas.microsoft.com/office/drawing/2014/main" val="4226564176"/>
                    </a:ext>
                  </a:extLst>
                </a:gridCol>
              </a:tblGrid>
              <a:tr h="1092404">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Calibri" panose="020F0502020204030204" pitchFamily="34" charset="0"/>
                        </a:rPr>
                        <a:t>P/T</a:t>
                      </a:r>
                      <a:endParaRPr lang="en-US" sz="10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Aucune utilisation du test de détection du VPH pour le dépistage primaire</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Mise en œuvre en cours de planification</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Phase </a:t>
                      </a:r>
                      <a:r>
                        <a:rPr lang="en-US" sz="1000" b="1" dirty="0" err="1">
                          <a:solidFill>
                            <a:srgbClr val="FFFFFF"/>
                          </a:solidFill>
                          <a:effectLst/>
                          <a:latin typeface="Calibri" panose="020F0502020204030204" pitchFamily="34" charset="0"/>
                          <a:ea typeface="Calibri" panose="020F0502020204030204" pitchFamily="34" charset="0"/>
                          <a:cs typeface="Arial" panose="020B0604020202020204" pitchFamily="34" charset="0"/>
                        </a:rPr>
                        <a:t>pilote</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l">
                        <a:lnSpc>
                          <a:spcPct val="107000"/>
                        </a:lnSpc>
                        <a:spcBef>
                          <a:spcPts val="720"/>
                        </a:spcBef>
                        <a:spcAft>
                          <a:spcPts val="72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Mise </a:t>
                      </a:r>
                      <a:r>
                        <a:rPr lang="en-US" sz="1000" b="1"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en</a:t>
                      </a: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œuvre</a:t>
                      </a: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partielle</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l">
                        <a:lnSpc>
                          <a:spcPct val="107000"/>
                        </a:lnSpc>
                        <a:spcBef>
                          <a:spcPts val="720"/>
                        </a:spcBef>
                        <a:spcAft>
                          <a:spcPts val="720"/>
                        </a:spcAft>
                        <a:tabLst>
                          <a:tab pos="5280025" algn="l"/>
                        </a:tabLst>
                      </a:pPr>
                      <a:r>
                        <a:rPr lang="fr-FR"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Plans de mise en œuvre de l’auto-échantillonnage pour faciliter la mise en œuvre du dépistage primaire du VPH</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extLst>
                  <a:ext uri="{0D108BD9-81ED-4DB2-BD59-A6C34878D82A}">
                    <a16:rowId xmlns:a16="http://schemas.microsoft.com/office/drawing/2014/main" val="3583400128"/>
                  </a:ext>
                </a:extLst>
              </a:tr>
              <a:tr h="263906">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Yn.</a:t>
                      </a:r>
                      <a:endParaRPr lang="en-US" sz="10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chemeClr val="bg1">
                              <a:lumMod val="50000"/>
                            </a:schemeClr>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774061426"/>
                  </a:ext>
                </a:extLst>
              </a:tr>
              <a:tr h="263906">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T.N.-O.</a:t>
                      </a:r>
                      <a:endParaRPr lang="en-US" sz="10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1132702811"/>
                  </a:ext>
                </a:extLst>
              </a:tr>
              <a:tr h="263906">
                <a:tc>
                  <a:txBody>
                    <a:bodyPr/>
                    <a:lstStyle/>
                    <a:p>
                      <a:pPr marL="0" marR="0" algn="ctr">
                        <a:lnSpc>
                          <a:spcPct val="107000"/>
                        </a:lnSpc>
                        <a:spcBef>
                          <a:spcPts val="100"/>
                        </a:spcBef>
                        <a:spcAft>
                          <a:spcPts val="100"/>
                        </a:spcAft>
                        <a:tabLst>
                          <a:tab pos="5280025" algn="l"/>
                        </a:tabLst>
                      </a:pPr>
                      <a:r>
                        <a:rPr lang="fr-CA" sz="1000" b="1" dirty="0">
                          <a:solidFill>
                            <a:srgbClr val="FFFFFF"/>
                          </a:solidFill>
                          <a:effectLst/>
                          <a:latin typeface="+mn-lt"/>
                          <a:ea typeface="Calibri" panose="020F0502020204030204" pitchFamily="34" charset="0"/>
                          <a:cs typeface="Arial" panose="020B0604020202020204" pitchFamily="34" charset="0"/>
                        </a:rPr>
                        <a:t>Nt</a:t>
                      </a:r>
                      <a:endParaRPr lang="en-US" sz="1000" b="1"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2476281060"/>
                  </a:ext>
                </a:extLst>
              </a:tr>
              <a:tr h="263906">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C.-B.</a:t>
                      </a:r>
                      <a:endParaRPr lang="en-US" sz="10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chemeClr val="bg1">
                              <a:lumMod val="50000"/>
                            </a:schemeClr>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chemeClr val="bg1">
                              <a:lumMod val="50000"/>
                            </a:schemeClr>
                          </a:solidFill>
                          <a:effectLst/>
                          <a:latin typeface="Segoe UI Symbol" panose="020B0502040204020203" pitchFamily="34" charset="0"/>
                          <a:ea typeface="Calibri" panose="020F0502020204030204" pitchFamily="34" charset="0"/>
                          <a:cs typeface="Calibri" panose="020F0502020204030204" pitchFamily="34" charset="0"/>
                        </a:rPr>
                        <a: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44978662"/>
                  </a:ext>
                </a:extLst>
              </a:tr>
              <a:tr h="263906">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Alb.</a:t>
                      </a:r>
                      <a:endParaRPr lang="en-US" sz="10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1272266803"/>
                  </a:ext>
                </a:extLst>
              </a:tr>
              <a:tr h="263906">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Sask.</a:t>
                      </a:r>
                      <a:endParaRPr lang="en-US" sz="10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chemeClr val="bg1">
                              <a:lumMod val="50000"/>
                            </a:schemeClr>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1819446801"/>
                  </a:ext>
                </a:extLst>
              </a:tr>
              <a:tr h="263906">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Man.</a:t>
                      </a:r>
                      <a:endParaRPr lang="en-US" sz="10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 </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4076803386"/>
                  </a:ext>
                </a:extLst>
              </a:tr>
              <a:tr h="263906">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Ont.</a:t>
                      </a:r>
                      <a:endParaRPr lang="en-US" sz="10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dirty="0">
                          <a:solidFill>
                            <a:schemeClr val="bg1">
                              <a:lumMod val="50000"/>
                            </a:schemeClr>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295691416"/>
                  </a:ext>
                </a:extLst>
              </a:tr>
              <a:tr h="263906">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Qc</a:t>
                      </a:r>
                      <a:endParaRPr lang="en-US" sz="10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chemeClr val="bg1">
                              <a:lumMod val="50000"/>
                            </a:schemeClr>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4111362840"/>
                  </a:ext>
                </a:extLst>
              </a:tr>
              <a:tr h="263906">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N.-B.</a:t>
                      </a:r>
                      <a:endParaRPr lang="en-US" sz="10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120650" algn="l"/>
                          <a:tab pos="828675" algn="ctr"/>
                          <a:tab pos="5280025" algn="l"/>
                        </a:tabLst>
                      </a:pPr>
                      <a:r>
                        <a:rPr lang="fr-CA" sz="100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chemeClr val="bg1">
                              <a:lumMod val="50000"/>
                            </a:schemeClr>
                          </a:solidFill>
                          <a:effectLst/>
                          <a:latin typeface="Segoe UI Symbol" panose="020B0502040204020203" pitchFamily="34" charset="0"/>
                          <a:ea typeface="Calibri" panose="020F0502020204030204" pitchFamily="34" charset="0"/>
                          <a:cs typeface="Calibri" panose="020F0502020204030204" pitchFamily="34" charset="0"/>
                        </a:rPr>
                        <a: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4129789244"/>
                  </a:ext>
                </a:extLst>
              </a:tr>
              <a:tr h="263906">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N.-É.</a:t>
                      </a:r>
                      <a:endParaRPr lang="en-US" sz="10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chemeClr val="bg1">
                              <a:lumMod val="50000"/>
                            </a:schemeClr>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1075527163"/>
                  </a:ext>
                </a:extLst>
              </a:tr>
              <a:tr h="263906">
                <a:tc>
                  <a:txBody>
                    <a:bodyPr/>
                    <a:lstStyle/>
                    <a:p>
                      <a:pPr marL="0" marR="0" algn="ctr">
                        <a:lnSpc>
                          <a:spcPct val="107000"/>
                        </a:lnSpc>
                        <a:spcBef>
                          <a:spcPts val="100"/>
                        </a:spcBef>
                        <a:spcAft>
                          <a:spcPts val="100"/>
                        </a:spcAft>
                        <a:tabLst>
                          <a:tab pos="5280025" algn="l"/>
                        </a:tabLst>
                      </a:pPr>
                      <a:r>
                        <a:rPr lang="fr-CA" sz="1000" b="1" dirty="0">
                          <a:solidFill>
                            <a:srgbClr val="FFFFFF"/>
                          </a:solidFill>
                          <a:effectLst/>
                          <a:latin typeface="+mn-lt"/>
                          <a:ea typeface="Calibri" panose="020F0502020204030204" pitchFamily="34" charset="0"/>
                          <a:cs typeface="Arial" panose="020B0604020202020204" pitchFamily="34" charset="0"/>
                        </a:rPr>
                        <a:t>Î.-P.-É.</a:t>
                      </a:r>
                      <a:endParaRPr lang="en-US" sz="1000" b="1"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chemeClr val="bg1">
                              <a:lumMod val="50000"/>
                            </a:schemeClr>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3875854279"/>
                  </a:ext>
                </a:extLst>
              </a:tr>
              <a:tr h="263906">
                <a:tc>
                  <a:txBody>
                    <a:bodyPr/>
                    <a:lstStyle/>
                    <a:p>
                      <a:pPr marL="0" marR="0" algn="ctr">
                        <a:lnSpc>
                          <a:spcPct val="107000"/>
                        </a:lnSpc>
                        <a:spcBef>
                          <a:spcPts val="100"/>
                        </a:spcBef>
                        <a:spcAft>
                          <a:spcPts val="100"/>
                        </a:spcAft>
                        <a:tabLst>
                          <a:tab pos="5280025" algn="l"/>
                        </a:tabLst>
                      </a:pPr>
                      <a:r>
                        <a:rPr lang="fr-CA" sz="1000" b="1" dirty="0">
                          <a:solidFill>
                            <a:srgbClr val="FFFFFF"/>
                          </a:solidFill>
                          <a:effectLst/>
                          <a:latin typeface="+mn-lt"/>
                          <a:ea typeface="Calibri" panose="020F0502020204030204" pitchFamily="34" charset="0"/>
                          <a:cs typeface="Arial" panose="020B0604020202020204" pitchFamily="34" charset="0"/>
                        </a:rPr>
                        <a:t>T.-N.-L.</a:t>
                      </a:r>
                      <a:endParaRPr lang="en-US" sz="1000" b="1"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dirty="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chemeClr val="bg1">
                              <a:lumMod val="50000"/>
                            </a:schemeClr>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3690156008"/>
                  </a:ext>
                </a:extLst>
              </a:tr>
            </a:tbl>
          </a:graphicData>
        </a:graphic>
      </p:graphicFrame>
    </p:spTree>
    <p:extLst>
      <p:ext uri="{BB962C8B-B14F-4D97-AF65-F5344CB8AC3E}">
        <p14:creationId xmlns:p14="http://schemas.microsoft.com/office/powerpoint/2010/main" val="735605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310743" y="437005"/>
            <a:ext cx="10380786" cy="752842"/>
          </a:xfrm>
        </p:spPr>
        <p:txBody>
          <a:bodyPr>
            <a:normAutofit/>
          </a:bodyPr>
          <a:lstStyle/>
          <a:p>
            <a:r>
              <a:rPr lang="fr-FR" sz="1600" dirty="0"/>
              <a:t>Activités visant à soutenir la transition vers le dépistage primaire du VPH</a:t>
            </a:r>
            <a:endParaRPr lang="en-US" sz="1600" dirty="0"/>
          </a:p>
        </p:txBody>
      </p:sp>
      <p:graphicFrame>
        <p:nvGraphicFramePr>
          <p:cNvPr id="4" name="Table 3">
            <a:extLst>
              <a:ext uri="{FF2B5EF4-FFF2-40B4-BE49-F238E27FC236}">
                <a16:creationId xmlns:a16="http://schemas.microsoft.com/office/drawing/2014/main" id="{F9220DC0-A9C9-7551-D7F5-BDB4D53EE0EA}"/>
              </a:ext>
            </a:extLst>
          </p:cNvPr>
          <p:cNvGraphicFramePr>
            <a:graphicFrameLocks noGrp="1"/>
          </p:cNvGraphicFramePr>
          <p:nvPr>
            <p:extLst>
              <p:ext uri="{D42A27DB-BD31-4B8C-83A1-F6EECF244321}">
                <p14:modId xmlns:p14="http://schemas.microsoft.com/office/powerpoint/2010/main" val="526972823"/>
              </p:ext>
            </p:extLst>
          </p:nvPr>
        </p:nvGraphicFramePr>
        <p:xfrm>
          <a:off x="310743" y="1068877"/>
          <a:ext cx="11505512" cy="4652086"/>
        </p:xfrm>
        <a:graphic>
          <a:graphicData uri="http://schemas.openxmlformats.org/drawingml/2006/table">
            <a:tbl>
              <a:tblPr firstRow="1" firstCol="1"/>
              <a:tblGrid>
                <a:gridCol w="853749">
                  <a:extLst>
                    <a:ext uri="{9D8B030D-6E8A-4147-A177-3AD203B41FA5}">
                      <a16:colId xmlns:a16="http://schemas.microsoft.com/office/drawing/2014/main" val="2245145"/>
                    </a:ext>
                  </a:extLst>
                </a:gridCol>
                <a:gridCol w="10651763">
                  <a:extLst>
                    <a:ext uri="{9D8B030D-6E8A-4147-A177-3AD203B41FA5}">
                      <a16:colId xmlns:a16="http://schemas.microsoft.com/office/drawing/2014/main" val="3766625018"/>
                    </a:ext>
                  </a:extLst>
                </a:gridCol>
              </a:tblGrid>
              <a:tr h="319815">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Calibri" panose="020F0502020204030204" pitchFamily="34" charset="0"/>
                          <a:cs typeface="Calibri" panose="020F0502020204030204" pitchFamily="34" charset="0"/>
                        </a:rPr>
                        <a:t>P/T</a:t>
                      </a:r>
                      <a:endParaRPr lang="en-US" sz="900" b="1"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fr-CA" sz="900" b="1" dirty="0">
                          <a:solidFill>
                            <a:srgbClr val="FEFFFE"/>
                          </a:solidFill>
                          <a:effectLst/>
                          <a:latin typeface="+mn-lt"/>
                          <a:ea typeface="Calibri" panose="020F0502020204030204" pitchFamily="34" charset="0"/>
                          <a:cs typeface="Calibri" panose="020F0502020204030204" pitchFamily="34" charset="0"/>
                        </a:rPr>
                        <a:t>Description des activités visant à soutenir la transition vers le dépistage primaire du VPH</a:t>
                      </a:r>
                      <a:endParaRPr lang="en-US" sz="900" b="1" dirty="0">
                        <a:solidFill>
                          <a:srgbClr val="FEFFFE"/>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2948211765"/>
                  </a:ext>
                </a:extLst>
              </a:tr>
              <a:tr h="182943">
                <a:tc>
                  <a:txBody>
                    <a:bodyPr/>
                    <a:lstStyle/>
                    <a:p>
                      <a:pPr marL="0" marR="0" algn="ctr">
                        <a:lnSpc>
                          <a:spcPct val="107000"/>
                        </a:lnSpc>
                        <a:spcBef>
                          <a:spcPts val="720"/>
                        </a:spcBef>
                        <a:spcAft>
                          <a:spcPts val="720"/>
                        </a:spcAft>
                        <a:tabLst>
                          <a:tab pos="5280025" algn="l"/>
                        </a:tabLst>
                      </a:pPr>
                      <a:r>
                        <a:rPr lang="fr-CA" sz="900" b="1" dirty="0" err="1">
                          <a:solidFill>
                            <a:srgbClr val="FFFFFF"/>
                          </a:solidFill>
                          <a:effectLst/>
                          <a:latin typeface="+mn-lt"/>
                          <a:ea typeface="Calibri" panose="020F0502020204030204" pitchFamily="34" charset="0"/>
                          <a:cs typeface="Arial" panose="020B0604020202020204" pitchFamily="34" charset="0"/>
                        </a:rPr>
                        <a:t>Yn</a:t>
                      </a:r>
                      <a:r>
                        <a:rPr lang="fr-CA" sz="900" b="1" dirty="0">
                          <a:solidFill>
                            <a:srgbClr val="FFFFFF"/>
                          </a:solidFill>
                          <a:effectLst/>
                          <a:latin typeface="+mn-lt"/>
                          <a:ea typeface="Calibri" panose="020F0502020204030204" pitchFamily="34" charset="0"/>
                          <a:cs typeface="Arial" panose="020B0604020202020204" pitchFamily="34" charset="0"/>
                        </a:rPr>
                        <a:t>.</a:t>
                      </a:r>
                      <a:endParaRPr lang="en-US" sz="900" b="1"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720"/>
                        </a:spcBef>
                        <a:spcAft>
                          <a:spcPts val="720"/>
                        </a:spcAft>
                        <a:buFont typeface="Symbol" panose="05050102010706020507" pitchFamily="18" charset="2"/>
                        <a:buChar char=""/>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Mise à jour de l’infrastructure pour soutenir la mise en œuvre du programme</a:t>
                      </a:r>
                      <a:endParaRPr lang="en-US" sz="900" b="0" dirty="0">
                        <a:solidFill>
                          <a:schemeClr val="bg1">
                            <a:lumMod val="50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346164302"/>
                  </a:ext>
                </a:extLst>
              </a:tr>
              <a:tr h="182943">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T.N.-O.</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164815326"/>
                  </a:ext>
                </a:extLst>
              </a:tr>
              <a:tr h="182943">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Nt</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57072623"/>
                  </a:ext>
                </a:extLst>
              </a:tr>
              <a:tr h="182943">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C.-B.</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720"/>
                        </a:spcBef>
                        <a:spcAft>
                          <a:spcPts val="720"/>
                        </a:spcAft>
                        <a:buFont typeface="Symbol" panose="05050102010706020507" pitchFamily="18" charset="2"/>
                        <a:buChar char=""/>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Planification d’un projet pilote en cours</a:t>
                      </a:r>
                      <a:endParaRPr lang="en-US" sz="900" b="0" dirty="0">
                        <a:solidFill>
                          <a:schemeClr val="bg1">
                            <a:lumMod val="50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415649514"/>
                  </a:ext>
                </a:extLst>
              </a:tr>
              <a:tr h="182943">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Alb.</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926076359"/>
                  </a:ext>
                </a:extLst>
              </a:tr>
              <a:tr h="374385">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Sask.</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720"/>
                        </a:spcBef>
                        <a:spcAft>
                          <a:spcPts val="720"/>
                        </a:spcAft>
                        <a:buFont typeface="Symbol" panose="05050102010706020507" pitchFamily="18" charset="2"/>
                        <a:buChar char=""/>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Modélisation des données, en cours, pour évaluer l’incidence sur les ressources humaines et financières; groupe de travail provincial sur le cancer du col de l’utérus travaillant en collaboration pour déterminer et évaluer les étapes nécessaires pour passer au dépistage primaire par détection du VPH </a:t>
                      </a:r>
                      <a:endParaRPr lang="en-US" sz="900" b="0" dirty="0">
                        <a:solidFill>
                          <a:schemeClr val="bg1">
                            <a:lumMod val="50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461268911"/>
                  </a:ext>
                </a:extLst>
              </a:tr>
              <a:tr h="182943">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Man.</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27344341"/>
                  </a:ext>
                </a:extLst>
              </a:tr>
              <a:tr h="1410269">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Ont.</a:t>
                      </a:r>
                      <a:endParaRPr lang="en-US" sz="900" b="1"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Élaboration de recommandations relatives à l’état futur en matière de dépistage du cancer du col de l’utérus et de colposcopie, sur la base d’examens de la documentation, d’analyses de l’environnement, d’analyses des données ontariennes et des apports d’un groupe d’experts internationaux comprenant des représentants du public</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Planification d’une stratégie de mobilisation des parties prenantes et de communication avec elles, en vue de soutenir les FSS effectuant les examens de dépistage et mettant en œuvre les colposcopies et la gestion des changements pour le public</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Collaboration avec les programmes régionaux de lutte contre le cancer pour soutenir la mise en œuvre régionale du test de détection du VPH (par exemple, en préparant la création de comités directeurs régionaux de mise en œuvre)</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Planification des modifications infrastructurelles du programme requises pour appuyer la mise en œuvre du test de détection du VPH (par exemple, en actualisant des campagnes de correspondance par courriel)</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Élaboration de recommandations, avec le ministère de la Santé de l’Ontario, en vue d’actualiser les barèmes d’honoraires des médecins et des laboratoires, afin de refléter le futur état du programme</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Préparation des documents de demande de propositions pour l’achat de services de laboratoire et de la plate-forme du système de test de détection du VPH</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717750180"/>
                  </a:ext>
                </a:extLst>
              </a:tr>
              <a:tr h="652688">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Qc</a:t>
                      </a:r>
                      <a:endParaRPr lang="en-US" sz="900" b="1"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50000"/>
                            </a:schemeClr>
                          </a:solidFill>
                          <a:effectLst/>
                          <a:latin typeface="+mn-lt"/>
                          <a:ea typeface="Calibri" panose="020F0502020204030204" pitchFamily="34" charset="0"/>
                          <a:cs typeface="Calibri" panose="020F0502020204030204" pitchFamily="34" charset="0"/>
                        </a:rPr>
                        <a:t>L’Institut national d’excellence en santé et en services sociaux (INESSS) a été mandaté pour proposer un parcours de dépistage du cancer du col de l’utérus utilisant le test de détection VPH comme examen primaire (rapport attendu en 2021)</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50000"/>
                            </a:schemeClr>
                          </a:solidFill>
                          <a:effectLst/>
                          <a:latin typeface="+mn-lt"/>
                          <a:ea typeface="Calibri" panose="020F0502020204030204" pitchFamily="34" charset="0"/>
                          <a:cs typeface="Calibri" panose="020F0502020204030204" pitchFamily="34" charset="0"/>
                        </a:rPr>
                        <a:t>Le comité de dépistage et d’investigation du cancer du col utérin, regroupant des cliniciens spécialistes du domaine, a été mis en place pour conseiller, assister et faire des recommandations au MSSS, notamment quant à la mise en œuvre des recommandations à venir de l’INESSS.</a:t>
                      </a:r>
                      <a:endParaRPr lang="en-US" sz="900" b="0" kern="1200" dirty="0">
                        <a:solidFill>
                          <a:schemeClr val="bg1">
                            <a:lumMod val="50000"/>
                          </a:schemeClr>
                        </a:solidFill>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233484767"/>
                  </a:ext>
                </a:extLst>
              </a:tr>
              <a:tr h="182943">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N.-B.</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 </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83488874"/>
                  </a:ext>
                </a:extLst>
              </a:tr>
              <a:tr h="182943">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N.-É.</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720"/>
                        </a:spcBef>
                        <a:spcAft>
                          <a:spcPts val="720"/>
                        </a:spcAft>
                        <a:buFont typeface="Symbol" panose="05050102010706020507" pitchFamily="18" charset="2"/>
                        <a:buChar char=""/>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Mise à jour de l’infrastructure pour soutenir la mise en œuvre</a:t>
                      </a:r>
                      <a:endParaRPr lang="en-US" sz="900" b="0" dirty="0">
                        <a:solidFill>
                          <a:schemeClr val="bg1">
                            <a:lumMod val="50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055527842"/>
                  </a:ext>
                </a:extLst>
              </a:tr>
              <a:tr h="209473">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Î.-P.-É.</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720"/>
                        </a:spcBef>
                        <a:spcAft>
                          <a:spcPts val="720"/>
                        </a:spcAft>
                        <a:buFont typeface="Symbol" panose="05050102010706020507" pitchFamily="18" charset="2"/>
                        <a:buChar char=""/>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2021 : détermination des dispositifs de test, élaboration de lignes directrices, convocation de partenaires et de parties prenantes pour soutenir la mise en œuvre</a:t>
                      </a:r>
                      <a:endParaRPr lang="en-US" sz="900" b="0" dirty="0">
                        <a:solidFill>
                          <a:schemeClr val="bg1">
                            <a:lumMod val="50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768694248"/>
                  </a:ext>
                </a:extLst>
              </a:tr>
              <a:tr h="221912">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T.-N.-L.</a:t>
                      </a:r>
                      <a:endParaRPr lang="en-US" sz="900" b="1"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720"/>
                        </a:spcBef>
                        <a:spcAft>
                          <a:spcPts val="720"/>
                        </a:spcAft>
                        <a:buFont typeface="Symbol" panose="05050102010706020507" pitchFamily="18" charset="2"/>
                        <a:buChar char=""/>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Travail en cours pour inclure l’élaboration d’un plan opérationnel. Les efforts déployés comprennent la mobilisation des parties prenantes, un groupe de travail et des consultations.</a:t>
                      </a:r>
                      <a:endParaRPr lang="en-US" sz="900" b="0" dirty="0">
                        <a:solidFill>
                          <a:schemeClr val="bg1">
                            <a:lumMod val="50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767194144"/>
                  </a:ext>
                </a:extLst>
              </a:tr>
            </a:tbl>
          </a:graphicData>
        </a:graphic>
      </p:graphicFrame>
    </p:spTree>
    <p:extLst>
      <p:ext uri="{BB962C8B-B14F-4D97-AF65-F5344CB8AC3E}">
        <p14:creationId xmlns:p14="http://schemas.microsoft.com/office/powerpoint/2010/main" val="1453080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322481" y="267700"/>
            <a:ext cx="10380786" cy="752842"/>
          </a:xfrm>
        </p:spPr>
        <p:txBody>
          <a:bodyPr>
            <a:normAutofit/>
          </a:bodyPr>
          <a:lstStyle/>
          <a:p>
            <a:r>
              <a:rPr lang="fr-FR" sz="1600" dirty="0"/>
              <a:t>Cadre dans lequel les tests de détection du VPH sont utilisés</a:t>
            </a:r>
            <a:endParaRPr lang="en-US" sz="1600" dirty="0"/>
          </a:p>
        </p:txBody>
      </p:sp>
      <p:sp>
        <p:nvSpPr>
          <p:cNvPr id="12" name="TextBox 11">
            <a:extLst>
              <a:ext uri="{FF2B5EF4-FFF2-40B4-BE49-F238E27FC236}">
                <a16:creationId xmlns:a16="http://schemas.microsoft.com/office/drawing/2014/main" id="{E2664A72-D48A-6F88-B084-9CCF9C07DCDC}"/>
              </a:ext>
            </a:extLst>
          </p:cNvPr>
          <p:cNvSpPr txBox="1"/>
          <p:nvPr/>
        </p:nvSpPr>
        <p:spPr>
          <a:xfrm>
            <a:off x="322481" y="5984120"/>
            <a:ext cx="10219983" cy="382156"/>
          </a:xfrm>
          <a:prstGeom prst="rect">
            <a:avLst/>
          </a:prstGeom>
          <a:noFill/>
        </p:spPr>
        <p:txBody>
          <a:bodyPr wrap="square">
            <a:spAutoFit/>
          </a:bodyPr>
          <a:lstStyle/>
          <a:p>
            <a:pPr marL="0" marR="0">
              <a:lnSpc>
                <a:spcPct val="107000"/>
              </a:lnSpc>
              <a:spcBef>
                <a:spcPts val="300"/>
              </a:spcBef>
              <a:spcAft>
                <a:spcPts val="800"/>
              </a:spcAft>
            </a:pPr>
            <a:r>
              <a:rPr lang="en-US" sz="900" b="1" dirty="0" err="1">
                <a:solidFill>
                  <a:schemeClr val="bg1"/>
                </a:solidFill>
                <a:effectLst/>
                <a:latin typeface="Calibri" panose="020F0502020204030204" pitchFamily="34" charset="0"/>
                <a:ea typeface="Yu Mincho" panose="02020400000000000000" pitchFamily="18" charset="-128"/>
                <a:cs typeface="Arial" panose="020B0604020202020204" pitchFamily="34" charset="0"/>
              </a:rPr>
              <a:t>Abréviations</a:t>
            </a:r>
            <a:r>
              <a:rPr lang="en-US" sz="900" b="1"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 : ASC-US : </a:t>
            </a: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atypical squamous cells of undetermined significance (</a:t>
            </a:r>
            <a:r>
              <a:rPr lang="en-US" sz="900" dirty="0" err="1">
                <a:solidFill>
                  <a:schemeClr val="bg1"/>
                </a:solidFill>
                <a:effectLst/>
                <a:latin typeface="Calibri" panose="020F0502020204030204" pitchFamily="34" charset="0"/>
                <a:ea typeface="Yu Mincho" panose="02020400000000000000" pitchFamily="18" charset="-128"/>
                <a:cs typeface="Arial" panose="020B0604020202020204" pitchFamily="34" charset="0"/>
              </a:rPr>
              <a:t>atypie</a:t>
            </a: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 des cellules </a:t>
            </a:r>
            <a:r>
              <a:rPr lang="en-US" sz="900" dirty="0" err="1">
                <a:solidFill>
                  <a:schemeClr val="bg1"/>
                </a:solidFill>
                <a:effectLst/>
                <a:latin typeface="Calibri" panose="020F0502020204030204" pitchFamily="34" charset="0"/>
                <a:ea typeface="Yu Mincho" panose="02020400000000000000" pitchFamily="18" charset="-128"/>
                <a:cs typeface="Arial" panose="020B0604020202020204" pitchFamily="34" charset="0"/>
              </a:rPr>
              <a:t>malpighiennes</a:t>
            </a: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 de signification </a:t>
            </a:r>
            <a:r>
              <a:rPr lang="en-US" sz="900" dirty="0" err="1">
                <a:solidFill>
                  <a:schemeClr val="bg1"/>
                </a:solidFill>
                <a:effectLst/>
                <a:latin typeface="Calibri" panose="020F0502020204030204" pitchFamily="34" charset="0"/>
                <a:ea typeface="Yu Mincho" panose="02020400000000000000" pitchFamily="18" charset="-128"/>
                <a:cs typeface="Arial" panose="020B0604020202020204" pitchFamily="34" charset="0"/>
              </a:rPr>
              <a:t>indéterminée</a:t>
            </a: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 LSIL : low-grade squamous intraepithelial lesion (</a:t>
            </a:r>
            <a:r>
              <a:rPr lang="en-US" sz="900" dirty="0" err="1">
                <a:solidFill>
                  <a:schemeClr val="bg1"/>
                </a:solidFill>
                <a:effectLst/>
                <a:latin typeface="Calibri" panose="020F0502020204030204" pitchFamily="34" charset="0"/>
                <a:ea typeface="Yu Mincho" panose="02020400000000000000" pitchFamily="18" charset="-128"/>
                <a:cs typeface="Arial" panose="020B0604020202020204" pitchFamily="34" charset="0"/>
              </a:rPr>
              <a:t>lésion</a:t>
            </a: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 </a:t>
            </a:r>
            <a:r>
              <a:rPr lang="en-US" sz="900" dirty="0" err="1">
                <a:solidFill>
                  <a:schemeClr val="bg1"/>
                </a:solidFill>
                <a:effectLst/>
                <a:latin typeface="Calibri" panose="020F0502020204030204" pitchFamily="34" charset="0"/>
                <a:ea typeface="Yu Mincho" panose="02020400000000000000" pitchFamily="18" charset="-128"/>
                <a:cs typeface="Arial" panose="020B0604020202020204" pitchFamily="34" charset="0"/>
              </a:rPr>
              <a:t>malpighienne</a:t>
            </a: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 </a:t>
            </a:r>
            <a:r>
              <a:rPr lang="en-US" sz="900" dirty="0" err="1">
                <a:solidFill>
                  <a:schemeClr val="bg1"/>
                </a:solidFill>
                <a:effectLst/>
                <a:latin typeface="Calibri" panose="020F0502020204030204" pitchFamily="34" charset="0"/>
                <a:ea typeface="Yu Mincho" panose="02020400000000000000" pitchFamily="18" charset="-128"/>
                <a:cs typeface="Arial" panose="020B0604020202020204" pitchFamily="34" charset="0"/>
              </a:rPr>
              <a:t>intraépithéliale</a:t>
            </a: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 de bas grade </a:t>
            </a:r>
            <a:r>
              <a:rPr lang="en-US" sz="900" dirty="0" err="1">
                <a:solidFill>
                  <a:schemeClr val="bg1"/>
                </a:solidFill>
                <a:effectLst/>
                <a:latin typeface="Calibri" panose="020F0502020204030204" pitchFamily="34" charset="0"/>
                <a:ea typeface="Yu Mincho" panose="02020400000000000000" pitchFamily="18" charset="-128"/>
                <a:cs typeface="Arial" panose="020B0604020202020204" pitchFamily="34" charset="0"/>
              </a:rPr>
              <a:t>histologique</a:t>
            </a: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a:t>
            </a:r>
          </a:p>
        </p:txBody>
      </p:sp>
      <p:graphicFrame>
        <p:nvGraphicFramePr>
          <p:cNvPr id="4" name="Table 3">
            <a:extLst>
              <a:ext uri="{FF2B5EF4-FFF2-40B4-BE49-F238E27FC236}">
                <a16:creationId xmlns:a16="http://schemas.microsoft.com/office/drawing/2014/main" id="{7DE5A8F5-4D75-4B54-AF1E-18BF19F2D380}"/>
              </a:ext>
            </a:extLst>
          </p:cNvPr>
          <p:cNvGraphicFramePr>
            <a:graphicFrameLocks noGrp="1"/>
          </p:cNvGraphicFramePr>
          <p:nvPr>
            <p:extLst>
              <p:ext uri="{D42A27DB-BD31-4B8C-83A1-F6EECF244321}">
                <p14:modId xmlns:p14="http://schemas.microsoft.com/office/powerpoint/2010/main" val="1865811936"/>
              </p:ext>
            </p:extLst>
          </p:nvPr>
        </p:nvGraphicFramePr>
        <p:xfrm>
          <a:off x="322481" y="907022"/>
          <a:ext cx="11714491" cy="5077098"/>
        </p:xfrm>
        <a:graphic>
          <a:graphicData uri="http://schemas.openxmlformats.org/drawingml/2006/table">
            <a:tbl>
              <a:tblPr firstRow="1" firstCol="1"/>
              <a:tblGrid>
                <a:gridCol w="1057002">
                  <a:extLst>
                    <a:ext uri="{9D8B030D-6E8A-4147-A177-3AD203B41FA5}">
                      <a16:colId xmlns:a16="http://schemas.microsoft.com/office/drawing/2014/main" val="55649125"/>
                    </a:ext>
                  </a:extLst>
                </a:gridCol>
                <a:gridCol w="10657489">
                  <a:extLst>
                    <a:ext uri="{9D8B030D-6E8A-4147-A177-3AD203B41FA5}">
                      <a16:colId xmlns:a16="http://schemas.microsoft.com/office/drawing/2014/main" val="4295849"/>
                    </a:ext>
                  </a:extLst>
                </a:gridCol>
              </a:tblGrid>
              <a:tr h="431534">
                <a:tc>
                  <a:txBody>
                    <a:bodyPr/>
                    <a:lstStyle/>
                    <a:p>
                      <a:pPr marL="0" marR="0" algn="ctr">
                        <a:lnSpc>
                          <a:spcPct val="107000"/>
                        </a:lnSpc>
                        <a:spcBef>
                          <a:spcPts val="720"/>
                        </a:spcBef>
                        <a:spcAft>
                          <a:spcPts val="720"/>
                        </a:spcAft>
                        <a:tabLst>
                          <a:tab pos="5280025" algn="l"/>
                        </a:tabLst>
                      </a:pPr>
                      <a:r>
                        <a:rPr lang="fr-CA" sz="1000" b="1" dirty="0">
                          <a:solidFill>
                            <a:srgbClr val="FFFFFF"/>
                          </a:solidFill>
                          <a:effectLst/>
                          <a:latin typeface="+mn-lt"/>
                          <a:ea typeface="Calibri" panose="020F0502020204030204" pitchFamily="34" charset="0"/>
                          <a:cs typeface="Arial" panose="020B0604020202020204" pitchFamily="34" charset="0"/>
                        </a:rPr>
                        <a:t>Province ou territoire</a:t>
                      </a:r>
                      <a:endParaRPr lang="en-US" sz="10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1000" b="1" dirty="0">
                          <a:solidFill>
                            <a:srgbClr val="FFFFFF"/>
                          </a:solidFill>
                          <a:effectLst/>
                          <a:latin typeface="+mn-lt"/>
                          <a:ea typeface="Calibri" panose="020F0502020204030204" pitchFamily="34" charset="0"/>
                          <a:cs typeface="Arial" panose="020B0604020202020204" pitchFamily="34" charset="0"/>
                        </a:rPr>
                        <a:t>Cadre dans lequel les tests de détection du VPH sont utilisés</a:t>
                      </a:r>
                      <a:endParaRPr lang="en-US" sz="10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4254022439"/>
                  </a:ext>
                </a:extLst>
              </a:tr>
              <a:tr h="239003">
                <a:tc>
                  <a:txBody>
                    <a:bodyPr/>
                    <a:lstStyle/>
                    <a:p>
                      <a:pPr marL="0" marR="0" algn="ctr">
                        <a:lnSpc>
                          <a:spcPct val="107000"/>
                        </a:lnSpc>
                        <a:spcBef>
                          <a:spcPts val="720"/>
                        </a:spcBef>
                        <a:spcAft>
                          <a:spcPts val="72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Yn</a:t>
                      </a:r>
                      <a:endParaRPr lang="en-US" sz="10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Postérieurement au traitement</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940890058"/>
                  </a:ext>
                </a:extLst>
              </a:tr>
              <a:tr h="229045">
                <a:tc>
                  <a:txBody>
                    <a:bodyPr/>
                    <a:lstStyle/>
                    <a:p>
                      <a:pPr marL="0" marR="0" algn="ctr">
                        <a:lnSpc>
                          <a:spcPct val="107000"/>
                        </a:lnSpc>
                        <a:spcBef>
                          <a:spcPts val="720"/>
                        </a:spcBef>
                        <a:spcAft>
                          <a:spcPts val="72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T.N.-O.</a:t>
                      </a:r>
                      <a:endParaRPr lang="en-US" sz="10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Triage</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90873282"/>
                  </a:ext>
                </a:extLst>
              </a:tr>
              <a:tr h="239003">
                <a:tc>
                  <a:txBody>
                    <a:bodyPr/>
                    <a:lstStyle/>
                    <a:p>
                      <a:pPr marL="0" marR="0" algn="ctr">
                        <a:lnSpc>
                          <a:spcPct val="107000"/>
                        </a:lnSpc>
                        <a:spcBef>
                          <a:spcPts val="720"/>
                        </a:spcBef>
                        <a:spcAft>
                          <a:spcPts val="72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Nt</a:t>
                      </a:r>
                      <a:endParaRPr lang="en-US" sz="10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Triage des participantes de 30 ans ou plus présentant une ASC-US</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7168512"/>
                  </a:ext>
                </a:extLst>
              </a:tr>
              <a:tr h="229045">
                <a:tc>
                  <a:txBody>
                    <a:bodyPr/>
                    <a:lstStyle/>
                    <a:p>
                      <a:pPr marL="0" marR="0" algn="ctr">
                        <a:lnSpc>
                          <a:spcPct val="107000"/>
                        </a:lnSpc>
                        <a:spcBef>
                          <a:spcPts val="720"/>
                        </a:spcBef>
                        <a:spcAft>
                          <a:spcPts val="72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C.-B.</a:t>
                      </a:r>
                      <a:endParaRPr lang="en-US" sz="10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Postérieurement au traitement</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311829149"/>
                  </a:ext>
                </a:extLst>
              </a:tr>
              <a:tr h="239003">
                <a:tc>
                  <a:txBody>
                    <a:bodyPr/>
                    <a:lstStyle/>
                    <a:p>
                      <a:pPr marL="0" marR="0" algn="ctr">
                        <a:lnSpc>
                          <a:spcPct val="107000"/>
                        </a:lnSpc>
                        <a:spcBef>
                          <a:spcPts val="720"/>
                        </a:spcBef>
                        <a:spcAft>
                          <a:spcPts val="72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Alb.</a:t>
                      </a:r>
                      <a:endParaRPr lang="en-US" sz="10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Triage des participantes de 30 ans ou plus présentant une ASC-US, ou des participantes de 50 ans ou plus présentant une LSIL</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1819503"/>
                  </a:ext>
                </a:extLst>
              </a:tr>
              <a:tr h="634023">
                <a:tc>
                  <a:txBody>
                    <a:bodyPr/>
                    <a:lstStyle/>
                    <a:p>
                      <a:pPr marL="0" marR="0" algn="ctr">
                        <a:lnSpc>
                          <a:spcPct val="107000"/>
                        </a:lnSpc>
                        <a:spcBef>
                          <a:spcPts val="720"/>
                        </a:spcBef>
                        <a:spcAft>
                          <a:spcPts val="72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Sask.</a:t>
                      </a:r>
                      <a:endParaRPr lang="en-US" sz="10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1000" b="0" dirty="0">
                          <a:solidFill>
                            <a:schemeClr val="bg1">
                              <a:lumMod val="50000"/>
                            </a:schemeClr>
                          </a:solidFill>
                          <a:effectLst/>
                          <a:latin typeface="+mn-lt"/>
                          <a:ea typeface="Calibri" panose="020F0502020204030204" pitchFamily="34" charset="0"/>
                          <a:cs typeface="Calibri" panose="020F0502020204030204" pitchFamily="34" charset="0"/>
                        </a:rPr>
                        <a:t>Travaux en cours pour la mise en œuvre de lignes directrices révisées sur le dépistage du cancer du col de l’utérus pour la province, y compris la transition vers la cytologie en milieu liquide et le test réflexe de détection du VPH. Des tests de détection du VPH peuvent être demandés par le médecin. </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933228836"/>
                  </a:ext>
                </a:extLst>
              </a:tr>
              <a:tr h="408298">
                <a:tc>
                  <a:txBody>
                    <a:bodyPr/>
                    <a:lstStyle/>
                    <a:p>
                      <a:pPr marL="0" marR="0" algn="ctr">
                        <a:lnSpc>
                          <a:spcPct val="107000"/>
                        </a:lnSpc>
                        <a:spcBef>
                          <a:spcPts val="720"/>
                        </a:spcBef>
                        <a:spcAft>
                          <a:spcPts val="720"/>
                        </a:spcAft>
                        <a:tabLst>
                          <a:tab pos="5280025" algn="l"/>
                        </a:tabLst>
                      </a:pPr>
                      <a:r>
                        <a:rPr lang="fr-CA" sz="1000" b="1" dirty="0">
                          <a:solidFill>
                            <a:srgbClr val="FFFFFF"/>
                          </a:solidFill>
                          <a:effectLst/>
                          <a:latin typeface="+mn-lt"/>
                          <a:ea typeface="Calibri" panose="020F0502020204030204" pitchFamily="34" charset="0"/>
                          <a:cs typeface="Arial" panose="020B0604020202020204" pitchFamily="34" charset="0"/>
                        </a:rPr>
                        <a:t>Man.</a:t>
                      </a:r>
                      <a:endParaRPr lang="en-US" sz="10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1000" b="0" dirty="0">
                          <a:solidFill>
                            <a:schemeClr val="bg1">
                              <a:lumMod val="50000"/>
                            </a:schemeClr>
                          </a:solidFill>
                          <a:effectLst/>
                          <a:latin typeface="+mn-lt"/>
                          <a:ea typeface="Calibri" panose="020F0502020204030204" pitchFamily="34" charset="0"/>
                          <a:cs typeface="Calibri" panose="020F0502020204030204" pitchFamily="34" charset="0"/>
                        </a:rPr>
                        <a:t>Planification en cours de la mise en œuvre du triage par détection du VPH. Prendra en charge les femmes de 30 ans ou plus présentant une ASC-US et les femmes 50 ans ou plus présentant une LSIL.</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44334195"/>
                  </a:ext>
                </a:extLst>
              </a:tr>
              <a:tr h="629874">
                <a:tc>
                  <a:txBody>
                    <a:bodyPr/>
                    <a:lstStyle/>
                    <a:p>
                      <a:pPr marL="0" marR="0" algn="ctr">
                        <a:lnSpc>
                          <a:spcPct val="107000"/>
                        </a:lnSpc>
                        <a:spcBef>
                          <a:spcPts val="720"/>
                        </a:spcBef>
                        <a:spcAft>
                          <a:spcPts val="72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Ont.</a:t>
                      </a:r>
                      <a:endParaRPr lang="en-US" sz="10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1000" b="0" dirty="0">
                          <a:solidFill>
                            <a:schemeClr val="bg1">
                              <a:lumMod val="50000"/>
                            </a:schemeClr>
                          </a:solidFill>
                          <a:effectLst/>
                          <a:latin typeface="+mn-lt"/>
                          <a:ea typeface="Calibri" panose="020F0502020204030204" pitchFamily="34" charset="0"/>
                          <a:cs typeface="Calibri" panose="020F0502020204030204" pitchFamily="34" charset="0"/>
                        </a:rPr>
                        <a:t>Le dépistage par détection du VPH n’est actuellement pas financé par le ministère de la Santé de l’Ontario. Cependant, il est disponible sur la base d’un paiement par la patiente ou dans certains milieux hospitaliers. Conscient de son accessibilité universelle, le PODCCU fournit des </a:t>
                      </a:r>
                      <a:r>
                        <a:rPr lang="fr-CA" sz="1000" b="0" u="sng" dirty="0">
                          <a:solidFill>
                            <a:schemeClr val="bg1">
                              <a:lumMod val="50000"/>
                            </a:schemeClr>
                          </a:solidFill>
                          <a:effectLst/>
                          <a:latin typeface="+mn-l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lignes directrices</a:t>
                      </a:r>
                      <a:r>
                        <a:rPr lang="fr-CA" sz="1000" b="0" dirty="0">
                          <a:solidFill>
                            <a:schemeClr val="bg1">
                              <a:lumMod val="50000"/>
                            </a:schemeClr>
                          </a:solidFill>
                          <a:effectLst/>
                          <a:latin typeface="+mn-lt"/>
                          <a:ea typeface="Calibri" panose="020F0502020204030204" pitchFamily="34" charset="0"/>
                          <a:cs typeface="Calibri" panose="020F0502020204030204" pitchFamily="34" charset="0"/>
                        </a:rPr>
                        <a:t> (en anglais) aux FSS sur le moment d’envisager son utilisation (par exemple pour les femmes de plus de 30 ans avec un premier résultat ASC-US ou pour libérer les patientes admissibles de la colposcopie).</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432720203"/>
                  </a:ext>
                </a:extLst>
              </a:tr>
              <a:tr h="229045">
                <a:tc>
                  <a:txBody>
                    <a:bodyPr/>
                    <a:lstStyle/>
                    <a:p>
                      <a:pPr marL="0" marR="0" algn="ctr">
                        <a:lnSpc>
                          <a:spcPct val="107000"/>
                        </a:lnSpc>
                        <a:spcBef>
                          <a:spcPts val="720"/>
                        </a:spcBef>
                        <a:spcAft>
                          <a:spcPts val="72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Qc</a:t>
                      </a:r>
                      <a:endParaRPr lang="en-US" sz="10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Triage des participantes de 30 ans ou plus présentant une ASC-US</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282216924"/>
                  </a:ext>
                </a:extLst>
              </a:tr>
              <a:tr h="239003">
                <a:tc>
                  <a:txBody>
                    <a:bodyPr/>
                    <a:lstStyle/>
                    <a:p>
                      <a:pPr marL="0" marR="0" algn="ctr">
                        <a:lnSpc>
                          <a:spcPct val="107000"/>
                        </a:lnSpc>
                        <a:spcBef>
                          <a:spcPts val="720"/>
                        </a:spcBef>
                        <a:spcAft>
                          <a:spcPts val="72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N.-B.</a:t>
                      </a:r>
                      <a:endParaRPr lang="en-US" sz="10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Triage des participantes de 30 ans ou plus présentant une ASC-US, ou des participantes de 50 ans ou plus présentant une LSIL</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931244990"/>
                  </a:ext>
                </a:extLst>
              </a:tr>
              <a:tr h="203651">
                <a:tc>
                  <a:txBody>
                    <a:bodyPr/>
                    <a:lstStyle/>
                    <a:p>
                      <a:pPr marL="0" marR="0" algn="ctr">
                        <a:lnSpc>
                          <a:spcPct val="107000"/>
                        </a:lnSpc>
                        <a:spcBef>
                          <a:spcPts val="720"/>
                        </a:spcBef>
                        <a:spcAft>
                          <a:spcPts val="72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N.-É.</a:t>
                      </a:r>
                      <a:endParaRPr lang="en-US" sz="10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Clinique de colposcopie</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290399965"/>
                  </a:ext>
                </a:extLst>
              </a:tr>
              <a:tr h="629874">
                <a:tc>
                  <a:txBody>
                    <a:bodyPr/>
                    <a:lstStyle/>
                    <a:p>
                      <a:pPr marL="0" marR="0" algn="ctr">
                        <a:lnSpc>
                          <a:spcPct val="107000"/>
                        </a:lnSpc>
                        <a:spcBef>
                          <a:spcPts val="720"/>
                        </a:spcBef>
                        <a:spcAft>
                          <a:spcPts val="72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Î.-P.-É.</a:t>
                      </a:r>
                      <a:endParaRPr lang="en-US" sz="10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Triage des participantes de plus de 30 ans présentant une ASC-US et n’ayant pas d’antécédent de test Pap anormal</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p>
                      <a:pPr marL="0" marR="0">
                        <a:lnSpc>
                          <a:spcPct val="107000"/>
                        </a:lnSpc>
                        <a:spcBef>
                          <a:spcPts val="720"/>
                        </a:spcBef>
                        <a:spcAft>
                          <a:spcPts val="720"/>
                        </a:spcAft>
                        <a:tabLst>
                          <a:tab pos="5280025" algn="l"/>
                        </a:tabLst>
                      </a:pP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En tant qu’examen de suivi après 12 mois en phase de traitement, pour confirmer une infection persistante au VPH ou sa disparition, sur demande d’un FSP ou d’un gynécologue</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413735299"/>
                  </a:ext>
                </a:extLst>
              </a:tr>
              <a:tr h="416762">
                <a:tc>
                  <a:txBody>
                    <a:bodyPr/>
                    <a:lstStyle/>
                    <a:p>
                      <a:pPr marL="0" marR="0" algn="ctr">
                        <a:lnSpc>
                          <a:spcPct val="107000"/>
                        </a:lnSpc>
                        <a:spcBef>
                          <a:spcPts val="720"/>
                        </a:spcBef>
                        <a:spcAft>
                          <a:spcPts val="720"/>
                        </a:spcAft>
                        <a:tabLst>
                          <a:tab pos="5280025" algn="l"/>
                        </a:tabLst>
                      </a:pPr>
                      <a:r>
                        <a:rPr lang="fr-CA" sz="1000" b="1" dirty="0">
                          <a:solidFill>
                            <a:srgbClr val="FFFFFF"/>
                          </a:solidFill>
                          <a:effectLst/>
                          <a:latin typeface="+mn-lt"/>
                          <a:ea typeface="Calibri" panose="020F0502020204030204" pitchFamily="34" charset="0"/>
                          <a:cs typeface="Arial" panose="020B0604020202020204" pitchFamily="34" charset="0"/>
                        </a:rPr>
                        <a:t>T.-N.-L.</a:t>
                      </a:r>
                      <a:endParaRPr lang="en-US" sz="10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Essais pilotes ou recherches</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p>
                      <a:pPr marL="0" marR="0">
                        <a:lnSpc>
                          <a:spcPct val="107000"/>
                        </a:lnSpc>
                        <a:spcBef>
                          <a:spcPts val="720"/>
                        </a:spcBef>
                        <a:spcAft>
                          <a:spcPts val="720"/>
                        </a:spcAft>
                        <a:tabLst>
                          <a:tab pos="5280025" algn="l"/>
                        </a:tabLst>
                      </a:pP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Triage des participantes de plus de 30 ans présentant une ASC-US</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88371342"/>
                  </a:ext>
                </a:extLst>
              </a:tr>
            </a:tbl>
          </a:graphicData>
        </a:graphic>
      </p:graphicFrame>
    </p:spTree>
    <p:extLst>
      <p:ext uri="{BB962C8B-B14F-4D97-AF65-F5344CB8AC3E}">
        <p14:creationId xmlns:p14="http://schemas.microsoft.com/office/powerpoint/2010/main" val="3986850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298424" y="209269"/>
            <a:ext cx="10380786" cy="752842"/>
          </a:xfrm>
        </p:spPr>
        <p:txBody>
          <a:bodyPr>
            <a:normAutofit/>
          </a:bodyPr>
          <a:lstStyle/>
          <a:p>
            <a:r>
              <a:rPr lang="fr-FR" sz="1600" dirty="0"/>
              <a:t>Utilisation du test de détection du VPH après un résultat anormal à un examen de dépistage du cancer du col de l’utérus (1/2)</a:t>
            </a:r>
            <a:endParaRPr lang="en-US" sz="1600" dirty="0"/>
          </a:p>
        </p:txBody>
      </p:sp>
      <p:graphicFrame>
        <p:nvGraphicFramePr>
          <p:cNvPr id="4" name="Table 3">
            <a:extLst>
              <a:ext uri="{FF2B5EF4-FFF2-40B4-BE49-F238E27FC236}">
                <a16:creationId xmlns:a16="http://schemas.microsoft.com/office/drawing/2014/main" id="{100F5BC6-1CE6-66AF-0FF8-5755499BD538}"/>
              </a:ext>
            </a:extLst>
          </p:cNvPr>
          <p:cNvGraphicFramePr>
            <a:graphicFrameLocks noGrp="1"/>
          </p:cNvGraphicFramePr>
          <p:nvPr>
            <p:extLst>
              <p:ext uri="{D42A27DB-BD31-4B8C-83A1-F6EECF244321}">
                <p14:modId xmlns:p14="http://schemas.microsoft.com/office/powerpoint/2010/main" val="570356231"/>
              </p:ext>
            </p:extLst>
          </p:nvPr>
        </p:nvGraphicFramePr>
        <p:xfrm>
          <a:off x="270350" y="962111"/>
          <a:ext cx="11651300" cy="4548912"/>
        </p:xfrm>
        <a:graphic>
          <a:graphicData uri="http://schemas.openxmlformats.org/drawingml/2006/table">
            <a:tbl>
              <a:tblPr firstRow="1" firstCol="1"/>
              <a:tblGrid>
                <a:gridCol w="516298">
                  <a:extLst>
                    <a:ext uri="{9D8B030D-6E8A-4147-A177-3AD203B41FA5}">
                      <a16:colId xmlns:a16="http://schemas.microsoft.com/office/drawing/2014/main" val="3886057110"/>
                    </a:ext>
                  </a:extLst>
                </a:gridCol>
                <a:gridCol w="1310309">
                  <a:extLst>
                    <a:ext uri="{9D8B030D-6E8A-4147-A177-3AD203B41FA5}">
                      <a16:colId xmlns:a16="http://schemas.microsoft.com/office/drawing/2014/main" val="227308435"/>
                    </a:ext>
                  </a:extLst>
                </a:gridCol>
                <a:gridCol w="4892381">
                  <a:extLst>
                    <a:ext uri="{9D8B030D-6E8A-4147-A177-3AD203B41FA5}">
                      <a16:colId xmlns:a16="http://schemas.microsoft.com/office/drawing/2014/main" val="2911655192"/>
                    </a:ext>
                  </a:extLst>
                </a:gridCol>
                <a:gridCol w="2196407">
                  <a:extLst>
                    <a:ext uri="{9D8B030D-6E8A-4147-A177-3AD203B41FA5}">
                      <a16:colId xmlns:a16="http://schemas.microsoft.com/office/drawing/2014/main" val="3942177039"/>
                    </a:ext>
                  </a:extLst>
                </a:gridCol>
                <a:gridCol w="2735905">
                  <a:extLst>
                    <a:ext uri="{9D8B030D-6E8A-4147-A177-3AD203B41FA5}">
                      <a16:colId xmlns:a16="http://schemas.microsoft.com/office/drawing/2014/main" val="4057529096"/>
                    </a:ext>
                  </a:extLst>
                </a:gridCol>
              </a:tblGrid>
              <a:tr h="840771">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mn-lt"/>
                          <a:ea typeface="Calibri" panose="020F0502020204030204" pitchFamily="34" charset="0"/>
                          <a:cs typeface="Calibri" panose="020F0502020204030204" pitchFamily="34" charset="0"/>
                        </a:rPr>
                        <a:t>P/T</a:t>
                      </a:r>
                      <a:endParaRPr lang="en-US" sz="900" b="1"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Test Pap avec test de détection du VPH comme test de triage ou test réflexe</a:t>
                      </a:r>
                      <a:endParaRPr lang="en-US" sz="9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Veuillez décrire les circonstances d’utilisation du test Pap avec test de détection du VPH comme test de triage ou test réflexe</a:t>
                      </a:r>
                      <a:endParaRPr lang="en-US" sz="9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Test de détection du VPH avec test génétique comme test de triage</a:t>
                      </a:r>
                      <a:endParaRPr lang="en-US" sz="9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Veuillez décrire les circonstances d’utilisation du test de détection du VPH avec test génétique comme test de triage</a:t>
                      </a:r>
                      <a:endParaRPr lang="en-US" sz="9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3071344253"/>
                  </a:ext>
                </a:extLst>
              </a:tr>
              <a:tr h="203158">
                <a:tc>
                  <a:txBody>
                    <a:bodyPr/>
                    <a:lstStyle/>
                    <a:p>
                      <a:pPr marL="0" marR="0" algn="ctr">
                        <a:lnSpc>
                          <a:spcPct val="107000"/>
                        </a:lnSpc>
                        <a:spcBef>
                          <a:spcPts val="100"/>
                        </a:spcBef>
                        <a:spcAft>
                          <a:spcPts val="10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Yn</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dirty="0">
                          <a:solidFill>
                            <a:srgbClr val="262626"/>
                          </a:solidFill>
                          <a:effectLst/>
                          <a:latin typeface="+mn-lt"/>
                          <a:ea typeface="Calibri" panose="020F0502020204030204" pitchFamily="34" charset="0"/>
                          <a:cs typeface="Calibri" panose="020F0502020204030204" pitchFamily="34" charset="0"/>
                        </a:rPr>
                        <a:t> </a:t>
                      </a:r>
                      <a:endParaRPr lang="en-US" sz="900" dirty="0">
                        <a:effectLst/>
                        <a:latin typeface="+mn-lt"/>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100"/>
                        </a:spcAft>
                        <a:tabLst>
                          <a:tab pos="5280025" algn="l"/>
                        </a:tabLst>
                      </a:pPr>
                      <a:r>
                        <a:rPr lang="fr-CA" sz="900" b="1">
                          <a:solidFill>
                            <a:schemeClr val="bg1">
                              <a:lumMod val="50000"/>
                            </a:schemeClr>
                          </a:solidFill>
                          <a:effectLst/>
                          <a:latin typeface="+mn-lt"/>
                          <a:ea typeface="Calibri" panose="020F0502020204030204" pitchFamily="34" charset="0"/>
                          <a:cs typeface="Calibri" panose="020F0502020204030204" pitchFamily="34" charset="0"/>
                        </a:rPr>
                        <a:t> </a:t>
                      </a:r>
                      <a:endParaRPr lang="en-US" sz="9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100"/>
                        </a:spcAft>
                        <a:tabLst>
                          <a:tab pos="5280025" algn="l"/>
                        </a:tabLst>
                      </a:pPr>
                      <a:r>
                        <a:rPr lang="fr-CA" sz="900" b="1">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080508211"/>
                  </a:ext>
                </a:extLst>
              </a:tr>
              <a:tr h="631429">
                <a:tc>
                  <a:txBody>
                    <a:bodyPr/>
                    <a:lstStyle/>
                    <a:p>
                      <a:pPr marL="0" marR="0" algn="ctr">
                        <a:lnSpc>
                          <a:spcPct val="107000"/>
                        </a:lnSpc>
                        <a:spcBef>
                          <a:spcPts val="100"/>
                        </a:spcBef>
                        <a:spcAft>
                          <a:spcPts val="10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T.N.-O.</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0"/>
                        </a:spcAft>
                        <a:tabLst>
                          <a:tab pos="5280025" algn="l"/>
                        </a:tabLst>
                      </a:pPr>
                      <a:r>
                        <a:rPr lang="en-US" sz="900" dirty="0">
                          <a:solidFill>
                            <a:srgbClr val="000000"/>
                          </a:solidFill>
                          <a:effectLst/>
                          <a:latin typeface="+mn-lt"/>
                          <a:ea typeface="Calibri" panose="020F0502020204030204" pitchFamily="34" charset="0"/>
                          <a:cs typeface="Segoe UI Symbol" panose="020B0502040204020203" pitchFamily="34" charset="0"/>
                        </a:rPr>
                        <a:t>✓</a:t>
                      </a:r>
                      <a:endParaRPr lang="en-US" sz="900" dirty="0">
                        <a:effectLst/>
                        <a:latin typeface="+mn-lt"/>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50000"/>
                            </a:schemeClr>
                          </a:solidFill>
                          <a:effectLst/>
                          <a:latin typeface="+mn-lt"/>
                          <a:ea typeface="Calibri" panose="020F0502020204030204" pitchFamily="34" charset="0"/>
                          <a:cs typeface="Calibri" panose="020F0502020204030204" pitchFamily="34" charset="0"/>
                        </a:rPr>
                        <a:t>Suivi après un an pour les participantes de 21 à 29 ans présentant une LSIL ou une ASC-US</a:t>
                      </a:r>
                      <a:endParaRPr lang="en-US" sz="900" b="0" kern="1200" dirty="0">
                        <a:solidFill>
                          <a:schemeClr val="bg1">
                            <a:lumMod val="50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50000"/>
                            </a:schemeClr>
                          </a:solidFill>
                          <a:effectLst/>
                          <a:latin typeface="+mn-lt"/>
                          <a:ea typeface="Calibri" panose="020F0502020204030204" pitchFamily="34" charset="0"/>
                          <a:cs typeface="Calibri" panose="020F0502020204030204" pitchFamily="34" charset="0"/>
                        </a:rPr>
                        <a:t>Participantes de 30 ans ou plus présentant une ASC-US</a:t>
                      </a:r>
                      <a:endParaRPr lang="en-US" sz="900" b="0" kern="1200" dirty="0">
                        <a:solidFill>
                          <a:schemeClr val="bg1">
                            <a:lumMod val="50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50000"/>
                            </a:schemeClr>
                          </a:solidFill>
                          <a:effectLst/>
                          <a:latin typeface="+mn-lt"/>
                          <a:ea typeface="Calibri" panose="020F0502020204030204" pitchFamily="34" charset="0"/>
                          <a:cs typeface="Calibri" panose="020F0502020204030204" pitchFamily="34" charset="0"/>
                        </a:rPr>
                        <a:t>Participantes ménopausées </a:t>
                      </a:r>
                      <a:r>
                        <a:rPr lang="fr-CA" sz="900" b="0" dirty="0">
                          <a:solidFill>
                            <a:schemeClr val="bg1">
                              <a:lumMod val="50000"/>
                            </a:schemeClr>
                          </a:solidFill>
                          <a:effectLst/>
                          <a:latin typeface="+mn-lt"/>
                          <a:ea typeface="Calibri" panose="020F0502020204030204" pitchFamily="34" charset="0"/>
                          <a:cs typeface="Times New Roman (Body CS)"/>
                        </a:rPr>
                        <a:t>présentant une LSIL ou une ASC-US</a:t>
                      </a:r>
                      <a:endParaRPr lang="en-US" sz="900" b="0" dirty="0">
                        <a:solidFill>
                          <a:schemeClr val="bg1">
                            <a:lumMod val="50000"/>
                          </a:schemeClr>
                        </a:solidFill>
                        <a:effectLst/>
                        <a:latin typeface="+mn-lt"/>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dirty="0">
                          <a:solidFill>
                            <a:schemeClr val="bg1">
                              <a:lumMod val="50000"/>
                            </a:schemeClr>
                          </a:solidFill>
                          <a:effectLst/>
                          <a:latin typeface="+mn-lt"/>
                          <a:ea typeface="Calibri" panose="020F0502020204030204" pitchFamily="34" charset="0"/>
                          <a:cs typeface="Calibri" panose="020F0502020204030204" pitchFamily="34" charset="0"/>
                        </a:rPr>
                        <a:t> </a:t>
                      </a:r>
                      <a:endParaRPr lang="en-US" sz="90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rgbClr val="FFFFFF"/>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79142720"/>
                  </a:ext>
                </a:extLst>
              </a:tr>
              <a:tr h="415695">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Nt</a:t>
                      </a:r>
                      <a:endParaRPr lang="en-US" sz="900" b="1"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dirty="0">
                          <a:solidFill>
                            <a:srgbClr val="000000"/>
                          </a:solidFill>
                          <a:effectLst/>
                          <a:latin typeface="+mn-lt"/>
                          <a:ea typeface="Calibri" panose="020F0502020204030204" pitchFamily="34" charset="0"/>
                          <a:cs typeface="Segoe UI Symbol" panose="020B0502040204020203" pitchFamily="34" charset="0"/>
                        </a:rPr>
                        <a:t>✓</a:t>
                      </a:r>
                      <a:endParaRPr lang="en-US" sz="900" dirty="0">
                        <a:effectLst/>
                        <a:latin typeface="+mn-lt"/>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Test Pap avec test réflexe de détection du VPH pour les participantes âgées de 30 ans ou plus présentant une ASC-US </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mn-lt"/>
                          <a:ea typeface="Calibri" panose="020F0502020204030204" pitchFamily="34" charset="0"/>
                          <a:cs typeface="Calibri" panose="020F0502020204030204" pitchFamily="34" charset="0"/>
                        </a:rPr>
                        <a:t> </a:t>
                      </a:r>
                      <a:endParaRPr lang="en-US" sz="9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889609312"/>
                  </a:ext>
                </a:extLst>
              </a:tr>
              <a:tr h="203158">
                <a:tc>
                  <a:txBody>
                    <a:bodyPr/>
                    <a:lstStyle/>
                    <a:p>
                      <a:pPr marL="0" marR="0" algn="ctr">
                        <a:lnSpc>
                          <a:spcPct val="107000"/>
                        </a:lnSpc>
                        <a:spcBef>
                          <a:spcPts val="100"/>
                        </a:spcBef>
                        <a:spcAft>
                          <a:spcPts val="10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C.-B.</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mn-lt"/>
                          <a:ea typeface="Calibri" panose="020F0502020204030204" pitchFamily="34" charset="0"/>
                          <a:cs typeface="Calibri" panose="020F0502020204030204" pitchFamily="34" charset="0"/>
                        </a:rPr>
                        <a:t> </a:t>
                      </a:r>
                      <a:endParaRPr lang="en-US" sz="9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rgbClr val="FFFFFF"/>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0557432"/>
                  </a:ext>
                </a:extLst>
              </a:tr>
              <a:tr h="415695">
                <a:tc>
                  <a:txBody>
                    <a:bodyPr/>
                    <a:lstStyle/>
                    <a:p>
                      <a:pPr marL="0" marR="0" algn="ctr">
                        <a:lnSpc>
                          <a:spcPct val="107000"/>
                        </a:lnSpc>
                        <a:spcBef>
                          <a:spcPts val="100"/>
                        </a:spcBef>
                        <a:spcAft>
                          <a:spcPts val="10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Alb.</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pPr>
                      <a:r>
                        <a:rPr lang="fr-CA" sz="900" b="0">
                          <a:solidFill>
                            <a:schemeClr val="bg1">
                              <a:lumMod val="50000"/>
                            </a:schemeClr>
                          </a:solidFill>
                          <a:effectLst/>
                          <a:latin typeface="+mn-lt"/>
                          <a:ea typeface="Calibri" panose="020F0502020204030204" pitchFamily="34" charset="0"/>
                          <a:cs typeface="Calibri" panose="020F0502020204030204" pitchFamily="34" charset="0"/>
                        </a:rPr>
                        <a:t>Test Pap avec test réflexe de détection du VPH pour les participantes âgées de 30 ans ou plus présentant une ASC-US ou de 50 ans ou plus présentant une LSIL</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mn-lt"/>
                          <a:ea typeface="Calibri" panose="020F0502020204030204" pitchFamily="34" charset="0"/>
                          <a:cs typeface="Calibri" panose="020F0502020204030204" pitchFamily="34" charset="0"/>
                        </a:rPr>
                        <a:t> </a:t>
                      </a:r>
                      <a:endParaRPr lang="en-US" sz="9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23456874"/>
                  </a:ext>
                </a:extLst>
              </a:tr>
              <a:tr h="257623">
                <a:tc>
                  <a:txBody>
                    <a:bodyPr/>
                    <a:lstStyle/>
                    <a:p>
                      <a:pPr marL="0" marR="0" algn="ctr">
                        <a:lnSpc>
                          <a:spcPct val="107000"/>
                        </a:lnSpc>
                        <a:spcBef>
                          <a:spcPts val="100"/>
                        </a:spcBef>
                        <a:spcAft>
                          <a:spcPts val="10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Sask.</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dirty="0" err="1">
                          <a:solidFill>
                            <a:srgbClr val="000000"/>
                          </a:solidFill>
                          <a:effectLst/>
                          <a:latin typeface="+mn-lt"/>
                          <a:ea typeface="Calibri" panose="020F0502020204030204" pitchFamily="34" charset="0"/>
                          <a:cs typeface="Calibri" panose="020F0502020204030204" pitchFamily="34" charset="0"/>
                        </a:rPr>
                        <a:t>En</a:t>
                      </a:r>
                      <a:r>
                        <a:rPr lang="en-US" sz="900" dirty="0">
                          <a:solidFill>
                            <a:srgbClr val="000000"/>
                          </a:solidFill>
                          <a:effectLst/>
                          <a:latin typeface="+mn-lt"/>
                          <a:ea typeface="Calibri" panose="020F0502020204030204" pitchFamily="34" charset="0"/>
                          <a:cs typeface="Calibri" panose="020F0502020204030204" pitchFamily="34" charset="0"/>
                        </a:rPr>
                        <a:t> </a:t>
                      </a:r>
                      <a:r>
                        <a:rPr lang="en-US" sz="900" dirty="0" err="1">
                          <a:solidFill>
                            <a:srgbClr val="000000"/>
                          </a:solidFill>
                          <a:effectLst/>
                          <a:latin typeface="+mn-lt"/>
                          <a:ea typeface="Calibri" panose="020F0502020204030204" pitchFamily="34" charset="0"/>
                          <a:cs typeface="Calibri" panose="020F0502020204030204" pitchFamily="34" charset="0"/>
                        </a:rPr>
                        <a:t>cours</a:t>
                      </a:r>
                      <a:r>
                        <a:rPr lang="en-US" sz="900" dirty="0">
                          <a:solidFill>
                            <a:srgbClr val="000000"/>
                          </a:solidFill>
                          <a:effectLst/>
                          <a:latin typeface="+mn-lt"/>
                          <a:ea typeface="Calibri" panose="020F0502020204030204" pitchFamily="34" charset="0"/>
                          <a:cs typeface="Calibri" panose="020F0502020204030204" pitchFamily="34" charset="0"/>
                        </a:rPr>
                        <a:t> pour 2021-2022</a:t>
                      </a:r>
                      <a:endParaRPr lang="en-US" sz="900" dirty="0">
                        <a:effectLst/>
                        <a:latin typeface="+mn-lt"/>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Calibri" panose="020F0502020204030204" pitchFamily="34" charset="0"/>
                        </a:rPr>
                        <a:t>Lignes directrices proposées en cours d’élaboration</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mn-lt"/>
                          <a:ea typeface="Calibri" panose="020F0502020204030204" pitchFamily="34" charset="0"/>
                          <a:cs typeface="Calibri" panose="020F0502020204030204" pitchFamily="34" charset="0"/>
                        </a:rPr>
                        <a:t> </a:t>
                      </a:r>
                      <a:endParaRPr lang="en-US" sz="9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rgbClr val="FFFFFF"/>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236495656"/>
                  </a:ext>
                </a:extLst>
              </a:tr>
              <a:tr h="315537">
                <a:tc>
                  <a:txBody>
                    <a:bodyPr/>
                    <a:lstStyle/>
                    <a:p>
                      <a:pPr marL="0" marR="0" algn="ctr">
                        <a:lnSpc>
                          <a:spcPct val="107000"/>
                        </a:lnSpc>
                        <a:spcBef>
                          <a:spcPts val="100"/>
                        </a:spcBef>
                        <a:spcAft>
                          <a:spcPts val="10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Man.</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Calibri" panose="020F0502020204030204" pitchFamily="34" charset="0"/>
                        </a:rPr>
                        <a:t>En phase de planification pour une mise en œuvre en 2021</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mn-lt"/>
                          <a:ea typeface="Calibri" panose="020F0502020204030204" pitchFamily="34" charset="0"/>
                          <a:cs typeface="Segoe UI Symbol" panose="020B0502040204020203" pitchFamily="34" charset="0"/>
                        </a:rPr>
                        <a:t>✓ Lorsque la mise en œuvre est terminée</a:t>
                      </a:r>
                      <a:endParaRPr lang="en-US" sz="9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660412091"/>
                  </a:ext>
                </a:extLst>
              </a:tr>
              <a:tr h="1265846">
                <a:tc>
                  <a:txBody>
                    <a:bodyPr/>
                    <a:lstStyle/>
                    <a:p>
                      <a:pPr marL="0" marR="0" algn="ctr">
                        <a:lnSpc>
                          <a:spcPct val="107000"/>
                        </a:lnSpc>
                        <a:spcBef>
                          <a:spcPts val="100"/>
                        </a:spcBef>
                        <a:spcAft>
                          <a:spcPts val="10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Ont.</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dirty="0">
                          <a:solidFill>
                            <a:srgbClr val="000000"/>
                          </a:solidFill>
                          <a:effectLst/>
                          <a:latin typeface="+mn-lt"/>
                          <a:ea typeface="Calibri" panose="020F0502020204030204" pitchFamily="34" charset="0"/>
                          <a:cs typeface="Segoe UI Symbol" panose="020B0502040204020203" pitchFamily="34" charset="0"/>
                        </a:rPr>
                        <a:t>✓*</a:t>
                      </a:r>
                      <a:endParaRPr lang="en-US" sz="900" dirty="0">
                        <a:effectLst/>
                        <a:latin typeface="+mn-lt"/>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Le dépistage par détection du VPH n’est actuellement pas financé par le ministère de la Santé de l’Ontario. Cependant, il est disponible sur la base d’un paiement par la patiente ou dans certains milieux hospitaliers. Conscient de son accessibilité universelle, le PODCCU fournit des </a:t>
                      </a:r>
                      <a:r>
                        <a:rPr lang="fr-CA" sz="900" b="0" u="sng" dirty="0">
                          <a:solidFill>
                            <a:schemeClr val="bg1">
                              <a:lumMod val="50000"/>
                            </a:schemeClr>
                          </a:solidFill>
                          <a:effectLst/>
                          <a:latin typeface="+mn-l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lignes directrices</a:t>
                      </a: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 aux FSS sur le moment d’envisager son utilisation (par exemple, pour les femmes de 30 ans ou plus avec un premier résultat ASC-US ou pour libérer les patientes admissibles de la colposcopie).</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9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dirty="0">
                          <a:solidFill>
                            <a:srgbClr val="FFFFFF"/>
                          </a:solidFill>
                          <a:effectLst/>
                          <a:latin typeface="+mn-lt"/>
                          <a:ea typeface="Calibri" panose="020F0502020204030204" pitchFamily="34" charset="0"/>
                          <a:cs typeface="Calibri" panose="020F0502020204030204" pitchFamily="34" charset="0"/>
                        </a:rPr>
                        <a:t> </a:t>
                      </a:r>
                      <a:endParaRPr lang="en-US" sz="9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330021753"/>
                  </a:ext>
                </a:extLst>
              </a:tr>
            </a:tbl>
          </a:graphicData>
        </a:graphic>
      </p:graphicFrame>
      <p:sp>
        <p:nvSpPr>
          <p:cNvPr id="3" name="TextBox 2">
            <a:extLst>
              <a:ext uri="{FF2B5EF4-FFF2-40B4-BE49-F238E27FC236}">
                <a16:creationId xmlns:a16="http://schemas.microsoft.com/office/drawing/2014/main" id="{31601A80-8401-0ECC-DD13-DF6900553492}"/>
              </a:ext>
            </a:extLst>
          </p:cNvPr>
          <p:cNvSpPr txBox="1"/>
          <p:nvPr/>
        </p:nvSpPr>
        <p:spPr>
          <a:xfrm>
            <a:off x="298424" y="5555561"/>
            <a:ext cx="11623226" cy="1254189"/>
          </a:xfrm>
          <a:prstGeom prst="rect">
            <a:avLst/>
          </a:prstGeom>
          <a:noFill/>
        </p:spPr>
        <p:txBody>
          <a:bodyPr wrap="square">
            <a:spAutoFit/>
          </a:bodyPr>
          <a:lstStyle/>
          <a:p>
            <a:pPr>
              <a:tabLst>
                <a:tab pos="2971800" algn="ctr"/>
                <a:tab pos="5943600" algn="r"/>
              </a:tabLst>
            </a:pPr>
            <a:r>
              <a:rPr lang="fr-CA" sz="900" dirty="0">
                <a:solidFill>
                  <a:srgbClr val="000000"/>
                </a:solidFill>
                <a:effectLst/>
                <a:ea typeface="Yu Mincho" panose="02020400000000000000" pitchFamily="18" charset="-128"/>
                <a:cs typeface="Times New Roman (Body CS)"/>
              </a:rPr>
              <a:t>Ont. : * Il ne s’agit pas du test de dépistage primaire recommandé par le programme, pour le moment.</a:t>
            </a:r>
            <a:br>
              <a:rPr lang="fr-CA" sz="900" dirty="0">
                <a:solidFill>
                  <a:srgbClr val="000000"/>
                </a:solidFill>
                <a:effectLst/>
                <a:ea typeface="Yu Mincho" panose="02020400000000000000" pitchFamily="18" charset="-128"/>
                <a:cs typeface="Times New Roman (Body CS)"/>
              </a:rPr>
            </a:br>
            <a:r>
              <a:rPr lang="fr-CA" sz="900" dirty="0">
                <a:solidFill>
                  <a:srgbClr val="000000"/>
                </a:solidFill>
                <a:effectLst/>
                <a:ea typeface="Yu Mincho" panose="02020400000000000000" pitchFamily="18" charset="-128"/>
                <a:cs typeface="Times New Roman (Body CS)"/>
              </a:rPr>
              <a:t>Ont. : ^ L’état futur du dépistage du cancer du col de l’utérus utilisant un test de détection du VPH comme test de dépistage primaire est en cours d’élaboration, dans le cadre de la planification de la mise en œuvre du test de détection du VPH en Ontario.</a:t>
            </a:r>
            <a:endParaRPr lang="en-US"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endParaRPr>
          </a:p>
          <a:p>
            <a:pPr>
              <a:tabLst>
                <a:tab pos="2971800" algn="ctr"/>
                <a:tab pos="5943600" algn="r"/>
              </a:tabLst>
            </a:pPr>
            <a:r>
              <a:rPr lang="fr-CA" sz="900" b="1"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Abréviations: </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ASC-US :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atypical</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squamous</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cells</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of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undetermined</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significance</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(atypie des cellules malpighiennes de signification indéterminée); LSIL :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low</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-grade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squamous</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intraepithelial</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lesion</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(lésion malpighienne intraépithéliale de bas grade histologique); HSIL : high-grade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squamous</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intraepithelial</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lesion</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(lésion malpighienne intraépithéliale de haut grade histologique);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VPHhr</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 VPH à haut risque</a:t>
            </a:r>
            <a:endParaRPr lang="en-US"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300"/>
              </a:spcBef>
              <a:spcAft>
                <a:spcPts val="800"/>
              </a:spcAft>
            </a:pPr>
            <a:endParaRPr lang="fr-FR"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300"/>
              </a:spcBef>
              <a:spcAft>
                <a:spcPts val="800"/>
              </a:spcAft>
            </a:pPr>
            <a:endParaRPr lang="fr-FR"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67070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298424" y="209269"/>
            <a:ext cx="10380786" cy="752842"/>
          </a:xfrm>
        </p:spPr>
        <p:txBody>
          <a:bodyPr>
            <a:normAutofit/>
          </a:bodyPr>
          <a:lstStyle/>
          <a:p>
            <a:r>
              <a:rPr lang="fr-FR" sz="1600" dirty="0"/>
              <a:t>Utilisation du test de détection du VPH après un résultat anormal à un examen de dépistage du cancer du col de l’utérus (2/2)</a:t>
            </a:r>
            <a:endParaRPr lang="en-US" sz="1600" dirty="0"/>
          </a:p>
        </p:txBody>
      </p:sp>
      <p:graphicFrame>
        <p:nvGraphicFramePr>
          <p:cNvPr id="4" name="Table 3">
            <a:extLst>
              <a:ext uri="{FF2B5EF4-FFF2-40B4-BE49-F238E27FC236}">
                <a16:creationId xmlns:a16="http://schemas.microsoft.com/office/drawing/2014/main" id="{100F5BC6-1CE6-66AF-0FF8-5755499BD538}"/>
              </a:ext>
            </a:extLst>
          </p:cNvPr>
          <p:cNvGraphicFramePr>
            <a:graphicFrameLocks noGrp="1"/>
          </p:cNvGraphicFramePr>
          <p:nvPr>
            <p:extLst>
              <p:ext uri="{D42A27DB-BD31-4B8C-83A1-F6EECF244321}">
                <p14:modId xmlns:p14="http://schemas.microsoft.com/office/powerpoint/2010/main" val="1183672506"/>
              </p:ext>
            </p:extLst>
          </p:nvPr>
        </p:nvGraphicFramePr>
        <p:xfrm>
          <a:off x="352412" y="1109427"/>
          <a:ext cx="11487176" cy="4298818"/>
        </p:xfrm>
        <a:graphic>
          <a:graphicData uri="http://schemas.openxmlformats.org/drawingml/2006/table">
            <a:tbl>
              <a:tblPr firstRow="1" firstCol="1"/>
              <a:tblGrid>
                <a:gridCol w="509025">
                  <a:extLst>
                    <a:ext uri="{9D8B030D-6E8A-4147-A177-3AD203B41FA5}">
                      <a16:colId xmlns:a16="http://schemas.microsoft.com/office/drawing/2014/main" val="3886057110"/>
                    </a:ext>
                  </a:extLst>
                </a:gridCol>
                <a:gridCol w="1291852">
                  <a:extLst>
                    <a:ext uri="{9D8B030D-6E8A-4147-A177-3AD203B41FA5}">
                      <a16:colId xmlns:a16="http://schemas.microsoft.com/office/drawing/2014/main" val="227308435"/>
                    </a:ext>
                  </a:extLst>
                </a:gridCol>
                <a:gridCol w="4823465">
                  <a:extLst>
                    <a:ext uri="{9D8B030D-6E8A-4147-A177-3AD203B41FA5}">
                      <a16:colId xmlns:a16="http://schemas.microsoft.com/office/drawing/2014/main" val="2911655192"/>
                    </a:ext>
                  </a:extLst>
                </a:gridCol>
                <a:gridCol w="2165468">
                  <a:extLst>
                    <a:ext uri="{9D8B030D-6E8A-4147-A177-3AD203B41FA5}">
                      <a16:colId xmlns:a16="http://schemas.microsoft.com/office/drawing/2014/main" val="3942177039"/>
                    </a:ext>
                  </a:extLst>
                </a:gridCol>
                <a:gridCol w="2697366">
                  <a:extLst>
                    <a:ext uri="{9D8B030D-6E8A-4147-A177-3AD203B41FA5}">
                      <a16:colId xmlns:a16="http://schemas.microsoft.com/office/drawing/2014/main" val="4057529096"/>
                    </a:ext>
                  </a:extLst>
                </a:gridCol>
              </a:tblGrid>
              <a:tr h="747983">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mn-lt"/>
                          <a:ea typeface="Calibri" panose="020F0502020204030204" pitchFamily="34" charset="0"/>
                          <a:cs typeface="Calibri" panose="020F0502020204030204" pitchFamily="34" charset="0"/>
                        </a:rPr>
                        <a:t>P/T</a:t>
                      </a:r>
                      <a:endParaRPr lang="en-US" sz="900" b="1"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Test Pap avec test de détection du VPH comme test de triage ou test réflexe</a:t>
                      </a:r>
                      <a:endParaRPr lang="en-US" sz="9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Veuillez décrire les circonstances d’utilisation du test Pap avec test de détection du VPH comme test de triage ou test réflexe</a:t>
                      </a:r>
                      <a:endParaRPr lang="en-US" sz="9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Test de détection du VPH avec test génétique comme test de triage</a:t>
                      </a:r>
                      <a:endParaRPr lang="en-US" sz="9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Veuillez décrire les circonstances d’utilisation du test de détection du VPH avec test génétique comme test de triage</a:t>
                      </a:r>
                      <a:endParaRPr lang="en-US" sz="9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3071344253"/>
                  </a:ext>
                </a:extLst>
              </a:tr>
              <a:tr h="1315230">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Qc</a:t>
                      </a:r>
                      <a:endParaRPr lang="en-US" sz="900" b="1"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dirty="0">
                          <a:solidFill>
                            <a:srgbClr val="262626"/>
                          </a:solidFill>
                          <a:effectLst/>
                          <a:latin typeface="+mn-lt"/>
                          <a:ea typeface="Calibri" panose="020F0502020204030204" pitchFamily="34" charset="0"/>
                          <a:cs typeface="Calibri" panose="020F0502020204030204" pitchFamily="34" charset="0"/>
                        </a:rPr>
                        <a:t> </a:t>
                      </a:r>
                      <a:endParaRPr lang="en-US" sz="900" dirty="0">
                        <a:effectLst/>
                        <a:latin typeface="+mn-lt"/>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 </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mn-lt"/>
                          <a:ea typeface="Calibri" panose="020F0502020204030204" pitchFamily="34" charset="0"/>
                          <a:cs typeface="Segoe UI Symbol" panose="020B0502040204020203" pitchFamily="34" charset="0"/>
                        </a:rPr>
                        <a:t>✓</a:t>
                      </a:r>
                      <a:br>
                        <a:rPr lang="fr-CA" sz="900">
                          <a:solidFill>
                            <a:schemeClr val="bg1">
                              <a:lumMod val="50000"/>
                            </a:schemeClr>
                          </a:solidFill>
                          <a:effectLst/>
                          <a:latin typeface="+mn-lt"/>
                          <a:ea typeface="Calibri" panose="020F0502020204030204" pitchFamily="34" charset="0"/>
                          <a:cs typeface="Calibri" panose="020F0502020204030204" pitchFamily="34" charset="0"/>
                        </a:rPr>
                      </a:br>
                      <a:r>
                        <a:rPr lang="fr-CA" sz="900">
                          <a:solidFill>
                            <a:schemeClr val="bg1">
                              <a:lumMod val="50000"/>
                            </a:schemeClr>
                          </a:solidFill>
                          <a:effectLst/>
                          <a:latin typeface="+mn-lt"/>
                          <a:ea typeface="Calibri" panose="020F0502020204030204" pitchFamily="34" charset="0"/>
                          <a:cs typeface="Calibri" panose="020F0502020204030204" pitchFamily="34" charset="0"/>
                        </a:rPr>
                        <a:t> Après un résultat anormal au test Pap de dépistage; les tests oncogènes de détection du VPH sont utilisés pour les participantes âgées de 30 ans ou plus, avant un suivi en colposcopie, si le résultat au test de détection du VPH est positif.</a:t>
                      </a:r>
                      <a:endParaRPr lang="en-US" sz="9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dirty="0">
                          <a:solidFill>
                            <a:srgbClr val="262626"/>
                          </a:solidFill>
                          <a:effectLst/>
                          <a:latin typeface="+mn-lt"/>
                          <a:ea typeface="Calibri" panose="020F0502020204030204" pitchFamily="34" charset="0"/>
                          <a:cs typeface="Calibri" panose="020F0502020204030204" pitchFamily="34" charset="0"/>
                        </a:rPr>
                        <a:t> </a:t>
                      </a:r>
                      <a:endParaRPr lang="en-US" sz="9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604625276"/>
                  </a:ext>
                </a:extLst>
              </a:tr>
              <a:tr h="369819">
                <a:tc>
                  <a:txBody>
                    <a:bodyPr/>
                    <a:lstStyle/>
                    <a:p>
                      <a:pPr marL="0" marR="0" algn="ctr">
                        <a:lnSpc>
                          <a:spcPct val="107000"/>
                        </a:lnSpc>
                        <a:spcBef>
                          <a:spcPts val="100"/>
                        </a:spcBef>
                        <a:spcAft>
                          <a:spcPts val="10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N.-B.</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Recommandé pour les participantes âgées de 30 ans ou plus présentant une ASC-US ou pour celles de 50 ans ou plus présentant une LSIL</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900">
                        <a:solidFill>
                          <a:schemeClr val="bg1">
                            <a:lumMod val="50000"/>
                          </a:schemeClr>
                        </a:solidFill>
                        <a:effectLst/>
                        <a:latin typeface="+mn-lt"/>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fr-CA" sz="900">
                          <a:solidFill>
                            <a:schemeClr val="bg1">
                              <a:lumMod val="50000"/>
                            </a:schemeClr>
                          </a:solidFill>
                          <a:effectLst/>
                          <a:latin typeface="+mn-lt"/>
                          <a:ea typeface="Calibri" panose="020F0502020204030204" pitchFamily="34" charset="0"/>
                          <a:cs typeface="Calibri" panose="020F0502020204030204" pitchFamily="34" charset="0"/>
                        </a:rPr>
                        <a:t>Comprend le génotypage du VPH</a:t>
                      </a:r>
                      <a:endParaRPr lang="en-US" sz="9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rgbClr val="FFFFFF"/>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998325155"/>
                  </a:ext>
                </a:extLst>
              </a:tr>
              <a:tr h="180737">
                <a:tc>
                  <a:txBody>
                    <a:bodyPr/>
                    <a:lstStyle/>
                    <a:p>
                      <a:pPr marL="0" marR="0" algn="ctr">
                        <a:lnSpc>
                          <a:spcPct val="107000"/>
                        </a:lnSpc>
                        <a:spcBef>
                          <a:spcPts val="100"/>
                        </a:spcBef>
                        <a:spcAft>
                          <a:spcPts val="10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N.-É.</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 </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mn-lt"/>
                          <a:ea typeface="Calibri" panose="020F0502020204030204" pitchFamily="34" charset="0"/>
                          <a:cs typeface="Calibri" panose="020F0502020204030204" pitchFamily="34" charset="0"/>
                        </a:rPr>
                        <a:t> </a:t>
                      </a:r>
                      <a:endParaRPr lang="en-US" sz="90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078306038"/>
                  </a:ext>
                </a:extLst>
              </a:tr>
              <a:tr h="1504312">
                <a:tc>
                  <a:txBody>
                    <a:bodyPr/>
                    <a:lstStyle/>
                    <a:p>
                      <a:pPr marL="0" marR="0" algn="ctr">
                        <a:lnSpc>
                          <a:spcPct val="107000"/>
                        </a:lnSpc>
                        <a:spcBef>
                          <a:spcPts val="100"/>
                        </a:spcBef>
                        <a:spcAft>
                          <a:spcPts val="10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Î.-P.-É.</a:t>
                      </a:r>
                      <a:endParaRPr lang="en-US" sz="900" b="1">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Triage des participantes âgées de 30 ans ou plus présentant une ASC-US, sans résultats antérieurs anormaux à un test Pap. Test ultérieur de détection du VPH, sur demande du FSP, à des fins de gestion du traitement ou de la sortie du programme, par exemple sous la forme de tests répétés tous les 12 mois confirmant une infection persistante au VPH ou sa disparition.</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fr-CA" sz="900" dirty="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900" dirty="0">
                        <a:solidFill>
                          <a:schemeClr val="bg1">
                            <a:lumMod val="50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dirty="0">
                          <a:solidFill>
                            <a:srgbClr val="262626"/>
                          </a:solidFill>
                          <a:effectLst/>
                          <a:latin typeface="+mn-lt"/>
                          <a:ea typeface="Calibri" panose="020F0502020204030204" pitchFamily="34" charset="0"/>
                          <a:cs typeface="Calibri" panose="020F0502020204030204" pitchFamily="34" charset="0"/>
                        </a:rPr>
                        <a:t>Triage des participantes âgées 30 ans ou plus présentant une ASC-US</a:t>
                      </a:r>
                      <a:r>
                        <a:rPr lang="fr-CA" sz="900" dirty="0">
                          <a:solidFill>
                            <a:srgbClr val="FFFFFF"/>
                          </a:solidFill>
                          <a:effectLst/>
                          <a:latin typeface="+mn-lt"/>
                          <a:ea typeface="Calibri" panose="020F0502020204030204" pitchFamily="34" charset="0"/>
                          <a:cs typeface="Calibri" panose="020F0502020204030204" pitchFamily="34" charset="0"/>
                        </a:rPr>
                        <a:t>, </a:t>
                      </a:r>
                      <a:r>
                        <a:rPr lang="fr-CA" sz="900" dirty="0">
                          <a:solidFill>
                            <a:schemeClr val="bg1">
                              <a:lumMod val="50000"/>
                            </a:schemeClr>
                          </a:solidFill>
                          <a:effectLst/>
                          <a:latin typeface="+mn-lt"/>
                          <a:ea typeface="Calibri" panose="020F0502020204030204" pitchFamily="34" charset="0"/>
                          <a:cs typeface="Calibri" panose="020F0502020204030204" pitchFamily="34" charset="0"/>
                        </a:rPr>
                        <a:t>sans résultats antérieurs anormaux à un test Pap. Test ultérieur de détection du VPH, sur demande du FSP, à des fins de gestion du traitement ou de la sortie du programme, par exemple sous la forme de tests répétés tous les 12 mois confirmant une infection persistante au VPH ou sa disparition.</a:t>
                      </a:r>
                      <a:endParaRPr lang="en-US" sz="90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132484677"/>
                  </a:ext>
                </a:extLst>
              </a:tr>
              <a:tr h="180737">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T.-N.-L.</a:t>
                      </a:r>
                      <a:endParaRPr lang="en-US" sz="900" b="1"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Triage des participantes âgées de plus de 30 ans présentant une ASC-US</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dirty="0">
                          <a:solidFill>
                            <a:schemeClr val="bg1">
                              <a:lumMod val="50000"/>
                            </a:schemeClr>
                          </a:solidFill>
                          <a:effectLst/>
                          <a:latin typeface="+mn-lt"/>
                          <a:ea typeface="Calibri" panose="020F0502020204030204" pitchFamily="34" charset="0"/>
                          <a:cs typeface="Calibri" panose="020F0502020204030204" pitchFamily="34" charset="0"/>
                        </a:rPr>
                        <a:t> </a:t>
                      </a:r>
                      <a:endParaRPr lang="en-US" sz="90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dirty="0">
                          <a:solidFill>
                            <a:srgbClr val="262626"/>
                          </a:solidFill>
                          <a:effectLst/>
                          <a:latin typeface="+mn-lt"/>
                          <a:ea typeface="Calibri" panose="020F0502020204030204" pitchFamily="34" charset="0"/>
                          <a:cs typeface="Calibri" panose="020F0502020204030204" pitchFamily="34" charset="0"/>
                        </a:rPr>
                        <a:t> </a:t>
                      </a:r>
                      <a:endParaRPr lang="en-US" sz="9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970636816"/>
                  </a:ext>
                </a:extLst>
              </a:tr>
            </a:tbl>
          </a:graphicData>
        </a:graphic>
      </p:graphicFrame>
      <p:sp>
        <p:nvSpPr>
          <p:cNvPr id="2" name="TextBox 1">
            <a:extLst>
              <a:ext uri="{FF2B5EF4-FFF2-40B4-BE49-F238E27FC236}">
                <a16:creationId xmlns:a16="http://schemas.microsoft.com/office/drawing/2014/main" id="{4D6D1F44-73E5-4A6C-EF00-0458C4BBC3B5}"/>
              </a:ext>
            </a:extLst>
          </p:cNvPr>
          <p:cNvSpPr txBox="1"/>
          <p:nvPr/>
        </p:nvSpPr>
        <p:spPr>
          <a:xfrm>
            <a:off x="352412" y="5469592"/>
            <a:ext cx="11623226" cy="1254189"/>
          </a:xfrm>
          <a:prstGeom prst="rect">
            <a:avLst/>
          </a:prstGeom>
          <a:noFill/>
        </p:spPr>
        <p:txBody>
          <a:bodyPr wrap="square">
            <a:spAutoFit/>
          </a:bodyPr>
          <a:lstStyle/>
          <a:p>
            <a:pPr>
              <a:tabLst>
                <a:tab pos="2971800" algn="ctr"/>
                <a:tab pos="5943600" algn="r"/>
              </a:tabLst>
            </a:pPr>
            <a:r>
              <a:rPr lang="fr-CA" sz="900" dirty="0">
                <a:solidFill>
                  <a:srgbClr val="000000"/>
                </a:solidFill>
                <a:effectLst/>
                <a:ea typeface="Yu Mincho" panose="02020400000000000000" pitchFamily="18" charset="-128"/>
                <a:cs typeface="Times New Roman (Body CS)"/>
              </a:rPr>
              <a:t>Ont. : * Il ne s’agit pas du test de dépistage primaire recommandé par le programme, pour le moment.</a:t>
            </a:r>
            <a:br>
              <a:rPr lang="fr-CA" sz="900" dirty="0">
                <a:solidFill>
                  <a:srgbClr val="000000"/>
                </a:solidFill>
                <a:effectLst/>
                <a:ea typeface="Yu Mincho" panose="02020400000000000000" pitchFamily="18" charset="-128"/>
                <a:cs typeface="Times New Roman (Body CS)"/>
              </a:rPr>
            </a:br>
            <a:r>
              <a:rPr lang="fr-CA" sz="900" dirty="0">
                <a:solidFill>
                  <a:srgbClr val="000000"/>
                </a:solidFill>
                <a:effectLst/>
                <a:ea typeface="Yu Mincho" panose="02020400000000000000" pitchFamily="18" charset="-128"/>
                <a:cs typeface="Times New Roman (Body CS)"/>
              </a:rPr>
              <a:t>Ont. : ^ L’état futur du dépistage du cancer du col de l’utérus utilisant un test de détection du VPH comme test de dépistage primaire est en cours d’élaboration, dans le cadre de la planification de la mise en œuvre du test de détection du VPH en Ontario.</a:t>
            </a:r>
            <a:endParaRPr lang="en-US"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endParaRPr>
          </a:p>
          <a:p>
            <a:pPr>
              <a:tabLst>
                <a:tab pos="2971800" algn="ctr"/>
                <a:tab pos="5943600" algn="r"/>
              </a:tabLst>
            </a:pPr>
            <a:r>
              <a:rPr lang="fr-CA" sz="900" b="1"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Abréviations: </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ASC-US :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atypical</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squamous</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cells</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of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undetermined</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significance</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(atypie des cellules malpighiennes de signification indéterminée); LSIL :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low</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-grade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squamous</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intraepithelial</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lesion</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(lésion malpighienne intraépithéliale de bas grade histologique); HSIL : high-grade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squamous</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intraepithelial</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lesion</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(lésion malpighienne intraépithéliale de haut grade histologique); </a:t>
            </a:r>
            <a:r>
              <a:rPr lang="fr-CA"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VPHhr</a:t>
            </a:r>
            <a:r>
              <a:rPr lang="fr-CA"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 VPH à haut risque</a:t>
            </a:r>
            <a:endParaRPr lang="en-US"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300"/>
              </a:spcBef>
              <a:spcAft>
                <a:spcPts val="800"/>
              </a:spcAft>
            </a:pPr>
            <a:endParaRPr lang="fr-FR"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300"/>
              </a:spcBef>
              <a:spcAft>
                <a:spcPts val="800"/>
              </a:spcAft>
            </a:pPr>
            <a:endParaRPr lang="fr-FR"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595276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298424" y="232366"/>
            <a:ext cx="10380786" cy="752842"/>
          </a:xfrm>
        </p:spPr>
        <p:txBody>
          <a:bodyPr>
            <a:normAutofit/>
          </a:bodyPr>
          <a:lstStyle/>
          <a:p>
            <a:r>
              <a:rPr lang="fr-FR" sz="1600" dirty="0"/>
              <a:t>Accès au test Pap pour les personnes qui n’ont pas de fournisseur de soins primaires (1/2)</a:t>
            </a:r>
            <a:endParaRPr lang="en-US" sz="1600" dirty="0"/>
          </a:p>
        </p:txBody>
      </p:sp>
      <p:sp>
        <p:nvSpPr>
          <p:cNvPr id="12" name="TextBox 11">
            <a:extLst>
              <a:ext uri="{FF2B5EF4-FFF2-40B4-BE49-F238E27FC236}">
                <a16:creationId xmlns:a16="http://schemas.microsoft.com/office/drawing/2014/main" id="{E2664A72-D48A-6F88-B084-9CCF9C07DCDC}"/>
              </a:ext>
            </a:extLst>
          </p:cNvPr>
          <p:cNvSpPr txBox="1"/>
          <p:nvPr/>
        </p:nvSpPr>
        <p:spPr>
          <a:xfrm>
            <a:off x="298424" y="5144920"/>
            <a:ext cx="11283975" cy="826701"/>
          </a:xfrm>
          <a:prstGeom prst="rect">
            <a:avLst/>
          </a:prstGeom>
          <a:noFill/>
        </p:spPr>
        <p:txBody>
          <a:bodyPr wrap="square" lIns="91440" tIns="45720" rIns="91440" bIns="45720" anchor="t">
            <a:spAutoFit/>
          </a:bodyPr>
          <a:lstStyle/>
          <a:p>
            <a:pPr>
              <a:lnSpc>
                <a:spcPct val="107000"/>
              </a:lnSpc>
              <a:tabLst>
                <a:tab pos="2971800" algn="ctr"/>
                <a:tab pos="5943600" algn="r"/>
              </a:tabLst>
            </a:pPr>
            <a:r>
              <a:rPr lang="fr-FR"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C.-B. : * En Colombie-Britannique, l’accès à un test Pap peut se faire par l’intermédiaire d’infirmières ou d’infirmiers, ou de cliniques, qui ne sont pas le FSP habituel de la patiente.</a:t>
            </a:r>
          </a:p>
          <a:p>
            <a:pPr>
              <a:lnSpc>
                <a:spcPct val="107000"/>
              </a:lnSpc>
              <a:tabLst>
                <a:tab pos="2971800" algn="ctr"/>
                <a:tab pos="5943600" algn="r"/>
              </a:tabLst>
            </a:pPr>
            <a:r>
              <a:rPr lang="fr-FR"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Ont. : ^ Si une femme n’a pas de FSP, elle peut subir un test de dépistage du cancer du col de l’utérus dans certaines unités de santé publique, dans des cliniques de santé sexuelle, dans des cliniques de </a:t>
            </a:r>
            <a:r>
              <a:rPr lang="fr-FR"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sages-femmes</a:t>
            </a:r>
            <a:r>
              <a:rPr lang="fr-FR"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dans des cliniques de santé pour étudiants ou dans des cliniques sans rendez-vous. Un programme, appelé Accès Soins, est également offert en Ontario pour aider les personnes à trouver un FSP. La personne reçoit une lettre de résultats, par l’intermédiaire de notre programme de correspondance, ainsi que le FSP qui a commandé le test, incluant des conseils concernant les prochaines étapes appropriées. Le FSP qui demande le test de dépistage du cancer du col de l’utérus est responsable de coordonner le suivi, au besoin.</a:t>
            </a:r>
          </a:p>
        </p:txBody>
      </p:sp>
      <p:graphicFrame>
        <p:nvGraphicFramePr>
          <p:cNvPr id="3" name="Table 2">
            <a:extLst>
              <a:ext uri="{FF2B5EF4-FFF2-40B4-BE49-F238E27FC236}">
                <a16:creationId xmlns:a16="http://schemas.microsoft.com/office/drawing/2014/main" id="{06C4CAE4-D5BC-B7D8-20C1-BEC2504A635E}"/>
              </a:ext>
            </a:extLst>
          </p:cNvPr>
          <p:cNvGraphicFramePr>
            <a:graphicFrameLocks noGrp="1"/>
          </p:cNvGraphicFramePr>
          <p:nvPr>
            <p:extLst>
              <p:ext uri="{D42A27DB-BD31-4B8C-83A1-F6EECF244321}">
                <p14:modId xmlns:p14="http://schemas.microsoft.com/office/powerpoint/2010/main" val="1661050057"/>
              </p:ext>
            </p:extLst>
          </p:nvPr>
        </p:nvGraphicFramePr>
        <p:xfrm>
          <a:off x="298425" y="824073"/>
          <a:ext cx="11283975" cy="4031581"/>
        </p:xfrm>
        <a:graphic>
          <a:graphicData uri="http://schemas.openxmlformats.org/drawingml/2006/table">
            <a:tbl>
              <a:tblPr firstRow="1" firstCol="1"/>
              <a:tblGrid>
                <a:gridCol w="512954">
                  <a:extLst>
                    <a:ext uri="{9D8B030D-6E8A-4147-A177-3AD203B41FA5}">
                      <a16:colId xmlns:a16="http://schemas.microsoft.com/office/drawing/2014/main" val="1367483150"/>
                    </a:ext>
                  </a:extLst>
                </a:gridCol>
                <a:gridCol w="1804268">
                  <a:extLst>
                    <a:ext uri="{9D8B030D-6E8A-4147-A177-3AD203B41FA5}">
                      <a16:colId xmlns:a16="http://schemas.microsoft.com/office/drawing/2014/main" val="2049559963"/>
                    </a:ext>
                  </a:extLst>
                </a:gridCol>
                <a:gridCol w="2349368">
                  <a:extLst>
                    <a:ext uri="{9D8B030D-6E8A-4147-A177-3AD203B41FA5}">
                      <a16:colId xmlns:a16="http://schemas.microsoft.com/office/drawing/2014/main" val="3870495203"/>
                    </a:ext>
                  </a:extLst>
                </a:gridCol>
                <a:gridCol w="3946122">
                  <a:extLst>
                    <a:ext uri="{9D8B030D-6E8A-4147-A177-3AD203B41FA5}">
                      <a16:colId xmlns:a16="http://schemas.microsoft.com/office/drawing/2014/main" val="3084349775"/>
                    </a:ext>
                  </a:extLst>
                </a:gridCol>
                <a:gridCol w="2671263">
                  <a:extLst>
                    <a:ext uri="{9D8B030D-6E8A-4147-A177-3AD203B41FA5}">
                      <a16:colId xmlns:a16="http://schemas.microsoft.com/office/drawing/2014/main" val="918642326"/>
                    </a:ext>
                  </a:extLst>
                </a:gridCol>
              </a:tblGrid>
              <a:tr h="347111">
                <a:tc>
                  <a:txBody>
                    <a:bodyPr/>
                    <a:lstStyle/>
                    <a:p>
                      <a:pPr marL="0" marR="0" algn="ctr">
                        <a:lnSpc>
                          <a:spcPct val="107000"/>
                        </a:lnSpc>
                        <a:spcBef>
                          <a:spcPts val="240"/>
                        </a:spcBef>
                        <a:spcAft>
                          <a:spcPts val="240"/>
                        </a:spcAft>
                      </a:pPr>
                      <a:r>
                        <a:rPr lang="fr-CA" sz="1000" b="1" dirty="0">
                          <a:solidFill>
                            <a:srgbClr val="FFFFFF"/>
                          </a:solidFill>
                          <a:effectLst/>
                          <a:latin typeface="+mn-lt"/>
                          <a:ea typeface="Yu Mincho" panose="02020400000000000000" pitchFamily="18" charset="-128"/>
                          <a:cs typeface="Arial" panose="020B0604020202020204" pitchFamily="34" charset="0"/>
                        </a:rPr>
                        <a:t>P/T</a:t>
                      </a:r>
                      <a:endParaRPr lang="en-US" sz="1000" b="1"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240"/>
                        </a:spcBef>
                        <a:spcAft>
                          <a:spcPts val="240"/>
                        </a:spcAft>
                      </a:pPr>
                      <a:r>
                        <a:rPr lang="fr-CA" sz="1000" b="1" dirty="0">
                          <a:solidFill>
                            <a:srgbClr val="FFFFFF"/>
                          </a:solidFill>
                          <a:effectLst/>
                          <a:latin typeface="+mn-lt"/>
                          <a:ea typeface="Times New Roman" panose="02020603050405020304" pitchFamily="18" charset="0"/>
                          <a:cs typeface="Calibri" panose="020F0502020204030204" pitchFamily="34" charset="0"/>
                        </a:rPr>
                        <a:t>FSP nécessaire pour accéder au test </a:t>
                      </a:r>
                      <a:endParaRPr lang="en-US" sz="10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240"/>
                        </a:spcBef>
                        <a:spcAft>
                          <a:spcPts val="240"/>
                        </a:spcAft>
                      </a:pPr>
                      <a:r>
                        <a:rPr lang="fr-CA" sz="1000" b="1">
                          <a:solidFill>
                            <a:srgbClr val="FFFFFF"/>
                          </a:solidFill>
                          <a:effectLst/>
                          <a:latin typeface="+mn-lt"/>
                          <a:ea typeface="Times New Roman" panose="02020603050405020304" pitchFamily="18" charset="0"/>
                          <a:cs typeface="Calibri" panose="020F0502020204030204" pitchFamily="34" charset="0"/>
                        </a:rPr>
                        <a:t>Accès au test Pap pour les personnes qui n'ont pas de FSP</a:t>
                      </a:r>
                      <a:endParaRPr lang="en-US" sz="10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240"/>
                        </a:spcBef>
                        <a:spcAft>
                          <a:spcPts val="240"/>
                        </a:spcAft>
                      </a:pPr>
                      <a:r>
                        <a:rPr lang="fr-CA" sz="1000" b="1">
                          <a:solidFill>
                            <a:srgbClr val="FFFFFF"/>
                          </a:solidFill>
                          <a:effectLst/>
                          <a:latin typeface="+mn-lt"/>
                          <a:ea typeface="Times New Roman" panose="02020603050405020304" pitchFamily="18" charset="0"/>
                          <a:cs typeface="Calibri" panose="020F0502020204030204" pitchFamily="34" charset="0"/>
                        </a:rPr>
                        <a:t>Manière dont les résultats sont communiqués </a:t>
                      </a:r>
                      <a:endParaRPr lang="en-US" sz="10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240"/>
                        </a:spcBef>
                        <a:spcAft>
                          <a:spcPts val="240"/>
                        </a:spcAft>
                      </a:pPr>
                      <a:r>
                        <a:rPr lang="fr-CA" sz="1000" b="1">
                          <a:solidFill>
                            <a:srgbClr val="FFFFFF"/>
                          </a:solidFill>
                          <a:effectLst/>
                          <a:latin typeface="+mn-lt"/>
                          <a:ea typeface="Times New Roman" panose="02020603050405020304" pitchFamily="18" charset="0"/>
                          <a:cs typeface="Calibri" panose="020F0502020204030204" pitchFamily="34" charset="0"/>
                        </a:rPr>
                        <a:t>Mise en relation avec un FSP si un suivi est nécessaire</a:t>
                      </a:r>
                      <a:endParaRPr lang="en-US" sz="10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1340519522"/>
                  </a:ext>
                </a:extLst>
              </a:tr>
              <a:tr h="169640">
                <a:tc>
                  <a:txBody>
                    <a:bodyPr/>
                    <a:lstStyle/>
                    <a:p>
                      <a:pPr marL="0" marR="0" algn="ctr">
                        <a:lnSpc>
                          <a:spcPct val="107000"/>
                        </a:lnSpc>
                        <a:spcBef>
                          <a:spcPts val="0"/>
                        </a:spcBef>
                        <a:spcAft>
                          <a:spcPts val="0"/>
                        </a:spcAft>
                      </a:pPr>
                      <a:r>
                        <a:rPr lang="fr-CA" sz="1000" b="1">
                          <a:solidFill>
                            <a:srgbClr val="FFFFFF"/>
                          </a:solidFill>
                          <a:effectLst/>
                          <a:latin typeface="+mn-lt"/>
                          <a:ea typeface="Calibri" panose="020F0502020204030204" pitchFamily="34" charset="0"/>
                          <a:cs typeface="Arial" panose="020B0604020202020204" pitchFamily="34" charset="0"/>
                        </a:rPr>
                        <a:t>Yn</a:t>
                      </a:r>
                      <a:endParaRPr lang="en-US" sz="10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 </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 </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 </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526912538"/>
                  </a:ext>
                </a:extLst>
              </a:tr>
              <a:tr h="169640">
                <a:tc>
                  <a:txBody>
                    <a:bodyPr/>
                    <a:lstStyle/>
                    <a:p>
                      <a:pPr marL="0" marR="0" algn="ctr">
                        <a:lnSpc>
                          <a:spcPct val="107000"/>
                        </a:lnSpc>
                        <a:spcBef>
                          <a:spcPts val="0"/>
                        </a:spcBef>
                        <a:spcAft>
                          <a:spcPts val="0"/>
                        </a:spcAft>
                      </a:pPr>
                      <a:r>
                        <a:rPr lang="fr-CA" sz="1000" b="1">
                          <a:solidFill>
                            <a:srgbClr val="FFFFFF"/>
                          </a:solidFill>
                          <a:effectLst/>
                          <a:latin typeface="+mn-lt"/>
                          <a:ea typeface="Calibri" panose="020F0502020204030204" pitchFamily="34" charset="0"/>
                          <a:cs typeface="Arial" panose="020B0604020202020204" pitchFamily="34" charset="0"/>
                        </a:rPr>
                        <a:t>T.N.-O.</a:t>
                      </a:r>
                      <a:endParaRPr lang="en-US" sz="10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13716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 </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 </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 </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 </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98333805"/>
                  </a:ext>
                </a:extLst>
              </a:tr>
              <a:tr h="879529">
                <a:tc>
                  <a:txBody>
                    <a:bodyPr/>
                    <a:lstStyle/>
                    <a:p>
                      <a:pPr marL="0" marR="0" algn="ctr">
                        <a:lnSpc>
                          <a:spcPct val="107000"/>
                        </a:lnSpc>
                        <a:spcBef>
                          <a:spcPts val="0"/>
                        </a:spcBef>
                        <a:spcAft>
                          <a:spcPts val="0"/>
                        </a:spcAft>
                      </a:pPr>
                      <a:r>
                        <a:rPr lang="fr-CA" sz="1000" b="1" dirty="0">
                          <a:solidFill>
                            <a:srgbClr val="FFFFFF"/>
                          </a:solidFill>
                          <a:effectLst/>
                          <a:latin typeface="+mn-lt"/>
                          <a:ea typeface="Calibri" panose="020F0502020204030204" pitchFamily="34" charset="0"/>
                          <a:cs typeface="Arial" panose="020B0604020202020204" pitchFamily="34" charset="0"/>
                        </a:rPr>
                        <a:t>Nt</a:t>
                      </a:r>
                      <a:endParaRPr lang="en-US" sz="10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Les infirmières et infirmiers en santé communautaire peuvent fournir un test Pap à toutes les personnes admissibles du Nunavut. Cela peut être fait à l’occasion d’un rendez-vous régulier au centre de santé.</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Les résultats sont envoyés, pour examen, au superviseur des programmes de santé communautaire (SCHP). Les résultats peuvent être communiqués au FSS ayant demandé l’examen et peuvent également être discutés avec le SCHP. </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En fonction du personnel disponible </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155900360"/>
                  </a:ext>
                </a:extLst>
              </a:tr>
              <a:tr h="169640">
                <a:tc>
                  <a:txBody>
                    <a:bodyPr/>
                    <a:lstStyle/>
                    <a:p>
                      <a:pPr marL="0" marR="0" algn="ctr">
                        <a:lnSpc>
                          <a:spcPct val="107000"/>
                        </a:lnSpc>
                        <a:spcBef>
                          <a:spcPts val="0"/>
                        </a:spcBef>
                        <a:spcAft>
                          <a:spcPts val="0"/>
                        </a:spcAft>
                      </a:pPr>
                      <a:r>
                        <a:rPr lang="fr-CA" sz="1000" b="1">
                          <a:solidFill>
                            <a:srgbClr val="FFFFFF"/>
                          </a:solidFill>
                          <a:effectLst/>
                          <a:latin typeface="+mn-lt"/>
                          <a:ea typeface="Calibri" panose="020F0502020204030204" pitchFamily="34" charset="0"/>
                          <a:cs typeface="Arial" panose="020B0604020202020204" pitchFamily="34" charset="0"/>
                        </a:rPr>
                        <a:t>C.-B.*</a:t>
                      </a:r>
                      <a:endParaRPr lang="en-US" sz="10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 </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13716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 </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 </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 </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929956308"/>
                  </a:ext>
                </a:extLst>
              </a:tr>
              <a:tr h="347111">
                <a:tc>
                  <a:txBody>
                    <a:bodyPr/>
                    <a:lstStyle/>
                    <a:p>
                      <a:pPr marL="0" marR="0" algn="ctr">
                        <a:lnSpc>
                          <a:spcPct val="107000"/>
                        </a:lnSpc>
                        <a:spcBef>
                          <a:spcPts val="0"/>
                        </a:spcBef>
                        <a:spcAft>
                          <a:spcPts val="0"/>
                        </a:spcAft>
                      </a:pPr>
                      <a:r>
                        <a:rPr lang="fr-CA" sz="1000" b="1">
                          <a:solidFill>
                            <a:srgbClr val="FFFFFF"/>
                          </a:solidFill>
                          <a:effectLst/>
                          <a:latin typeface="+mn-lt"/>
                          <a:ea typeface="Calibri" panose="020F0502020204030204" pitchFamily="34" charset="0"/>
                          <a:cs typeface="Arial" panose="020B0604020202020204" pitchFamily="34" charset="0"/>
                        </a:rPr>
                        <a:t>Alb.</a:t>
                      </a:r>
                      <a:endParaRPr lang="en-US" sz="10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 </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Les IA peuvent effectuer un test Pap avec le soutien d’un FSP.</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Les IA doivent contribuer à mettre la patiente en relation avec un FSP.</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214729667"/>
                  </a:ext>
                </a:extLst>
              </a:tr>
              <a:tr h="879529">
                <a:tc>
                  <a:txBody>
                    <a:bodyPr/>
                    <a:lstStyle/>
                    <a:p>
                      <a:pPr marL="0" marR="0" algn="ctr">
                        <a:lnSpc>
                          <a:spcPct val="107000"/>
                        </a:lnSpc>
                        <a:spcBef>
                          <a:spcPts val="0"/>
                        </a:spcBef>
                        <a:spcAft>
                          <a:spcPts val="0"/>
                        </a:spcAft>
                      </a:pPr>
                      <a:r>
                        <a:rPr lang="fr-CA" sz="1000" b="1">
                          <a:solidFill>
                            <a:srgbClr val="FFFFFF"/>
                          </a:solidFill>
                          <a:effectLst/>
                          <a:latin typeface="+mn-lt"/>
                          <a:ea typeface="Calibri" panose="020F0502020204030204" pitchFamily="34" charset="0"/>
                          <a:cs typeface="Arial" panose="020B0604020202020204" pitchFamily="34" charset="0"/>
                        </a:rPr>
                        <a:t>Sask.</a:t>
                      </a:r>
                      <a:endParaRPr lang="en-US" sz="10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Le programme travaille également en partenariat avec un certain nombre de cliniques sans rendez-vous pour faciliter la mise en relation des participantes avec un FSP, si nécessaire.</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Le programme envoie une lettre de résultat à la participante, indépendamment de son statut en matière de FSP.</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 </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528114688"/>
                  </a:ext>
                </a:extLst>
              </a:tr>
              <a:tr h="702056">
                <a:tc>
                  <a:txBody>
                    <a:bodyPr/>
                    <a:lstStyle/>
                    <a:p>
                      <a:pPr marL="0" marR="0" algn="ctr">
                        <a:lnSpc>
                          <a:spcPct val="107000"/>
                        </a:lnSpc>
                        <a:spcBef>
                          <a:spcPts val="0"/>
                        </a:spcBef>
                        <a:spcAft>
                          <a:spcPts val="0"/>
                        </a:spcAft>
                      </a:pPr>
                      <a:r>
                        <a:rPr lang="fr-CA" sz="1000" b="1" dirty="0">
                          <a:solidFill>
                            <a:srgbClr val="FFFFFF"/>
                          </a:solidFill>
                          <a:effectLst/>
                          <a:latin typeface="+mn-lt"/>
                          <a:ea typeface="Calibri" panose="020F0502020204030204" pitchFamily="34" charset="0"/>
                          <a:cs typeface="Arial" panose="020B0604020202020204" pitchFamily="34" charset="0"/>
                        </a:rPr>
                        <a:t>Man.</a:t>
                      </a:r>
                      <a:endParaRPr lang="en-US" sz="10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 </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Les patientes sans FSP peuvent se rendre à une clinique Pap.</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Le centre de la clinique Pap communiquera avec la patiente, si son résultat de test Pap est anormal. En revanche, on ne communiquera pas avec elle si le résultat est normal. La personne peut communiquer avec </a:t>
                      </a:r>
                      <a:r>
                        <a:rPr lang="fr-CA" sz="1000" kern="1200" dirty="0" err="1">
                          <a:solidFill>
                            <a:srgbClr val="262626"/>
                          </a:solidFill>
                          <a:effectLst/>
                          <a:latin typeface="+mn-lt"/>
                          <a:ea typeface="Calibri" panose="020F0502020204030204" pitchFamily="34" charset="0"/>
                          <a:cs typeface="Calibri" panose="020F0502020204030204" pitchFamily="34" charset="0"/>
                        </a:rPr>
                        <a:t>CervixCheck</a:t>
                      </a:r>
                      <a:r>
                        <a:rPr lang="fr-CA" sz="1000" kern="1200" dirty="0">
                          <a:solidFill>
                            <a:srgbClr val="262626"/>
                          </a:solidFill>
                          <a:effectLst/>
                          <a:latin typeface="+mn-lt"/>
                          <a:ea typeface="Calibri" panose="020F0502020204030204" pitchFamily="34" charset="0"/>
                          <a:cs typeface="Calibri" panose="020F0502020204030204" pitchFamily="34" charset="0"/>
                        </a:rPr>
                        <a:t>, pour obtenir une copie de son historique de dépistage du cancer du col de l’utérus.</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Lorsque la personne n’a pas de FSP, c’est la clinique de test Pap qui assure la responsabilité des activités de suivi.</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111816632"/>
                  </a:ext>
                </a:extLst>
              </a:tr>
              <a:tr h="169640">
                <a:tc>
                  <a:txBody>
                    <a:bodyPr/>
                    <a:lstStyle/>
                    <a:p>
                      <a:pPr marL="0" marR="0" algn="ctr">
                        <a:lnSpc>
                          <a:spcPct val="107000"/>
                        </a:lnSpc>
                        <a:spcBef>
                          <a:spcPts val="0"/>
                        </a:spcBef>
                        <a:spcAft>
                          <a:spcPts val="0"/>
                        </a:spcAft>
                      </a:pPr>
                      <a:r>
                        <a:rPr lang="fr-CA" sz="1000" b="1" dirty="0">
                          <a:solidFill>
                            <a:srgbClr val="FFFFFF"/>
                          </a:solidFill>
                          <a:effectLst/>
                          <a:latin typeface="+mn-lt"/>
                          <a:ea typeface="Calibri" panose="020F0502020204030204" pitchFamily="34" charset="0"/>
                          <a:cs typeface="Arial" panose="020B0604020202020204" pitchFamily="34" charset="0"/>
                        </a:rPr>
                        <a:t>Ont.</a:t>
                      </a:r>
                      <a:endParaRPr lang="en-US" sz="10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13716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 </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 </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 </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064730635"/>
                  </a:ext>
                </a:extLst>
              </a:tr>
            </a:tbl>
          </a:graphicData>
        </a:graphic>
      </p:graphicFrame>
    </p:spTree>
    <p:extLst>
      <p:ext uri="{BB962C8B-B14F-4D97-AF65-F5344CB8AC3E}">
        <p14:creationId xmlns:p14="http://schemas.microsoft.com/office/powerpoint/2010/main" val="4067783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298424" y="232366"/>
            <a:ext cx="10380786" cy="752842"/>
          </a:xfrm>
        </p:spPr>
        <p:txBody>
          <a:bodyPr>
            <a:normAutofit/>
          </a:bodyPr>
          <a:lstStyle/>
          <a:p>
            <a:r>
              <a:rPr lang="fr-FR" sz="1600" dirty="0"/>
              <a:t>Accès au test Pap pour les personnes qui n’ont pas de fournisseur de soins primaires (2/2)</a:t>
            </a:r>
            <a:endParaRPr lang="en-US" sz="1600" dirty="0"/>
          </a:p>
        </p:txBody>
      </p:sp>
      <p:graphicFrame>
        <p:nvGraphicFramePr>
          <p:cNvPr id="3" name="Table 2">
            <a:extLst>
              <a:ext uri="{FF2B5EF4-FFF2-40B4-BE49-F238E27FC236}">
                <a16:creationId xmlns:a16="http://schemas.microsoft.com/office/drawing/2014/main" id="{06C4CAE4-D5BC-B7D8-20C1-BEC2504A635E}"/>
              </a:ext>
            </a:extLst>
          </p:cNvPr>
          <p:cNvGraphicFramePr>
            <a:graphicFrameLocks noGrp="1"/>
          </p:cNvGraphicFramePr>
          <p:nvPr>
            <p:extLst>
              <p:ext uri="{D42A27DB-BD31-4B8C-83A1-F6EECF244321}">
                <p14:modId xmlns:p14="http://schemas.microsoft.com/office/powerpoint/2010/main" val="2054186688"/>
              </p:ext>
            </p:extLst>
          </p:nvPr>
        </p:nvGraphicFramePr>
        <p:xfrm>
          <a:off x="298425" y="824073"/>
          <a:ext cx="11315238" cy="5011674"/>
        </p:xfrm>
        <a:graphic>
          <a:graphicData uri="http://schemas.openxmlformats.org/drawingml/2006/table">
            <a:tbl>
              <a:tblPr firstRow="1" firstCol="1"/>
              <a:tblGrid>
                <a:gridCol w="514375">
                  <a:extLst>
                    <a:ext uri="{9D8B030D-6E8A-4147-A177-3AD203B41FA5}">
                      <a16:colId xmlns:a16="http://schemas.microsoft.com/office/drawing/2014/main" val="1367483150"/>
                    </a:ext>
                  </a:extLst>
                </a:gridCol>
                <a:gridCol w="1809267">
                  <a:extLst>
                    <a:ext uri="{9D8B030D-6E8A-4147-A177-3AD203B41FA5}">
                      <a16:colId xmlns:a16="http://schemas.microsoft.com/office/drawing/2014/main" val="2049559963"/>
                    </a:ext>
                  </a:extLst>
                </a:gridCol>
                <a:gridCol w="2355877">
                  <a:extLst>
                    <a:ext uri="{9D8B030D-6E8A-4147-A177-3AD203B41FA5}">
                      <a16:colId xmlns:a16="http://schemas.microsoft.com/office/drawing/2014/main" val="3870495203"/>
                    </a:ext>
                  </a:extLst>
                </a:gridCol>
                <a:gridCol w="3957055">
                  <a:extLst>
                    <a:ext uri="{9D8B030D-6E8A-4147-A177-3AD203B41FA5}">
                      <a16:colId xmlns:a16="http://schemas.microsoft.com/office/drawing/2014/main" val="3084349775"/>
                    </a:ext>
                  </a:extLst>
                </a:gridCol>
                <a:gridCol w="2678664">
                  <a:extLst>
                    <a:ext uri="{9D8B030D-6E8A-4147-A177-3AD203B41FA5}">
                      <a16:colId xmlns:a16="http://schemas.microsoft.com/office/drawing/2014/main" val="918642326"/>
                    </a:ext>
                  </a:extLst>
                </a:gridCol>
              </a:tblGrid>
              <a:tr h="280477">
                <a:tc>
                  <a:txBody>
                    <a:bodyPr/>
                    <a:lstStyle/>
                    <a:p>
                      <a:pPr marL="0" marR="0" algn="ctr">
                        <a:lnSpc>
                          <a:spcPct val="107000"/>
                        </a:lnSpc>
                        <a:spcBef>
                          <a:spcPts val="240"/>
                        </a:spcBef>
                        <a:spcAft>
                          <a:spcPts val="240"/>
                        </a:spcAft>
                      </a:pPr>
                      <a:r>
                        <a:rPr lang="fr-CA" sz="1000" b="1" dirty="0">
                          <a:solidFill>
                            <a:srgbClr val="FFFFFF"/>
                          </a:solidFill>
                          <a:effectLst/>
                          <a:latin typeface="+mn-lt"/>
                          <a:ea typeface="Yu Mincho" panose="02020400000000000000" pitchFamily="18" charset="-128"/>
                          <a:cs typeface="Arial" panose="020B0604020202020204" pitchFamily="34" charset="0"/>
                        </a:rPr>
                        <a:t>P/T</a:t>
                      </a:r>
                      <a:endParaRPr lang="en-US" sz="1000" b="1"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240"/>
                        </a:spcBef>
                        <a:spcAft>
                          <a:spcPts val="240"/>
                        </a:spcAft>
                      </a:pPr>
                      <a:r>
                        <a:rPr lang="fr-CA" sz="1000" b="1" dirty="0">
                          <a:solidFill>
                            <a:srgbClr val="FFFFFF"/>
                          </a:solidFill>
                          <a:effectLst/>
                          <a:latin typeface="+mn-lt"/>
                          <a:ea typeface="Times New Roman" panose="02020603050405020304" pitchFamily="18" charset="0"/>
                          <a:cs typeface="Calibri" panose="020F0502020204030204" pitchFamily="34" charset="0"/>
                        </a:rPr>
                        <a:t>FSP nécessaire pour accéder au test </a:t>
                      </a:r>
                      <a:endParaRPr lang="en-US" sz="10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240"/>
                        </a:spcBef>
                        <a:spcAft>
                          <a:spcPts val="240"/>
                        </a:spcAft>
                      </a:pPr>
                      <a:r>
                        <a:rPr lang="fr-CA" sz="1000" b="1" dirty="0">
                          <a:solidFill>
                            <a:srgbClr val="FFFFFF"/>
                          </a:solidFill>
                          <a:effectLst/>
                          <a:latin typeface="+mn-lt"/>
                          <a:ea typeface="Times New Roman" panose="02020603050405020304" pitchFamily="18" charset="0"/>
                          <a:cs typeface="Calibri" panose="020F0502020204030204" pitchFamily="34" charset="0"/>
                        </a:rPr>
                        <a:t>Accès au test Pap pour les personnes qui n'ont pas de FSP</a:t>
                      </a:r>
                      <a:endParaRPr lang="en-US" sz="10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240"/>
                        </a:spcBef>
                        <a:spcAft>
                          <a:spcPts val="240"/>
                        </a:spcAft>
                      </a:pPr>
                      <a:r>
                        <a:rPr lang="fr-CA" sz="1000" b="1" dirty="0">
                          <a:solidFill>
                            <a:srgbClr val="FFFFFF"/>
                          </a:solidFill>
                          <a:effectLst/>
                          <a:latin typeface="+mn-lt"/>
                          <a:ea typeface="Times New Roman" panose="02020603050405020304" pitchFamily="18" charset="0"/>
                          <a:cs typeface="Calibri" panose="020F0502020204030204" pitchFamily="34" charset="0"/>
                        </a:rPr>
                        <a:t>Manière dont les résultats sont communiqués </a:t>
                      </a:r>
                      <a:endParaRPr lang="en-US" sz="10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240"/>
                        </a:spcBef>
                        <a:spcAft>
                          <a:spcPts val="240"/>
                        </a:spcAft>
                      </a:pPr>
                      <a:r>
                        <a:rPr lang="fr-CA" sz="1000" b="1">
                          <a:solidFill>
                            <a:srgbClr val="FFFFFF"/>
                          </a:solidFill>
                          <a:effectLst/>
                          <a:latin typeface="+mn-lt"/>
                          <a:ea typeface="Times New Roman" panose="02020603050405020304" pitchFamily="18" charset="0"/>
                          <a:cs typeface="Calibri" panose="020F0502020204030204" pitchFamily="34" charset="0"/>
                        </a:rPr>
                        <a:t>Mise en relation avec un FSP si un suivi est nécessaire</a:t>
                      </a:r>
                      <a:endParaRPr lang="en-US" sz="10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1340519522"/>
                  </a:ext>
                </a:extLst>
              </a:tr>
              <a:tr h="423881">
                <a:tc>
                  <a:txBody>
                    <a:bodyPr/>
                    <a:lstStyle/>
                    <a:p>
                      <a:pPr marL="0" marR="0" algn="ctr">
                        <a:lnSpc>
                          <a:spcPct val="107000"/>
                        </a:lnSpc>
                        <a:spcBef>
                          <a:spcPts val="0"/>
                        </a:spcBef>
                        <a:spcAft>
                          <a:spcPts val="0"/>
                        </a:spcAft>
                      </a:pPr>
                      <a:r>
                        <a:rPr lang="fr-CA" sz="1000" b="1" dirty="0">
                          <a:solidFill>
                            <a:srgbClr val="FFFFFF"/>
                          </a:solidFill>
                          <a:effectLst/>
                          <a:latin typeface="+mn-lt"/>
                          <a:ea typeface="Calibri" panose="020F0502020204030204" pitchFamily="34" charset="0"/>
                          <a:cs typeface="Arial" panose="020B0604020202020204" pitchFamily="34" charset="0"/>
                        </a:rPr>
                        <a:t>Qc</a:t>
                      </a:r>
                      <a:endParaRPr lang="en-US" sz="10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13716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Un certain nombre de CLSC ou de cliniques médicales offrent ce service aux patientes sans FSP.</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Il incombe au professionnel qui a effectué le test de communiquer le résultat.</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Non</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35025984"/>
                  </a:ext>
                </a:extLst>
              </a:tr>
              <a:tr h="1284300">
                <a:tc>
                  <a:txBody>
                    <a:bodyPr/>
                    <a:lstStyle/>
                    <a:p>
                      <a:pPr marL="0" marR="0" algn="ctr">
                        <a:lnSpc>
                          <a:spcPct val="107000"/>
                        </a:lnSpc>
                        <a:spcBef>
                          <a:spcPts val="0"/>
                        </a:spcBef>
                        <a:spcAft>
                          <a:spcPts val="0"/>
                        </a:spcAft>
                      </a:pPr>
                      <a:r>
                        <a:rPr lang="fr-CA" sz="1000" b="1" dirty="0">
                          <a:solidFill>
                            <a:srgbClr val="FFFFFF"/>
                          </a:solidFill>
                          <a:effectLst/>
                          <a:latin typeface="+mn-lt"/>
                          <a:ea typeface="Calibri" panose="020F0502020204030204" pitchFamily="34" charset="0"/>
                          <a:cs typeface="Arial" panose="020B0604020202020204" pitchFamily="34" charset="0"/>
                        </a:rPr>
                        <a:t>N.-B.</a:t>
                      </a:r>
                      <a:endParaRPr lang="en-US" sz="10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 Par l’intermédiaire de cliniques de test Pap dans toute la province.</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 La notification des résultats relève de la responsabilité du FSS ou de la clinique qui a procédé au test Pap, indépendamment du fait qu’il s’agit ou non du FSP de la patiente.</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13716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a:t>
                      </a:r>
                      <a:endParaRPr lang="en-US" sz="1000" kern="1200">
                        <a:solidFill>
                          <a:srgbClr val="262626"/>
                        </a:solidFill>
                        <a:effectLst/>
                        <a:latin typeface="+mn-lt"/>
                        <a:ea typeface="Yu Mincho" panose="02020400000000000000" pitchFamily="18" charset="-128"/>
                        <a:cs typeface="Calibri" panose="020F0502020204030204" pitchFamily="34" charset="0"/>
                      </a:endParaRPr>
                    </a:p>
                    <a:p>
                      <a:pPr marL="0" marR="0" indent="-889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Tous les tests Pap nécessitent un FSS responsable, pour assurer le suivi des résultats anormaux. Le Programme de prévention et de dépistage du cancer du col utérin du N.-B. envoie une correspondance de rappel aux FSS responsables et aux participantes, en fonction des LDPC du N.-B., lorsque la date des examens de suivi recommandés après des résultats anormaux est dépassée.</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9958003"/>
                  </a:ext>
                </a:extLst>
              </a:tr>
              <a:tr h="280477">
                <a:tc>
                  <a:txBody>
                    <a:bodyPr/>
                    <a:lstStyle/>
                    <a:p>
                      <a:pPr marL="0" marR="0" algn="ctr">
                        <a:lnSpc>
                          <a:spcPct val="107000"/>
                        </a:lnSpc>
                        <a:spcBef>
                          <a:spcPts val="0"/>
                        </a:spcBef>
                        <a:spcAft>
                          <a:spcPts val="0"/>
                        </a:spcAft>
                      </a:pPr>
                      <a:r>
                        <a:rPr lang="fr-CA" sz="1000" b="1" dirty="0">
                          <a:solidFill>
                            <a:srgbClr val="FFFFFF"/>
                          </a:solidFill>
                          <a:effectLst/>
                          <a:latin typeface="+mn-lt"/>
                          <a:ea typeface="Calibri" panose="020F0502020204030204" pitchFamily="34" charset="0"/>
                          <a:cs typeface="Arial" panose="020B0604020202020204" pitchFamily="34" charset="0"/>
                        </a:rPr>
                        <a:t>N.-É.</a:t>
                      </a:r>
                      <a:endParaRPr lang="en-US" sz="10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Consultations gynécologiques de santé préventive</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Historiques des examens de dépistage subis par les patientes disponibles auprès du programme de prévention du cancer du col de l’utérus</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Suivi géré par la personne ou l’organisation ayant effectué le frottis</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036322330"/>
                  </a:ext>
                </a:extLst>
              </a:tr>
              <a:tr h="854090">
                <a:tc>
                  <a:txBody>
                    <a:bodyPr/>
                    <a:lstStyle/>
                    <a:p>
                      <a:pPr marL="0" marR="0" algn="ctr">
                        <a:lnSpc>
                          <a:spcPct val="107000"/>
                        </a:lnSpc>
                        <a:spcBef>
                          <a:spcPts val="240"/>
                        </a:spcBef>
                        <a:spcAft>
                          <a:spcPts val="240"/>
                        </a:spcAft>
                      </a:pPr>
                      <a:r>
                        <a:rPr lang="fr-CA" sz="1000" b="1" dirty="0">
                          <a:solidFill>
                            <a:srgbClr val="FFFFFF"/>
                          </a:solidFill>
                          <a:effectLst/>
                          <a:latin typeface="+mn-lt"/>
                          <a:ea typeface="Calibri" panose="020F0502020204030204" pitchFamily="34" charset="0"/>
                          <a:cs typeface="Arial" panose="020B0604020202020204" pitchFamily="34" charset="0"/>
                        </a:rPr>
                        <a:t>Î.-P.-É.</a:t>
                      </a:r>
                      <a:endParaRPr lang="en-US" sz="10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 </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22860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Cliniques régionales de tests Pap offertes par le réseau de soins primaires, menées par des IA agissant comme cliniciens Pap, Santé Î.-P.-É.</a:t>
                      </a:r>
                      <a:endParaRPr lang="en-US" sz="1000" kern="1200">
                        <a:solidFill>
                          <a:srgbClr val="262626"/>
                        </a:solidFill>
                        <a:effectLst/>
                        <a:latin typeface="+mn-lt"/>
                        <a:ea typeface="Yu Mincho" panose="02020400000000000000" pitchFamily="18" charset="-128"/>
                        <a:cs typeface="Calibri" panose="020F0502020204030204" pitchFamily="34" charset="0"/>
                      </a:endParaRPr>
                    </a:p>
                    <a:p>
                      <a:pPr marL="0" marR="0" indent="-22860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Programme de bien-être des femmes offrant des services de santé sexuelle, Santé publique</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Lettre, si le test Pap a été effectué dans une clinique régionale.</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L’IP du réseau de soins primaires coordonnera le suivi des tests Pap effectués dans une clinique régionale.</a:t>
                      </a:r>
                      <a:endParaRPr lang="en-US" sz="1000" kern="1200">
                        <a:solidFill>
                          <a:srgbClr val="262626"/>
                        </a:solidFill>
                        <a:effectLst/>
                        <a:latin typeface="+mn-lt"/>
                        <a:ea typeface="Yu Mincho" panose="02020400000000000000" pitchFamily="18" charset="-128"/>
                        <a:cs typeface="Calibri" panose="020F0502020204030204" pitchFamily="34" charset="0"/>
                      </a:endParaRPr>
                    </a:p>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 </a:t>
                      </a:r>
                      <a:endParaRPr lang="en-US" sz="1000" kern="1200">
                        <a:solidFill>
                          <a:srgbClr val="262626"/>
                        </a:solidFill>
                        <a:effectLst/>
                        <a:latin typeface="+mn-lt"/>
                        <a:ea typeface="Yu Mincho" panose="02020400000000000000" pitchFamily="18" charset="-128"/>
                        <a:cs typeface="Calibri" panose="020F0502020204030204" pitchFamily="34" charset="0"/>
                      </a:endParaRPr>
                    </a:p>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L’IP ou le médecin du Programme de bien-être des femmes coordonnera le suivi des tests Pap effectués dans le cadre du programme. </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955740925"/>
                  </a:ext>
                </a:extLst>
              </a:tr>
              <a:tr h="1003762">
                <a:tc>
                  <a:txBody>
                    <a:bodyPr/>
                    <a:lstStyle/>
                    <a:p>
                      <a:pPr marL="0" marR="0" algn="ctr">
                        <a:lnSpc>
                          <a:spcPct val="107000"/>
                        </a:lnSpc>
                        <a:spcBef>
                          <a:spcPts val="240"/>
                        </a:spcBef>
                        <a:spcAft>
                          <a:spcPts val="240"/>
                        </a:spcAft>
                      </a:pPr>
                      <a:r>
                        <a:rPr lang="fr-CA" sz="1000" b="1" dirty="0">
                          <a:solidFill>
                            <a:srgbClr val="FFFFFF"/>
                          </a:solidFill>
                          <a:effectLst/>
                          <a:latin typeface="+mn-lt"/>
                          <a:ea typeface="Calibri" panose="020F0502020204030204" pitchFamily="34" charset="0"/>
                          <a:cs typeface="Arial" panose="020B0604020202020204" pitchFamily="34" charset="0"/>
                        </a:rPr>
                        <a:t>T.-N.-L.</a:t>
                      </a:r>
                      <a:endParaRPr lang="en-US" sz="10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Le dépistage du cancer du col de l’utérus de T.-N.-L. offre des subventions de service pour améliorer l’accès au dépistage du cancer du col de l’utérus, que les personnes aient ou non un FSP.</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 </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a:solidFill>
                            <a:srgbClr val="262626"/>
                          </a:solidFill>
                          <a:effectLst/>
                          <a:latin typeface="+mn-lt"/>
                          <a:ea typeface="Calibri" panose="020F0502020204030204" pitchFamily="34" charset="0"/>
                          <a:cs typeface="Calibri" panose="020F0502020204030204" pitchFamily="34" charset="0"/>
                        </a:rPr>
                        <a:t> </a:t>
                      </a:r>
                      <a:endParaRPr lang="en-US" sz="1000" kern="120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lnSpc>
                          <a:spcPct val="107000"/>
                        </a:lnSpc>
                        <a:spcBef>
                          <a:spcPts val="0"/>
                        </a:spcBef>
                        <a:spcAft>
                          <a:spcPts val="0"/>
                        </a:spcAft>
                        <a:tabLst>
                          <a:tab pos="5280025" algn="l"/>
                        </a:tabLst>
                      </a:pPr>
                      <a:r>
                        <a:rPr lang="fr-CA" sz="1000" kern="1200" dirty="0">
                          <a:solidFill>
                            <a:srgbClr val="262626"/>
                          </a:solidFill>
                          <a:effectLst/>
                          <a:latin typeface="+mn-lt"/>
                          <a:ea typeface="Calibri" panose="020F0502020204030204" pitchFamily="34" charset="0"/>
                          <a:cs typeface="Calibri" panose="020F0502020204030204" pitchFamily="34" charset="0"/>
                        </a:rPr>
                        <a:t> </a:t>
                      </a:r>
                      <a:endParaRPr lang="en-US" sz="1000" kern="1200" dirty="0">
                        <a:solidFill>
                          <a:srgbClr val="262626"/>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17912220"/>
                  </a:ext>
                </a:extLst>
              </a:tr>
            </a:tbl>
          </a:graphicData>
        </a:graphic>
      </p:graphicFrame>
      <p:sp>
        <p:nvSpPr>
          <p:cNvPr id="2" name="TextBox 1">
            <a:extLst>
              <a:ext uri="{FF2B5EF4-FFF2-40B4-BE49-F238E27FC236}">
                <a16:creationId xmlns:a16="http://schemas.microsoft.com/office/drawing/2014/main" id="{C6A96CB4-E154-6E0F-0F0F-F4CE06712CD2}"/>
              </a:ext>
            </a:extLst>
          </p:cNvPr>
          <p:cNvSpPr txBox="1"/>
          <p:nvPr/>
        </p:nvSpPr>
        <p:spPr>
          <a:xfrm>
            <a:off x="298424" y="5851762"/>
            <a:ext cx="11283975" cy="826701"/>
          </a:xfrm>
          <a:prstGeom prst="rect">
            <a:avLst/>
          </a:prstGeom>
          <a:noFill/>
        </p:spPr>
        <p:txBody>
          <a:bodyPr wrap="square" lIns="91440" tIns="45720" rIns="91440" bIns="45720" anchor="t">
            <a:spAutoFit/>
          </a:bodyPr>
          <a:lstStyle/>
          <a:p>
            <a:pPr>
              <a:lnSpc>
                <a:spcPct val="107000"/>
              </a:lnSpc>
              <a:tabLst>
                <a:tab pos="2971800" algn="ctr"/>
                <a:tab pos="5943600" algn="r"/>
              </a:tabLst>
            </a:pPr>
            <a:r>
              <a:rPr lang="fr-FR"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C.-B. : * En Colombie-Britannique, l’accès à un test Pap peut se faire par l’intermédiaire d’infirmières ou d’infirmiers, ou de cliniques, qui ne sont pas le FSP habituel de la patiente.</a:t>
            </a:r>
          </a:p>
          <a:p>
            <a:pPr>
              <a:lnSpc>
                <a:spcPct val="107000"/>
              </a:lnSpc>
              <a:tabLst>
                <a:tab pos="2971800" algn="ctr"/>
                <a:tab pos="5943600" algn="r"/>
              </a:tabLst>
            </a:pPr>
            <a:r>
              <a:rPr lang="fr-FR"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Ont. : ^ Si une femme n’a pas de FSP, elle peut subir un test de dépistage du cancer du col de l’utérus dans certaines unités de santé publique, dans des cliniques de santé sexuelle, dans des cliniques de </a:t>
            </a:r>
            <a:r>
              <a:rPr lang="fr-FR"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sages-femmes</a:t>
            </a:r>
            <a:r>
              <a:rPr lang="fr-FR"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dans des cliniques de santé pour étudiants ou dans des cliniques sans rendez-vous. Un programme, appelé Accès Soins, est également offert en Ontario pour aider les personnes à trouver un FSP. La personne reçoit une lettre de résultats, par l’intermédiaire de notre programme de correspondance, ainsi que le FSP qui a commandé le test, incluant des conseils concernant les prochaines étapes appropriées. Le FSP qui demande le test de dépistage du cancer du col de l’utérus est responsable de coordonner le suivi, au besoin.</a:t>
            </a:r>
          </a:p>
        </p:txBody>
      </p:sp>
    </p:spTree>
    <p:extLst>
      <p:ext uri="{BB962C8B-B14F-4D97-AF65-F5344CB8AC3E}">
        <p14:creationId xmlns:p14="http://schemas.microsoft.com/office/powerpoint/2010/main" val="204307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602C92-8820-BD6F-1226-4E1A278685AB}"/>
              </a:ext>
            </a:extLst>
          </p:cNvPr>
          <p:cNvSpPr>
            <a:spLocks noGrp="1"/>
          </p:cNvSpPr>
          <p:nvPr>
            <p:ph type="sldNum" sz="quarter" idx="12"/>
          </p:nvPr>
        </p:nvSpPr>
        <p:spPr/>
        <p:txBody>
          <a:bodyPr/>
          <a:lstStyle/>
          <a:p>
            <a:fld id="{D9F2F12A-E773-6344-8602-31C2DEEE88BD}" type="slidenum">
              <a:rPr lang="en-US" smtClean="0"/>
              <a:pPr/>
              <a:t>19</a:t>
            </a:fld>
            <a:endParaRPr lang="en-US"/>
          </a:p>
        </p:txBody>
      </p:sp>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a:xfrm>
            <a:off x="4349262" y="1008001"/>
            <a:ext cx="7004538" cy="752842"/>
          </a:xfrm>
        </p:spPr>
        <p:txBody>
          <a:bodyPr>
            <a:normAutofit fontScale="90000"/>
          </a:bodyPr>
          <a:lstStyle/>
          <a:p>
            <a:r>
              <a:rPr lang="fr-FR" dirty="0"/>
              <a:t>Stratégies en matière de correspondance et de suivi dans le cadre du dépistage du cancer du col de l’utérus</a:t>
            </a:r>
            <a:endParaRPr lang="en-US" dirty="0"/>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a:xfrm>
            <a:off x="4349262" y="2370137"/>
            <a:ext cx="7004538" cy="4351338"/>
          </a:xfrm>
        </p:spPr>
        <p:txBody>
          <a:bodyPr/>
          <a:lstStyle/>
          <a:p>
            <a:r>
              <a:rPr lang="fr-FR" dirty="0"/>
              <a:t>Résultats normaux à un test Pap</a:t>
            </a:r>
          </a:p>
          <a:p>
            <a:r>
              <a:rPr lang="fr-FR" dirty="0"/>
              <a:t>Résultats anormaux à un test Pap</a:t>
            </a:r>
            <a:endParaRPr lang="en-US" dirty="0"/>
          </a:p>
        </p:txBody>
      </p:sp>
    </p:spTree>
    <p:extLst>
      <p:ext uri="{BB962C8B-B14F-4D97-AF65-F5344CB8AC3E}">
        <p14:creationId xmlns:p14="http://schemas.microsoft.com/office/powerpoint/2010/main" val="247457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lstStyle/>
          <a:p>
            <a:r>
              <a:rPr lang="en-US" dirty="0"/>
              <a:t>Résumé</a:t>
            </a:r>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fr-FR" dirty="0"/>
              <a:t>Parcours de dépistage du cancer du col de l’utérus</a:t>
            </a:r>
            <a:endParaRPr lang="en-US" dirty="0"/>
          </a:p>
        </p:txBody>
      </p:sp>
    </p:spTree>
    <p:extLst>
      <p:ext uri="{BB962C8B-B14F-4D97-AF65-F5344CB8AC3E}">
        <p14:creationId xmlns:p14="http://schemas.microsoft.com/office/powerpoint/2010/main" val="827104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p:txBody>
          <a:bodyPr>
            <a:normAutofit/>
          </a:bodyPr>
          <a:lstStyle/>
          <a:p>
            <a:r>
              <a:rPr lang="fr-FR" sz="1600" dirty="0"/>
              <a:t>Invitation à un nouveau rendez-vous après des résultats normaux à un test Pap</a:t>
            </a:r>
            <a:endParaRPr lang="en-US" sz="1600" dirty="0"/>
          </a:p>
        </p:txBody>
      </p:sp>
      <p:sp>
        <p:nvSpPr>
          <p:cNvPr id="12" name="TextBox 11">
            <a:extLst>
              <a:ext uri="{FF2B5EF4-FFF2-40B4-BE49-F238E27FC236}">
                <a16:creationId xmlns:a16="http://schemas.microsoft.com/office/drawing/2014/main" id="{E2664A72-D48A-6F88-B084-9CCF9C07DCDC}"/>
              </a:ext>
            </a:extLst>
          </p:cNvPr>
          <p:cNvSpPr txBox="1"/>
          <p:nvPr/>
        </p:nvSpPr>
        <p:spPr>
          <a:xfrm>
            <a:off x="531446" y="6067673"/>
            <a:ext cx="11129108" cy="369332"/>
          </a:xfrm>
          <a:prstGeom prst="rect">
            <a:avLst/>
          </a:prstGeom>
          <a:noFill/>
        </p:spPr>
        <p:txBody>
          <a:bodyPr wrap="square">
            <a:spAutoFit/>
          </a:bodyPr>
          <a:lstStyle/>
          <a:p>
            <a:pPr marL="0" marR="0">
              <a:spcBef>
                <a:spcPts val="0"/>
              </a:spcBef>
              <a:spcAft>
                <a:spcPts val="800"/>
              </a:spcAft>
            </a:pPr>
            <a:r>
              <a:rPr lang="fr-FR" sz="900" dirty="0">
                <a:solidFill>
                  <a:schemeClr val="bg1"/>
                </a:solidFill>
                <a:effectLst/>
                <a:latin typeface="Calibri" panose="020F0502020204030204" pitchFamily="34" charset="0"/>
                <a:ea typeface="Calibri" panose="020F0502020204030204" pitchFamily="34" charset="0"/>
                <a:cs typeface="Arial" panose="020B0604020202020204" pitchFamily="34" charset="0"/>
              </a:rPr>
              <a:t>Nt : * Bien que le territoire n’offre pas de programme de dépistage organisé, de nombreux centres de santé ont mis en place leurs propres méthodes d’invitation à un nouveau rendez-vous et utilisent des listes pour envoyer des rappels, chaque centre de santé ayant sa propre démarche en la matière, en fonction du personnel de soutien disponible. </a:t>
            </a:r>
            <a:endParaRPr lang="en-US" sz="9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481EB975-732A-A29B-084E-E36FB244BD45}"/>
              </a:ext>
            </a:extLst>
          </p:cNvPr>
          <p:cNvGraphicFramePr>
            <a:graphicFrameLocks noGrp="1"/>
          </p:cNvGraphicFramePr>
          <p:nvPr>
            <p:extLst>
              <p:ext uri="{D42A27DB-BD31-4B8C-83A1-F6EECF244321}">
                <p14:modId xmlns:p14="http://schemas.microsoft.com/office/powerpoint/2010/main" val="660325614"/>
              </p:ext>
            </p:extLst>
          </p:nvPr>
        </p:nvGraphicFramePr>
        <p:xfrm>
          <a:off x="500185" y="1047262"/>
          <a:ext cx="11160369" cy="5020411"/>
        </p:xfrm>
        <a:graphic>
          <a:graphicData uri="http://schemas.openxmlformats.org/drawingml/2006/table">
            <a:tbl>
              <a:tblPr firstRow="1" firstCol="1"/>
              <a:tblGrid>
                <a:gridCol w="930030">
                  <a:extLst>
                    <a:ext uri="{9D8B030D-6E8A-4147-A177-3AD203B41FA5}">
                      <a16:colId xmlns:a16="http://schemas.microsoft.com/office/drawing/2014/main" val="664442773"/>
                    </a:ext>
                  </a:extLst>
                </a:gridCol>
                <a:gridCol w="2444745">
                  <a:extLst>
                    <a:ext uri="{9D8B030D-6E8A-4147-A177-3AD203B41FA5}">
                      <a16:colId xmlns:a16="http://schemas.microsoft.com/office/drawing/2014/main" val="2304645676"/>
                    </a:ext>
                  </a:extLst>
                </a:gridCol>
                <a:gridCol w="2225475">
                  <a:extLst>
                    <a:ext uri="{9D8B030D-6E8A-4147-A177-3AD203B41FA5}">
                      <a16:colId xmlns:a16="http://schemas.microsoft.com/office/drawing/2014/main" val="264239420"/>
                    </a:ext>
                  </a:extLst>
                </a:gridCol>
                <a:gridCol w="2967300">
                  <a:extLst>
                    <a:ext uri="{9D8B030D-6E8A-4147-A177-3AD203B41FA5}">
                      <a16:colId xmlns:a16="http://schemas.microsoft.com/office/drawing/2014/main" val="2903830424"/>
                    </a:ext>
                  </a:extLst>
                </a:gridCol>
                <a:gridCol w="2592819">
                  <a:extLst>
                    <a:ext uri="{9D8B030D-6E8A-4147-A177-3AD203B41FA5}">
                      <a16:colId xmlns:a16="http://schemas.microsoft.com/office/drawing/2014/main" val="1063631561"/>
                    </a:ext>
                  </a:extLst>
                </a:gridCol>
              </a:tblGrid>
              <a:tr h="660062">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Méthode d’invitation à un nouveau rendez-vous</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Invitation à un nouveau rendez-vous envoyée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Invitation à un nouveau rendez-vous émise</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Lettre de rappel si la participante ne donne pas suite à l’invitation à un nouveau rendez-vous</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611292905"/>
                  </a:ext>
                </a:extLst>
              </a:tr>
              <a:tr h="155899">
                <a:tc>
                  <a:txBody>
                    <a:bodyPr/>
                    <a:lstStyle/>
                    <a:p>
                      <a:pPr marL="0" marR="0" algn="ctr">
                        <a:lnSpc>
                          <a:spcPct val="107000"/>
                        </a:lnSpc>
                        <a:spcBef>
                          <a:spcPts val="100"/>
                        </a:spcBef>
                        <a:spcAft>
                          <a:spcPts val="100"/>
                        </a:spcAft>
                        <a:tabLst>
                          <a:tab pos="5280025" algn="l"/>
                        </a:tabLst>
                      </a:pPr>
                      <a:r>
                        <a:rPr lang="fr-CA" sz="900" b="1" dirty="0" err="1">
                          <a:solidFill>
                            <a:srgbClr val="FFFFFF"/>
                          </a:solidFill>
                          <a:effectLst/>
                          <a:latin typeface="Calibri" panose="020F0502020204030204" pitchFamily="34" charset="0"/>
                          <a:ea typeface="Calibri" panose="020F0502020204030204" pitchFamily="34" charset="0"/>
                          <a:cs typeface="Arial" panose="020B0604020202020204" pitchFamily="34" charset="0"/>
                        </a:rPr>
                        <a:t>Yn</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720"/>
                        </a:spcAft>
                        <a:tabLst>
                          <a:tab pos="5280025" algn="l"/>
                        </a:tabLst>
                      </a:pPr>
                      <a:r>
                        <a:rPr lang="fr-CA" sz="900" b="1">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b="1">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b="1">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b="1">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44860211"/>
                  </a:ext>
                </a:extLst>
              </a:tr>
              <a:tr h="163431">
                <a:tc>
                  <a:txBody>
                    <a:bodyPr/>
                    <a:lstStyle/>
                    <a:p>
                      <a:pPr marL="0" marR="0" algn="ctr">
                        <a:lnSpc>
                          <a:spcPct val="107000"/>
                        </a:lnSpc>
                        <a:spcBef>
                          <a:spcPts val="100"/>
                        </a:spcBef>
                        <a:spcAft>
                          <a:spcPts val="100"/>
                        </a:spcAft>
                        <a:tabLst>
                          <a:tab pos="5280025" algn="l"/>
                        </a:tabLst>
                      </a:pPr>
                      <a:r>
                        <a:rPr lang="fr-CA" sz="900" b="1">
                          <a:solidFill>
                            <a:srgbClr val="FFFFFF"/>
                          </a:solidFill>
                          <a:effectLst/>
                          <a:latin typeface="Calibri" panose="020F0502020204030204" pitchFamily="34" charset="0"/>
                          <a:ea typeface="Calibri" panose="020F0502020204030204" pitchFamily="34" charset="0"/>
                          <a:cs typeface="Arial" panose="020B0604020202020204" pitchFamily="34" charset="0"/>
                        </a:rPr>
                        <a:t>T.N.-O.</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886397327"/>
                  </a:ext>
                </a:extLst>
              </a:tr>
              <a:tr h="732496">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Nt*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fr-CA" sz="9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Appel téléphonique</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fr-CA" sz="9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Au FSP</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Light" panose="020F0302020204030204" pitchFamily="34" charset="0"/>
                          <a:ea typeface="Calibri" panose="020F0502020204030204" pitchFamily="34" charset="0"/>
                          <a:cs typeface="Segoe UI Symbol" panose="020B0502040204020203" pitchFamily="34" charset="0"/>
                        </a:rPr>
                        <a:t>Par le FSP </a:t>
                      </a:r>
                      <a:r>
                        <a:rPr lang="fr-CA" sz="900">
                          <a:solidFill>
                            <a:schemeClr val="bg1">
                              <a:lumMod val="50000"/>
                            </a:schemeClr>
                          </a:solidFill>
                          <a:effectLst/>
                          <a:latin typeface="Calibri Light" panose="020F03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0"/>
                        </a:spcBef>
                        <a:spcAft>
                          <a:spcPts val="0"/>
                        </a:spcAf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(des cliniques de santé des femmes, organisées par des infirmières dans des postes infirmiers, ou des cliniques infirmières individuelles, gèrent des invitations à un nouveau rendez-vous)</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317733175"/>
                  </a:ext>
                </a:extLst>
              </a:tr>
              <a:tr h="337175">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C.-B.</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189865" algn="l"/>
                          <a:tab pos="419100" algn="ctr"/>
                          <a:tab pos="5280025" algn="l"/>
                        </a:tabLst>
                      </a:pPr>
                      <a:r>
                        <a:rPr lang="fr-CA" sz="900">
                          <a:solidFill>
                            <a:schemeClr val="bg1">
                              <a:lumMod val="50000"/>
                            </a:schemeClr>
                          </a:solidFill>
                          <a:effectLst/>
                          <a:latin typeface="Calibri Light" panose="020F0302020204030204" pitchFamily="34" charset="0"/>
                          <a:ea typeface="Calibri" panose="020F0502020204030204" pitchFamily="34" charset="0"/>
                          <a:cs typeface="Segoe UI Symbol" panose="020B0502040204020203" pitchFamily="34" charset="0"/>
                        </a:rPr>
                        <a:t>Lettre</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À la participante et au FSP</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Segoe UI Symbol" panose="020B0502040204020203" pitchFamily="34" charset="0"/>
                        </a:rPr>
                        <a:t>Par le programme de dépistage</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Lettre au FSP envoyée après celle adressée à la participante</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360403190"/>
                  </a:ext>
                </a:extLst>
              </a:tr>
              <a:tr h="328925">
                <a:tc>
                  <a:txBody>
                    <a:bodyPr/>
                    <a:lstStyle/>
                    <a:p>
                      <a:pPr marL="0" marR="0" algn="ctr">
                        <a:lnSpc>
                          <a:spcPct val="107000"/>
                        </a:lnSpc>
                        <a:spcBef>
                          <a:spcPts val="100"/>
                        </a:spcBef>
                        <a:spcAft>
                          <a:spcPts val="100"/>
                        </a:spcAft>
                        <a:tabLst>
                          <a:tab pos="5280025" algn="l"/>
                        </a:tabLst>
                      </a:pPr>
                      <a:r>
                        <a:rPr lang="fr-CA" sz="900" b="1"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Alb</a:t>
                      </a:r>
                      <a:r>
                        <a:rPr lang="fr-C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Lettre</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fr-CA" sz="9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À la participante </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Par le programme de dépistage</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(Participantes uniquement)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171831868"/>
                  </a:ext>
                </a:extLst>
              </a:tr>
              <a:tr h="337175">
                <a:tc>
                  <a:txBody>
                    <a:bodyPr/>
                    <a:lstStyle/>
                    <a:p>
                      <a:pPr marL="0" marR="0" algn="ctr">
                        <a:lnSpc>
                          <a:spcPct val="107000"/>
                        </a:lnSpc>
                        <a:spcBef>
                          <a:spcPts val="100"/>
                        </a:spcBef>
                        <a:spcAft>
                          <a:spcPts val="100"/>
                        </a:spcAft>
                        <a:tabLst>
                          <a:tab pos="5280025" algn="l"/>
                        </a:tabLst>
                      </a:pPr>
                      <a:r>
                        <a:rPr lang="fr-CA" sz="900" b="1"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Sask</a:t>
                      </a:r>
                      <a:r>
                        <a:rPr lang="fr-C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Lettre</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À la participante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Par le programme de dépistage</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250083861"/>
                  </a:ext>
                </a:extLst>
              </a:tr>
              <a:tr h="328925">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Man.</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Lettre</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fr-CA" sz="9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À la participante </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Par le programme de dépistage</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(Participantes uniquement)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58278570"/>
                  </a:ext>
                </a:extLst>
              </a:tr>
              <a:tr h="328925">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Ont.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Lettre</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À la participante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Par le programme de dépistage ou par le FSP qui peut utiliser d’autres stratégies</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702816622"/>
                  </a:ext>
                </a:extLst>
              </a:tr>
              <a:tr h="163431">
                <a:tc>
                  <a:txBody>
                    <a:bodyPr/>
                    <a:lstStyle/>
                    <a:p>
                      <a:pPr marL="0" marR="0" algn="ctr">
                        <a:lnSpc>
                          <a:spcPct val="107000"/>
                        </a:lnSpc>
                        <a:spcBef>
                          <a:spcPts val="100"/>
                        </a:spcBef>
                        <a:spcAft>
                          <a:spcPts val="100"/>
                        </a:spcAft>
                        <a:tabLst>
                          <a:tab pos="5280025" algn="l"/>
                        </a:tabLst>
                      </a:pPr>
                      <a:r>
                        <a:rPr lang="fr-CA" sz="900" b="1">
                          <a:solidFill>
                            <a:srgbClr val="FFFFFF"/>
                          </a:solidFill>
                          <a:effectLst/>
                          <a:latin typeface="Calibri" panose="020F0502020204030204" pitchFamily="34" charset="0"/>
                          <a:ea typeface="Calibri" panose="020F0502020204030204" pitchFamily="34" charset="0"/>
                          <a:cs typeface="Arial" panose="020B0604020202020204" pitchFamily="34" charset="0"/>
                        </a:rPr>
                        <a:t>Qc</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414284412"/>
                  </a:ext>
                </a:extLst>
              </a:tr>
              <a:tr h="328925">
                <a:tc>
                  <a:txBody>
                    <a:bodyPr/>
                    <a:lstStyle/>
                    <a:p>
                      <a:pPr marL="0" marR="0" algn="ctr">
                        <a:lnSpc>
                          <a:spcPct val="107000"/>
                        </a:lnSpc>
                        <a:spcBef>
                          <a:spcPts val="100"/>
                        </a:spcBef>
                        <a:spcAft>
                          <a:spcPts val="100"/>
                        </a:spcAft>
                        <a:tabLst>
                          <a:tab pos="5280025" algn="l"/>
                        </a:tabLst>
                      </a:pPr>
                      <a:r>
                        <a:rPr lang="fr-CA"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N.-B.</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Lettre</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À la participante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Par le programme de dépistage</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(Participantes uniquement)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138066693"/>
                  </a:ext>
                </a:extLst>
              </a:tr>
              <a:tr h="436888">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N.-É.</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Le programme ne prévoit pas d’invitation à un nouveau rendez-vous</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88553084"/>
                  </a:ext>
                </a:extLst>
              </a:tr>
              <a:tr h="436888">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Î.-P.-É.</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Le programme ne prévoit pas d’invitation à un nouveau rendez-vous</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717161855"/>
                  </a:ext>
                </a:extLst>
              </a:tr>
              <a:tr h="281266">
                <a:tc>
                  <a:txBody>
                    <a:bodyPr/>
                    <a:lstStyle/>
                    <a:p>
                      <a:pPr marL="0" marR="0" algn="ctr">
                        <a:lnSpc>
                          <a:spcPct val="107000"/>
                        </a:lnSpc>
                        <a:spcBef>
                          <a:spcPts val="100"/>
                        </a:spcBef>
                        <a:spcAft>
                          <a:spcPts val="100"/>
                        </a:spcAft>
                        <a:tabLst>
                          <a:tab pos="5280025" algn="l"/>
                        </a:tabLst>
                      </a:pPr>
                      <a:r>
                        <a:rPr lang="fr-C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T.-N.-L.</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720"/>
                        </a:spcAft>
                        <a:tabLst>
                          <a:tab pos="5280025" algn="l"/>
                        </a:tabLst>
                      </a:pPr>
                      <a:r>
                        <a:rPr lang="fr-CA" sz="900" b="1">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b="1">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b="1">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b="1"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535382254"/>
                  </a:ext>
                </a:extLst>
              </a:tr>
            </a:tbl>
          </a:graphicData>
        </a:graphic>
      </p:graphicFrame>
    </p:spTree>
    <p:extLst>
      <p:ext uri="{BB962C8B-B14F-4D97-AF65-F5344CB8AC3E}">
        <p14:creationId xmlns:p14="http://schemas.microsoft.com/office/powerpoint/2010/main" val="310368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566614" y="265539"/>
            <a:ext cx="10380786" cy="752842"/>
          </a:xfrm>
        </p:spPr>
        <p:txBody>
          <a:bodyPr>
            <a:normAutofit/>
          </a:bodyPr>
          <a:lstStyle/>
          <a:p>
            <a:r>
              <a:rPr lang="fr-FR" sz="1600" dirty="0"/>
              <a:t>Suivi après des résultats anormaux à un test Pap</a:t>
            </a:r>
            <a:endParaRPr lang="en-US" sz="1600" dirty="0"/>
          </a:p>
        </p:txBody>
      </p:sp>
      <p:sp>
        <p:nvSpPr>
          <p:cNvPr id="12" name="TextBox 11">
            <a:extLst>
              <a:ext uri="{FF2B5EF4-FFF2-40B4-BE49-F238E27FC236}">
                <a16:creationId xmlns:a16="http://schemas.microsoft.com/office/drawing/2014/main" id="{E2664A72-D48A-6F88-B084-9CCF9C07DCDC}"/>
              </a:ext>
            </a:extLst>
          </p:cNvPr>
          <p:cNvSpPr txBox="1"/>
          <p:nvPr/>
        </p:nvSpPr>
        <p:spPr>
          <a:xfrm>
            <a:off x="234462" y="6195473"/>
            <a:ext cx="11723076" cy="382156"/>
          </a:xfrm>
          <a:prstGeom prst="rect">
            <a:avLst/>
          </a:prstGeom>
          <a:noFill/>
        </p:spPr>
        <p:txBody>
          <a:bodyPr wrap="square">
            <a:spAutoFit/>
          </a:bodyPr>
          <a:lstStyle/>
          <a:p>
            <a:pPr marL="0" marR="0">
              <a:lnSpc>
                <a:spcPct val="107000"/>
              </a:lnSpc>
              <a:spcBef>
                <a:spcPts val="300"/>
              </a:spcBef>
              <a:spcAft>
                <a:spcPts val="800"/>
              </a:spcAft>
            </a:pPr>
            <a:r>
              <a:rPr lang="fr-FR"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Î.-P.-É. : * Les FSP reçoivent les résultats et des rappels pour le suivi, si ce dernier n’a pas été lancé, à l’issue d’un délai de 3/6, 9, 12 et 21 mois après l’obtention des résultats du laboratoire. Les participantes à des cliniques de test Pap de dépistage du cancer du col de l’utérus provinciales reçoivent une lettre de résultats</a:t>
            </a: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a:t>
            </a:r>
          </a:p>
        </p:txBody>
      </p:sp>
      <p:graphicFrame>
        <p:nvGraphicFramePr>
          <p:cNvPr id="3" name="Table 2">
            <a:extLst>
              <a:ext uri="{FF2B5EF4-FFF2-40B4-BE49-F238E27FC236}">
                <a16:creationId xmlns:a16="http://schemas.microsoft.com/office/drawing/2014/main" id="{1AD0C350-E9ED-0152-2C1E-30B168B4D965}"/>
              </a:ext>
            </a:extLst>
          </p:cNvPr>
          <p:cNvGraphicFramePr>
            <a:graphicFrameLocks noGrp="1"/>
          </p:cNvGraphicFramePr>
          <p:nvPr>
            <p:extLst>
              <p:ext uri="{D42A27DB-BD31-4B8C-83A1-F6EECF244321}">
                <p14:modId xmlns:p14="http://schemas.microsoft.com/office/powerpoint/2010/main" val="2354267207"/>
              </p:ext>
            </p:extLst>
          </p:nvPr>
        </p:nvGraphicFramePr>
        <p:xfrm>
          <a:off x="234462" y="811912"/>
          <a:ext cx="11723076" cy="5266411"/>
        </p:xfrm>
        <a:graphic>
          <a:graphicData uri="http://schemas.openxmlformats.org/drawingml/2006/table">
            <a:tbl>
              <a:tblPr firstRow="1" firstCol="1"/>
              <a:tblGrid>
                <a:gridCol w="914400">
                  <a:extLst>
                    <a:ext uri="{9D8B030D-6E8A-4147-A177-3AD203B41FA5}">
                      <a16:colId xmlns:a16="http://schemas.microsoft.com/office/drawing/2014/main" val="1453029756"/>
                    </a:ext>
                  </a:extLst>
                </a:gridCol>
                <a:gridCol w="2852801">
                  <a:extLst>
                    <a:ext uri="{9D8B030D-6E8A-4147-A177-3AD203B41FA5}">
                      <a16:colId xmlns:a16="http://schemas.microsoft.com/office/drawing/2014/main" val="921950469"/>
                    </a:ext>
                  </a:extLst>
                </a:gridCol>
                <a:gridCol w="2367081">
                  <a:extLst>
                    <a:ext uri="{9D8B030D-6E8A-4147-A177-3AD203B41FA5}">
                      <a16:colId xmlns:a16="http://schemas.microsoft.com/office/drawing/2014/main" val="3762668252"/>
                    </a:ext>
                  </a:extLst>
                </a:gridCol>
                <a:gridCol w="2366183">
                  <a:extLst>
                    <a:ext uri="{9D8B030D-6E8A-4147-A177-3AD203B41FA5}">
                      <a16:colId xmlns:a16="http://schemas.microsoft.com/office/drawing/2014/main" val="2738585983"/>
                    </a:ext>
                  </a:extLst>
                </a:gridCol>
                <a:gridCol w="3222611">
                  <a:extLst>
                    <a:ext uri="{9D8B030D-6E8A-4147-A177-3AD203B41FA5}">
                      <a16:colId xmlns:a16="http://schemas.microsoft.com/office/drawing/2014/main" val="1174823177"/>
                    </a:ext>
                  </a:extLst>
                </a:gridCol>
              </a:tblGrid>
              <a:tr h="288678">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Times New Roman" panose="02020603050405020304" pitchFamily="18" charset="0"/>
                          <a:cs typeface="Calibri" panose="020F0502020204030204" pitchFamily="34" charset="0"/>
                        </a:rPr>
                        <a:t>Province/T</a:t>
                      </a:r>
                      <a:endParaRPr lang="en-US" sz="11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b="1" dirty="0">
                          <a:solidFill>
                            <a:srgbClr val="FFFFFF"/>
                          </a:solidFill>
                          <a:effectLst/>
                          <a:latin typeface="+mn-lt"/>
                          <a:ea typeface="Times New Roman" panose="02020603050405020304" pitchFamily="18" charset="0"/>
                          <a:cs typeface="Calibri" panose="020F0502020204030204" pitchFamily="34" charset="0"/>
                        </a:rPr>
                        <a:t>Lettre de résultats envoyée au FSP par le laboratoire</a:t>
                      </a:r>
                      <a:endParaRPr lang="en-US" sz="11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Calibri" panose="020F0502020204030204" pitchFamily="34" charset="0"/>
                        </a:rPr>
                        <a:t>Lettre de résultats envoyée à la participante</a:t>
                      </a:r>
                      <a:endParaRPr lang="en-US" sz="11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Calibri" panose="020F0502020204030204" pitchFamily="34" charset="0"/>
                        </a:rPr>
                        <a:t>Lettre de rappel au FSP</a:t>
                      </a:r>
                      <a:endParaRPr lang="en-US" sz="11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b="1" dirty="0">
                          <a:solidFill>
                            <a:srgbClr val="FFFFFF"/>
                          </a:solidFill>
                          <a:effectLst/>
                          <a:latin typeface="+mn-lt"/>
                          <a:ea typeface="Times New Roman" panose="02020603050405020304" pitchFamily="18" charset="0"/>
                          <a:cs typeface="Calibri" panose="020F0502020204030204" pitchFamily="34" charset="0"/>
                        </a:rPr>
                        <a:t>Lettre de rappel à la participante</a:t>
                      </a:r>
                      <a:endParaRPr lang="en-US" sz="11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2950685709"/>
                  </a:ext>
                </a:extLst>
              </a:tr>
              <a:tr h="173318">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Yn</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spcBef>
                          <a:spcPts val="0"/>
                        </a:spcBef>
                        <a:spcAft>
                          <a:spcPts val="100"/>
                        </a:spcAft>
                      </a:pPr>
                      <a:r>
                        <a:rPr lang="fr-CA" sz="900" dirty="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spcBef>
                          <a:spcPts val="0"/>
                        </a:spcBef>
                        <a:spcAft>
                          <a:spcPts val="0"/>
                        </a:spcAft>
                      </a:pPr>
                      <a:r>
                        <a:rPr lang="fr-CA" sz="900" dirty="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spcBef>
                          <a:spcPts val="0"/>
                        </a:spcBef>
                        <a:spcAft>
                          <a:spcPts val="0"/>
                        </a:spcAft>
                      </a:pPr>
                      <a:r>
                        <a:rPr lang="fr-CA" sz="900" dirty="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spcBef>
                          <a:spcPts val="100"/>
                        </a:spcBef>
                        <a:spcAft>
                          <a:spcPts val="0"/>
                        </a:spcAft>
                      </a:pPr>
                      <a:r>
                        <a:rPr lang="fr-CA" sz="900" dirty="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042458587"/>
                  </a:ext>
                </a:extLst>
              </a:tr>
              <a:tr h="141082">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T.N.-O.</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0"/>
                        </a:spcBef>
                        <a:spcAft>
                          <a:spcPts val="100"/>
                        </a:spcAft>
                      </a:pPr>
                      <a:r>
                        <a:rPr lang="fr-CA" sz="900" dirty="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dirty="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dirty="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10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49702772"/>
                  </a:ext>
                </a:extLst>
              </a:tr>
              <a:tr h="141082">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Nt</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0"/>
                        </a:spcBef>
                        <a:spcAft>
                          <a:spcPts val="10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10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480849308"/>
                  </a:ext>
                </a:extLst>
              </a:tr>
              <a:tr h="689760">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Times New Roman" panose="02020603050405020304" pitchFamily="18" charset="0"/>
                          <a:cs typeface="Arial" panose="020B0604020202020204" pitchFamily="34" charset="0"/>
                        </a:rPr>
                        <a:t>C.-B.</a:t>
                      </a:r>
                      <a:endParaRPr lang="en-US" sz="11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0"/>
                        </a:spcBef>
                        <a:spcAft>
                          <a:spcPts val="10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457200" marR="0" indent="0" algn="ctr">
                        <a:spcBef>
                          <a:spcPts val="0"/>
                        </a:spcBef>
                        <a:spcAft>
                          <a:spcPts val="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p>
                      <a:pPr marL="0" marR="0" indent="0" algn="ctr">
                        <a:spcBef>
                          <a:spcPts val="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Segoe UI Symbol" panose="020B0502040204020203" pitchFamily="34" charset="0"/>
                        </a:rPr>
                        <a:t>Résultats anormaux uniquement</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457200" marR="0" indent="0" algn="ctr">
                        <a:spcBef>
                          <a:spcPts val="0"/>
                        </a:spcBef>
                        <a:spcAft>
                          <a:spcPts val="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p>
                      <a:pPr marL="0" marR="0" indent="0" algn="ctr">
                        <a:spcBef>
                          <a:spcPts val="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Aiguillage facilité vers la clinique de colposcopie locale. Premier rappel envoyé à la clinique de colposcopie, deuxième rappel au FSP.</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10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187003804"/>
                  </a:ext>
                </a:extLst>
              </a:tr>
              <a:tr h="413856">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Alb.</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0"/>
                        </a:spcBef>
                        <a:spcAft>
                          <a:spcPts val="100"/>
                        </a:spcAft>
                      </a:pPr>
                      <a:r>
                        <a:rPr lang="fr-CA" sz="900" dirty="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r>
                        <a:rPr lang="fr-CA" sz="900" dirty="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r>
                        <a:rPr lang="fr-CA" sz="900">
                          <a:solidFill>
                            <a:srgbClr val="262626"/>
                          </a:solidFill>
                          <a:effectLst/>
                          <a:latin typeface="Calibri" panose="020F0502020204030204" pitchFamily="34" charset="0"/>
                          <a:ea typeface="Times New Roman" panose="02020603050405020304" pitchFamily="18" charset="0"/>
                          <a:cs typeface="Segoe UI Symbol" panose="020B0502040204020203" pitchFamily="34" charset="0"/>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p>
                      <a:pPr marL="0" marR="0" indent="0" algn="ctr">
                        <a:spcBef>
                          <a:spcPts val="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Segoe UI Symbol" panose="020B0502040204020203" pitchFamily="34" charset="0"/>
                        </a:rPr>
                        <a:t>Tumeurs de grade élevé lorsqu’aucun suivi n’a eu lieu</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457200" marR="0" indent="0" algn="ctr">
                        <a:spcBef>
                          <a:spcPts val="0"/>
                        </a:spcBef>
                        <a:spcAft>
                          <a:spcPts val="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r>
                        <a:rPr lang="fr-CA" sz="900">
                          <a:solidFill>
                            <a:srgbClr val="262626"/>
                          </a:solidFill>
                          <a:effectLst/>
                          <a:latin typeface="Calibri" panose="020F0502020204030204" pitchFamily="34" charset="0"/>
                          <a:ea typeface="Times New Roman" panose="02020603050405020304" pitchFamily="18" charset="0"/>
                          <a:cs typeface="Segoe UI Symbol" panose="020B0502040204020203" pitchFamily="34" charset="0"/>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p>
                      <a:pPr marL="0" marR="0" indent="0" algn="ctr">
                        <a:spcBef>
                          <a:spcPts val="10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Segoe UI Symbol" panose="020B0502040204020203" pitchFamily="34" charset="0"/>
                        </a:rPr>
                        <a:t>Tumeurs de grade élevé, lorsqu’aucun suivi n’a eu lieu</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12789252"/>
                  </a:ext>
                </a:extLst>
              </a:tr>
              <a:tr h="647075">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Sask.</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0"/>
                        </a:spcBef>
                        <a:spcAft>
                          <a:spcPts val="100"/>
                        </a:spcAft>
                      </a:pPr>
                      <a:r>
                        <a:rPr lang="fr-CA" sz="900">
                          <a:solidFill>
                            <a:srgbClr val="262626"/>
                          </a:solidFill>
                          <a:effectLst/>
                          <a:latin typeface="Calibri" panose="020F0502020204030204" pitchFamily="34" charset="0"/>
                          <a:ea typeface="Times New Roman" panose="02020603050405020304" pitchFamily="18" charset="0"/>
                          <a:cs typeface="Segoe UI Symbol" panose="020B0502040204020203" pitchFamily="34" charset="0"/>
                        </a:rPr>
                        <a:t>Le FSP reçoit les résultats par voie électronique du laboratoire.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Lettre et/ou communication téléphonique adressées aux médecins, si le suivi n’a pas eu lieu, conformément aux recommandations des lignes directrices</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10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211570248"/>
                  </a:ext>
                </a:extLst>
              </a:tr>
              <a:tr h="965664">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Man.</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0"/>
                        </a:spcBef>
                        <a:spcAft>
                          <a:spcPts val="100"/>
                        </a:spcAft>
                      </a:pPr>
                      <a:r>
                        <a:rPr lang="fr-CA" sz="900" dirty="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r>
                        <a:rPr lang="fr-CA" sz="90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p>
                      <a:pPr marL="0" marR="0" indent="0" algn="ctr">
                        <a:spcBef>
                          <a:spcPts val="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Pour tous les résultats de test Pap indiquant une lésion histologique de haut grade; envoyée si nécessaire pour les résultats de test Pap indiquant une lésion histologique de bas grade, lorsque le suivi n’a pas eu lieu</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10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509146489"/>
                  </a:ext>
                </a:extLst>
              </a:tr>
              <a:tr h="141082">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Ont.</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0"/>
                        </a:spcBef>
                        <a:spcAft>
                          <a:spcPts val="10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100"/>
                        </a:spcBef>
                        <a:spcAft>
                          <a:spcPts val="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227439042"/>
                  </a:ext>
                </a:extLst>
              </a:tr>
              <a:tr h="141082">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Qc</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0"/>
                        </a:spcBef>
                        <a:spcAft>
                          <a:spcPts val="10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10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35916649"/>
                  </a:ext>
                </a:extLst>
              </a:tr>
              <a:tr h="551808">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Times New Roman" panose="02020603050405020304" pitchFamily="18" charset="0"/>
                          <a:cs typeface="Arial" panose="020B0604020202020204" pitchFamily="34" charset="0"/>
                        </a:rPr>
                        <a:t>N.-B.</a:t>
                      </a:r>
                      <a:endParaRPr lang="en-US" sz="11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0"/>
                        </a:spcBef>
                        <a:spcAft>
                          <a:spcPts val="10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6350" marR="0" indent="-6350" algn="ctr">
                        <a:spcBef>
                          <a:spcPts val="0"/>
                        </a:spcBef>
                        <a:spcAft>
                          <a:spcPts val="0"/>
                        </a:spcAft>
                      </a:pPr>
                      <a:r>
                        <a:rPr lang="fr-CA" sz="900" dirty="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dirty="0">
                        <a:solidFill>
                          <a:srgbClr val="262626"/>
                        </a:solidFill>
                        <a:effectLst/>
                        <a:latin typeface="Montserrat Light" panose="00000400000000000000" pitchFamily="2" charset="0"/>
                        <a:ea typeface="Yu Mincho" panose="02020400000000000000" pitchFamily="18" charset="-128"/>
                        <a:cs typeface="Times New Roman (Body CS)"/>
                      </a:endParaRPr>
                    </a:p>
                    <a:p>
                      <a:pPr marL="0" marR="0" indent="0" algn="ctr">
                        <a:spcBef>
                          <a:spcPts val="0"/>
                        </a:spcBef>
                        <a:spcAft>
                          <a:spcPts val="0"/>
                        </a:spcAft>
                      </a:pPr>
                      <a:r>
                        <a:rPr lang="fr-CA" sz="900" dirty="0">
                          <a:solidFill>
                            <a:srgbClr val="262626"/>
                          </a:solidFill>
                          <a:effectLst/>
                          <a:latin typeface="Calibri" panose="020F0502020204030204" pitchFamily="34" charset="0"/>
                          <a:ea typeface="Times New Roman" panose="02020603050405020304" pitchFamily="18" charset="0"/>
                          <a:cs typeface="Segoe UI Symbol" panose="020B0502040204020203" pitchFamily="34" charset="0"/>
                        </a:rPr>
                        <a:t>Lorsque la date des examens de suivi est dépassée, conformément aux LDPC du N.-B</a:t>
                      </a:r>
                      <a:endParaRPr lang="en-US" sz="10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457200" marR="0" indent="0" algn="ctr">
                        <a:spcBef>
                          <a:spcPts val="0"/>
                        </a:spcBef>
                        <a:spcAft>
                          <a:spcPts val="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p>
                      <a:pPr marL="0" marR="0" indent="0" algn="ctr">
                        <a:spcBef>
                          <a:spcPts val="10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Envoyée 6 à 12 mois après l’envoi de la correspondance de suivi au ou à la FSP, si aucun suivi n’a été effectué</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13421038"/>
                  </a:ext>
                </a:extLst>
              </a:tr>
              <a:tr h="689760">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N.-É.</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0"/>
                        </a:spcBef>
                        <a:spcAft>
                          <a:spcPts val="10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 (Lettres de rappel adressées aux FSP, lorsqu’il apparaît que le cas d’une patiente présentant une anomalie importante n’a pas été correctement pris en charge.)</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100"/>
                        </a:spcBef>
                        <a:spcAft>
                          <a:spcPts val="0"/>
                        </a:spcAft>
                      </a:pPr>
                      <a:r>
                        <a:rPr lang="fr-CA" sz="90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674339102"/>
                  </a:ext>
                </a:extLst>
              </a:tr>
              <a:tr h="141082">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Î.-P.-É.*</a:t>
                      </a:r>
                      <a:endParaRPr lang="en-US" sz="11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0"/>
                        </a:spcBef>
                        <a:spcAft>
                          <a:spcPts val="10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100"/>
                        </a:spcBef>
                        <a:spcAft>
                          <a:spcPts val="0"/>
                        </a:spcAft>
                      </a:pPr>
                      <a:r>
                        <a:rPr lang="fr-CA" sz="90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302061590"/>
                  </a:ext>
                </a:extLst>
              </a:tr>
              <a:tr h="141082">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Times New Roman" panose="02020603050405020304" pitchFamily="18" charset="0"/>
                          <a:cs typeface="Arial" panose="020B0604020202020204" pitchFamily="34" charset="0"/>
                        </a:rPr>
                        <a:t>T.-N.-L.</a:t>
                      </a:r>
                      <a:endParaRPr lang="en-US" sz="11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0"/>
                        </a:spcBef>
                        <a:spcAft>
                          <a:spcPts val="100"/>
                        </a:spcAft>
                      </a:pPr>
                      <a:r>
                        <a:rPr lang="fr-CA" sz="900" dirty="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dirty="0">
                          <a:solidFill>
                            <a:srgbClr val="262626"/>
                          </a:solidFill>
                          <a:effectLst/>
                          <a:latin typeface="Segoe UI Symbol" panose="020B0502040204020203" pitchFamily="34" charset="0"/>
                          <a:ea typeface="Times New Roman" panose="02020603050405020304" pitchFamily="18" charset="0"/>
                          <a:cs typeface="Segoe UI Symbol" panose="020B0502040204020203" pitchFamily="34" charset="0"/>
                        </a:rPr>
                        <a:t>✓</a:t>
                      </a:r>
                      <a:endParaRPr lang="en-US" sz="10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0"/>
                        </a:spcBef>
                        <a:spcAft>
                          <a:spcPts val="0"/>
                        </a:spcAft>
                      </a:pPr>
                      <a:r>
                        <a:rPr lang="fr-CA" sz="900" dirty="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a:spcBef>
                          <a:spcPts val="100"/>
                        </a:spcBef>
                        <a:spcAft>
                          <a:spcPts val="0"/>
                        </a:spcAft>
                      </a:pPr>
                      <a:r>
                        <a:rPr lang="fr-CA" sz="900" dirty="0">
                          <a:solidFill>
                            <a:srgbClr val="262626"/>
                          </a:solidFill>
                          <a:effectLst/>
                          <a:latin typeface="Calibri" panose="020F0502020204030204" pitchFamily="34" charset="0"/>
                          <a:ea typeface="Times New Roman" panose="02020603050405020304" pitchFamily="18" charset="0"/>
                          <a:cs typeface="Times New Roman (Body CS)"/>
                        </a:rPr>
                        <a:t> </a:t>
                      </a:r>
                      <a:endParaRPr lang="en-US" sz="10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673653188"/>
                  </a:ext>
                </a:extLst>
              </a:tr>
            </a:tbl>
          </a:graphicData>
        </a:graphic>
      </p:graphicFrame>
    </p:spTree>
    <p:extLst>
      <p:ext uri="{BB962C8B-B14F-4D97-AF65-F5344CB8AC3E}">
        <p14:creationId xmlns:p14="http://schemas.microsoft.com/office/powerpoint/2010/main" val="1224905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602C92-8820-BD6F-1226-4E1A278685AB}"/>
              </a:ext>
            </a:extLst>
          </p:cNvPr>
          <p:cNvSpPr>
            <a:spLocks noGrp="1"/>
          </p:cNvSpPr>
          <p:nvPr>
            <p:ph type="sldNum" sz="quarter" idx="12"/>
          </p:nvPr>
        </p:nvSpPr>
        <p:spPr/>
        <p:txBody>
          <a:bodyPr/>
          <a:lstStyle/>
          <a:p>
            <a:fld id="{D9F2F12A-E773-6344-8602-31C2DEEE88BD}" type="slidenum">
              <a:rPr lang="en-US" smtClean="0"/>
              <a:pPr/>
              <a:t>22</a:t>
            </a:fld>
            <a:endParaRPr lang="en-US"/>
          </a:p>
        </p:txBody>
      </p:sp>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normAutofit/>
          </a:bodyPr>
          <a:lstStyle/>
          <a:p>
            <a:r>
              <a:rPr lang="en-US" dirty="0"/>
              <a:t>Services de </a:t>
            </a:r>
            <a:r>
              <a:rPr lang="en-US" dirty="0" err="1"/>
              <a:t>colposcopie</a:t>
            </a:r>
            <a:endParaRPr lang="en-US" dirty="0"/>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fr-FR" dirty="0"/>
              <a:t>Critères d’orientation vers des services de colposcopie</a:t>
            </a:r>
          </a:p>
          <a:p>
            <a:r>
              <a:rPr lang="fr-FR" dirty="0"/>
              <a:t>Services de colposcopie</a:t>
            </a:r>
          </a:p>
          <a:p>
            <a:r>
              <a:rPr lang="fr-FR" dirty="0"/>
              <a:t>Utilisation du test de détection du VPH dans le cadre de soins </a:t>
            </a:r>
            <a:r>
              <a:rPr lang="fr-FR" dirty="0" err="1"/>
              <a:t>colposcopiques</a:t>
            </a:r>
            <a:endParaRPr lang="en-US" dirty="0"/>
          </a:p>
        </p:txBody>
      </p:sp>
    </p:spTree>
    <p:extLst>
      <p:ext uri="{BB962C8B-B14F-4D97-AF65-F5344CB8AC3E}">
        <p14:creationId xmlns:p14="http://schemas.microsoft.com/office/powerpoint/2010/main" val="1176004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218483" y="235962"/>
            <a:ext cx="10380786" cy="345482"/>
          </a:xfrm>
        </p:spPr>
        <p:txBody>
          <a:bodyPr>
            <a:normAutofit/>
          </a:bodyPr>
          <a:lstStyle/>
          <a:p>
            <a:r>
              <a:rPr lang="fr-FR" sz="1600" dirty="0"/>
              <a:t>Critères d’orientation vers des services de colposcopie</a:t>
            </a:r>
            <a:endParaRPr lang="en-US" sz="1600" i="1" dirty="0"/>
          </a:p>
        </p:txBody>
      </p:sp>
      <p:sp>
        <p:nvSpPr>
          <p:cNvPr id="6" name="TextBox 5">
            <a:extLst>
              <a:ext uri="{FF2B5EF4-FFF2-40B4-BE49-F238E27FC236}">
                <a16:creationId xmlns:a16="http://schemas.microsoft.com/office/drawing/2014/main" id="{C443BFEA-D93C-11D6-6926-C6C6BC1BA99E}"/>
              </a:ext>
            </a:extLst>
          </p:cNvPr>
          <p:cNvSpPr txBox="1"/>
          <p:nvPr/>
        </p:nvSpPr>
        <p:spPr>
          <a:xfrm>
            <a:off x="132514" y="5667333"/>
            <a:ext cx="11926972" cy="1271887"/>
          </a:xfrm>
          <a:prstGeom prst="rect">
            <a:avLst/>
          </a:prstGeom>
          <a:noFill/>
        </p:spPr>
        <p:txBody>
          <a:bodyPr wrap="square">
            <a:spAutoFit/>
          </a:bodyPr>
          <a:lstStyle/>
          <a:p>
            <a:pPr>
              <a:lnSpc>
                <a:spcPct val="107000"/>
              </a:lnSpc>
              <a:tabLst>
                <a:tab pos="2971800" algn="ctr"/>
                <a:tab pos="5943600" algn="r"/>
              </a:tabLst>
            </a:pPr>
            <a:r>
              <a:rPr lang="en-US"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YT: * YT will be following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Yn</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 * Le Yukon appliquera les critères de la Colombie-Britannique.</a:t>
            </a:r>
          </a:p>
          <a:p>
            <a:pPr>
              <a:lnSpc>
                <a:spcPct val="107000"/>
              </a:lnSpc>
              <a:tabLst>
                <a:tab pos="2971800" algn="ctr"/>
                <a:tab pos="5943600" algn="r"/>
              </a:tabLst>
            </a:pP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Ont. : ^ La cytologie ou la colposcopie à répétition constituent des options de prise en charge acceptables après un premier résultat de LSIL. Les anomalies de bas grade régressent souvent d’elles-mêmes et peuvent être mieux gérées par la surveillance, mais la colposcopie peut être envisagée.</a:t>
            </a:r>
          </a:p>
          <a:p>
            <a:pPr>
              <a:lnSpc>
                <a:spcPct val="107000"/>
              </a:lnSpc>
              <a:tabLst>
                <a:tab pos="2971800" algn="ctr"/>
                <a:tab pos="5943600" algn="r"/>
              </a:tabLst>
            </a:pP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Ont. : ~ Le test de détection du VPH n’est pas actuellement financé; cependant, lorsqu’il est disponible (par exemple, sur la base d’un paiement par la patiente ou dans le cas de certaines unités de colposcopie hospitalières), le programme préconise des pratiques exemplaires.</a:t>
            </a:r>
          </a:p>
          <a:p>
            <a:pPr>
              <a:lnSpc>
                <a:spcPct val="107000"/>
              </a:lnSpc>
              <a:tabLst>
                <a:tab pos="2971800" algn="ctr"/>
                <a:tab pos="5943600" algn="r"/>
              </a:tabLst>
            </a:pPr>
            <a:r>
              <a:rPr lang="fr-FR" sz="800" b="1"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Abréviations: </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ASC-US :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atypical</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squamous</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cells</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of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undetermined</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significance</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(atypie des cellules malpighiennes de signification indéterminée); LSIL :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low</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-grade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squamous</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intraepithelial</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lesion</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(lésion malpighienne intraépithéliale de bas grade histologique); AGC :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atypical</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glandular</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cells</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(atypie des cellules glandulaires </a:t>
            </a:r>
          </a:p>
          <a:p>
            <a:pPr>
              <a:lnSpc>
                <a:spcPct val="107000"/>
              </a:lnSpc>
              <a:tabLst>
                <a:tab pos="2971800" algn="ctr"/>
                <a:tab pos="5943600" algn="r"/>
              </a:tabLst>
            </a:pPr>
            <a:r>
              <a:rPr lang="fr-FR" sz="800" b="1"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Définitions: </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HSIL+ : high-grade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squamous</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intraepithelial</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lesions</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or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worse</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(lésions intraépithéliales malpighiennes de haut grade ou pire, comprenant les HSIL, les AIS [adénocarcinomes in situ] et les carcinomes infiltrants); ASC-H :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atypical</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squamous</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cells</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cannot</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a:t>
            </a:r>
            <a:r>
              <a:rPr lang="fr-FR" sz="8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exclude</a:t>
            </a:r>
            <a:r>
              <a:rPr lang="fr-FR" sz="8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HSIL (cellules malpighiennes atypiques, sans pouvoir exclure des HSIL)</a:t>
            </a:r>
          </a:p>
          <a:p>
            <a:pPr marL="0" marR="0">
              <a:lnSpc>
                <a:spcPct val="107000"/>
              </a:lnSpc>
              <a:spcBef>
                <a:spcPts val="0"/>
              </a:spcBef>
              <a:spcAft>
                <a:spcPts val="800"/>
              </a:spcAft>
            </a:pPr>
            <a:endParaRPr lang="en-US" sz="800"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p:txBody>
      </p:sp>
      <p:graphicFrame>
        <p:nvGraphicFramePr>
          <p:cNvPr id="4" name="Table 3">
            <a:extLst>
              <a:ext uri="{FF2B5EF4-FFF2-40B4-BE49-F238E27FC236}">
                <a16:creationId xmlns:a16="http://schemas.microsoft.com/office/drawing/2014/main" id="{FBAAC0A1-F9C0-3C7D-D5E7-8F20D3304CD5}"/>
              </a:ext>
            </a:extLst>
          </p:cNvPr>
          <p:cNvGraphicFramePr>
            <a:graphicFrameLocks noGrp="1"/>
          </p:cNvGraphicFramePr>
          <p:nvPr>
            <p:extLst>
              <p:ext uri="{D42A27DB-BD31-4B8C-83A1-F6EECF244321}">
                <p14:modId xmlns:p14="http://schemas.microsoft.com/office/powerpoint/2010/main" val="1821050807"/>
              </p:ext>
            </p:extLst>
          </p:nvPr>
        </p:nvGraphicFramePr>
        <p:xfrm>
          <a:off x="132514" y="554723"/>
          <a:ext cx="11926972" cy="5066236"/>
        </p:xfrm>
        <a:graphic>
          <a:graphicData uri="http://schemas.openxmlformats.org/drawingml/2006/table">
            <a:tbl>
              <a:tblPr firstRow="1" firstCol="1"/>
              <a:tblGrid>
                <a:gridCol w="564383">
                  <a:extLst>
                    <a:ext uri="{9D8B030D-6E8A-4147-A177-3AD203B41FA5}">
                      <a16:colId xmlns:a16="http://schemas.microsoft.com/office/drawing/2014/main" val="79387764"/>
                    </a:ext>
                  </a:extLst>
                </a:gridCol>
                <a:gridCol w="1073364">
                  <a:extLst>
                    <a:ext uri="{9D8B030D-6E8A-4147-A177-3AD203B41FA5}">
                      <a16:colId xmlns:a16="http://schemas.microsoft.com/office/drawing/2014/main" val="2313493064"/>
                    </a:ext>
                  </a:extLst>
                </a:gridCol>
                <a:gridCol w="855463">
                  <a:extLst>
                    <a:ext uri="{9D8B030D-6E8A-4147-A177-3AD203B41FA5}">
                      <a16:colId xmlns:a16="http://schemas.microsoft.com/office/drawing/2014/main" val="1937476221"/>
                    </a:ext>
                  </a:extLst>
                </a:gridCol>
                <a:gridCol w="1799700">
                  <a:extLst>
                    <a:ext uri="{9D8B030D-6E8A-4147-A177-3AD203B41FA5}">
                      <a16:colId xmlns:a16="http://schemas.microsoft.com/office/drawing/2014/main" val="2124505314"/>
                    </a:ext>
                  </a:extLst>
                </a:gridCol>
                <a:gridCol w="871605">
                  <a:extLst>
                    <a:ext uri="{9D8B030D-6E8A-4147-A177-3AD203B41FA5}">
                      <a16:colId xmlns:a16="http://schemas.microsoft.com/office/drawing/2014/main" val="57177570"/>
                    </a:ext>
                  </a:extLst>
                </a:gridCol>
                <a:gridCol w="1413833">
                  <a:extLst>
                    <a:ext uri="{9D8B030D-6E8A-4147-A177-3AD203B41FA5}">
                      <a16:colId xmlns:a16="http://schemas.microsoft.com/office/drawing/2014/main" val="279921382"/>
                    </a:ext>
                  </a:extLst>
                </a:gridCol>
                <a:gridCol w="829485">
                  <a:extLst>
                    <a:ext uri="{9D8B030D-6E8A-4147-A177-3AD203B41FA5}">
                      <a16:colId xmlns:a16="http://schemas.microsoft.com/office/drawing/2014/main" val="1421248259"/>
                    </a:ext>
                  </a:extLst>
                </a:gridCol>
                <a:gridCol w="1007928">
                  <a:extLst>
                    <a:ext uri="{9D8B030D-6E8A-4147-A177-3AD203B41FA5}">
                      <a16:colId xmlns:a16="http://schemas.microsoft.com/office/drawing/2014/main" val="1414798908"/>
                    </a:ext>
                  </a:extLst>
                </a:gridCol>
                <a:gridCol w="3511211">
                  <a:extLst>
                    <a:ext uri="{9D8B030D-6E8A-4147-A177-3AD203B41FA5}">
                      <a16:colId xmlns:a16="http://schemas.microsoft.com/office/drawing/2014/main" val="360212616"/>
                    </a:ext>
                  </a:extLst>
                </a:gridCol>
              </a:tblGrid>
              <a:tr h="620964">
                <a:tc>
                  <a:txBody>
                    <a:bodyPr/>
                    <a:lstStyle/>
                    <a:p>
                      <a:pPr marL="0" marR="0" algn="ctr">
                        <a:lnSpc>
                          <a:spcPct val="107000"/>
                        </a:lnSpc>
                        <a:spcBef>
                          <a:spcPts val="720"/>
                        </a:spcBef>
                        <a:spcAft>
                          <a:spcPts val="720"/>
                        </a:spcAft>
                        <a:tabLst>
                          <a:tab pos="5280025" algn="l"/>
                        </a:tabLst>
                      </a:pPr>
                      <a:r>
                        <a:rPr lang="fr-CA" sz="800" b="1" dirty="0">
                          <a:solidFill>
                            <a:srgbClr val="FFFFFF"/>
                          </a:solidFill>
                          <a:effectLst/>
                          <a:latin typeface="+mn-lt"/>
                          <a:ea typeface="Calibri" panose="020F0502020204030204" pitchFamily="34" charset="0"/>
                          <a:cs typeface="Arial" panose="020B0604020202020204" pitchFamily="34" charset="0"/>
                        </a:rPr>
                        <a:t>P/T</a:t>
                      </a:r>
                      <a:endParaRPr lang="en-US" sz="8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800" b="1" dirty="0">
                          <a:solidFill>
                            <a:srgbClr val="FFFFFF"/>
                          </a:solidFill>
                          <a:effectLst/>
                          <a:latin typeface="+mn-lt"/>
                          <a:ea typeface="Calibri" panose="020F0502020204030204" pitchFamily="34" charset="0"/>
                          <a:cs typeface="Arial" panose="020B0604020202020204" pitchFamily="34" charset="0"/>
                        </a:rPr>
                        <a:t>Patiente présentant une ASC-US (1</a:t>
                      </a:r>
                      <a:r>
                        <a:rPr lang="fr-CA" sz="800" b="1" baseline="30000" dirty="0">
                          <a:solidFill>
                            <a:srgbClr val="FFFFFF"/>
                          </a:solidFill>
                          <a:effectLst/>
                          <a:latin typeface="+mn-lt"/>
                          <a:ea typeface="Calibri" panose="020F0502020204030204" pitchFamily="34" charset="0"/>
                          <a:cs typeface="Arial" panose="020B0604020202020204" pitchFamily="34" charset="0"/>
                        </a:rPr>
                        <a:t>er</a:t>
                      </a:r>
                      <a:r>
                        <a:rPr lang="fr-CA" sz="800" b="1" dirty="0">
                          <a:solidFill>
                            <a:srgbClr val="FFFFFF"/>
                          </a:solidFill>
                          <a:effectLst/>
                          <a:latin typeface="+mn-lt"/>
                          <a:ea typeface="Calibri" panose="020F0502020204030204" pitchFamily="34" charset="0"/>
                          <a:cs typeface="Arial" panose="020B0604020202020204" pitchFamily="34" charset="0"/>
                        </a:rPr>
                        <a:t> résultat) </a:t>
                      </a:r>
                      <a:endParaRPr lang="en-US" sz="8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800" b="1" dirty="0">
                          <a:solidFill>
                            <a:srgbClr val="FFFFFF"/>
                          </a:solidFill>
                          <a:effectLst/>
                          <a:latin typeface="+mn-lt"/>
                          <a:ea typeface="Calibri" panose="020F0502020204030204" pitchFamily="34" charset="0"/>
                          <a:cs typeface="Arial" panose="020B0604020202020204" pitchFamily="34" charset="0"/>
                        </a:rPr>
                        <a:t>Patiente présentant une LSIL (1</a:t>
                      </a:r>
                      <a:r>
                        <a:rPr lang="fr-CA" sz="800" b="1" baseline="30000" dirty="0">
                          <a:solidFill>
                            <a:srgbClr val="FFFFFF"/>
                          </a:solidFill>
                          <a:effectLst/>
                          <a:latin typeface="+mn-lt"/>
                          <a:ea typeface="Calibri" panose="020F0502020204030204" pitchFamily="34" charset="0"/>
                          <a:cs typeface="Arial" panose="020B0604020202020204" pitchFamily="34" charset="0"/>
                        </a:rPr>
                        <a:t>er</a:t>
                      </a:r>
                      <a:r>
                        <a:rPr lang="fr-CA" sz="800" b="1" dirty="0">
                          <a:solidFill>
                            <a:srgbClr val="FFFFFF"/>
                          </a:solidFill>
                          <a:effectLst/>
                          <a:latin typeface="+mn-lt"/>
                          <a:ea typeface="Calibri" panose="020F0502020204030204" pitchFamily="34" charset="0"/>
                          <a:cs typeface="Arial" panose="020B0604020202020204" pitchFamily="34" charset="0"/>
                        </a:rPr>
                        <a:t> résultat) </a:t>
                      </a:r>
                      <a:endParaRPr lang="en-US" sz="8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800" b="1" dirty="0">
                          <a:solidFill>
                            <a:srgbClr val="FFFFFF"/>
                          </a:solidFill>
                          <a:effectLst/>
                          <a:latin typeface="+mn-lt"/>
                          <a:ea typeface="Calibri" panose="020F0502020204030204" pitchFamily="34" charset="0"/>
                          <a:cs typeface="Arial" panose="020B0604020202020204" pitchFamily="34" charset="0"/>
                        </a:rPr>
                        <a:t>Patiente présentant une ASC-US et un résultat positif au test de détection du VPH </a:t>
                      </a:r>
                      <a:endParaRPr lang="en-US" sz="8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800" b="1" dirty="0">
                          <a:solidFill>
                            <a:srgbClr val="FFFFFF"/>
                          </a:solidFill>
                          <a:effectLst/>
                          <a:latin typeface="+mn-lt"/>
                          <a:ea typeface="Calibri" panose="020F0502020204030204" pitchFamily="34" charset="0"/>
                          <a:cs typeface="Arial" panose="020B0604020202020204" pitchFamily="34" charset="0"/>
                        </a:rPr>
                        <a:t>Patiente présentant une ASC-US ou une LSIL à répétition </a:t>
                      </a:r>
                      <a:endParaRPr lang="en-US" sz="8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800" b="1" dirty="0">
                          <a:solidFill>
                            <a:srgbClr val="FFFFFF"/>
                          </a:solidFill>
                          <a:effectLst/>
                          <a:latin typeface="+mn-lt"/>
                          <a:ea typeface="Calibri" panose="020F0502020204030204" pitchFamily="34" charset="0"/>
                          <a:cs typeface="Arial" panose="020B0604020202020204" pitchFamily="34" charset="0"/>
                        </a:rPr>
                        <a:t>Patiente de 50 ans ou plus présentant une LSIL et un résultat positif au test de détection du VPH </a:t>
                      </a:r>
                      <a:endParaRPr lang="en-US" sz="8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800" b="1" dirty="0">
                          <a:solidFill>
                            <a:srgbClr val="FFFFFF"/>
                          </a:solidFill>
                          <a:effectLst/>
                          <a:latin typeface="+mn-lt"/>
                          <a:ea typeface="Calibri" panose="020F0502020204030204" pitchFamily="34" charset="0"/>
                          <a:cs typeface="Arial" panose="020B0604020202020204" pitchFamily="34" charset="0"/>
                        </a:rPr>
                        <a:t>Patiente présentant une AGC </a:t>
                      </a:r>
                      <a:endParaRPr lang="en-US" sz="8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800" b="1" dirty="0">
                          <a:solidFill>
                            <a:srgbClr val="FFFFFF"/>
                          </a:solidFill>
                          <a:effectLst/>
                          <a:latin typeface="+mn-lt"/>
                          <a:ea typeface="Calibri" panose="020F0502020204030204" pitchFamily="34" charset="0"/>
                          <a:cs typeface="Arial" panose="020B0604020202020204" pitchFamily="34" charset="0"/>
                        </a:rPr>
                        <a:t>Patiente présentant une HSIL+ </a:t>
                      </a:r>
                      <a:endParaRPr lang="en-US" sz="8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800" b="1" dirty="0">
                          <a:solidFill>
                            <a:srgbClr val="FFFFFF"/>
                          </a:solidFill>
                          <a:effectLst/>
                          <a:latin typeface="+mn-lt"/>
                          <a:ea typeface="Calibri" panose="020F0502020204030204" pitchFamily="34" charset="0"/>
                          <a:cs typeface="Arial" panose="020B0604020202020204" pitchFamily="34" charset="0"/>
                        </a:rPr>
                        <a:t>Autre</a:t>
                      </a:r>
                      <a:endParaRPr lang="en-US" sz="8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3675982947"/>
                  </a:ext>
                </a:extLst>
              </a:tr>
              <a:tr h="120418">
                <a:tc>
                  <a:txBody>
                    <a:bodyPr/>
                    <a:lstStyle/>
                    <a:p>
                      <a:pPr marL="0" marR="0" algn="ctr">
                        <a:lnSpc>
                          <a:spcPct val="107000"/>
                        </a:lnSpc>
                        <a:spcBef>
                          <a:spcPts val="720"/>
                        </a:spcBef>
                        <a:spcAft>
                          <a:spcPts val="720"/>
                        </a:spcAft>
                        <a:tabLst>
                          <a:tab pos="5280025" algn="l"/>
                        </a:tabLst>
                      </a:pPr>
                      <a:r>
                        <a:rPr lang="fr-CA" sz="800" b="1">
                          <a:solidFill>
                            <a:srgbClr val="FFFFFF"/>
                          </a:solidFill>
                          <a:effectLst/>
                          <a:latin typeface="+mn-lt"/>
                          <a:ea typeface="Calibri" panose="020F0502020204030204" pitchFamily="34" charset="0"/>
                          <a:cs typeface="Arial" panose="020B0604020202020204" pitchFamily="34" charset="0"/>
                        </a:rPr>
                        <a:t>Yn*</a:t>
                      </a:r>
                      <a:endParaRPr lang="en-US" sz="80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72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720"/>
                        </a:spcBef>
                        <a:spcAft>
                          <a:spcPts val="720"/>
                        </a:spcAft>
                        <a:buFont typeface="Symbol" panose="05050102010706020507" pitchFamily="18" charset="2"/>
                        <a:buChar char=""/>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Le Yukon suit les critères de la Colombie-Britannique.</a:t>
                      </a:r>
                      <a:endParaRPr lang="en-US" sz="800" b="0">
                        <a:solidFill>
                          <a:schemeClr val="bg1">
                            <a:lumMod val="50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353267033"/>
                  </a:ext>
                </a:extLst>
              </a:tr>
              <a:tr h="120418">
                <a:tc>
                  <a:txBody>
                    <a:bodyPr/>
                    <a:lstStyle/>
                    <a:p>
                      <a:pPr marL="0" marR="0" algn="ctr">
                        <a:lnSpc>
                          <a:spcPct val="107000"/>
                        </a:lnSpc>
                        <a:spcBef>
                          <a:spcPts val="720"/>
                        </a:spcBef>
                        <a:spcAft>
                          <a:spcPts val="720"/>
                        </a:spcAft>
                        <a:tabLst>
                          <a:tab pos="5280025" algn="l"/>
                        </a:tabLst>
                      </a:pPr>
                      <a:r>
                        <a:rPr lang="fr-CA" sz="800" b="1">
                          <a:solidFill>
                            <a:srgbClr val="FFFFFF"/>
                          </a:solidFill>
                          <a:effectLst/>
                          <a:latin typeface="+mn-lt"/>
                          <a:ea typeface="Calibri" panose="020F0502020204030204" pitchFamily="34" charset="0"/>
                          <a:cs typeface="Arial" panose="020B0604020202020204" pitchFamily="34" charset="0"/>
                        </a:rPr>
                        <a:t>T.N.-O.</a:t>
                      </a:r>
                      <a:endParaRPr lang="en-US" sz="80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407242214"/>
                  </a:ext>
                </a:extLst>
              </a:tr>
              <a:tr h="784205">
                <a:tc>
                  <a:txBody>
                    <a:bodyPr/>
                    <a:lstStyle/>
                    <a:p>
                      <a:pPr marL="0" marR="0" algn="ctr">
                        <a:lnSpc>
                          <a:spcPct val="107000"/>
                        </a:lnSpc>
                        <a:spcBef>
                          <a:spcPts val="720"/>
                        </a:spcBef>
                        <a:spcAft>
                          <a:spcPts val="720"/>
                        </a:spcAft>
                        <a:tabLst>
                          <a:tab pos="5280025" algn="l"/>
                        </a:tabLst>
                      </a:pPr>
                      <a:r>
                        <a:rPr lang="fr-CA" sz="800" b="1" dirty="0">
                          <a:solidFill>
                            <a:srgbClr val="FFFFFF"/>
                          </a:solidFill>
                          <a:effectLst/>
                          <a:latin typeface="+mn-lt"/>
                          <a:ea typeface="Calibri" panose="020F0502020204030204" pitchFamily="34" charset="0"/>
                          <a:cs typeface="Arial" panose="020B0604020202020204" pitchFamily="34" charset="0"/>
                        </a:rPr>
                        <a:t>Nt</a:t>
                      </a:r>
                      <a:endParaRPr lang="en-US" sz="8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800" b="0" dirty="0">
                          <a:solidFill>
                            <a:schemeClr val="bg1">
                              <a:lumMod val="50000"/>
                            </a:schemeClr>
                          </a:solidFill>
                          <a:effectLst/>
                          <a:latin typeface="+mn-lt"/>
                          <a:ea typeface="Calibri" panose="020F0502020204030204" pitchFamily="34" charset="0"/>
                          <a:cs typeface="Calibri" panose="020F0502020204030204" pitchFamily="34" charset="0"/>
                        </a:rPr>
                        <a:t>Femmes âgées de moins de 30 ans présentant une ASC-US : nouvelle cytologie après 6 mois</a:t>
                      </a:r>
                      <a:endParaRPr lang="en-US" sz="8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Répétition du test 2 fois à 6 mois d’intervalle</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Calibri" panose="020F0502020204030204" pitchFamily="34" charset="0"/>
                        <a:cs typeface="Arial" panose="020B0604020202020204" pitchFamily="34" charset="0"/>
                      </a:endParaRPr>
                    </a:p>
                    <a:p>
                      <a:pPr marL="0" marR="0" algn="ctr">
                        <a:lnSpc>
                          <a:spcPct val="107000"/>
                        </a:lnSpc>
                        <a:spcBef>
                          <a:spcPts val="720"/>
                        </a:spcBef>
                        <a:spcAft>
                          <a:spcPts val="72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(30 ans ou plus)</a:t>
                      </a:r>
                      <a:endParaRPr lang="en-US" sz="800" b="0">
                        <a:solidFill>
                          <a:schemeClr val="bg1">
                            <a:lumMod val="50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Absence de lignes directrices propres aux femmes de plus de 50 ans</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800" b="0" kern="1200" dirty="0">
                          <a:solidFill>
                            <a:schemeClr val="bg1">
                              <a:lumMod val="50000"/>
                            </a:schemeClr>
                          </a:solidFill>
                          <a:effectLst/>
                          <a:latin typeface="+mn-lt"/>
                          <a:ea typeface="Yu Mincho" panose="02020400000000000000" pitchFamily="18" charset="-128"/>
                          <a:cs typeface="Calibri" panose="020F0502020204030204" pitchFamily="34" charset="0"/>
                        </a:rPr>
                        <a:t>ASC-H</a:t>
                      </a:r>
                      <a:endParaRPr lang="en-US" sz="800" b="0" kern="1200" dirty="0">
                        <a:solidFill>
                          <a:schemeClr val="bg1">
                            <a:lumMod val="50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800" b="0" kern="1200" dirty="0">
                          <a:solidFill>
                            <a:schemeClr val="bg1">
                              <a:lumMod val="50000"/>
                            </a:schemeClr>
                          </a:solidFill>
                          <a:effectLst/>
                          <a:latin typeface="+mn-lt"/>
                          <a:ea typeface="Yu Mincho" panose="02020400000000000000" pitchFamily="18" charset="-128"/>
                          <a:cs typeface="Calibri" panose="020F0502020204030204" pitchFamily="34" charset="0"/>
                        </a:rPr>
                        <a:t>Carcinome épidermoïde</a:t>
                      </a:r>
                      <a:endParaRPr lang="en-US" sz="800" b="0" kern="1200" dirty="0">
                        <a:solidFill>
                          <a:schemeClr val="bg1">
                            <a:lumMod val="50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800" b="0" kern="1200" dirty="0">
                          <a:solidFill>
                            <a:schemeClr val="bg1">
                              <a:lumMod val="50000"/>
                            </a:schemeClr>
                          </a:solidFill>
                          <a:effectLst/>
                          <a:latin typeface="+mn-lt"/>
                          <a:ea typeface="Yu Mincho" panose="02020400000000000000" pitchFamily="18" charset="-128"/>
                          <a:cs typeface="Calibri" panose="020F0502020204030204" pitchFamily="34" charset="0"/>
                        </a:rPr>
                        <a:t>Adénocarcinome</a:t>
                      </a:r>
                      <a:endParaRPr lang="en-US" sz="800" b="0" kern="1200" dirty="0">
                        <a:solidFill>
                          <a:schemeClr val="bg1">
                            <a:lumMod val="50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800" b="0" kern="1200" dirty="0">
                          <a:solidFill>
                            <a:schemeClr val="bg1">
                              <a:lumMod val="50000"/>
                            </a:schemeClr>
                          </a:solidFill>
                          <a:effectLst/>
                          <a:latin typeface="+mn-lt"/>
                          <a:ea typeface="Yu Mincho" panose="02020400000000000000" pitchFamily="18" charset="-128"/>
                          <a:cs typeface="Calibri" panose="020F0502020204030204" pitchFamily="34" charset="0"/>
                        </a:rPr>
                        <a:t>Autres néoplasmes malins</a:t>
                      </a:r>
                      <a:endParaRPr lang="en-US" sz="800" b="0" kern="1200" dirty="0">
                        <a:solidFill>
                          <a:schemeClr val="bg1">
                            <a:lumMod val="50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800" b="0" kern="1200" dirty="0">
                          <a:solidFill>
                            <a:schemeClr val="bg1">
                              <a:lumMod val="50000"/>
                            </a:schemeClr>
                          </a:solidFill>
                          <a:effectLst/>
                          <a:latin typeface="+mn-lt"/>
                          <a:ea typeface="Yu Mincho" panose="02020400000000000000" pitchFamily="18" charset="-128"/>
                          <a:cs typeface="Calibri" panose="020F0502020204030204" pitchFamily="34" charset="0"/>
                        </a:rPr>
                        <a:t>Résultats suspects</a:t>
                      </a:r>
                      <a:endParaRPr lang="en-US" sz="800" b="0" kern="1200" dirty="0">
                        <a:solidFill>
                          <a:schemeClr val="bg1">
                            <a:lumMod val="50000"/>
                          </a:schemeClr>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11485248"/>
                  </a:ext>
                </a:extLst>
              </a:tr>
              <a:tr h="120418">
                <a:tc>
                  <a:txBody>
                    <a:bodyPr/>
                    <a:lstStyle/>
                    <a:p>
                      <a:pPr marL="0" marR="0" algn="ctr">
                        <a:lnSpc>
                          <a:spcPct val="107000"/>
                        </a:lnSpc>
                        <a:spcBef>
                          <a:spcPts val="720"/>
                        </a:spcBef>
                        <a:spcAft>
                          <a:spcPts val="720"/>
                        </a:spcAft>
                        <a:tabLst>
                          <a:tab pos="5280025" algn="l"/>
                        </a:tabLst>
                      </a:pPr>
                      <a:r>
                        <a:rPr lang="fr-CA" sz="800" b="1">
                          <a:solidFill>
                            <a:srgbClr val="FFFFFF"/>
                          </a:solidFill>
                          <a:effectLst/>
                          <a:latin typeface="+mn-lt"/>
                          <a:ea typeface="Calibri" panose="020F0502020204030204" pitchFamily="34" charset="0"/>
                          <a:cs typeface="Arial" panose="020B0604020202020204" pitchFamily="34" charset="0"/>
                        </a:rPr>
                        <a:t>C.-B.</a:t>
                      </a:r>
                      <a:endParaRPr lang="en-US" sz="80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180829078"/>
                  </a:ext>
                </a:extLst>
              </a:tr>
              <a:tr h="330912">
                <a:tc>
                  <a:txBody>
                    <a:bodyPr/>
                    <a:lstStyle/>
                    <a:p>
                      <a:pPr marL="0" marR="0" algn="ctr">
                        <a:lnSpc>
                          <a:spcPct val="107000"/>
                        </a:lnSpc>
                        <a:spcBef>
                          <a:spcPts val="720"/>
                        </a:spcBef>
                        <a:spcAft>
                          <a:spcPts val="720"/>
                        </a:spcAft>
                        <a:tabLst>
                          <a:tab pos="5280025" algn="l"/>
                        </a:tabLst>
                      </a:pPr>
                      <a:r>
                        <a:rPr lang="fr-CA" sz="800" b="1">
                          <a:solidFill>
                            <a:srgbClr val="FFFFFF"/>
                          </a:solidFill>
                          <a:effectLst/>
                          <a:latin typeface="+mn-lt"/>
                          <a:ea typeface="Calibri" panose="020F0502020204030204" pitchFamily="34" charset="0"/>
                          <a:cs typeface="Arial" panose="020B0604020202020204" pitchFamily="34" charset="0"/>
                        </a:rPr>
                        <a:t>Alb.</a:t>
                      </a:r>
                      <a:endParaRPr lang="en-US" sz="80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Calibri" panose="020F0502020204030204" pitchFamily="34" charset="0"/>
                        <a:cs typeface="Arial" panose="020B0604020202020204" pitchFamily="34" charset="0"/>
                      </a:endParaRPr>
                    </a:p>
                    <a:p>
                      <a:pPr marL="0" marR="0" algn="ctr">
                        <a:lnSpc>
                          <a:spcPct val="107000"/>
                        </a:lnSpc>
                        <a:spcBef>
                          <a:spcPts val="0"/>
                        </a:spcBef>
                        <a:spcAft>
                          <a:spcPts val="72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(30 ans ou plus)</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720"/>
                        </a:spcBef>
                        <a:spcAft>
                          <a:spcPts val="720"/>
                        </a:spcAft>
                        <a:buFont typeface="Symbol" panose="05050102010706020507" pitchFamily="18" charset="2"/>
                        <a:buChar char=""/>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ASC-H</a:t>
                      </a:r>
                      <a:endParaRPr lang="en-US" sz="800" b="0">
                        <a:solidFill>
                          <a:schemeClr val="bg1">
                            <a:lumMod val="50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711966014"/>
                  </a:ext>
                </a:extLst>
              </a:tr>
              <a:tr h="120418">
                <a:tc>
                  <a:txBody>
                    <a:bodyPr/>
                    <a:lstStyle/>
                    <a:p>
                      <a:pPr marL="0" marR="0" algn="ctr">
                        <a:lnSpc>
                          <a:spcPct val="107000"/>
                        </a:lnSpc>
                        <a:spcBef>
                          <a:spcPts val="720"/>
                        </a:spcBef>
                        <a:spcAft>
                          <a:spcPts val="720"/>
                        </a:spcAft>
                        <a:tabLst>
                          <a:tab pos="5280025" algn="l"/>
                        </a:tabLst>
                      </a:pPr>
                      <a:r>
                        <a:rPr lang="fr-CA" sz="800" b="1">
                          <a:solidFill>
                            <a:srgbClr val="FFFFFF"/>
                          </a:solidFill>
                          <a:effectLst/>
                          <a:latin typeface="+mn-lt"/>
                          <a:ea typeface="Calibri" panose="020F0502020204030204" pitchFamily="34" charset="0"/>
                          <a:cs typeface="Arial" panose="020B0604020202020204" pitchFamily="34" charset="0"/>
                        </a:rPr>
                        <a:t>Sask.</a:t>
                      </a:r>
                      <a:endParaRPr lang="en-US" sz="80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502495400"/>
                  </a:ext>
                </a:extLst>
              </a:tr>
              <a:tr h="883375">
                <a:tc>
                  <a:txBody>
                    <a:bodyPr/>
                    <a:lstStyle/>
                    <a:p>
                      <a:pPr marL="0" marR="0" algn="ctr">
                        <a:lnSpc>
                          <a:spcPct val="107000"/>
                        </a:lnSpc>
                        <a:spcBef>
                          <a:spcPts val="720"/>
                        </a:spcBef>
                        <a:spcAft>
                          <a:spcPts val="720"/>
                        </a:spcAft>
                        <a:tabLst>
                          <a:tab pos="5280025" algn="l"/>
                        </a:tabLst>
                      </a:pPr>
                      <a:r>
                        <a:rPr lang="fr-CA" sz="800" b="1" dirty="0">
                          <a:solidFill>
                            <a:srgbClr val="FFFFFF"/>
                          </a:solidFill>
                          <a:effectLst/>
                          <a:latin typeface="+mn-lt"/>
                          <a:ea typeface="Calibri" panose="020F0502020204030204" pitchFamily="34" charset="0"/>
                          <a:cs typeface="Arial" panose="020B0604020202020204" pitchFamily="34" charset="0"/>
                        </a:rPr>
                        <a:t>Man.</a:t>
                      </a:r>
                      <a:endParaRPr lang="en-US" sz="8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dirty="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dirty="0">
                        <a:solidFill>
                          <a:schemeClr val="bg1">
                            <a:lumMod val="50000"/>
                          </a:schemeClr>
                        </a:solidFill>
                        <a:effectLst/>
                        <a:latin typeface="+mn-lt"/>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fr-CA" sz="800" b="0" dirty="0">
                          <a:solidFill>
                            <a:schemeClr val="bg1">
                              <a:lumMod val="50000"/>
                            </a:schemeClr>
                          </a:solidFill>
                          <a:effectLst/>
                          <a:latin typeface="+mn-lt"/>
                          <a:ea typeface="Calibri" panose="020F0502020204030204" pitchFamily="34" charset="0"/>
                          <a:cs typeface="Calibri" panose="020F0502020204030204" pitchFamily="34" charset="0"/>
                        </a:rPr>
                        <a:t>(Femmes âgées de plus de 30 ans)</a:t>
                      </a:r>
                      <a:endParaRPr lang="en-US" sz="800" b="0" dirty="0">
                        <a:solidFill>
                          <a:schemeClr val="bg1">
                            <a:lumMod val="50000"/>
                          </a:schemeClr>
                        </a:solidFill>
                        <a:effectLst/>
                        <a:latin typeface="+mn-lt"/>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fr-CA" sz="800" b="0" dirty="0">
                          <a:solidFill>
                            <a:schemeClr val="bg1">
                              <a:lumMod val="50000"/>
                            </a:schemeClr>
                          </a:solidFill>
                          <a:effectLst/>
                          <a:latin typeface="+mn-lt"/>
                          <a:ea typeface="Calibri" panose="020F0502020204030204" pitchFamily="34" charset="0"/>
                          <a:cs typeface="Calibri" panose="020F0502020204030204" pitchFamily="34" charset="0"/>
                        </a:rPr>
                        <a:t>Mis en œuvre après le triage</a:t>
                      </a:r>
                      <a:endParaRPr lang="en-US" sz="8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Mis en œuvre après le triage</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spcBef>
                          <a:spcPts val="0"/>
                        </a:spcBef>
                        <a:spcAft>
                          <a:spcPts val="100"/>
                        </a:spcAft>
                        <a:buFont typeface="Symbol" panose="05050102010706020507" pitchFamily="18" charset="2"/>
                        <a:buChar char=""/>
                      </a:pPr>
                      <a:r>
                        <a:rPr lang="fr-CA" sz="800" b="0" dirty="0">
                          <a:solidFill>
                            <a:schemeClr val="bg1">
                              <a:lumMod val="50000"/>
                            </a:schemeClr>
                          </a:solidFill>
                          <a:effectLst/>
                          <a:latin typeface="+mn-lt"/>
                          <a:ea typeface="Yu Mincho" panose="02020400000000000000" pitchFamily="18" charset="-128"/>
                          <a:cs typeface="Arial" panose="020B0604020202020204" pitchFamily="34" charset="0"/>
                        </a:rPr>
                        <a:t>Cellules endocervicales atypiques, anomalie visuelle du col de l’utérus ou toute autre anomalie cytologique (y compris des lésions de bas grade) chez les femmes immunodéprimées (positives au VIH avec un nombre de CD4 inférieur à 400 par mm</a:t>
                      </a:r>
                      <a:r>
                        <a:rPr lang="fr-CA" sz="800" b="0" baseline="30000" dirty="0">
                          <a:solidFill>
                            <a:schemeClr val="bg1">
                              <a:lumMod val="50000"/>
                            </a:schemeClr>
                          </a:solidFill>
                          <a:effectLst/>
                          <a:latin typeface="+mn-lt"/>
                          <a:ea typeface="Yu Mincho" panose="02020400000000000000" pitchFamily="18" charset="-128"/>
                          <a:cs typeface="Arial" panose="020B0604020202020204" pitchFamily="34" charset="0"/>
                        </a:rPr>
                        <a:t>3</a:t>
                      </a:r>
                      <a:r>
                        <a:rPr lang="fr-CA" sz="800" b="0" dirty="0">
                          <a:solidFill>
                            <a:schemeClr val="bg1">
                              <a:lumMod val="50000"/>
                            </a:schemeClr>
                          </a:solidFill>
                          <a:effectLst/>
                          <a:latin typeface="+mn-lt"/>
                          <a:ea typeface="Yu Mincho" panose="02020400000000000000" pitchFamily="18" charset="-128"/>
                          <a:cs typeface="Arial" panose="020B0604020202020204" pitchFamily="34" charset="0"/>
                        </a:rPr>
                        <a:t> ou ayant subi une transplantation avec un traitement immunosuppresseur plus de 3 ans auparavant)</a:t>
                      </a:r>
                      <a:endParaRPr lang="en-US" sz="800" b="0" dirty="0">
                        <a:solidFill>
                          <a:schemeClr val="bg1">
                            <a:lumMod val="50000"/>
                          </a:schemeClr>
                        </a:solidFill>
                        <a:effectLst/>
                        <a:latin typeface="+mn-lt"/>
                        <a:ea typeface="Yu Mincho" panose="02020400000000000000" pitchFamily="18" charset="-128"/>
                        <a:cs typeface="Times New Roman (Body CS)"/>
                      </a:endParaRPr>
                    </a:p>
                    <a:p>
                      <a:pPr marL="342900" marR="0" lvl="0" indent="-342900">
                        <a:spcBef>
                          <a:spcPts val="100"/>
                        </a:spcBef>
                        <a:spcAft>
                          <a:spcPts val="0"/>
                        </a:spcAft>
                        <a:buFont typeface="Symbol" panose="05050102010706020507" pitchFamily="18" charset="2"/>
                        <a:buChar char=""/>
                      </a:pPr>
                      <a:r>
                        <a:rPr lang="fr-CA" sz="800" b="0" dirty="0">
                          <a:solidFill>
                            <a:schemeClr val="bg1">
                              <a:lumMod val="50000"/>
                            </a:schemeClr>
                          </a:solidFill>
                          <a:effectLst/>
                          <a:latin typeface="+mn-lt"/>
                          <a:ea typeface="Yu Mincho" panose="02020400000000000000" pitchFamily="18" charset="-128"/>
                          <a:cs typeface="Times New Roman (Body CS)"/>
                        </a:rPr>
                        <a:t>Exposition </a:t>
                      </a:r>
                      <a:r>
                        <a:rPr lang="fr-CA" sz="800" b="0" i="1" dirty="0">
                          <a:solidFill>
                            <a:schemeClr val="bg1">
                              <a:lumMod val="50000"/>
                            </a:schemeClr>
                          </a:solidFill>
                          <a:effectLst/>
                          <a:latin typeface="+mn-lt"/>
                          <a:ea typeface="Yu Mincho" panose="02020400000000000000" pitchFamily="18" charset="-128"/>
                          <a:cs typeface="Times New Roman (Body CS)"/>
                        </a:rPr>
                        <a:t>in utero</a:t>
                      </a:r>
                      <a:r>
                        <a:rPr lang="fr-CA" sz="800" b="0" dirty="0">
                          <a:solidFill>
                            <a:schemeClr val="bg1">
                              <a:lumMod val="50000"/>
                            </a:schemeClr>
                          </a:solidFill>
                          <a:effectLst/>
                          <a:latin typeface="+mn-lt"/>
                          <a:ea typeface="Yu Mincho" panose="02020400000000000000" pitchFamily="18" charset="-128"/>
                          <a:cs typeface="Times New Roman (Body CS)"/>
                        </a:rPr>
                        <a:t> au </a:t>
                      </a:r>
                      <a:r>
                        <a:rPr lang="fr-CA" sz="800" b="0" dirty="0" err="1">
                          <a:solidFill>
                            <a:schemeClr val="bg1">
                              <a:lumMod val="50000"/>
                            </a:schemeClr>
                          </a:solidFill>
                          <a:effectLst/>
                          <a:latin typeface="+mn-lt"/>
                          <a:ea typeface="Yu Mincho" panose="02020400000000000000" pitchFamily="18" charset="-128"/>
                          <a:cs typeface="Times New Roman (Body CS)"/>
                        </a:rPr>
                        <a:t>diéthylstilboestrol</a:t>
                      </a:r>
                      <a:r>
                        <a:rPr lang="fr-CA" sz="800" b="0" dirty="0">
                          <a:solidFill>
                            <a:schemeClr val="bg1">
                              <a:lumMod val="50000"/>
                            </a:schemeClr>
                          </a:solidFill>
                          <a:effectLst/>
                          <a:latin typeface="+mn-lt"/>
                          <a:ea typeface="Yu Mincho" panose="02020400000000000000" pitchFamily="18" charset="-128"/>
                          <a:cs typeface="Times New Roman (Body CS)"/>
                        </a:rPr>
                        <a:t> (DES)</a:t>
                      </a:r>
                      <a:endParaRPr lang="en-US" sz="800" b="0" dirty="0">
                        <a:solidFill>
                          <a:schemeClr val="bg1">
                            <a:lumMod val="50000"/>
                          </a:schemeClr>
                        </a:solidFill>
                        <a:effectLst/>
                        <a:latin typeface="+mn-lt"/>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075855671"/>
                  </a:ext>
                </a:extLst>
              </a:tr>
              <a:tr h="298799">
                <a:tc>
                  <a:txBody>
                    <a:bodyPr/>
                    <a:lstStyle/>
                    <a:p>
                      <a:pPr marL="0" marR="0" algn="ctr">
                        <a:lnSpc>
                          <a:spcPct val="107000"/>
                        </a:lnSpc>
                        <a:spcBef>
                          <a:spcPts val="720"/>
                        </a:spcBef>
                        <a:spcAft>
                          <a:spcPts val="720"/>
                        </a:spcAft>
                        <a:tabLst>
                          <a:tab pos="5280025" algn="l"/>
                        </a:tabLst>
                      </a:pPr>
                      <a:r>
                        <a:rPr lang="fr-CA" sz="800" b="1">
                          <a:solidFill>
                            <a:srgbClr val="FFFFFF"/>
                          </a:solidFill>
                          <a:effectLst/>
                          <a:latin typeface="+mn-lt"/>
                          <a:ea typeface="Calibri" panose="020F0502020204030204" pitchFamily="34" charset="0"/>
                          <a:cs typeface="Arial" panose="020B0604020202020204" pitchFamily="34" charset="0"/>
                        </a:rPr>
                        <a:t>Ont.</a:t>
                      </a:r>
                      <a:endParaRPr lang="en-US" sz="80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spcBef>
                          <a:spcPts val="100"/>
                        </a:spcBef>
                        <a:spcAft>
                          <a:spcPts val="100"/>
                        </a:spcAft>
                        <a:buFont typeface="Symbol" panose="05050102010706020507" pitchFamily="18" charset="2"/>
                        <a:buChar char=""/>
                      </a:pPr>
                      <a:r>
                        <a:rPr lang="fr-CA" sz="800" b="0">
                          <a:solidFill>
                            <a:schemeClr val="bg1">
                              <a:lumMod val="50000"/>
                            </a:schemeClr>
                          </a:solidFill>
                          <a:effectLst/>
                          <a:latin typeface="+mn-lt"/>
                          <a:ea typeface="Yu Mincho" panose="02020400000000000000" pitchFamily="18" charset="-128"/>
                          <a:cs typeface="Times New Roman (Body CS)"/>
                        </a:rPr>
                        <a:t>Patientes présentant une ASC-H, des cellules endocervicales atypiques ou des cellules endométriales atypiques</a:t>
                      </a:r>
                      <a:endParaRPr lang="en-US" sz="800" b="0">
                        <a:solidFill>
                          <a:schemeClr val="bg1">
                            <a:lumMod val="50000"/>
                          </a:schemeClr>
                        </a:solidFill>
                        <a:effectLst/>
                        <a:latin typeface="+mn-lt"/>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47129289"/>
                  </a:ext>
                </a:extLst>
              </a:tr>
              <a:tr h="246395">
                <a:tc>
                  <a:txBody>
                    <a:bodyPr/>
                    <a:lstStyle/>
                    <a:p>
                      <a:pPr marL="0" marR="0" algn="ctr">
                        <a:lnSpc>
                          <a:spcPct val="107000"/>
                        </a:lnSpc>
                        <a:spcBef>
                          <a:spcPts val="720"/>
                        </a:spcBef>
                        <a:spcAft>
                          <a:spcPts val="720"/>
                        </a:spcAft>
                        <a:tabLst>
                          <a:tab pos="5280025" algn="l"/>
                        </a:tabLst>
                      </a:pPr>
                      <a:r>
                        <a:rPr lang="fr-CA" sz="800" b="1">
                          <a:solidFill>
                            <a:srgbClr val="FFFFFF"/>
                          </a:solidFill>
                          <a:effectLst/>
                          <a:latin typeface="+mn-lt"/>
                          <a:ea typeface="Calibri" panose="020F0502020204030204" pitchFamily="34" charset="0"/>
                          <a:cs typeface="Arial" panose="020B0604020202020204" pitchFamily="34" charset="0"/>
                        </a:rPr>
                        <a:t>Qc</a:t>
                      </a:r>
                      <a:endParaRPr lang="en-US" sz="80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dirty="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br>
                        <a:rPr lang="fr-CA" sz="800" b="0">
                          <a:solidFill>
                            <a:schemeClr val="bg1">
                              <a:lumMod val="50000"/>
                            </a:schemeClr>
                          </a:solidFill>
                          <a:effectLst/>
                          <a:latin typeface="+mn-lt"/>
                          <a:ea typeface="Calibri" panose="020F0502020204030204" pitchFamily="34" charset="0"/>
                          <a:cs typeface="Calibri" panose="020F0502020204030204" pitchFamily="34" charset="0"/>
                        </a:rPr>
                      </a:br>
                      <a:r>
                        <a:rPr lang="fr-CA" sz="800" b="0">
                          <a:solidFill>
                            <a:schemeClr val="bg1">
                              <a:lumMod val="50000"/>
                            </a:schemeClr>
                          </a:solidFill>
                          <a:effectLst/>
                          <a:latin typeface="+mn-lt"/>
                          <a:ea typeface="Calibri" panose="020F0502020204030204" pitchFamily="34" charset="0"/>
                          <a:cs typeface="Calibri" panose="020F0502020204030204" pitchFamily="34" charset="0"/>
                        </a:rPr>
                        <a:t>(Plus de 30 ans)</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spcBef>
                          <a:spcPts val="100"/>
                        </a:spcBef>
                        <a:spcAft>
                          <a:spcPts val="100"/>
                        </a:spcAft>
                        <a:buFont typeface="Symbol" panose="05050102010706020507" pitchFamily="18" charset="2"/>
                        <a:buChar char=""/>
                      </a:pPr>
                      <a:r>
                        <a:rPr lang="fr-CA" sz="800" b="0" dirty="0">
                          <a:solidFill>
                            <a:schemeClr val="bg1">
                              <a:lumMod val="50000"/>
                            </a:schemeClr>
                          </a:solidFill>
                          <a:effectLst/>
                          <a:latin typeface="+mn-lt"/>
                          <a:ea typeface="Yu Mincho" panose="02020400000000000000" pitchFamily="18" charset="-128"/>
                          <a:cs typeface="Times New Roman (Body CS)"/>
                        </a:rPr>
                        <a:t>Hémorragie post-coïtale ou cervicite</a:t>
                      </a:r>
                      <a:endParaRPr lang="en-US" sz="800" b="0" dirty="0">
                        <a:solidFill>
                          <a:schemeClr val="bg1">
                            <a:lumMod val="50000"/>
                          </a:schemeClr>
                        </a:solidFill>
                        <a:effectLst/>
                        <a:latin typeface="+mn-lt"/>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368182190"/>
                  </a:ext>
                </a:extLst>
              </a:tr>
              <a:tr h="246395">
                <a:tc>
                  <a:txBody>
                    <a:bodyPr/>
                    <a:lstStyle/>
                    <a:p>
                      <a:pPr marL="0" marR="0" algn="ctr">
                        <a:lnSpc>
                          <a:spcPct val="107000"/>
                        </a:lnSpc>
                        <a:spcBef>
                          <a:spcPts val="720"/>
                        </a:spcBef>
                        <a:spcAft>
                          <a:spcPts val="720"/>
                        </a:spcAft>
                        <a:tabLst>
                          <a:tab pos="5280025" algn="l"/>
                        </a:tabLst>
                      </a:pPr>
                      <a:r>
                        <a:rPr lang="fr-CA" sz="800" b="1">
                          <a:solidFill>
                            <a:srgbClr val="FFFFFF"/>
                          </a:solidFill>
                          <a:effectLst/>
                          <a:latin typeface="+mn-lt"/>
                          <a:ea typeface="Calibri" panose="020F0502020204030204" pitchFamily="34" charset="0"/>
                          <a:cs typeface="Arial" panose="020B0604020202020204" pitchFamily="34" charset="0"/>
                        </a:rPr>
                        <a:t>N.-B.</a:t>
                      </a:r>
                      <a:endParaRPr lang="en-US" sz="80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dirty="0">
                          <a:solidFill>
                            <a:schemeClr val="bg1">
                              <a:lumMod val="50000"/>
                            </a:schemeClr>
                          </a:solidFill>
                          <a:effectLst/>
                          <a:latin typeface="+mn-lt"/>
                          <a:ea typeface="Calibri" panose="020F0502020204030204" pitchFamily="34" charset="0"/>
                          <a:cs typeface="Segoe UI Symbol" panose="020B0502040204020203" pitchFamily="34" charset="0"/>
                        </a:rPr>
                        <a:t>✓</a:t>
                      </a:r>
                      <a:br>
                        <a:rPr lang="fr-CA" sz="800" b="0" dirty="0">
                          <a:solidFill>
                            <a:schemeClr val="bg1">
                              <a:lumMod val="50000"/>
                            </a:schemeClr>
                          </a:solidFill>
                          <a:effectLst/>
                          <a:latin typeface="+mn-lt"/>
                          <a:ea typeface="Calibri" panose="020F0502020204030204" pitchFamily="34" charset="0"/>
                          <a:cs typeface="Calibri" panose="020F0502020204030204" pitchFamily="34" charset="0"/>
                        </a:rPr>
                      </a:br>
                      <a:r>
                        <a:rPr lang="fr-CA" sz="800" b="0" dirty="0">
                          <a:solidFill>
                            <a:schemeClr val="bg1">
                              <a:lumMod val="50000"/>
                            </a:schemeClr>
                          </a:solidFill>
                          <a:effectLst/>
                          <a:latin typeface="+mn-lt"/>
                          <a:ea typeface="Calibri" panose="020F0502020204030204" pitchFamily="34" charset="0"/>
                          <a:cs typeface="Calibri" panose="020F0502020204030204" pitchFamily="34" charset="0"/>
                        </a:rPr>
                        <a:t>(30 ans ou plus)</a:t>
                      </a:r>
                      <a:endParaRPr lang="en-US" sz="8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spcBef>
                          <a:spcPts val="100"/>
                        </a:spcBef>
                        <a:spcAft>
                          <a:spcPts val="100"/>
                        </a:spcAft>
                        <a:buFont typeface="Symbol" panose="05050102010706020507" pitchFamily="18" charset="2"/>
                        <a:buChar char=""/>
                      </a:pPr>
                      <a:r>
                        <a:rPr lang="fr-CA" sz="800" b="0">
                          <a:solidFill>
                            <a:schemeClr val="bg1">
                              <a:lumMod val="50000"/>
                            </a:schemeClr>
                          </a:solidFill>
                          <a:effectLst/>
                          <a:latin typeface="+mn-lt"/>
                          <a:ea typeface="Yu Mincho" panose="02020400000000000000" pitchFamily="18" charset="-128"/>
                          <a:cs typeface="Times New Roman (Body CS)"/>
                        </a:rPr>
                        <a:t>ASC-H</a:t>
                      </a:r>
                      <a:endParaRPr lang="en-US" sz="800" b="0">
                        <a:solidFill>
                          <a:schemeClr val="bg1">
                            <a:lumMod val="50000"/>
                          </a:schemeClr>
                        </a:solidFill>
                        <a:effectLst/>
                        <a:latin typeface="+mn-lt"/>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075177942"/>
                  </a:ext>
                </a:extLst>
              </a:tr>
              <a:tr h="120418">
                <a:tc>
                  <a:txBody>
                    <a:bodyPr/>
                    <a:lstStyle/>
                    <a:p>
                      <a:pPr marL="0" marR="0" algn="ctr">
                        <a:lnSpc>
                          <a:spcPct val="107000"/>
                        </a:lnSpc>
                        <a:spcBef>
                          <a:spcPts val="720"/>
                        </a:spcBef>
                        <a:spcAft>
                          <a:spcPts val="720"/>
                        </a:spcAft>
                        <a:tabLst>
                          <a:tab pos="5280025" algn="l"/>
                        </a:tabLst>
                      </a:pPr>
                      <a:r>
                        <a:rPr lang="fr-CA" sz="800" b="1">
                          <a:solidFill>
                            <a:srgbClr val="FFFFFF"/>
                          </a:solidFill>
                          <a:effectLst/>
                          <a:latin typeface="+mn-lt"/>
                          <a:ea typeface="Calibri" panose="020F0502020204030204" pitchFamily="34" charset="0"/>
                          <a:cs typeface="Arial" panose="020B0604020202020204" pitchFamily="34" charset="0"/>
                        </a:rPr>
                        <a:t>N.-É.</a:t>
                      </a:r>
                      <a:endParaRPr lang="en-US" sz="80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spcBef>
                          <a:spcPts val="100"/>
                        </a:spcBef>
                        <a:spcAft>
                          <a:spcPts val="100"/>
                        </a:spcAft>
                        <a:buFont typeface="Symbol" panose="05050102010706020507" pitchFamily="18" charset="2"/>
                        <a:buChar char=""/>
                      </a:pPr>
                      <a:r>
                        <a:rPr lang="fr-CA" sz="800" b="0">
                          <a:solidFill>
                            <a:schemeClr val="bg1">
                              <a:lumMod val="50000"/>
                            </a:schemeClr>
                          </a:solidFill>
                          <a:effectLst/>
                          <a:latin typeface="+mn-lt"/>
                          <a:ea typeface="Yu Mincho" panose="02020400000000000000" pitchFamily="18" charset="-128"/>
                          <a:cs typeface="Times New Roman (Body CS)"/>
                        </a:rPr>
                        <a:t>ASC-H</a:t>
                      </a:r>
                      <a:endParaRPr lang="en-US" sz="800" b="0">
                        <a:solidFill>
                          <a:schemeClr val="bg1">
                            <a:lumMod val="50000"/>
                          </a:schemeClr>
                        </a:solidFill>
                        <a:effectLst/>
                        <a:latin typeface="+mn-lt"/>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634625201"/>
                  </a:ext>
                </a:extLst>
              </a:tr>
              <a:tr h="120418">
                <a:tc>
                  <a:txBody>
                    <a:bodyPr/>
                    <a:lstStyle/>
                    <a:p>
                      <a:pPr marL="0" marR="0" algn="ctr">
                        <a:lnSpc>
                          <a:spcPct val="107000"/>
                        </a:lnSpc>
                        <a:spcBef>
                          <a:spcPts val="720"/>
                        </a:spcBef>
                        <a:spcAft>
                          <a:spcPts val="720"/>
                        </a:spcAft>
                        <a:tabLst>
                          <a:tab pos="5280025" algn="l"/>
                        </a:tabLst>
                      </a:pPr>
                      <a:r>
                        <a:rPr lang="fr-CA" sz="800" b="1">
                          <a:solidFill>
                            <a:srgbClr val="FFFFFF"/>
                          </a:solidFill>
                          <a:effectLst/>
                          <a:latin typeface="+mn-lt"/>
                          <a:ea typeface="Calibri" panose="020F0502020204030204" pitchFamily="34" charset="0"/>
                          <a:cs typeface="Arial" panose="020B0604020202020204" pitchFamily="34" charset="0"/>
                        </a:rPr>
                        <a:t>Î.-P.-É.</a:t>
                      </a:r>
                      <a:endParaRPr lang="en-US" sz="80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spcBef>
                          <a:spcPts val="100"/>
                        </a:spcBef>
                        <a:spcAft>
                          <a:spcPts val="100"/>
                        </a:spcAft>
                        <a:buFont typeface="Symbol" panose="05050102010706020507" pitchFamily="18" charset="2"/>
                        <a:buChar char=""/>
                      </a:pPr>
                      <a:r>
                        <a:rPr lang="fr-CA" sz="800" b="0">
                          <a:solidFill>
                            <a:schemeClr val="bg1">
                              <a:lumMod val="50000"/>
                            </a:schemeClr>
                          </a:solidFill>
                          <a:effectLst/>
                          <a:latin typeface="+mn-lt"/>
                          <a:ea typeface="Yu Mincho" panose="02020400000000000000" pitchFamily="18" charset="-128"/>
                          <a:cs typeface="Times New Roman (Body CS)"/>
                        </a:rPr>
                        <a:t>ASC-H</a:t>
                      </a:r>
                      <a:endParaRPr lang="en-US" sz="800" b="0">
                        <a:solidFill>
                          <a:schemeClr val="bg1">
                            <a:lumMod val="50000"/>
                          </a:schemeClr>
                        </a:solidFill>
                        <a:effectLst/>
                        <a:latin typeface="+mn-lt"/>
                        <a:ea typeface="Yu Mincho" panose="02020400000000000000" pitchFamily="18" charset="-128"/>
                        <a:cs typeface="Times New Roman (Body 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05946794"/>
                  </a:ext>
                </a:extLst>
              </a:tr>
              <a:tr h="876280">
                <a:tc>
                  <a:txBody>
                    <a:bodyPr/>
                    <a:lstStyle/>
                    <a:p>
                      <a:pPr marL="0" marR="0" algn="ctr">
                        <a:lnSpc>
                          <a:spcPct val="107000"/>
                        </a:lnSpc>
                        <a:spcBef>
                          <a:spcPts val="720"/>
                        </a:spcBef>
                        <a:spcAft>
                          <a:spcPts val="720"/>
                        </a:spcAft>
                        <a:tabLst>
                          <a:tab pos="5280025" algn="l"/>
                        </a:tabLst>
                      </a:pPr>
                      <a:r>
                        <a:rPr lang="fr-CA" sz="800" b="1" dirty="0">
                          <a:solidFill>
                            <a:srgbClr val="FFFFFF"/>
                          </a:solidFill>
                          <a:effectLst/>
                          <a:latin typeface="+mn-lt"/>
                          <a:ea typeface="Calibri" panose="020F0502020204030204" pitchFamily="34" charset="0"/>
                          <a:cs typeface="Arial" panose="020B0604020202020204" pitchFamily="34" charset="0"/>
                        </a:rPr>
                        <a:t>T.-N.-L.</a:t>
                      </a:r>
                      <a:endParaRPr lang="en-US" sz="8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800" b="0" dirty="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dirty="0">
                          <a:solidFill>
                            <a:schemeClr val="bg1">
                              <a:lumMod val="50000"/>
                            </a:schemeClr>
                          </a:solidFill>
                          <a:effectLst/>
                          <a:latin typeface="+mn-lt"/>
                          <a:ea typeface="Calibri" panose="020F0502020204030204" pitchFamily="34" charset="0"/>
                          <a:cs typeface="Segoe UI Symbol" panose="020B0502040204020203" pitchFamily="34" charset="0"/>
                        </a:rPr>
                        <a:t>✓</a:t>
                      </a:r>
                      <a:br>
                        <a:rPr lang="fr-CA" sz="800" b="0" dirty="0">
                          <a:solidFill>
                            <a:schemeClr val="bg1">
                              <a:lumMod val="50000"/>
                            </a:schemeClr>
                          </a:solidFill>
                          <a:effectLst/>
                          <a:latin typeface="+mn-lt"/>
                          <a:ea typeface="Calibri" panose="020F0502020204030204" pitchFamily="34" charset="0"/>
                          <a:cs typeface="Calibri" panose="020F0502020204030204" pitchFamily="34" charset="0"/>
                        </a:rPr>
                      </a:br>
                      <a:r>
                        <a:rPr lang="fr-CA" sz="800" b="0" dirty="0">
                          <a:solidFill>
                            <a:schemeClr val="bg1">
                              <a:lumMod val="50000"/>
                            </a:schemeClr>
                          </a:solidFill>
                          <a:effectLst/>
                          <a:latin typeface="+mn-lt"/>
                          <a:ea typeface="Calibri" panose="020F0502020204030204" pitchFamily="34" charset="0"/>
                          <a:cs typeface="Calibri" panose="020F0502020204030204" pitchFamily="34" charset="0"/>
                        </a:rPr>
                        <a:t>(Détection d’une ASC-US à 3 reprises à 6 mois d’intervalle lorsque la patiente est âgée de moins de 30 ans; orientation en colposcopie si le troisième test Pap est anormal)</a:t>
                      </a:r>
                      <a:endParaRPr lang="en-US" sz="8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8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800" b="0" dirty="0">
                          <a:solidFill>
                            <a:schemeClr val="bg1">
                              <a:lumMod val="50000"/>
                            </a:schemeClr>
                          </a:solidFill>
                          <a:effectLst/>
                          <a:latin typeface="+mn-lt"/>
                          <a:ea typeface="Calibri" panose="020F0502020204030204" pitchFamily="34" charset="0"/>
                          <a:cs typeface="Calibri" panose="020F0502020204030204" pitchFamily="34" charset="0"/>
                        </a:rPr>
                        <a:t> </a:t>
                      </a:r>
                      <a:endParaRPr lang="en-US" sz="8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933203415"/>
                  </a:ext>
                </a:extLst>
              </a:tr>
            </a:tbl>
          </a:graphicData>
        </a:graphic>
      </p:graphicFrame>
    </p:spTree>
    <p:extLst>
      <p:ext uri="{BB962C8B-B14F-4D97-AF65-F5344CB8AC3E}">
        <p14:creationId xmlns:p14="http://schemas.microsoft.com/office/powerpoint/2010/main" val="397047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408500" y="172162"/>
            <a:ext cx="10380786" cy="345482"/>
          </a:xfrm>
        </p:spPr>
        <p:txBody>
          <a:bodyPr>
            <a:normAutofit/>
          </a:bodyPr>
          <a:lstStyle/>
          <a:p>
            <a:r>
              <a:rPr lang="fr-FR" sz="1600" dirty="0"/>
              <a:t>Services de colposcopie au Canada</a:t>
            </a:r>
            <a:endParaRPr lang="en-US" sz="1600" i="1" dirty="0"/>
          </a:p>
        </p:txBody>
      </p:sp>
      <p:graphicFrame>
        <p:nvGraphicFramePr>
          <p:cNvPr id="5" name="Table 4">
            <a:extLst>
              <a:ext uri="{FF2B5EF4-FFF2-40B4-BE49-F238E27FC236}">
                <a16:creationId xmlns:a16="http://schemas.microsoft.com/office/drawing/2014/main" id="{D4E28F14-6A5A-3577-3EA0-60EEEB8E0352}"/>
              </a:ext>
            </a:extLst>
          </p:cNvPr>
          <p:cNvGraphicFramePr>
            <a:graphicFrameLocks noGrp="1"/>
          </p:cNvGraphicFramePr>
          <p:nvPr>
            <p:extLst>
              <p:ext uri="{D42A27DB-BD31-4B8C-83A1-F6EECF244321}">
                <p14:modId xmlns:p14="http://schemas.microsoft.com/office/powerpoint/2010/main" val="15832834"/>
              </p:ext>
            </p:extLst>
          </p:nvPr>
        </p:nvGraphicFramePr>
        <p:xfrm>
          <a:off x="408500" y="566859"/>
          <a:ext cx="11270154" cy="6025755"/>
        </p:xfrm>
        <a:graphic>
          <a:graphicData uri="http://schemas.openxmlformats.org/drawingml/2006/table">
            <a:tbl>
              <a:tblPr firstRow="1" firstCol="1"/>
              <a:tblGrid>
                <a:gridCol w="865408">
                  <a:extLst>
                    <a:ext uri="{9D8B030D-6E8A-4147-A177-3AD203B41FA5}">
                      <a16:colId xmlns:a16="http://schemas.microsoft.com/office/drawing/2014/main" val="2811502879"/>
                    </a:ext>
                  </a:extLst>
                </a:gridCol>
                <a:gridCol w="1223270">
                  <a:extLst>
                    <a:ext uri="{9D8B030D-6E8A-4147-A177-3AD203B41FA5}">
                      <a16:colId xmlns:a16="http://schemas.microsoft.com/office/drawing/2014/main" val="2065001666"/>
                    </a:ext>
                  </a:extLst>
                </a:gridCol>
                <a:gridCol w="1092204">
                  <a:extLst>
                    <a:ext uri="{9D8B030D-6E8A-4147-A177-3AD203B41FA5}">
                      <a16:colId xmlns:a16="http://schemas.microsoft.com/office/drawing/2014/main" val="1772119146"/>
                    </a:ext>
                  </a:extLst>
                </a:gridCol>
                <a:gridCol w="932942">
                  <a:extLst>
                    <a:ext uri="{9D8B030D-6E8A-4147-A177-3AD203B41FA5}">
                      <a16:colId xmlns:a16="http://schemas.microsoft.com/office/drawing/2014/main" val="1197126002"/>
                    </a:ext>
                  </a:extLst>
                </a:gridCol>
                <a:gridCol w="7156330">
                  <a:extLst>
                    <a:ext uri="{9D8B030D-6E8A-4147-A177-3AD203B41FA5}">
                      <a16:colId xmlns:a16="http://schemas.microsoft.com/office/drawing/2014/main" val="4216372901"/>
                    </a:ext>
                  </a:extLst>
                </a:gridCol>
              </a:tblGrid>
              <a:tr h="488218">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Times New Roman" panose="02020603050405020304" pitchFamily="18" charset="0"/>
                          <a:cs typeface="Calibri" panose="020F0502020204030204" pitchFamily="34" charset="0"/>
                        </a:rPr>
                        <a:t>P/T</a:t>
                      </a:r>
                      <a:endParaRPr lang="en-US" sz="9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Services fournis dans les </a:t>
                      </a:r>
                      <a:r>
                        <a:rPr lang="fr-CA"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hôpitaux</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Services fournis par les </a:t>
                      </a:r>
                      <a:r>
                        <a:rPr lang="fr-CA"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praticiens individuels</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Services fournis dans les </a:t>
                      </a:r>
                      <a:r>
                        <a:rPr lang="fr-CA"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cliniques de colposcopie</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Modalités de prestation des services de colposcopie</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27005063"/>
                  </a:ext>
                </a:extLst>
              </a:tr>
              <a:tr h="254700">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Yn</a:t>
                      </a:r>
                      <a:endParaRPr lang="en-US" sz="9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dirty="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720"/>
                        </a:spcAft>
                        <a:tabLst>
                          <a:tab pos="5280025" algn="l"/>
                        </a:tabLst>
                      </a:pPr>
                      <a:r>
                        <a:rPr lang="fr-CA" sz="900" b="1">
                          <a:solidFill>
                            <a:schemeClr val="bg1">
                              <a:lumMod val="50000"/>
                            </a:schemeClr>
                          </a:solidFill>
                          <a:effectLst/>
                          <a:latin typeface="Calibri" panose="020F0502020204030204" pitchFamily="34" charset="0"/>
                          <a:ea typeface="Times New Roman" panose="02020603050405020304" pitchFamily="18" charset="0"/>
                          <a:cs typeface="Arial" panose="020B0604020202020204" pitchFamily="34" charset="0"/>
                        </a:rPr>
                        <a:t>Les colposcopies sont effectuées dans le cadre d’une clinique de colposcopie à l’hôpital général de Whitehorse.</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69996728"/>
                  </a:ext>
                </a:extLst>
              </a:tr>
              <a:tr h="406831">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T.N.-O.</a:t>
                      </a:r>
                      <a:endParaRPr lang="en-US" sz="9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dirty="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Times New Roman" panose="02020603050405020304" pitchFamily="18" charset="0"/>
                          <a:cs typeface="Arial" panose="020B0604020202020204" pitchFamily="34" charset="0"/>
                        </a:rPr>
                        <a:t>Toutes les colposcopies sont effectuées par le service d’obstétrique-gynécologie. Le service est basé à l’hôpital territorial Stanton de Yellowknife, mais se rend dans d’autres hôpitaux des Territoires du Nord-Ouest pour effectuer des colposcopies.</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162879413"/>
                  </a:ext>
                </a:extLst>
              </a:tr>
              <a:tr h="553975">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Nt</a:t>
                      </a:r>
                      <a:endParaRPr lang="en-US" sz="9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dirty="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Le GHQ à Iqaluit possède un colposcope et offre des colposcopies aux habitantes de la région de Qikiqtani. Les services dans la région de Kivalliq peuvent être fournis au Centre de santé de Rankin Inlet, lors de visites chez un ou une spécialiste, ou à l’extérieur du territoire, à Winnipeg. Les services dans la région de Kitikmeot sont fournis par une clinique de colposcopie itinérante ou à l’extérieur du territoire, à Yellowknife ou à Edmonton.</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87715256"/>
                  </a:ext>
                </a:extLst>
              </a:tr>
              <a:tr h="347801">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C.-B.</a:t>
                      </a:r>
                      <a:endParaRPr lang="en-US" sz="9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dirty="0">
                          <a:solidFill>
                            <a:schemeClr val="bg1">
                              <a:lumMod val="50000"/>
                            </a:schemeClr>
                          </a:solidFill>
                          <a:effectLst/>
                          <a:latin typeface="Calibri" panose="020F0502020204030204" pitchFamily="34" charset="0"/>
                          <a:ea typeface="Times New Roman" panose="02020603050405020304" pitchFamily="18" charset="0"/>
                          <a:cs typeface="Arial" panose="020B0604020202020204" pitchFamily="34" charset="0"/>
                        </a:rPr>
                        <a:t>La plupart des colposcopies sont effectuées dans le cadre d’une clinique de colposcopie en dehors d’un hôpital. Quelques </a:t>
                      </a:r>
                      <a:r>
                        <a:rPr lang="fr-CA" sz="900" dirty="0" err="1">
                          <a:solidFill>
                            <a:schemeClr val="bg1">
                              <a:lumMod val="50000"/>
                            </a:schemeClr>
                          </a:solidFill>
                          <a:effectLst/>
                          <a:latin typeface="Calibri" panose="020F0502020204030204" pitchFamily="34" charset="0"/>
                          <a:ea typeface="Times New Roman" panose="02020603050405020304" pitchFamily="18" charset="0"/>
                          <a:cs typeface="Arial" panose="020B0604020202020204" pitchFamily="34" charset="0"/>
                        </a:rPr>
                        <a:t>colposcopistes</a:t>
                      </a:r>
                      <a:r>
                        <a:rPr lang="fr-CA" sz="900" dirty="0">
                          <a:solidFill>
                            <a:schemeClr val="bg1">
                              <a:lumMod val="50000"/>
                            </a:schemeClr>
                          </a:solidFill>
                          <a:effectLst/>
                          <a:latin typeface="Calibri" panose="020F0502020204030204" pitchFamily="34" charset="0"/>
                          <a:ea typeface="Times New Roman" panose="02020603050405020304" pitchFamily="18" charset="0"/>
                          <a:cs typeface="Arial" panose="020B0604020202020204" pitchFamily="34" charset="0"/>
                        </a:rPr>
                        <a:t> ayant suivi le programme de formation en colposcopie de la Colombie-Britannique effectuent des colposcopies en dehors de leur cabinet.</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109833434"/>
                  </a:ext>
                </a:extLst>
              </a:tr>
              <a:tr h="404060">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Alb.</a:t>
                      </a:r>
                      <a:endParaRPr lang="en-US" sz="9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Calibri" panose="020F0502020204030204" pitchFamily="34" charset="0"/>
                          <a:ea typeface="Calibri" panose="020F0502020204030204" pitchFamily="34" charset="0"/>
                          <a:cs typeface="Times New Roman (Body CS)"/>
                        </a:rPr>
                        <a:t> </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La majorité des colposcopies sont effectuées dans les cliniques ambulatoires des hôpitaux. </a:t>
                      </a:r>
                      <a:r>
                        <a:rPr lang="fr-CA" sz="900">
                          <a:solidFill>
                            <a:schemeClr val="bg1">
                              <a:lumMod val="50000"/>
                            </a:schemeClr>
                          </a:solidFill>
                          <a:effectLst/>
                          <a:latin typeface="Calibri" panose="020F0502020204030204" pitchFamily="34" charset="0"/>
                          <a:ea typeface="Times New Roman" panose="02020603050405020304" pitchFamily="18" charset="0"/>
                          <a:cs typeface="Arial" panose="020B0604020202020204" pitchFamily="34" charset="0"/>
                        </a:rPr>
                        <a:t>Les cliniques de colposcopie sont des partenaires clés du programme de dépistage du cancer du col de l’utérus qui est doté d’un formulaire normalisé d’orientation en colposcopie et d’un formulaire de rapport d’examen.</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215694139"/>
                  </a:ext>
                </a:extLst>
              </a:tr>
              <a:tr h="347801">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Sask.</a:t>
                      </a:r>
                      <a:endParaRPr lang="en-US" sz="9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Times New Roman" panose="02020603050405020304" pitchFamily="18" charset="0"/>
                          <a:cs typeface="ArialMT"/>
                        </a:rPr>
                        <a:t>Les services de colposcopie sont fournis par des cliniques de colposcopie dans les grandes villes et par des colposcopistes individuels dans le restant de la province.</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08034975"/>
                  </a:ext>
                </a:extLst>
              </a:tr>
              <a:tr h="703449">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Man.</a:t>
                      </a:r>
                      <a:endParaRPr lang="en-US" sz="9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dirty="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Times New Roman" panose="02020603050405020304" pitchFamily="18" charset="0"/>
                          <a:cs typeface="ArialMT"/>
                        </a:rPr>
                        <a:t>Une clinique officielle de colposcopie à Winnipeg; d’autres cliniques et des hôpitaux offrent également des services de colposcopie fournis par des gynécologues. L’orientation en colposcopie est faite par le clinicien effectuant l’orientation vers la clinique de colposcopie. Le programme assure toutefois le suivi avec le clinicien orienteur si le Registre de dépistage du cancer du col utérin n’est pas documenté avec des données de colposcopie dans les délais préétablis par les lignes directrices.</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346776884"/>
                  </a:ext>
                </a:extLst>
              </a:tr>
              <a:tr h="441442">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Times New Roman" panose="02020603050405020304" pitchFamily="18" charset="0"/>
                          <a:cs typeface="Arial" panose="020B0604020202020204" pitchFamily="34" charset="0"/>
                        </a:rPr>
                        <a:t>Ont.</a:t>
                      </a:r>
                      <a:endParaRPr lang="en-US" sz="9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dirty="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La majorité des colposcopies ont lieu dans des cliniques en milieu hospitalier (66 %), plutôt que dans des cliniques en milieu non hospitalier (34 %). Des critères d’aiguillage clairs et des parcours cliniques fondés sur des données probantes sont recommandés par le programme.</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8764288"/>
                  </a:ext>
                </a:extLst>
              </a:tr>
              <a:tr h="400670">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Qc</a:t>
                      </a:r>
                      <a:endParaRPr lang="en-US" sz="9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dirty="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Les services de colposcopie sont dispensés en milieu hospitalier ou dans des cliniques de colposcopie. C’est l’hôpital qui oriente les patientes et il n’existe pas de programme officiel. </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00368865"/>
                  </a:ext>
                </a:extLst>
              </a:tr>
              <a:tr h="400670">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N.-B.</a:t>
                      </a:r>
                      <a:endParaRPr lang="en-US" sz="9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Times New Roman" panose="02020603050405020304" pitchFamily="18" charset="0"/>
                          <a:cs typeface="ArialMT"/>
                        </a:rPr>
                        <a:t>Les huit hôpitaux régionaux du Nouveau-Brunswick offrent des services de colposcopie. Ce sont les autorités régionales de la santé qui gèrent les colposcopies sur le plan opérationnel.</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022114727"/>
                  </a:ext>
                </a:extLst>
              </a:tr>
              <a:tr h="377102">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N.-É.</a:t>
                      </a:r>
                      <a:endParaRPr lang="en-US" sz="9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pPr>
                      <a:r>
                        <a:rPr lang="fr-CA" sz="900">
                          <a:solidFill>
                            <a:schemeClr val="bg1">
                              <a:lumMod val="50000"/>
                            </a:schemeClr>
                          </a:solidFill>
                          <a:effectLst/>
                          <a:latin typeface="Calibri" panose="020F0502020204030204" pitchFamily="34" charset="0"/>
                          <a:ea typeface="Times New Roman" panose="02020603050405020304" pitchFamily="18" charset="0"/>
                          <a:cs typeface="ArialMT"/>
                        </a:rPr>
                        <a:t>Les colposcopies sont effectuées essentiellement dans le cadre de cliniques en milieu hospitalier. Quelques cabinets privés offrent une évaluation initiale, le traitement étant ensuite effectué en milieu hospitalier.</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11566368"/>
                  </a:ext>
                </a:extLst>
              </a:tr>
              <a:tr h="251401">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Times New Roman" panose="02020603050405020304" pitchFamily="18" charset="0"/>
                          <a:cs typeface="Arial" panose="020B0604020202020204" pitchFamily="34" charset="0"/>
                        </a:rPr>
                        <a:t>Î.-P.-É.</a:t>
                      </a:r>
                      <a:endParaRPr lang="en-US" sz="90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Calibri" panose="020F0502020204030204" pitchFamily="34" charset="0"/>
                          <a:ea typeface="Calibri" panose="020F0502020204030204" pitchFamily="34" charset="0"/>
                          <a:cs typeface="Times New Roman (Body CS)"/>
                        </a:rPr>
                        <a:t> </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a:solidFill>
                            <a:schemeClr val="bg1">
                              <a:lumMod val="50000"/>
                            </a:schemeClr>
                          </a:solidFill>
                          <a:effectLst/>
                          <a:latin typeface="Calibri" panose="020F0502020204030204" pitchFamily="34" charset="0"/>
                          <a:ea typeface="Times New Roman" panose="02020603050405020304" pitchFamily="18" charset="0"/>
                          <a:cs typeface="ArialMT"/>
                        </a:rPr>
                        <a:t>Des services de colposcopie sont offerts par des gynécologues généralistes, principalement en cabinet.</a:t>
                      </a:r>
                      <a:endParaRPr lang="en-US" sz="11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583166835"/>
                  </a:ext>
                </a:extLst>
              </a:tr>
              <a:tr h="525627">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Times New Roman" panose="02020603050405020304" pitchFamily="18" charset="0"/>
                          <a:cs typeface="Arial" panose="020B0604020202020204" pitchFamily="34" charset="0"/>
                        </a:rPr>
                        <a:t>T.-N.-L.</a:t>
                      </a:r>
                      <a:endParaRPr lang="en-US" sz="9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dirty="0">
                          <a:solidFill>
                            <a:schemeClr val="bg1">
                              <a:lumMod val="50000"/>
                            </a:schemeClr>
                          </a:solidFill>
                          <a:effectLst/>
                          <a:latin typeface="Calibri" panose="020F0502020204030204" pitchFamily="34" charset="0"/>
                          <a:ea typeface="Times New Roman" panose="02020603050405020304" pitchFamily="18" charset="0"/>
                          <a:cs typeface="ArialMT"/>
                        </a:rPr>
                        <a:t>Des services de colposcopie sont offerts dans 11 centres en milieu hospitalier, au sein des 4 autorités régionales de la santé. Certains praticiens offrent également des services de colposcopie en pratique privée. Si un traitement est nécessaire, il est effectué en milieu hospitalier.</a:t>
                      </a:r>
                      <a:endParaRPr lang="en-US" sz="11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29808989"/>
                  </a:ext>
                </a:extLst>
              </a:tr>
            </a:tbl>
          </a:graphicData>
        </a:graphic>
      </p:graphicFrame>
    </p:spTree>
    <p:extLst>
      <p:ext uri="{BB962C8B-B14F-4D97-AF65-F5344CB8AC3E}">
        <p14:creationId xmlns:p14="http://schemas.microsoft.com/office/powerpoint/2010/main" val="1197197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73014" y="288505"/>
            <a:ext cx="10380786" cy="345482"/>
          </a:xfrm>
        </p:spPr>
        <p:txBody>
          <a:bodyPr>
            <a:normAutofit/>
          </a:bodyPr>
          <a:lstStyle/>
          <a:p>
            <a:r>
              <a:rPr lang="fr-FR" sz="1600" dirty="0"/>
              <a:t>Utilisation du test de détection du VPH dans le cadre de soins </a:t>
            </a:r>
            <a:r>
              <a:rPr lang="fr-FR" sz="1600" dirty="0" err="1"/>
              <a:t>colposcopiques</a:t>
            </a:r>
            <a:endParaRPr lang="en-US" sz="1600" i="1" dirty="0"/>
          </a:p>
        </p:txBody>
      </p:sp>
      <p:sp>
        <p:nvSpPr>
          <p:cNvPr id="6" name="TextBox 5">
            <a:extLst>
              <a:ext uri="{FF2B5EF4-FFF2-40B4-BE49-F238E27FC236}">
                <a16:creationId xmlns:a16="http://schemas.microsoft.com/office/drawing/2014/main" id="{C443BFEA-D93C-11D6-6926-C6C6BC1BA99E}"/>
              </a:ext>
            </a:extLst>
          </p:cNvPr>
          <p:cNvSpPr txBox="1"/>
          <p:nvPr/>
        </p:nvSpPr>
        <p:spPr>
          <a:xfrm>
            <a:off x="328230" y="6083674"/>
            <a:ext cx="9702351" cy="249684"/>
          </a:xfrm>
          <a:prstGeom prst="rect">
            <a:avLst/>
          </a:prstGeom>
          <a:noFill/>
        </p:spPr>
        <p:txBody>
          <a:bodyPr wrap="square">
            <a:spAutoFit/>
          </a:bodyPr>
          <a:lstStyle/>
          <a:p>
            <a:pPr marL="0" marR="0">
              <a:lnSpc>
                <a:spcPct val="107000"/>
              </a:lnSpc>
              <a:spcBef>
                <a:spcPts val="300"/>
              </a:spcBef>
              <a:spcAft>
                <a:spcPts val="800"/>
              </a:spcAft>
            </a:pPr>
            <a:r>
              <a:rPr lang="fr-FR" sz="10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Î.-P.-É. : *À l’Î.-P.-É, le test de détection du VPH est utilisé pour des soins de suivi, et non pour des soins </a:t>
            </a:r>
            <a:r>
              <a:rPr lang="fr-FR" sz="1000" dirty="0" err="1">
                <a:solidFill>
                  <a:schemeClr val="bg1"/>
                </a:solidFill>
                <a:effectLst/>
                <a:latin typeface="Calibri" panose="020F0502020204030204" pitchFamily="34" charset="0"/>
                <a:ea typeface="Yu Mincho" panose="02020400000000000000" pitchFamily="18" charset="-128"/>
                <a:cs typeface="Arial" panose="020B0604020202020204" pitchFamily="34" charset="0"/>
              </a:rPr>
              <a:t>colposcopiques</a:t>
            </a:r>
            <a:r>
              <a:rPr lang="fr-FR" sz="10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 ou pour donner congé aux patientes.</a:t>
            </a:r>
            <a:endParaRPr lang="en-US" sz="1200"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p:txBody>
      </p:sp>
      <p:graphicFrame>
        <p:nvGraphicFramePr>
          <p:cNvPr id="4" name="Table 3">
            <a:extLst>
              <a:ext uri="{FF2B5EF4-FFF2-40B4-BE49-F238E27FC236}">
                <a16:creationId xmlns:a16="http://schemas.microsoft.com/office/drawing/2014/main" id="{1ECAA74F-0A93-2DD3-E3F0-717C60B68999}"/>
              </a:ext>
            </a:extLst>
          </p:cNvPr>
          <p:cNvGraphicFramePr>
            <a:graphicFrameLocks noGrp="1"/>
          </p:cNvGraphicFramePr>
          <p:nvPr>
            <p:extLst>
              <p:ext uri="{D42A27DB-BD31-4B8C-83A1-F6EECF244321}">
                <p14:modId xmlns:p14="http://schemas.microsoft.com/office/powerpoint/2010/main" val="2731000199"/>
              </p:ext>
            </p:extLst>
          </p:nvPr>
        </p:nvGraphicFramePr>
        <p:xfrm>
          <a:off x="328230" y="774326"/>
          <a:ext cx="11286255" cy="5258109"/>
        </p:xfrm>
        <a:graphic>
          <a:graphicData uri="http://schemas.openxmlformats.org/drawingml/2006/table">
            <a:tbl>
              <a:tblPr firstRow="1" firstCol="1"/>
              <a:tblGrid>
                <a:gridCol w="429862">
                  <a:extLst>
                    <a:ext uri="{9D8B030D-6E8A-4147-A177-3AD203B41FA5}">
                      <a16:colId xmlns:a16="http://schemas.microsoft.com/office/drawing/2014/main" val="2739936255"/>
                    </a:ext>
                  </a:extLst>
                </a:gridCol>
                <a:gridCol w="4398146">
                  <a:extLst>
                    <a:ext uri="{9D8B030D-6E8A-4147-A177-3AD203B41FA5}">
                      <a16:colId xmlns:a16="http://schemas.microsoft.com/office/drawing/2014/main" val="2979239969"/>
                    </a:ext>
                  </a:extLst>
                </a:gridCol>
                <a:gridCol w="3296281">
                  <a:extLst>
                    <a:ext uri="{9D8B030D-6E8A-4147-A177-3AD203B41FA5}">
                      <a16:colId xmlns:a16="http://schemas.microsoft.com/office/drawing/2014/main" val="1128974360"/>
                    </a:ext>
                  </a:extLst>
                </a:gridCol>
                <a:gridCol w="3161966">
                  <a:extLst>
                    <a:ext uri="{9D8B030D-6E8A-4147-A177-3AD203B41FA5}">
                      <a16:colId xmlns:a16="http://schemas.microsoft.com/office/drawing/2014/main" val="3131478884"/>
                    </a:ext>
                  </a:extLst>
                </a:gridCol>
              </a:tblGrid>
              <a:tr h="249151">
                <a:tc>
                  <a:txBody>
                    <a:bodyPr/>
                    <a:lstStyle/>
                    <a:p>
                      <a:pPr marL="0" marR="0" algn="ctr">
                        <a:lnSpc>
                          <a:spcPct val="107000"/>
                        </a:lnSpc>
                        <a:spcBef>
                          <a:spcPts val="100"/>
                        </a:spcBef>
                        <a:spcAft>
                          <a:spcPts val="100"/>
                        </a:spcAft>
                        <a:tabLst>
                          <a:tab pos="5280025" algn="l"/>
                        </a:tabLst>
                      </a:pPr>
                      <a:r>
                        <a:rPr lang="en-US" sz="900" b="1" dirty="0">
                          <a:solidFill>
                            <a:srgbClr val="FFFFFF"/>
                          </a:solidFill>
                          <a:effectLst/>
                          <a:latin typeface="+mn-lt"/>
                          <a:ea typeface="Calibri" panose="020F0502020204030204" pitchFamily="34" charset="0"/>
                          <a:cs typeface="Calibri" panose="020F0502020204030204" pitchFamily="34" charset="0"/>
                        </a:rPr>
                        <a:t>P/T</a:t>
                      </a:r>
                      <a:endParaRPr lang="en-US" sz="900" dirty="0">
                        <a:effectLst/>
                        <a:latin typeface="+mn-lt"/>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Utilisation actuelle ou prévue du test de détection du VPH dans le cadre de soins colposcopiques</a:t>
                      </a:r>
                      <a:endParaRPr lang="en-US" sz="9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Type de test de détection du VPH utilisé dans le cadre de soins colposcopiques</a:t>
                      </a:r>
                      <a:endParaRPr lang="en-US" sz="9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Utilisation du test de détection du VPH comme test de guérison pour donner congé à la patiente</a:t>
                      </a:r>
                      <a:endParaRPr lang="en-US" sz="9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2538905051"/>
                  </a:ext>
                </a:extLst>
              </a:tr>
              <a:tr h="313689">
                <a:tc>
                  <a:txBody>
                    <a:bodyPr/>
                    <a:lstStyle/>
                    <a:p>
                      <a:pPr marL="0" marR="0" algn="ctr">
                        <a:lnSpc>
                          <a:spcPct val="107000"/>
                        </a:lnSpc>
                        <a:spcBef>
                          <a:spcPts val="720"/>
                        </a:spcBef>
                        <a:spcAft>
                          <a:spcPts val="720"/>
                        </a:spcAft>
                        <a:tabLst>
                          <a:tab pos="5280025" algn="l"/>
                        </a:tabLst>
                      </a:pPr>
                      <a:r>
                        <a:rPr lang="fr-CA" sz="900" b="1" dirty="0" err="1">
                          <a:solidFill>
                            <a:srgbClr val="FFFFFF"/>
                          </a:solidFill>
                          <a:effectLst/>
                          <a:latin typeface="+mn-lt"/>
                          <a:ea typeface="Calibri" panose="020F0502020204030204" pitchFamily="34" charset="0"/>
                          <a:cs typeface="Arial" panose="020B0604020202020204" pitchFamily="34" charset="0"/>
                        </a:rPr>
                        <a:t>Yn</a:t>
                      </a:r>
                      <a:endParaRPr lang="en-US" sz="9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Oui, disponible annuellement après le traitement</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Roche Cobas 4800</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Oui; si le test de détection du VPH est négatif après le traitement, la patiente sera autorisée à prendre congé après un suivi approprié.</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798744248"/>
                  </a:ext>
                </a:extLst>
              </a:tr>
              <a:tr h="331526">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T.N.-O.</a:t>
                      </a:r>
                      <a:endParaRPr lang="en-US" sz="9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Oui, usage limité, réservé aux patientes devant parcourir de longues distances pour obtenir un service de colposcopie</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Inconnu</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Oui, utilisation occasionnelle dans des cas limités</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6937089"/>
                  </a:ext>
                </a:extLst>
              </a:tr>
              <a:tr h="313689">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Nt</a:t>
                      </a:r>
                      <a:endParaRPr lang="en-US" sz="9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gridSpan="3">
                  <a:txBody>
                    <a:bodyPr/>
                    <a:lstStyle/>
                    <a:p>
                      <a:pPr marL="0" marR="0" algn="ctr">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Pas de programme de dépistage organisé</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51044312"/>
                  </a:ext>
                </a:extLst>
              </a:tr>
              <a:tr h="313689">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C.-B.</a:t>
                      </a:r>
                      <a:endParaRPr lang="en-US" sz="9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Oui, disponible annuellement après le traitement</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Roche Cobas 4800</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Oui; si le test de détection du VPH est négatif après le traitement, la patiente sera autorisée à prendre congé après un suivi approprié.</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743151847"/>
                  </a:ext>
                </a:extLst>
              </a:tr>
              <a:tr h="313689">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Alb.</a:t>
                      </a:r>
                      <a:endParaRPr lang="en-US" sz="9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Oui, mise en œuvre provinciale complète en cours</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Pas encore de décision</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Oui, test de contrôle après le traitement utilisant Hologic Aptima et Cobas 4800</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747600327"/>
                  </a:ext>
                </a:extLst>
              </a:tr>
              <a:tr h="313689">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Sask.</a:t>
                      </a:r>
                      <a:endParaRPr lang="en-US" sz="9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Disponible pour les </a:t>
                      </a:r>
                      <a:r>
                        <a:rPr lang="fr-CA" sz="900" b="0" dirty="0" err="1">
                          <a:solidFill>
                            <a:schemeClr val="bg1">
                              <a:lumMod val="50000"/>
                            </a:schemeClr>
                          </a:solidFill>
                          <a:effectLst/>
                          <a:latin typeface="+mn-lt"/>
                          <a:ea typeface="Calibri" panose="020F0502020204030204" pitchFamily="34" charset="0"/>
                          <a:cs typeface="Arial" panose="020B0604020202020204" pitchFamily="34" charset="0"/>
                        </a:rPr>
                        <a:t>colposcopistes</a:t>
                      </a:r>
                      <a:r>
                        <a:rPr lang="fr-CA" sz="900" b="0" dirty="0">
                          <a:solidFill>
                            <a:schemeClr val="bg1">
                              <a:lumMod val="50000"/>
                            </a:schemeClr>
                          </a:solidFill>
                          <a:effectLst/>
                          <a:latin typeface="+mn-lt"/>
                          <a:ea typeface="Calibri" panose="020F0502020204030204" pitchFamily="34" charset="0"/>
                          <a:cs typeface="Arial" panose="020B0604020202020204" pitchFamily="34" charset="0"/>
                        </a:rPr>
                        <a:t> sur demande spéciale</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Méthode PCR approuvée par Santé Canada</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Oui, en fonction de la demande du colposcopiste</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792725270"/>
                  </a:ext>
                </a:extLst>
              </a:tr>
              <a:tr h="313689">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Man.</a:t>
                      </a:r>
                      <a:endParaRPr lang="en-US" sz="9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Aucun plan à l’heure actuelle</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S. O.</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Non</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08880257"/>
                  </a:ext>
                </a:extLst>
              </a:tr>
              <a:tr h="794842">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Ont.</a:t>
                      </a:r>
                      <a:endParaRPr lang="en-US" sz="9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Oui, en phase de planification. Le test de détection du VPH n’est pas actuellement financé. Cependant, lorsqu’il est disponible, par exemple sur la base d’un paiement par la patiente ou dans le cas de certaines unités de colposcopie hospitalières, le programme </a:t>
                      </a:r>
                      <a:r>
                        <a:rPr lang="fr-CA" sz="900" b="0" u="sng" dirty="0">
                          <a:solidFill>
                            <a:schemeClr val="bg1">
                              <a:lumMod val="50000"/>
                            </a:schemeClr>
                          </a:solidFill>
                          <a:effectLst/>
                          <a:latin typeface="+mn-l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préconise des pratiques exemplaires</a:t>
                      </a: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 </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L’état futur des tests de détection du VPH, dans le contexte des soins </a:t>
                      </a:r>
                      <a:r>
                        <a:rPr lang="fr-CA" sz="900" b="0" dirty="0" err="1">
                          <a:solidFill>
                            <a:schemeClr val="bg1">
                              <a:lumMod val="50000"/>
                            </a:schemeClr>
                          </a:solidFill>
                          <a:effectLst/>
                          <a:latin typeface="+mn-lt"/>
                          <a:ea typeface="Calibri" panose="020F0502020204030204" pitchFamily="34" charset="0"/>
                          <a:cs typeface="Calibri" panose="020F0502020204030204" pitchFamily="34" charset="0"/>
                        </a:rPr>
                        <a:t>colposcopiques</a:t>
                      </a: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 est en cours d’élaboration (il s’agit de déterminer le type de test, l’intervalle et l’utilisation), dans le cadre de la planification de la mise en œuvre du test de détection du VPH en Ontario.</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pPr>
                      <a:r>
                        <a:rPr lang="fr-CA" sz="900" b="0">
                          <a:solidFill>
                            <a:schemeClr val="bg1">
                              <a:lumMod val="50000"/>
                            </a:schemeClr>
                          </a:solidFill>
                          <a:effectLst/>
                          <a:latin typeface="+mn-lt"/>
                          <a:ea typeface="Calibri" panose="020F0502020204030204" pitchFamily="34" charset="0"/>
                          <a:cs typeface="Calibri" panose="020F0502020204030204" pitchFamily="34" charset="0"/>
                        </a:rPr>
                        <a:t>L’état futur des tests de détection du VPH, dans le contexte des soins colposcopiques, est en cours d’élaboration (il s’agit de déterminer le type de test, l’intervalle et l’utilisation), dans le cadre de la planification de la mise en œuvre du test de détection du VPH en Ontario.</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910651058"/>
                  </a:ext>
                </a:extLst>
              </a:tr>
              <a:tr h="313689">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Qc</a:t>
                      </a:r>
                      <a:endParaRPr lang="en-US" sz="9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Oui, utilisé comme outil de diagnostic</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pPr>
                      <a:r>
                        <a:rPr lang="fr-CA" sz="900" b="0">
                          <a:solidFill>
                            <a:schemeClr val="bg1">
                              <a:lumMod val="50000"/>
                            </a:schemeClr>
                          </a:solidFill>
                          <a:effectLst/>
                          <a:latin typeface="+mn-lt"/>
                          <a:ea typeface="Calibri" panose="020F0502020204030204" pitchFamily="34" charset="0"/>
                          <a:cs typeface="Arial" panose="020B0604020202020204" pitchFamily="34" charset="0"/>
                        </a:rPr>
                        <a:t>Roche Cobas 4800</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pPr>
                      <a:r>
                        <a:rPr lang="fr-CA" sz="900" b="0">
                          <a:solidFill>
                            <a:schemeClr val="bg1">
                              <a:lumMod val="50000"/>
                            </a:schemeClr>
                          </a:solidFill>
                          <a:effectLst/>
                          <a:latin typeface="+mn-lt"/>
                          <a:ea typeface="Calibri" panose="020F0502020204030204" pitchFamily="34" charset="0"/>
                          <a:cs typeface="Arial" panose="020B0604020202020204" pitchFamily="34" charset="0"/>
                        </a:rPr>
                        <a:t>Peu fréquente</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022278106"/>
                  </a:ext>
                </a:extLst>
              </a:tr>
              <a:tr h="474075">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N.-B.</a:t>
                      </a:r>
                      <a:endParaRPr lang="en-US" sz="9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fr-CA" sz="900" b="0">
                          <a:solidFill>
                            <a:schemeClr val="bg1">
                              <a:lumMod val="50000"/>
                            </a:schemeClr>
                          </a:solidFill>
                          <a:effectLst/>
                          <a:latin typeface="+mn-lt"/>
                          <a:ea typeface="Calibri" panose="020F0502020204030204" pitchFamily="34" charset="0"/>
                          <a:cs typeface="Calibri" panose="020F0502020204030204" pitchFamily="34" charset="0"/>
                        </a:rPr>
                        <a:t>Disponible pour les colposcopistes dans les cliniques de colposcopie, sur demande</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Roche </a:t>
                      </a:r>
                      <a:r>
                        <a:rPr lang="fr-CA" sz="900" b="0" dirty="0" err="1">
                          <a:solidFill>
                            <a:schemeClr val="bg1">
                              <a:lumMod val="50000"/>
                            </a:schemeClr>
                          </a:solidFill>
                          <a:effectLst/>
                          <a:latin typeface="+mn-lt"/>
                          <a:ea typeface="Calibri" panose="020F0502020204030204" pitchFamily="34" charset="0"/>
                          <a:cs typeface="Calibri" panose="020F0502020204030204" pitchFamily="34" charset="0"/>
                        </a:rPr>
                        <a:t>Cobas</a:t>
                      </a: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 4800S.O.</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pPr>
                      <a:r>
                        <a:rPr lang="fr-CA" sz="900" b="0">
                          <a:solidFill>
                            <a:schemeClr val="bg1">
                              <a:lumMod val="50000"/>
                            </a:schemeClr>
                          </a:solidFill>
                          <a:effectLst/>
                          <a:latin typeface="+mn-lt"/>
                          <a:ea typeface="Calibri" panose="020F0502020204030204" pitchFamily="34" charset="0"/>
                          <a:cs typeface="Arial" panose="020B0604020202020204" pitchFamily="34" charset="0"/>
                        </a:rPr>
                        <a:t>L’utilisation est déterminée et gérée sur le plan opérationnel par certains fournisseurs et par les autorités régionales de santé.</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943501077"/>
                  </a:ext>
                </a:extLst>
              </a:tr>
              <a:tr h="313689">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N.-É.</a:t>
                      </a:r>
                      <a:endParaRPr lang="en-US" sz="9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Oui, utilisé comme test de guérison et pour aider au triage des cas</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Test Roche</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Oui, utilisé après six mois avec un test Pap par certains colposcopistes</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380914477"/>
                  </a:ext>
                </a:extLst>
              </a:tr>
              <a:tr h="307285">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Î.-P.-É.</a:t>
                      </a:r>
                      <a:endParaRPr lang="en-US" sz="9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Aucun plan à l’heure actuelle</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Roche </a:t>
                      </a:r>
                      <a:r>
                        <a:rPr lang="fr-CA" sz="900" b="0" dirty="0" err="1">
                          <a:solidFill>
                            <a:schemeClr val="bg1">
                              <a:lumMod val="50000"/>
                            </a:schemeClr>
                          </a:solidFill>
                          <a:effectLst/>
                          <a:latin typeface="+mn-lt"/>
                          <a:ea typeface="Calibri" panose="020F0502020204030204" pitchFamily="34" charset="0"/>
                          <a:cs typeface="Arial" panose="020B0604020202020204" pitchFamily="34" charset="0"/>
                        </a:rPr>
                        <a:t>Cobas</a:t>
                      </a:r>
                      <a:r>
                        <a:rPr lang="fr-CA" sz="900" b="0" dirty="0">
                          <a:solidFill>
                            <a:schemeClr val="bg1">
                              <a:lumMod val="50000"/>
                            </a:schemeClr>
                          </a:solidFill>
                          <a:effectLst/>
                          <a:latin typeface="+mn-lt"/>
                          <a:ea typeface="Calibri" panose="020F0502020204030204" pitchFamily="34" charset="0"/>
                          <a:cs typeface="Arial" panose="020B0604020202020204" pitchFamily="34" charset="0"/>
                        </a:rPr>
                        <a:t> 1800*</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Non</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880548564"/>
                  </a:ext>
                </a:extLst>
              </a:tr>
              <a:tr h="313689">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T.-N.-L.</a:t>
                      </a:r>
                      <a:endParaRPr lang="en-US" sz="9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Aucun plan à l’heure actuelle</a:t>
                      </a:r>
                      <a:endParaRPr lang="en-US" sz="9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S. O.</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Disponible sur demande</a:t>
                      </a:r>
                      <a:endParaRPr lang="en-US" sz="9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134773256"/>
                  </a:ext>
                </a:extLst>
              </a:tr>
            </a:tbl>
          </a:graphicData>
        </a:graphic>
      </p:graphicFrame>
    </p:spTree>
    <p:extLst>
      <p:ext uri="{BB962C8B-B14F-4D97-AF65-F5344CB8AC3E}">
        <p14:creationId xmlns:p14="http://schemas.microsoft.com/office/powerpoint/2010/main" val="1161586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45ECA1-E851-0335-6511-53F2E53307A5}"/>
              </a:ext>
            </a:extLst>
          </p:cNvPr>
          <p:cNvSpPr>
            <a:spLocks noGrp="1"/>
          </p:cNvSpPr>
          <p:nvPr>
            <p:ph type="sldNum" sz="quarter" idx="12"/>
          </p:nvPr>
        </p:nvSpPr>
        <p:spPr/>
        <p:txBody>
          <a:bodyPr/>
          <a:lstStyle/>
          <a:p>
            <a:fld id="{D9F2F12A-E773-6344-8602-31C2DEEE88BD}" type="slidenum">
              <a:rPr lang="en-US" smtClean="0"/>
              <a:pPr/>
              <a:t>26</a:t>
            </a:fld>
            <a:endParaRPr lang="en-US"/>
          </a:p>
        </p:txBody>
      </p:sp>
      <p:sp>
        <p:nvSpPr>
          <p:cNvPr id="5" name="Title 4">
            <a:extLst>
              <a:ext uri="{FF2B5EF4-FFF2-40B4-BE49-F238E27FC236}">
                <a16:creationId xmlns:a16="http://schemas.microsoft.com/office/drawing/2014/main" id="{5998A0C2-90E2-6041-7FC8-4A21F20D657B}"/>
              </a:ext>
            </a:extLst>
          </p:cNvPr>
          <p:cNvSpPr>
            <a:spLocks noGrp="1"/>
          </p:cNvSpPr>
          <p:nvPr>
            <p:ph type="title"/>
          </p:nvPr>
        </p:nvSpPr>
        <p:spPr/>
        <p:txBody>
          <a:bodyPr/>
          <a:lstStyle/>
          <a:p>
            <a:r>
              <a:rPr lang="en-US" dirty="0" err="1"/>
              <a:t>Sensibilisation</a:t>
            </a:r>
            <a:r>
              <a:rPr lang="en-US" dirty="0"/>
              <a:t> de la population</a:t>
            </a:r>
          </a:p>
        </p:txBody>
      </p:sp>
      <p:sp>
        <p:nvSpPr>
          <p:cNvPr id="6" name="Content Placeholder 5">
            <a:extLst>
              <a:ext uri="{FF2B5EF4-FFF2-40B4-BE49-F238E27FC236}">
                <a16:creationId xmlns:a16="http://schemas.microsoft.com/office/drawing/2014/main" id="{294D8612-B6F0-0B14-30A5-BC69407CBC00}"/>
              </a:ext>
            </a:extLst>
          </p:cNvPr>
          <p:cNvSpPr>
            <a:spLocks noGrp="1"/>
          </p:cNvSpPr>
          <p:nvPr>
            <p:ph idx="1"/>
          </p:nvPr>
        </p:nvSpPr>
        <p:spPr/>
        <p:txBody>
          <a:bodyPr/>
          <a:lstStyle/>
          <a:p>
            <a:r>
              <a:rPr lang="en-US" dirty="0" err="1"/>
              <a:t>Toutes</a:t>
            </a:r>
            <a:r>
              <a:rPr lang="en-US" dirty="0"/>
              <a:t> les </a:t>
            </a:r>
            <a:r>
              <a:rPr lang="en-US" dirty="0" err="1"/>
              <a:t>personnes</a:t>
            </a:r>
            <a:r>
              <a:rPr lang="en-US" dirty="0"/>
              <a:t> </a:t>
            </a:r>
            <a:r>
              <a:rPr lang="en-US" dirty="0" err="1"/>
              <a:t>admissibles</a:t>
            </a:r>
            <a:endParaRPr lang="en-US" dirty="0"/>
          </a:p>
          <a:p>
            <a:r>
              <a:rPr lang="fr-FR" dirty="0"/>
              <a:t>Premières Nations, Inuits et Métis</a:t>
            </a:r>
          </a:p>
          <a:p>
            <a:r>
              <a:rPr lang="en-US" dirty="0"/>
              <a:t>Populations mal </a:t>
            </a:r>
            <a:r>
              <a:rPr lang="en-US" dirty="0" err="1"/>
              <a:t>desservies</a:t>
            </a:r>
            <a:endParaRPr lang="en-US" dirty="0"/>
          </a:p>
          <a:p>
            <a:r>
              <a:rPr lang="en-US" dirty="0"/>
              <a:t>Populations rurales et </a:t>
            </a:r>
            <a:r>
              <a:rPr lang="en-US" dirty="0" err="1"/>
              <a:t>éloignées</a:t>
            </a:r>
            <a:endParaRPr lang="en-US" dirty="0"/>
          </a:p>
          <a:p>
            <a:r>
              <a:rPr lang="en-US" dirty="0"/>
              <a:t>LGBTQ2S+</a:t>
            </a:r>
          </a:p>
        </p:txBody>
      </p:sp>
    </p:spTree>
    <p:extLst>
      <p:ext uri="{BB962C8B-B14F-4D97-AF65-F5344CB8AC3E}">
        <p14:creationId xmlns:p14="http://schemas.microsoft.com/office/powerpoint/2010/main" val="1773324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05607" y="166144"/>
            <a:ext cx="10380786" cy="345482"/>
          </a:xfrm>
        </p:spPr>
        <p:txBody>
          <a:bodyPr>
            <a:normAutofit fontScale="90000"/>
          </a:bodyPr>
          <a:lstStyle/>
          <a:p>
            <a:pPr marL="0" marR="0">
              <a:lnSpc>
                <a:spcPct val="107000"/>
              </a:lnSpc>
              <a:spcBef>
                <a:spcPts val="200"/>
              </a:spcBef>
              <a:spcAft>
                <a:spcPts val="0"/>
              </a:spcAft>
            </a:pPr>
            <a:r>
              <a:rPr lang="fr-FR" sz="1600" dirty="0"/>
              <a:t>Stratégies d’amélioration du dépistage du cancer du col de l’utérus pour l’ensemble des personnes admissibles</a:t>
            </a:r>
            <a:r>
              <a:rPr lang="en-US" sz="1600" dirty="0"/>
              <a:t>* (1/3)</a:t>
            </a:r>
          </a:p>
        </p:txBody>
      </p:sp>
      <p:graphicFrame>
        <p:nvGraphicFramePr>
          <p:cNvPr id="3" name="Table 2">
            <a:extLst>
              <a:ext uri="{FF2B5EF4-FFF2-40B4-BE49-F238E27FC236}">
                <a16:creationId xmlns:a16="http://schemas.microsoft.com/office/drawing/2014/main" id="{C9910468-99D5-7453-B870-6FB5A90FC5E1}"/>
              </a:ext>
            </a:extLst>
          </p:cNvPr>
          <p:cNvGraphicFramePr>
            <a:graphicFrameLocks noGrp="1"/>
          </p:cNvGraphicFramePr>
          <p:nvPr>
            <p:extLst>
              <p:ext uri="{D42A27DB-BD31-4B8C-83A1-F6EECF244321}">
                <p14:modId xmlns:p14="http://schemas.microsoft.com/office/powerpoint/2010/main" val="2606812693"/>
              </p:ext>
            </p:extLst>
          </p:nvPr>
        </p:nvGraphicFramePr>
        <p:xfrm>
          <a:off x="250943" y="617023"/>
          <a:ext cx="11268934" cy="5948553"/>
        </p:xfrm>
        <a:graphic>
          <a:graphicData uri="http://schemas.openxmlformats.org/drawingml/2006/table">
            <a:tbl>
              <a:tblPr firstRow="1" firstCol="1"/>
              <a:tblGrid>
                <a:gridCol w="1085488">
                  <a:extLst>
                    <a:ext uri="{9D8B030D-6E8A-4147-A177-3AD203B41FA5}">
                      <a16:colId xmlns:a16="http://schemas.microsoft.com/office/drawing/2014/main" val="2272888133"/>
                    </a:ext>
                  </a:extLst>
                </a:gridCol>
                <a:gridCol w="5456667">
                  <a:extLst>
                    <a:ext uri="{9D8B030D-6E8A-4147-A177-3AD203B41FA5}">
                      <a16:colId xmlns:a16="http://schemas.microsoft.com/office/drawing/2014/main" val="3316122637"/>
                    </a:ext>
                  </a:extLst>
                </a:gridCol>
                <a:gridCol w="4726779">
                  <a:extLst>
                    <a:ext uri="{9D8B030D-6E8A-4147-A177-3AD203B41FA5}">
                      <a16:colId xmlns:a16="http://schemas.microsoft.com/office/drawing/2014/main" val="2162908568"/>
                    </a:ext>
                  </a:extLst>
                </a:gridCol>
              </a:tblGrid>
              <a:tr h="543052">
                <a:tc>
                  <a:txBody>
                    <a:bodyPr/>
                    <a:lstStyle/>
                    <a:p>
                      <a:pPr marL="0" marR="0" algn="ctr">
                        <a:lnSpc>
                          <a:spcPct val="107000"/>
                        </a:lnSpc>
                        <a:spcBef>
                          <a:spcPts val="0"/>
                        </a:spcBef>
                        <a:spcAft>
                          <a:spcPts val="240"/>
                        </a:spcAft>
                      </a:pPr>
                      <a:r>
                        <a:rPr lang="en-US" sz="1000" b="1">
                          <a:solidFill>
                            <a:srgbClr val="FFFFFF"/>
                          </a:solidFill>
                          <a:effectLst/>
                          <a:latin typeface="+mn-lt"/>
                          <a:ea typeface="Times New Roman" panose="02020603050405020304" pitchFamily="18" charset="0"/>
                          <a:cs typeface="Calibri" panose="020F0502020204030204" pitchFamily="34" charset="0"/>
                        </a:rPr>
                        <a:t>P/T</a:t>
                      </a:r>
                      <a:endParaRPr lang="en-US" sz="1000" b="1">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pPr>
                      <a:r>
                        <a:rPr lang="fr-CA" sz="1000" b="1" dirty="0">
                          <a:solidFill>
                            <a:srgbClr val="FEFFFE"/>
                          </a:solidFill>
                          <a:effectLst/>
                          <a:latin typeface="Calibri" panose="020F0502020204030204" pitchFamily="34" charset="0"/>
                          <a:ea typeface="Calibri" panose="020F0502020204030204" pitchFamily="34" charset="0"/>
                          <a:cs typeface="Calibri" panose="020F0502020204030204" pitchFamily="34" charset="0"/>
                        </a:rPr>
                        <a:t>Stratégies utilisées :</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en-US" sz="1000" b="1" dirty="0">
                          <a:solidFill>
                            <a:srgbClr val="FEFFFE"/>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pPr>
                      <a:r>
                        <a:rPr lang="fr-CA" sz="1000" b="1" dirty="0">
                          <a:solidFill>
                            <a:srgbClr val="FEFFFE"/>
                          </a:solidFill>
                          <a:effectLst/>
                          <a:latin typeface="Calibri" panose="020F0502020204030204" pitchFamily="34" charset="0"/>
                          <a:ea typeface="Calibri" panose="020F0502020204030204" pitchFamily="34" charset="0"/>
                          <a:cs typeface="Calibri" panose="020F0502020204030204" pitchFamily="34" charset="0"/>
                        </a:rPr>
                        <a:t>Description des activités visant à accroître la participation au dépistage du cancer du col de l’utérus, pour toutes les personnes admissibles :</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fr-CA" sz="1000" b="1" dirty="0">
                          <a:solidFill>
                            <a:srgbClr val="FEFFFE"/>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solidFill>
                          <a:srgbClr val="FEFFFE"/>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3948818422"/>
                  </a:ext>
                </a:extLst>
              </a:tr>
              <a:tr h="613606">
                <a:tc>
                  <a:txBody>
                    <a:bodyPr/>
                    <a:lstStyle/>
                    <a:p>
                      <a:pPr marL="0" marR="0" algn="ctr">
                        <a:lnSpc>
                          <a:spcPct val="107000"/>
                        </a:lnSpc>
                        <a:spcBef>
                          <a:spcPts val="0"/>
                        </a:spcBef>
                        <a:spcAft>
                          <a:spcPts val="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C.-B.</a:t>
                      </a:r>
                      <a:endParaRPr lang="en-US" sz="1000" b="1">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defTabSz="914400" rtl="0" eaLnBrk="1" latinLnBrk="0" hangingPunct="1">
                        <a:lnSpc>
                          <a:spcPct val="107000"/>
                        </a:lnSpc>
                        <a:spcBef>
                          <a:spcPts val="0"/>
                        </a:spcBef>
                        <a:spcAft>
                          <a:spcPts val="0"/>
                        </a:spcAft>
                        <a:buFont typeface="Symbol" panose="05050102010706020507" pitchFamily="18" charset="2"/>
                        <a:buChar char=""/>
                      </a:pPr>
                      <a:r>
                        <a:rPr lang="fr-CA" sz="1000" kern="1200" dirty="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Avis d’invitation à un nouveau rendez-vous mis en place en 2021</a:t>
                      </a:r>
                      <a:endParaRPr lang="en-US" sz="1000" kern="12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defTabSz="914400" rtl="0" eaLnBrk="1" latinLnBrk="0" hangingPunct="1">
                        <a:lnSpc>
                          <a:spcPct val="107000"/>
                        </a:lnSpc>
                        <a:spcBef>
                          <a:spcPts val="0"/>
                        </a:spcBef>
                        <a:spcAft>
                          <a:spcPts val="0"/>
                        </a:spcAft>
                        <a:buFont typeface="Symbol" panose="05050102010706020507" pitchFamily="18" charset="2"/>
                        <a:buChar char=""/>
                      </a:pPr>
                      <a:r>
                        <a:rPr lang="fr-CA" sz="1000" kern="1200" dirty="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Aiguillages facilités en colposcopie mis en œuvre en 2021</a:t>
                      </a:r>
                      <a:endParaRPr lang="en-US" sz="1000" kern="12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defTabSz="914400" rtl="0" eaLnBrk="1" latinLnBrk="0" hangingPunct="1">
                        <a:lnSpc>
                          <a:spcPct val="107000"/>
                        </a:lnSpc>
                        <a:spcBef>
                          <a:spcPts val="0"/>
                        </a:spcBef>
                        <a:spcAft>
                          <a:spcPts val="0"/>
                        </a:spcAft>
                        <a:buFont typeface="Symbol" panose="05050102010706020507" pitchFamily="18" charset="2"/>
                        <a:buChar char=""/>
                      </a:pPr>
                      <a:r>
                        <a:rPr lang="fr-CA" sz="1000" kern="1200" dirty="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Diverses activités de promotion réalisées chaque année</a:t>
                      </a:r>
                      <a:endParaRPr lang="en-US" sz="1000" kern="12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240"/>
                        </a:spcAft>
                        <a:tabLst>
                          <a:tab pos="5280025" algn="l"/>
                        </a:tabLst>
                      </a:pPr>
                      <a:r>
                        <a:rPr lang="fr-CA" sz="1000" dirty="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 </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dirty="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 </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3447960"/>
                  </a:ext>
                </a:extLst>
              </a:tr>
              <a:tr h="2164837">
                <a:tc>
                  <a:txBody>
                    <a:bodyPr/>
                    <a:lstStyle/>
                    <a:p>
                      <a:pPr marL="0" marR="0" algn="ctr">
                        <a:lnSpc>
                          <a:spcPct val="107000"/>
                        </a:lnSpc>
                        <a:spcBef>
                          <a:spcPts val="0"/>
                        </a:spcBef>
                        <a:spcAft>
                          <a:spcPts val="0"/>
                        </a:spcAft>
                      </a:pPr>
                      <a:r>
                        <a:rPr lang="fr-CA" sz="1000" b="1" dirty="0" err="1">
                          <a:solidFill>
                            <a:srgbClr val="FFFFFF"/>
                          </a:solidFill>
                          <a:effectLst/>
                          <a:latin typeface="+mn-lt"/>
                          <a:ea typeface="Calibri" panose="020F0502020204030204" pitchFamily="34" charset="0"/>
                          <a:cs typeface="Calibri" panose="020F0502020204030204" pitchFamily="34" charset="0"/>
                        </a:rPr>
                        <a:t>Alb</a:t>
                      </a:r>
                      <a:r>
                        <a:rPr lang="fr-CA" sz="1000" b="1" dirty="0">
                          <a:solidFill>
                            <a:srgbClr val="FFFFFF"/>
                          </a:solidFill>
                          <a:effectLst/>
                          <a:latin typeface="+mn-lt"/>
                          <a:ea typeface="Calibri" panose="020F0502020204030204" pitchFamily="34" charset="0"/>
                          <a:cs typeface="Calibri" panose="020F0502020204030204" pitchFamily="34" charset="0"/>
                        </a:rPr>
                        <a:t>. </a:t>
                      </a:r>
                      <a:endParaRPr lang="en-US" sz="1000" b="1"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fr-CA" sz="10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Formation (individuelle et en groupe)</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10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Invitations et rappels</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10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Médias (petits et de masse)</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10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Système de suivi des rappels et des invitations à un nouveau rendez-vous pour les FSS</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10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Évaluation des FSS et rétroaction</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10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Formation des FSS sur les compétences culturelles</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10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Élaboration de matériel et de ressources adaptés sur le plan culturel</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fr-CA" sz="1000" dirty="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 </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100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Rédaction dans un langage simple des documents élaborés par le programme</a:t>
                      </a:r>
                      <a:endParaRPr lang="en-US" sz="10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100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Partage des données probantes et des enseignements avec les fournisseurs de services, en vue de la prestation de soins adaptés sur le plan culturel</a:t>
                      </a:r>
                      <a:endParaRPr lang="en-US" sz="10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100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Rédaction des normes et des lignes directrices dans un langage inclusif</a:t>
                      </a:r>
                      <a:endParaRPr lang="en-US" sz="10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100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Collaboration avec nos partenaires, en vue de fournir des messages cohérents aux personnes admissibles</a:t>
                      </a:r>
                      <a:endParaRPr lang="en-US" sz="10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100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Travail avec des partenaires, afin de fournir aux FSS leurs rapports annuels du groupe d’experts sur le dépistage</a:t>
                      </a:r>
                      <a:endParaRPr lang="en-US" sz="10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100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Communication récurrente sur le dépistage, par le biais des associations professionnelles et des collèges</a:t>
                      </a:r>
                      <a:endParaRPr lang="en-US" sz="10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100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Analyse continue de la population cible pour mieux comprendre les caractéristiques des personnes qui participent au dépistage et de celles qui restent en dehors</a:t>
                      </a:r>
                      <a:endParaRPr lang="en-US" sz="10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tabLst>
                          <a:tab pos="5280025" algn="l"/>
                        </a:tabLst>
                      </a:pPr>
                      <a:r>
                        <a:rPr lang="fr-CA" sz="100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 </a:t>
                      </a:r>
                      <a:endParaRPr lang="en-US" sz="10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656064319"/>
                  </a:ext>
                </a:extLst>
              </a:tr>
              <a:tr h="1078975">
                <a:tc>
                  <a:txBody>
                    <a:bodyPr/>
                    <a:lstStyle/>
                    <a:p>
                      <a:pPr marL="0" marR="0" algn="ctr">
                        <a:lnSpc>
                          <a:spcPct val="107000"/>
                        </a:lnSpc>
                        <a:spcBef>
                          <a:spcPts val="0"/>
                        </a:spcBef>
                        <a:spcAft>
                          <a:spcPts val="0"/>
                        </a:spcAft>
                      </a:pPr>
                      <a:r>
                        <a:rPr lang="en-US" sz="1000" b="1" dirty="0">
                          <a:solidFill>
                            <a:srgbClr val="FFFFFF"/>
                          </a:solidFill>
                          <a:effectLst/>
                          <a:latin typeface="+mn-lt"/>
                          <a:ea typeface="Times New Roman" panose="02020603050405020304" pitchFamily="18" charset="0"/>
                          <a:cs typeface="Calibri" panose="020F0502020204030204" pitchFamily="34" charset="0"/>
                        </a:rPr>
                        <a:t>Sask.</a:t>
                      </a:r>
                      <a:endParaRPr lang="en-US" sz="1000" b="1"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fr-CA" sz="100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Formation</a:t>
                      </a:r>
                      <a:endParaRPr lang="en-US" sz="10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100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Rappels aux participantes</a:t>
                      </a:r>
                      <a:endParaRPr lang="en-US" sz="10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100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Médias</a:t>
                      </a:r>
                      <a:endParaRPr lang="en-US" sz="10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100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Rappels aux prestataires de soins</a:t>
                      </a:r>
                      <a:endParaRPr lang="en-US" sz="10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100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Application des connaissances</a:t>
                      </a:r>
                      <a:endParaRPr lang="en-US" sz="10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en-CA" sz="100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 </a:t>
                      </a:r>
                      <a:endParaRPr lang="en-US" sz="10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Dans le cadre du projet </a:t>
                      </a:r>
                      <a:r>
                        <a:rPr lang="fr-CA" sz="1000" i="1">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Accélérer les innovations pour renforcer la résilience en matière de dépistage du cancer pendant la pandémie de COVID-19</a:t>
                      </a:r>
                      <a:r>
                        <a:rPr lang="fr-CA" sz="100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 des ressources actualisées sont en cours de révision et/ou de création, par exemple des vidéos de formation des cliniciens; des stratégies d’application des connaissances, aux échelons de la population, de la collectivité et des participantes, sont en préparation et seront mises en œuvre au cours de la prochaine année.</a:t>
                      </a:r>
                      <a:endParaRPr lang="en-US" sz="10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tabLst>
                          <a:tab pos="5280025" algn="l"/>
                        </a:tabLst>
                      </a:pPr>
                      <a:r>
                        <a:rPr lang="fr-CA" sz="100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 </a:t>
                      </a:r>
                      <a:endParaRPr lang="en-US" sz="100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271011469"/>
                  </a:ext>
                </a:extLst>
              </a:tr>
              <a:tr h="1258261">
                <a:tc>
                  <a:txBody>
                    <a:bodyPr/>
                    <a:lstStyle/>
                    <a:p>
                      <a:pPr marL="0" marR="0" algn="ctr">
                        <a:lnSpc>
                          <a:spcPct val="107000"/>
                        </a:lnSpc>
                        <a:spcBef>
                          <a:spcPts val="0"/>
                        </a:spcBef>
                        <a:spcAft>
                          <a:spcPts val="0"/>
                        </a:spcAft>
                      </a:pPr>
                      <a:r>
                        <a:rPr lang="en-US" sz="1000" b="1" dirty="0">
                          <a:solidFill>
                            <a:srgbClr val="FFFFFF"/>
                          </a:solidFill>
                          <a:effectLst/>
                          <a:latin typeface="+mn-lt"/>
                          <a:ea typeface="Times New Roman" panose="02020603050405020304" pitchFamily="18" charset="0"/>
                          <a:cs typeface="Calibri" panose="020F0502020204030204" pitchFamily="34" charset="0"/>
                        </a:rPr>
                        <a:t>Man.</a:t>
                      </a:r>
                      <a:endParaRPr lang="en-US" sz="1000" b="1"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0"/>
                        </a:spcBef>
                        <a:spcAft>
                          <a:spcPts val="0"/>
                        </a:spcAft>
                        <a:buFont typeface="Symbol" panose="05050102010706020507" pitchFamily="18" charset="2"/>
                        <a:buChar char=""/>
                        <a:tabLst>
                          <a:tab pos="5280025" algn="l"/>
                        </a:tabLst>
                      </a:pPr>
                      <a:r>
                        <a:rPr lang="en-CA" sz="1000" dirty="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Formation : public et </a:t>
                      </a:r>
                      <a:r>
                        <a:rPr lang="en-CA" sz="1000" dirty="0" err="1">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fournisseurs</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en-CA" sz="1000" dirty="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Larges </a:t>
                      </a:r>
                      <a:r>
                        <a:rPr lang="en-CA" sz="1000" dirty="0" err="1">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campagnes</a:t>
                      </a:r>
                      <a:r>
                        <a:rPr lang="en-CA" sz="1000" dirty="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 </a:t>
                      </a:r>
                      <a:r>
                        <a:rPr lang="en-CA" sz="1000" dirty="0" err="1">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d’invitations</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1000" dirty="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Rappels au fournisseur et lettres de suivi après des résultats anormaux</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en-CA" sz="1000" dirty="0" err="1">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Sensibilisation</a:t>
                      </a:r>
                      <a:r>
                        <a:rPr lang="en-CA" sz="1000" dirty="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 au </a:t>
                      </a:r>
                      <a:r>
                        <a:rPr lang="en-CA" sz="1000" dirty="0" err="1">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dépistage</a:t>
                      </a:r>
                      <a:r>
                        <a:rPr lang="en-CA" sz="1000" dirty="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 multiple</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1000" dirty="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Site Web complet intégrant une carte des cliniques Pap : https://www.cancercare.mb.ca/screening/cervix#clinics</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1000" dirty="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Formation des FSS sur les compétences culturelles</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240"/>
                        </a:spcBef>
                        <a:spcAft>
                          <a:spcPts val="240"/>
                        </a:spcAft>
                        <a:tabLst>
                          <a:tab pos="5280025" algn="l"/>
                        </a:tabLst>
                      </a:pPr>
                      <a:r>
                        <a:rPr lang="fr-CA" sz="1000" dirty="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 </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1000" dirty="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 </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864114019"/>
                  </a:ext>
                </a:extLst>
              </a:tr>
            </a:tbl>
          </a:graphicData>
        </a:graphic>
      </p:graphicFrame>
      <p:sp>
        <p:nvSpPr>
          <p:cNvPr id="4" name="TextBox 3">
            <a:extLst>
              <a:ext uri="{FF2B5EF4-FFF2-40B4-BE49-F238E27FC236}">
                <a16:creationId xmlns:a16="http://schemas.microsoft.com/office/drawing/2014/main" id="{FC07BC79-F1DB-7ABC-3540-00260F635844}"/>
              </a:ext>
            </a:extLst>
          </p:cNvPr>
          <p:cNvSpPr txBox="1"/>
          <p:nvPr/>
        </p:nvSpPr>
        <p:spPr>
          <a:xfrm>
            <a:off x="250942" y="6486307"/>
            <a:ext cx="11201399" cy="369332"/>
          </a:xfrm>
          <a:prstGeom prst="rect">
            <a:avLst/>
          </a:prstGeom>
          <a:noFill/>
        </p:spPr>
        <p:txBody>
          <a:bodyPr wrap="square">
            <a:spAutoFit/>
          </a:bodyPr>
          <a:lstStyle/>
          <a:p>
            <a:r>
              <a:rPr lang="fr-FR" sz="900" dirty="0">
                <a:solidFill>
                  <a:schemeClr val="bg1">
                    <a:lumMod val="75000"/>
                  </a:schemeClr>
                </a:solidFill>
              </a:rPr>
              <a:t>*En l’absence de programme de dépistage organisé au Québec, il n’y a pas de stratégies concertées en place</a:t>
            </a:r>
            <a:r>
              <a:rPr lang="fr-FR" dirty="0">
                <a:solidFill>
                  <a:schemeClr val="bg1">
                    <a:lumMod val="75000"/>
                  </a:schemeClr>
                </a:solidFill>
              </a:rPr>
              <a:t>.</a:t>
            </a:r>
            <a:endParaRPr lang="en-US" dirty="0">
              <a:solidFill>
                <a:schemeClr val="bg1">
                  <a:lumMod val="75000"/>
                </a:schemeClr>
              </a:solidFill>
            </a:endParaRPr>
          </a:p>
        </p:txBody>
      </p:sp>
    </p:spTree>
    <p:extLst>
      <p:ext uri="{BB962C8B-B14F-4D97-AF65-F5344CB8AC3E}">
        <p14:creationId xmlns:p14="http://schemas.microsoft.com/office/powerpoint/2010/main" val="2239336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05607" y="166144"/>
            <a:ext cx="10380786" cy="345482"/>
          </a:xfrm>
        </p:spPr>
        <p:txBody>
          <a:bodyPr>
            <a:normAutofit fontScale="90000"/>
          </a:bodyPr>
          <a:lstStyle/>
          <a:p>
            <a:pPr marL="0" marR="0">
              <a:lnSpc>
                <a:spcPct val="107000"/>
              </a:lnSpc>
              <a:spcBef>
                <a:spcPts val="200"/>
              </a:spcBef>
              <a:spcAft>
                <a:spcPts val="0"/>
              </a:spcAft>
            </a:pPr>
            <a:r>
              <a:rPr lang="fr-FR" sz="1600" dirty="0"/>
              <a:t>Stratégies d’amélioration du dépistage du cancer du col de l’utérus pour l’ensemble des personnes admissibles </a:t>
            </a:r>
            <a:r>
              <a:rPr lang="en-US" sz="1600" dirty="0"/>
              <a:t>* (2/3)</a:t>
            </a:r>
          </a:p>
        </p:txBody>
      </p:sp>
      <p:graphicFrame>
        <p:nvGraphicFramePr>
          <p:cNvPr id="4" name="Table 3">
            <a:extLst>
              <a:ext uri="{FF2B5EF4-FFF2-40B4-BE49-F238E27FC236}">
                <a16:creationId xmlns:a16="http://schemas.microsoft.com/office/drawing/2014/main" id="{37BD4EBC-96A0-90B3-A39D-8357D026E169}"/>
              </a:ext>
            </a:extLst>
          </p:cNvPr>
          <p:cNvGraphicFramePr>
            <a:graphicFrameLocks noGrp="1"/>
          </p:cNvGraphicFramePr>
          <p:nvPr>
            <p:extLst>
              <p:ext uri="{D42A27DB-BD31-4B8C-83A1-F6EECF244321}">
                <p14:modId xmlns:p14="http://schemas.microsoft.com/office/powerpoint/2010/main" val="4261586160"/>
              </p:ext>
            </p:extLst>
          </p:nvPr>
        </p:nvGraphicFramePr>
        <p:xfrm>
          <a:off x="294289" y="807765"/>
          <a:ext cx="11603422" cy="5538609"/>
        </p:xfrm>
        <a:graphic>
          <a:graphicData uri="http://schemas.openxmlformats.org/drawingml/2006/table">
            <a:tbl>
              <a:tblPr firstRow="1" firstCol="1"/>
              <a:tblGrid>
                <a:gridCol w="1446507">
                  <a:extLst>
                    <a:ext uri="{9D8B030D-6E8A-4147-A177-3AD203B41FA5}">
                      <a16:colId xmlns:a16="http://schemas.microsoft.com/office/drawing/2014/main" val="2341634516"/>
                    </a:ext>
                  </a:extLst>
                </a:gridCol>
                <a:gridCol w="4949173">
                  <a:extLst>
                    <a:ext uri="{9D8B030D-6E8A-4147-A177-3AD203B41FA5}">
                      <a16:colId xmlns:a16="http://schemas.microsoft.com/office/drawing/2014/main" val="2952060073"/>
                    </a:ext>
                  </a:extLst>
                </a:gridCol>
                <a:gridCol w="5207742">
                  <a:extLst>
                    <a:ext uri="{9D8B030D-6E8A-4147-A177-3AD203B41FA5}">
                      <a16:colId xmlns:a16="http://schemas.microsoft.com/office/drawing/2014/main" val="1275761623"/>
                    </a:ext>
                  </a:extLst>
                </a:gridCol>
              </a:tblGrid>
              <a:tr h="5538609">
                <a:tc>
                  <a:txBody>
                    <a:bodyPr/>
                    <a:lstStyle/>
                    <a:p>
                      <a:pPr marL="0" marR="0" algn="ctr">
                        <a:lnSpc>
                          <a:spcPct val="107000"/>
                        </a:lnSpc>
                        <a:spcBef>
                          <a:spcPts val="0"/>
                        </a:spcBef>
                        <a:spcAft>
                          <a:spcPts val="240"/>
                        </a:spcAft>
                      </a:pPr>
                      <a:r>
                        <a:rPr lang="en-US"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Ont.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Campagnes de correspondance (lettres d’invitation à un premier ou à un nouveau rendez-vous et lettres de rappel)</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en-CA" sz="900" b="0" dirty="0" err="1">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Médias</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Campagnes de formation et de sensibilisation du public</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Système de suivi des rappels et des invitations à un nouveau rendez-vous pour les FSS (rapports d’activité de dépistage)</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Formation des FSP et des </a:t>
                      </a:r>
                      <a:r>
                        <a:rPr lang="fr-CA" sz="900" b="0" dirty="0" err="1">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colposcopistes</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Stratégies en matière d’incitatifs aux FSS</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fr-CA" sz="900" b="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Le Programme ontarien de dépistage du cancer du col de l’utérus envoie, aux personnes admissibles, des lettres d’invitation à un premier rendez-vous, leur suggérant de passer un examen de dépistage, en en parlant à leur FSP, ainsi que des lettres d’invitation à un nouveau rendez-vous, avant la date de leur examen suivant.</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En Ontario, il incombe au ministère de la Santé de mener des campagnes de sensibilisation du public à l’échelle de la province.</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Le Programme ontarien de dépistage du cancer du col de l’utérus fournit du matériel, par exemple des affiches, des cartes postales et des publications sur les réseaux sociaux, aux programmes régionaux de cancérologie, à l’appui des initiatives de sensibilisation au dépistage du cancer du col de l’utérus, comme la Semaine de sensibilisation au cancer du col de l’utérus.</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Action Cancer Ontario de Santé Ontario aide les médecins de famille à recenser les personnes admissibles à un examen de dépistage ou à un suivi, par le biais du rapport d’activité de dépistage, un outil en ligne qui indique aux médecins, exerçant dans le cadre d’un modèle d’inscription des patients, la situation en matière de dépistage de chacun de leurs patients admissibles, sur la base de leur âge, précisant ceux dont la date d’examen est dépassée, ceux qui n’ont jamais passé l’examen de dépistage ou ceux ayant besoin d’un suivi.</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Action Cancer Ontario de Santé Ontario offre des webinaires semestriels attribuant des crédits en formation professionnelle continue aux membres de la communauté de pratique de la colposcopie de l’Ontario ouverte aux 400 </a:t>
                      </a:r>
                      <a:r>
                        <a:rPr lang="fr-CA" sz="900" b="0" dirty="0" err="1">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colposcopistes</a:t>
                      </a: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 de l’Ontario. Au cours de ces webinaires, le programme fait le point sur son activité et présente des études de cas mettant en valeur des pratiques exemplaires, fondées sur des données probantes, en colposcopie.</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Action Cancer Ontario de Santé Ontario a fourni des orientations, sous forme de fiches-conseils, aux FSP et aux </a:t>
                      </a:r>
                      <a:r>
                        <a:rPr lang="fr-CA" sz="900" b="0" dirty="0" err="1">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colposcopistes</a:t>
                      </a: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 à l’appui de la participation au dépistage des populations admissibles, pendant la COVID-19.</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Action Cancer Ontario de Santé Ontario travaille avec les programmes régionaux de cancérologie pour informer les FSP et les fournisseurs de services de colposcopie sur les recommandations de dépistage du cancer du col de l’utérus, par exemple sur l’outil de synthèse du dépistage ou sur les présentations disponibles. Les responsables régionaux du dépistage du cancer du col de l’utérus, de la colposcopie et des soins primaires apportent leur expertise et forment les FSS dans chaque région, afin de favoriser la participation au dépistage.</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Afin d’aider les médecins de famille à s’assurer que leurs patients participent aux programmes de dépistage pertinents pour eux, le ministère de la Santé a mis en place des primes cumulatives pour les soins préventifs. Grâce à ce programme, les médecins de famille admissibles qui exercent dans le cadre d’un modèle d’inscription des patients, dans le cadre duquel ces derniers sont officiellement inscrits auprès d’eux, peuvent recevoir des primes pour le maintien de niveaux déterminés de soins préventifs pour leurs patients inscrits.</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320523059"/>
                  </a:ext>
                </a:extLst>
              </a:tr>
            </a:tbl>
          </a:graphicData>
        </a:graphic>
      </p:graphicFrame>
      <p:graphicFrame>
        <p:nvGraphicFramePr>
          <p:cNvPr id="5" name="Table 4">
            <a:extLst>
              <a:ext uri="{FF2B5EF4-FFF2-40B4-BE49-F238E27FC236}">
                <a16:creationId xmlns:a16="http://schemas.microsoft.com/office/drawing/2014/main" id="{C9A1503F-03C8-34B4-CB92-78EF396B6D11}"/>
              </a:ext>
            </a:extLst>
          </p:cNvPr>
          <p:cNvGraphicFramePr>
            <a:graphicFrameLocks noGrp="1"/>
          </p:cNvGraphicFramePr>
          <p:nvPr>
            <p:extLst>
              <p:ext uri="{D42A27DB-BD31-4B8C-83A1-F6EECF244321}">
                <p14:modId xmlns:p14="http://schemas.microsoft.com/office/powerpoint/2010/main" val="345937758"/>
              </p:ext>
            </p:extLst>
          </p:nvPr>
        </p:nvGraphicFramePr>
        <p:xfrm>
          <a:off x="294289" y="511626"/>
          <a:ext cx="11603422" cy="318897"/>
        </p:xfrm>
        <a:graphic>
          <a:graphicData uri="http://schemas.openxmlformats.org/drawingml/2006/table">
            <a:tbl>
              <a:tblPr firstRow="1" firstCol="1"/>
              <a:tblGrid>
                <a:gridCol w="1446507">
                  <a:extLst>
                    <a:ext uri="{9D8B030D-6E8A-4147-A177-3AD203B41FA5}">
                      <a16:colId xmlns:a16="http://schemas.microsoft.com/office/drawing/2014/main" val="826322305"/>
                    </a:ext>
                  </a:extLst>
                </a:gridCol>
                <a:gridCol w="4941358">
                  <a:extLst>
                    <a:ext uri="{9D8B030D-6E8A-4147-A177-3AD203B41FA5}">
                      <a16:colId xmlns:a16="http://schemas.microsoft.com/office/drawing/2014/main" val="855877677"/>
                    </a:ext>
                  </a:extLst>
                </a:gridCol>
                <a:gridCol w="5215557">
                  <a:extLst>
                    <a:ext uri="{9D8B030D-6E8A-4147-A177-3AD203B41FA5}">
                      <a16:colId xmlns:a16="http://schemas.microsoft.com/office/drawing/2014/main" val="2072226840"/>
                    </a:ext>
                  </a:extLst>
                </a:gridCol>
              </a:tblGrid>
              <a:tr h="296139">
                <a:tc>
                  <a:txBody>
                    <a:bodyPr/>
                    <a:lstStyle/>
                    <a:p>
                      <a:pPr marL="0" marR="0" algn="ctr">
                        <a:lnSpc>
                          <a:spcPct val="107000"/>
                        </a:lnSpc>
                        <a:spcBef>
                          <a:spcPts val="0"/>
                        </a:spcBef>
                        <a:spcAft>
                          <a:spcPts val="24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en-US" sz="1000" b="1"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Stratégies</a:t>
                      </a: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b="1"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utilisées</a:t>
                      </a: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fr-FR"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Description des activités visant à accroître la participation au dépistage du cancer du col de l’utérus, pour toutes les personnes admissibles :</a:t>
                      </a: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1311911690"/>
                  </a:ext>
                </a:extLst>
              </a:tr>
            </a:tbl>
          </a:graphicData>
        </a:graphic>
      </p:graphicFrame>
      <p:sp>
        <p:nvSpPr>
          <p:cNvPr id="2" name="TextBox 1">
            <a:extLst>
              <a:ext uri="{FF2B5EF4-FFF2-40B4-BE49-F238E27FC236}">
                <a16:creationId xmlns:a16="http://schemas.microsoft.com/office/drawing/2014/main" id="{9C29EAD1-A58C-BC1A-7053-669FC8BB93AB}"/>
              </a:ext>
            </a:extLst>
          </p:cNvPr>
          <p:cNvSpPr txBox="1"/>
          <p:nvPr/>
        </p:nvSpPr>
        <p:spPr>
          <a:xfrm>
            <a:off x="294289" y="6322524"/>
            <a:ext cx="11201399" cy="369332"/>
          </a:xfrm>
          <a:prstGeom prst="rect">
            <a:avLst/>
          </a:prstGeom>
          <a:noFill/>
        </p:spPr>
        <p:txBody>
          <a:bodyPr wrap="square">
            <a:spAutoFit/>
          </a:bodyPr>
          <a:lstStyle/>
          <a:p>
            <a:r>
              <a:rPr lang="fr-FR" sz="900" dirty="0">
                <a:solidFill>
                  <a:schemeClr val="bg1">
                    <a:lumMod val="75000"/>
                  </a:schemeClr>
                </a:solidFill>
              </a:rPr>
              <a:t>*En l’absence de programme de dépistage organisé au Québec, il n’y a pas de stratégies concertées en place</a:t>
            </a:r>
            <a:r>
              <a:rPr lang="fr-FR" dirty="0">
                <a:solidFill>
                  <a:schemeClr val="bg1">
                    <a:lumMod val="75000"/>
                  </a:schemeClr>
                </a:solidFill>
              </a:rPr>
              <a:t>.</a:t>
            </a:r>
            <a:endParaRPr lang="en-US" dirty="0">
              <a:solidFill>
                <a:schemeClr val="bg1">
                  <a:lumMod val="75000"/>
                </a:schemeClr>
              </a:solidFill>
            </a:endParaRPr>
          </a:p>
        </p:txBody>
      </p:sp>
    </p:spTree>
    <p:extLst>
      <p:ext uri="{BB962C8B-B14F-4D97-AF65-F5344CB8AC3E}">
        <p14:creationId xmlns:p14="http://schemas.microsoft.com/office/powerpoint/2010/main" val="2275505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05607" y="166144"/>
            <a:ext cx="10380786" cy="345482"/>
          </a:xfrm>
        </p:spPr>
        <p:txBody>
          <a:bodyPr>
            <a:normAutofit fontScale="90000"/>
          </a:bodyPr>
          <a:lstStyle/>
          <a:p>
            <a:pPr marL="0" marR="0">
              <a:lnSpc>
                <a:spcPct val="107000"/>
              </a:lnSpc>
              <a:spcBef>
                <a:spcPts val="200"/>
              </a:spcBef>
              <a:spcAft>
                <a:spcPts val="0"/>
              </a:spcAft>
            </a:pPr>
            <a:r>
              <a:rPr lang="fr-FR" sz="1600" dirty="0"/>
              <a:t>Stratégies d’amélioration du dépistage du cancer du col de l’utérus pour l’ensemble des personnes admissibles</a:t>
            </a:r>
            <a:r>
              <a:rPr lang="en-US" sz="1600" dirty="0"/>
              <a:t>* (3/3)</a:t>
            </a:r>
          </a:p>
        </p:txBody>
      </p:sp>
      <p:graphicFrame>
        <p:nvGraphicFramePr>
          <p:cNvPr id="2" name="Table 1">
            <a:extLst>
              <a:ext uri="{FF2B5EF4-FFF2-40B4-BE49-F238E27FC236}">
                <a16:creationId xmlns:a16="http://schemas.microsoft.com/office/drawing/2014/main" id="{A370F76B-B214-0CF0-91DC-F9DF73106C82}"/>
              </a:ext>
            </a:extLst>
          </p:cNvPr>
          <p:cNvGraphicFramePr>
            <a:graphicFrameLocks noGrp="1"/>
          </p:cNvGraphicFramePr>
          <p:nvPr>
            <p:extLst>
              <p:ext uri="{D42A27DB-BD31-4B8C-83A1-F6EECF244321}">
                <p14:modId xmlns:p14="http://schemas.microsoft.com/office/powerpoint/2010/main" val="588043600"/>
              </p:ext>
            </p:extLst>
          </p:nvPr>
        </p:nvGraphicFramePr>
        <p:xfrm>
          <a:off x="408589" y="640481"/>
          <a:ext cx="10981997" cy="5703761"/>
        </p:xfrm>
        <a:graphic>
          <a:graphicData uri="http://schemas.openxmlformats.org/drawingml/2006/table">
            <a:tbl>
              <a:tblPr firstRow="1" firstCol="1"/>
              <a:tblGrid>
                <a:gridCol w="685565">
                  <a:extLst>
                    <a:ext uri="{9D8B030D-6E8A-4147-A177-3AD203B41FA5}">
                      <a16:colId xmlns:a16="http://schemas.microsoft.com/office/drawing/2014/main" val="1307046875"/>
                    </a:ext>
                  </a:extLst>
                </a:gridCol>
                <a:gridCol w="5259754">
                  <a:extLst>
                    <a:ext uri="{9D8B030D-6E8A-4147-A177-3AD203B41FA5}">
                      <a16:colId xmlns:a16="http://schemas.microsoft.com/office/drawing/2014/main" val="1238021026"/>
                    </a:ext>
                  </a:extLst>
                </a:gridCol>
                <a:gridCol w="5036678">
                  <a:extLst>
                    <a:ext uri="{9D8B030D-6E8A-4147-A177-3AD203B41FA5}">
                      <a16:colId xmlns:a16="http://schemas.microsoft.com/office/drawing/2014/main" val="3421611631"/>
                    </a:ext>
                  </a:extLst>
                </a:gridCol>
              </a:tblGrid>
              <a:tr h="3431334">
                <a:tc>
                  <a:txBody>
                    <a:bodyPr/>
                    <a:lstStyle/>
                    <a:p>
                      <a:pPr marL="0" marR="0" algn="l">
                        <a:lnSpc>
                          <a:spcPct val="107000"/>
                        </a:lnSpc>
                        <a:spcBef>
                          <a:spcPts val="240"/>
                        </a:spcBef>
                        <a:spcAft>
                          <a:spcPts val="240"/>
                        </a:spcAft>
                      </a:pPr>
                      <a:r>
                        <a:rPr lang="en-US" sz="900" b="1">
                          <a:solidFill>
                            <a:srgbClr val="FFFFFF"/>
                          </a:solidFill>
                          <a:effectLst/>
                          <a:latin typeface="+mn-lt"/>
                          <a:ea typeface="Times New Roman" panose="02020603050405020304" pitchFamily="18" charset="0"/>
                          <a:cs typeface="Calibri" panose="020F0502020204030204" pitchFamily="34" charset="0"/>
                        </a:rPr>
                        <a:t>N.-B</a:t>
                      </a:r>
                      <a:endParaRPr lang="en-US" sz="9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Formation (en groupe)</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Rappels aux participantes</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Médias (médias sociaux, radio, publicités dans les transports en commun)</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Correspondance avec les FSS</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Matériel du programme en anglais et en français</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Consultations communautaires pour obtenir des commentaires sur le programme</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Exploitation des enseignements tirés du projet sur les populations faisant l’objet d’un dépistage insuffisant</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457200" marR="0">
                        <a:lnSpc>
                          <a:spcPct val="107000"/>
                        </a:lnSpc>
                        <a:spcBef>
                          <a:spcPts val="0"/>
                        </a:spcBef>
                        <a:spcAft>
                          <a:spcPts val="240"/>
                        </a:spcAft>
                        <a:tabLst>
                          <a:tab pos="5280025" algn="l"/>
                        </a:tabLst>
                      </a:pPr>
                      <a:r>
                        <a:rPr lang="fr-CA" sz="900" b="0" dirty="0">
                          <a:solidFill>
                            <a:schemeClr val="bg1">
                              <a:lumMod val="75000"/>
                            </a:schemeClr>
                          </a:solidFill>
                          <a:effectLst/>
                          <a:latin typeface="+mn-lt"/>
                          <a:ea typeface="Yu Mincho" panose="02020400000000000000" pitchFamily="18" charset="-128"/>
                          <a:cs typeface="Calibri" panose="020F0502020204030204" pitchFamily="34" charset="0"/>
                        </a:rPr>
                        <a:t> </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mn-lt"/>
                          <a:ea typeface="Yu Mincho" panose="02020400000000000000" pitchFamily="18" charset="-128"/>
                          <a:cs typeface="Calibri" panose="020F0502020204030204" pitchFamily="34" charset="0"/>
                        </a:rPr>
                        <a:t>Offre de séances de formation virtuelles et en personne sur les programmes de dépistage du cancer en général et propres à chaque centre de dépistage, à la demande du public, des FSS, des régies régionales de la santé, de groupes communautaires ou de groupes d’intérêts particuliers</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mn-lt"/>
                          <a:ea typeface="Yu Mincho" panose="02020400000000000000" pitchFamily="18" charset="-128"/>
                          <a:cs typeface="Calibri" panose="020F0502020204030204" pitchFamily="34" charset="0"/>
                        </a:rPr>
                        <a:t>Les lettres de rappel et d’invitation à un nouveau rendez-vous sont envoyées directement aux participantes par le programme. Des renseignements supplémentaires sur le dépistage du cancer du col de l’utérus y sont inclus.</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mn-lt"/>
                          <a:ea typeface="Yu Mincho" panose="02020400000000000000" pitchFamily="18" charset="-128"/>
                          <a:cs typeface="Calibri" panose="020F0502020204030204" pitchFamily="34" charset="0"/>
                        </a:rPr>
                        <a:t>Des stratégies coordonnées de communication et de sensibilisation sont planifiées régulièrement, tout au long de l’année, pour promouvoir et améliorer la visibilité des programmes provinciaux de dépistage du cancer, en utilisant diverses méthodes, notamment des publicités radiodiffusées, des publicités numériques ciblées, des publications sur Facebook et Twitter, des publicités sur des panneaux d’affichage et dans les transports en commun, des communications sur le site Web, ainsi que des vidéos animées et de témoignage.</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mn-lt"/>
                          <a:ea typeface="Yu Mincho" panose="02020400000000000000" pitchFamily="18" charset="-128"/>
                          <a:cs typeface="Calibri" panose="020F0502020204030204" pitchFamily="34" charset="0"/>
                        </a:rPr>
                        <a:t>Le programme communique par courrier avec les FSP, pour les alerter lorsque leurs patientes sont en retard pour des examens de suivi après des résultats anormaux.</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mn-lt"/>
                          <a:ea typeface="Yu Mincho" panose="02020400000000000000" pitchFamily="18" charset="-128"/>
                          <a:cs typeface="Calibri" panose="020F0502020204030204" pitchFamily="34" charset="0"/>
                        </a:rPr>
                        <a:t>L’ENSEMBLE de la correspondance, ainsi que du matériel éducatif et promotionnel du programme, est disponible en anglais et en français. Le programme offre une ligne téléphonique sans frais permettant au public de poser des questions sur le dépistage du cancer et d’obtenir des réponses, en anglais ou en français.</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mn-lt"/>
                          <a:ea typeface="Yu Mincho" panose="02020400000000000000" pitchFamily="18" charset="-128"/>
                          <a:cs typeface="Calibri" panose="020F0502020204030204" pitchFamily="34" charset="0"/>
                        </a:rPr>
                        <a:t>Des sondages publics ont été effectués par téléphone, en ligne et à la suite de séances de formation. Les commentaires adressés au programme sont recueillis et évalués régulièrement.</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mn-lt"/>
                          <a:ea typeface="Yu Mincho" panose="02020400000000000000" pitchFamily="18" charset="-128"/>
                          <a:cs typeface="Calibri" panose="020F0502020204030204" pitchFamily="34" charset="0"/>
                        </a:rPr>
                        <a:t>On prévoit de tirer parti des recommandations du projet en cours Élaboration de stratégies ciblant les populations faisant l’objet d’un dépistage insuffisant grâce à la mobilisation Communautaire.</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0" marR="0">
                        <a:lnSpc>
                          <a:spcPct val="107000"/>
                        </a:lnSpc>
                        <a:spcBef>
                          <a:spcPts val="0"/>
                        </a:spcBef>
                        <a:spcAft>
                          <a:spcPts val="0"/>
                        </a:spcAft>
                        <a:tabLst>
                          <a:tab pos="5280025" algn="l"/>
                        </a:tabLst>
                      </a:pPr>
                      <a:r>
                        <a:rPr lang="fr-CA" sz="900" b="0" dirty="0">
                          <a:solidFill>
                            <a:schemeClr val="bg1">
                              <a:lumMod val="75000"/>
                            </a:schemeClr>
                          </a:solidFill>
                          <a:effectLst/>
                          <a:latin typeface="+mn-lt"/>
                          <a:ea typeface="Yu Mincho" panose="02020400000000000000" pitchFamily="18" charset="-128"/>
                          <a:cs typeface="Calibri" panose="020F0502020204030204" pitchFamily="34" charset="0"/>
                        </a:rPr>
                        <a:t> </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594800390"/>
                  </a:ext>
                </a:extLst>
              </a:tr>
              <a:tr h="1288211">
                <a:tc>
                  <a:txBody>
                    <a:bodyPr/>
                    <a:lstStyle/>
                    <a:p>
                      <a:pPr marL="0" marR="0" algn="l">
                        <a:lnSpc>
                          <a:spcPct val="107000"/>
                        </a:lnSpc>
                        <a:spcBef>
                          <a:spcPts val="720"/>
                        </a:spcBef>
                        <a:spcAft>
                          <a:spcPts val="720"/>
                        </a:spcAft>
                      </a:pPr>
                      <a:r>
                        <a:rPr lang="fr-CA" sz="900" b="1">
                          <a:solidFill>
                            <a:srgbClr val="FFFFFF"/>
                          </a:solidFill>
                          <a:effectLst/>
                          <a:latin typeface="+mn-lt"/>
                          <a:ea typeface="Calibri" panose="020F0502020204030204" pitchFamily="34" charset="0"/>
                          <a:cs typeface="Calibri" panose="020F0502020204030204" pitchFamily="34" charset="0"/>
                        </a:rPr>
                        <a:t>Î.-P.-É. :</a:t>
                      </a:r>
                      <a:endParaRPr lang="en-US" sz="9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fr-CA" sz="1000" b="0" dirty="0">
                          <a:solidFill>
                            <a:schemeClr val="bg1">
                              <a:lumMod val="75000"/>
                            </a:schemeClr>
                          </a:solidFill>
                          <a:effectLst/>
                          <a:latin typeface="+mn-lt"/>
                          <a:ea typeface="Calibri" panose="020F0502020204030204" pitchFamily="34" charset="0"/>
                          <a:cs typeface="Calibri" panose="020F0502020204030204" pitchFamily="34" charset="0"/>
                        </a:rPr>
                        <a:t>Médias (petits et de masse)</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1000" b="0" dirty="0">
                          <a:solidFill>
                            <a:schemeClr val="bg1">
                              <a:lumMod val="75000"/>
                            </a:schemeClr>
                          </a:solidFill>
                          <a:effectLst/>
                          <a:latin typeface="+mn-lt"/>
                          <a:ea typeface="Calibri" panose="020F0502020204030204" pitchFamily="34" charset="0"/>
                          <a:cs typeface="Calibri" panose="020F0502020204030204" pitchFamily="34" charset="0"/>
                        </a:rPr>
                        <a:t>Rappels aux participantes</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1000" b="0" dirty="0">
                          <a:solidFill>
                            <a:schemeClr val="bg1">
                              <a:lumMod val="75000"/>
                            </a:schemeClr>
                          </a:solidFill>
                          <a:effectLst/>
                          <a:latin typeface="+mn-lt"/>
                          <a:ea typeface="Calibri" panose="020F0502020204030204" pitchFamily="34" charset="0"/>
                          <a:cs typeface="Calibri" panose="020F0502020204030204" pitchFamily="34" charset="0"/>
                        </a:rPr>
                        <a:t>Brochure pour les participantes, carte pliable de gestion des rendez-vous de suivi</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1000" b="0" dirty="0">
                          <a:solidFill>
                            <a:schemeClr val="bg1">
                              <a:lumMod val="75000"/>
                            </a:schemeClr>
                          </a:solidFill>
                          <a:effectLst/>
                          <a:latin typeface="+mn-lt"/>
                          <a:ea typeface="Calibri" panose="020F0502020204030204" pitchFamily="34" charset="0"/>
                          <a:cs typeface="Calibri" panose="020F0502020204030204" pitchFamily="34" charset="0"/>
                        </a:rPr>
                        <a:t>Parcours de dépistage pour les fournisseurs</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1000" b="0" dirty="0">
                          <a:solidFill>
                            <a:schemeClr val="bg1">
                              <a:lumMod val="75000"/>
                            </a:schemeClr>
                          </a:solidFill>
                          <a:effectLst/>
                          <a:latin typeface="+mn-lt"/>
                          <a:ea typeface="Calibri" panose="020F0502020204030204" pitchFamily="34" charset="0"/>
                          <a:cs typeface="Calibri" panose="020F0502020204030204" pitchFamily="34" charset="0"/>
                        </a:rPr>
                        <a:t>Langue : cartes aide-mémoire avec symboles pour les cliniciens Pap</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0" marR="0">
                        <a:lnSpc>
                          <a:spcPct val="107000"/>
                        </a:lnSpc>
                        <a:spcBef>
                          <a:spcPts val="240"/>
                        </a:spcBef>
                        <a:spcAft>
                          <a:spcPts val="0"/>
                        </a:spcAft>
                        <a:tabLst>
                          <a:tab pos="5280025" algn="l"/>
                        </a:tabLst>
                      </a:pPr>
                      <a:r>
                        <a:rPr lang="fr-CA" sz="900" b="0" dirty="0">
                          <a:solidFill>
                            <a:schemeClr val="bg1">
                              <a:lumMod val="75000"/>
                            </a:schemeClr>
                          </a:solidFill>
                          <a:effectLst/>
                          <a:latin typeface="+mn-lt"/>
                          <a:ea typeface="Yu Mincho" panose="02020400000000000000" pitchFamily="18" charset="-128"/>
                          <a:cs typeface="Calibri" panose="020F0502020204030204" pitchFamily="34" charset="0"/>
                        </a:rPr>
                        <a:t> </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Octobre : promotion de la santé des femmes (santé du sein, test de détection du VPH, test Pap) dans les médias</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Site Web de dépistage du cancer du col de l’utérus (prise de rendez-vous en ligne, par téléphone ou par télécopieur)</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Lettre de rappel aux patientes de la clinique régionale de dépistage par test Pap, lettres de résultats incluant une brochure sur le test Pap, lettres de résultats anormaux incluant de l’information sur la vaccination contre le VPH et la carte pliable de suivi</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Outil de dépistage pour les cliniciens</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Carte avec symboles pour briser les barrières linguistiques</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57061594"/>
                  </a:ext>
                </a:extLst>
              </a:tr>
              <a:tr h="856691">
                <a:tc>
                  <a:txBody>
                    <a:bodyPr/>
                    <a:lstStyle/>
                    <a:p>
                      <a:pPr marL="0" marR="0" algn="l">
                        <a:lnSpc>
                          <a:spcPct val="107000"/>
                        </a:lnSpc>
                        <a:spcBef>
                          <a:spcPts val="0"/>
                        </a:spcBef>
                        <a:spcAft>
                          <a:spcPts val="0"/>
                        </a:spcAft>
                      </a:pPr>
                      <a:r>
                        <a:rPr lang="fr-CA" sz="900" b="1" dirty="0">
                          <a:solidFill>
                            <a:srgbClr val="FFFFFF"/>
                          </a:solidFill>
                          <a:effectLst/>
                          <a:latin typeface="+mn-lt"/>
                          <a:ea typeface="Calibri" panose="020F0502020204030204" pitchFamily="34" charset="0"/>
                          <a:cs typeface="Calibri" panose="020F0502020204030204" pitchFamily="34" charset="0"/>
                        </a:rPr>
                        <a:t>T.-N.-L. </a:t>
                      </a:r>
                      <a:endParaRPr lang="en-US" sz="9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a:solidFill>
                            <a:schemeClr val="bg1">
                              <a:lumMod val="75000"/>
                            </a:schemeClr>
                          </a:solidFill>
                          <a:effectLst/>
                          <a:latin typeface="+mn-lt"/>
                          <a:ea typeface="Yu Mincho" panose="02020400000000000000" pitchFamily="18" charset="-128"/>
                          <a:cs typeface="Calibri" panose="020F0502020204030204" pitchFamily="34" charset="0"/>
                        </a:rPr>
                        <a:t>Séances de formation offertes aux professionnels de la santé, aux praticiens de soins primaires et à d’autres partenaires communautaires</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a:solidFill>
                            <a:schemeClr val="bg1">
                              <a:lumMod val="75000"/>
                            </a:schemeClr>
                          </a:solidFill>
                          <a:effectLst/>
                          <a:latin typeface="+mn-lt"/>
                          <a:ea typeface="Yu Mincho" panose="02020400000000000000" pitchFamily="18" charset="-128"/>
                          <a:cs typeface="Calibri" panose="020F0502020204030204" pitchFamily="34" charset="0"/>
                        </a:rPr>
                        <a:t>Association avec des partenaires communautaires pour promouvoir le dépistage sur les médias sociaux</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a:solidFill>
                            <a:schemeClr val="bg1">
                              <a:lumMod val="75000"/>
                            </a:schemeClr>
                          </a:solidFill>
                          <a:effectLst/>
                          <a:latin typeface="+mn-lt"/>
                          <a:ea typeface="Yu Mincho" panose="02020400000000000000" pitchFamily="18" charset="-128"/>
                          <a:cs typeface="Calibri" panose="020F0502020204030204" pitchFamily="34" charset="0"/>
                        </a:rPr>
                        <a:t>Mobilisation directe auprès des cliniques et des groupes de santé communautaires</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p>
                      <a:pPr marL="0" marR="0">
                        <a:lnSpc>
                          <a:spcPct val="107000"/>
                        </a:lnSpc>
                        <a:spcBef>
                          <a:spcPts val="0"/>
                        </a:spcBef>
                        <a:spcAft>
                          <a:spcPts val="0"/>
                        </a:spcAft>
                        <a:tabLst>
                          <a:tab pos="5280025" algn="l"/>
                        </a:tabLst>
                      </a:pPr>
                      <a:r>
                        <a:rPr lang="fr-CA" sz="900" b="0">
                          <a:solidFill>
                            <a:schemeClr val="bg1">
                              <a:lumMod val="75000"/>
                            </a:schemeClr>
                          </a:solidFill>
                          <a:effectLst/>
                          <a:latin typeface="+mn-lt"/>
                          <a:ea typeface="Yu Mincho" panose="02020400000000000000" pitchFamily="18" charset="-128"/>
                          <a:cs typeface="Calibri" panose="020F0502020204030204" pitchFamily="34" charset="0"/>
                        </a:rPr>
                        <a:t> </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mn-lt"/>
                          <a:ea typeface="Yu Mincho" panose="02020400000000000000" pitchFamily="18" charset="-128"/>
                          <a:cs typeface="Calibri" panose="020F0502020204030204" pitchFamily="34" charset="0"/>
                        </a:rPr>
                        <a:t>Contenu élaboré pour chaque régie régionale de la santé (RRS) et livré, par l’intermédiaire de MS Teams, à l’échelle de la province, ou en personne; programmes de dépistage organisé ajoutés à l’orientation des praticiens de soins primaires dans certaines RRS</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0" marR="0">
                        <a:lnSpc>
                          <a:spcPct val="107000"/>
                        </a:lnSpc>
                        <a:spcBef>
                          <a:spcPts val="0"/>
                        </a:spcBef>
                        <a:spcAft>
                          <a:spcPts val="0"/>
                        </a:spcAft>
                        <a:tabLst>
                          <a:tab pos="5280025" algn="l"/>
                        </a:tabLst>
                      </a:pPr>
                      <a:r>
                        <a:rPr lang="fr-CA" sz="900" b="0" dirty="0">
                          <a:solidFill>
                            <a:schemeClr val="bg1">
                              <a:lumMod val="75000"/>
                            </a:schemeClr>
                          </a:solidFill>
                          <a:effectLst/>
                          <a:latin typeface="+mn-lt"/>
                          <a:ea typeface="Yu Mincho" panose="02020400000000000000" pitchFamily="18" charset="-128"/>
                          <a:cs typeface="Calibri" panose="020F0502020204030204" pitchFamily="34" charset="0"/>
                        </a:rPr>
                        <a:t> </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029990195"/>
                  </a:ext>
                </a:extLst>
              </a:tr>
            </a:tbl>
          </a:graphicData>
        </a:graphic>
      </p:graphicFrame>
      <p:graphicFrame>
        <p:nvGraphicFramePr>
          <p:cNvPr id="3" name="Table 2">
            <a:extLst>
              <a:ext uri="{FF2B5EF4-FFF2-40B4-BE49-F238E27FC236}">
                <a16:creationId xmlns:a16="http://schemas.microsoft.com/office/drawing/2014/main" id="{E9256E94-534F-AEC1-3A1A-8B4250C52BFC}"/>
              </a:ext>
            </a:extLst>
          </p:cNvPr>
          <p:cNvGraphicFramePr>
            <a:graphicFrameLocks noGrp="1"/>
          </p:cNvGraphicFramePr>
          <p:nvPr>
            <p:extLst>
              <p:ext uri="{D42A27DB-BD31-4B8C-83A1-F6EECF244321}">
                <p14:modId xmlns:p14="http://schemas.microsoft.com/office/powerpoint/2010/main" val="2570337798"/>
              </p:ext>
            </p:extLst>
          </p:nvPr>
        </p:nvGraphicFramePr>
        <p:xfrm>
          <a:off x="408589" y="484652"/>
          <a:ext cx="10981997" cy="155829"/>
        </p:xfrm>
        <a:graphic>
          <a:graphicData uri="http://schemas.openxmlformats.org/drawingml/2006/table">
            <a:tbl>
              <a:tblPr firstRow="1" firstCol="1"/>
              <a:tblGrid>
                <a:gridCol w="685565">
                  <a:extLst>
                    <a:ext uri="{9D8B030D-6E8A-4147-A177-3AD203B41FA5}">
                      <a16:colId xmlns:a16="http://schemas.microsoft.com/office/drawing/2014/main" val="826322305"/>
                    </a:ext>
                  </a:extLst>
                </a:gridCol>
                <a:gridCol w="5690010">
                  <a:extLst>
                    <a:ext uri="{9D8B030D-6E8A-4147-A177-3AD203B41FA5}">
                      <a16:colId xmlns:a16="http://schemas.microsoft.com/office/drawing/2014/main" val="855877677"/>
                    </a:ext>
                  </a:extLst>
                </a:gridCol>
                <a:gridCol w="4606422">
                  <a:extLst>
                    <a:ext uri="{9D8B030D-6E8A-4147-A177-3AD203B41FA5}">
                      <a16:colId xmlns:a16="http://schemas.microsoft.com/office/drawing/2014/main" val="2072226840"/>
                    </a:ext>
                  </a:extLst>
                </a:gridCol>
              </a:tblGrid>
              <a:tr h="0">
                <a:tc>
                  <a:txBody>
                    <a:bodyPr/>
                    <a:lstStyle/>
                    <a:p>
                      <a:pPr marL="0" marR="0" algn="ctr">
                        <a:lnSpc>
                          <a:spcPct val="107000"/>
                        </a:lnSpc>
                        <a:spcBef>
                          <a:spcPts val="0"/>
                        </a:spcBef>
                        <a:spcAft>
                          <a:spcPts val="24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Strategies used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Description of activities to improve cervical screening for all eligible people</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1311911690"/>
                  </a:ext>
                </a:extLst>
              </a:tr>
            </a:tbl>
          </a:graphicData>
        </a:graphic>
      </p:graphicFrame>
      <p:sp>
        <p:nvSpPr>
          <p:cNvPr id="9" name="TextBox 8">
            <a:extLst>
              <a:ext uri="{FF2B5EF4-FFF2-40B4-BE49-F238E27FC236}">
                <a16:creationId xmlns:a16="http://schemas.microsoft.com/office/drawing/2014/main" id="{F06D81A4-E30C-4793-4ACE-ADA6791F061E}"/>
              </a:ext>
            </a:extLst>
          </p:cNvPr>
          <p:cNvSpPr txBox="1"/>
          <p:nvPr/>
        </p:nvSpPr>
        <p:spPr>
          <a:xfrm>
            <a:off x="408589" y="6383083"/>
            <a:ext cx="6097314" cy="233975"/>
          </a:xfrm>
          <a:prstGeom prst="rect">
            <a:avLst/>
          </a:prstGeom>
          <a:noFill/>
        </p:spPr>
        <p:txBody>
          <a:bodyPr wrap="square">
            <a:spAutoFit/>
          </a:bodyPr>
          <a:lstStyle/>
          <a:p>
            <a:pPr marL="0" marR="0">
              <a:lnSpc>
                <a:spcPct val="107000"/>
              </a:lnSpc>
              <a:spcBef>
                <a:spcPts val="0"/>
              </a:spcBef>
              <a:spcAft>
                <a:spcPts val="800"/>
              </a:spcAft>
            </a:pPr>
            <a:r>
              <a:rPr lang="fr-FR" sz="900" dirty="0">
                <a:solidFill>
                  <a:schemeClr val="bg1">
                    <a:lumMod val="75000"/>
                  </a:schemeClr>
                </a:solidFill>
              </a:rPr>
              <a:t>*En l’absence de programme de dépistage organisé au Québec, il n’y a pas de stratégies concertées en place</a:t>
            </a:r>
            <a:endParaRPr lang="en-US" sz="1100"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380932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EC1DF1-58C0-7B6D-652A-009DD2A020A6}"/>
              </a:ext>
            </a:extLst>
          </p:cNvPr>
          <p:cNvSpPr>
            <a:spLocks noGrp="1"/>
          </p:cNvSpPr>
          <p:nvPr>
            <p:ph type="title"/>
          </p:nvPr>
        </p:nvSpPr>
        <p:spPr>
          <a:xfrm>
            <a:off x="973014" y="206435"/>
            <a:ext cx="10380786" cy="752842"/>
          </a:xfrm>
        </p:spPr>
        <p:txBody>
          <a:bodyPr>
            <a:normAutofit/>
          </a:bodyPr>
          <a:lstStyle/>
          <a:p>
            <a:r>
              <a:rPr lang="fr-FR" sz="1600" dirty="0"/>
              <a:t>Parcours de dépistage du cancer du col de l’utérus</a:t>
            </a:r>
          </a:p>
        </p:txBody>
      </p:sp>
      <p:sp>
        <p:nvSpPr>
          <p:cNvPr id="2" name="Slide Number Placeholder 1">
            <a:extLst>
              <a:ext uri="{FF2B5EF4-FFF2-40B4-BE49-F238E27FC236}">
                <a16:creationId xmlns:a16="http://schemas.microsoft.com/office/drawing/2014/main" id="{BACE797F-2919-214B-B90F-C6975526C29C}"/>
              </a:ext>
            </a:extLst>
          </p:cNvPr>
          <p:cNvSpPr>
            <a:spLocks noGrp="1"/>
          </p:cNvSpPr>
          <p:nvPr>
            <p:ph type="sldNum" sz="quarter" idx="12"/>
          </p:nvPr>
        </p:nvSpPr>
        <p:spPr/>
        <p:txBody>
          <a:bodyPr/>
          <a:lstStyle/>
          <a:p>
            <a:fld id="{D9F2F12A-E773-6344-8602-31C2DEEE88BD}" type="slidenum">
              <a:rPr lang="en-US" smtClean="0"/>
              <a:pPr/>
              <a:t>3</a:t>
            </a:fld>
            <a:endParaRPr lang="en-US"/>
          </a:p>
        </p:txBody>
      </p:sp>
      <p:pic>
        <p:nvPicPr>
          <p:cNvPr id="6" name="Picture 5" descr="Timeline&#10;&#10;Description automatically generated">
            <a:extLst>
              <a:ext uri="{FF2B5EF4-FFF2-40B4-BE49-F238E27FC236}">
                <a16:creationId xmlns:a16="http://schemas.microsoft.com/office/drawing/2014/main" id="{A9A66133-4931-D758-0BD5-CDC9D79118FB}"/>
              </a:ext>
            </a:extLst>
          </p:cNvPr>
          <p:cNvPicPr>
            <a:picLocks noChangeAspect="1"/>
          </p:cNvPicPr>
          <p:nvPr/>
        </p:nvPicPr>
        <p:blipFill>
          <a:blip r:embed="rId2"/>
          <a:stretch>
            <a:fillRect/>
          </a:stretch>
        </p:blipFill>
        <p:spPr>
          <a:xfrm>
            <a:off x="2142955" y="800088"/>
            <a:ext cx="7906089" cy="6057912"/>
          </a:xfrm>
          <a:prstGeom prst="rect">
            <a:avLst/>
          </a:prstGeom>
        </p:spPr>
      </p:pic>
    </p:spTree>
    <p:extLst>
      <p:ext uri="{BB962C8B-B14F-4D97-AF65-F5344CB8AC3E}">
        <p14:creationId xmlns:p14="http://schemas.microsoft.com/office/powerpoint/2010/main" val="4189668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840871" y="216591"/>
            <a:ext cx="10380786" cy="345482"/>
          </a:xfrm>
        </p:spPr>
        <p:txBody>
          <a:bodyPr>
            <a:normAutofit/>
          </a:bodyPr>
          <a:lstStyle/>
          <a:p>
            <a:r>
              <a:rPr lang="fr-FR" sz="1600" dirty="0"/>
              <a:t>Stratégies d’amélioration du dépistage pour les Premières Nations, les Inuits et les Métis </a:t>
            </a:r>
            <a:r>
              <a:rPr lang="en-US" sz="1600" dirty="0"/>
              <a:t>* (1/3)</a:t>
            </a:r>
          </a:p>
        </p:txBody>
      </p:sp>
      <p:graphicFrame>
        <p:nvGraphicFramePr>
          <p:cNvPr id="6" name="Table 5">
            <a:extLst>
              <a:ext uri="{FF2B5EF4-FFF2-40B4-BE49-F238E27FC236}">
                <a16:creationId xmlns:a16="http://schemas.microsoft.com/office/drawing/2014/main" id="{FE366845-CD27-5EAC-1C82-D845E537C9D0}"/>
              </a:ext>
            </a:extLst>
          </p:cNvPr>
          <p:cNvGraphicFramePr>
            <a:graphicFrameLocks noGrp="1"/>
          </p:cNvGraphicFramePr>
          <p:nvPr>
            <p:extLst>
              <p:ext uri="{D42A27DB-BD31-4B8C-83A1-F6EECF244321}">
                <p14:modId xmlns:p14="http://schemas.microsoft.com/office/powerpoint/2010/main" val="3176327502"/>
              </p:ext>
            </p:extLst>
          </p:nvPr>
        </p:nvGraphicFramePr>
        <p:xfrm>
          <a:off x="204958" y="723028"/>
          <a:ext cx="11232925" cy="4765811"/>
        </p:xfrm>
        <a:graphic>
          <a:graphicData uri="http://schemas.openxmlformats.org/drawingml/2006/table">
            <a:tbl>
              <a:tblPr firstRow="1" firstCol="1"/>
              <a:tblGrid>
                <a:gridCol w="881380">
                  <a:extLst>
                    <a:ext uri="{9D8B030D-6E8A-4147-A177-3AD203B41FA5}">
                      <a16:colId xmlns:a16="http://schemas.microsoft.com/office/drawing/2014/main" val="4265386507"/>
                    </a:ext>
                  </a:extLst>
                </a:gridCol>
                <a:gridCol w="1977293">
                  <a:extLst>
                    <a:ext uri="{9D8B030D-6E8A-4147-A177-3AD203B41FA5}">
                      <a16:colId xmlns:a16="http://schemas.microsoft.com/office/drawing/2014/main" val="3040144457"/>
                    </a:ext>
                  </a:extLst>
                </a:gridCol>
                <a:gridCol w="2821114">
                  <a:extLst>
                    <a:ext uri="{9D8B030D-6E8A-4147-A177-3AD203B41FA5}">
                      <a16:colId xmlns:a16="http://schemas.microsoft.com/office/drawing/2014/main" val="887944217"/>
                    </a:ext>
                  </a:extLst>
                </a:gridCol>
                <a:gridCol w="1654142">
                  <a:extLst>
                    <a:ext uri="{9D8B030D-6E8A-4147-A177-3AD203B41FA5}">
                      <a16:colId xmlns:a16="http://schemas.microsoft.com/office/drawing/2014/main" val="1025122337"/>
                    </a:ext>
                  </a:extLst>
                </a:gridCol>
                <a:gridCol w="3898996">
                  <a:extLst>
                    <a:ext uri="{9D8B030D-6E8A-4147-A177-3AD203B41FA5}">
                      <a16:colId xmlns:a16="http://schemas.microsoft.com/office/drawing/2014/main" val="2377639892"/>
                    </a:ext>
                  </a:extLst>
                </a:gridCol>
              </a:tblGrid>
              <a:tr h="211896">
                <a:tc>
                  <a:txBody>
                    <a:bodyPr/>
                    <a:lstStyle/>
                    <a:p>
                      <a:pPr marL="0" marR="0" algn="ctr">
                        <a:lnSpc>
                          <a:spcPct val="107000"/>
                        </a:lnSpc>
                        <a:spcBef>
                          <a:spcPts val="720"/>
                        </a:spcBef>
                        <a:spcAft>
                          <a:spcPts val="72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Public(s) </a:t>
                      </a:r>
                      <a:r>
                        <a:rPr lang="en-US" sz="900" b="1"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visé</a:t>
                      </a: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fr-CA"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Stratégies utilisées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fr-CA"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Stratégie élaborée conjointement avec le groupe concerné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fr-C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Description des activités visant à accroître la participation au dépistage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777263032"/>
                  </a:ext>
                </a:extLst>
              </a:tr>
              <a:tr h="1556774">
                <a:tc>
                  <a:txBody>
                    <a:bodyPr/>
                    <a:lstStyle/>
                    <a:p>
                      <a:pPr marL="0" marR="0" algn="ctr">
                        <a:lnSpc>
                          <a:spcPct val="107000"/>
                        </a:lnSpc>
                        <a:spcBef>
                          <a:spcPts val="720"/>
                        </a:spcBef>
                        <a:spcAft>
                          <a:spcPts val="72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Alb.</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Premières Nations</a:t>
                      </a:r>
                      <a:endParaRPr lang="en-US" sz="900" b="0" kern="120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Inuits</a:t>
                      </a:r>
                      <a:endParaRPr lang="en-US" sz="900" b="0" kern="120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Métis</a:t>
                      </a:r>
                      <a:endParaRPr lang="en-US" sz="900" b="0" kern="120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900" b="0" kern="120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Formation (individuelle et en groupe)</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900" b="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Invitations et rappel</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Médias (petits et de masse)</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900" b="0" dirty="0" err="1">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Évaluation</a:t>
                      </a:r>
                      <a:r>
                        <a:rPr lang="en-US" sz="900" b="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 des FSS et </a:t>
                      </a:r>
                      <a:r>
                        <a:rPr lang="en-US" sz="900" b="0" dirty="0" err="1">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rétroaction</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Formation des FSS sur les compétences culturelles</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Élaboration de matériel et de ressources adaptés sur le plan culturel</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Mobilisation directe du groupe concerné en vue de concevoir conjointement des programmes</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indent="-128905">
                        <a:lnSpc>
                          <a:spcPct val="107000"/>
                        </a:lnSpc>
                        <a:spcBef>
                          <a:spcPts val="720"/>
                        </a:spcBef>
                        <a:spcAft>
                          <a:spcPts val="0"/>
                        </a:spcAft>
                      </a:pPr>
                      <a:r>
                        <a:rPr lang="en-US" sz="1000" b="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Toutes:</a:t>
                      </a:r>
                      <a:r>
                        <a:rPr lang="en-US" sz="900" b="0">
                          <a:solidFill>
                            <a:schemeClr val="bg1">
                              <a:lumMod val="75000"/>
                            </a:schemeClr>
                          </a:solidFill>
                          <a:effectLst/>
                          <a:latin typeface="Segoe UI Symbol" panose="020B0502040204020203" pitchFamily="34" charset="0"/>
                          <a:ea typeface="Calibri" panose="020F0502020204030204" pitchFamily="34" charset="0"/>
                          <a:cs typeface="Segoe UI Symbol" panose="020B0502040204020203" pitchFamily="34" charset="0"/>
                        </a:rPr>
                        <a:t> ✓</a:t>
                      </a:r>
                      <a:endParaRPr lang="en-US" sz="1100" b="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Association avec des représentants des Autochtones pour effectuer des évaluations des disparités en matière de dépistage, en vue d’en utiliser les résultats pour éclairer des stratégies visant à accroître le dépistage au sein des populations autochtones</a:t>
                      </a:r>
                      <a:endParaRPr lang="en-US" sz="900" b="0" kern="12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Partage des données probantes et des enseignements avec les fournisseurs de services, en vue de la prestation de soins adaptés sur le plan culturel</a:t>
                      </a:r>
                      <a:endParaRPr lang="en-US" sz="900" b="0" kern="12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Collaboration avec des partenaires autochtones en vue de l’élaboration et de la diffusion de renseignements culturellement </a:t>
                      </a: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appropriés</a:t>
                      </a:r>
                      <a:endParaRPr lang="en-US" sz="1100" b="0" dirty="0">
                        <a:solidFill>
                          <a:schemeClr val="bg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99695" marR="0" indent="-128905">
                        <a:lnSpc>
                          <a:spcPct val="107000"/>
                        </a:lnSpc>
                        <a:spcBef>
                          <a:spcPts val="0"/>
                        </a:spcBef>
                        <a:spcAft>
                          <a:spcPts val="720"/>
                        </a:spcAft>
                      </a:pPr>
                      <a:r>
                        <a:rPr lang="fr-CA" sz="900" b="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170271538"/>
                  </a:ext>
                </a:extLst>
              </a:tr>
              <a:tr h="822430">
                <a:tc>
                  <a:txBody>
                    <a:bodyPr/>
                    <a:lstStyle/>
                    <a:p>
                      <a:pPr marL="0" marR="0" algn="ctr">
                        <a:lnSpc>
                          <a:spcPct val="107000"/>
                        </a:lnSpc>
                        <a:spcBef>
                          <a:spcPts val="720"/>
                        </a:spcBef>
                        <a:spcAft>
                          <a:spcPts val="0"/>
                        </a:spcAft>
                      </a:pPr>
                      <a:r>
                        <a:rPr lang="en-US" sz="900">
                          <a:solidFill>
                            <a:srgbClr val="FFFFFF"/>
                          </a:solidFill>
                          <a:effectLst/>
                          <a:latin typeface="Calibri" panose="020F0502020204030204" pitchFamily="34" charset="0"/>
                          <a:ea typeface="Calibri" panose="020F0502020204030204" pitchFamily="34" charset="0"/>
                          <a:cs typeface="Calibri" panose="020F0502020204030204" pitchFamily="34" charset="0"/>
                        </a:rPr>
                        <a:t>Sask.</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Premières Nations</a:t>
                      </a:r>
                      <a:endPar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Métis</a:t>
                      </a:r>
                      <a:endPar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p>
                      <a:pPr marL="0" marR="0" lvl="0" indent="0" algn="l" defTabSz="914400" rtl="0" eaLnBrk="1" latinLnBrk="0" hangingPunct="1">
                        <a:lnSpc>
                          <a:spcPct val="107000"/>
                        </a:lnSpc>
                        <a:spcBef>
                          <a:spcPts val="0"/>
                        </a:spcBef>
                        <a:spcAft>
                          <a:spcPts val="0"/>
                        </a:spcAft>
                        <a:buFont typeface="Symbol" panose="05050102010706020507" pitchFamily="18" charset="2"/>
                        <a:buNone/>
                      </a:pPr>
                      <a:endPar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CA"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Formation</a:t>
                      </a:r>
                      <a:endPar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CA"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Rappels aux </a:t>
                      </a:r>
                      <a:r>
                        <a:rPr lang="en-CA" sz="900" b="0" kern="1200" dirty="0" err="1">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participantes</a:t>
                      </a:r>
                      <a:endPar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CA" sz="900" b="0" kern="1200" dirty="0" err="1">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Médias</a:t>
                      </a:r>
                      <a:endPar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CA"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Rappels aux </a:t>
                      </a:r>
                      <a:r>
                        <a:rPr lang="en-CA" sz="900" b="0" kern="1200" dirty="0" err="1">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prestataires</a:t>
                      </a:r>
                      <a:r>
                        <a:rPr lang="en-CA"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 de </a:t>
                      </a:r>
                      <a:r>
                        <a:rPr lang="en-CA" sz="900" b="0" kern="1200" dirty="0" err="1">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soins</a:t>
                      </a:r>
                      <a:endPar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CA"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Application des </a:t>
                      </a:r>
                      <a:r>
                        <a:rPr lang="en-CA" sz="900" b="0" kern="1200" dirty="0" err="1">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connaissances</a:t>
                      </a:r>
                      <a:endPar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720"/>
                        </a:spcBef>
                        <a:spcAft>
                          <a:spcPts val="720"/>
                        </a:spcAft>
                      </a:pPr>
                      <a:r>
                        <a:rPr lang="en-US" sz="900" b="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b="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720"/>
                        </a:spcBef>
                        <a:spcAft>
                          <a:spcPts val="720"/>
                        </a:spcAft>
                        <a:buFont typeface="Symbol" panose="05050102010706020507" pitchFamily="18" charset="2"/>
                        <a:buChar char=""/>
                      </a:pPr>
                      <a:r>
                        <a:rPr lang="fr-CA" sz="900" b="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Représentante des patientes au sein du groupe de travail provincial sur la planification pour la révision des lignes directrices; dans le cadre du projet Accélérer les innovations pour renforcer la résilience en matière de dépistage du cancer pendant la pandémie de COVID-19, des stratégies d’application des connaissances, aux échelons de la population, de la collectivité et des participantes, sont en cours de préparation et seront mises en œuvre lors de la prochaine année.</a:t>
                      </a:r>
                      <a:endParaRPr lang="en-US" sz="1100" b="0">
                        <a:solidFill>
                          <a:schemeClr val="bg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893225196"/>
                  </a:ext>
                </a:extLst>
              </a:tr>
              <a:tr h="1583125">
                <a:tc>
                  <a:txBody>
                    <a:bodyPr/>
                    <a:lstStyle/>
                    <a:p>
                      <a:pPr marL="0" marR="0" algn="ctr">
                        <a:lnSpc>
                          <a:spcPct val="107000"/>
                        </a:lnSpc>
                        <a:spcBef>
                          <a:spcPts val="720"/>
                        </a:spcBef>
                        <a:spcAft>
                          <a:spcPts val="0"/>
                        </a:spcAft>
                      </a:pPr>
                      <a:r>
                        <a:rPr lang="en-US" sz="900">
                          <a:solidFill>
                            <a:srgbClr val="FFFFFF"/>
                          </a:solidFill>
                          <a:effectLst/>
                          <a:latin typeface="Calibri" panose="020F0502020204030204" pitchFamily="34" charset="0"/>
                          <a:ea typeface="Calibri" panose="020F0502020204030204" pitchFamily="34" charset="0"/>
                          <a:cs typeface="Calibri" panose="020F0502020204030204" pitchFamily="34" charset="0"/>
                        </a:rPr>
                        <a:t>Man.</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Premières Nations</a:t>
                      </a:r>
                      <a:endPar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Métis</a:t>
                      </a:r>
                      <a:r>
                        <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0"/>
                        </a:spcBef>
                        <a:spcAft>
                          <a:spcPts val="0"/>
                        </a:spcAft>
                        <a:buFont typeface="Symbol" panose="05050102010706020507" pitchFamily="18" charset="2"/>
                        <a:buChar char=""/>
                        <a:tabLst>
                          <a:tab pos="5280025" algn="l"/>
                        </a:tabLst>
                      </a:pPr>
                      <a:r>
                        <a:rPr lang="en-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Formation : public et </a:t>
                      </a:r>
                      <a:r>
                        <a:rPr lang="en-CA" sz="900" b="0" dirty="0" err="1">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prestataire</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en-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Larges </a:t>
                      </a:r>
                      <a:r>
                        <a:rPr lang="en-CA" sz="900" b="0" dirty="0" err="1">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campagnes</a:t>
                      </a:r>
                      <a:r>
                        <a:rPr lang="en-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 </a:t>
                      </a:r>
                      <a:r>
                        <a:rPr lang="en-CA" sz="900" b="0" dirty="0" err="1">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d’invitations</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Rappels au fournisseur et lettres de suivi après des résultats anormaux</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en-CA" sz="900" b="0" dirty="0" err="1">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Sensibilisation</a:t>
                      </a:r>
                      <a:r>
                        <a:rPr lang="en-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 au </a:t>
                      </a:r>
                      <a:r>
                        <a:rPr lang="en-CA" sz="900" b="0" dirty="0" err="1">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dépistage</a:t>
                      </a:r>
                      <a:r>
                        <a:rPr lang="en-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 multiple</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Site Web complet intégrant une carte des cliniques Pap : </a:t>
                      </a: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hlinkClick r:id="rId2"/>
                        </a:rPr>
                        <a:t>https://www.cancercare.mb.ca/screening/cervix#clinic</a:t>
                      </a: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   </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Formation des FSS sur les compétences culturelles</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720"/>
                        </a:spcBef>
                        <a:spcAft>
                          <a:spcPts val="0"/>
                        </a:spcAft>
                      </a:pPr>
                      <a:r>
                        <a:rPr lang="en-US" sz="1000" b="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Toutes</a:t>
                      </a:r>
                      <a:r>
                        <a:rPr lang="en-US" sz="900" b="0">
                          <a:solidFill>
                            <a:schemeClr val="bg1">
                              <a:lumMod val="75000"/>
                            </a:schemeClr>
                          </a:solidFill>
                          <a:effectLst/>
                          <a:latin typeface="Segoe UI Symbol" panose="020B0502040204020203" pitchFamily="34" charset="0"/>
                          <a:ea typeface="Calibri" panose="020F0502020204030204" pitchFamily="34" charset="0"/>
                          <a:cs typeface="Segoe UI Symbol" panose="020B0502040204020203" pitchFamily="34" charset="0"/>
                        </a:rPr>
                        <a:t>: ✓</a:t>
                      </a:r>
                      <a:endParaRPr lang="en-US" sz="1100" b="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err="1">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CervixCheck</a:t>
                      </a:r>
                      <a:r>
                        <a:rPr lang="fr-CA" sz="900" b="0" kern="12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 a établi un partenariat avec les agents de liaison pour la mobilisation communautaire, dans chaque office régional de la santé de la province, en vue de fournir des ressources de formation en groupe.</a:t>
                      </a:r>
                      <a:endParaRPr lang="en-US" sz="900" b="0" kern="12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err="1">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CervixCheck</a:t>
                      </a:r>
                      <a:r>
                        <a:rPr lang="fr-CA" sz="900" b="0" kern="12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 offre une formation sur les compétences à maîtriser à tous les fournisseurs de dépistage du cancer du col de l’utérus de la province, notamment en travaillant avec un ORS qui cible la formation liée aux Premières Nations.</a:t>
                      </a:r>
                      <a:endParaRPr lang="en-US" sz="900" b="0" kern="12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Partenariat avec plusieurs collectivités en vue de promouvoir les cliniques Pap, par le biais de lettres d’invitation ciblées et de publications sur les réseaux sociaux</a:t>
                      </a:r>
                      <a:endParaRPr lang="en-US" sz="900" b="0" kern="12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La clinique mobile </a:t>
                      </a:r>
                      <a:r>
                        <a:rPr lang="fr-CA" sz="900" b="0" kern="1200" dirty="0" err="1">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BreastCheck</a:t>
                      </a:r>
                      <a:r>
                        <a:rPr lang="fr-CA" sz="900" b="0" kern="12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 favorise la promotion du dépistage multiple pour les personnes admissibles.</a:t>
                      </a:r>
                      <a:endParaRPr lang="en-US" sz="900" b="0" kern="12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740316439"/>
                  </a:ext>
                </a:extLst>
              </a:tr>
            </a:tbl>
          </a:graphicData>
        </a:graphic>
      </p:graphicFrame>
      <p:sp>
        <p:nvSpPr>
          <p:cNvPr id="2" name="TextBox 1">
            <a:extLst>
              <a:ext uri="{FF2B5EF4-FFF2-40B4-BE49-F238E27FC236}">
                <a16:creationId xmlns:a16="http://schemas.microsoft.com/office/drawing/2014/main" id="{FCBB5E3D-DC83-612A-4459-8F64089D6AB4}"/>
              </a:ext>
            </a:extLst>
          </p:cNvPr>
          <p:cNvSpPr txBox="1"/>
          <p:nvPr/>
        </p:nvSpPr>
        <p:spPr>
          <a:xfrm>
            <a:off x="204958" y="5593729"/>
            <a:ext cx="6097314" cy="233975"/>
          </a:xfrm>
          <a:prstGeom prst="rect">
            <a:avLst/>
          </a:prstGeom>
          <a:noFill/>
        </p:spPr>
        <p:txBody>
          <a:bodyPr wrap="square">
            <a:spAutoFit/>
          </a:bodyPr>
          <a:lstStyle/>
          <a:p>
            <a:pPr marL="0" marR="0">
              <a:lnSpc>
                <a:spcPct val="107000"/>
              </a:lnSpc>
              <a:spcBef>
                <a:spcPts val="0"/>
              </a:spcBef>
              <a:spcAft>
                <a:spcPts val="800"/>
              </a:spcAft>
            </a:pPr>
            <a:r>
              <a:rPr lang="fr-FR" sz="900" dirty="0">
                <a:solidFill>
                  <a:schemeClr val="bg1">
                    <a:lumMod val="75000"/>
                  </a:schemeClr>
                </a:solidFill>
              </a:rPr>
              <a:t>*En l’absence de programme de dépistage organisé au Québec, il n’y a pas de stratégies concertées en place</a:t>
            </a:r>
            <a:endParaRPr lang="en-US" sz="1100"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562835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840871" y="216591"/>
            <a:ext cx="10380786" cy="345482"/>
          </a:xfrm>
        </p:spPr>
        <p:txBody>
          <a:bodyPr>
            <a:normAutofit/>
          </a:bodyPr>
          <a:lstStyle/>
          <a:p>
            <a:r>
              <a:rPr lang="fr-FR" sz="1600" dirty="0"/>
              <a:t>Stratégies d’amélioration du dépistage pour les Premières Nations, les Inuits et les Métis * </a:t>
            </a:r>
            <a:r>
              <a:rPr lang="en-US" sz="1600" dirty="0"/>
              <a:t>(2/3)</a:t>
            </a:r>
          </a:p>
        </p:txBody>
      </p:sp>
      <p:graphicFrame>
        <p:nvGraphicFramePr>
          <p:cNvPr id="2" name="Table 1">
            <a:extLst>
              <a:ext uri="{FF2B5EF4-FFF2-40B4-BE49-F238E27FC236}">
                <a16:creationId xmlns:a16="http://schemas.microsoft.com/office/drawing/2014/main" id="{339697D0-C2F2-044B-877A-FBF56EB3DAB6}"/>
              </a:ext>
            </a:extLst>
          </p:cNvPr>
          <p:cNvGraphicFramePr>
            <a:graphicFrameLocks noGrp="1"/>
          </p:cNvGraphicFramePr>
          <p:nvPr>
            <p:extLst>
              <p:ext uri="{D42A27DB-BD31-4B8C-83A1-F6EECF244321}">
                <p14:modId xmlns:p14="http://schemas.microsoft.com/office/powerpoint/2010/main" val="2708547014"/>
              </p:ext>
            </p:extLst>
          </p:nvPr>
        </p:nvGraphicFramePr>
        <p:xfrm>
          <a:off x="189729" y="562073"/>
          <a:ext cx="11537170" cy="5960200"/>
        </p:xfrm>
        <a:graphic>
          <a:graphicData uri="http://schemas.openxmlformats.org/drawingml/2006/table">
            <a:tbl>
              <a:tblPr firstRow="1" firstCol="1"/>
              <a:tblGrid>
                <a:gridCol w="568364">
                  <a:extLst>
                    <a:ext uri="{9D8B030D-6E8A-4147-A177-3AD203B41FA5}">
                      <a16:colId xmlns:a16="http://schemas.microsoft.com/office/drawing/2014/main" val="942541271"/>
                    </a:ext>
                  </a:extLst>
                </a:gridCol>
                <a:gridCol w="1008184">
                  <a:extLst>
                    <a:ext uri="{9D8B030D-6E8A-4147-A177-3AD203B41FA5}">
                      <a16:colId xmlns:a16="http://schemas.microsoft.com/office/drawing/2014/main" val="3236375551"/>
                    </a:ext>
                  </a:extLst>
                </a:gridCol>
                <a:gridCol w="1930400">
                  <a:extLst>
                    <a:ext uri="{9D8B030D-6E8A-4147-A177-3AD203B41FA5}">
                      <a16:colId xmlns:a16="http://schemas.microsoft.com/office/drawing/2014/main" val="140396826"/>
                    </a:ext>
                  </a:extLst>
                </a:gridCol>
                <a:gridCol w="1711569">
                  <a:extLst>
                    <a:ext uri="{9D8B030D-6E8A-4147-A177-3AD203B41FA5}">
                      <a16:colId xmlns:a16="http://schemas.microsoft.com/office/drawing/2014/main" val="2395439972"/>
                    </a:ext>
                  </a:extLst>
                </a:gridCol>
                <a:gridCol w="6318653">
                  <a:extLst>
                    <a:ext uri="{9D8B030D-6E8A-4147-A177-3AD203B41FA5}">
                      <a16:colId xmlns:a16="http://schemas.microsoft.com/office/drawing/2014/main" val="1725171138"/>
                    </a:ext>
                  </a:extLst>
                </a:gridCol>
              </a:tblGrid>
              <a:tr h="683731">
                <a:tc>
                  <a:txBody>
                    <a:bodyPr/>
                    <a:lstStyle/>
                    <a:p>
                      <a:pPr marL="0" marR="0" algn="ctr" defTabSz="914400" rtl="0" eaLnBrk="1" latinLnBrk="0" hangingPunct="1">
                        <a:lnSpc>
                          <a:spcPct val="107000"/>
                        </a:lnSpc>
                        <a:spcBef>
                          <a:spcPts val="720"/>
                        </a:spcBef>
                        <a:spcAft>
                          <a:spcPts val="720"/>
                        </a:spcAft>
                      </a:pPr>
                      <a:r>
                        <a:rPr lang="en-US" sz="1000" b="1" kern="1200">
                          <a:solidFill>
                            <a:srgbClr val="FFFFFF"/>
                          </a:solidFill>
                          <a:effectLst/>
                          <a:latin typeface="Calibri" panose="020F0502020204030204" pitchFamily="34" charset="0"/>
                          <a:ea typeface="Yu Mincho" panose="02020400000000000000" pitchFamily="18" charset="-128"/>
                          <a:cs typeface="Calibri" panose="020F0502020204030204" pitchFamily="34" charset="0"/>
                        </a:rPr>
                        <a:t>P/T</a:t>
                      </a:r>
                      <a:endParaRPr lang="en-US" sz="1000" b="1" kern="1200" dirty="0">
                        <a:solidFill>
                          <a:srgbClr val="FFFFFF"/>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defTabSz="914400" rtl="0" eaLnBrk="1" latinLnBrk="0" hangingPunct="1">
                        <a:lnSpc>
                          <a:spcPct val="107000"/>
                        </a:lnSpc>
                        <a:spcBef>
                          <a:spcPts val="720"/>
                        </a:spcBef>
                        <a:spcAft>
                          <a:spcPts val="720"/>
                        </a:spcAft>
                      </a:pPr>
                      <a:r>
                        <a:rPr lang="en-US" sz="10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Public(s) </a:t>
                      </a:r>
                      <a:r>
                        <a:rPr lang="en-US" sz="1000" b="1" kern="1200"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visé</a:t>
                      </a:r>
                      <a:r>
                        <a:rPr lang="en-US" sz="10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 </a:t>
                      </a:r>
                      <a:endParaRPr lang="en-US" sz="1000" b="1" kern="1200" dirty="0">
                        <a:solidFill>
                          <a:srgbClr val="FFFFFF"/>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defTabSz="914400" rtl="0" eaLnBrk="1" latinLnBrk="0" hangingPunct="1">
                        <a:lnSpc>
                          <a:spcPct val="107000"/>
                        </a:lnSpc>
                        <a:spcBef>
                          <a:spcPts val="720"/>
                        </a:spcBef>
                        <a:spcAft>
                          <a:spcPts val="720"/>
                        </a:spcAft>
                      </a:pPr>
                      <a:r>
                        <a:rPr lang="fr-CA" sz="10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Stratégies utilisées </a:t>
                      </a:r>
                      <a:endParaRPr lang="en-US" sz="1000" b="1" kern="1200" dirty="0">
                        <a:solidFill>
                          <a:srgbClr val="FFFFFF"/>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defTabSz="914400" rtl="0" eaLnBrk="1" latinLnBrk="0" hangingPunct="1">
                        <a:lnSpc>
                          <a:spcPct val="107000"/>
                        </a:lnSpc>
                        <a:spcBef>
                          <a:spcPts val="720"/>
                        </a:spcBef>
                        <a:spcAft>
                          <a:spcPts val="720"/>
                        </a:spcAft>
                      </a:pPr>
                      <a:r>
                        <a:rPr lang="fr-CA" sz="10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Stratégie élaborée conjointement avec le groupe concerné </a:t>
                      </a:r>
                      <a:endParaRPr lang="en-US" sz="1000" b="1" kern="1200" dirty="0">
                        <a:solidFill>
                          <a:srgbClr val="FFFFFF"/>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defTabSz="914400" rtl="0" eaLnBrk="1" latinLnBrk="0" hangingPunct="1">
                        <a:lnSpc>
                          <a:spcPct val="107000"/>
                        </a:lnSpc>
                        <a:spcBef>
                          <a:spcPts val="720"/>
                        </a:spcBef>
                        <a:spcAft>
                          <a:spcPts val="720"/>
                        </a:spcAft>
                      </a:pPr>
                      <a:r>
                        <a:rPr lang="fr-CA" sz="10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Description des activités visant à accroître la participation au dépistage </a:t>
                      </a:r>
                      <a:endParaRPr lang="en-US" sz="1000" b="1" kern="1200" dirty="0">
                        <a:solidFill>
                          <a:srgbClr val="FFFFFF"/>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4251296057"/>
                  </a:ext>
                </a:extLst>
              </a:tr>
              <a:tr h="2223458">
                <a:tc>
                  <a:txBody>
                    <a:bodyPr/>
                    <a:lstStyle/>
                    <a:p>
                      <a:pPr marL="0" marR="0" algn="ctr">
                        <a:lnSpc>
                          <a:spcPct val="107000"/>
                        </a:lnSpc>
                        <a:spcBef>
                          <a:spcPts val="720"/>
                        </a:spcBef>
                        <a:spcAft>
                          <a:spcPts val="720"/>
                        </a:spcAf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Ont.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Premières Nations</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en-US" sz="900" b="0" kern="1200" dirty="0" err="1">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Inuits</a:t>
                      </a:r>
                      <a:endPar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Métis</a:t>
                      </a:r>
                    </a:p>
                    <a:p>
                      <a:pPr marL="0" marR="0">
                        <a:lnSpc>
                          <a:spcPct val="107000"/>
                        </a:lnSpc>
                        <a:spcBef>
                          <a:spcPts val="720"/>
                        </a:spcBef>
                        <a:spcAft>
                          <a:spcPts val="720"/>
                        </a:spcAft>
                      </a:pPr>
                      <a:r>
                        <a:rPr lang="en-US" sz="900" b="0" dirty="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Formation de groupe et médias de masse</a:t>
                      </a:r>
                      <a:endPar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Rappels aux </a:t>
                      </a:r>
                      <a:r>
                        <a:rPr lang="en-US" sz="900" b="0" kern="1200" dirty="0" err="1">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participantes</a:t>
                      </a:r>
                      <a:endPar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Élaboration de matériel et de ressources adaptés sur le plan culturel</a:t>
                      </a:r>
                      <a:endPar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Système de suivi des rappels et des invitations à un nouveau rendez-vous pour les FSS</a:t>
                      </a:r>
                      <a:endPar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en-US" sz="900" b="0" kern="1200" dirty="0" err="1">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Dépistage</a:t>
                      </a:r>
                      <a:r>
                        <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 mobile</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en-US" sz="900" b="0" kern="1200" dirty="0" err="1">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Partenariats</a:t>
                      </a:r>
                      <a:endPar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t>Mobilisation directe du groupe concerné en vue de concevoir conjointement des programmes</a:t>
                      </a:r>
                      <a:endPar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p>
                      <a:pPr marL="0" marR="0" lvl="0" indent="0" algn="l" defTabSz="914400" rtl="0" eaLnBrk="1" latinLnBrk="0" hangingPunct="1">
                        <a:lnSpc>
                          <a:spcPct val="107000"/>
                        </a:lnSpc>
                        <a:spcBef>
                          <a:spcPts val="0"/>
                        </a:spcBef>
                        <a:spcAft>
                          <a:spcPts val="0"/>
                        </a:spcAft>
                        <a:buFont typeface="Symbol" panose="05050102010706020507" pitchFamily="18" charset="2"/>
                        <a:buNone/>
                        <a:tabLst>
                          <a:tab pos="5280025" algn="l"/>
                        </a:tabLst>
                      </a:pPr>
                      <a:endParaRPr lang="en-US" sz="900" b="0" kern="120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900" b="0" dirty="0" err="1">
                          <a:solidFill>
                            <a:schemeClr val="bg1">
                              <a:lumMod val="75000"/>
                            </a:schemeClr>
                          </a:solidFill>
                          <a:effectLst/>
                          <a:latin typeface="+mn-lt"/>
                          <a:ea typeface="Calibri" panose="020F0502020204030204" pitchFamily="34" charset="0"/>
                          <a:cs typeface="Calibri" panose="020F0502020204030204" pitchFamily="34" charset="0"/>
                        </a:rPr>
                        <a:t>Toutes</a:t>
                      </a:r>
                      <a:r>
                        <a:rPr lang="en-US" sz="900" b="0" dirty="0">
                          <a:solidFill>
                            <a:schemeClr val="bg1">
                              <a:lumMod val="75000"/>
                            </a:schemeClr>
                          </a:solidFill>
                          <a:effectLst/>
                          <a:latin typeface="+mn-lt"/>
                          <a:ea typeface="Calibri" panose="020F0502020204030204" pitchFamily="34" charset="0"/>
                          <a:cs typeface="Segoe UI Symbol" panose="020B0502040204020203" pitchFamily="34" charset="0"/>
                        </a:rPr>
                        <a:t>: ✓</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Les collectivités sont mobilisées en vue d’éclairer les programmes et les initiatives visant à améliorer la formation et la sensibilisation au dépistage du cancer, par l’intermédiaire de l’Unité des soins de cancérologie chez les peuples autochtones (ICCU), d’équipes régionales et de responsables régionaux de la lutte contre cancer chez les Autochtones.</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L’ICCU est actuellement engagée dans une étude d’analyse de la correspondance existante et de détermination de méthodes d’amélioration des rappels envoyés aux patientes. Des rappels sont envoyés à toutes les Ontariennes admissibles, dans le cadre de la correspondance du programme de dépistage, par l’entremise d’Action Cancer Ontario de Santé Ontario, aussi bien pour les premières invitations que pour les invitations à un nouveau rendez-vous.</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Soutien continu de l’ICCU dans le cadre de l’élaboration des fiches d’information sur le dépistage du cancer, de la trousse d’outils, ainsi que des cartes postales et des affiches de sensibilisation, conçues et adaptées avec les Premières Nations, avec les Inuits et avec les Métis, à l’intention de chacune de ces populations.</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Vidéo d’introduction au cancer : Action Cancer Ontario de Santé Ontario a réalisé cette vidéo pour les membres des Premières Nations. Elle fournit des renseignements de base sur le cancer et répond à de nombreuses questions que les gens se posent fréquemment à ce sujet. CAREX Canada, l’</a:t>
                      </a:r>
                      <a:r>
                        <a:rPr lang="fr-CA" sz="900" b="0" dirty="0" err="1">
                          <a:solidFill>
                            <a:schemeClr val="bg1">
                              <a:lumMod val="75000"/>
                            </a:schemeClr>
                          </a:solidFill>
                          <a:effectLst/>
                          <a:latin typeface="+mn-lt"/>
                          <a:ea typeface="Calibri" panose="020F0502020204030204" pitchFamily="34" charset="0"/>
                          <a:cs typeface="Calibri" panose="020F0502020204030204" pitchFamily="34" charset="0"/>
                        </a:rPr>
                        <a:t>Occupational</a:t>
                      </a: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 Cancer </a:t>
                      </a:r>
                      <a:r>
                        <a:rPr lang="fr-CA" sz="900" b="0" dirty="0" err="1">
                          <a:solidFill>
                            <a:schemeClr val="bg1">
                              <a:lumMod val="75000"/>
                            </a:schemeClr>
                          </a:solidFill>
                          <a:effectLst/>
                          <a:latin typeface="+mn-lt"/>
                          <a:ea typeface="Calibri" panose="020F0502020204030204" pitchFamily="34" charset="0"/>
                          <a:cs typeface="Calibri" panose="020F0502020204030204" pitchFamily="34" charset="0"/>
                        </a:rPr>
                        <a:t>Research</a:t>
                      </a: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 Centre et la Société canadienne du cancer ont également contribué à sa réalisation.</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Le rapport d’activité de dépistage (RAD) en ligne fournit des données sur le dépistage afin d’aider les médecins de famille à améliorer leur taux de dépistage et à mettre en œuvre un suivi adéquat. Il leur permet de trouver rapidement des renseignements, pour chaque patient, relatifs au dépistage pour un cancer donné, signalant notamment les personnes en retard dans leur parcours de dépistage ou celles n’ayant jamais subi de dépistage. En juin 2018, le RAD a été étendu à la zone de Sioux </a:t>
                      </a:r>
                      <a:r>
                        <a:rPr lang="fr-CA" sz="900" b="0" dirty="0" err="1">
                          <a:solidFill>
                            <a:schemeClr val="bg1">
                              <a:lumMod val="75000"/>
                            </a:schemeClr>
                          </a:solidFill>
                          <a:effectLst/>
                          <a:latin typeface="+mn-lt"/>
                          <a:ea typeface="Calibri" panose="020F0502020204030204" pitchFamily="34" charset="0"/>
                          <a:cs typeface="Calibri" panose="020F0502020204030204" pitchFamily="34" charset="0"/>
                        </a:rPr>
                        <a:t>Lookout</a:t>
                      </a: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 qui comprend plusieurs collectivités des Premières Nations, offrant ainsi aux médecins et aux infirmières n’exerçant pas dans le cadre d’un modèle d’inscription des patients un accès à leurs données communautaires. Ce RAD a été élaboré spécifiquement pour la municipalité de Sioux </a:t>
                      </a:r>
                      <a:r>
                        <a:rPr lang="fr-CA" sz="900" b="0" dirty="0" err="1">
                          <a:solidFill>
                            <a:schemeClr val="bg1">
                              <a:lumMod val="75000"/>
                            </a:schemeClr>
                          </a:solidFill>
                          <a:effectLst/>
                          <a:latin typeface="+mn-lt"/>
                          <a:ea typeface="Calibri" panose="020F0502020204030204" pitchFamily="34" charset="0"/>
                          <a:cs typeface="Calibri" panose="020F0502020204030204" pitchFamily="34" charset="0"/>
                        </a:rPr>
                        <a:t>Lookout</a:t>
                      </a: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 et pour les 27 collectivités des Premières Nations installées dans la zone de Sioux </a:t>
                      </a:r>
                      <a:r>
                        <a:rPr lang="fr-CA" sz="900" b="0" dirty="0" err="1">
                          <a:solidFill>
                            <a:schemeClr val="bg1">
                              <a:lumMod val="75000"/>
                            </a:schemeClr>
                          </a:solidFill>
                          <a:effectLst/>
                          <a:latin typeface="+mn-lt"/>
                          <a:ea typeface="Calibri" panose="020F0502020204030204" pitchFamily="34" charset="0"/>
                          <a:cs typeface="Calibri" panose="020F0502020204030204" pitchFamily="34" charset="0"/>
                        </a:rPr>
                        <a:t>Lookout</a:t>
                      </a: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L’ICCU et le Programme régional de cancérologie de la région du Nord-Ouest planifient conjointement, en partenariat avec les collectivités concernées, des événements communautaires visant à offrir un accès au dépistage, par le biais d’un autobus de dépistage circulant dans la région du Nord-Ouest.</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Grâce aux relations mises en place et cultivées par l’ICCU, les équipes régionales ont pu continuer à travailler avec les collectivités conformément à la stratégie de lutte contre le cancer chez les Autochtones.</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L’ICCU déploie des efforts permanents pour soutenir l’intégration des considérations d’équité dans les opérations et dans les lignes directrices du programme, plaidant notamment en faveur de l’</a:t>
                      </a:r>
                      <a:r>
                        <a:rPr lang="fr-CA" sz="900" b="0" dirty="0" err="1">
                          <a:solidFill>
                            <a:schemeClr val="bg1">
                              <a:lumMod val="75000"/>
                            </a:schemeClr>
                          </a:solidFill>
                          <a:effectLst/>
                          <a:latin typeface="+mn-lt"/>
                          <a:ea typeface="Calibri" panose="020F0502020204030204" pitchFamily="34" charset="0"/>
                          <a:cs typeface="Calibri" panose="020F0502020204030204" pitchFamily="34" charset="0"/>
                        </a:rPr>
                        <a:t>autoprélèvement</a:t>
                      </a: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 et de l’inclusion des participantes n’ayant pas d’inscription valide au RASO.</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Les résultats des travaux effectués par les docteures Jill </a:t>
                      </a:r>
                      <a:r>
                        <a:rPr lang="fr-CA" sz="900" b="0" dirty="0" err="1">
                          <a:solidFill>
                            <a:schemeClr val="bg1">
                              <a:lumMod val="75000"/>
                            </a:schemeClr>
                          </a:solidFill>
                          <a:effectLst/>
                          <a:latin typeface="+mn-lt"/>
                          <a:ea typeface="Calibri" panose="020F0502020204030204" pitchFamily="34" charset="0"/>
                          <a:cs typeface="Calibri" panose="020F0502020204030204" pitchFamily="34" charset="0"/>
                        </a:rPr>
                        <a:t>Tinmouth</a:t>
                      </a: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 et Amanda </a:t>
                      </a:r>
                      <a:r>
                        <a:rPr lang="fr-CA" sz="900" b="0" dirty="0" err="1">
                          <a:solidFill>
                            <a:schemeClr val="bg1">
                              <a:lumMod val="75000"/>
                            </a:schemeClr>
                          </a:solidFill>
                          <a:effectLst/>
                          <a:latin typeface="+mn-lt"/>
                          <a:ea typeface="Calibri" panose="020F0502020204030204" pitchFamily="34" charset="0"/>
                          <a:cs typeface="Calibri" panose="020F0502020204030204" pitchFamily="34" charset="0"/>
                        </a:rPr>
                        <a:t>Shephard</a:t>
                      </a: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 dans le cadre d’une bourse (</a:t>
                      </a:r>
                      <a:r>
                        <a:rPr lang="fr-CA" sz="900" b="0" dirty="0" err="1">
                          <a:solidFill>
                            <a:schemeClr val="bg1">
                              <a:lumMod val="75000"/>
                            </a:schemeClr>
                          </a:solidFill>
                          <a:effectLst/>
                          <a:latin typeface="+mn-lt"/>
                          <a:ea typeface="Calibri" panose="020F0502020204030204" pitchFamily="34" charset="0"/>
                          <a:cs typeface="Calibri" panose="020F0502020204030204" pitchFamily="34" charset="0"/>
                        </a:rPr>
                        <a:t>Catching</a:t>
                      </a: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 Cancer </a:t>
                      </a:r>
                      <a:r>
                        <a:rPr lang="fr-CA" sz="900" b="0" dirty="0" err="1">
                          <a:solidFill>
                            <a:schemeClr val="bg1">
                              <a:lumMod val="75000"/>
                            </a:schemeClr>
                          </a:solidFill>
                          <a:effectLst/>
                          <a:latin typeface="+mn-lt"/>
                          <a:ea typeface="Calibri" panose="020F0502020204030204" pitchFamily="34" charset="0"/>
                          <a:cs typeface="Calibri" panose="020F0502020204030204" pitchFamily="34" charset="0"/>
                        </a:rPr>
                        <a:t>Early</a:t>
                      </a: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 – how </a:t>
                      </a:r>
                      <a:r>
                        <a:rPr lang="fr-CA" sz="900" b="0" dirty="0" err="1">
                          <a:solidFill>
                            <a:schemeClr val="bg1">
                              <a:lumMod val="75000"/>
                            </a:schemeClr>
                          </a:solidFill>
                          <a:effectLst/>
                          <a:latin typeface="+mn-lt"/>
                          <a:ea typeface="Calibri" panose="020F0502020204030204" pitchFamily="34" charset="0"/>
                          <a:cs typeface="Calibri" panose="020F0502020204030204" pitchFamily="34" charset="0"/>
                        </a:rPr>
                        <a:t>well</a:t>
                      </a: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 do Ontario screening programs </a:t>
                      </a:r>
                      <a:r>
                        <a:rPr lang="fr-CA" sz="900" b="0" dirty="0" err="1">
                          <a:solidFill>
                            <a:schemeClr val="bg1">
                              <a:lumMod val="75000"/>
                            </a:schemeClr>
                          </a:solidFill>
                          <a:effectLst/>
                          <a:latin typeface="+mn-lt"/>
                          <a:ea typeface="Calibri" panose="020F0502020204030204" pitchFamily="34" charset="0"/>
                          <a:cs typeface="Calibri" panose="020F0502020204030204" pitchFamily="34" charset="0"/>
                        </a:rPr>
                        <a:t>perform</a:t>
                      </a: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 for First Nations and Métis </a:t>
                      </a:r>
                      <a:r>
                        <a:rPr lang="fr-CA" sz="900" b="0" dirty="0" err="1">
                          <a:solidFill>
                            <a:schemeClr val="bg1">
                              <a:lumMod val="75000"/>
                            </a:schemeClr>
                          </a:solidFill>
                          <a:effectLst/>
                          <a:latin typeface="+mn-lt"/>
                          <a:ea typeface="Calibri" panose="020F0502020204030204" pitchFamily="34" charset="0"/>
                          <a:cs typeface="Calibri" panose="020F0502020204030204" pitchFamily="34" charset="0"/>
                        </a:rPr>
                        <a:t>persons</a:t>
                      </a: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 permettront à Action Cancer Ontario de Santé Ontario de disposer de stratégies d’amélioration de la participation des membres des Premières Nations et des Métis et seront également susceptibles d’éclairer des recommandations en matière de dépistage du cancer au sein de ces populations.</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99695" marR="0">
                        <a:lnSpc>
                          <a:spcPct val="107000"/>
                        </a:lnSpc>
                        <a:spcBef>
                          <a:spcPts val="0"/>
                        </a:spcBef>
                        <a:spcAft>
                          <a:spcPts val="0"/>
                        </a:spcAft>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223778879"/>
                  </a:ext>
                </a:extLst>
              </a:tr>
            </a:tbl>
          </a:graphicData>
        </a:graphic>
      </p:graphicFrame>
      <p:sp>
        <p:nvSpPr>
          <p:cNvPr id="4" name="TextBox 3">
            <a:extLst>
              <a:ext uri="{FF2B5EF4-FFF2-40B4-BE49-F238E27FC236}">
                <a16:creationId xmlns:a16="http://schemas.microsoft.com/office/drawing/2014/main" id="{F0F1E913-85FC-ED56-616E-CD2742C7EB31}"/>
              </a:ext>
            </a:extLst>
          </p:cNvPr>
          <p:cNvSpPr txBox="1"/>
          <p:nvPr/>
        </p:nvSpPr>
        <p:spPr>
          <a:xfrm>
            <a:off x="189729" y="6522273"/>
            <a:ext cx="6097314" cy="233975"/>
          </a:xfrm>
          <a:prstGeom prst="rect">
            <a:avLst/>
          </a:prstGeom>
          <a:noFill/>
        </p:spPr>
        <p:txBody>
          <a:bodyPr wrap="square">
            <a:spAutoFit/>
          </a:bodyPr>
          <a:lstStyle/>
          <a:p>
            <a:pPr marL="0" marR="0">
              <a:lnSpc>
                <a:spcPct val="107000"/>
              </a:lnSpc>
              <a:spcBef>
                <a:spcPts val="0"/>
              </a:spcBef>
              <a:spcAft>
                <a:spcPts val="800"/>
              </a:spcAft>
            </a:pPr>
            <a:r>
              <a:rPr lang="fr-FR" sz="900" dirty="0">
                <a:solidFill>
                  <a:schemeClr val="bg1">
                    <a:lumMod val="75000"/>
                  </a:schemeClr>
                </a:solidFill>
              </a:rPr>
              <a:t>*En l’absence de programme de dépistage organisé au Québec, il n’y a pas de stratégies concertées en place</a:t>
            </a:r>
            <a:endParaRPr lang="en-US" sz="1100"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923179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242069" y="390011"/>
            <a:ext cx="10380786" cy="345482"/>
          </a:xfrm>
        </p:spPr>
        <p:txBody>
          <a:bodyPr>
            <a:normAutofit/>
          </a:bodyPr>
          <a:lstStyle/>
          <a:p>
            <a:r>
              <a:rPr lang="fr-FR" sz="1600" dirty="0"/>
              <a:t>Stratégies d’amélioration du dépistage pour les Premières Nations, les Inuits et les Métis * </a:t>
            </a:r>
            <a:r>
              <a:rPr lang="en-US" sz="1600" dirty="0"/>
              <a:t>(3/3)</a:t>
            </a:r>
          </a:p>
        </p:txBody>
      </p:sp>
      <p:graphicFrame>
        <p:nvGraphicFramePr>
          <p:cNvPr id="3" name="Table 2">
            <a:extLst>
              <a:ext uri="{FF2B5EF4-FFF2-40B4-BE49-F238E27FC236}">
                <a16:creationId xmlns:a16="http://schemas.microsoft.com/office/drawing/2014/main" id="{B77B1F52-2F36-AD80-2FBE-7035DB81752C}"/>
              </a:ext>
            </a:extLst>
          </p:cNvPr>
          <p:cNvGraphicFramePr>
            <a:graphicFrameLocks noGrp="1"/>
          </p:cNvGraphicFramePr>
          <p:nvPr>
            <p:extLst>
              <p:ext uri="{D42A27DB-BD31-4B8C-83A1-F6EECF244321}">
                <p14:modId xmlns:p14="http://schemas.microsoft.com/office/powerpoint/2010/main" val="2985384284"/>
              </p:ext>
            </p:extLst>
          </p:nvPr>
        </p:nvGraphicFramePr>
        <p:xfrm>
          <a:off x="242069" y="1164502"/>
          <a:ext cx="11155848" cy="4544554"/>
        </p:xfrm>
        <a:graphic>
          <a:graphicData uri="http://schemas.openxmlformats.org/drawingml/2006/table">
            <a:tbl>
              <a:tblPr firstRow="1" firstCol="1"/>
              <a:tblGrid>
                <a:gridCol w="1081127">
                  <a:extLst>
                    <a:ext uri="{9D8B030D-6E8A-4147-A177-3AD203B41FA5}">
                      <a16:colId xmlns:a16="http://schemas.microsoft.com/office/drawing/2014/main" val="2851797060"/>
                    </a:ext>
                  </a:extLst>
                </a:gridCol>
                <a:gridCol w="1938276">
                  <a:extLst>
                    <a:ext uri="{9D8B030D-6E8A-4147-A177-3AD203B41FA5}">
                      <a16:colId xmlns:a16="http://schemas.microsoft.com/office/drawing/2014/main" val="1917913794"/>
                    </a:ext>
                  </a:extLst>
                </a:gridCol>
                <a:gridCol w="2621411">
                  <a:extLst>
                    <a:ext uri="{9D8B030D-6E8A-4147-A177-3AD203B41FA5}">
                      <a16:colId xmlns:a16="http://schemas.microsoft.com/office/drawing/2014/main" val="884442431"/>
                    </a:ext>
                  </a:extLst>
                </a:gridCol>
                <a:gridCol w="1642792">
                  <a:extLst>
                    <a:ext uri="{9D8B030D-6E8A-4147-A177-3AD203B41FA5}">
                      <a16:colId xmlns:a16="http://schemas.microsoft.com/office/drawing/2014/main" val="1982389093"/>
                    </a:ext>
                  </a:extLst>
                </a:gridCol>
                <a:gridCol w="3872242">
                  <a:extLst>
                    <a:ext uri="{9D8B030D-6E8A-4147-A177-3AD203B41FA5}">
                      <a16:colId xmlns:a16="http://schemas.microsoft.com/office/drawing/2014/main" val="926965851"/>
                    </a:ext>
                  </a:extLst>
                </a:gridCol>
              </a:tblGrid>
              <a:tr h="482995">
                <a:tc>
                  <a:txBody>
                    <a:bodyPr/>
                    <a:lstStyle/>
                    <a:p>
                      <a:pPr marL="0" marR="0" algn="ctr" defTabSz="914400" rtl="0" eaLnBrk="1" latinLnBrk="0" hangingPunct="1">
                        <a:lnSpc>
                          <a:spcPct val="107000"/>
                        </a:lnSpc>
                        <a:spcBef>
                          <a:spcPts val="720"/>
                        </a:spcBef>
                        <a:spcAft>
                          <a:spcPts val="720"/>
                        </a:spcAft>
                      </a:pPr>
                      <a:r>
                        <a:rPr lang="en-US" sz="1000" b="1" kern="1200" dirty="0">
                          <a:solidFill>
                            <a:srgbClr val="FFFFFF"/>
                          </a:solidFill>
                          <a:effectLst/>
                          <a:latin typeface="+mn-lt"/>
                          <a:ea typeface="Yu Mincho" panose="02020400000000000000" pitchFamily="18" charset="-128"/>
                          <a:cs typeface="Calibri" panose="020F0502020204030204" pitchFamily="34" charset="0"/>
                        </a:rPr>
                        <a:t>P/T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defTabSz="914400" rtl="0" eaLnBrk="1" latinLnBrk="0" hangingPunct="1">
                        <a:lnSpc>
                          <a:spcPct val="107000"/>
                        </a:lnSpc>
                        <a:spcBef>
                          <a:spcPts val="720"/>
                        </a:spcBef>
                        <a:spcAft>
                          <a:spcPts val="720"/>
                        </a:spcAft>
                      </a:pPr>
                      <a:r>
                        <a:rPr lang="en-US" sz="10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Public(s) </a:t>
                      </a:r>
                      <a:r>
                        <a:rPr lang="en-US" sz="1000" b="1" kern="1200"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visé</a:t>
                      </a:r>
                      <a:r>
                        <a:rPr lang="en-US" sz="10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 </a:t>
                      </a:r>
                      <a:endParaRPr lang="en-US" sz="1000" b="1" kern="1200" dirty="0">
                        <a:solidFill>
                          <a:srgbClr val="FFFFFF"/>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defTabSz="914400" rtl="0" eaLnBrk="1" latinLnBrk="0" hangingPunct="1">
                        <a:lnSpc>
                          <a:spcPct val="107000"/>
                        </a:lnSpc>
                        <a:spcBef>
                          <a:spcPts val="720"/>
                        </a:spcBef>
                        <a:spcAft>
                          <a:spcPts val="720"/>
                        </a:spcAft>
                      </a:pPr>
                      <a:r>
                        <a:rPr lang="fr-CA" sz="10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Stratégies utilisées </a:t>
                      </a:r>
                      <a:endParaRPr lang="en-US" sz="1000" b="1" kern="1200" dirty="0">
                        <a:solidFill>
                          <a:srgbClr val="FFFFFF"/>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defTabSz="914400" rtl="0" eaLnBrk="1" latinLnBrk="0" hangingPunct="1">
                        <a:lnSpc>
                          <a:spcPct val="107000"/>
                        </a:lnSpc>
                        <a:spcBef>
                          <a:spcPts val="720"/>
                        </a:spcBef>
                        <a:spcAft>
                          <a:spcPts val="720"/>
                        </a:spcAft>
                      </a:pPr>
                      <a:r>
                        <a:rPr lang="fr-CA" sz="10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Stratégie élaborée conjointement avec le groupe concerné </a:t>
                      </a:r>
                      <a:endParaRPr lang="en-US" sz="1000" b="1" kern="1200" dirty="0">
                        <a:solidFill>
                          <a:srgbClr val="FFFFFF"/>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defTabSz="914400" rtl="0" eaLnBrk="1" latinLnBrk="0" hangingPunct="1">
                        <a:lnSpc>
                          <a:spcPct val="107000"/>
                        </a:lnSpc>
                        <a:spcBef>
                          <a:spcPts val="720"/>
                        </a:spcBef>
                        <a:spcAft>
                          <a:spcPts val="720"/>
                        </a:spcAft>
                      </a:pPr>
                      <a:r>
                        <a:rPr lang="fr-CA" sz="10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Description des activités visant à accroître la participation au dépistage </a:t>
                      </a:r>
                      <a:endParaRPr lang="en-US" sz="1000" b="1" kern="1200" dirty="0">
                        <a:solidFill>
                          <a:srgbClr val="FFFFFF"/>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4096730796"/>
                  </a:ext>
                </a:extLst>
              </a:tr>
              <a:tr h="1337693">
                <a:tc>
                  <a:txBody>
                    <a:bodyPr/>
                    <a:lstStyle/>
                    <a:p>
                      <a:pPr marL="0" marR="0" algn="ctr">
                        <a:lnSpc>
                          <a:spcPct val="107000"/>
                        </a:lnSpc>
                        <a:spcBef>
                          <a:spcPts val="720"/>
                        </a:spcBef>
                        <a:spcAft>
                          <a:spcPts val="720"/>
                        </a:spcAft>
                      </a:pPr>
                      <a:r>
                        <a:rPr lang="en-US" sz="1000" b="1">
                          <a:solidFill>
                            <a:srgbClr val="FFFFFF"/>
                          </a:solidFill>
                          <a:effectLst/>
                          <a:latin typeface="+mn-lt"/>
                          <a:ea typeface="Calibri" panose="020F0502020204030204" pitchFamily="34" charset="0"/>
                          <a:cs typeface="Calibri" panose="020F0502020204030204" pitchFamily="34" charset="0"/>
                        </a:rPr>
                        <a:t>N.-B. </a:t>
                      </a:r>
                      <a:endParaRPr lang="en-US" sz="11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rPr>
                        <a:t>Premières Nations</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rPr>
                        <a:t>Métis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rPr>
                        <a:t>Formation </a:t>
                      </a:r>
                      <a:r>
                        <a:rPr lang="en-US" sz="900" b="0" kern="1200" dirty="0" err="1">
                          <a:solidFill>
                            <a:schemeClr val="bg1">
                              <a:lumMod val="75000"/>
                            </a:schemeClr>
                          </a:solidFill>
                          <a:effectLst/>
                          <a:latin typeface="+mn-lt"/>
                          <a:ea typeface="Yu Mincho" panose="02020400000000000000" pitchFamily="18" charset="-128"/>
                          <a:cs typeface="Calibri" panose="020F0502020204030204" pitchFamily="34" charset="0"/>
                        </a:rPr>
                        <a:t>en</a:t>
                      </a:r>
                      <a:r>
                        <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rPr>
                        <a:t> </a:t>
                      </a:r>
                      <a:r>
                        <a:rPr lang="en-US" sz="900" b="0" kern="1200" dirty="0" err="1">
                          <a:solidFill>
                            <a:schemeClr val="bg1">
                              <a:lumMod val="75000"/>
                            </a:schemeClr>
                          </a:solidFill>
                          <a:effectLst/>
                          <a:latin typeface="+mn-lt"/>
                          <a:ea typeface="Yu Mincho" panose="02020400000000000000" pitchFamily="18" charset="-128"/>
                          <a:cs typeface="Calibri" panose="020F0502020204030204" pitchFamily="34" charset="0"/>
                        </a:rPr>
                        <a:t>groupe</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Exploitation des enseignements tirés du projet sur les populations faisant l’objet d’un dépistage insuffisant</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lvl="0" indent="0">
                        <a:lnSpc>
                          <a:spcPct val="107000"/>
                        </a:lnSpc>
                        <a:spcBef>
                          <a:spcPts val="720"/>
                        </a:spcBef>
                        <a:spcAft>
                          <a:spcPts val="720"/>
                        </a:spcAft>
                        <a:buFont typeface="+mj-lt"/>
                        <a:buNone/>
                      </a:pPr>
                      <a:r>
                        <a:rPr lang="en-US" sz="900" b="0" dirty="0">
                          <a:solidFill>
                            <a:schemeClr val="bg1">
                              <a:lumMod val="75000"/>
                            </a:schemeClr>
                          </a:solidFill>
                          <a:effectLst/>
                          <a:latin typeface="+mn-lt"/>
                          <a:ea typeface="Calibri" panose="020F0502020204030204" pitchFamily="34" charset="0"/>
                          <a:cs typeface="Segoe UI Symbol" panose="020B0502040204020203" pitchFamily="34" charset="0"/>
                        </a:rPr>
                        <a:t>✓^</a:t>
                      </a:r>
                      <a:endParaRPr lang="en-US" sz="900" b="0" dirty="0">
                        <a:solidFill>
                          <a:schemeClr val="bg1">
                            <a:lumMod val="75000"/>
                          </a:schemeClr>
                        </a:solidFill>
                        <a:effectLst/>
                        <a:latin typeface="+mn-lt"/>
                        <a:ea typeface="Calibri" panose="020F0502020204030204" pitchFamily="34" charset="0"/>
                        <a:cs typeface="Arial" panose="020B0604020202020204" pitchFamily="34" charset="0"/>
                      </a:endParaRPr>
                    </a:p>
                    <a:p>
                      <a:pPr marL="0" marR="0" lvl="0" indent="0">
                        <a:lnSpc>
                          <a:spcPct val="107000"/>
                        </a:lnSpc>
                        <a:spcBef>
                          <a:spcPts val="720"/>
                        </a:spcBef>
                        <a:spcAft>
                          <a:spcPts val="720"/>
                        </a:spcAft>
                        <a:buFont typeface="+mj-lt"/>
                        <a:buNone/>
                      </a:pPr>
                      <a:endParaRPr lang="en-US" sz="900" b="0" dirty="0">
                        <a:solidFill>
                          <a:schemeClr val="bg1">
                            <a:lumMod val="75000"/>
                          </a:schemeClr>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720"/>
                        </a:spcAft>
                      </a:pPr>
                      <a:r>
                        <a:rPr lang="en-US" sz="900" b="0" dirty="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a:lnSpc>
                          <a:spcPct val="107000"/>
                        </a:lnSpc>
                        <a:buFont typeface="Symbol" panose="05050102010706020507" pitchFamily="18" charset="2"/>
                        <a:buChar char=""/>
                      </a:pPr>
                      <a:r>
                        <a:rPr lang="en-US" sz="900" b="0">
                          <a:solidFill>
                            <a:schemeClr val="bg1">
                              <a:lumMod val="75000"/>
                            </a:schemeClr>
                          </a:solidFill>
                          <a:effectLst/>
                          <a:latin typeface="+mn-lt"/>
                          <a:ea typeface="Calibri" panose="020F0502020204030204" pitchFamily="34" charset="0"/>
                          <a:cs typeface="Calibri"/>
                        </a:rPr>
                        <a:t>Le programme offre des présentations collectives sur demande des collectivités des Premières Nations, en fonction des besoins en formation du public ciblé.</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lvl="0" indent="-342900" algn="l">
                        <a:lnSpc>
                          <a:spcPct val="107000"/>
                        </a:lnSpc>
                        <a:spcBef>
                          <a:spcPts val="0"/>
                        </a:spcBef>
                        <a:spcAft>
                          <a:spcPts val="0"/>
                        </a:spcAft>
                        <a:buFont typeface="Symbol" panose="05050102010706020507" pitchFamily="18" charset="2"/>
                        <a:buChar char=""/>
                      </a:pPr>
                      <a:r>
                        <a:rPr lang="en-US" sz="900" b="0" i="0" u="none" strike="noStrike" baseline="0" noProof="0" dirty="0">
                          <a:solidFill>
                            <a:srgbClr val="173A42"/>
                          </a:solidFill>
                          <a:effectLst/>
                          <a:latin typeface="Calibri"/>
                        </a:rPr>
                        <a:t>On </a:t>
                      </a:r>
                      <a:r>
                        <a:rPr lang="en-US" sz="900" b="0" i="0" u="none" strike="noStrike" baseline="0" noProof="0" dirty="0" err="1">
                          <a:solidFill>
                            <a:srgbClr val="173A42"/>
                          </a:solidFill>
                          <a:effectLst/>
                          <a:latin typeface="Calibri"/>
                        </a:rPr>
                        <a:t>prévoit</a:t>
                      </a:r>
                      <a:r>
                        <a:rPr lang="en-US" sz="900" b="0" i="0" u="none" strike="noStrike" baseline="0" noProof="0" dirty="0">
                          <a:solidFill>
                            <a:srgbClr val="173A42"/>
                          </a:solidFill>
                          <a:effectLst/>
                          <a:latin typeface="Calibri"/>
                        </a:rPr>
                        <a:t> de </a:t>
                      </a:r>
                      <a:r>
                        <a:rPr lang="en-US" sz="900" b="0" i="0" u="none" strike="noStrike" baseline="0" noProof="0" dirty="0" err="1">
                          <a:solidFill>
                            <a:srgbClr val="173A42"/>
                          </a:solidFill>
                          <a:effectLst/>
                          <a:latin typeface="Calibri"/>
                        </a:rPr>
                        <a:t>tirer</a:t>
                      </a:r>
                      <a:r>
                        <a:rPr lang="en-US" sz="900" b="0" i="0" u="none" strike="noStrike" baseline="0" noProof="0" dirty="0">
                          <a:solidFill>
                            <a:srgbClr val="173A42"/>
                          </a:solidFill>
                          <a:effectLst/>
                          <a:latin typeface="Calibri"/>
                        </a:rPr>
                        <a:t> parti des </a:t>
                      </a:r>
                      <a:r>
                        <a:rPr lang="en-US" sz="900" b="0" i="0" u="none" strike="noStrike" baseline="0" noProof="0" dirty="0" err="1">
                          <a:solidFill>
                            <a:srgbClr val="173A42"/>
                          </a:solidFill>
                          <a:effectLst/>
                          <a:latin typeface="Calibri"/>
                        </a:rPr>
                        <a:t>recommandations</a:t>
                      </a:r>
                      <a:r>
                        <a:rPr lang="en-US" sz="900" b="0" i="0" u="none" strike="noStrike" baseline="0" noProof="0" dirty="0">
                          <a:solidFill>
                            <a:srgbClr val="173A42"/>
                          </a:solidFill>
                          <a:effectLst/>
                          <a:latin typeface="Calibri"/>
                        </a:rPr>
                        <a:t> du </a:t>
                      </a:r>
                      <a:r>
                        <a:rPr lang="en-US" sz="900" b="0" i="0" u="none" strike="noStrike" baseline="0" noProof="0" dirty="0" err="1">
                          <a:solidFill>
                            <a:srgbClr val="173A42"/>
                          </a:solidFill>
                          <a:effectLst/>
                          <a:latin typeface="Calibri"/>
                        </a:rPr>
                        <a:t>projet</a:t>
                      </a:r>
                      <a:r>
                        <a:rPr lang="en-US" sz="900" b="0" i="0" u="none" strike="noStrike" baseline="0" noProof="0" dirty="0">
                          <a:solidFill>
                            <a:srgbClr val="173A42"/>
                          </a:solidFill>
                          <a:effectLst/>
                          <a:latin typeface="Calibri"/>
                        </a:rPr>
                        <a:t> </a:t>
                      </a:r>
                      <a:r>
                        <a:rPr lang="en-US" sz="900" b="0" i="0" u="none" strike="noStrike" baseline="0" noProof="0" dirty="0" err="1">
                          <a:solidFill>
                            <a:srgbClr val="173A42"/>
                          </a:solidFill>
                          <a:effectLst/>
                          <a:latin typeface="Calibri"/>
                        </a:rPr>
                        <a:t>en</a:t>
                      </a:r>
                      <a:r>
                        <a:rPr lang="en-US" sz="900" b="0" i="0" u="none" strike="noStrike" baseline="0" noProof="0" dirty="0">
                          <a:solidFill>
                            <a:srgbClr val="173A42"/>
                          </a:solidFill>
                          <a:effectLst/>
                          <a:latin typeface="Calibri"/>
                        </a:rPr>
                        <a:t> </a:t>
                      </a:r>
                      <a:r>
                        <a:rPr lang="en-US" sz="900" b="0" i="0" u="none" strike="noStrike" baseline="0" noProof="0" dirty="0" err="1">
                          <a:solidFill>
                            <a:srgbClr val="173A42"/>
                          </a:solidFill>
                          <a:effectLst/>
                          <a:latin typeface="Calibri"/>
                        </a:rPr>
                        <a:t>cours</a:t>
                      </a:r>
                      <a:r>
                        <a:rPr lang="en-US" sz="900" b="0" i="0" u="none" strike="noStrike" baseline="0" noProof="0" dirty="0">
                          <a:solidFill>
                            <a:srgbClr val="173A42"/>
                          </a:solidFill>
                          <a:effectLst/>
                          <a:latin typeface="Calibri"/>
                        </a:rPr>
                        <a:t> </a:t>
                      </a:r>
                      <a:r>
                        <a:rPr lang="en-US" sz="900" b="0" i="1" u="none" strike="noStrike" baseline="0" noProof="0" dirty="0" err="1">
                          <a:solidFill>
                            <a:srgbClr val="173A42"/>
                          </a:solidFill>
                          <a:effectLst/>
                          <a:latin typeface="Calibri"/>
                        </a:rPr>
                        <a:t>Élaboration</a:t>
                      </a:r>
                      <a:r>
                        <a:rPr lang="en-US" sz="900" b="0" i="1" u="none" strike="noStrike" baseline="0" noProof="0" dirty="0">
                          <a:solidFill>
                            <a:srgbClr val="173A42"/>
                          </a:solidFill>
                          <a:effectLst/>
                          <a:latin typeface="Calibri"/>
                        </a:rPr>
                        <a:t> de </a:t>
                      </a:r>
                      <a:r>
                        <a:rPr lang="en-US" sz="900" b="0" i="1" u="none" strike="noStrike" baseline="0" noProof="0" dirty="0" err="1">
                          <a:solidFill>
                            <a:srgbClr val="173A42"/>
                          </a:solidFill>
                          <a:effectLst/>
                          <a:latin typeface="Calibri"/>
                        </a:rPr>
                        <a:t>stratégies</a:t>
                      </a:r>
                      <a:r>
                        <a:rPr lang="en-US" sz="900" b="0" i="1" u="none" strike="noStrike" baseline="0" noProof="0" dirty="0">
                          <a:solidFill>
                            <a:srgbClr val="173A42"/>
                          </a:solidFill>
                          <a:effectLst/>
                          <a:latin typeface="Calibri"/>
                        </a:rPr>
                        <a:t> </a:t>
                      </a:r>
                      <a:r>
                        <a:rPr lang="en-US" sz="900" b="0" i="1" u="none" strike="noStrike" baseline="0" noProof="0" dirty="0" err="1">
                          <a:solidFill>
                            <a:srgbClr val="173A42"/>
                          </a:solidFill>
                          <a:effectLst/>
                          <a:latin typeface="Calibri"/>
                        </a:rPr>
                        <a:t>ciblant</a:t>
                      </a:r>
                      <a:r>
                        <a:rPr lang="en-US" sz="900" b="0" i="1" u="none" strike="noStrike" baseline="0" noProof="0" dirty="0">
                          <a:solidFill>
                            <a:srgbClr val="173A42"/>
                          </a:solidFill>
                          <a:effectLst/>
                          <a:latin typeface="Calibri"/>
                        </a:rPr>
                        <a:t> les populations </a:t>
                      </a:r>
                      <a:r>
                        <a:rPr lang="en-US" sz="900" b="0" i="1" u="none" strike="noStrike" baseline="0" noProof="0" dirty="0" err="1">
                          <a:solidFill>
                            <a:srgbClr val="173A42"/>
                          </a:solidFill>
                          <a:effectLst/>
                          <a:latin typeface="Calibri"/>
                        </a:rPr>
                        <a:t>faisant</a:t>
                      </a:r>
                      <a:r>
                        <a:rPr lang="en-US" sz="900" b="0" i="1" u="none" strike="noStrike" baseline="0" noProof="0" dirty="0">
                          <a:solidFill>
                            <a:srgbClr val="173A42"/>
                          </a:solidFill>
                          <a:effectLst/>
                          <a:latin typeface="Calibri"/>
                        </a:rPr>
                        <a:t> </a:t>
                      </a:r>
                      <a:r>
                        <a:rPr lang="en-US" sz="900" b="0" i="1" u="none" strike="noStrike" baseline="0" noProof="0" dirty="0" err="1">
                          <a:solidFill>
                            <a:srgbClr val="173A42"/>
                          </a:solidFill>
                          <a:effectLst/>
                          <a:latin typeface="Calibri"/>
                        </a:rPr>
                        <a:t>l’objet</a:t>
                      </a:r>
                      <a:r>
                        <a:rPr lang="en-US" sz="900" b="0" i="1" u="none" strike="noStrike" baseline="0" noProof="0" dirty="0">
                          <a:solidFill>
                            <a:srgbClr val="173A42"/>
                          </a:solidFill>
                          <a:effectLst/>
                          <a:latin typeface="Calibri"/>
                        </a:rPr>
                        <a:t> d’un </a:t>
                      </a:r>
                      <a:r>
                        <a:rPr lang="en-US" sz="900" b="0" i="1" u="none" strike="noStrike" baseline="0" noProof="0" dirty="0" err="1">
                          <a:solidFill>
                            <a:srgbClr val="173A42"/>
                          </a:solidFill>
                          <a:effectLst/>
                          <a:latin typeface="Calibri"/>
                        </a:rPr>
                        <a:t>dépistage</a:t>
                      </a:r>
                      <a:r>
                        <a:rPr lang="en-US" sz="900" b="0" i="1" u="none" strike="noStrike" baseline="0" noProof="0" dirty="0">
                          <a:solidFill>
                            <a:srgbClr val="173A42"/>
                          </a:solidFill>
                          <a:effectLst/>
                          <a:latin typeface="Calibri"/>
                        </a:rPr>
                        <a:t> </a:t>
                      </a:r>
                      <a:r>
                        <a:rPr lang="en-US" sz="900" b="0" i="1" u="none" strike="noStrike" baseline="0" noProof="0" dirty="0" err="1">
                          <a:solidFill>
                            <a:srgbClr val="173A42"/>
                          </a:solidFill>
                          <a:effectLst/>
                          <a:latin typeface="Calibri"/>
                        </a:rPr>
                        <a:t>insuffisant</a:t>
                      </a:r>
                      <a:r>
                        <a:rPr lang="en-US" sz="900" b="0" i="1" u="none" strike="noStrike" baseline="0" noProof="0" dirty="0">
                          <a:solidFill>
                            <a:srgbClr val="173A42"/>
                          </a:solidFill>
                          <a:effectLst/>
                          <a:latin typeface="Calibri"/>
                        </a:rPr>
                        <a:t> grâce à la </a:t>
                      </a:r>
                      <a:r>
                        <a:rPr lang="en-US" sz="900" b="0" i="1" u="none" strike="noStrike" baseline="0" noProof="0" dirty="0" err="1">
                          <a:solidFill>
                            <a:srgbClr val="173A42"/>
                          </a:solidFill>
                          <a:effectLst/>
                          <a:latin typeface="Calibri"/>
                        </a:rPr>
                        <a:t>mobilisation</a:t>
                      </a:r>
                      <a:r>
                        <a:rPr lang="en-US" sz="900" b="0" i="1" u="none" strike="noStrike" baseline="0" noProof="0" dirty="0">
                          <a:solidFill>
                            <a:srgbClr val="173A42"/>
                          </a:solidFill>
                          <a:effectLst/>
                          <a:latin typeface="Calibri"/>
                        </a:rPr>
                        <a:t> </a:t>
                      </a:r>
                      <a:r>
                        <a:rPr lang="en-US" sz="900" b="0" i="1" u="none" strike="noStrike" baseline="0" noProof="0" dirty="0" err="1">
                          <a:solidFill>
                            <a:srgbClr val="173A42"/>
                          </a:solidFill>
                          <a:effectLst/>
                          <a:latin typeface="Calibri"/>
                        </a:rPr>
                        <a:t>communautaire</a:t>
                      </a:r>
                      <a:r>
                        <a:rPr lang="en-US" sz="900" b="0" i="1" u="none" strike="noStrike" baseline="0" noProof="0" dirty="0">
                          <a:solidFill>
                            <a:srgbClr val="173A42"/>
                          </a:solidFill>
                          <a:effectLst/>
                          <a:latin typeface="Calibri"/>
                        </a:rPr>
                        <a:t>.</a:t>
                      </a:r>
                      <a:endParaRPr lang="en-US" i="1" u="none" strike="noStrike" baseline="0" noProof="0" dirty="0">
                        <a:solidFill>
                          <a:srgbClr val="173A42"/>
                        </a:solidFill>
                        <a:latin typeface="Calibri"/>
                      </a:endParaRPr>
                    </a:p>
                    <a:p>
                      <a:pPr marL="0" marR="0" lvl="0" indent="0">
                        <a:lnSpc>
                          <a:spcPct val="107000"/>
                        </a:lnSpc>
                        <a:spcBef>
                          <a:spcPts val="0"/>
                        </a:spcBef>
                        <a:spcAft>
                          <a:spcPts val="0"/>
                        </a:spcAft>
                        <a:buNone/>
                        <a:tabLst>
                          <a:tab pos="5280025" algn="l"/>
                        </a:tabLst>
                      </a:pPr>
                      <a:endParaRPr lang="en-US" sz="900" b="0" dirty="0">
                        <a:solidFill>
                          <a:schemeClr val="bg1">
                            <a:lumMod val="75000"/>
                          </a:schemeClr>
                        </a:solidFill>
                        <a:effectLst/>
                        <a:latin typeface="+mn-lt"/>
                        <a:ea typeface="Yu Mincho" panose="02020400000000000000" pitchFamily="18" charset="-128"/>
                        <a:cs typeface="Calibri"/>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077592040"/>
                  </a:ext>
                </a:extLst>
              </a:tr>
              <a:tr h="214640">
                <a:tc>
                  <a:txBody>
                    <a:bodyPr/>
                    <a:lstStyle/>
                    <a:p>
                      <a:pPr marL="0" marR="0" algn="ctr">
                        <a:lnSpc>
                          <a:spcPct val="107000"/>
                        </a:lnSpc>
                        <a:spcBef>
                          <a:spcPts val="720"/>
                        </a:spcBef>
                        <a:spcAft>
                          <a:spcPts val="0"/>
                        </a:spcAft>
                      </a:pPr>
                      <a:r>
                        <a:rPr lang="en-US" sz="1000" b="1" dirty="0">
                          <a:solidFill>
                            <a:srgbClr val="FFFFFF"/>
                          </a:solidFill>
                          <a:effectLst/>
                          <a:latin typeface="+mn-lt"/>
                          <a:ea typeface="Calibri" panose="020F0502020204030204" pitchFamily="34" charset="0"/>
                          <a:cs typeface="Calibri" panose="020F0502020204030204" pitchFamily="34" charset="0"/>
                        </a:rPr>
                        <a:t>N.-É. </a:t>
                      </a:r>
                      <a:endParaRPr lang="en-US" sz="11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720"/>
                        </a:spcBef>
                        <a:spcAft>
                          <a:spcPts val="720"/>
                        </a:spcAft>
                        <a:buFont typeface="Symbol" panose="05050102010706020507" pitchFamily="18" charset="2"/>
                        <a:buChar char=""/>
                      </a:pPr>
                      <a:r>
                        <a:rPr lang="en-US" sz="900" b="0">
                          <a:solidFill>
                            <a:schemeClr val="bg1">
                              <a:lumMod val="75000"/>
                            </a:schemeClr>
                          </a:solidFill>
                          <a:effectLst/>
                          <a:latin typeface="+mn-lt"/>
                          <a:ea typeface="Calibri" panose="020F0502020204030204" pitchFamily="34" charset="0"/>
                          <a:cs typeface="Calibri" panose="020F0502020204030204" pitchFamily="34" charset="0"/>
                        </a:rPr>
                        <a:t>Premières Nations</a:t>
                      </a:r>
                      <a:endParaRPr lang="en-US" sz="900" b="0">
                        <a:solidFill>
                          <a:schemeClr val="bg1">
                            <a:lumMod val="75000"/>
                          </a:schemeClr>
                        </a:solidFill>
                        <a:effectLst/>
                        <a:latin typeface="+mn-lt"/>
                        <a:ea typeface="Calibri" panose="020F0502020204030204" pitchFamily="34" charset="0"/>
                        <a:cs typeface="Arial" panose="020B0604020202020204" pitchFamily="34" charset="0"/>
                      </a:endParaRPr>
                    </a:p>
                    <a:p>
                      <a:pPr marL="0" marR="0">
                        <a:lnSpc>
                          <a:spcPct val="107000"/>
                        </a:lnSpc>
                        <a:spcBef>
                          <a:spcPts val="720"/>
                        </a:spcBef>
                        <a:spcAft>
                          <a:spcPts val="720"/>
                        </a:spcAft>
                      </a:pPr>
                      <a:r>
                        <a:rPr lang="en-US" sz="900" b="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720"/>
                        </a:spcBef>
                        <a:spcAft>
                          <a:spcPts val="720"/>
                        </a:spcAft>
                        <a:buFont typeface="Symbol" panose="05050102010706020507" pitchFamily="18" charset="2"/>
                        <a:buChar char=""/>
                      </a:pPr>
                      <a:r>
                        <a:rPr lang="fr-CA" sz="900" b="0">
                          <a:solidFill>
                            <a:schemeClr val="bg1">
                              <a:lumMod val="75000"/>
                            </a:schemeClr>
                          </a:solidFill>
                          <a:effectLst/>
                          <a:latin typeface="+mn-lt"/>
                          <a:ea typeface="Calibri" panose="020F0502020204030204" pitchFamily="34" charset="0"/>
                          <a:cs typeface="Calibri" panose="020F0502020204030204" pitchFamily="34" charset="0"/>
                        </a:rPr>
                        <a:t>Formation</a:t>
                      </a:r>
                      <a:endParaRPr lang="en-US" sz="900" b="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720"/>
                        </a:spcBef>
                        <a:spcAft>
                          <a:spcPts val="720"/>
                        </a:spcAft>
                      </a:pPr>
                      <a:r>
                        <a:rPr lang="en-US" sz="900" b="0">
                          <a:solidFill>
                            <a:schemeClr val="bg1">
                              <a:lumMod val="75000"/>
                            </a:schemeClr>
                          </a:solidFill>
                          <a:effectLst/>
                          <a:latin typeface="+mn-lt"/>
                          <a:ea typeface="Calibri" panose="020F0502020204030204" pitchFamily="34" charset="0"/>
                          <a:cs typeface="Segoe UI Symbol" panose="020B0502040204020203" pitchFamily="34" charset="0"/>
                        </a:rPr>
                        <a:t>✓</a:t>
                      </a:r>
                      <a:endParaRPr lang="en-US" sz="9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720"/>
                        </a:spcBef>
                        <a:spcAft>
                          <a:spcPts val="72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Salons de la santé</a:t>
                      </a:r>
                      <a:endParaRPr lang="en-US" sz="900" b="0" dirty="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101967217"/>
                  </a:ext>
                </a:extLst>
              </a:tr>
              <a:tr h="663861">
                <a:tc>
                  <a:txBody>
                    <a:bodyPr/>
                    <a:lstStyle/>
                    <a:p>
                      <a:pPr marL="0" marR="0" algn="ctr">
                        <a:lnSpc>
                          <a:spcPct val="107000"/>
                        </a:lnSpc>
                        <a:spcBef>
                          <a:spcPts val="720"/>
                        </a:spcBef>
                        <a:spcAft>
                          <a:spcPts val="0"/>
                        </a:spcAft>
                      </a:pPr>
                      <a:r>
                        <a:rPr lang="en-US" sz="1000" b="1">
                          <a:solidFill>
                            <a:srgbClr val="FFFFFF"/>
                          </a:solidFill>
                          <a:effectLst/>
                          <a:latin typeface="+mn-lt"/>
                          <a:ea typeface="Calibri" panose="020F0502020204030204" pitchFamily="34" charset="0"/>
                          <a:cs typeface="Calibri" panose="020F0502020204030204" pitchFamily="34" charset="0"/>
                        </a:rPr>
                        <a:t>Î.-P.-É. </a:t>
                      </a:r>
                      <a:endParaRPr lang="en-US" sz="11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720"/>
                        </a:spcBef>
                        <a:spcAft>
                          <a:spcPts val="720"/>
                        </a:spcAft>
                        <a:buFont typeface="Symbol" panose="05050102010706020507" pitchFamily="18" charset="2"/>
                        <a:buChar char=""/>
                      </a:pPr>
                      <a:r>
                        <a:rPr lang="en-US" sz="900" b="0">
                          <a:solidFill>
                            <a:schemeClr val="bg1">
                              <a:lumMod val="75000"/>
                            </a:schemeClr>
                          </a:solidFill>
                          <a:effectLst/>
                          <a:latin typeface="+mn-lt"/>
                          <a:ea typeface="Calibri" panose="020F0502020204030204" pitchFamily="34" charset="0"/>
                          <a:cs typeface="Calibri" panose="020F0502020204030204" pitchFamily="34" charset="0"/>
                        </a:rPr>
                        <a:t>Premières Nations</a:t>
                      </a:r>
                      <a:endParaRPr lang="en-US" sz="900" b="0">
                        <a:solidFill>
                          <a:schemeClr val="bg1">
                            <a:lumMod val="75000"/>
                          </a:schemeClr>
                        </a:solidFill>
                        <a:effectLst/>
                        <a:latin typeface="+mn-lt"/>
                        <a:ea typeface="Calibri" panose="020F0502020204030204" pitchFamily="34" charset="0"/>
                        <a:cs typeface="Arial" panose="020B0604020202020204" pitchFamily="34" charset="0"/>
                      </a:endParaRPr>
                    </a:p>
                    <a:p>
                      <a:pPr marL="457200" marR="0">
                        <a:lnSpc>
                          <a:spcPct val="107000"/>
                        </a:lnSpc>
                        <a:spcBef>
                          <a:spcPts val="720"/>
                        </a:spcBef>
                        <a:spcAft>
                          <a:spcPts val="720"/>
                        </a:spcAft>
                      </a:pPr>
                      <a:r>
                        <a:rPr lang="en-US" sz="900" b="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720"/>
                        </a:spcBef>
                        <a:spcAft>
                          <a:spcPts val="720"/>
                        </a:spcAft>
                        <a:buFont typeface="Symbol" panose="05050102010706020507" pitchFamily="18" charset="2"/>
                        <a:buChar char=""/>
                      </a:pPr>
                      <a:r>
                        <a:rPr lang="fr-CA" sz="900" b="0">
                          <a:solidFill>
                            <a:schemeClr val="bg1">
                              <a:lumMod val="75000"/>
                            </a:schemeClr>
                          </a:solidFill>
                          <a:effectLst/>
                          <a:latin typeface="+mn-lt"/>
                          <a:ea typeface="Calibri" panose="020F0502020204030204" pitchFamily="34" charset="0"/>
                          <a:cs typeface="Calibri" panose="020F0502020204030204" pitchFamily="34" charset="0"/>
                        </a:rPr>
                        <a:t>Participation à des événements communautaires</a:t>
                      </a:r>
                      <a:endParaRPr lang="en-US" sz="900" b="0">
                        <a:solidFill>
                          <a:schemeClr val="bg1">
                            <a:lumMod val="75000"/>
                          </a:schemeClr>
                        </a:solidFill>
                        <a:effectLst/>
                        <a:latin typeface="+mn-lt"/>
                        <a:ea typeface="Calibri" panose="020F0502020204030204" pitchFamily="34" charset="0"/>
                        <a:cs typeface="Arial" panose="020B0604020202020204" pitchFamily="34" charset="0"/>
                      </a:endParaRPr>
                    </a:p>
                    <a:p>
                      <a:pPr marL="457200" marR="0">
                        <a:lnSpc>
                          <a:spcPct val="107000"/>
                        </a:lnSpc>
                        <a:spcBef>
                          <a:spcPts val="720"/>
                        </a:spcBef>
                        <a:spcAft>
                          <a:spcPts val="720"/>
                        </a:spcAft>
                      </a:pPr>
                      <a:r>
                        <a:rPr lang="en-US" sz="900" b="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720"/>
                        </a:spcBef>
                        <a:spcAft>
                          <a:spcPts val="0"/>
                        </a:spcAft>
                      </a:pPr>
                      <a:r>
                        <a:rPr lang="fr-CA" sz="900" b="0">
                          <a:solidFill>
                            <a:schemeClr val="bg1">
                              <a:lumMod val="75000"/>
                            </a:schemeClr>
                          </a:solidFill>
                          <a:effectLst/>
                          <a:latin typeface="+mn-lt"/>
                          <a:ea typeface="Calibri" panose="020F0502020204030204" pitchFamily="34" charset="0"/>
                          <a:cs typeface="Calibri" panose="020F0502020204030204" pitchFamily="34" charset="0"/>
                        </a:rPr>
                        <a:t>Invitation à participer aux événements organisés par le centre de santé communautaire</a:t>
                      </a:r>
                      <a:endParaRPr lang="en-US" sz="9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720"/>
                        </a:spcBef>
                        <a:spcAft>
                          <a:spcPts val="720"/>
                        </a:spcAft>
                        <a:buFont typeface="Symbol" panose="05050102010706020507" pitchFamily="18" charset="2"/>
                        <a:buChar char=""/>
                      </a:pPr>
                      <a:r>
                        <a:rPr lang="fr-CA" sz="900" b="0">
                          <a:solidFill>
                            <a:schemeClr val="bg1">
                              <a:lumMod val="75000"/>
                            </a:schemeClr>
                          </a:solidFill>
                          <a:effectLst/>
                          <a:latin typeface="+mn-lt"/>
                          <a:ea typeface="Calibri" panose="020F0502020204030204" pitchFamily="34" charset="0"/>
                          <a:cs typeface="Calibri" panose="020F0502020204030204" pitchFamily="34" charset="0"/>
                        </a:rPr>
                        <a:t>Participation à des événements communautaires : présence sur le kiosque de dépistage du cancer, mettant en avant la santé des femmes; participation à des activités avec d’autres services de santé</a:t>
                      </a:r>
                      <a:endParaRPr lang="en-US" sz="900" b="0">
                        <a:solidFill>
                          <a:schemeClr val="bg1">
                            <a:lumMod val="75000"/>
                          </a:schemeClr>
                        </a:solidFill>
                        <a:effectLst/>
                        <a:latin typeface="+mn-lt"/>
                        <a:ea typeface="Calibri" panose="020F0502020204030204" pitchFamily="34" charset="0"/>
                        <a:cs typeface="Arial" panose="020B0604020202020204" pitchFamily="34" charset="0"/>
                      </a:endParaRPr>
                    </a:p>
                    <a:p>
                      <a:pPr marL="0" marR="0">
                        <a:lnSpc>
                          <a:spcPct val="107000"/>
                        </a:lnSpc>
                        <a:spcBef>
                          <a:spcPts val="720"/>
                        </a:spcBef>
                        <a:spcAft>
                          <a:spcPts val="720"/>
                        </a:spcAft>
                      </a:pPr>
                      <a:r>
                        <a:rPr lang="fr-CA" sz="900" b="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411061533"/>
                  </a:ext>
                </a:extLst>
              </a:tr>
              <a:tr h="1500729">
                <a:tc>
                  <a:txBody>
                    <a:bodyPr/>
                    <a:lstStyle/>
                    <a:p>
                      <a:pPr marL="0" marR="0" algn="ctr">
                        <a:lnSpc>
                          <a:spcPct val="107000"/>
                        </a:lnSpc>
                        <a:spcBef>
                          <a:spcPts val="720"/>
                        </a:spcBef>
                        <a:spcAft>
                          <a:spcPts val="0"/>
                        </a:spcAft>
                      </a:pPr>
                      <a:r>
                        <a:rPr lang="en-US" sz="1000" b="1" dirty="0">
                          <a:solidFill>
                            <a:srgbClr val="FFFFFF"/>
                          </a:solidFill>
                          <a:effectLst/>
                          <a:latin typeface="+mn-lt"/>
                          <a:ea typeface="Calibri" panose="020F0502020204030204" pitchFamily="34" charset="0"/>
                          <a:cs typeface="Calibri" panose="020F0502020204030204" pitchFamily="34" charset="0"/>
                        </a:rPr>
                        <a:t>T.-N.-L. </a:t>
                      </a:r>
                      <a:endParaRPr lang="en-US" sz="11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rPr>
                        <a:t>Premières Nations</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en-US" sz="900" b="0" kern="1200" dirty="0" err="1">
                          <a:solidFill>
                            <a:schemeClr val="bg1">
                              <a:lumMod val="75000"/>
                            </a:schemeClr>
                          </a:solidFill>
                          <a:effectLst/>
                          <a:latin typeface="+mn-lt"/>
                          <a:ea typeface="Yu Mincho" panose="02020400000000000000" pitchFamily="18" charset="-128"/>
                          <a:cs typeface="Calibri" panose="020F0502020204030204" pitchFamily="34" charset="0"/>
                        </a:rPr>
                        <a:t>Inuits</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rPr>
                        <a:t>Métis</a:t>
                      </a:r>
                    </a:p>
                    <a:p>
                      <a:pPr marL="0" marR="0">
                        <a:lnSpc>
                          <a:spcPct val="107000"/>
                        </a:lnSpc>
                        <a:spcBef>
                          <a:spcPts val="0"/>
                        </a:spcBef>
                        <a:spcAft>
                          <a:spcPts val="720"/>
                        </a:spcAft>
                      </a:pPr>
                      <a:r>
                        <a:rPr lang="en-US" sz="900" b="0" dirty="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Participation et mobilisation vis-à-vis du projet financé par le Partenariat ciblant les Premières Nations, les Inuits et les Métis, dans le cadre du Programme de soins contre le cancer</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Présentations ciblées aux professionnels de la santé qui fournissent des services de santé directs aux populations autochtones</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fr-CA" sz="900" b="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189758329"/>
                  </a:ext>
                </a:extLst>
              </a:tr>
            </a:tbl>
          </a:graphicData>
        </a:graphic>
      </p:graphicFrame>
      <p:sp>
        <p:nvSpPr>
          <p:cNvPr id="12" name="TextBox 11">
            <a:extLst>
              <a:ext uri="{FF2B5EF4-FFF2-40B4-BE49-F238E27FC236}">
                <a16:creationId xmlns:a16="http://schemas.microsoft.com/office/drawing/2014/main" id="{09CDA34B-E75B-BA33-B391-2355DDAEDC22}"/>
              </a:ext>
            </a:extLst>
          </p:cNvPr>
          <p:cNvSpPr txBox="1"/>
          <p:nvPr/>
        </p:nvSpPr>
        <p:spPr>
          <a:xfrm>
            <a:off x="242069" y="5802535"/>
            <a:ext cx="25723516" cy="484748"/>
          </a:xfrm>
          <a:prstGeom prst="rect">
            <a:avLst/>
          </a:prstGeom>
          <a:noFill/>
        </p:spPr>
        <p:txBody>
          <a:bodyPr wrap="square">
            <a:spAutoFit/>
          </a:bodyPr>
          <a:lstStyle/>
          <a:p>
            <a:pPr marL="0" marR="0">
              <a:lnSpc>
                <a:spcPct val="107000"/>
              </a:lnSpc>
              <a:spcBef>
                <a:spcPts val="0"/>
              </a:spcBef>
              <a:spcAft>
                <a:spcPts val="800"/>
              </a:spcAft>
            </a:pPr>
            <a:r>
              <a:rPr lang="fr-FR"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*En l’absence de programme de dépistage organisé au Québec, il n’y a pas de stratégies concertées en place.</a:t>
            </a:r>
          </a:p>
          <a:p>
            <a:pPr marL="0" marR="0">
              <a:lnSpc>
                <a:spcPct val="107000"/>
              </a:lnSpc>
              <a:spcBef>
                <a:spcPts val="0"/>
              </a:spcBef>
              <a:spcAft>
                <a:spcPts val="800"/>
              </a:spcAft>
            </a:pPr>
            <a:r>
              <a:rPr lang="fr-FR"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N.-B. : ^Oui, sur la base d’une invitation à participer</a:t>
            </a:r>
          </a:p>
        </p:txBody>
      </p:sp>
    </p:spTree>
    <p:extLst>
      <p:ext uri="{BB962C8B-B14F-4D97-AF65-F5344CB8AC3E}">
        <p14:creationId xmlns:p14="http://schemas.microsoft.com/office/powerpoint/2010/main" val="3168379582"/>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840871" y="216591"/>
            <a:ext cx="10380786" cy="345482"/>
          </a:xfrm>
        </p:spPr>
        <p:txBody>
          <a:bodyPr>
            <a:normAutofit/>
          </a:bodyPr>
          <a:lstStyle/>
          <a:p>
            <a:r>
              <a:rPr lang="fr-FR" sz="1600" dirty="0"/>
              <a:t>Stratégies d’amélioration du dépistage au sein des populations mal desservies* </a:t>
            </a:r>
            <a:r>
              <a:rPr lang="en-US" sz="1600" dirty="0"/>
              <a:t>(1/2) </a:t>
            </a:r>
          </a:p>
        </p:txBody>
      </p:sp>
      <p:graphicFrame>
        <p:nvGraphicFramePr>
          <p:cNvPr id="6" name="Table 5">
            <a:extLst>
              <a:ext uri="{FF2B5EF4-FFF2-40B4-BE49-F238E27FC236}">
                <a16:creationId xmlns:a16="http://schemas.microsoft.com/office/drawing/2014/main" id="{04B3C6F0-859F-BC58-5489-541DD9FA196F}"/>
              </a:ext>
            </a:extLst>
          </p:cNvPr>
          <p:cNvGraphicFramePr>
            <a:graphicFrameLocks noGrp="1"/>
          </p:cNvGraphicFramePr>
          <p:nvPr>
            <p:extLst>
              <p:ext uri="{D42A27DB-BD31-4B8C-83A1-F6EECF244321}">
                <p14:modId xmlns:p14="http://schemas.microsoft.com/office/powerpoint/2010/main" val="248837788"/>
              </p:ext>
            </p:extLst>
          </p:nvPr>
        </p:nvGraphicFramePr>
        <p:xfrm>
          <a:off x="207842" y="639012"/>
          <a:ext cx="11174032" cy="5110291"/>
        </p:xfrm>
        <a:graphic>
          <a:graphicData uri="http://schemas.openxmlformats.org/drawingml/2006/table">
            <a:tbl>
              <a:tblPr firstRow="1" firstCol="1"/>
              <a:tblGrid>
                <a:gridCol w="922400">
                  <a:extLst>
                    <a:ext uri="{9D8B030D-6E8A-4147-A177-3AD203B41FA5}">
                      <a16:colId xmlns:a16="http://schemas.microsoft.com/office/drawing/2014/main" val="3534788341"/>
                    </a:ext>
                  </a:extLst>
                </a:gridCol>
                <a:gridCol w="1906057">
                  <a:extLst>
                    <a:ext uri="{9D8B030D-6E8A-4147-A177-3AD203B41FA5}">
                      <a16:colId xmlns:a16="http://schemas.microsoft.com/office/drawing/2014/main" val="2672816209"/>
                    </a:ext>
                  </a:extLst>
                </a:gridCol>
                <a:gridCol w="2781859">
                  <a:extLst>
                    <a:ext uri="{9D8B030D-6E8A-4147-A177-3AD203B41FA5}">
                      <a16:colId xmlns:a16="http://schemas.microsoft.com/office/drawing/2014/main" val="710176470"/>
                    </a:ext>
                  </a:extLst>
                </a:gridCol>
                <a:gridCol w="2002368">
                  <a:extLst>
                    <a:ext uri="{9D8B030D-6E8A-4147-A177-3AD203B41FA5}">
                      <a16:colId xmlns:a16="http://schemas.microsoft.com/office/drawing/2014/main" val="889041540"/>
                    </a:ext>
                  </a:extLst>
                </a:gridCol>
                <a:gridCol w="3561348">
                  <a:extLst>
                    <a:ext uri="{9D8B030D-6E8A-4147-A177-3AD203B41FA5}">
                      <a16:colId xmlns:a16="http://schemas.microsoft.com/office/drawing/2014/main" val="3630505298"/>
                    </a:ext>
                  </a:extLst>
                </a:gridCol>
              </a:tblGrid>
              <a:tr h="265136">
                <a:tc>
                  <a:txBody>
                    <a:bodyPr/>
                    <a:lstStyle/>
                    <a:p>
                      <a:pPr marL="0" marR="0" algn="ctr">
                        <a:lnSpc>
                          <a:spcPct val="107000"/>
                        </a:lnSpc>
                        <a:spcBef>
                          <a:spcPts val="720"/>
                        </a:spcBef>
                        <a:spcAft>
                          <a:spcPts val="72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Jurisdiction</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Public(s) visé(s)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fr-CA"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Stratégies utilisées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fr-CA"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Stratégie élaborée conjointement avec le groupe concerné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fr-C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Description des activités visant à accroître la participation au dépistage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3389187403"/>
                  </a:ext>
                </a:extLst>
              </a:tr>
              <a:tr h="568693">
                <a:tc>
                  <a:txBody>
                    <a:bodyPr/>
                    <a:lstStyle/>
                    <a:p>
                      <a:pPr marL="0" marR="0" algn="ctr">
                        <a:lnSpc>
                          <a:spcPct val="107000"/>
                        </a:lnSpc>
                        <a:spcBef>
                          <a:spcPts val="0"/>
                        </a:spcBef>
                        <a:spcAft>
                          <a:spcPts val="72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Alb.</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900" b="0" dirty="0" err="1">
                          <a:solidFill>
                            <a:schemeClr val="bg1">
                              <a:lumMod val="75000"/>
                            </a:schemeClr>
                          </a:solidFill>
                          <a:effectLst/>
                          <a:latin typeface="+mn-lt"/>
                          <a:ea typeface="Calibri" panose="020F0502020204030204" pitchFamily="34" charset="0"/>
                          <a:cs typeface="Calibri" panose="020F0502020204030204" pitchFamily="34" charset="0"/>
                        </a:rPr>
                        <a:t>Personnes</a:t>
                      </a:r>
                      <a:r>
                        <a:rPr lang="en-US" sz="900" b="0" dirty="0">
                          <a:solidFill>
                            <a:schemeClr val="bg1">
                              <a:lumMod val="75000"/>
                            </a:schemeClr>
                          </a:solidFill>
                          <a:effectLst/>
                          <a:latin typeface="+mn-lt"/>
                          <a:ea typeface="Calibri" panose="020F0502020204030204" pitchFamily="34" charset="0"/>
                          <a:cs typeface="Calibri" panose="020F0502020204030204" pitchFamily="34" charset="0"/>
                        </a:rPr>
                        <a:t> à </a:t>
                      </a:r>
                      <a:r>
                        <a:rPr lang="en-US" sz="900" b="0" dirty="0" err="1">
                          <a:solidFill>
                            <a:schemeClr val="bg1">
                              <a:lumMod val="75000"/>
                            </a:schemeClr>
                          </a:solidFill>
                          <a:effectLst/>
                          <a:latin typeface="+mn-lt"/>
                          <a:ea typeface="Calibri" panose="020F0502020204030204" pitchFamily="34" charset="0"/>
                          <a:cs typeface="Calibri" panose="020F0502020204030204" pitchFamily="34" charset="0"/>
                        </a:rPr>
                        <a:t>faible</a:t>
                      </a:r>
                      <a:r>
                        <a:rPr lang="en-US" sz="900" b="0" dirty="0">
                          <a:solidFill>
                            <a:schemeClr val="bg1">
                              <a:lumMod val="75000"/>
                            </a:schemeClr>
                          </a:solidFill>
                          <a:effectLst/>
                          <a:latin typeface="+mn-lt"/>
                          <a:ea typeface="Calibri" panose="020F0502020204030204" pitchFamily="34" charset="0"/>
                          <a:cs typeface="Calibri" panose="020F0502020204030204" pitchFamily="34" charset="0"/>
                        </a:rPr>
                        <a:t> </a:t>
                      </a:r>
                      <a:r>
                        <a:rPr lang="en-US" sz="900" b="0" dirty="0" err="1">
                          <a:solidFill>
                            <a:schemeClr val="bg1">
                              <a:lumMod val="75000"/>
                            </a:schemeClr>
                          </a:solidFill>
                          <a:effectLst/>
                          <a:latin typeface="+mn-lt"/>
                          <a:ea typeface="Calibri" panose="020F0502020204030204" pitchFamily="34" charset="0"/>
                          <a:cs typeface="Calibri" panose="020F0502020204030204" pitchFamily="34" charset="0"/>
                        </a:rPr>
                        <a:t>revenu</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900" b="0" dirty="0" err="1">
                          <a:solidFill>
                            <a:schemeClr val="bg1">
                              <a:lumMod val="75000"/>
                            </a:schemeClr>
                          </a:solidFill>
                          <a:effectLst/>
                          <a:latin typeface="+mn-lt"/>
                          <a:ea typeface="Calibri" panose="020F0502020204030204" pitchFamily="34" charset="0"/>
                          <a:cs typeface="Calibri" panose="020F0502020204030204" pitchFamily="34" charset="0"/>
                        </a:rPr>
                        <a:t>Personnes</a:t>
                      </a:r>
                      <a:r>
                        <a:rPr lang="en-US" sz="900" b="0" dirty="0">
                          <a:solidFill>
                            <a:schemeClr val="bg1">
                              <a:lumMod val="75000"/>
                            </a:schemeClr>
                          </a:solidFill>
                          <a:effectLst/>
                          <a:latin typeface="+mn-lt"/>
                          <a:ea typeface="Calibri" panose="020F0502020204030204" pitchFamily="34" charset="0"/>
                          <a:cs typeface="Calibri" panose="020F0502020204030204" pitchFamily="34" charset="0"/>
                        </a:rPr>
                        <a:t> </a:t>
                      </a:r>
                      <a:r>
                        <a:rPr lang="en-US" sz="900" b="0" dirty="0" err="1">
                          <a:solidFill>
                            <a:schemeClr val="bg1">
                              <a:lumMod val="75000"/>
                            </a:schemeClr>
                          </a:solidFill>
                          <a:effectLst/>
                          <a:latin typeface="+mn-lt"/>
                          <a:ea typeface="Calibri" panose="020F0502020204030204" pitchFamily="34" charset="0"/>
                          <a:cs typeface="Calibri" panose="020F0502020204030204" pitchFamily="34" charset="0"/>
                        </a:rPr>
                        <a:t>immigrées</a:t>
                      </a:r>
                      <a:r>
                        <a:rPr lang="en-US" sz="900" b="0" dirty="0">
                          <a:solidFill>
                            <a:schemeClr val="bg1">
                              <a:lumMod val="75000"/>
                            </a:schemeClr>
                          </a:solidFill>
                          <a:effectLst/>
                          <a:latin typeface="+mn-lt"/>
                          <a:ea typeface="Calibri" panose="020F0502020204030204" pitchFamily="34" charset="0"/>
                          <a:cs typeface="Calibri" panose="020F0502020204030204" pitchFamily="34" charset="0"/>
                        </a:rPr>
                        <a:t> et/</a:t>
                      </a:r>
                      <a:r>
                        <a:rPr lang="en-US" sz="900" b="0" dirty="0" err="1">
                          <a:solidFill>
                            <a:schemeClr val="bg1">
                              <a:lumMod val="75000"/>
                            </a:schemeClr>
                          </a:solidFill>
                          <a:effectLst/>
                          <a:latin typeface="+mn-lt"/>
                          <a:ea typeface="Calibri" panose="020F0502020204030204" pitchFamily="34" charset="0"/>
                          <a:cs typeface="Calibri" panose="020F0502020204030204" pitchFamily="34" charset="0"/>
                        </a:rPr>
                        <a:t>ou</a:t>
                      </a:r>
                      <a:r>
                        <a:rPr lang="en-US" sz="900" b="0" dirty="0">
                          <a:solidFill>
                            <a:schemeClr val="bg1">
                              <a:lumMod val="75000"/>
                            </a:schemeClr>
                          </a:solidFill>
                          <a:effectLst/>
                          <a:latin typeface="+mn-lt"/>
                          <a:ea typeface="Calibri" panose="020F0502020204030204" pitchFamily="34" charset="0"/>
                          <a:cs typeface="Calibri" panose="020F0502020204030204" pitchFamily="34" charset="0"/>
                        </a:rPr>
                        <a:t> </a:t>
                      </a:r>
                      <a:r>
                        <a:rPr lang="en-US" sz="900" b="0" dirty="0" err="1">
                          <a:solidFill>
                            <a:schemeClr val="bg1">
                              <a:lumMod val="75000"/>
                            </a:schemeClr>
                          </a:solidFill>
                          <a:effectLst/>
                          <a:latin typeface="+mn-lt"/>
                          <a:ea typeface="Calibri" panose="020F0502020204030204" pitchFamily="34" charset="0"/>
                          <a:cs typeface="Calibri" panose="020F0502020204030204" pitchFamily="34" charset="0"/>
                        </a:rPr>
                        <a:t>réfugiées</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Personnes appartenant à des minorités raciales ou ethniques</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Personnes appartenant à des groupes culturels particuliers</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Personnes non anglophones et non francophones</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fr-CA" sz="900" b="0">
                          <a:solidFill>
                            <a:schemeClr val="bg1">
                              <a:lumMod val="75000"/>
                            </a:schemeClr>
                          </a:solidFill>
                          <a:effectLst/>
                          <a:latin typeface="+mn-lt"/>
                          <a:ea typeface="Calibri" panose="020F0502020204030204" pitchFamily="34" charset="0"/>
                          <a:cs typeface="Calibri" panose="020F0502020204030204" pitchFamily="34" charset="0"/>
                        </a:rPr>
                        <a:t>Formation (individuelle et en groupe)</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a:solidFill>
                            <a:schemeClr val="bg1">
                              <a:lumMod val="75000"/>
                            </a:schemeClr>
                          </a:solidFill>
                          <a:effectLst/>
                          <a:latin typeface="+mn-lt"/>
                          <a:ea typeface="Calibri" panose="020F0502020204030204" pitchFamily="34" charset="0"/>
                          <a:cs typeface="Calibri" panose="020F0502020204030204" pitchFamily="34" charset="0"/>
                        </a:rPr>
                        <a:t>Invitations et rappel</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a:solidFill>
                            <a:schemeClr val="bg1">
                              <a:lumMod val="75000"/>
                            </a:schemeClr>
                          </a:solidFill>
                          <a:effectLst/>
                          <a:latin typeface="+mn-lt"/>
                          <a:ea typeface="Calibri" panose="020F0502020204030204" pitchFamily="34" charset="0"/>
                          <a:cs typeface="Calibri" panose="020F0502020204030204" pitchFamily="34" charset="0"/>
                        </a:rPr>
                        <a:t>Médias (petits et de masse)</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a:solidFill>
                            <a:schemeClr val="bg1">
                              <a:lumMod val="75000"/>
                            </a:schemeClr>
                          </a:solidFill>
                          <a:effectLst/>
                          <a:latin typeface="+mn-lt"/>
                          <a:ea typeface="Calibri" panose="020F0502020204030204" pitchFamily="34" charset="0"/>
                          <a:cs typeface="Calibri" panose="020F0502020204030204" pitchFamily="34" charset="0"/>
                        </a:rPr>
                        <a:t>Évaluation des FSS et rétroaction</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a:solidFill>
                            <a:schemeClr val="bg1">
                              <a:lumMod val="75000"/>
                            </a:schemeClr>
                          </a:solidFill>
                          <a:effectLst/>
                          <a:latin typeface="+mn-lt"/>
                          <a:ea typeface="Calibri" panose="020F0502020204030204" pitchFamily="34" charset="0"/>
                          <a:cs typeface="Calibri" panose="020F0502020204030204" pitchFamily="34" charset="0"/>
                        </a:rPr>
                        <a:t>Formation des FSS sur les compétences culturelles</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a:solidFill>
                            <a:schemeClr val="bg1">
                              <a:lumMod val="75000"/>
                            </a:schemeClr>
                          </a:solidFill>
                          <a:effectLst/>
                          <a:latin typeface="+mn-lt"/>
                          <a:ea typeface="Calibri" panose="020F0502020204030204" pitchFamily="34" charset="0"/>
                          <a:cs typeface="Calibri" panose="020F0502020204030204" pitchFamily="34" charset="0"/>
                        </a:rPr>
                        <a:t>Élaboration de matériel et de ressources adaptés sur le plan culturel</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a:solidFill>
                            <a:schemeClr val="bg1">
                              <a:lumMod val="75000"/>
                            </a:schemeClr>
                          </a:solidFill>
                          <a:effectLst/>
                          <a:latin typeface="+mn-lt"/>
                          <a:ea typeface="Calibri" panose="020F0502020204030204" pitchFamily="34" charset="0"/>
                          <a:cs typeface="Calibri" panose="020F0502020204030204" pitchFamily="34" charset="0"/>
                        </a:rPr>
                        <a:t>Mobilisation directe du groupe concerné en vue de concevoir conjointement des programmes</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fr-CA" sz="900" b="0">
                          <a:solidFill>
                            <a:schemeClr val="bg1">
                              <a:lumMod val="75000"/>
                            </a:schemeClr>
                          </a:solidFill>
                          <a:effectLst/>
                          <a:latin typeface="+mn-lt"/>
                          <a:ea typeface="Calibri" panose="020F0502020204030204" pitchFamily="34" charset="0"/>
                          <a:cs typeface="Calibri" panose="020F0502020204030204" pitchFamily="34" charset="0"/>
                        </a:rPr>
                        <a:t> </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indent="-128905">
                        <a:lnSpc>
                          <a:spcPct val="107000"/>
                        </a:lnSpc>
                        <a:spcBef>
                          <a:spcPts val="720"/>
                        </a:spcBef>
                        <a:spcAft>
                          <a:spcPts val="0"/>
                        </a:spcAft>
                      </a:pPr>
                      <a:r>
                        <a:rPr lang="en-US" sz="1000" b="0">
                          <a:solidFill>
                            <a:schemeClr val="bg1">
                              <a:lumMod val="75000"/>
                            </a:schemeClr>
                          </a:solidFill>
                          <a:effectLst/>
                          <a:latin typeface="+mn-lt"/>
                          <a:ea typeface="Calibri" panose="020F0502020204030204" pitchFamily="34" charset="0"/>
                          <a:cs typeface="Calibri" panose="020F0502020204030204" pitchFamily="34" charset="0"/>
                        </a:rPr>
                        <a:t>Toutes</a:t>
                      </a:r>
                      <a:r>
                        <a:rPr lang="en-US" sz="900" b="0">
                          <a:solidFill>
                            <a:schemeClr val="bg1">
                              <a:lumMod val="75000"/>
                            </a:schemeClr>
                          </a:solidFill>
                          <a:effectLst/>
                          <a:latin typeface="+mn-lt"/>
                          <a:ea typeface="Calibri" panose="020F0502020204030204" pitchFamily="34" charset="0"/>
                          <a:cs typeface="Segoe UI Symbol" panose="020B0502040204020203" pitchFamily="34" charset="0"/>
                        </a:rPr>
                        <a:t>: ✓</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720"/>
                        </a:spcBef>
                        <a:spcAft>
                          <a:spcPts val="72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Participation, pendant plusieurs années, à la création d’un projet sur l’équité en santé^ dans le nord-est de Calgary, avec des sous-populations faisant l’objet d’un dépistage insuffisant déterminées à partir des données, en vue de concevoir conjointement des stratégies visant à généraliser et à diffuser des méthodes efficaces partout en Alberta.</a:t>
                      </a:r>
                      <a:endParaRPr lang="en-US" sz="1100" b="0" dirty="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688722619"/>
                  </a:ext>
                </a:extLst>
              </a:tr>
              <a:tr h="59277">
                <a:tc>
                  <a:txBody>
                    <a:bodyPr/>
                    <a:lstStyle/>
                    <a:p>
                      <a:pPr marL="0" marR="0" algn="ctr">
                        <a:lnSpc>
                          <a:spcPct val="107000"/>
                        </a:lnSpc>
                        <a:spcBef>
                          <a:spcPts val="720"/>
                        </a:spcBef>
                        <a:spcAft>
                          <a:spcPts val="0"/>
                        </a:spcAft>
                      </a:pPr>
                      <a:r>
                        <a:rPr lang="en-US" sz="900">
                          <a:solidFill>
                            <a:srgbClr val="FFFFFF"/>
                          </a:solidFill>
                          <a:effectLst/>
                          <a:latin typeface="Calibri" panose="020F0502020204030204" pitchFamily="34" charset="0"/>
                          <a:ea typeface="Calibri" panose="020F0502020204030204" pitchFamily="34" charset="0"/>
                          <a:cs typeface="Calibri" panose="020F0502020204030204" pitchFamily="34" charset="0"/>
                        </a:rPr>
                        <a:t>Man.</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228600" algn="l"/>
                          <a:tab pos="457200" algn="l"/>
                        </a:tabLst>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Personnes nouvellement arrivées</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228600" algn="l"/>
                          <a:tab pos="457200" algn="l"/>
                        </a:tabLst>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Personnes </a:t>
                      </a: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mal alphabétisées</a:t>
                      </a:r>
                      <a:endParaRPr lang="en-US" sz="1100" b="0" dirty="0">
                        <a:solidFill>
                          <a:schemeClr val="bg1">
                            <a:lumMod val="75000"/>
                          </a:schemeClr>
                        </a:solidFill>
                        <a:effectLst/>
                        <a:latin typeface="+mn-lt"/>
                        <a:ea typeface="Calibri" panose="020F0502020204030204" pitchFamily="34" charset="0"/>
                        <a:cs typeface="Arial" panose="020B0604020202020204" pitchFamily="34" charset="0"/>
                      </a:endParaRPr>
                    </a:p>
                    <a:p>
                      <a:pPr marL="0" marR="0">
                        <a:lnSpc>
                          <a:spcPct val="107000"/>
                        </a:lnSpc>
                        <a:spcBef>
                          <a:spcPts val="720"/>
                        </a:spcBef>
                        <a:spcAft>
                          <a:spcPts val="720"/>
                        </a:spcAft>
                        <a:tabLst>
                          <a:tab pos="129540" algn="l"/>
                        </a:tabLst>
                      </a:pPr>
                      <a:r>
                        <a:rPr lang="en-US" sz="900" b="0" dirty="0">
                          <a:solidFill>
                            <a:schemeClr val="bg1">
                              <a:lumMod val="75000"/>
                            </a:schemeClr>
                          </a:solidFill>
                          <a:effectLst/>
                          <a:latin typeface="+mn-lt"/>
                          <a:ea typeface="Calibri" panose="020F0502020204030204" pitchFamily="34" charset="0"/>
                          <a:cs typeface="Calibri" panose="020F0502020204030204" pitchFamily="34" charset="0"/>
                        </a:rPr>
                        <a:t> </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228600" algn="l"/>
                          <a:tab pos="457200" algn="l"/>
                        </a:tabLst>
                      </a:pPr>
                      <a:r>
                        <a:rPr lang="en-US" sz="900" b="0" kern="1200" dirty="0" err="1">
                          <a:solidFill>
                            <a:schemeClr val="bg1">
                              <a:lumMod val="75000"/>
                            </a:schemeClr>
                          </a:solidFill>
                          <a:effectLst/>
                          <a:latin typeface="+mn-lt"/>
                          <a:ea typeface="Calibri" panose="020F0502020204030204" pitchFamily="34" charset="0"/>
                          <a:cs typeface="Calibri" panose="020F0502020204030204" pitchFamily="34" charset="0"/>
                        </a:rPr>
                        <a:t>Interprètes</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228600" algn="l"/>
                          <a:tab pos="457200" algn="l"/>
                        </a:tabLst>
                      </a:pPr>
                      <a:r>
                        <a:rPr lang="en-US" sz="900" b="0" kern="1200" dirty="0" err="1">
                          <a:solidFill>
                            <a:schemeClr val="bg1">
                              <a:lumMod val="75000"/>
                            </a:schemeClr>
                          </a:solidFill>
                          <a:effectLst/>
                          <a:latin typeface="+mn-lt"/>
                          <a:ea typeface="Calibri" panose="020F0502020204030204" pitchFamily="34" charset="0"/>
                          <a:cs typeface="Calibri" panose="020F0502020204030204" pitchFamily="34" charset="0"/>
                        </a:rPr>
                        <a:t>Ressources</a:t>
                      </a:r>
                      <a:r>
                        <a:rPr lang="en-US" sz="900" b="0" kern="1200" dirty="0">
                          <a:solidFill>
                            <a:schemeClr val="bg1">
                              <a:lumMod val="75000"/>
                            </a:schemeClr>
                          </a:solidFill>
                          <a:effectLst/>
                          <a:latin typeface="+mn-lt"/>
                          <a:ea typeface="Calibri" panose="020F0502020204030204" pitchFamily="34" charset="0"/>
                          <a:cs typeface="Calibri" panose="020F0502020204030204" pitchFamily="34" charset="0"/>
                        </a:rPr>
                        <a:t> </a:t>
                      </a:r>
                      <a:r>
                        <a:rPr lang="en-US" sz="900" b="0" kern="1200" dirty="0" err="1">
                          <a:solidFill>
                            <a:schemeClr val="bg1">
                              <a:lumMod val="75000"/>
                            </a:schemeClr>
                          </a:solidFill>
                          <a:effectLst/>
                          <a:latin typeface="+mn-lt"/>
                          <a:ea typeface="Calibri" panose="020F0502020204030204" pitchFamily="34" charset="0"/>
                          <a:cs typeface="Calibri" panose="020F0502020204030204" pitchFamily="34" charset="0"/>
                        </a:rPr>
                        <a:t>traduites</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228600" algn="l"/>
                          <a:tab pos="457200" algn="l"/>
                        </a:tabLst>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Promotion de la clinique Pap (personnes n’ayant pas de FSP)</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228600" algn="l"/>
                          <a:tab pos="457200" algn="l"/>
                        </a:tabLst>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Essais auprès de </a:t>
                      </a: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groupes cibles : groupes consultatifs de soins primaires et groupes communautaires</a:t>
                      </a:r>
                      <a:endParaRPr lang="en-US" sz="1100" b="0" dirty="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720"/>
                        </a:spcBef>
                        <a:spcAft>
                          <a:spcPts val="720"/>
                        </a:spcAft>
                      </a:pPr>
                      <a:r>
                        <a:rPr lang="en-US" sz="1000" b="0">
                          <a:solidFill>
                            <a:schemeClr val="bg1">
                              <a:lumMod val="75000"/>
                            </a:schemeClr>
                          </a:solidFill>
                          <a:effectLst/>
                          <a:latin typeface="+mn-lt"/>
                          <a:ea typeface="Calibri" panose="020F0502020204030204" pitchFamily="34" charset="0"/>
                          <a:cs typeface="Calibri" panose="020F0502020204030204" pitchFamily="34" charset="0"/>
                        </a:rPr>
                        <a:t>Toutes</a:t>
                      </a:r>
                      <a:r>
                        <a:rPr lang="en-US" sz="900" b="0">
                          <a:solidFill>
                            <a:schemeClr val="bg1">
                              <a:lumMod val="75000"/>
                            </a:schemeClr>
                          </a:solidFill>
                          <a:effectLst/>
                          <a:latin typeface="+mn-lt"/>
                          <a:ea typeface="Calibri" panose="020F0502020204030204" pitchFamily="34" charset="0"/>
                          <a:cs typeface="Segoe UI Symbol" panose="020B0502040204020203" pitchFamily="34" charset="0"/>
                        </a:rPr>
                        <a:t>: ✓</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228600" algn="l"/>
                          <a:tab pos="457200" algn="l"/>
                        </a:tabLst>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Module éducatif sur le dépistage du cancer créé avec et pour les éducateurs enseignant dans un contexte de faible alphabétisation</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228600" algn="l"/>
                          <a:tab pos="457200" algn="l"/>
                        </a:tabLst>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Renseignements sur les services d’interprétation disponibles et documents traduits pour la plupart des communications destinées au public</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228600" algn="l"/>
                          <a:tab pos="457200" algn="l"/>
                        </a:tabLst>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Module de formation au dépistage du cancer créé pour les nouveaux prestataires de soins de santé internationaux</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228600" algn="l"/>
                          <a:tab pos="457200" algn="l"/>
                        </a:tabLst>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Rapport de la clinique de test Pap partenaire sur quatre éléments d’accessibilité : lève-personne Hoyer, préposés sur place, table d’examen à hauteur réglable </a:t>
                      </a:r>
                      <a:r>
                        <a:rPr lang="fr-CA" sz="900" b="0" dirty="0">
                          <a:solidFill>
                            <a:schemeClr val="bg1">
                              <a:lumMod val="75000"/>
                            </a:schemeClr>
                          </a:solidFill>
                          <a:effectLst/>
                          <a:latin typeface="+mn-lt"/>
                          <a:ea typeface="Calibri" panose="020F0502020204030204" pitchFamily="34" charset="0"/>
                          <a:cs typeface="Times New Roman (Body CS)"/>
                        </a:rPr>
                        <a:t>et accessibilité en fauteuil roulant.</a:t>
                      </a:r>
                      <a:endParaRPr lang="en-US" sz="1000" b="0" dirty="0">
                        <a:solidFill>
                          <a:schemeClr val="bg1">
                            <a:lumMod val="75000"/>
                          </a:schemeClr>
                        </a:solidFill>
                        <a:effectLst/>
                        <a:latin typeface="+mn-lt"/>
                        <a:ea typeface="Yu Mincho" panose="02020400000000000000" pitchFamily="18" charset="-128"/>
                        <a:cs typeface="Times New Roman (Body CS)"/>
                      </a:endParaRPr>
                    </a:p>
                    <a:p>
                      <a:pPr marL="99695" marR="0">
                        <a:lnSpc>
                          <a:spcPct val="107000"/>
                        </a:lnSpc>
                        <a:spcBef>
                          <a:spcPts val="0"/>
                        </a:spcBef>
                        <a:spcAft>
                          <a:spcPts val="720"/>
                        </a:spcAft>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 </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778006465"/>
                  </a:ext>
                </a:extLst>
              </a:tr>
              <a:tr h="770401">
                <a:tc>
                  <a:txBody>
                    <a:bodyPr/>
                    <a:lstStyle/>
                    <a:p>
                      <a:pPr marL="0" marR="0" algn="ctr">
                        <a:lnSpc>
                          <a:spcPct val="107000"/>
                        </a:lnSpc>
                        <a:spcBef>
                          <a:spcPts val="0"/>
                        </a:spcBef>
                        <a:spcAft>
                          <a:spcPts val="72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Alb.</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900" b="0">
                          <a:solidFill>
                            <a:schemeClr val="bg1">
                              <a:lumMod val="75000"/>
                            </a:schemeClr>
                          </a:solidFill>
                          <a:effectLst/>
                          <a:latin typeface="+mn-lt"/>
                          <a:ea typeface="Calibri" panose="020F0502020204030204" pitchFamily="34" charset="0"/>
                          <a:cs typeface="Calibri" panose="020F0502020204030204" pitchFamily="34" charset="0"/>
                        </a:rPr>
                        <a:t>Personnes à faible revenu</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900" b="0">
                          <a:solidFill>
                            <a:schemeClr val="bg1">
                              <a:lumMod val="75000"/>
                            </a:schemeClr>
                          </a:solidFill>
                          <a:effectLst/>
                          <a:latin typeface="+mn-lt"/>
                          <a:ea typeface="Calibri" panose="020F0502020204030204" pitchFamily="34" charset="0"/>
                          <a:cs typeface="Calibri" panose="020F0502020204030204" pitchFamily="34" charset="0"/>
                        </a:rPr>
                        <a:t>Personnes immigrées et/ou réfugiées</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a:solidFill>
                            <a:schemeClr val="bg1">
                              <a:lumMod val="75000"/>
                            </a:schemeClr>
                          </a:solidFill>
                          <a:effectLst/>
                          <a:latin typeface="+mn-lt"/>
                          <a:ea typeface="Calibri" panose="020F0502020204030204" pitchFamily="34" charset="0"/>
                          <a:cs typeface="Calibri" panose="020F0502020204030204" pitchFamily="34" charset="0"/>
                        </a:rPr>
                        <a:t>Personnes appartenant à des minorités raciales ou ethniques</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a:solidFill>
                            <a:schemeClr val="bg1">
                              <a:lumMod val="75000"/>
                            </a:schemeClr>
                          </a:solidFill>
                          <a:effectLst/>
                          <a:latin typeface="+mn-lt"/>
                          <a:ea typeface="Calibri" panose="020F0502020204030204" pitchFamily="34" charset="0"/>
                          <a:cs typeface="Calibri" panose="020F0502020204030204" pitchFamily="34" charset="0"/>
                        </a:rPr>
                        <a:t>Personnes appartenant à des groupes culturels particuliers</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a:solidFill>
                            <a:schemeClr val="bg1">
                              <a:lumMod val="75000"/>
                            </a:schemeClr>
                          </a:solidFill>
                          <a:effectLst/>
                          <a:latin typeface="+mn-lt"/>
                          <a:ea typeface="Calibri" panose="020F0502020204030204" pitchFamily="34" charset="0"/>
                          <a:cs typeface="Calibri" panose="020F0502020204030204" pitchFamily="34" charset="0"/>
                        </a:rPr>
                        <a:t>Personnes non anglophones et non francophones</a:t>
                      </a:r>
                      <a:endParaRPr lang="en-US" sz="11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Formation (individuelle et en groupe)</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Invitations et rappel</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Médias (petits et de masse)</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Évaluation des FSS et rétroaction</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Formation des FSS sur les compétences culturelles</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Élaboration de matériel et de ressources adaptés sur le plan culturel</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Mobilisation directe du groupe concerné en vue de concevoir conjointement des programmes</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 </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indent="-128905">
                        <a:lnSpc>
                          <a:spcPct val="107000"/>
                        </a:lnSpc>
                        <a:spcBef>
                          <a:spcPts val="720"/>
                        </a:spcBef>
                        <a:spcAft>
                          <a:spcPts val="0"/>
                        </a:spcAft>
                      </a:pPr>
                      <a:r>
                        <a:rPr lang="en-US" sz="1000" b="0" dirty="0" err="1">
                          <a:solidFill>
                            <a:schemeClr val="bg1">
                              <a:lumMod val="75000"/>
                            </a:schemeClr>
                          </a:solidFill>
                          <a:effectLst/>
                          <a:latin typeface="+mn-lt"/>
                          <a:ea typeface="Calibri" panose="020F0502020204030204" pitchFamily="34" charset="0"/>
                          <a:cs typeface="Calibri" panose="020F0502020204030204" pitchFamily="34" charset="0"/>
                        </a:rPr>
                        <a:t>Toutes</a:t>
                      </a:r>
                      <a:r>
                        <a:rPr lang="en-US" sz="900" b="0" dirty="0">
                          <a:solidFill>
                            <a:schemeClr val="bg1">
                              <a:lumMod val="75000"/>
                            </a:schemeClr>
                          </a:solidFill>
                          <a:effectLst/>
                          <a:latin typeface="+mn-lt"/>
                          <a:ea typeface="Calibri" panose="020F0502020204030204" pitchFamily="34" charset="0"/>
                          <a:cs typeface="Segoe UI Symbol" panose="020B0502040204020203" pitchFamily="34" charset="0"/>
                        </a:rPr>
                        <a:t>: ✓</a:t>
                      </a:r>
                      <a:endParaRPr lang="en-US" sz="11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720"/>
                        </a:spcBef>
                        <a:spcAft>
                          <a:spcPts val="72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Participation, pendant plusieurs années, à la création d’un projet sur l’équité en santé^ dans le nord-est de Calgary, avec des sous-populations faisant l’objet d’un dépistage insuffisant déterminées à partir des données, en vue de concevoir conjointement des stratégies visant à généraliser et à diffuser des méthodes efficaces partout en Alberta.</a:t>
                      </a:r>
                      <a:endParaRPr lang="en-US" sz="1100" b="0" dirty="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23843756"/>
                  </a:ext>
                </a:extLst>
              </a:tr>
            </a:tbl>
          </a:graphicData>
        </a:graphic>
      </p:graphicFrame>
      <p:sp>
        <p:nvSpPr>
          <p:cNvPr id="3" name="TextBox 2">
            <a:extLst>
              <a:ext uri="{FF2B5EF4-FFF2-40B4-BE49-F238E27FC236}">
                <a16:creationId xmlns:a16="http://schemas.microsoft.com/office/drawing/2014/main" id="{4C70B340-C011-FA75-1AA5-4597EE06DC68}"/>
              </a:ext>
            </a:extLst>
          </p:cNvPr>
          <p:cNvSpPr txBox="1"/>
          <p:nvPr/>
        </p:nvSpPr>
        <p:spPr>
          <a:xfrm>
            <a:off x="207842" y="5826242"/>
            <a:ext cx="10879258" cy="507831"/>
          </a:xfrm>
          <a:prstGeom prst="rect">
            <a:avLst/>
          </a:prstGeom>
          <a:noFill/>
        </p:spPr>
        <p:txBody>
          <a:bodyPr wrap="square">
            <a:spAutoFit/>
          </a:bodyPr>
          <a:lstStyle/>
          <a:p>
            <a:r>
              <a:rPr lang="fr-FR"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*En l’absence de programme de dépistage organisé au Québec, il n’y a pas de stratégies concertées en place.</a:t>
            </a:r>
          </a:p>
          <a:p>
            <a:r>
              <a:rPr lang="fr-FR"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AB: ^ L’étape actuelle est financée par le Partenariat dans le cadre de la subvention Élaboration de stratégies ciblant les populations faisant l’objet d’un dépistage insuffisant grâce à la mobilisation communautaire.</a:t>
            </a:r>
          </a:p>
          <a:p>
            <a:r>
              <a:rPr lang="fr-FR"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ON : ~Élaborée en consultation avec des fournisseurs de soins primaires</a:t>
            </a:r>
          </a:p>
        </p:txBody>
      </p:sp>
    </p:spTree>
    <p:extLst>
      <p:ext uri="{BB962C8B-B14F-4D97-AF65-F5344CB8AC3E}">
        <p14:creationId xmlns:p14="http://schemas.microsoft.com/office/powerpoint/2010/main" val="1517719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840871" y="216591"/>
            <a:ext cx="10380786" cy="345482"/>
          </a:xfrm>
        </p:spPr>
        <p:txBody>
          <a:bodyPr>
            <a:normAutofit/>
          </a:bodyPr>
          <a:lstStyle/>
          <a:p>
            <a:r>
              <a:rPr lang="fr-FR" sz="1600" dirty="0"/>
              <a:t>Stratégies d’amélioration du dépistage au sein des populations mal desservies </a:t>
            </a:r>
            <a:r>
              <a:rPr lang="en-US" sz="1600" dirty="0"/>
              <a:t>* (2/2)</a:t>
            </a:r>
          </a:p>
        </p:txBody>
      </p:sp>
      <p:graphicFrame>
        <p:nvGraphicFramePr>
          <p:cNvPr id="6" name="Table 5">
            <a:extLst>
              <a:ext uri="{FF2B5EF4-FFF2-40B4-BE49-F238E27FC236}">
                <a16:creationId xmlns:a16="http://schemas.microsoft.com/office/drawing/2014/main" id="{04B3C6F0-859F-BC58-5489-541DD9FA196F}"/>
              </a:ext>
            </a:extLst>
          </p:cNvPr>
          <p:cNvGraphicFramePr>
            <a:graphicFrameLocks noGrp="1"/>
          </p:cNvGraphicFramePr>
          <p:nvPr>
            <p:extLst>
              <p:ext uri="{D42A27DB-BD31-4B8C-83A1-F6EECF244321}">
                <p14:modId xmlns:p14="http://schemas.microsoft.com/office/powerpoint/2010/main" val="3055640574"/>
              </p:ext>
            </p:extLst>
          </p:nvPr>
        </p:nvGraphicFramePr>
        <p:xfrm>
          <a:off x="175758" y="562078"/>
          <a:ext cx="11922457" cy="5854808"/>
        </p:xfrm>
        <a:graphic>
          <a:graphicData uri="http://schemas.openxmlformats.org/drawingml/2006/table">
            <a:tbl>
              <a:tblPr firstRow="1" firstCol="1"/>
              <a:tblGrid>
                <a:gridCol w="589651">
                  <a:extLst>
                    <a:ext uri="{9D8B030D-6E8A-4147-A177-3AD203B41FA5}">
                      <a16:colId xmlns:a16="http://schemas.microsoft.com/office/drawing/2014/main" val="3534788341"/>
                    </a:ext>
                  </a:extLst>
                </a:gridCol>
                <a:gridCol w="2144583">
                  <a:extLst>
                    <a:ext uri="{9D8B030D-6E8A-4147-A177-3AD203B41FA5}">
                      <a16:colId xmlns:a16="http://schemas.microsoft.com/office/drawing/2014/main" val="2672816209"/>
                    </a:ext>
                  </a:extLst>
                </a:gridCol>
                <a:gridCol w="3022990">
                  <a:extLst>
                    <a:ext uri="{9D8B030D-6E8A-4147-A177-3AD203B41FA5}">
                      <a16:colId xmlns:a16="http://schemas.microsoft.com/office/drawing/2014/main" val="710176470"/>
                    </a:ext>
                  </a:extLst>
                </a:gridCol>
                <a:gridCol w="1384879">
                  <a:extLst>
                    <a:ext uri="{9D8B030D-6E8A-4147-A177-3AD203B41FA5}">
                      <a16:colId xmlns:a16="http://schemas.microsoft.com/office/drawing/2014/main" val="889041540"/>
                    </a:ext>
                  </a:extLst>
                </a:gridCol>
                <a:gridCol w="4780354">
                  <a:extLst>
                    <a:ext uri="{9D8B030D-6E8A-4147-A177-3AD203B41FA5}">
                      <a16:colId xmlns:a16="http://schemas.microsoft.com/office/drawing/2014/main" val="3630505298"/>
                    </a:ext>
                  </a:extLst>
                </a:gridCol>
              </a:tblGrid>
              <a:tr h="424638">
                <a:tc>
                  <a:txBody>
                    <a:bodyPr/>
                    <a:lstStyle/>
                    <a:p>
                      <a:pPr marL="0" marR="0" algn="ctr">
                        <a:lnSpc>
                          <a:spcPct val="107000"/>
                        </a:lnSpc>
                        <a:spcBef>
                          <a:spcPts val="720"/>
                        </a:spcBef>
                        <a:spcAft>
                          <a:spcPts val="72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Jurisdiction</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Public(s) visé(s)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fr-CA"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Stratégies utilisées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fr-CA"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Stratégie élaborée conjointement avec le groupe concerné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fr-C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Description des activités visant à accroître la participation au dépistage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3389187403"/>
                  </a:ext>
                </a:extLst>
              </a:tr>
              <a:tr h="1317115">
                <a:tc>
                  <a:txBody>
                    <a:bodyPr/>
                    <a:lstStyle/>
                    <a:p>
                      <a:pPr marL="0" marR="0" algn="ctr">
                        <a:lnSpc>
                          <a:spcPct val="107000"/>
                        </a:lnSpc>
                        <a:spcBef>
                          <a:spcPts val="0"/>
                        </a:spcBef>
                        <a:spcAft>
                          <a:spcPts val="72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Ont.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Populations n’ayant jamais fait l’objet d’un dépistage ou ayant fait l’objet d’un dépistage insuffisant, ainsi que les personnes n’ayant pas de FSP attitré</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Personnes ayant manqué leur examen de dépistage systématique du cancer, en raison de la COVID-19</a:t>
                      </a:r>
                      <a:br>
                        <a:rPr lang="fr-CA" sz="900" b="0" dirty="0">
                          <a:solidFill>
                            <a:schemeClr val="bg1">
                              <a:lumMod val="75000"/>
                            </a:schemeClr>
                          </a:solidFill>
                          <a:effectLst/>
                          <a:latin typeface="Bahnschrift SemiLight SemiConde" panose="020B0502040204020203" pitchFamily="34" charset="0"/>
                          <a:ea typeface="Calibri" panose="020F0502020204030204" pitchFamily="34" charset="0"/>
                          <a:cs typeface="Calibri" panose="020F0502020204030204" pitchFamily="34" charset="0"/>
                        </a:rPr>
                      </a:b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lvl="0" indent="0" algn="l" defTabSz="914400" rtl="0" eaLnBrk="1" latinLnBrk="0" hangingPunct="1">
                        <a:lnSpc>
                          <a:spcPct val="107000"/>
                        </a:lnSpc>
                        <a:spcBef>
                          <a:spcPts val="0"/>
                        </a:spcBef>
                        <a:spcAft>
                          <a:spcPts val="0"/>
                        </a:spcAft>
                        <a:buFont typeface="Symbol" panose="05050102010706020507" pitchFamily="18" charset="2"/>
                        <a:buNone/>
                      </a:pPr>
                      <a:r>
                        <a:rPr lang="en-US" sz="900" b="0" kern="1200" dirty="0">
                          <a:solidFill>
                            <a:schemeClr val="bg1">
                              <a:lumMod val="75000"/>
                            </a:schemeClr>
                          </a:solidFill>
                          <a:effectLst/>
                          <a:latin typeface="+mn-lt"/>
                          <a:ea typeface="Calibri" panose="020F0502020204030204" pitchFamily="34" charset="0"/>
                          <a:cs typeface="Calibri" panose="020F0502020204030204" pitchFamily="34" charset="0"/>
                        </a:rPr>
                        <a:t>1.  Autobus de </a:t>
                      </a:r>
                      <a:r>
                        <a:rPr lang="en-US" sz="900" b="0" kern="1200" dirty="0" err="1">
                          <a:solidFill>
                            <a:schemeClr val="bg1">
                              <a:lumMod val="75000"/>
                            </a:schemeClr>
                          </a:solidFill>
                          <a:effectLst/>
                          <a:latin typeface="+mn-lt"/>
                          <a:ea typeface="Calibri" panose="020F0502020204030204" pitchFamily="34" charset="0"/>
                          <a:cs typeface="Calibri" panose="020F0502020204030204" pitchFamily="34" charset="0"/>
                        </a:rPr>
                        <a:t>dépistage</a:t>
                      </a:r>
                      <a:r>
                        <a:rPr lang="en-US" sz="900" b="0" kern="1200" dirty="0">
                          <a:solidFill>
                            <a:schemeClr val="bg1">
                              <a:lumMod val="75000"/>
                            </a:schemeClr>
                          </a:solidFill>
                          <a:effectLst/>
                          <a:latin typeface="+mn-lt"/>
                          <a:ea typeface="Calibri" panose="020F0502020204030204" pitchFamily="34" charset="0"/>
                          <a:cs typeface="Calibri" panose="020F0502020204030204" pitchFamily="34" charset="0"/>
                        </a:rPr>
                        <a:t> mobile</a:t>
                      </a:r>
                    </a:p>
                    <a:p>
                      <a:pPr marL="0" marR="0" lvl="0" indent="0" algn="l" defTabSz="914400" rtl="0" eaLnBrk="1" latinLnBrk="0" hangingPunct="1">
                        <a:lnSpc>
                          <a:spcPct val="107000"/>
                        </a:lnSpc>
                        <a:spcBef>
                          <a:spcPts val="0"/>
                        </a:spcBef>
                        <a:spcAft>
                          <a:spcPts val="0"/>
                        </a:spcAft>
                        <a:buFont typeface="Symbol" panose="05050102010706020507" pitchFamily="18" charset="2"/>
                        <a:buNone/>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2.  Campagne de sensibilisation au dépistage~</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0" marR="0">
                        <a:lnSpc>
                          <a:spcPct val="107000"/>
                        </a:lnSpc>
                        <a:spcBef>
                          <a:spcPts val="720"/>
                        </a:spcBef>
                        <a:spcAft>
                          <a:spcPts val="720"/>
                        </a:spcAft>
                      </a:pPr>
                      <a:r>
                        <a:rPr lang="fr-CA" sz="900" b="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99695" marR="0">
                        <a:lnSpc>
                          <a:spcPct val="107000"/>
                        </a:lnSpc>
                        <a:spcBef>
                          <a:spcPts val="720"/>
                        </a:spcBef>
                        <a:spcAft>
                          <a:spcPts val="0"/>
                        </a:spcAft>
                      </a:pPr>
                      <a:br>
                        <a:rPr lang="fr-CA" sz="900" b="0" dirty="0">
                          <a:solidFill>
                            <a:schemeClr val="bg1">
                              <a:lumMod val="75000"/>
                            </a:schemeClr>
                          </a:solidFill>
                          <a:effectLst/>
                          <a:latin typeface="Calibri" panose="020F0502020204030204" pitchFamily="34" charset="0"/>
                          <a:ea typeface="Yu Mincho" panose="02020400000000000000" pitchFamily="18" charset="-128"/>
                          <a:cs typeface="Calibri" panose="020F0502020204030204" pitchFamily="34" charset="0"/>
                        </a:rPr>
                      </a:b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720"/>
                        </a:spcBef>
                        <a:spcAft>
                          <a:spcPts val="720"/>
                        </a:spcAft>
                        <a:buFont typeface="Segoe UI Symbol" panose="020B0502040204020203" pitchFamily="34" charset="0"/>
                        <a:buAutoNum type="arabicPeriod"/>
                      </a:pPr>
                      <a:r>
                        <a:rPr lang="en-US" sz="900" b="0" dirty="0">
                          <a:solidFill>
                            <a:schemeClr val="bg1">
                              <a:lumMod val="75000"/>
                            </a:schemeClr>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b="0" dirty="0">
                        <a:solidFill>
                          <a:schemeClr val="bg1">
                            <a:lumMod val="75000"/>
                          </a:schemeClr>
                        </a:solidFill>
                        <a:effectLst/>
                        <a:latin typeface="Calibri" panose="020F0502020204030204" pitchFamily="34" charset="0"/>
                        <a:ea typeface="Calibri" panose="020F0502020204030204" pitchFamily="34" charset="0"/>
                        <a:cs typeface="Segoe UI Symbol" panose="020B0502040204020203"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AutoNum type="arabicPeriod"/>
                      </a:pPr>
                      <a:r>
                        <a:rPr lang="en-US" sz="900" b="0" kern="1200" dirty="0">
                          <a:solidFill>
                            <a:schemeClr val="bg1">
                              <a:lumMod val="75000"/>
                            </a:schemeClr>
                          </a:solidFill>
                          <a:effectLst/>
                          <a:latin typeface="+mn-lt"/>
                          <a:ea typeface="Calibri" panose="020F0502020204030204" pitchFamily="34" charset="0"/>
                          <a:cs typeface="Calibri" panose="020F050202020403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Des autobus circulant dans certaines régions (Nord-Ouest, Hamilton Niagara </a:t>
                      </a:r>
                      <a:r>
                        <a:rPr lang="fr-CA" sz="900" b="0" kern="1200" dirty="0" err="1">
                          <a:solidFill>
                            <a:schemeClr val="bg1">
                              <a:lumMod val="75000"/>
                            </a:schemeClr>
                          </a:solidFill>
                          <a:effectLst/>
                          <a:latin typeface="+mn-lt"/>
                          <a:ea typeface="Calibri" panose="020F0502020204030204" pitchFamily="34" charset="0"/>
                          <a:cs typeface="Calibri" panose="020F0502020204030204" pitchFamily="34" charset="0"/>
                        </a:rPr>
                        <a:t>Haldimand</a:t>
                      </a: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 Brant) offrent des services de dépistage aux personnes n’ayant pas de FSP ou faisant face à des obstacles, notamment en matière de transport, pour accéder aux services de dépistage existants.</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Le ministère de la Santé de l’Ontario a mené, en septembre 2021, une campagne publique </a:t>
                      </a:r>
                      <a:r>
                        <a:rPr lang="fr-CA" sz="900" b="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pour rappeler aux gens l’importance d’un dépistage régulier du cancer; il a aussi fourni, à Action Cancer Ontario de Santé Ontario, un financement pour élaborer des stratégies supplémentaires en soutien à la reprise du dépistage.</a:t>
                      </a:r>
                      <a:endParaRPr lang="en-US" sz="1100" b="0" dirty="0">
                        <a:solidFill>
                          <a:schemeClr val="bg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688722619"/>
                  </a:ext>
                </a:extLst>
              </a:tr>
              <a:tr h="1430252">
                <a:tc>
                  <a:txBody>
                    <a:bodyPr/>
                    <a:lstStyle/>
                    <a:p>
                      <a:pPr marL="0" marR="0" algn="ctr">
                        <a:lnSpc>
                          <a:spcPct val="107000"/>
                        </a:lnSpc>
                        <a:spcBef>
                          <a:spcPts val="720"/>
                        </a:spcBef>
                        <a:spcAft>
                          <a:spcPts val="0"/>
                        </a:spcAft>
                      </a:pPr>
                      <a:r>
                        <a:rPr lang="en-US" sz="1000" b="1">
                          <a:solidFill>
                            <a:srgbClr val="FFFFFF"/>
                          </a:solidFill>
                          <a:effectLst/>
                          <a:latin typeface="Bahnschrift SemiLight SemiConde" panose="020B0502040204020203" pitchFamily="34" charset="0"/>
                          <a:ea typeface="Calibri" panose="020F0502020204030204" pitchFamily="34" charset="0"/>
                          <a:cs typeface="Calibri" panose="020F0502020204030204" pitchFamily="34" charset="0"/>
                        </a:rPr>
                        <a:t>N.-B.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Personnes n’ayant pas de FSP</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Personnes vivant dans une zone géographique particulière</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Personnes immigrées et/ou réfugiées</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Le programme fournit, aux personnes n’ayant pas de FSP, des renseignements sur les cliniques Pap locales.</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Stratégies ciblées pour améliorer la participation</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Fourniture de renseignements, notamment éducatifs, sur le programme, en association avec des associations multiculturelles.</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b="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Toutes</a:t>
                      </a:r>
                      <a:r>
                        <a:rPr lang="en-US" sz="900" b="0">
                          <a:solidFill>
                            <a:schemeClr val="bg1">
                              <a:lumMod val="75000"/>
                            </a:schemeClr>
                          </a:solidFill>
                          <a:effectLst/>
                          <a:latin typeface="Segoe UI Symbol" panose="020B0502040204020203" pitchFamily="34" charset="0"/>
                          <a:ea typeface="Calibri" panose="020F0502020204030204" pitchFamily="34" charset="0"/>
                          <a:cs typeface="Segoe UI Symbol" panose="020B0502040204020203" pitchFamily="34" charset="0"/>
                        </a:rPr>
                        <a:t>: ✓</a:t>
                      </a:r>
                      <a:endParaRPr lang="en-US" sz="1100" b="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99695" marR="0">
                        <a:lnSpc>
                          <a:spcPct val="107000"/>
                        </a:lnSpc>
                        <a:spcBef>
                          <a:spcPts val="0"/>
                        </a:spcBef>
                        <a:spcAft>
                          <a:spcPts val="0"/>
                        </a:spcAft>
                      </a:pPr>
                      <a:r>
                        <a:rPr lang="en-US" sz="900" b="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b="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fr-CA" sz="900" b="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Les participantes peuvent appeler la ligne de dépistage sans frais ou consulter le site Web du GNB pour accéder à des renseignements sur les cliniques disponibles offrant des tests Pap.</a:t>
                      </a:r>
                      <a:endParaRPr lang="en-US" sz="1100" b="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À l’aide de la cartographie SIG, le programme est en mesure de repérer les zones au sein desquelles la participation est faible, afin d’évaluer plus finement les besoins et les services communautaires nécessaires.</a:t>
                      </a:r>
                      <a:endParaRPr lang="en-US" sz="1100" b="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Séances d’information (virtuelles ou en personne) et/ou matériel promotionnel contenant des renseignements sur le dépistage; évaluation des besoins en matière d’information et de langue, et adaptation des outils existants ou élaboration de nouveaux outils, à chaque fois que c’est possible</a:t>
                      </a:r>
                      <a:endParaRPr lang="en-US" sz="1100" b="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778006465"/>
                  </a:ext>
                </a:extLst>
              </a:tr>
              <a:tr h="1573912">
                <a:tc>
                  <a:txBody>
                    <a:bodyPr/>
                    <a:lstStyle/>
                    <a:p>
                      <a:pPr marL="0" marR="0" algn="ctr">
                        <a:lnSpc>
                          <a:spcPct val="107000"/>
                        </a:lnSpc>
                        <a:spcBef>
                          <a:spcPts val="0"/>
                        </a:spcBef>
                        <a:spcAft>
                          <a:spcPts val="0"/>
                        </a:spcAft>
                      </a:pPr>
                      <a:r>
                        <a:rPr lang="en-US" sz="1000" b="1">
                          <a:solidFill>
                            <a:srgbClr val="FFFFFF"/>
                          </a:solidFill>
                          <a:effectLst/>
                          <a:latin typeface="Bahnschrift SemiLight SemiConde" panose="020B0502040204020203" pitchFamily="34" charset="0"/>
                          <a:ea typeface="Calibri" panose="020F0502020204030204" pitchFamily="34" charset="0"/>
                          <a:cs typeface="Calibri" panose="020F0502020204030204" pitchFamily="34" charset="0"/>
                        </a:rPr>
                        <a:t>Î.-P.-É.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Personnes immigrées et/ou réfugiées</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Personnes non anglophones et non francophones</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Personnes n’ayant pas de FSP</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720"/>
                        </a:spcBef>
                        <a:spcAft>
                          <a:spcPts val="0"/>
                        </a:spcAft>
                        <a:tabLst>
                          <a:tab pos="250190" algn="l"/>
                        </a:tabLst>
                      </a:pPr>
                      <a:r>
                        <a:rPr lang="en-US" sz="900" b="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Pas d’aiguillage requis dans les cliniques Pap régionales</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Prise de rendez-vous en ligne (solution privilégiée par les personnes dont la langue maternelle n’est pas l’anglais); coordination par courriel</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Distribution de brochures sur le dépistage du cancer à l’association des nouveaux arrivants</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Coordination du suivi avec l’infirmière praticienne du réseau de soins primaires</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Langue</a:t>
                      </a: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 : cartes aide-mémoire avec symboles pour les cliniciens Pap</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720"/>
                        </a:spcAft>
                      </a:pPr>
                      <a:r>
                        <a:rPr lang="fr-CA" sz="900" b="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b="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fr-CA" sz="900" b="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b="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23843756"/>
                  </a:ext>
                </a:extLst>
              </a:tr>
              <a:tr h="1006836">
                <a:tc>
                  <a:txBody>
                    <a:bodyPr/>
                    <a:lstStyle/>
                    <a:p>
                      <a:pPr marL="0" marR="0" algn="ctr">
                        <a:lnSpc>
                          <a:spcPct val="107000"/>
                        </a:lnSpc>
                        <a:spcBef>
                          <a:spcPts val="720"/>
                        </a:spcBef>
                        <a:spcAft>
                          <a:spcPts val="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T.-N.-L.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900" b="0" kern="1200" dirty="0" err="1">
                          <a:solidFill>
                            <a:schemeClr val="bg1">
                              <a:lumMod val="75000"/>
                            </a:schemeClr>
                          </a:solidFill>
                          <a:effectLst/>
                          <a:latin typeface="+mn-lt"/>
                          <a:ea typeface="Calibri" panose="020F0502020204030204" pitchFamily="34" charset="0"/>
                          <a:cs typeface="Calibri" panose="020F0502020204030204" pitchFamily="34" charset="0"/>
                        </a:rPr>
                        <a:t>Personnes</a:t>
                      </a:r>
                      <a:r>
                        <a:rPr lang="en-US" sz="900" b="0" kern="1200" dirty="0">
                          <a:solidFill>
                            <a:schemeClr val="bg1">
                              <a:lumMod val="75000"/>
                            </a:schemeClr>
                          </a:solidFill>
                          <a:effectLst/>
                          <a:latin typeface="+mn-lt"/>
                          <a:ea typeface="Calibri" panose="020F0502020204030204" pitchFamily="34" charset="0"/>
                          <a:cs typeface="Calibri" panose="020F0502020204030204" pitchFamily="34" charset="0"/>
                        </a:rPr>
                        <a:t> </a:t>
                      </a:r>
                      <a:r>
                        <a:rPr lang="en-US" sz="900" b="0" kern="1200" dirty="0" err="1">
                          <a:solidFill>
                            <a:schemeClr val="bg1">
                              <a:lumMod val="75000"/>
                            </a:schemeClr>
                          </a:solidFill>
                          <a:effectLst/>
                          <a:latin typeface="+mn-lt"/>
                          <a:ea typeface="Calibri" panose="020F0502020204030204" pitchFamily="34" charset="0"/>
                          <a:cs typeface="Calibri" panose="020F0502020204030204" pitchFamily="34" charset="0"/>
                        </a:rPr>
                        <a:t>néo-canadiennes</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900" b="0" kern="1200" dirty="0" err="1">
                          <a:solidFill>
                            <a:schemeClr val="bg1">
                              <a:lumMod val="75000"/>
                            </a:schemeClr>
                          </a:solidFill>
                          <a:effectLst/>
                          <a:latin typeface="+mn-lt"/>
                          <a:ea typeface="Calibri" panose="020F0502020204030204" pitchFamily="34" charset="0"/>
                          <a:cs typeface="Calibri" panose="020F0502020204030204" pitchFamily="34" charset="0"/>
                        </a:rPr>
                        <a:t>Personnes</a:t>
                      </a:r>
                      <a:r>
                        <a:rPr lang="en-US" sz="900" b="0" kern="1200" dirty="0">
                          <a:solidFill>
                            <a:schemeClr val="bg1">
                              <a:lumMod val="75000"/>
                            </a:schemeClr>
                          </a:solidFill>
                          <a:effectLst/>
                          <a:latin typeface="+mn-lt"/>
                          <a:ea typeface="Calibri" panose="020F0502020204030204" pitchFamily="34" charset="0"/>
                          <a:cs typeface="Calibri" panose="020F0502020204030204" pitchFamily="34" charset="0"/>
                        </a:rPr>
                        <a:t> </a:t>
                      </a:r>
                      <a:r>
                        <a:rPr lang="en-US" sz="900" b="0" kern="1200" dirty="0" err="1">
                          <a:solidFill>
                            <a:schemeClr val="bg1">
                              <a:lumMod val="75000"/>
                            </a:schemeClr>
                          </a:solidFill>
                          <a:effectLst/>
                          <a:latin typeface="+mn-lt"/>
                          <a:ea typeface="Calibri" panose="020F0502020204030204" pitchFamily="34" charset="0"/>
                          <a:cs typeface="Calibri" panose="020F0502020204030204" pitchFamily="34" charset="0"/>
                        </a:rPr>
                        <a:t>immigrées</a:t>
                      </a:r>
                      <a:r>
                        <a:rPr lang="en-US" sz="900" b="0" kern="1200" dirty="0">
                          <a:solidFill>
                            <a:schemeClr val="bg1">
                              <a:lumMod val="75000"/>
                            </a:schemeClr>
                          </a:solidFill>
                          <a:effectLst/>
                          <a:latin typeface="+mn-lt"/>
                          <a:ea typeface="Calibri" panose="020F0502020204030204" pitchFamily="34" charset="0"/>
                          <a:cs typeface="Calibri" panose="020F0502020204030204" pitchFamily="34" charset="0"/>
                        </a:rPr>
                        <a:t> et/</a:t>
                      </a:r>
                      <a:r>
                        <a:rPr lang="en-US" sz="900" b="0" kern="1200" dirty="0" err="1">
                          <a:solidFill>
                            <a:schemeClr val="bg1">
                              <a:lumMod val="75000"/>
                            </a:schemeClr>
                          </a:solidFill>
                          <a:effectLst/>
                          <a:latin typeface="+mn-lt"/>
                          <a:ea typeface="Calibri" panose="020F0502020204030204" pitchFamily="34" charset="0"/>
                          <a:cs typeface="Calibri" panose="020F0502020204030204" pitchFamily="34" charset="0"/>
                        </a:rPr>
                        <a:t>ou</a:t>
                      </a:r>
                      <a:r>
                        <a:rPr lang="en-US" sz="900" b="0" kern="1200" dirty="0">
                          <a:solidFill>
                            <a:schemeClr val="bg1">
                              <a:lumMod val="75000"/>
                            </a:schemeClr>
                          </a:solidFill>
                          <a:effectLst/>
                          <a:latin typeface="+mn-lt"/>
                          <a:ea typeface="Calibri" panose="020F0502020204030204" pitchFamily="34" charset="0"/>
                          <a:cs typeface="Calibri" panose="020F0502020204030204" pitchFamily="34" charset="0"/>
                        </a:rPr>
                        <a:t> </a:t>
                      </a:r>
                      <a:r>
                        <a:rPr lang="en-US" sz="900" b="0" kern="1200" dirty="0" err="1">
                          <a:solidFill>
                            <a:schemeClr val="bg1">
                              <a:lumMod val="75000"/>
                            </a:schemeClr>
                          </a:solidFill>
                          <a:effectLst/>
                          <a:latin typeface="+mn-lt"/>
                          <a:ea typeface="Calibri" panose="020F0502020204030204" pitchFamily="34" charset="0"/>
                          <a:cs typeface="Calibri" panose="020F0502020204030204" pitchFamily="34" charset="0"/>
                        </a:rPr>
                        <a:t>réfugiées</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900" b="0" kern="1200" dirty="0" err="1">
                          <a:solidFill>
                            <a:schemeClr val="bg1">
                              <a:lumMod val="75000"/>
                            </a:schemeClr>
                          </a:solidFill>
                          <a:effectLst/>
                          <a:latin typeface="+mn-lt"/>
                          <a:ea typeface="Calibri" panose="020F0502020204030204" pitchFamily="34" charset="0"/>
                          <a:cs typeface="Calibri" panose="020F0502020204030204" pitchFamily="34" charset="0"/>
                        </a:rPr>
                        <a:t>Personnes</a:t>
                      </a:r>
                      <a:r>
                        <a:rPr lang="en-US" sz="900" b="0" kern="1200" dirty="0">
                          <a:solidFill>
                            <a:schemeClr val="bg1">
                              <a:lumMod val="75000"/>
                            </a:schemeClr>
                          </a:solidFill>
                          <a:effectLst/>
                          <a:latin typeface="+mn-lt"/>
                          <a:ea typeface="Calibri" panose="020F0502020204030204" pitchFamily="34" charset="0"/>
                          <a:cs typeface="Calibri" panose="020F0502020204030204" pitchFamily="34" charset="0"/>
                        </a:rPr>
                        <a:t> à </a:t>
                      </a:r>
                      <a:r>
                        <a:rPr lang="en-US" sz="900" b="0" kern="1200" dirty="0" err="1">
                          <a:solidFill>
                            <a:schemeClr val="bg1">
                              <a:lumMod val="75000"/>
                            </a:schemeClr>
                          </a:solidFill>
                          <a:effectLst/>
                          <a:latin typeface="+mn-lt"/>
                          <a:ea typeface="Calibri" panose="020F0502020204030204" pitchFamily="34" charset="0"/>
                          <a:cs typeface="Calibri" panose="020F0502020204030204" pitchFamily="34" charset="0"/>
                        </a:rPr>
                        <a:t>faible</a:t>
                      </a:r>
                      <a:r>
                        <a:rPr lang="en-US" sz="900" b="0" kern="1200" dirty="0">
                          <a:solidFill>
                            <a:schemeClr val="bg1">
                              <a:lumMod val="75000"/>
                            </a:schemeClr>
                          </a:solidFill>
                          <a:effectLst/>
                          <a:latin typeface="+mn-lt"/>
                          <a:ea typeface="Calibri" panose="020F0502020204030204" pitchFamily="34" charset="0"/>
                          <a:cs typeface="Calibri" panose="020F0502020204030204" pitchFamily="34" charset="0"/>
                        </a:rPr>
                        <a:t> </a:t>
                      </a:r>
                      <a:r>
                        <a:rPr lang="en-US" sz="900" b="0" kern="1200" dirty="0" err="1">
                          <a:solidFill>
                            <a:schemeClr val="bg1">
                              <a:lumMod val="75000"/>
                            </a:schemeClr>
                          </a:solidFill>
                          <a:effectLst/>
                          <a:latin typeface="+mn-lt"/>
                          <a:ea typeface="Calibri" panose="020F0502020204030204" pitchFamily="34" charset="0"/>
                          <a:cs typeface="Calibri" panose="020F0502020204030204" pitchFamily="34" charset="0"/>
                        </a:rPr>
                        <a:t>revenu</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Collaboration avec les fournisseurs de soins primaires et les groupes communautaires qui </a:t>
                      </a: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travaillent avec les nouveaux Canadiens, les immigrants, les réfugiés et les populations à faible revenu auxquels on offre de la formation et des présentations</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Matériel de formation et de promotion du programme</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720"/>
                        </a:spcAft>
                      </a:pPr>
                      <a:r>
                        <a:rPr lang="fr-CA" sz="9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fr-CA" sz="9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53595366"/>
                  </a:ext>
                </a:extLst>
              </a:tr>
            </a:tbl>
          </a:graphicData>
        </a:graphic>
      </p:graphicFrame>
      <p:sp>
        <p:nvSpPr>
          <p:cNvPr id="2" name="TextBox 1">
            <a:extLst>
              <a:ext uri="{FF2B5EF4-FFF2-40B4-BE49-F238E27FC236}">
                <a16:creationId xmlns:a16="http://schemas.microsoft.com/office/drawing/2014/main" id="{0F62FE78-54FF-198F-4E1E-C80CB959FD9F}"/>
              </a:ext>
            </a:extLst>
          </p:cNvPr>
          <p:cNvSpPr txBox="1"/>
          <p:nvPr/>
        </p:nvSpPr>
        <p:spPr>
          <a:xfrm>
            <a:off x="93785" y="6387493"/>
            <a:ext cx="10879258" cy="507831"/>
          </a:xfrm>
          <a:prstGeom prst="rect">
            <a:avLst/>
          </a:prstGeom>
          <a:noFill/>
        </p:spPr>
        <p:txBody>
          <a:bodyPr wrap="square">
            <a:spAutoFit/>
          </a:bodyPr>
          <a:lstStyle/>
          <a:p>
            <a:r>
              <a:rPr lang="fr-FR"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*En l’absence de programme de dépistage organisé au Québec, il n’y a pas de stratégies concertées en place.</a:t>
            </a:r>
          </a:p>
          <a:p>
            <a:r>
              <a:rPr lang="fr-FR"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AB: ^ L’étape actuelle est financée par le Partenariat dans le cadre de la subvention Élaboration de stratégies ciblant les populations faisant l’objet d’un dépistage insuffisant grâce à la mobilisation communautaire.</a:t>
            </a:r>
          </a:p>
          <a:p>
            <a:r>
              <a:rPr lang="fr-FR"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ON : ~Élaborée en consultation avec des fournisseurs de soins primaires</a:t>
            </a:r>
          </a:p>
        </p:txBody>
      </p:sp>
    </p:spTree>
    <p:extLst>
      <p:ext uri="{BB962C8B-B14F-4D97-AF65-F5344CB8AC3E}">
        <p14:creationId xmlns:p14="http://schemas.microsoft.com/office/powerpoint/2010/main" val="121304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840871" y="216591"/>
            <a:ext cx="10380786" cy="345482"/>
          </a:xfrm>
        </p:spPr>
        <p:txBody>
          <a:bodyPr>
            <a:normAutofit/>
          </a:bodyPr>
          <a:lstStyle/>
          <a:p>
            <a:r>
              <a:rPr lang="fr-FR" sz="1600" dirty="0"/>
              <a:t>Stratégies d’amélioration de l’accès au dépistage pour les populations rurales et éloignées</a:t>
            </a:r>
            <a:r>
              <a:rPr lang="en-US" sz="1600" dirty="0"/>
              <a:t>* </a:t>
            </a:r>
          </a:p>
        </p:txBody>
      </p:sp>
      <p:graphicFrame>
        <p:nvGraphicFramePr>
          <p:cNvPr id="6" name="Table 5">
            <a:extLst>
              <a:ext uri="{FF2B5EF4-FFF2-40B4-BE49-F238E27FC236}">
                <a16:creationId xmlns:a16="http://schemas.microsoft.com/office/drawing/2014/main" id="{04B3C6F0-859F-BC58-5489-541DD9FA196F}"/>
              </a:ext>
            </a:extLst>
          </p:cNvPr>
          <p:cNvGraphicFramePr>
            <a:graphicFrameLocks noGrp="1"/>
          </p:cNvGraphicFramePr>
          <p:nvPr>
            <p:extLst>
              <p:ext uri="{D42A27DB-BD31-4B8C-83A1-F6EECF244321}">
                <p14:modId xmlns:p14="http://schemas.microsoft.com/office/powerpoint/2010/main" val="869772318"/>
              </p:ext>
            </p:extLst>
          </p:nvPr>
        </p:nvGraphicFramePr>
        <p:xfrm>
          <a:off x="175758" y="562078"/>
          <a:ext cx="11734888" cy="5049368"/>
        </p:xfrm>
        <a:graphic>
          <a:graphicData uri="http://schemas.openxmlformats.org/drawingml/2006/table">
            <a:tbl>
              <a:tblPr firstRow="1" firstCol="1"/>
              <a:tblGrid>
                <a:gridCol w="707668">
                  <a:extLst>
                    <a:ext uri="{9D8B030D-6E8A-4147-A177-3AD203B41FA5}">
                      <a16:colId xmlns:a16="http://schemas.microsoft.com/office/drawing/2014/main" val="3534788341"/>
                    </a:ext>
                  </a:extLst>
                </a:gridCol>
                <a:gridCol w="3628033">
                  <a:extLst>
                    <a:ext uri="{9D8B030D-6E8A-4147-A177-3AD203B41FA5}">
                      <a16:colId xmlns:a16="http://schemas.microsoft.com/office/drawing/2014/main" val="710176470"/>
                    </a:ext>
                  </a:extLst>
                </a:gridCol>
                <a:gridCol w="1662059">
                  <a:extLst>
                    <a:ext uri="{9D8B030D-6E8A-4147-A177-3AD203B41FA5}">
                      <a16:colId xmlns:a16="http://schemas.microsoft.com/office/drawing/2014/main" val="889041540"/>
                    </a:ext>
                  </a:extLst>
                </a:gridCol>
                <a:gridCol w="5737128">
                  <a:extLst>
                    <a:ext uri="{9D8B030D-6E8A-4147-A177-3AD203B41FA5}">
                      <a16:colId xmlns:a16="http://schemas.microsoft.com/office/drawing/2014/main" val="3630505298"/>
                    </a:ext>
                  </a:extLst>
                </a:gridCol>
              </a:tblGrid>
              <a:tr h="467935">
                <a:tc>
                  <a:txBody>
                    <a:bodyPr/>
                    <a:lstStyle/>
                    <a:p>
                      <a:pPr marL="0" marR="0" algn="ctr">
                        <a:lnSpc>
                          <a:spcPct val="107000"/>
                        </a:lnSpc>
                        <a:spcBef>
                          <a:spcPts val="720"/>
                        </a:spcBef>
                        <a:spcAft>
                          <a:spcPts val="720"/>
                        </a:spcAf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fr-C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Stratégies utilisées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fr-CA"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Stratégie élaborée conjointement avec le groupe concerné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fr-C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Description des activités visant à accroître la participation au dépistage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3389187403"/>
                  </a:ext>
                </a:extLst>
              </a:tr>
              <a:tr h="713079">
                <a:tc>
                  <a:txBody>
                    <a:bodyPr/>
                    <a:lstStyle/>
                    <a:p>
                      <a:pPr marL="0" marR="0" algn="ctr">
                        <a:lnSpc>
                          <a:spcPct val="107000"/>
                        </a:lnSpc>
                        <a:spcBef>
                          <a:spcPts val="0"/>
                        </a:spcBef>
                        <a:spcAft>
                          <a:spcPts val="240"/>
                        </a:spcAft>
                      </a:pPr>
                      <a:r>
                        <a:rPr lang="en-US"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Alb.</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Médias (petits et de masse)</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Évaluation des FSS et rétroaction</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Cliniques mobiles de dépistage</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Extension du champ de pratique des fournisseurs</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240"/>
                        </a:spcBef>
                        <a:spcAft>
                          <a:spcPts val="0"/>
                        </a:spcAft>
                        <a:tabLst>
                          <a:tab pos="5280025" algn="l"/>
                        </a:tabLst>
                      </a:pPr>
                      <a:r>
                        <a:rPr lang="en-US" sz="900" b="0">
                          <a:solidFill>
                            <a:schemeClr val="bg1">
                              <a:lumMod val="75000"/>
                            </a:schemeClr>
                          </a:solidFill>
                          <a:effectLst/>
                          <a:latin typeface="+mn-lt"/>
                          <a:ea typeface="Calibri" panose="020F0502020204030204" pitchFamily="34" charset="0"/>
                          <a:cs typeface="Calibri" panose="020F0502020204030204" pitchFamily="34" charset="0"/>
                        </a:rPr>
                        <a:t>Toutes</a:t>
                      </a:r>
                      <a:r>
                        <a:rPr lang="en-US" sz="900" b="0">
                          <a:solidFill>
                            <a:schemeClr val="bg1">
                              <a:lumMod val="75000"/>
                            </a:schemeClr>
                          </a:solidFill>
                          <a:effectLst/>
                          <a:latin typeface="+mn-lt"/>
                          <a:ea typeface="Calibri" panose="020F0502020204030204" pitchFamily="34" charset="0"/>
                          <a:cs typeface="Segoe UI Symbol" panose="020B0502040204020203" pitchFamily="34" charset="0"/>
                        </a:rPr>
                        <a:t>: ✓</a:t>
                      </a:r>
                      <a:endParaRPr lang="en-US" sz="9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L’infirmière praticienne pilote a dirigé des services de dépistage mobiles intégrés (mammographie, Pap et </a:t>
                      </a:r>
                      <a:r>
                        <a:rPr lang="fr-CA" sz="900" b="0" kern="1200" dirty="0" err="1">
                          <a:solidFill>
                            <a:schemeClr val="bg1">
                              <a:lumMod val="75000"/>
                            </a:schemeClr>
                          </a:solidFill>
                          <a:effectLst/>
                          <a:latin typeface="+mn-lt"/>
                          <a:ea typeface="Yu Mincho" panose="02020400000000000000" pitchFamily="18" charset="-128"/>
                          <a:cs typeface="Calibri" panose="020F0502020204030204" pitchFamily="34" charset="0"/>
                        </a:rPr>
                        <a:t>TFi</a:t>
                      </a: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Le manuel Pap des infirmières autorisées les assiste dans le cadre d’une formation supplémentaire pour effectuer le dépistage du cancer du col de l’utérus.</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688722619"/>
                  </a:ext>
                </a:extLst>
              </a:tr>
              <a:tr h="826657">
                <a:tc>
                  <a:txBody>
                    <a:bodyPr/>
                    <a:lstStyle/>
                    <a:p>
                      <a:pPr marL="0" marR="0" algn="ctr">
                        <a:lnSpc>
                          <a:spcPct val="107000"/>
                        </a:lnSpc>
                        <a:spcBef>
                          <a:spcPts val="240"/>
                        </a:spcBef>
                        <a:spcAft>
                          <a:spcPts val="0"/>
                        </a:spcAft>
                      </a:pPr>
                      <a:r>
                        <a:rPr lang="en-US" sz="9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Man.</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Campagne complète de lettres envoyées à toutes les personnes admissibles</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en-CA" sz="900" b="0" kern="1200" dirty="0">
                          <a:solidFill>
                            <a:schemeClr val="bg1">
                              <a:lumMod val="75000"/>
                            </a:schemeClr>
                          </a:solidFill>
                          <a:effectLst/>
                          <a:latin typeface="+mn-lt"/>
                          <a:ea typeface="Yu Mincho" panose="02020400000000000000" pitchFamily="18" charset="-128"/>
                          <a:cs typeface="Calibri" panose="020F0502020204030204" pitchFamily="34" charset="0"/>
                        </a:rPr>
                        <a:t>Promotion du </a:t>
                      </a:r>
                      <a:r>
                        <a:rPr lang="en-CA" sz="900" b="0" kern="1200" dirty="0" err="1">
                          <a:solidFill>
                            <a:schemeClr val="bg1">
                              <a:lumMod val="75000"/>
                            </a:schemeClr>
                          </a:solidFill>
                          <a:effectLst/>
                          <a:latin typeface="+mn-lt"/>
                          <a:ea typeface="Yu Mincho" panose="02020400000000000000" pitchFamily="18" charset="-128"/>
                          <a:cs typeface="Calibri" panose="020F0502020204030204" pitchFamily="34" charset="0"/>
                        </a:rPr>
                        <a:t>dépistage</a:t>
                      </a:r>
                      <a:r>
                        <a:rPr lang="en-CA" sz="900" b="0" kern="1200" dirty="0">
                          <a:solidFill>
                            <a:schemeClr val="bg1">
                              <a:lumMod val="75000"/>
                            </a:schemeClr>
                          </a:solidFill>
                          <a:effectLst/>
                          <a:latin typeface="+mn-lt"/>
                          <a:ea typeface="Yu Mincho" panose="02020400000000000000" pitchFamily="18" charset="-128"/>
                          <a:cs typeface="Calibri" panose="020F0502020204030204" pitchFamily="34" charset="0"/>
                        </a:rPr>
                        <a:t> multiple</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240"/>
                        </a:spcBef>
                        <a:spcAft>
                          <a:spcPts val="240"/>
                        </a:spcAft>
                        <a:tabLst>
                          <a:tab pos="5280025" algn="l"/>
                        </a:tabLst>
                      </a:pPr>
                      <a:r>
                        <a:rPr lang="en-US" sz="900" b="0">
                          <a:solidFill>
                            <a:schemeClr val="bg1">
                              <a:lumMod val="75000"/>
                            </a:schemeClr>
                          </a:solidFill>
                          <a:effectLst/>
                          <a:latin typeface="+mn-lt"/>
                          <a:ea typeface="Calibri" panose="020F0502020204030204" pitchFamily="34" charset="0"/>
                          <a:cs typeface="Calibri" panose="020F0502020204030204" pitchFamily="34" charset="0"/>
                        </a:rPr>
                        <a:t>Toutes</a:t>
                      </a:r>
                      <a:r>
                        <a:rPr lang="en-US" sz="900" b="0">
                          <a:solidFill>
                            <a:schemeClr val="bg1">
                              <a:lumMod val="75000"/>
                            </a:schemeClr>
                          </a:solidFill>
                          <a:effectLst/>
                          <a:latin typeface="+mn-lt"/>
                          <a:ea typeface="Calibri" panose="020F0502020204030204" pitchFamily="34" charset="0"/>
                          <a:cs typeface="Segoe UI Symbol" panose="020B0502040204020203" pitchFamily="34" charset="0"/>
                        </a:rPr>
                        <a:t>: ✓</a:t>
                      </a:r>
                      <a:endParaRPr lang="en-US" sz="9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Le programme s’emploie activement à envoyer des invitations à un premier et à un nouveau rendez-vous, ainsi que des rappels, aux personnes admissibles.</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Deux cliniques mobiles de dépistage du cancer du sein offrent une formation sur le dépistage du cancer du col de l’utérus et fournissent des renseignements sur l’obtention des trousses de test.</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778006465"/>
                  </a:ext>
                </a:extLst>
              </a:tr>
              <a:tr h="641136">
                <a:tc>
                  <a:txBody>
                    <a:bodyPr/>
                    <a:lstStyle/>
                    <a:p>
                      <a:pPr marL="0" marR="0" algn="ctr">
                        <a:lnSpc>
                          <a:spcPct val="107000"/>
                        </a:lnSpc>
                        <a:spcBef>
                          <a:spcPts val="240"/>
                        </a:spcBef>
                        <a:spcAft>
                          <a:spcPts val="0"/>
                        </a:spcAft>
                      </a:pPr>
                      <a:r>
                        <a:rPr lang="en-US" sz="9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Ont.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720"/>
                        </a:spcBef>
                        <a:spcAft>
                          <a:spcPts val="720"/>
                        </a:spcAft>
                        <a:buFont typeface="Symbol" panose="05050102010706020507" pitchFamily="18" charset="2"/>
                        <a:buChar char=""/>
                      </a:pPr>
                      <a:r>
                        <a:rPr lang="en-CA" sz="900" b="0">
                          <a:solidFill>
                            <a:schemeClr val="bg1">
                              <a:lumMod val="75000"/>
                            </a:schemeClr>
                          </a:solidFill>
                          <a:effectLst/>
                          <a:latin typeface="+mn-lt"/>
                          <a:ea typeface="Yu Mincho" panose="02020400000000000000" pitchFamily="18" charset="-128"/>
                          <a:cs typeface="Calibri" panose="020F0502020204030204" pitchFamily="34" charset="0"/>
                        </a:rPr>
                        <a:t>Autobus de dépistage mobile</a:t>
                      </a:r>
                      <a:endParaRPr lang="en-US" sz="900" b="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240"/>
                        </a:spcBef>
                        <a:spcAft>
                          <a:spcPts val="240"/>
                        </a:spcAft>
                        <a:tabLst>
                          <a:tab pos="5280025" algn="l"/>
                        </a:tabLst>
                      </a:pPr>
                      <a:r>
                        <a:rPr lang="en-US" sz="900" b="0">
                          <a:solidFill>
                            <a:schemeClr val="bg1">
                              <a:lumMod val="75000"/>
                            </a:schemeClr>
                          </a:solidFill>
                          <a:effectLst/>
                          <a:latin typeface="+mn-lt"/>
                          <a:ea typeface="Calibri" panose="020F0502020204030204" pitchFamily="34" charset="0"/>
                          <a:cs typeface="Calibri" panose="020F0502020204030204" pitchFamily="34" charset="0"/>
                        </a:rPr>
                        <a:t>Toutes</a:t>
                      </a:r>
                      <a:r>
                        <a:rPr lang="en-US" sz="900" b="0">
                          <a:solidFill>
                            <a:schemeClr val="bg1">
                              <a:lumMod val="75000"/>
                            </a:schemeClr>
                          </a:solidFill>
                          <a:effectLst/>
                          <a:latin typeface="+mn-lt"/>
                          <a:ea typeface="Calibri" panose="020F0502020204030204" pitchFamily="34" charset="0"/>
                          <a:cs typeface="Segoe UI Symbol" panose="020B0502040204020203" pitchFamily="34" charset="0"/>
                        </a:rPr>
                        <a:t>: ✓</a:t>
                      </a:r>
                      <a:endParaRPr lang="en-US" sz="9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720"/>
                        </a:spcBef>
                        <a:spcAft>
                          <a:spcPts val="720"/>
                        </a:spcAft>
                        <a:buFont typeface="Symbol" panose="05050102010706020507" pitchFamily="18" charset="2"/>
                        <a:buChar char=""/>
                      </a:pPr>
                      <a:r>
                        <a:rPr lang="fr-CA" sz="900" b="0">
                          <a:solidFill>
                            <a:schemeClr val="bg1">
                              <a:lumMod val="75000"/>
                            </a:schemeClr>
                          </a:solidFill>
                          <a:effectLst/>
                          <a:latin typeface="+mn-lt"/>
                          <a:ea typeface="Yu Mincho" panose="02020400000000000000" pitchFamily="18" charset="-128"/>
                          <a:cs typeface="Calibri" panose="020F0502020204030204" pitchFamily="34" charset="0"/>
                        </a:rPr>
                        <a:t>Des autobus circulant dans certaines régions (Nord-Ouest, Hamilton Niagara Haldimand Brant) offrent des services de dépistage aux personnes n’ayant pas de FSP ou faisant face à des obstacles, notamment en matière de transport, pour accéder aux services de dépistage existants.</a:t>
                      </a:r>
                      <a:endParaRPr lang="en-US" sz="900" b="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23843756"/>
                  </a:ext>
                </a:extLst>
              </a:tr>
              <a:tr h="866750">
                <a:tc>
                  <a:txBody>
                    <a:bodyPr/>
                    <a:lstStyle/>
                    <a:p>
                      <a:pPr marL="0" marR="0" algn="ctr">
                        <a:lnSpc>
                          <a:spcPct val="107000"/>
                        </a:lnSpc>
                        <a:spcBef>
                          <a:spcPts val="240"/>
                        </a:spcBef>
                        <a:spcAft>
                          <a:spcPts val="0"/>
                        </a:spcAft>
                      </a:pPr>
                      <a:r>
                        <a:rPr lang="fr-CA"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N.-B.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240"/>
                        </a:spcBef>
                        <a:spcAft>
                          <a:spcPts val="240"/>
                        </a:spcAft>
                        <a:buFont typeface="+mj-lt"/>
                        <a:buAutoNum type="arabicPeriod"/>
                        <a:tabLst>
                          <a:tab pos="5280025" algn="l"/>
                        </a:tabLst>
                      </a:pPr>
                      <a:r>
                        <a:rPr lang="fr-CA" sz="900" b="0">
                          <a:solidFill>
                            <a:schemeClr val="bg1">
                              <a:lumMod val="75000"/>
                            </a:schemeClr>
                          </a:solidFill>
                          <a:effectLst/>
                          <a:latin typeface="+mn-lt"/>
                          <a:ea typeface="Yu Mincho" panose="02020400000000000000" pitchFamily="18" charset="-128"/>
                          <a:cs typeface="Calibri" panose="020F0502020204030204" pitchFamily="34" charset="0"/>
                        </a:rPr>
                        <a:t>Envoi direct de la correspondance du programme aux participantes</a:t>
                      </a:r>
                      <a:endParaRPr lang="en-US" sz="900" b="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nSpc>
                          <a:spcPct val="107000"/>
                        </a:lnSpc>
                        <a:spcBef>
                          <a:spcPts val="0"/>
                        </a:spcBef>
                        <a:spcAft>
                          <a:spcPts val="240"/>
                        </a:spcAft>
                        <a:buFont typeface="+mj-lt"/>
                        <a:buAutoNum type="arabicPeriod"/>
                        <a:tabLst>
                          <a:tab pos="5280025" algn="l"/>
                        </a:tabLst>
                      </a:pPr>
                      <a:r>
                        <a:rPr lang="fr-CA" sz="900" b="0">
                          <a:solidFill>
                            <a:schemeClr val="bg1">
                              <a:lumMod val="75000"/>
                            </a:schemeClr>
                          </a:solidFill>
                          <a:effectLst/>
                          <a:latin typeface="+mn-lt"/>
                          <a:ea typeface="Yu Mincho" panose="02020400000000000000" pitchFamily="18" charset="-128"/>
                          <a:cs typeface="Calibri" panose="020F0502020204030204" pitchFamily="34" charset="0"/>
                        </a:rPr>
                        <a:t>En attente des résultats du projet sur les populations faisant l’objet d’un dépistage insuffisant</a:t>
                      </a:r>
                      <a:endParaRPr lang="en-US" sz="900" b="0">
                        <a:solidFill>
                          <a:schemeClr val="bg1">
                            <a:lumMod val="75000"/>
                          </a:schemeClr>
                        </a:solidFill>
                        <a:effectLst/>
                        <a:latin typeface="+mn-lt"/>
                        <a:ea typeface="Yu Mincho" panose="02020400000000000000" pitchFamily="18" charset="-128"/>
                        <a:cs typeface="Calibri" panose="020F0502020204030204" pitchFamily="34" charset="0"/>
                      </a:endParaRPr>
                    </a:p>
                    <a:p>
                      <a:pPr marL="0" marR="0">
                        <a:lnSpc>
                          <a:spcPct val="107000"/>
                        </a:lnSpc>
                        <a:spcBef>
                          <a:spcPts val="240"/>
                        </a:spcBef>
                        <a:spcAft>
                          <a:spcPts val="0"/>
                        </a:spcAft>
                        <a:tabLst>
                          <a:tab pos="5280025" algn="l"/>
                        </a:tabLst>
                      </a:pPr>
                      <a:r>
                        <a:rPr lang="fr-CA" sz="900" b="0">
                          <a:solidFill>
                            <a:schemeClr val="bg1">
                              <a:lumMod val="75000"/>
                            </a:schemeClr>
                          </a:solidFill>
                          <a:effectLst/>
                          <a:latin typeface="+mn-lt"/>
                          <a:ea typeface="Yu Mincho" panose="02020400000000000000" pitchFamily="18" charset="-128"/>
                          <a:cs typeface="Calibri" panose="020F0502020204030204" pitchFamily="34" charset="0"/>
                        </a:rPr>
                        <a:t> </a:t>
                      </a:r>
                      <a:endParaRPr lang="en-US" sz="9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240"/>
                        </a:spcBef>
                        <a:spcAft>
                          <a:spcPts val="240"/>
                        </a:spcAft>
                        <a:buFont typeface="+mj-lt"/>
                        <a:buAutoNum type="arabicPeriod"/>
                        <a:tabLst>
                          <a:tab pos="5280025" algn="l"/>
                        </a:tabLst>
                      </a:pPr>
                      <a:r>
                        <a:rPr lang="fr-CA" sz="900" b="0">
                          <a:solidFill>
                            <a:schemeClr val="bg1">
                              <a:lumMod val="75000"/>
                            </a:schemeClr>
                          </a:solidFill>
                          <a:effectLst/>
                          <a:latin typeface="+mn-lt"/>
                          <a:ea typeface="Yu Mincho" panose="02020400000000000000" pitchFamily="18" charset="-128"/>
                          <a:cs typeface="Calibri" panose="020F0502020204030204" pitchFamily="34" charset="0"/>
                        </a:rPr>
                        <a:t> </a:t>
                      </a:r>
                      <a:endParaRPr lang="en-US" sz="900" b="0">
                        <a:solidFill>
                          <a:schemeClr val="bg1">
                            <a:lumMod val="75000"/>
                          </a:schemeClr>
                        </a:solidFill>
                        <a:effectLst/>
                        <a:latin typeface="+mn-lt"/>
                        <a:ea typeface="Calibri" panose="020F0502020204030204" pitchFamily="34" charset="0"/>
                        <a:cs typeface="Arial" panose="020B0604020202020204" pitchFamily="34" charset="0"/>
                      </a:endParaRPr>
                    </a:p>
                    <a:p>
                      <a:pPr marL="342900" marR="0" lvl="0" indent="-342900">
                        <a:lnSpc>
                          <a:spcPct val="107000"/>
                        </a:lnSpc>
                        <a:spcBef>
                          <a:spcPts val="240"/>
                        </a:spcBef>
                        <a:spcAft>
                          <a:spcPts val="240"/>
                        </a:spcAft>
                        <a:buFont typeface="+mj-lt"/>
                        <a:buAutoNum type="arabicPeriod"/>
                        <a:tabLst>
                          <a:tab pos="5280025" algn="l"/>
                        </a:tabLst>
                      </a:pPr>
                      <a:r>
                        <a:rPr lang="en-US" sz="900" b="0">
                          <a:solidFill>
                            <a:schemeClr val="bg1">
                              <a:lumMod val="75000"/>
                            </a:schemeClr>
                          </a:solidFill>
                          <a:effectLst/>
                          <a:latin typeface="+mn-lt"/>
                          <a:ea typeface="Calibri" panose="020F0502020204030204" pitchFamily="34" charset="0"/>
                          <a:cs typeface="Segoe UI Symbol" panose="020B0502040204020203" pitchFamily="34" charset="0"/>
                        </a:rPr>
                        <a:t>✓</a:t>
                      </a:r>
                      <a:endParaRPr lang="en-US" sz="900" b="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dirty="0">
                          <a:solidFill>
                            <a:schemeClr val="bg1">
                              <a:lumMod val="75000"/>
                            </a:schemeClr>
                          </a:solidFill>
                          <a:effectLst/>
                          <a:latin typeface="+mn-lt"/>
                          <a:ea typeface="Yu Mincho" panose="02020400000000000000" pitchFamily="18" charset="-128"/>
                          <a:cs typeface="Calibri" panose="020F0502020204030204" pitchFamily="34" charset="0"/>
                        </a:rPr>
                        <a:t>Les </a:t>
                      </a: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lettres d’invitation à un premier rendez-vous et de rappel sont envoyées directement par le programme aux personnes, quelle que soit leur zone de résidence.</a:t>
                      </a:r>
                      <a:endParaRPr lang="en-US" sz="900" b="0" kern="1200" dirty="0">
                        <a:solidFill>
                          <a:schemeClr val="bg1">
                            <a:lumMod val="75000"/>
                          </a:schemeClr>
                        </a:solidFill>
                        <a:effectLst/>
                        <a:latin typeface="+mn-lt"/>
                        <a:ea typeface="Yu Mincho" panose="02020400000000000000" pitchFamily="18" charset="-128"/>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tabLst>
                          <a:tab pos="5280025" algn="l"/>
                        </a:tabLst>
                      </a:pPr>
                      <a:r>
                        <a:rPr lang="fr-CA" sz="900" b="0" kern="1200" dirty="0">
                          <a:solidFill>
                            <a:schemeClr val="bg1">
                              <a:lumMod val="75000"/>
                            </a:schemeClr>
                          </a:solidFill>
                          <a:effectLst/>
                          <a:latin typeface="+mn-lt"/>
                          <a:ea typeface="Yu Mincho" panose="02020400000000000000" pitchFamily="18" charset="-128"/>
                          <a:cs typeface="Calibri" panose="020F0502020204030204" pitchFamily="34" charset="0"/>
                        </a:rPr>
                        <a:t>On prévoit de tirer parti des recommandations du projet en cours Élaboration de stratégies ciblant les populations faisant l’objet d’un dépistage insuffisant grâce </a:t>
                      </a:r>
                      <a:r>
                        <a:rPr lang="fr-CA" sz="900" b="0" dirty="0">
                          <a:solidFill>
                            <a:schemeClr val="bg1">
                              <a:lumMod val="75000"/>
                            </a:schemeClr>
                          </a:solidFill>
                          <a:effectLst/>
                          <a:latin typeface="+mn-lt"/>
                          <a:ea typeface="Yu Mincho" panose="02020400000000000000" pitchFamily="18" charset="-128"/>
                          <a:cs typeface="Calibri" panose="020F0502020204030204" pitchFamily="34" charset="0"/>
                        </a:rPr>
                        <a:t>à la mobilisation communautaire.</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53595366"/>
                  </a:ext>
                </a:extLst>
              </a:tr>
              <a:tr h="447672">
                <a:tc>
                  <a:txBody>
                    <a:bodyPr/>
                    <a:lstStyle/>
                    <a:p>
                      <a:pPr marL="0" marR="0" algn="ctr">
                        <a:lnSpc>
                          <a:spcPct val="107000"/>
                        </a:lnSpc>
                        <a:spcBef>
                          <a:spcPts val="240"/>
                        </a:spcBef>
                        <a:spcAft>
                          <a:spcPts val="0"/>
                        </a:spcAft>
                      </a:pPr>
                      <a:r>
                        <a:rPr lang="en-US" sz="9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Î.-P.-É.</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720"/>
                        </a:spcBef>
                        <a:spcAft>
                          <a:spcPts val="720"/>
                        </a:spcAft>
                        <a:buFont typeface="Symbol" panose="05050102010706020507" pitchFamily="18" charset="2"/>
                        <a:buChar char=""/>
                      </a:pPr>
                      <a:r>
                        <a:rPr lang="fr-CA" sz="900" b="0">
                          <a:solidFill>
                            <a:schemeClr val="bg1">
                              <a:lumMod val="75000"/>
                            </a:schemeClr>
                          </a:solidFill>
                          <a:effectLst/>
                          <a:latin typeface="+mn-lt"/>
                          <a:ea typeface="Yu Mincho" panose="02020400000000000000" pitchFamily="18" charset="-128"/>
                          <a:cs typeface="Calibri" panose="020F0502020204030204" pitchFamily="34" charset="0"/>
                        </a:rPr>
                        <a:t>Cliniques Pap régionales dans les centres de santé</a:t>
                      </a:r>
                      <a:endParaRPr lang="en-US" sz="900" b="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240"/>
                        </a:spcBef>
                        <a:spcAft>
                          <a:spcPts val="240"/>
                        </a:spcAft>
                        <a:tabLst>
                          <a:tab pos="5280025" algn="l"/>
                        </a:tabLst>
                      </a:pPr>
                      <a:r>
                        <a:rPr lang="fr-CA" sz="900" b="0" dirty="0">
                          <a:solidFill>
                            <a:schemeClr val="bg1">
                              <a:lumMod val="75000"/>
                            </a:schemeClr>
                          </a:solidFill>
                          <a:effectLst/>
                          <a:latin typeface="+mn-lt"/>
                          <a:ea typeface="Yu Mincho" panose="02020400000000000000" pitchFamily="18" charset="-128"/>
                          <a:cs typeface="Calibri" panose="020F0502020204030204" pitchFamily="34" charset="0"/>
                        </a:rPr>
                        <a:t> </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720"/>
                        </a:spcBef>
                        <a:spcAft>
                          <a:spcPts val="720"/>
                        </a:spcAft>
                        <a:buFont typeface="Symbol" panose="05050102010706020507" pitchFamily="18" charset="2"/>
                        <a:buChar char=""/>
                      </a:pPr>
                      <a:r>
                        <a:rPr lang="fr-CA" sz="900" b="0">
                          <a:solidFill>
                            <a:schemeClr val="bg1">
                              <a:lumMod val="75000"/>
                            </a:schemeClr>
                          </a:solidFill>
                          <a:effectLst/>
                          <a:latin typeface="+mn-lt"/>
                          <a:ea typeface="Yu Mincho" panose="02020400000000000000" pitchFamily="18" charset="-128"/>
                          <a:cs typeface="Calibri" panose="020F0502020204030204" pitchFamily="34" charset="0"/>
                        </a:rPr>
                        <a:t>Régions rurales : cliniques Pap régionales (environ 45 minutes en voiture)</a:t>
                      </a:r>
                      <a:endParaRPr lang="en-US" sz="900" b="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509350196"/>
                  </a:ext>
                </a:extLst>
              </a:tr>
              <a:tr h="1086139">
                <a:tc>
                  <a:txBody>
                    <a:bodyPr/>
                    <a:lstStyle/>
                    <a:p>
                      <a:pPr marL="0" marR="0" algn="ctr">
                        <a:lnSpc>
                          <a:spcPct val="107000"/>
                        </a:lnSpc>
                        <a:spcBef>
                          <a:spcPts val="240"/>
                        </a:spcBef>
                        <a:spcAft>
                          <a:spcPts val="0"/>
                        </a:spcAft>
                      </a:pPr>
                      <a:r>
                        <a:rPr lang="en-US" sz="9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T.-N.-L.</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240"/>
                        </a:spcBef>
                        <a:spcAft>
                          <a:spcPts val="240"/>
                        </a:spcAft>
                        <a:buFont typeface="Symbol" panose="05050102010706020507" pitchFamily="18" charset="2"/>
                        <a:buChar char=""/>
                        <a:tabLst>
                          <a:tab pos="5280025" algn="l"/>
                        </a:tabLst>
                      </a:pPr>
                      <a:r>
                        <a:rPr lang="fr-CA" sz="900" b="0">
                          <a:solidFill>
                            <a:schemeClr val="bg1">
                              <a:lumMod val="75000"/>
                            </a:schemeClr>
                          </a:solidFill>
                          <a:effectLst/>
                          <a:latin typeface="+mn-lt"/>
                          <a:ea typeface="Yu Mincho" panose="02020400000000000000" pitchFamily="18" charset="-128"/>
                          <a:cs typeface="Calibri" panose="020F0502020204030204" pitchFamily="34" charset="0"/>
                        </a:rPr>
                        <a:t>Collaboration avec les fournisseurs de soins primaires, les réseaux régionaux et les groupes communautaires pour partager les données régionales, fournir de la formation et promouvoir le programme</a:t>
                      </a:r>
                      <a:endParaRPr lang="en-US" sz="900" b="0">
                        <a:solidFill>
                          <a:schemeClr val="bg1">
                            <a:lumMod val="75000"/>
                          </a:schemeClr>
                        </a:solidFill>
                        <a:effectLst/>
                        <a:latin typeface="+mn-lt"/>
                        <a:ea typeface="Calibri" panose="020F0502020204030204" pitchFamily="34" charset="0"/>
                        <a:cs typeface="Arial" panose="020B0604020202020204" pitchFamily="34" charset="0"/>
                      </a:endParaRPr>
                    </a:p>
                    <a:p>
                      <a:pPr marL="342900" marR="0" lvl="0" indent="-342900">
                        <a:lnSpc>
                          <a:spcPct val="107000"/>
                        </a:lnSpc>
                        <a:spcBef>
                          <a:spcPts val="240"/>
                        </a:spcBef>
                        <a:spcAft>
                          <a:spcPts val="240"/>
                        </a:spcAft>
                        <a:buFont typeface="Symbol" panose="05050102010706020507" pitchFamily="18" charset="2"/>
                        <a:buChar char=""/>
                        <a:tabLst>
                          <a:tab pos="5280025" algn="l"/>
                        </a:tabLst>
                      </a:pPr>
                      <a:r>
                        <a:rPr lang="fr-CA" sz="900" b="0">
                          <a:solidFill>
                            <a:schemeClr val="bg1">
                              <a:lumMod val="75000"/>
                            </a:schemeClr>
                          </a:solidFill>
                          <a:effectLst/>
                          <a:latin typeface="+mn-lt"/>
                          <a:ea typeface="Yu Mincho" panose="02020400000000000000" pitchFamily="18" charset="-128"/>
                          <a:cs typeface="Calibri" panose="020F0502020204030204" pitchFamily="34" charset="0"/>
                        </a:rPr>
                        <a:t>Fourniture de matériel promotionnel et éducatif du programme pour encourager la participation au programme</a:t>
                      </a:r>
                      <a:endParaRPr lang="en-US" sz="900" b="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240"/>
                        </a:spcAft>
                        <a:tabLst>
                          <a:tab pos="5280025" algn="l"/>
                        </a:tabLst>
                      </a:pPr>
                      <a:r>
                        <a:rPr lang="fr-CA" sz="900" b="0">
                          <a:solidFill>
                            <a:schemeClr val="bg1">
                              <a:lumMod val="75000"/>
                            </a:schemeClr>
                          </a:solidFill>
                          <a:effectLst/>
                          <a:latin typeface="+mn-lt"/>
                          <a:ea typeface="Yu Mincho" panose="02020400000000000000" pitchFamily="18" charset="-128"/>
                          <a:cs typeface="Calibri" panose="020F0502020204030204" pitchFamily="34" charset="0"/>
                        </a:rPr>
                        <a:t> </a:t>
                      </a:r>
                      <a:endParaRPr lang="en-US" sz="9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75000"/>
                            </a:schemeClr>
                          </a:solidFill>
                          <a:effectLst/>
                          <a:latin typeface="+mn-lt"/>
                          <a:ea typeface="Yu Mincho" panose="02020400000000000000" pitchFamily="18" charset="-128"/>
                          <a:cs typeface="Calibri" panose="020F0502020204030204" pitchFamily="34" charset="0"/>
                        </a:rPr>
                        <a:t> </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440725129"/>
                  </a:ext>
                </a:extLst>
              </a:tr>
            </a:tbl>
          </a:graphicData>
        </a:graphic>
      </p:graphicFrame>
      <p:sp>
        <p:nvSpPr>
          <p:cNvPr id="4" name="TextBox 3">
            <a:extLst>
              <a:ext uri="{FF2B5EF4-FFF2-40B4-BE49-F238E27FC236}">
                <a16:creationId xmlns:a16="http://schemas.microsoft.com/office/drawing/2014/main" id="{4EEF1806-3C78-ABBA-612F-9831614C71A0}"/>
              </a:ext>
            </a:extLst>
          </p:cNvPr>
          <p:cNvSpPr txBox="1"/>
          <p:nvPr/>
        </p:nvSpPr>
        <p:spPr>
          <a:xfrm>
            <a:off x="163820" y="5611446"/>
            <a:ext cx="11734887" cy="230832"/>
          </a:xfrm>
          <a:prstGeom prst="rect">
            <a:avLst/>
          </a:prstGeom>
          <a:noFill/>
        </p:spPr>
        <p:txBody>
          <a:bodyPr wrap="square">
            <a:spAutoFit/>
          </a:bodyPr>
          <a:lstStyle/>
          <a:p>
            <a:r>
              <a:rPr lang="fr-FR" sz="900" dirty="0">
                <a:solidFill>
                  <a:schemeClr val="bg1">
                    <a:lumMod val="75000"/>
                  </a:schemeClr>
                </a:solidFill>
              </a:rPr>
              <a:t>*En l’absence de programme de dépistage organisé au Québec, il n’y a pas de stratégies concertées en place.</a:t>
            </a:r>
            <a:endParaRPr lang="en-US" sz="900" dirty="0">
              <a:solidFill>
                <a:schemeClr val="bg1">
                  <a:lumMod val="75000"/>
                </a:schemeClr>
              </a:solidFill>
            </a:endParaRPr>
          </a:p>
        </p:txBody>
      </p:sp>
    </p:spTree>
    <p:extLst>
      <p:ext uri="{BB962C8B-B14F-4D97-AF65-F5344CB8AC3E}">
        <p14:creationId xmlns:p14="http://schemas.microsoft.com/office/powerpoint/2010/main" val="3884694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266034" y="225052"/>
            <a:ext cx="10380786" cy="345482"/>
          </a:xfrm>
        </p:spPr>
        <p:txBody>
          <a:bodyPr>
            <a:normAutofit/>
          </a:bodyPr>
          <a:lstStyle/>
          <a:p>
            <a:r>
              <a:rPr lang="fr-FR" sz="1600" dirty="0"/>
              <a:t>Stratégies d’amélioration du dépistage pour les personnes LGBTQ2S+*</a:t>
            </a:r>
            <a:endParaRPr lang="en-US" sz="1600" dirty="0"/>
          </a:p>
        </p:txBody>
      </p:sp>
      <p:graphicFrame>
        <p:nvGraphicFramePr>
          <p:cNvPr id="3" name="Table 2">
            <a:extLst>
              <a:ext uri="{FF2B5EF4-FFF2-40B4-BE49-F238E27FC236}">
                <a16:creationId xmlns:a16="http://schemas.microsoft.com/office/drawing/2014/main" id="{8885C1B2-5513-6294-4857-074DBEEA196C}"/>
              </a:ext>
            </a:extLst>
          </p:cNvPr>
          <p:cNvGraphicFramePr>
            <a:graphicFrameLocks noGrp="1"/>
          </p:cNvGraphicFramePr>
          <p:nvPr>
            <p:extLst>
              <p:ext uri="{D42A27DB-BD31-4B8C-83A1-F6EECF244321}">
                <p14:modId xmlns:p14="http://schemas.microsoft.com/office/powerpoint/2010/main" val="1996375423"/>
              </p:ext>
            </p:extLst>
          </p:nvPr>
        </p:nvGraphicFramePr>
        <p:xfrm>
          <a:off x="266034" y="654240"/>
          <a:ext cx="11621166" cy="5440534"/>
        </p:xfrm>
        <a:graphic>
          <a:graphicData uri="http://schemas.openxmlformats.org/drawingml/2006/table">
            <a:tbl>
              <a:tblPr firstRow="1" firstCol="1"/>
              <a:tblGrid>
                <a:gridCol w="605981">
                  <a:extLst>
                    <a:ext uri="{9D8B030D-6E8A-4147-A177-3AD203B41FA5}">
                      <a16:colId xmlns:a16="http://schemas.microsoft.com/office/drawing/2014/main" val="1952267085"/>
                    </a:ext>
                  </a:extLst>
                </a:gridCol>
                <a:gridCol w="1655053">
                  <a:extLst>
                    <a:ext uri="{9D8B030D-6E8A-4147-A177-3AD203B41FA5}">
                      <a16:colId xmlns:a16="http://schemas.microsoft.com/office/drawing/2014/main" val="4262324777"/>
                    </a:ext>
                  </a:extLst>
                </a:gridCol>
                <a:gridCol w="3170820">
                  <a:extLst>
                    <a:ext uri="{9D8B030D-6E8A-4147-A177-3AD203B41FA5}">
                      <a16:colId xmlns:a16="http://schemas.microsoft.com/office/drawing/2014/main" val="1746544923"/>
                    </a:ext>
                  </a:extLst>
                </a:gridCol>
                <a:gridCol w="1573120">
                  <a:extLst>
                    <a:ext uri="{9D8B030D-6E8A-4147-A177-3AD203B41FA5}">
                      <a16:colId xmlns:a16="http://schemas.microsoft.com/office/drawing/2014/main" val="813213641"/>
                    </a:ext>
                  </a:extLst>
                </a:gridCol>
                <a:gridCol w="4616192">
                  <a:extLst>
                    <a:ext uri="{9D8B030D-6E8A-4147-A177-3AD203B41FA5}">
                      <a16:colId xmlns:a16="http://schemas.microsoft.com/office/drawing/2014/main" val="1537677594"/>
                    </a:ext>
                  </a:extLst>
                </a:gridCol>
              </a:tblGrid>
              <a:tr h="425675">
                <a:tc>
                  <a:txBody>
                    <a:bodyPr/>
                    <a:lstStyle/>
                    <a:p>
                      <a:pPr marL="0" marR="0" algn="ctr">
                        <a:lnSpc>
                          <a:spcPct val="107000"/>
                        </a:lnSpc>
                        <a:spcBef>
                          <a:spcPts val="720"/>
                        </a:spcBef>
                        <a:spcAft>
                          <a:spcPts val="72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Public(s) visé(s)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fr-CA"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Stratégies utilisées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fr-CA"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Stratégie élaborée conjointement avec le groupe concerné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fr-C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Description des activités visant à accroître la participation au dépistage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2626402241"/>
                  </a:ext>
                </a:extLst>
              </a:tr>
              <a:tr h="857706">
                <a:tc>
                  <a:txBody>
                    <a:bodyPr/>
                    <a:lstStyle/>
                    <a:p>
                      <a:pPr marL="0" marR="0" algn="ctr">
                        <a:lnSpc>
                          <a:spcPct val="107000"/>
                        </a:lnSpc>
                        <a:spcBef>
                          <a:spcPts val="720"/>
                        </a:spcBef>
                        <a:spcAft>
                          <a:spcPts val="72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Alb.</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900" b="0" kern="1200" dirty="0" err="1">
                          <a:solidFill>
                            <a:schemeClr val="bg1">
                              <a:lumMod val="75000"/>
                            </a:schemeClr>
                          </a:solidFill>
                          <a:effectLst/>
                          <a:latin typeface="+mn-lt"/>
                          <a:ea typeface="Calibri" panose="020F0502020204030204" pitchFamily="34" charset="0"/>
                          <a:cs typeface="Calibri" panose="020F0502020204030204" pitchFamily="34" charset="0"/>
                        </a:rPr>
                        <a:t>Personnes</a:t>
                      </a:r>
                      <a:r>
                        <a:rPr lang="en-US" sz="900" b="0" kern="1200" dirty="0">
                          <a:solidFill>
                            <a:schemeClr val="bg1">
                              <a:lumMod val="75000"/>
                            </a:schemeClr>
                          </a:solidFill>
                          <a:effectLst/>
                          <a:latin typeface="+mn-lt"/>
                          <a:ea typeface="Calibri" panose="020F0502020204030204" pitchFamily="34" charset="0"/>
                          <a:cs typeface="Calibri" panose="020F0502020204030204" pitchFamily="34" charset="0"/>
                        </a:rPr>
                        <a:t> </a:t>
                      </a:r>
                      <a:r>
                        <a:rPr lang="en-US" sz="900" b="0" kern="1200" dirty="0" err="1">
                          <a:solidFill>
                            <a:schemeClr val="bg1">
                              <a:lumMod val="75000"/>
                            </a:schemeClr>
                          </a:solidFill>
                          <a:effectLst/>
                          <a:latin typeface="+mn-lt"/>
                          <a:ea typeface="Calibri" panose="020F0502020204030204" pitchFamily="34" charset="0"/>
                          <a:cs typeface="Calibri" panose="020F0502020204030204" pitchFamily="34" charset="0"/>
                        </a:rPr>
                        <a:t>s’identifiant</a:t>
                      </a:r>
                      <a:r>
                        <a:rPr lang="en-US" sz="900" b="0" kern="1200" dirty="0">
                          <a:solidFill>
                            <a:schemeClr val="bg1">
                              <a:lumMod val="75000"/>
                            </a:schemeClr>
                          </a:solidFill>
                          <a:effectLst/>
                          <a:latin typeface="+mn-lt"/>
                          <a:ea typeface="Calibri" panose="020F0502020204030204" pitchFamily="34" charset="0"/>
                          <a:cs typeface="Calibri" panose="020F0502020204030204" pitchFamily="34" charset="0"/>
                        </a:rPr>
                        <a:t> </a:t>
                      </a:r>
                      <a:r>
                        <a:rPr lang="en-US" sz="900" b="0" kern="1200" dirty="0" err="1">
                          <a:solidFill>
                            <a:schemeClr val="bg1">
                              <a:lumMod val="75000"/>
                            </a:schemeClr>
                          </a:solidFill>
                          <a:effectLst/>
                          <a:latin typeface="+mn-lt"/>
                          <a:ea typeface="Calibri" panose="020F0502020204030204" pitchFamily="34" charset="0"/>
                          <a:cs typeface="Calibri" panose="020F0502020204030204" pitchFamily="34" charset="0"/>
                        </a:rPr>
                        <a:t>comme</a:t>
                      </a:r>
                      <a:r>
                        <a:rPr lang="en-US" sz="900" b="0" kern="1200" dirty="0">
                          <a:solidFill>
                            <a:schemeClr val="bg1">
                              <a:lumMod val="75000"/>
                            </a:schemeClr>
                          </a:solidFill>
                          <a:effectLst/>
                          <a:latin typeface="+mn-lt"/>
                          <a:ea typeface="Calibri" panose="020F0502020204030204" pitchFamily="34" charset="0"/>
                          <a:cs typeface="Calibri" panose="020F0502020204030204" pitchFamily="34" charset="0"/>
                        </a:rPr>
                        <a:t> LGBTQ2S+</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900" b="0" kern="1200" dirty="0">
                          <a:solidFill>
                            <a:schemeClr val="bg1">
                              <a:lumMod val="75000"/>
                            </a:schemeClr>
                          </a:solidFill>
                          <a:effectLst/>
                          <a:latin typeface="+mn-lt"/>
                          <a:ea typeface="Calibri" panose="020F0502020204030204" pitchFamily="34" charset="0"/>
                          <a:cs typeface="Calibri" panose="020F0502020204030204" pitchFamily="34" charset="0"/>
                        </a:rPr>
                        <a:t>FSP des </a:t>
                      </a:r>
                      <a:r>
                        <a:rPr lang="en-US" sz="900" b="0" kern="1200" dirty="0" err="1">
                          <a:solidFill>
                            <a:schemeClr val="bg1">
                              <a:lumMod val="75000"/>
                            </a:schemeClr>
                          </a:solidFill>
                          <a:effectLst/>
                          <a:latin typeface="+mn-lt"/>
                          <a:ea typeface="Calibri" panose="020F0502020204030204" pitchFamily="34" charset="0"/>
                          <a:cs typeface="Calibri" panose="020F0502020204030204" pitchFamily="34" charset="0"/>
                        </a:rPr>
                        <a:t>personnes</a:t>
                      </a:r>
                      <a:r>
                        <a:rPr lang="en-US" sz="900" b="0" kern="1200" dirty="0">
                          <a:solidFill>
                            <a:schemeClr val="bg1">
                              <a:lumMod val="75000"/>
                            </a:schemeClr>
                          </a:solidFill>
                          <a:effectLst/>
                          <a:latin typeface="+mn-lt"/>
                          <a:ea typeface="Calibri" panose="020F0502020204030204" pitchFamily="34" charset="0"/>
                          <a:cs typeface="Calibri" panose="020F0502020204030204" pitchFamily="34" charset="0"/>
                        </a:rPr>
                        <a:t> LGBTQ2S+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Élaboration de matériel et de ressources adaptés sur le plan culturel</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Mobilisation directe </a:t>
                      </a: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du groupe concerné en vue de concevoir conjointement des programmes</a:t>
                      </a:r>
                      <a:endParaRPr lang="en-US" sz="900" b="0" dirty="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indent="-128905">
                        <a:lnSpc>
                          <a:spcPct val="107000"/>
                        </a:lnSpc>
                        <a:spcBef>
                          <a:spcPts val="720"/>
                        </a:spcBef>
                        <a:spcAft>
                          <a:spcPts val="720"/>
                        </a:spcAft>
                      </a:pPr>
                      <a:r>
                        <a:rPr lang="en-US" sz="900" b="0">
                          <a:solidFill>
                            <a:schemeClr val="bg1">
                              <a:lumMod val="75000"/>
                            </a:schemeClr>
                          </a:solidFill>
                          <a:effectLst/>
                          <a:latin typeface="+mn-lt"/>
                          <a:ea typeface="Calibri" panose="020F0502020204030204" pitchFamily="34" charset="0"/>
                          <a:cs typeface="Calibri" panose="020F0502020204030204" pitchFamily="34" charset="0"/>
                        </a:rPr>
                        <a:t>Toutes</a:t>
                      </a:r>
                      <a:r>
                        <a:rPr lang="en-US" sz="900" b="0">
                          <a:solidFill>
                            <a:schemeClr val="bg1">
                              <a:lumMod val="75000"/>
                            </a:schemeClr>
                          </a:solidFill>
                          <a:effectLst/>
                          <a:latin typeface="+mn-lt"/>
                          <a:ea typeface="Calibri" panose="020F0502020204030204" pitchFamily="34" charset="0"/>
                          <a:cs typeface="Segoe UI Symbol" panose="020B0502040204020203" pitchFamily="34" charset="0"/>
                        </a:rPr>
                        <a:t>: ✓</a:t>
                      </a:r>
                      <a:endParaRPr lang="en-US" sz="9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Premières étapes du dialogue avec les représentants des groupes LGBTQ2S+, en vue d’élaborer des ressources et des formulations </a:t>
                      </a: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inclusives appropriées dans la correspondance, ainsi que des aides particulières pour les FSP</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Exploration de différentes méthodes visant à actualiser la façon dont la collecte </a:t>
                      </a: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de données sur le sexe et/ou le genre peut servir de base à une participation adéquate au dépistage</a:t>
                      </a:r>
                      <a:endParaRPr lang="en-US" sz="900" b="0" dirty="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797307389"/>
                  </a:ext>
                </a:extLst>
              </a:tr>
              <a:tr h="425675">
                <a:tc>
                  <a:txBody>
                    <a:bodyPr/>
                    <a:lstStyle/>
                    <a:p>
                      <a:pPr marL="0" marR="0" algn="ctr">
                        <a:lnSpc>
                          <a:spcPct val="107000"/>
                        </a:lnSpc>
                        <a:spcBef>
                          <a:spcPts val="720"/>
                        </a:spcBef>
                        <a:spcAft>
                          <a:spcPts val="0"/>
                        </a:spcAft>
                      </a:pPr>
                      <a:r>
                        <a:rPr lang="en-US"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Sask.</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228600" marR="0" indent="-228600">
                        <a:lnSpc>
                          <a:spcPct val="107000"/>
                        </a:lnSpc>
                        <a:spcBef>
                          <a:spcPts val="720"/>
                        </a:spcBef>
                        <a:spcAft>
                          <a:spcPts val="720"/>
                        </a:spcAft>
                      </a:pPr>
                      <a:r>
                        <a:rPr lang="en-US" sz="900" b="0">
                          <a:solidFill>
                            <a:schemeClr val="bg1">
                              <a:lumMod val="75000"/>
                            </a:schemeClr>
                          </a:solidFill>
                          <a:effectLst/>
                          <a:latin typeface="+mn-lt"/>
                          <a:ea typeface="Calibri" panose="020F0502020204030204" pitchFamily="34" charset="0"/>
                          <a:cs typeface="Calibri" panose="020F0502020204030204" pitchFamily="34" charset="0"/>
                        </a:rPr>
                        <a:t>Personnes LGBTQ2S+</a:t>
                      </a:r>
                      <a:endParaRPr lang="en-US" sz="900" b="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228600" marR="0" indent="-228600">
                        <a:lnSpc>
                          <a:spcPct val="107000"/>
                        </a:lnSpc>
                        <a:spcBef>
                          <a:spcPts val="720"/>
                        </a:spcBef>
                        <a:spcAft>
                          <a:spcPts val="720"/>
                        </a:spcAft>
                      </a:pPr>
                      <a:r>
                        <a:rPr lang="fr-CA" sz="900" b="0">
                          <a:solidFill>
                            <a:schemeClr val="bg1">
                              <a:lumMod val="75000"/>
                            </a:schemeClr>
                          </a:solidFill>
                          <a:effectLst/>
                          <a:latin typeface="+mn-lt"/>
                          <a:ea typeface="Calibri" panose="020F0502020204030204" pitchFamily="34" charset="0"/>
                          <a:cs typeface="Calibri" panose="020F0502020204030204" pitchFamily="34" charset="0"/>
                        </a:rPr>
                        <a:t>Les lignes directrices révisées incluront des renseignements propres aux besoins des personnes LGBTQ2S+ en matière de santé.</a:t>
                      </a:r>
                      <a:endParaRPr lang="en-US" sz="900" b="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720"/>
                        </a:spcAft>
                      </a:pPr>
                      <a:r>
                        <a:rPr lang="fr-CA" sz="900" b="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fr-CA" sz="900" b="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254752268"/>
                  </a:ext>
                </a:extLst>
              </a:tr>
              <a:tr h="558395">
                <a:tc>
                  <a:txBody>
                    <a:bodyPr/>
                    <a:lstStyle/>
                    <a:p>
                      <a:pPr marL="0" marR="0" algn="ctr">
                        <a:lnSpc>
                          <a:spcPct val="107000"/>
                        </a:lnSpc>
                        <a:spcBef>
                          <a:spcPts val="720"/>
                        </a:spcBef>
                        <a:spcAft>
                          <a:spcPts val="0"/>
                        </a:spcAft>
                      </a:pPr>
                      <a:r>
                        <a:rPr lang="en-US"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Man.</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720"/>
                        </a:spcBef>
                        <a:spcAft>
                          <a:spcPts val="720"/>
                        </a:spcAft>
                        <a:buFont typeface="Symbol" panose="05050102010706020507" pitchFamily="18" charset="2"/>
                        <a:buChar char=""/>
                      </a:pPr>
                      <a:r>
                        <a:rPr lang="en-US" sz="900" b="0" dirty="0" err="1">
                          <a:solidFill>
                            <a:schemeClr val="bg1">
                              <a:lumMod val="75000"/>
                            </a:schemeClr>
                          </a:solidFill>
                          <a:effectLst/>
                          <a:latin typeface="+mn-lt"/>
                          <a:ea typeface="Calibri" panose="020F0502020204030204" pitchFamily="34" charset="0"/>
                          <a:cs typeface="Calibri" panose="020F0502020204030204" pitchFamily="34" charset="0"/>
                        </a:rPr>
                        <a:t>Personnes</a:t>
                      </a:r>
                      <a:r>
                        <a:rPr lang="en-US" sz="900" b="0" dirty="0">
                          <a:solidFill>
                            <a:schemeClr val="bg1">
                              <a:lumMod val="75000"/>
                            </a:schemeClr>
                          </a:solidFill>
                          <a:effectLst/>
                          <a:latin typeface="+mn-lt"/>
                          <a:ea typeface="Calibri" panose="020F0502020204030204" pitchFamily="34" charset="0"/>
                          <a:cs typeface="Calibri" panose="020F0502020204030204" pitchFamily="34" charset="0"/>
                        </a:rPr>
                        <a:t> LGBTQ2S+</a:t>
                      </a:r>
                      <a:endParaRPr lang="en-US" sz="900" b="0" dirty="0">
                        <a:solidFill>
                          <a:schemeClr val="bg1">
                            <a:lumMod val="75000"/>
                          </a:schemeClr>
                        </a:solidFill>
                        <a:effectLst/>
                        <a:latin typeface="+mn-lt"/>
                        <a:ea typeface="Calibri" panose="020F0502020204030204" pitchFamily="34" charset="0"/>
                        <a:cs typeface="Arial" panose="020B0604020202020204" pitchFamily="34" charset="0"/>
                      </a:endParaRPr>
                    </a:p>
                    <a:p>
                      <a:pPr marL="0" marR="0">
                        <a:lnSpc>
                          <a:spcPct val="107000"/>
                        </a:lnSpc>
                        <a:spcBef>
                          <a:spcPts val="720"/>
                        </a:spcBef>
                        <a:spcAft>
                          <a:spcPts val="720"/>
                        </a:spcAft>
                        <a:tabLst>
                          <a:tab pos="163830" algn="l"/>
                        </a:tabLst>
                      </a:pPr>
                      <a:r>
                        <a:rPr lang="en-US" sz="900" b="0" dirty="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900" b="0" dirty="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900" b="0" dirty="0">
                          <a:solidFill>
                            <a:schemeClr val="bg1">
                              <a:lumMod val="75000"/>
                            </a:schemeClr>
                          </a:solidFill>
                          <a:effectLst/>
                          <a:latin typeface="+mn-lt"/>
                          <a:ea typeface="Calibri" panose="020F0502020204030204" pitchFamily="34" charset="0"/>
                          <a:cs typeface="Segoe UI Symbol" panose="020B0502040204020203" pitchFamily="34" charset="0"/>
                        </a:rPr>
                        <a:t>✓^</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99695" marR="0">
                        <a:lnSpc>
                          <a:spcPct val="107000"/>
                        </a:lnSpc>
                        <a:spcBef>
                          <a:spcPts val="720"/>
                        </a:spcBef>
                        <a:spcAft>
                          <a:spcPts val="0"/>
                        </a:spcAft>
                      </a:pPr>
                      <a:r>
                        <a:rPr lang="en-US" sz="900" b="0" dirty="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Les lignes directrices sur le dépistage du cancer du col de l’utérus comprennent des lignes directrices propres aux personnes transgenres et utilisent un langage inclusif.</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Le programme distribue des ressources éducatives qui ciblent les personnes LGBTQ2S+.</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898134209"/>
                  </a:ext>
                </a:extLst>
              </a:tr>
              <a:tr h="1546490">
                <a:tc>
                  <a:txBody>
                    <a:bodyPr/>
                    <a:lstStyle/>
                    <a:p>
                      <a:pPr marL="0" marR="0" algn="ctr">
                        <a:lnSpc>
                          <a:spcPct val="107000"/>
                        </a:lnSpc>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Ont.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Personnes non binaires et de diverses identités de genre</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Personnel d’Action Cancer Ontario de Santé Ontario</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0" marR="0">
                        <a:lnSpc>
                          <a:spcPct val="107000"/>
                        </a:lnSpc>
                        <a:spcBef>
                          <a:spcPts val="720"/>
                        </a:spcBef>
                        <a:spcAft>
                          <a:spcPts val="720"/>
                        </a:spcAft>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0" marR="0">
                        <a:lnSpc>
                          <a:spcPct val="107000"/>
                        </a:lnSpc>
                        <a:spcBef>
                          <a:spcPts val="720"/>
                        </a:spcBef>
                        <a:spcAft>
                          <a:spcPts val="0"/>
                        </a:spcAft>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720"/>
                        </a:spcBef>
                        <a:spcAft>
                          <a:spcPts val="720"/>
                        </a:spcAft>
                        <a:buFont typeface="+mj-lt"/>
                        <a:buAutoNum type="arabicPeriod"/>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Politique globale en matière de dépistage propre aux personnes transgenres, dans le cadre du Programme ontarien de dépistage du cancer du sein et du Programme ontarien de dépistage du cancer du col de l’utérus</a:t>
                      </a:r>
                      <a:endParaRPr lang="en-US" sz="900" b="0" dirty="0">
                        <a:solidFill>
                          <a:schemeClr val="bg1">
                            <a:lumMod val="75000"/>
                          </a:schemeClr>
                        </a:solidFill>
                        <a:effectLst/>
                        <a:latin typeface="+mn-lt"/>
                        <a:ea typeface="Calibri" panose="020F0502020204030204" pitchFamily="34" charset="0"/>
                        <a:cs typeface="Arial" panose="020B0604020202020204" pitchFamily="34" charset="0"/>
                      </a:endParaRPr>
                    </a:p>
                    <a:p>
                      <a:pPr marL="342900" marR="0" lvl="0" indent="-342900">
                        <a:lnSpc>
                          <a:spcPct val="107000"/>
                        </a:lnSpc>
                        <a:spcBef>
                          <a:spcPts val="720"/>
                        </a:spcBef>
                        <a:spcAft>
                          <a:spcPts val="720"/>
                        </a:spcAft>
                        <a:buFont typeface="+mj-lt"/>
                        <a:buAutoNum type="arabicPeriod"/>
                      </a:pPr>
                      <a:r>
                        <a:rPr lang="en-US" sz="900" b="0" dirty="0" err="1">
                          <a:solidFill>
                            <a:schemeClr val="bg1">
                              <a:lumMod val="75000"/>
                            </a:schemeClr>
                          </a:solidFill>
                          <a:effectLst/>
                          <a:latin typeface="+mn-lt"/>
                          <a:ea typeface="Calibri" panose="020F0502020204030204" pitchFamily="34" charset="0"/>
                          <a:cs typeface="Calibri" panose="020F0502020204030204" pitchFamily="34" charset="0"/>
                        </a:rPr>
                        <a:t>Webinaires</a:t>
                      </a:r>
                      <a:r>
                        <a:rPr lang="en-US" sz="900" b="0" dirty="0">
                          <a:solidFill>
                            <a:schemeClr val="bg1">
                              <a:lumMod val="75000"/>
                            </a:schemeClr>
                          </a:solidFill>
                          <a:effectLst/>
                          <a:latin typeface="+mn-lt"/>
                          <a:ea typeface="Calibri" panose="020F0502020204030204" pitchFamily="34" charset="0"/>
                          <a:cs typeface="Calibri" panose="020F0502020204030204" pitchFamily="34" charset="0"/>
                        </a:rPr>
                        <a:t> </a:t>
                      </a:r>
                      <a:r>
                        <a:rPr lang="en-US" sz="900" b="0" dirty="0" err="1">
                          <a:solidFill>
                            <a:schemeClr val="bg1">
                              <a:lumMod val="75000"/>
                            </a:schemeClr>
                          </a:solidFill>
                          <a:effectLst/>
                          <a:latin typeface="+mn-lt"/>
                          <a:ea typeface="Calibri" panose="020F0502020204030204" pitchFamily="34" charset="0"/>
                          <a:cs typeface="Calibri" panose="020F0502020204030204" pitchFamily="34" charset="0"/>
                        </a:rPr>
                        <a:t>éducatifs</a:t>
                      </a:r>
                      <a:endParaRPr lang="en-US" sz="900" b="0" dirty="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720"/>
                        </a:spcBef>
                        <a:spcAft>
                          <a:spcPts val="720"/>
                        </a:spcAft>
                        <a:buFont typeface="Segoe UI Symbol" panose="020B0502040204020203" pitchFamily="34" charset="0"/>
                        <a:buAutoNum type="arabicPeriod"/>
                      </a:pPr>
                      <a:r>
                        <a:rPr lang="en-US" sz="900" b="0" dirty="0">
                          <a:solidFill>
                            <a:schemeClr val="bg1">
                              <a:lumMod val="75000"/>
                            </a:schemeClr>
                          </a:solidFill>
                          <a:effectLst/>
                          <a:latin typeface="+mn-lt"/>
                          <a:ea typeface="Calibri" panose="020F0502020204030204" pitchFamily="34" charset="0"/>
                          <a:cs typeface="Segoe UI Symbol" panose="020B0502040204020203" pitchFamily="34" charset="0"/>
                        </a:rPr>
                        <a:t>✓~</a:t>
                      </a:r>
                    </a:p>
                    <a:p>
                      <a:pPr marL="0" marR="0">
                        <a:lnSpc>
                          <a:spcPct val="107000"/>
                        </a:lnSpc>
                        <a:spcBef>
                          <a:spcPts val="720"/>
                        </a:spcBef>
                        <a:spcAft>
                          <a:spcPts val="720"/>
                        </a:spcAft>
                      </a:pPr>
                      <a:r>
                        <a:rPr lang="en-US" sz="900" b="0" dirty="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egoe UI Symbol" panose="020B0502040204020203" pitchFamily="34" charset="0"/>
                        <a:buAutoNum type="arabicPeriod"/>
                      </a:pPr>
                      <a:r>
                        <a:rPr lang="en-US" sz="900" b="0" dirty="0">
                          <a:solidFill>
                            <a:schemeClr val="bg1">
                              <a:lumMod val="75000"/>
                            </a:schemeClr>
                          </a:solidFill>
                          <a:effectLst/>
                          <a:latin typeface="+mn-lt"/>
                          <a:ea typeface="Calibri" panose="020F0502020204030204" pitchFamily="34" charset="0"/>
                          <a:cs typeface="Segoe UI Symbol" panose="020B0502040204020203" pitchFamily="34" charset="0"/>
                        </a:rPr>
                        <a:t>✓</a:t>
                      </a:r>
                      <a:r>
                        <a:rPr lang="en-US" sz="900" b="0" dirty="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dirty="0">
                        <a:solidFill>
                          <a:schemeClr val="bg1">
                            <a:lumMod val="75000"/>
                          </a:schemeClr>
                        </a:solidFill>
                        <a:effectLst/>
                        <a:latin typeface="+mn-lt"/>
                        <a:ea typeface="Yu Mincho" panose="02020400000000000000" pitchFamily="18" charset="-128"/>
                        <a:cs typeface="Segoe UI Symbol" panose="020B0502040204020203" pitchFamily="34" charset="0"/>
                      </a:endParaRPr>
                    </a:p>
                    <a:p>
                      <a:pPr marL="99695" marR="0">
                        <a:lnSpc>
                          <a:spcPct val="107000"/>
                        </a:lnSpc>
                        <a:spcBef>
                          <a:spcPts val="0"/>
                        </a:spcBef>
                        <a:spcAft>
                          <a:spcPts val="0"/>
                        </a:spcAft>
                      </a:pPr>
                      <a:r>
                        <a:rPr lang="en-US" sz="900" b="0" dirty="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Cette politique comprend des recommandations en matière de dépistage du cancer du col de l’utérus pour les hommes transgenres et les personnes de diverses identités de genre. Un plan de mise en œuvre de ces recommandations est en cours d’élaboration.</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Les ressources de programme nouvellement élaborées dans le cadre du Programme ontarien de dépistage du cancer du col de l’utérus utiliseront un langage non genré et inclusif se référant, par exemple, aux « personnes ayant un col de l’utérus » plutôt qu’aux « femmes » (les anciens documents sont en cours de mise à jour).</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Le personnel d’Action Cancer Ontario de Santé Ontario a participé à des webinaires sur l’amélioration, en ce qui concerne l’accès et l’admissibilité, des services offerts aux personnes LGBTQ2S+ en matière de soins de santé et de dépistage du cancer.</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63728258"/>
                  </a:ext>
                </a:extLst>
              </a:tr>
              <a:tr h="281665">
                <a:tc>
                  <a:txBody>
                    <a:bodyPr/>
                    <a:lstStyle/>
                    <a:p>
                      <a:pPr marL="0" marR="0" algn="ctr">
                        <a:lnSpc>
                          <a:spcPct val="107000"/>
                        </a:lnSpc>
                        <a:spcBef>
                          <a:spcPts val="720"/>
                        </a:spcBef>
                        <a:spcAft>
                          <a:spcPts val="0"/>
                        </a:spcAft>
                      </a:pPr>
                      <a:r>
                        <a:rPr lang="en-US"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N.-B</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0"/>
                        </a:spcBef>
                        <a:spcAft>
                          <a:spcPts val="800"/>
                        </a:spcAft>
                        <a:buFont typeface="Symbol" panose="05050102010706020507" pitchFamily="18" charset="2"/>
                        <a:buChar char=""/>
                      </a:pPr>
                      <a:r>
                        <a:rPr lang="en-US" sz="900" b="0">
                          <a:solidFill>
                            <a:schemeClr val="bg1">
                              <a:lumMod val="75000"/>
                            </a:schemeClr>
                          </a:solidFill>
                          <a:effectLst/>
                          <a:latin typeface="+mn-lt"/>
                          <a:ea typeface="Calibri" panose="020F0502020204030204" pitchFamily="34" charset="0"/>
                          <a:cs typeface="Calibri" panose="020F0502020204030204" pitchFamily="34" charset="0"/>
                        </a:rPr>
                        <a:t>Grand public</a:t>
                      </a:r>
                      <a:endParaRPr lang="en-US" sz="900" b="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720"/>
                        </a:spcBef>
                        <a:spcAft>
                          <a:spcPts val="720"/>
                        </a:spcAft>
                        <a:buFont typeface="Symbol" panose="05050102010706020507" pitchFamily="18" charset="2"/>
                        <a:buChar char=""/>
                      </a:pPr>
                      <a:r>
                        <a:rPr lang="en-US" sz="900" b="0">
                          <a:solidFill>
                            <a:schemeClr val="bg1">
                              <a:lumMod val="75000"/>
                            </a:schemeClr>
                          </a:solidFill>
                          <a:effectLst/>
                          <a:latin typeface="+mn-lt"/>
                          <a:ea typeface="Calibri" panose="020F0502020204030204" pitchFamily="34" charset="0"/>
                          <a:cs typeface="Calibri" panose="020F0502020204030204" pitchFamily="34" charset="0"/>
                        </a:rPr>
                        <a:t>Langage inclusif</a:t>
                      </a:r>
                      <a:endParaRPr lang="en-US" sz="900" b="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720"/>
                        </a:spcBef>
                        <a:spcAft>
                          <a:spcPts val="720"/>
                        </a:spcAft>
                      </a:pPr>
                      <a:r>
                        <a:rPr lang="en-US" sz="900" b="0" dirty="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dirty="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720"/>
                        </a:spcBef>
                        <a:spcAft>
                          <a:spcPts val="72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Examen et adaptation de la correspondance, du matériel et des médias du programme en vue de l’utilisation d’un langage et d’images plus inclusifs.</a:t>
                      </a:r>
                      <a:endParaRPr lang="en-US" sz="900" b="0" dirty="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32076487"/>
                  </a:ext>
                </a:extLst>
              </a:tr>
              <a:tr h="325212">
                <a:tc>
                  <a:txBody>
                    <a:bodyPr/>
                    <a:lstStyle/>
                    <a:p>
                      <a:pPr marL="0" marR="0" algn="ctr">
                        <a:lnSpc>
                          <a:spcPct val="107000"/>
                        </a:lnSpc>
                        <a:spcBef>
                          <a:spcPts val="720"/>
                        </a:spcBef>
                        <a:spcAft>
                          <a:spcPts val="0"/>
                        </a:spcAft>
                      </a:pPr>
                      <a:r>
                        <a:rPr lang="en-US" sz="1000" b="1">
                          <a:solidFill>
                            <a:srgbClr val="FFFFFF"/>
                          </a:solidFill>
                          <a:effectLst/>
                          <a:latin typeface="Bahnschrift SemiLight SemiConde" panose="020B0502040204020203" pitchFamily="34" charset="0"/>
                          <a:ea typeface="Calibri" panose="020F0502020204030204" pitchFamily="34" charset="0"/>
                          <a:cs typeface="Arial" panose="020B0604020202020204" pitchFamily="34" charset="0"/>
                        </a:rPr>
                        <a:t>Î.-P.-É.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900" b="0" kern="1200" dirty="0">
                          <a:solidFill>
                            <a:schemeClr val="bg1">
                              <a:lumMod val="75000"/>
                            </a:schemeClr>
                          </a:solidFill>
                          <a:effectLst/>
                          <a:latin typeface="+mn-lt"/>
                          <a:ea typeface="Calibri" panose="020F0502020204030204" pitchFamily="34" charset="0"/>
                          <a:cs typeface="Calibri" panose="020F0502020204030204" pitchFamily="34" charset="0"/>
                        </a:rPr>
                        <a:t>PEERS Alliance PE</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900" b="0" kern="1200" dirty="0" err="1">
                          <a:solidFill>
                            <a:schemeClr val="bg1">
                              <a:lumMod val="75000"/>
                            </a:schemeClr>
                          </a:solidFill>
                          <a:effectLst/>
                          <a:latin typeface="+mn-lt"/>
                          <a:ea typeface="Calibri" panose="020F0502020204030204" pitchFamily="34" charset="0"/>
                          <a:cs typeface="Calibri" panose="020F0502020204030204" pitchFamily="34" charset="0"/>
                        </a:rPr>
                        <a:t>Personnes</a:t>
                      </a:r>
                      <a:r>
                        <a:rPr lang="en-US" sz="900" b="0" kern="1200" dirty="0">
                          <a:solidFill>
                            <a:schemeClr val="bg1">
                              <a:lumMod val="75000"/>
                            </a:schemeClr>
                          </a:solidFill>
                          <a:effectLst/>
                          <a:latin typeface="+mn-lt"/>
                          <a:ea typeface="Calibri" panose="020F0502020204030204" pitchFamily="34" charset="0"/>
                          <a:cs typeface="Calibri" panose="020F0502020204030204" pitchFamily="34" charset="0"/>
                        </a:rPr>
                        <a:t> LGBTQ2S+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720"/>
                        </a:spcBef>
                        <a:spcAft>
                          <a:spcPts val="720"/>
                        </a:spcAft>
                        <a:buFont typeface="Symbol" panose="05050102010706020507" pitchFamily="18" charset="2"/>
                        <a:buChar char=""/>
                      </a:pPr>
                      <a:r>
                        <a:rPr lang="fr-CA" sz="900" b="0">
                          <a:solidFill>
                            <a:schemeClr val="bg1">
                              <a:lumMod val="75000"/>
                            </a:schemeClr>
                          </a:solidFill>
                          <a:effectLst/>
                          <a:latin typeface="+mn-lt"/>
                          <a:ea typeface="Calibri" panose="020F0502020204030204" pitchFamily="34" charset="0"/>
                          <a:cs typeface="Calibri" panose="020F0502020204030204" pitchFamily="34" charset="0"/>
                        </a:rPr>
                        <a:t>Comité de la santé de l’Î.-P.-É.</a:t>
                      </a:r>
                      <a:endParaRPr lang="en-US" sz="900" b="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720"/>
                        </a:spcBef>
                        <a:spcAft>
                          <a:spcPts val="720"/>
                        </a:spcAft>
                      </a:pPr>
                      <a:r>
                        <a:rPr lang="fr-CA" sz="900" b="0">
                          <a:solidFill>
                            <a:schemeClr val="bg1">
                              <a:lumMod val="75000"/>
                            </a:schemeClr>
                          </a:solidFill>
                          <a:effectLst/>
                          <a:latin typeface="+mn-lt"/>
                          <a:ea typeface="Calibri" panose="020F0502020204030204" pitchFamily="34" charset="0"/>
                          <a:cs typeface="Calibri" panose="020F0502020204030204" pitchFamily="34" charset="0"/>
                        </a:rPr>
                        <a:t> </a:t>
                      </a:r>
                      <a:endParaRPr lang="en-US" sz="900" b="0">
                        <a:solidFill>
                          <a:schemeClr val="bg1">
                            <a:lumMod val="75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720"/>
                        </a:spcBef>
                        <a:spcAft>
                          <a:spcPts val="720"/>
                        </a:spcAft>
                        <a:buFont typeface="Symbol" panose="05050102010706020507" pitchFamily="18" charset="2"/>
                        <a:buChar char=""/>
                      </a:pPr>
                      <a:r>
                        <a:rPr lang="fr-CA" sz="900" b="0" dirty="0">
                          <a:solidFill>
                            <a:schemeClr val="bg1">
                              <a:lumMod val="75000"/>
                            </a:schemeClr>
                          </a:solidFill>
                          <a:effectLst/>
                          <a:latin typeface="+mn-lt"/>
                          <a:ea typeface="Calibri" panose="020F0502020204030204" pitchFamily="34" charset="0"/>
                          <a:cs typeface="Calibri" panose="020F0502020204030204" pitchFamily="34" charset="0"/>
                        </a:rPr>
                        <a:t>Réunions, pour discuter des besoins en soins de santé et des améliorations requises</a:t>
                      </a:r>
                      <a:endParaRPr lang="en-US" sz="900" b="0" dirty="0">
                        <a:solidFill>
                          <a:schemeClr val="bg1">
                            <a:lumMod val="75000"/>
                          </a:schemeClr>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8998631"/>
                  </a:ext>
                </a:extLst>
              </a:tr>
              <a:tr h="981865">
                <a:tc>
                  <a:txBody>
                    <a:bodyPr/>
                    <a:lstStyle/>
                    <a:p>
                      <a:pPr marL="0" marR="0" algn="ctr">
                        <a:lnSpc>
                          <a:spcPct val="107000"/>
                        </a:lnSpc>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T.-N.-L.</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0"/>
                        </a:spcAft>
                      </a:pPr>
                      <a:r>
                        <a:rPr lang="en-US" sz="1000" b="1"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Fourniture de matériel promotionnel et éducatif du programme pour encourager la participation</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Dialogue avec les professionnels des soins primaires pour favoriser l’aiguillage de leurs patients</a:t>
                      </a:r>
                      <a:endParaRPr lang="en-US" sz="900" b="0" kern="1200" dirty="0">
                        <a:solidFill>
                          <a:schemeClr val="bg1">
                            <a:lumMod val="75000"/>
                          </a:schemeClr>
                        </a:solidFill>
                        <a:effectLst/>
                        <a:latin typeface="+mn-lt"/>
                        <a:ea typeface="Calibri" panose="020F0502020204030204" pitchFamily="34" charset="0"/>
                        <a:cs typeface="Calibri" panose="020F0502020204030204" pitchFamily="34"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CA" sz="900" b="0" kern="1200" dirty="0">
                          <a:solidFill>
                            <a:schemeClr val="bg1">
                              <a:lumMod val="75000"/>
                            </a:schemeClr>
                          </a:solidFill>
                          <a:effectLst/>
                          <a:latin typeface="+mn-lt"/>
                          <a:ea typeface="Calibri" panose="020F0502020204030204" pitchFamily="34" charset="0"/>
                          <a:cs typeface="Calibri" panose="020F0502020204030204" pitchFamily="34" charset="0"/>
                        </a:rPr>
                        <a:t>Collaboration et dialogue avec les cliniques de santé qui desservent les membres de la </a:t>
                      </a:r>
                      <a:r>
                        <a:rPr lang="fr-CA" sz="9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communauté LGBTQ2S+</a:t>
                      </a:r>
                      <a:endParaRPr lang="en-US" sz="1100" dirty="0">
                        <a:solidFill>
                          <a:schemeClr val="bg1">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720"/>
                        </a:spcAft>
                      </a:pPr>
                      <a:r>
                        <a:rPr lang="fr-CA" sz="100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fr-CA" sz="1000" dirty="0">
                          <a:solidFill>
                            <a:schemeClr val="bg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chemeClr val="bg1">
                            <a:lumMod val="75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894314570"/>
                  </a:ext>
                </a:extLst>
              </a:tr>
            </a:tbl>
          </a:graphicData>
        </a:graphic>
      </p:graphicFrame>
      <p:sp>
        <p:nvSpPr>
          <p:cNvPr id="12" name="TextBox 11">
            <a:extLst>
              <a:ext uri="{FF2B5EF4-FFF2-40B4-BE49-F238E27FC236}">
                <a16:creationId xmlns:a16="http://schemas.microsoft.com/office/drawing/2014/main" id="{395A26C3-4687-21FB-8501-7270F4D8D27F}"/>
              </a:ext>
            </a:extLst>
          </p:cNvPr>
          <p:cNvSpPr txBox="1"/>
          <p:nvPr/>
        </p:nvSpPr>
        <p:spPr>
          <a:xfrm>
            <a:off x="266034" y="6073170"/>
            <a:ext cx="11659932" cy="646331"/>
          </a:xfrm>
          <a:prstGeom prst="rect">
            <a:avLst/>
          </a:prstGeom>
          <a:noFill/>
        </p:spPr>
        <p:txBody>
          <a:bodyPr wrap="square">
            <a:spAutoFit/>
          </a:bodyPr>
          <a:lstStyle/>
          <a:p>
            <a:pPr marL="0" marR="0">
              <a:spcBef>
                <a:spcPts val="0"/>
              </a:spcBef>
            </a:pPr>
            <a:r>
              <a:rPr lang="fr-FR"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*En l’absence de programme de dépistage organisé au Québec, il n’y a pas de stratégies concertées en place.</a:t>
            </a:r>
          </a:p>
          <a:p>
            <a:pPr marL="0" marR="0">
              <a:spcBef>
                <a:spcPts val="0"/>
              </a:spcBef>
            </a:pPr>
            <a:r>
              <a:rPr lang="fr-FR"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Man.: ^ Travail en consultation avec les groupes communautaires LGBTQ2S+ pour veiller à ce que toutes les ressources utilisent un langage inclusive</a:t>
            </a:r>
          </a:p>
          <a:p>
            <a:pPr marL="0" marR="0">
              <a:spcBef>
                <a:spcPts val="0"/>
              </a:spcBef>
            </a:pPr>
            <a:r>
              <a:rPr lang="fr-FR"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Ont.: ~ Des défenseurs, des experts et des membres du groupe ayant une expertise en matière d’amélioration des services aux personnes LGBTQ2S+ dans le domaine des soins de santé</a:t>
            </a:r>
          </a:p>
          <a:p>
            <a:pPr marL="0" marR="0">
              <a:spcBef>
                <a:spcPts val="0"/>
              </a:spcBef>
            </a:pPr>
            <a:r>
              <a:rPr lang="fr-FR"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Ont.: ** Webinaires éducatifs offerts par Rainbow </a:t>
            </a:r>
            <a:r>
              <a:rPr lang="fr-FR" sz="900" dirty="0" err="1">
                <a:solidFill>
                  <a:schemeClr val="bg1"/>
                </a:solidFill>
                <a:effectLst/>
                <a:latin typeface="Calibri" panose="020F0502020204030204" pitchFamily="34" charset="0"/>
                <a:ea typeface="Yu Mincho" panose="02020400000000000000" pitchFamily="18" charset="-128"/>
                <a:cs typeface="Arial" panose="020B0604020202020204" pitchFamily="34" charset="0"/>
              </a:rPr>
              <a:t>Health</a:t>
            </a:r>
            <a:r>
              <a:rPr lang="fr-FR"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 Ontario</a:t>
            </a:r>
          </a:p>
        </p:txBody>
      </p:sp>
    </p:spTree>
    <p:extLst>
      <p:ext uri="{BB962C8B-B14F-4D97-AF65-F5344CB8AC3E}">
        <p14:creationId xmlns:p14="http://schemas.microsoft.com/office/powerpoint/2010/main" val="401640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lstStyle/>
          <a:p>
            <a:r>
              <a:rPr lang="en-US" dirty="0" err="1"/>
              <a:t>Programmes</a:t>
            </a:r>
            <a:endParaRPr lang="en-US" dirty="0"/>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en-US" dirty="0" err="1"/>
              <a:t>Programmes</a:t>
            </a:r>
            <a:endParaRPr lang="en-US" dirty="0"/>
          </a:p>
          <a:p>
            <a:r>
              <a:rPr lang="en-US" dirty="0" err="1"/>
              <a:t>Lignes</a:t>
            </a:r>
            <a:r>
              <a:rPr lang="en-US" dirty="0"/>
              <a:t> directrices</a:t>
            </a:r>
          </a:p>
          <a:p>
            <a:r>
              <a:rPr lang="en-US" dirty="0" err="1"/>
              <a:t>Recrutement</a:t>
            </a:r>
            <a:endParaRPr lang="en-US" dirty="0"/>
          </a:p>
          <a:p>
            <a:r>
              <a:rPr lang="fr-FR" dirty="0"/>
              <a:t>Couplage du statut de vaccination contre le VPH et des résultats de dépistage</a:t>
            </a:r>
            <a:endParaRPr lang="en-US" dirty="0"/>
          </a:p>
        </p:txBody>
      </p:sp>
    </p:spTree>
    <p:extLst>
      <p:ext uri="{BB962C8B-B14F-4D97-AF65-F5344CB8AC3E}">
        <p14:creationId xmlns:p14="http://schemas.microsoft.com/office/powerpoint/2010/main" val="17491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8AC884-8A62-10FB-1307-6D693060C2D4}"/>
              </a:ext>
            </a:extLst>
          </p:cNvPr>
          <p:cNvSpPr>
            <a:spLocks noGrp="1"/>
          </p:cNvSpPr>
          <p:nvPr>
            <p:ph type="sldNum" sz="quarter" idx="12"/>
          </p:nvPr>
        </p:nvSpPr>
        <p:spPr/>
        <p:txBody>
          <a:bodyPr/>
          <a:lstStyle/>
          <a:p>
            <a:fld id="{D9F2F12A-E773-6344-8602-31C2DEEE88BD}" type="slidenum">
              <a:rPr lang="en-US" smtClean="0"/>
              <a:pPr/>
              <a:t>5</a:t>
            </a:fld>
            <a:endParaRPr lang="en-US"/>
          </a:p>
        </p:txBody>
      </p:sp>
      <p:pic>
        <p:nvPicPr>
          <p:cNvPr id="3" name="Picture 2" descr="Map&#10;&#10;Description automatically generated">
            <a:extLst>
              <a:ext uri="{FF2B5EF4-FFF2-40B4-BE49-F238E27FC236}">
                <a16:creationId xmlns:a16="http://schemas.microsoft.com/office/drawing/2014/main" id="{527FFFBE-A4AC-B87C-9CE5-4F6E1602E4DE}"/>
              </a:ext>
            </a:extLst>
          </p:cNvPr>
          <p:cNvPicPr>
            <a:picLocks noChangeAspect="1"/>
          </p:cNvPicPr>
          <p:nvPr/>
        </p:nvPicPr>
        <p:blipFill>
          <a:blip r:embed="rId2"/>
          <a:stretch>
            <a:fillRect/>
          </a:stretch>
        </p:blipFill>
        <p:spPr>
          <a:xfrm>
            <a:off x="1751214" y="606829"/>
            <a:ext cx="8689571" cy="5644342"/>
          </a:xfrm>
          <a:prstGeom prst="rect">
            <a:avLst/>
          </a:prstGeom>
        </p:spPr>
      </p:pic>
    </p:spTree>
    <p:extLst>
      <p:ext uri="{BB962C8B-B14F-4D97-AF65-F5344CB8AC3E}">
        <p14:creationId xmlns:p14="http://schemas.microsoft.com/office/powerpoint/2010/main" val="221508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74380" y="165019"/>
            <a:ext cx="10380786" cy="752842"/>
          </a:xfrm>
        </p:spPr>
        <p:txBody>
          <a:bodyPr>
            <a:normAutofit/>
          </a:bodyPr>
          <a:lstStyle/>
          <a:p>
            <a:r>
              <a:rPr lang="en-US" sz="1600" dirty="0"/>
              <a:t>Cervical Screening Programs in Canada</a:t>
            </a:r>
          </a:p>
        </p:txBody>
      </p:sp>
      <p:sp>
        <p:nvSpPr>
          <p:cNvPr id="12" name="TextBox 11">
            <a:extLst>
              <a:ext uri="{FF2B5EF4-FFF2-40B4-BE49-F238E27FC236}">
                <a16:creationId xmlns:a16="http://schemas.microsoft.com/office/drawing/2014/main" id="{E2664A72-D48A-6F88-B084-9CCF9C07DCDC}"/>
              </a:ext>
            </a:extLst>
          </p:cNvPr>
          <p:cNvSpPr txBox="1"/>
          <p:nvPr/>
        </p:nvSpPr>
        <p:spPr>
          <a:xfrm>
            <a:off x="149772" y="4667170"/>
            <a:ext cx="10219983" cy="530338"/>
          </a:xfrm>
          <a:prstGeom prst="rect">
            <a:avLst/>
          </a:prstGeom>
          <a:noFill/>
        </p:spPr>
        <p:txBody>
          <a:bodyPr wrap="square">
            <a:spAutoFit/>
          </a:bodyPr>
          <a:lstStyle/>
          <a:p>
            <a:pPr marL="0" marR="0">
              <a:lnSpc>
                <a:spcPct val="107000"/>
              </a:lnSpc>
              <a:spcBef>
                <a:spcPts val="300"/>
              </a:spcBef>
              <a:spcAft>
                <a:spcPts val="800"/>
              </a:spcAft>
            </a:pP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PE: * In 2001, had Pap clinic run by a general practitioner, which had outreach clinics. In 2015, Health PEI established a pap service, "Cervical Cancer Screening Service”. The service provides result letters for those that have a pap through outreach clinics. If a provider outside of these clinics takes a pap, the lab supports the clinicians by providing reminders on abnormal results that have not had a follow-up. Otherwise, screening in PEI is primarily opportunistic. </a:t>
            </a:r>
          </a:p>
        </p:txBody>
      </p:sp>
      <p:graphicFrame>
        <p:nvGraphicFramePr>
          <p:cNvPr id="13" name="Table 12">
            <a:extLst>
              <a:ext uri="{FF2B5EF4-FFF2-40B4-BE49-F238E27FC236}">
                <a16:creationId xmlns:a16="http://schemas.microsoft.com/office/drawing/2014/main" id="{A9E91680-7C78-82CA-1453-08EF6D068DE9}"/>
              </a:ext>
            </a:extLst>
          </p:cNvPr>
          <p:cNvGraphicFramePr>
            <a:graphicFrameLocks noGrp="1"/>
          </p:cNvGraphicFramePr>
          <p:nvPr>
            <p:extLst>
              <p:ext uri="{D42A27DB-BD31-4B8C-83A1-F6EECF244321}">
                <p14:modId xmlns:p14="http://schemas.microsoft.com/office/powerpoint/2010/main" val="1819493611"/>
              </p:ext>
            </p:extLst>
          </p:nvPr>
        </p:nvGraphicFramePr>
        <p:xfrm>
          <a:off x="149772" y="917860"/>
          <a:ext cx="11832022" cy="4474800"/>
        </p:xfrm>
        <a:graphic>
          <a:graphicData uri="http://schemas.openxmlformats.org/drawingml/2006/table">
            <a:tbl>
              <a:tblPr firstRow="1" firstCol="1"/>
              <a:tblGrid>
                <a:gridCol w="1628093">
                  <a:extLst>
                    <a:ext uri="{9D8B030D-6E8A-4147-A177-3AD203B41FA5}">
                      <a16:colId xmlns:a16="http://schemas.microsoft.com/office/drawing/2014/main" val="1897956452"/>
                    </a:ext>
                  </a:extLst>
                </a:gridCol>
                <a:gridCol w="1061209">
                  <a:extLst>
                    <a:ext uri="{9D8B030D-6E8A-4147-A177-3AD203B41FA5}">
                      <a16:colId xmlns:a16="http://schemas.microsoft.com/office/drawing/2014/main" val="158700907"/>
                    </a:ext>
                  </a:extLst>
                </a:gridCol>
                <a:gridCol w="4571360">
                  <a:extLst>
                    <a:ext uri="{9D8B030D-6E8A-4147-A177-3AD203B41FA5}">
                      <a16:colId xmlns:a16="http://schemas.microsoft.com/office/drawing/2014/main" val="1022089561"/>
                    </a:ext>
                  </a:extLst>
                </a:gridCol>
                <a:gridCol w="4571360">
                  <a:extLst>
                    <a:ext uri="{9D8B030D-6E8A-4147-A177-3AD203B41FA5}">
                      <a16:colId xmlns:a16="http://schemas.microsoft.com/office/drawing/2014/main" val="3199112661"/>
                    </a:ext>
                  </a:extLst>
                </a:gridCol>
              </a:tblGrid>
              <a:tr h="491442">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Province ou territoire</a:t>
                      </a:r>
                      <a:endParaRPr lang="en-US" sz="11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FR" sz="1000" b="1" dirty="0">
                          <a:solidFill>
                            <a:srgbClr val="FFFFFF"/>
                          </a:solidFill>
                          <a:effectLst/>
                          <a:latin typeface="+mn-lt"/>
                          <a:ea typeface="Calibri" panose="020F0502020204030204" pitchFamily="34" charset="0"/>
                          <a:cs typeface="Calibri" panose="020F0502020204030204" pitchFamily="34" charset="0"/>
                        </a:rPr>
                        <a:t>Date de lancement du programme</a:t>
                      </a:r>
                      <a:endParaRPr lang="en-US" sz="1000" dirty="0">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Nom du programme</a:t>
                      </a:r>
                      <a:endParaRPr lang="en-US" sz="110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Organisme chargé de l’administration du programme</a:t>
                      </a:r>
                      <a:endParaRPr lang="en-US" sz="110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481560508"/>
                  </a:ext>
                </a:extLst>
              </a:tr>
              <a:tr h="495433">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Yukon (</a:t>
                      </a:r>
                      <a:r>
                        <a:rPr lang="fr-CA" sz="900" b="1" dirty="0" err="1">
                          <a:solidFill>
                            <a:srgbClr val="FFFFFF"/>
                          </a:solidFill>
                          <a:effectLst/>
                          <a:latin typeface="+mn-lt"/>
                          <a:ea typeface="Calibri" panose="020F0502020204030204" pitchFamily="34" charset="0"/>
                          <a:cs typeface="Arial" panose="020B0604020202020204" pitchFamily="34" charset="0"/>
                        </a:rPr>
                        <a:t>Yn</a:t>
                      </a:r>
                      <a:r>
                        <a:rPr lang="fr-CA" sz="900" b="1" dirty="0">
                          <a:solidFill>
                            <a:srgbClr val="FFFFFF"/>
                          </a:solidFill>
                          <a:effectLst/>
                          <a:latin typeface="+mn-lt"/>
                          <a:ea typeface="Calibri" panose="020F0502020204030204" pitchFamily="34" charset="0"/>
                          <a:cs typeface="Arial" panose="020B0604020202020204" pitchFamily="34" charset="0"/>
                        </a:rPr>
                        <a:t>)</a:t>
                      </a:r>
                      <a:endParaRPr lang="en-US" sz="11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mn-lt"/>
                          <a:ea typeface="Calibri" panose="020F0502020204030204" pitchFamily="34" charset="0"/>
                          <a:cs typeface="Calibri" panose="020F0502020204030204" pitchFamily="34" charset="0"/>
                        </a:rPr>
                        <a:t> </a:t>
                      </a:r>
                      <a:endParaRPr lang="en-US" sz="10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Pas de programme de dépistage organisé (plans en cours pour élargir le programme de dépistage du cancer colorectal, ColonCheck, afin d’y inclure le dépistage du cancer du col de l’utérus)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Ministère de la Santé et des Services sociaux du Yukon</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837119453"/>
                  </a:ext>
                </a:extLst>
              </a:tr>
              <a:tr h="190769">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Territoires du Nord-Ouest (T.N.-O)</a:t>
                      </a:r>
                      <a:endParaRPr lang="en-US" sz="11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262626"/>
                          </a:solidFill>
                          <a:effectLst/>
                          <a:latin typeface="+mn-lt"/>
                          <a:ea typeface="Calibri" panose="020F0502020204030204" pitchFamily="34" charset="0"/>
                          <a:cs typeface="Calibri" panose="020F0502020204030204" pitchFamily="34" charset="0"/>
                        </a:rPr>
                        <a:t> </a:t>
                      </a:r>
                      <a:endParaRPr lang="en-US" sz="10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Pas de programme de dépistage organisé</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 </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749833183"/>
                  </a:ext>
                </a:extLst>
              </a:tr>
              <a:tr h="209171">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Nunavut (Nt)</a:t>
                      </a:r>
                      <a:endParaRPr lang="en-US" sz="11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Pas de programme de dépistage organisé</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 </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64530700"/>
                  </a:ext>
                </a:extLst>
              </a:tr>
              <a:tr h="223371">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Colombie-Britannique (C.-B.)</a:t>
                      </a:r>
                      <a:endParaRPr lang="en-US" sz="11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000000"/>
                          </a:solidFill>
                          <a:effectLst/>
                          <a:latin typeface="+mn-lt"/>
                          <a:ea typeface="Calibri" panose="020F0502020204030204" pitchFamily="34" charset="0"/>
                          <a:cs typeface="Calibri" panose="020F0502020204030204" pitchFamily="34" charset="0"/>
                        </a:rPr>
                        <a:t>1955</a:t>
                      </a:r>
                      <a:endParaRPr lang="en-US" sz="10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Cervix Screening Program (programme de dépistage du cancer du col de l’utérus)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BC Cancer</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194995810"/>
                  </a:ext>
                </a:extLst>
              </a:tr>
              <a:tr h="209171">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Alberta (Alb.)</a:t>
                      </a:r>
                      <a:endParaRPr lang="en-US" sz="11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mn-lt"/>
                          <a:ea typeface="Calibri" panose="020F0502020204030204" pitchFamily="34" charset="0"/>
                          <a:cs typeface="Calibri" panose="020F0502020204030204" pitchFamily="34" charset="0"/>
                        </a:rPr>
                        <a:t>2000</a:t>
                      </a:r>
                      <a:endParaRPr lang="en-US" sz="10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Alberta Cervical Cancer Screening Program (programme de dépistage du cancer du col de l’utérus de l’Alberta)</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Alberta Health Services (AHS)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857815008"/>
                  </a:ext>
                </a:extLst>
              </a:tr>
              <a:tr h="209171">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Saskatchewan (Sask.)</a:t>
                      </a:r>
                      <a:endParaRPr lang="en-US" sz="11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000000"/>
                          </a:solidFill>
                          <a:effectLst/>
                          <a:latin typeface="+mn-lt"/>
                          <a:ea typeface="Calibri" panose="020F0502020204030204" pitchFamily="34" charset="0"/>
                          <a:cs typeface="Calibri" panose="020F0502020204030204" pitchFamily="34" charset="0"/>
                        </a:rPr>
                        <a:t>2003</a:t>
                      </a:r>
                      <a:endParaRPr lang="en-US" sz="10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Screening Program for Cervical Cancer (programme de dépistage du cancer du col de l’utérus)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Saskatchewan Cancer Agency</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30171906"/>
                  </a:ext>
                </a:extLst>
              </a:tr>
              <a:tr h="209171">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Manitoba (Man.)</a:t>
                      </a:r>
                      <a:endParaRPr lang="en-US" sz="11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mn-lt"/>
                          <a:ea typeface="Calibri" panose="020F0502020204030204" pitchFamily="34" charset="0"/>
                          <a:cs typeface="Calibri" panose="020F0502020204030204" pitchFamily="34" charset="0"/>
                        </a:rPr>
                        <a:t>2000</a:t>
                      </a:r>
                      <a:endParaRPr lang="en-US" sz="10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err="1">
                          <a:solidFill>
                            <a:schemeClr val="bg1">
                              <a:lumMod val="50000"/>
                            </a:schemeClr>
                          </a:solidFill>
                          <a:effectLst/>
                          <a:latin typeface="+mn-lt"/>
                          <a:ea typeface="Calibri" panose="020F0502020204030204" pitchFamily="34" charset="0"/>
                          <a:cs typeface="Arial" panose="020B0604020202020204" pitchFamily="34" charset="0"/>
                        </a:rPr>
                        <a:t>CervixCheck</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Action cancer Manitoba</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075349119"/>
                  </a:ext>
                </a:extLst>
              </a:tr>
              <a:tr h="209171">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Ontario (Ont.)</a:t>
                      </a:r>
                      <a:endParaRPr lang="en-US" sz="11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Calibri" panose="020F0502020204030204" pitchFamily="34" charset="0"/>
                        </a:rPr>
                        <a:t>2000</a:t>
                      </a:r>
                      <a:endParaRPr lang="en-US" sz="10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Programme ontarien de dépistage du cancer du col de l’utérus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Santé Ontario (Action Cancer Ontario)</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150024869"/>
                  </a:ext>
                </a:extLst>
              </a:tr>
              <a:tr h="209171">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Québec (Qc)</a:t>
                      </a:r>
                      <a:endParaRPr lang="en-US" sz="11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Un programme de dépistage du cancer du col de l’utérus est actuellement en cours d’élaboration</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 </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168874649"/>
                  </a:ext>
                </a:extLst>
              </a:tr>
              <a:tr h="220102">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Nouveau-Brunswick</a:t>
                      </a:r>
                      <a:endParaRPr lang="en-US" sz="1100" dirty="0">
                        <a:solidFill>
                          <a:srgbClr val="262626"/>
                        </a:solidFill>
                        <a:effectLst/>
                        <a:latin typeface="+mn-lt"/>
                        <a:ea typeface="Yu Mincho" panose="02020400000000000000" pitchFamily="18" charset="-128"/>
                        <a:cs typeface="Arial" panose="020B0604020202020204" pitchFamily="34" charset="0"/>
                      </a:endParaRPr>
                    </a:p>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(N.-B.)</a:t>
                      </a:r>
                      <a:endParaRPr lang="en-US" sz="11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000000"/>
                          </a:solidFill>
                          <a:effectLst/>
                          <a:latin typeface="+mn-lt"/>
                          <a:ea typeface="Calibri" panose="020F0502020204030204" pitchFamily="34" charset="0"/>
                          <a:cs typeface="Calibri" panose="020F0502020204030204" pitchFamily="34" charset="0"/>
                        </a:rPr>
                        <a:t>2014</a:t>
                      </a:r>
                      <a:endParaRPr lang="en-US" sz="10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Programme de prévention et dépistage du cancer du col utérin du Nouveau-Brunswick</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Réseau du cancer du Nouveau-Brunswick (ministère de la Santé du N.-B.)</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49461225"/>
                  </a:ext>
                </a:extLst>
              </a:tr>
              <a:tr h="209171">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Nouvelle-Écosse (N.-É.)</a:t>
                      </a:r>
                      <a:endParaRPr lang="en-US" sz="11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mn-lt"/>
                          <a:ea typeface="Calibri" panose="020F0502020204030204" pitchFamily="34" charset="0"/>
                          <a:cs typeface="Calibri" panose="020F0502020204030204" pitchFamily="34" charset="0"/>
                        </a:rPr>
                        <a:t>1991</a:t>
                      </a:r>
                      <a:endParaRPr lang="en-US" sz="10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Cervical Cancer Prevention Program (programme de prévention du cancer du col de l’utérus)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Cancer Care Program (programme de soins contre le cancer), Santé Nouvelle-Écosse</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696871088"/>
                  </a:ext>
                </a:extLst>
              </a:tr>
              <a:tr h="179902">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Île-du-Prince-Édouard</a:t>
                      </a:r>
                      <a:endParaRPr lang="en-US" sz="1100">
                        <a:solidFill>
                          <a:srgbClr val="262626"/>
                        </a:solidFill>
                        <a:effectLst/>
                        <a:latin typeface="+mn-lt"/>
                        <a:ea typeface="Yu Mincho" panose="02020400000000000000" pitchFamily="18" charset="-128"/>
                        <a:cs typeface="Arial" panose="020B0604020202020204" pitchFamily="34" charset="0"/>
                      </a:endParaRPr>
                    </a:p>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(Î.-P.-É)*</a:t>
                      </a:r>
                      <a:endParaRPr lang="en-US" sz="110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Calibri" panose="020F0502020204030204" pitchFamily="34" charset="0"/>
                        </a:rPr>
                        <a:t>2001</a:t>
                      </a:r>
                      <a:endParaRPr lang="en-US" sz="100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Service provincial de dépistage du cancer du col de l’utérus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Santé Î.-P.-É.</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666012475"/>
                  </a:ext>
                </a:extLst>
              </a:tr>
              <a:tr h="427999">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Terre-Neuve-et-Labrador (T.-N.-L.)</a:t>
                      </a:r>
                      <a:endParaRPr lang="en-US" sz="110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262626"/>
                          </a:solidFill>
                          <a:effectLst/>
                          <a:latin typeface="+mn-lt"/>
                          <a:ea typeface="Calibri" panose="020F0502020204030204" pitchFamily="34" charset="0"/>
                          <a:cs typeface="Calibri" panose="020F0502020204030204" pitchFamily="34" charset="0"/>
                        </a:rPr>
                        <a:t>2003</a:t>
                      </a:r>
                      <a:endParaRPr lang="en-US" sz="1000" dirty="0">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Cervical Screening Initiatives Program (programme d’initiatives de dépistage du cancer du col de l’utérus)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Cancer Care Program (programme de soins contre le cancer), Régie de santé de l’Est</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02878645"/>
                  </a:ext>
                </a:extLst>
              </a:tr>
            </a:tbl>
          </a:graphicData>
        </a:graphic>
      </p:graphicFrame>
      <p:sp>
        <p:nvSpPr>
          <p:cNvPr id="15" name="Rectangle 6">
            <a:extLst>
              <a:ext uri="{FF2B5EF4-FFF2-40B4-BE49-F238E27FC236}">
                <a16:creationId xmlns:a16="http://schemas.microsoft.com/office/drawing/2014/main" id="{1AD621E3-3075-62F9-B1A1-9B59AE2BFB95}"/>
              </a:ext>
            </a:extLst>
          </p:cNvPr>
          <p:cNvSpPr>
            <a:spLocks noChangeArrowheads="1"/>
          </p:cNvSpPr>
          <p:nvPr/>
        </p:nvSpPr>
        <p:spPr bwMode="auto">
          <a:xfrm>
            <a:off x="1954213" y="2310041"/>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B50EB0AF-34CC-DDD6-142B-761A6AA213E1}"/>
              </a:ext>
            </a:extLst>
          </p:cNvPr>
          <p:cNvSpPr txBox="1"/>
          <p:nvPr/>
        </p:nvSpPr>
        <p:spPr>
          <a:xfrm>
            <a:off x="74380" y="5566908"/>
            <a:ext cx="11832021" cy="707886"/>
          </a:xfrm>
          <a:prstGeom prst="rect">
            <a:avLst/>
          </a:prstGeom>
          <a:noFill/>
        </p:spPr>
        <p:txBody>
          <a:bodyPr wrap="square">
            <a:spAutoFit/>
          </a:bodyPr>
          <a:lstStyle/>
          <a:p>
            <a:r>
              <a:rPr lang="fr-CA"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rPr>
              <a:t>Î.-P.-É. : * En 2001, la province a tenu une clinique de tests Pap, gérée par un médecin généraliste, comprenant des cliniques locales. En 2015, Santé Î.-P.-É. a mis sur pied un service de tests Pap, sous le nom de Service provincial de dépistage du cancer du col de l’utérus. Le service envoie une lettre de résultats aux personnes ayant subi un test Pap dans le cadre d’une clinique locale. Lorsqu’un clinicien fait passer un test Pap en dehors de ce contexte, le laboratoire l’assiste en lui adressant des rappels concernant les résultats anormaux n’ayant pas donné lieu à un suivi. En dehors de ce service, le dépistage du cancer du col de l’utérus à l’Île-du-Prince-Édouard est essentiellement opportuniste.</a:t>
            </a:r>
            <a:endParaRPr lang="en-US" sz="1000" dirty="0">
              <a:solidFill>
                <a:schemeClr val="bg1">
                  <a:lumMod val="50000"/>
                </a:schemeClr>
              </a:solidFill>
            </a:endParaRPr>
          </a:p>
        </p:txBody>
      </p:sp>
    </p:spTree>
    <p:extLst>
      <p:ext uri="{BB962C8B-B14F-4D97-AF65-F5344CB8AC3E}">
        <p14:creationId xmlns:p14="http://schemas.microsoft.com/office/powerpoint/2010/main" val="272341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474076" y="0"/>
            <a:ext cx="10380786" cy="752842"/>
          </a:xfrm>
        </p:spPr>
        <p:txBody>
          <a:bodyPr>
            <a:normAutofit/>
          </a:bodyPr>
          <a:lstStyle/>
          <a:p>
            <a:r>
              <a:rPr lang="fr-FR" sz="1600" dirty="0"/>
              <a:t>Lignes directrices provinciales et territoriales sur le dépistage </a:t>
            </a:r>
            <a:endParaRPr lang="en-US" sz="1600" dirty="0"/>
          </a:p>
        </p:txBody>
      </p:sp>
      <p:graphicFrame>
        <p:nvGraphicFramePr>
          <p:cNvPr id="3" name="Table 2">
            <a:extLst>
              <a:ext uri="{FF2B5EF4-FFF2-40B4-BE49-F238E27FC236}">
                <a16:creationId xmlns:a16="http://schemas.microsoft.com/office/drawing/2014/main" id="{48BA4BCF-966E-9F32-3AC4-EBFEDD4A14B9}"/>
              </a:ext>
            </a:extLst>
          </p:cNvPr>
          <p:cNvGraphicFramePr>
            <a:graphicFrameLocks noGrp="1"/>
          </p:cNvGraphicFramePr>
          <p:nvPr>
            <p:extLst>
              <p:ext uri="{D42A27DB-BD31-4B8C-83A1-F6EECF244321}">
                <p14:modId xmlns:p14="http://schemas.microsoft.com/office/powerpoint/2010/main" val="2865581505"/>
              </p:ext>
            </p:extLst>
          </p:nvPr>
        </p:nvGraphicFramePr>
        <p:xfrm>
          <a:off x="382953" y="752842"/>
          <a:ext cx="11334971" cy="5073259"/>
        </p:xfrm>
        <a:graphic>
          <a:graphicData uri="http://schemas.openxmlformats.org/drawingml/2006/table">
            <a:tbl>
              <a:tblPr firstRow="1" firstCol="1"/>
              <a:tblGrid>
                <a:gridCol w="703623">
                  <a:extLst>
                    <a:ext uri="{9D8B030D-6E8A-4147-A177-3AD203B41FA5}">
                      <a16:colId xmlns:a16="http://schemas.microsoft.com/office/drawing/2014/main" val="3903087696"/>
                    </a:ext>
                  </a:extLst>
                </a:gridCol>
                <a:gridCol w="2173001">
                  <a:extLst>
                    <a:ext uri="{9D8B030D-6E8A-4147-A177-3AD203B41FA5}">
                      <a16:colId xmlns:a16="http://schemas.microsoft.com/office/drawing/2014/main" val="3893560362"/>
                    </a:ext>
                  </a:extLst>
                </a:gridCol>
                <a:gridCol w="2601371">
                  <a:extLst>
                    <a:ext uri="{9D8B030D-6E8A-4147-A177-3AD203B41FA5}">
                      <a16:colId xmlns:a16="http://schemas.microsoft.com/office/drawing/2014/main" val="525242792"/>
                    </a:ext>
                  </a:extLst>
                </a:gridCol>
                <a:gridCol w="3443405">
                  <a:extLst>
                    <a:ext uri="{9D8B030D-6E8A-4147-A177-3AD203B41FA5}">
                      <a16:colId xmlns:a16="http://schemas.microsoft.com/office/drawing/2014/main" val="2863923176"/>
                    </a:ext>
                  </a:extLst>
                </a:gridCol>
                <a:gridCol w="2413571">
                  <a:extLst>
                    <a:ext uri="{9D8B030D-6E8A-4147-A177-3AD203B41FA5}">
                      <a16:colId xmlns:a16="http://schemas.microsoft.com/office/drawing/2014/main" val="3706295701"/>
                    </a:ext>
                  </a:extLst>
                </a:gridCol>
              </a:tblGrid>
              <a:tr h="278717">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Province ou territoire</a:t>
                      </a:r>
                      <a:endParaRPr lang="en-US" sz="1100" b="1"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Âge de début</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Intervalle</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Âge de fin</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Plans visant à porter l’âge du début du dépistage du cancer du col de l’utérus à 25 ans</a:t>
                      </a:r>
                      <a:endParaRPr lang="en-US" sz="1100" b="1"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952788535"/>
                  </a:ext>
                </a:extLst>
              </a:tr>
              <a:tr h="253746">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Yn*</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Pas de programme de dépistage organisé</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endParaRPr lang="en-US" sz="1100" b="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endParaRPr lang="en-US" sz="1100" b="0"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S. O.</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571014737"/>
                  </a:ext>
                </a:extLst>
              </a:tr>
              <a:tr h="278717">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T.N.-O.</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21 ans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Tous les ans jusqu’à l’obtention de 3 tests négatifs successifs, puis tous les 2 ans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69 ans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S. O.</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187401445"/>
                  </a:ext>
                </a:extLst>
              </a:tr>
              <a:tr h="511195">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Nt</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21 ans, si activité sexuelle</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3 ans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70 ans avec des antécédents adéquats de dépistage négatif par cytologie au cours des 10 dernières années, c’est-à-dire au moins 3 analyses cytologiques négatives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S. O.</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10120117"/>
                  </a:ext>
                </a:extLst>
              </a:tr>
              <a:tr h="136214">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C.-B.</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25 ans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3 ans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69 ans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Changement mis en œuvre en 2016</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876327023"/>
                  </a:ext>
                </a:extLst>
              </a:tr>
              <a:tr h="136214">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Alb.</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25 ans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3 ans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69 ans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Changement mis en œuvre en 2016</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543246330"/>
                  </a:ext>
                </a:extLst>
              </a:tr>
              <a:tr h="278717">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Sask.</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21 ans ou 3 ans après le premier contact sexuel, la date la plus tardive l’emportant</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Tous les 2 ans jusqu’à l’obtention de 3 tests négatifs successifs, puis tous les 3 ans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69 ans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Aucun plan à l’heure actuelle</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60721889"/>
                  </a:ext>
                </a:extLst>
              </a:tr>
              <a:tr h="513254">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Man.</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21 ans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3 ans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70 ans avec des antécédents adéquats de dépistage négatif au cours des 10 dernières années, c’est-à-dire au moins 3 tests négatifs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Aucun plan à l’heure actuelle</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17321792"/>
                  </a:ext>
                </a:extLst>
              </a:tr>
              <a:tr h="643008">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Ont.</a:t>
                      </a:r>
                      <a:endParaRPr lang="en-US" sz="1100" b="1"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21 ans, si activité sexuelle^</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3 ans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70 ans avec des antécédents adéquats de dépistage négatif au cours des 10 dernières années, c’est-à-dire au moins 3 tests négatifs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L’âge de début de participation au programme de dépistage du cancer du col de l’utérus passera officiellement de 21 à 25 ans dans le cadre de l’adoption du test de détection du VPH.</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74449194"/>
                  </a:ext>
                </a:extLst>
              </a:tr>
              <a:tr h="253746">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Qc~</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21 ans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2 à 3 ans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65 ans, après 2 tests négatifs au cours des 10 dernières années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S. O.</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108281157"/>
                  </a:ext>
                </a:extLst>
              </a:tr>
              <a:tr h="640419">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N.-B.**</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21 ans ou 3 ans après le premier contact sexuel, la date la plus tardive l’emportant</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Tous les ans jusqu’à l’obtention de 3 tests négatifs successifs, puis tous les 2 à 3 ans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69 ans avec des antécédents adéquats de dépistage négatif au cours des 10 dernières années ou après 3 tests négatifs (pour les personnes sans antécédents de dépistage ou avec des antécédents limités)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À l’étude</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03541870"/>
                  </a:ext>
                </a:extLst>
              </a:tr>
              <a:tr h="136214">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N.-É.</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25 ans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3 ans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70 ans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Arial" panose="020B0604020202020204" pitchFamily="34" charset="0"/>
                        </a:rPr>
                        <a:t>Changement mis en œuvre en 2019</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977941709"/>
                  </a:ext>
                </a:extLst>
              </a:tr>
              <a:tr h="451373">
                <a:tc>
                  <a:txBody>
                    <a:bodyPr/>
                    <a:lstStyle/>
                    <a:p>
                      <a:pPr marL="0" marR="0" algn="ctr">
                        <a:lnSpc>
                          <a:spcPct val="107000"/>
                        </a:lnSpc>
                        <a:spcBef>
                          <a:spcPts val="720"/>
                        </a:spcBef>
                        <a:spcAft>
                          <a:spcPts val="720"/>
                        </a:spcAft>
                        <a:tabLst>
                          <a:tab pos="5280025" algn="l"/>
                        </a:tabLst>
                      </a:pPr>
                      <a:r>
                        <a:rPr lang="fr-CA" sz="900" b="1">
                          <a:solidFill>
                            <a:srgbClr val="FFFFFF"/>
                          </a:solidFill>
                          <a:effectLst/>
                          <a:latin typeface="+mn-lt"/>
                          <a:ea typeface="Calibri" panose="020F0502020204030204" pitchFamily="34" charset="0"/>
                          <a:cs typeface="Arial" panose="020B0604020202020204" pitchFamily="34" charset="0"/>
                        </a:rPr>
                        <a:t>Î.-P.-É.</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0">
                          <a:solidFill>
                            <a:schemeClr val="bg1">
                              <a:lumMod val="50000"/>
                            </a:schemeClr>
                          </a:solidFill>
                          <a:effectLst/>
                          <a:latin typeface="+mn-lt"/>
                          <a:ea typeface="Calibri" panose="020F0502020204030204" pitchFamily="34" charset="0"/>
                          <a:cs typeface="Calibri" panose="020F0502020204030204" pitchFamily="34" charset="0"/>
                        </a:rPr>
                        <a:t>25 ans</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3 ans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 </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65 ans avec des antécédents adéquats de dépistage négatif au cours des 10 dernières années, c’est-à-dire au moins 3 tests négatifs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Calibri" panose="020F0502020204030204" pitchFamily="34" charset="0"/>
                        </a:rPr>
                        <a:t>Changement mis en œuvre en 2020</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530607722"/>
                  </a:ext>
                </a:extLst>
              </a:tr>
              <a:tr h="511195">
                <a:tc>
                  <a:txBody>
                    <a:bodyPr/>
                    <a:lstStyle/>
                    <a:p>
                      <a:pPr marL="0" marR="0" algn="ctr">
                        <a:lnSpc>
                          <a:spcPct val="107000"/>
                        </a:lnSpc>
                        <a:spcBef>
                          <a:spcPts val="720"/>
                        </a:spcBef>
                        <a:spcAft>
                          <a:spcPts val="720"/>
                        </a:spcAft>
                        <a:tabLst>
                          <a:tab pos="5280025" algn="l"/>
                        </a:tabLst>
                      </a:pPr>
                      <a:r>
                        <a:rPr lang="fr-CA" sz="900" b="1" dirty="0">
                          <a:solidFill>
                            <a:srgbClr val="FFFFFF"/>
                          </a:solidFill>
                          <a:effectLst/>
                          <a:latin typeface="+mn-lt"/>
                          <a:ea typeface="Calibri" panose="020F0502020204030204" pitchFamily="34" charset="0"/>
                          <a:cs typeface="Arial" panose="020B0604020202020204" pitchFamily="34" charset="0"/>
                        </a:rPr>
                        <a:t>T.-N.-L.</a:t>
                      </a:r>
                      <a:endParaRPr lang="en-US" sz="1100" b="1"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21 ans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Tous les ans jusqu’à l’obtention de 3 tests négatifs successifs, puis tous les 3 ans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70 ans avec des antécédents adéquats de dépistage négatif au cours des 10 dernières années, c’est-à-dire au moins 3 tests négatifs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tabLst>
                          <a:tab pos="5280025" algn="l"/>
                        </a:tabLst>
                      </a:pPr>
                      <a:r>
                        <a:rPr lang="fr-CA" sz="900" b="0" dirty="0">
                          <a:solidFill>
                            <a:schemeClr val="bg1">
                              <a:lumMod val="50000"/>
                            </a:schemeClr>
                          </a:solidFill>
                          <a:effectLst/>
                          <a:latin typeface="+mn-lt"/>
                          <a:ea typeface="Calibri" panose="020F0502020204030204" pitchFamily="34" charset="0"/>
                          <a:cs typeface="Arial" panose="020B0604020202020204" pitchFamily="34" charset="0"/>
                        </a:rPr>
                        <a:t>À l’étude</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52121104"/>
                  </a:ext>
                </a:extLst>
              </a:tr>
            </a:tbl>
          </a:graphicData>
        </a:graphic>
      </p:graphicFrame>
      <p:sp>
        <p:nvSpPr>
          <p:cNvPr id="4" name="TextBox 3">
            <a:extLst>
              <a:ext uri="{FF2B5EF4-FFF2-40B4-BE49-F238E27FC236}">
                <a16:creationId xmlns:a16="http://schemas.microsoft.com/office/drawing/2014/main" id="{23419CC0-754F-2863-461C-F0FAA729A036}"/>
              </a:ext>
            </a:extLst>
          </p:cNvPr>
          <p:cNvSpPr txBox="1"/>
          <p:nvPr/>
        </p:nvSpPr>
        <p:spPr>
          <a:xfrm>
            <a:off x="428514" y="5826101"/>
            <a:ext cx="11334971" cy="923330"/>
          </a:xfrm>
          <a:prstGeom prst="rect">
            <a:avLst/>
          </a:prstGeom>
          <a:noFill/>
        </p:spPr>
        <p:txBody>
          <a:bodyPr wrap="square">
            <a:spAutoFit/>
          </a:bodyPr>
          <a:lstStyle/>
          <a:p>
            <a:pPr marL="0" marR="0">
              <a:spcBef>
                <a:spcPts val="0"/>
              </a:spcBef>
              <a:spcAft>
                <a:spcPts val="0"/>
              </a:spcAft>
              <a:tabLst>
                <a:tab pos="2971800" algn="ctr"/>
                <a:tab pos="5943600" algn="r"/>
              </a:tabLst>
            </a:pPr>
            <a:r>
              <a:rPr lang="fr-CA" sz="900" dirty="0" err="1">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rPr>
              <a:t>Yn</a:t>
            </a:r>
            <a:r>
              <a:rPr lang="fr-CA" sz="9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rPr>
              <a:t> : * Le Yukon suivra les critères de la C.-B. pour l’âge de début (25 ans).</a:t>
            </a:r>
            <a:br>
              <a:rPr lang="fr-CA" sz="9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rPr>
            </a:br>
            <a:r>
              <a:rPr lang="fr-CA" sz="9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rPr>
              <a:t>Ont. : ^ Santé Ontario (Action Cancer Ontario) encourage les FSP à commencer le dépistage du cancer du col de l’utérus à l’âge de 25 ans sur la base de données probantes de qualité modérée indiquant que le dépistage du cancer du col de l’utérus ne profite pas aux moins de 25 ans. Avec la mise en œuvre du test de détection du VPH, le programme fera officiellement passer de 21 à 25 ans l’âge de début du dépistage.</a:t>
            </a:r>
            <a:br>
              <a:rPr lang="fr-CA" sz="9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rPr>
            </a:br>
            <a:r>
              <a:rPr lang="fr-CA" sz="9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rPr>
              <a:t>QC : ~ Nous travaillons actuellement sur un parcours de dépistage du cancer du col de l’utérus utilisant le test de détection du VPH comme méthode primaire de dépistage (rapport attendu en 2021). Ce rapport comprendra également des recommandations qui pourraient avoir une incidence sur l’âge auquel on commence et termine le dépistage et sur les intervalles.</a:t>
            </a:r>
            <a:br>
              <a:rPr lang="fr-CA" sz="9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rPr>
            </a:br>
            <a:r>
              <a:rPr lang="fr-CA" sz="9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rPr>
              <a:t>N.-B. : ** À évaluer dans le cadre des projets des partenaires pour l’élimination du cancer du col de l’utérus avec le Partenariat.</a:t>
            </a:r>
            <a:endParaRPr lang="en-US" sz="9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632485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p:txBody>
          <a:bodyPr>
            <a:normAutofit/>
          </a:bodyPr>
          <a:lstStyle/>
          <a:p>
            <a:r>
              <a:rPr lang="fr-FR" sz="1600" dirty="0"/>
              <a:t>Méthodes de recrutement pour le dépistage du cancer du col de l’utérus </a:t>
            </a:r>
            <a:endParaRPr lang="en-US" sz="1600" dirty="0"/>
          </a:p>
        </p:txBody>
      </p:sp>
      <p:sp>
        <p:nvSpPr>
          <p:cNvPr id="12" name="TextBox 11">
            <a:extLst>
              <a:ext uri="{FF2B5EF4-FFF2-40B4-BE49-F238E27FC236}">
                <a16:creationId xmlns:a16="http://schemas.microsoft.com/office/drawing/2014/main" id="{E2664A72-D48A-6F88-B084-9CCF9C07DCDC}"/>
              </a:ext>
            </a:extLst>
          </p:cNvPr>
          <p:cNvSpPr txBox="1"/>
          <p:nvPr/>
        </p:nvSpPr>
        <p:spPr>
          <a:xfrm>
            <a:off x="973013" y="5314835"/>
            <a:ext cx="10219983" cy="530338"/>
          </a:xfrm>
          <a:prstGeom prst="rect">
            <a:avLst/>
          </a:prstGeom>
          <a:noFill/>
        </p:spPr>
        <p:txBody>
          <a:bodyPr wrap="square">
            <a:spAutoFit/>
          </a:bodyPr>
          <a:lstStyle/>
          <a:p>
            <a:pPr>
              <a:lnSpc>
                <a:spcPct val="107000"/>
              </a:lnSpc>
              <a:tabLst>
                <a:tab pos="2971800" algn="ctr"/>
                <a:tab pos="5943600" algn="r"/>
              </a:tabLst>
            </a:pPr>
            <a:r>
              <a:rPr lang="fr-FR"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Yn</a:t>
            </a:r>
            <a:r>
              <a:rPr lang="fr-FR"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 * Le Yukon prévoit d’envoyer des lettres d’invitation.</a:t>
            </a:r>
          </a:p>
          <a:p>
            <a:pPr>
              <a:lnSpc>
                <a:spcPct val="107000"/>
              </a:lnSpc>
              <a:tabLst>
                <a:tab pos="2971800" algn="ctr"/>
                <a:tab pos="5943600" algn="r"/>
              </a:tabLst>
            </a:pPr>
            <a:r>
              <a:rPr lang="fr-FR"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Man. : ^ Une femme est « admissible » à une lettre d’invitation si elle réside au Manitoba, qu’elle est inscrite au registre </a:t>
            </a:r>
            <a:r>
              <a:rPr lang="fr-FR" sz="900" dirty="0" err="1">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CervixCheck</a:t>
            </a:r>
            <a:r>
              <a:rPr lang="fr-FR" sz="900" dirty="0">
                <a:solidFill>
                  <a:schemeClr val="bg1">
                    <a:lumMod val="50000"/>
                  </a:schemeClr>
                </a:solidFill>
                <a:latin typeface="Calibri" panose="020F0502020204030204" pitchFamily="34" charset="0"/>
                <a:ea typeface="Yu Mincho" panose="02020400000000000000" pitchFamily="18" charset="-128"/>
                <a:cs typeface="Arial" panose="020B0604020202020204" pitchFamily="34" charset="0"/>
              </a:rPr>
              <a:t> depuis au moins cinq ans et que ne figure, à son dossier médical, ni test Pap, ni colposcopie, ni hystérectomie totale, ni cancer gynécologique infiltrant.</a:t>
            </a:r>
          </a:p>
        </p:txBody>
      </p:sp>
      <p:graphicFrame>
        <p:nvGraphicFramePr>
          <p:cNvPr id="3" name="Table 2">
            <a:extLst>
              <a:ext uri="{FF2B5EF4-FFF2-40B4-BE49-F238E27FC236}">
                <a16:creationId xmlns:a16="http://schemas.microsoft.com/office/drawing/2014/main" id="{195238F4-6BCF-8A09-BEA8-E897F907CB16}"/>
              </a:ext>
            </a:extLst>
          </p:cNvPr>
          <p:cNvGraphicFramePr>
            <a:graphicFrameLocks noGrp="1"/>
          </p:cNvGraphicFramePr>
          <p:nvPr>
            <p:extLst>
              <p:ext uri="{D42A27DB-BD31-4B8C-83A1-F6EECF244321}">
                <p14:modId xmlns:p14="http://schemas.microsoft.com/office/powerpoint/2010/main" val="511977680"/>
              </p:ext>
            </p:extLst>
          </p:nvPr>
        </p:nvGraphicFramePr>
        <p:xfrm>
          <a:off x="973013" y="1077087"/>
          <a:ext cx="10245973" cy="4183184"/>
        </p:xfrm>
        <a:graphic>
          <a:graphicData uri="http://schemas.openxmlformats.org/drawingml/2006/table">
            <a:tbl>
              <a:tblPr firstRow="1" firstCol="1"/>
              <a:tblGrid>
                <a:gridCol w="1137307">
                  <a:extLst>
                    <a:ext uri="{9D8B030D-6E8A-4147-A177-3AD203B41FA5}">
                      <a16:colId xmlns:a16="http://schemas.microsoft.com/office/drawing/2014/main" val="1394016470"/>
                    </a:ext>
                  </a:extLst>
                </a:gridCol>
                <a:gridCol w="9108666">
                  <a:extLst>
                    <a:ext uri="{9D8B030D-6E8A-4147-A177-3AD203B41FA5}">
                      <a16:colId xmlns:a16="http://schemas.microsoft.com/office/drawing/2014/main" val="3235831960"/>
                    </a:ext>
                  </a:extLst>
                </a:gridCol>
              </a:tblGrid>
              <a:tr h="473381">
                <a:tc>
                  <a:txBody>
                    <a:bodyPr/>
                    <a:lstStyle/>
                    <a:p>
                      <a:pPr marL="0" marR="0" algn="ctr">
                        <a:lnSpc>
                          <a:spcPct val="107000"/>
                        </a:lnSpc>
                        <a:spcBef>
                          <a:spcPts val="100"/>
                        </a:spcBef>
                        <a:spcAft>
                          <a:spcPts val="100"/>
                        </a:spcAft>
                        <a:tabLst>
                          <a:tab pos="5280025" algn="l"/>
                        </a:tabLst>
                      </a:pPr>
                      <a:r>
                        <a:rPr lang="fr-CA" sz="1000" b="1" dirty="0">
                          <a:solidFill>
                            <a:srgbClr val="FFFFFF"/>
                          </a:solidFill>
                          <a:effectLst/>
                          <a:latin typeface="+mn-lt"/>
                          <a:ea typeface="Calibri" panose="020F0502020204030204" pitchFamily="34" charset="0"/>
                          <a:cs typeface="Arial" panose="020B0604020202020204" pitchFamily="34" charset="0"/>
                        </a:rPr>
                        <a:t>Province ou territoire</a:t>
                      </a:r>
                      <a:endParaRPr lang="en-US" sz="1100" b="1"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fr-CA" sz="1000" b="1" dirty="0">
                          <a:solidFill>
                            <a:srgbClr val="FFFFFF"/>
                          </a:solidFill>
                          <a:effectLst/>
                          <a:latin typeface="+mn-lt"/>
                          <a:ea typeface="Calibri" panose="020F0502020204030204" pitchFamily="34" charset="0"/>
                          <a:cs typeface="Arial" panose="020B0604020202020204" pitchFamily="34" charset="0"/>
                        </a:rPr>
                        <a:t>Méthode de recrutement</a:t>
                      </a:r>
                      <a:endParaRPr lang="en-US" sz="1100" b="1"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4138290157"/>
                  </a:ext>
                </a:extLst>
              </a:tr>
              <a:tr h="270787">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Yn*</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Pas de programme de dépistage organisé</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39441761"/>
                  </a:ext>
                </a:extLst>
              </a:tr>
              <a:tr h="270787">
                <a:tc>
                  <a:txBody>
                    <a:bodyPr/>
                    <a:lstStyle/>
                    <a:p>
                      <a:pPr marL="0" marR="0" algn="ctr">
                        <a:lnSpc>
                          <a:spcPct val="107000"/>
                        </a:lnSpc>
                        <a:spcBef>
                          <a:spcPts val="100"/>
                        </a:spcBef>
                        <a:spcAft>
                          <a:spcPts val="100"/>
                        </a:spcAft>
                        <a:tabLst>
                          <a:tab pos="5280025" algn="l"/>
                        </a:tabLst>
                      </a:pPr>
                      <a:r>
                        <a:rPr lang="fr-CA" sz="1000" b="1" dirty="0">
                          <a:solidFill>
                            <a:srgbClr val="FFFFFF"/>
                          </a:solidFill>
                          <a:effectLst/>
                          <a:latin typeface="+mn-lt"/>
                          <a:ea typeface="Calibri" panose="020F0502020204030204" pitchFamily="34" charset="0"/>
                          <a:cs typeface="Arial" panose="020B0604020202020204" pitchFamily="34" charset="0"/>
                        </a:rPr>
                        <a:t>T.N.-O.</a:t>
                      </a:r>
                      <a:endParaRPr lang="en-US" sz="1100" b="1"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Pas de programme de dépistage organisé</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801638540"/>
                  </a:ext>
                </a:extLst>
              </a:tr>
              <a:tr h="270787">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Nt</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fr-CA" sz="1000" b="0">
                          <a:solidFill>
                            <a:schemeClr val="bg1">
                              <a:lumMod val="50000"/>
                            </a:schemeClr>
                          </a:solidFill>
                          <a:effectLst/>
                          <a:latin typeface="+mn-lt"/>
                          <a:ea typeface="Calibri" panose="020F0502020204030204" pitchFamily="34" charset="0"/>
                          <a:cs typeface="Calibri" panose="020F0502020204030204" pitchFamily="34" charset="0"/>
                        </a:rPr>
                        <a:t>Pas de programme de dépistage organisé</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175424105"/>
                  </a:ext>
                </a:extLst>
              </a:tr>
              <a:tr h="270787">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Qc</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Pas de programme de dépistage organisé</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938472798"/>
                  </a:ext>
                </a:extLst>
              </a:tr>
              <a:tr h="270787">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C.-B.</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S. O.</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339216619"/>
                  </a:ext>
                </a:extLst>
              </a:tr>
              <a:tr h="270787">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Alb.</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Lettre d’invitation initiale</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333848885"/>
                  </a:ext>
                </a:extLst>
              </a:tr>
              <a:tr h="270787">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Sask.</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Lettre d’invitation initiale</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531799823"/>
                  </a:ext>
                </a:extLst>
              </a:tr>
              <a:tr h="270787">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Man.</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Une lettre d’invitation est envoyée aux femmes admissibles^ n’ayant jamais subi de dépistage</a:t>
                      </a:r>
                      <a:endParaRPr lang="en-US" sz="11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840002619"/>
                  </a:ext>
                </a:extLst>
              </a:tr>
              <a:tr h="270787">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Ont.</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fr-CA" sz="1000" b="0" dirty="0">
                          <a:solidFill>
                            <a:schemeClr val="bg1">
                              <a:lumMod val="50000"/>
                            </a:schemeClr>
                          </a:solidFill>
                          <a:effectLst/>
                          <a:latin typeface="+mn-lt"/>
                          <a:ea typeface="Calibri" panose="020F0502020204030204" pitchFamily="34" charset="0"/>
                          <a:cs typeface="Calibri" panose="020F0502020204030204" pitchFamily="34" charset="0"/>
                        </a:rPr>
                        <a:t>Lettres d’invitation et lettres de rappel envoyées dans quatre mois aux femmes n’ayant pas répondu. Des lettres d’invitation à un nouveau rendez-vous sont envoyées aux participantes tous les trois ans.</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084360154"/>
                  </a:ext>
                </a:extLst>
              </a:tr>
              <a:tr h="270787">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N.-B.</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fr-CA" sz="1000" b="0" dirty="0">
                          <a:solidFill>
                            <a:schemeClr val="bg1">
                              <a:lumMod val="50000"/>
                            </a:schemeClr>
                          </a:solidFill>
                          <a:effectLst/>
                          <a:latin typeface="+mn-lt"/>
                          <a:ea typeface="Calibri" panose="020F0502020204030204" pitchFamily="34" charset="0"/>
                          <a:cs typeface="Calibri" panose="020F0502020204030204" pitchFamily="34" charset="0"/>
                        </a:rPr>
                        <a:t>Lettre d’invitation initiale et lettre de rappel adressées aux femmes admissibles, conjointement avec des campagnes de promotion et de sensibilisation sur les réseaux sociaux</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918213254"/>
                  </a:ext>
                </a:extLst>
              </a:tr>
              <a:tr h="270787">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N.-É.</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S. O.</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606416143"/>
                  </a:ext>
                </a:extLst>
              </a:tr>
              <a:tr h="270787">
                <a:tc>
                  <a:txBody>
                    <a:bodyPr/>
                    <a:lstStyle/>
                    <a:p>
                      <a:pPr marL="0" marR="0" algn="ctr">
                        <a:lnSpc>
                          <a:spcPct val="107000"/>
                        </a:lnSpc>
                        <a:spcBef>
                          <a:spcPts val="100"/>
                        </a:spcBef>
                        <a:spcAft>
                          <a:spcPts val="100"/>
                        </a:spcAft>
                        <a:tabLst>
                          <a:tab pos="5280025" algn="l"/>
                        </a:tabLst>
                      </a:pPr>
                      <a:r>
                        <a:rPr lang="fr-CA" sz="1000" b="1">
                          <a:solidFill>
                            <a:srgbClr val="FFFFFF"/>
                          </a:solidFill>
                          <a:effectLst/>
                          <a:latin typeface="+mn-lt"/>
                          <a:ea typeface="Calibri" panose="020F0502020204030204" pitchFamily="34" charset="0"/>
                          <a:cs typeface="Arial" panose="020B0604020202020204" pitchFamily="34" charset="0"/>
                        </a:rPr>
                        <a:t>Î.-P.-É.</a:t>
                      </a:r>
                      <a:endParaRPr lang="en-US" sz="1100" b="1">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S. O.</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56239572"/>
                  </a:ext>
                </a:extLst>
              </a:tr>
              <a:tr h="364139">
                <a:tc>
                  <a:txBody>
                    <a:bodyPr/>
                    <a:lstStyle/>
                    <a:p>
                      <a:pPr marL="0" marR="0" algn="ctr">
                        <a:lnSpc>
                          <a:spcPct val="107000"/>
                        </a:lnSpc>
                        <a:spcBef>
                          <a:spcPts val="100"/>
                        </a:spcBef>
                        <a:spcAft>
                          <a:spcPts val="100"/>
                        </a:spcAft>
                        <a:tabLst>
                          <a:tab pos="5280025" algn="l"/>
                        </a:tabLst>
                      </a:pPr>
                      <a:r>
                        <a:rPr lang="fr-CA" sz="1000" b="1" dirty="0">
                          <a:solidFill>
                            <a:srgbClr val="FFFFFF"/>
                          </a:solidFill>
                          <a:effectLst/>
                          <a:latin typeface="+mn-lt"/>
                          <a:ea typeface="Calibri" panose="020F0502020204030204" pitchFamily="34" charset="0"/>
                          <a:cs typeface="Arial" panose="020B0604020202020204" pitchFamily="34" charset="0"/>
                        </a:rPr>
                        <a:t>T.-N.-L.</a:t>
                      </a:r>
                      <a:endParaRPr lang="en-US" sz="1100" b="1" dirty="0">
                        <a:solidFill>
                          <a:srgbClr val="262626"/>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Processus d’invitation en attente</a:t>
                      </a:r>
                      <a:endParaRPr lang="en-US" sz="11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267709624"/>
                  </a:ext>
                </a:extLst>
              </a:tr>
            </a:tbl>
          </a:graphicData>
        </a:graphic>
      </p:graphicFrame>
    </p:spTree>
    <p:extLst>
      <p:ext uri="{BB962C8B-B14F-4D97-AF65-F5344CB8AC3E}">
        <p14:creationId xmlns:p14="http://schemas.microsoft.com/office/powerpoint/2010/main" val="406172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393533" y="169620"/>
            <a:ext cx="10380786" cy="455912"/>
          </a:xfrm>
        </p:spPr>
        <p:txBody>
          <a:bodyPr>
            <a:normAutofit fontScale="90000"/>
          </a:bodyPr>
          <a:lstStyle/>
          <a:p>
            <a:r>
              <a:rPr lang="fr-FR" sz="1600" dirty="0"/>
              <a:t>Programmes de dépistage recueillant le statut immunitaire contre le VPH et étant en mesure de le coupler avec les résultats du dépistage</a:t>
            </a:r>
            <a:endParaRPr lang="en-US" sz="1600" dirty="0"/>
          </a:p>
        </p:txBody>
      </p:sp>
      <p:graphicFrame>
        <p:nvGraphicFramePr>
          <p:cNvPr id="4" name="Table 3">
            <a:extLst>
              <a:ext uri="{FF2B5EF4-FFF2-40B4-BE49-F238E27FC236}">
                <a16:creationId xmlns:a16="http://schemas.microsoft.com/office/drawing/2014/main" id="{4DE6F1E1-7B08-326E-A425-8AE148C81C64}"/>
              </a:ext>
            </a:extLst>
          </p:cNvPr>
          <p:cNvGraphicFramePr>
            <a:graphicFrameLocks noGrp="1"/>
          </p:cNvGraphicFramePr>
          <p:nvPr>
            <p:extLst>
              <p:ext uri="{D42A27DB-BD31-4B8C-83A1-F6EECF244321}">
                <p14:modId xmlns:p14="http://schemas.microsoft.com/office/powerpoint/2010/main" val="3087597648"/>
              </p:ext>
            </p:extLst>
          </p:nvPr>
        </p:nvGraphicFramePr>
        <p:xfrm>
          <a:off x="393532" y="625532"/>
          <a:ext cx="11493667" cy="5448894"/>
        </p:xfrm>
        <a:graphic>
          <a:graphicData uri="http://schemas.openxmlformats.org/drawingml/2006/table">
            <a:tbl>
              <a:tblPr firstRow="1" firstCol="1"/>
              <a:tblGrid>
                <a:gridCol w="1609619">
                  <a:extLst>
                    <a:ext uri="{9D8B030D-6E8A-4147-A177-3AD203B41FA5}">
                      <a16:colId xmlns:a16="http://schemas.microsoft.com/office/drawing/2014/main" val="4256591059"/>
                    </a:ext>
                  </a:extLst>
                </a:gridCol>
                <a:gridCol w="4876346">
                  <a:extLst>
                    <a:ext uri="{9D8B030D-6E8A-4147-A177-3AD203B41FA5}">
                      <a16:colId xmlns:a16="http://schemas.microsoft.com/office/drawing/2014/main" val="2496059177"/>
                    </a:ext>
                  </a:extLst>
                </a:gridCol>
                <a:gridCol w="5007702">
                  <a:extLst>
                    <a:ext uri="{9D8B030D-6E8A-4147-A177-3AD203B41FA5}">
                      <a16:colId xmlns:a16="http://schemas.microsoft.com/office/drawing/2014/main" val="4264310315"/>
                    </a:ext>
                  </a:extLst>
                </a:gridCol>
              </a:tblGrid>
              <a:tr h="459548">
                <a:tc>
                  <a:txBody>
                    <a:bodyPr/>
                    <a:lstStyle/>
                    <a:p>
                      <a:pPr marL="0" marR="0" algn="ctr">
                        <a:lnSpc>
                          <a:spcPct val="107000"/>
                        </a:lnSpc>
                        <a:spcBef>
                          <a:spcPts val="720"/>
                        </a:spcBef>
                        <a:spcAft>
                          <a:spcPts val="720"/>
                        </a:spcAft>
                        <a:tabLst>
                          <a:tab pos="5280025" algn="l"/>
                        </a:tabLst>
                      </a:pPr>
                      <a:r>
                        <a:rPr lang="fr-CA" sz="1000" b="1" dirty="0">
                          <a:solidFill>
                            <a:srgbClr val="FEFFFE"/>
                          </a:solidFill>
                          <a:effectLst/>
                          <a:latin typeface="+mn-lt"/>
                          <a:ea typeface="Calibri" panose="020F0502020204030204" pitchFamily="34" charset="0"/>
                          <a:cs typeface="Arial" panose="020B0604020202020204" pitchFamily="34" charset="0"/>
                        </a:rPr>
                        <a:t>Province ou territoire</a:t>
                      </a:r>
                      <a:endParaRPr lang="en-US" sz="1000" b="1" dirty="0">
                        <a:solidFill>
                          <a:srgbClr val="FEFFFE"/>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1000" b="1" dirty="0">
                          <a:solidFill>
                            <a:srgbClr val="FEFFFE"/>
                          </a:solidFill>
                          <a:effectLst/>
                          <a:latin typeface="+mn-lt"/>
                          <a:ea typeface="Calibri" panose="020F0502020204030204" pitchFamily="34" charset="0"/>
                          <a:cs typeface="Calibri" panose="020F0502020204030204" pitchFamily="34" charset="0"/>
                        </a:rPr>
                        <a:t>Votre programme est-il en mesure de coupler les résultats du dépistage du cancer du col de l’utérus (c’est-à-dire résultats normaux ou résultats anormaux) et le statut immunitaire des participantes?</a:t>
                      </a:r>
                      <a:endParaRPr lang="en-US" sz="1000" b="1" dirty="0">
                        <a:solidFill>
                          <a:srgbClr val="FEFFFE"/>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fr-CA" sz="1000" b="1" dirty="0">
                          <a:solidFill>
                            <a:srgbClr val="FEFFFE"/>
                          </a:solidFill>
                          <a:effectLst/>
                          <a:latin typeface="+mn-lt"/>
                          <a:ea typeface="Calibri" panose="020F0502020204030204" pitchFamily="34" charset="0"/>
                          <a:cs typeface="Calibri" panose="020F0502020204030204" pitchFamily="34" charset="0"/>
                        </a:rPr>
                        <a:t>Dans l’affirmative, pouvez-vous coupler le statut immunitaire contre le VPH et un résultat de cytologie particulier (par exemple une HSIL)?</a:t>
                      </a:r>
                      <a:endParaRPr lang="en-US" sz="1000" b="1" dirty="0">
                        <a:solidFill>
                          <a:srgbClr val="FEFFFE"/>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3904186593"/>
                  </a:ext>
                </a:extLst>
              </a:tr>
              <a:tr h="148581">
                <a:tc>
                  <a:txBody>
                    <a:bodyPr/>
                    <a:lstStyle/>
                    <a:p>
                      <a:pPr marL="0" marR="0" algn="ctr">
                        <a:lnSpc>
                          <a:spcPct val="107000"/>
                        </a:lnSpc>
                        <a:spcBef>
                          <a:spcPts val="720"/>
                        </a:spcBef>
                        <a:spcAft>
                          <a:spcPts val="720"/>
                        </a:spcAft>
                        <a:tabLst>
                          <a:tab pos="5280025" algn="l"/>
                        </a:tabLst>
                      </a:pPr>
                      <a:r>
                        <a:rPr lang="fr-CA" sz="1000" b="1">
                          <a:solidFill>
                            <a:srgbClr val="FEFFFE"/>
                          </a:solidFill>
                          <a:effectLst/>
                          <a:latin typeface="+mn-lt"/>
                          <a:ea typeface="Calibri" panose="020F0502020204030204" pitchFamily="34" charset="0"/>
                          <a:cs typeface="Arial" panose="020B0604020202020204" pitchFamily="34" charset="0"/>
                        </a:rPr>
                        <a:t>Yn</a:t>
                      </a:r>
                      <a:endParaRPr lang="en-US" sz="1000" b="1">
                        <a:solidFill>
                          <a:srgbClr val="FEFFFE"/>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 </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 </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933869880"/>
                  </a:ext>
                </a:extLst>
              </a:tr>
              <a:tr h="615032">
                <a:tc>
                  <a:txBody>
                    <a:bodyPr/>
                    <a:lstStyle/>
                    <a:p>
                      <a:pPr marL="0" marR="0" algn="ctr">
                        <a:lnSpc>
                          <a:spcPct val="107000"/>
                        </a:lnSpc>
                        <a:spcBef>
                          <a:spcPts val="720"/>
                        </a:spcBef>
                        <a:spcAft>
                          <a:spcPts val="720"/>
                        </a:spcAft>
                        <a:tabLst>
                          <a:tab pos="5280025" algn="l"/>
                        </a:tabLst>
                      </a:pPr>
                      <a:r>
                        <a:rPr lang="fr-CA" sz="1000" b="1">
                          <a:solidFill>
                            <a:srgbClr val="FEFFFE"/>
                          </a:solidFill>
                          <a:effectLst/>
                          <a:latin typeface="+mn-lt"/>
                          <a:ea typeface="Calibri" panose="020F0502020204030204" pitchFamily="34" charset="0"/>
                          <a:cs typeface="Arial" panose="020B0604020202020204" pitchFamily="34" charset="0"/>
                        </a:rPr>
                        <a:t>T.N.-O.</a:t>
                      </a:r>
                      <a:endParaRPr lang="en-US" sz="1000" b="1">
                        <a:solidFill>
                          <a:srgbClr val="FEFFFE"/>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 </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Un couplage peut être effectué avec les résultats de cytologie suivants : LSIL, HSIL, AGC et ASC-H. Les données du dépistage du cancer du col de l’utérus n’incluent pas de renseignements en matière de néoplasie cervicale intraépithéliale (CIN).</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805496276"/>
                  </a:ext>
                </a:extLst>
              </a:tr>
              <a:tr h="148581">
                <a:tc>
                  <a:txBody>
                    <a:bodyPr/>
                    <a:lstStyle/>
                    <a:p>
                      <a:pPr marL="0" marR="0" algn="ctr">
                        <a:lnSpc>
                          <a:spcPct val="107000"/>
                        </a:lnSpc>
                        <a:spcBef>
                          <a:spcPts val="720"/>
                        </a:spcBef>
                        <a:spcAft>
                          <a:spcPts val="720"/>
                        </a:spcAft>
                        <a:tabLst>
                          <a:tab pos="5280025" algn="l"/>
                        </a:tabLst>
                      </a:pPr>
                      <a:r>
                        <a:rPr lang="fr-CA" sz="1000" b="1">
                          <a:solidFill>
                            <a:srgbClr val="FEFFFE"/>
                          </a:solidFill>
                          <a:effectLst/>
                          <a:latin typeface="+mn-lt"/>
                          <a:ea typeface="Calibri" panose="020F0502020204030204" pitchFamily="34" charset="0"/>
                          <a:cs typeface="Arial" panose="020B0604020202020204" pitchFamily="34" charset="0"/>
                        </a:rPr>
                        <a:t>Nt</a:t>
                      </a:r>
                      <a:endParaRPr lang="en-US" sz="1000" b="1">
                        <a:solidFill>
                          <a:srgbClr val="FEFFFE"/>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 </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 </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400958424"/>
                  </a:ext>
                </a:extLst>
              </a:tr>
              <a:tr h="459548">
                <a:tc>
                  <a:txBody>
                    <a:bodyPr/>
                    <a:lstStyle/>
                    <a:p>
                      <a:pPr marL="0" marR="0" algn="ctr">
                        <a:lnSpc>
                          <a:spcPct val="107000"/>
                        </a:lnSpc>
                        <a:spcBef>
                          <a:spcPts val="720"/>
                        </a:spcBef>
                        <a:spcAft>
                          <a:spcPts val="720"/>
                        </a:spcAft>
                        <a:tabLst>
                          <a:tab pos="5280025" algn="l"/>
                        </a:tabLst>
                      </a:pPr>
                      <a:r>
                        <a:rPr lang="fr-CA" sz="1000" b="1">
                          <a:solidFill>
                            <a:srgbClr val="FEFFFE"/>
                          </a:solidFill>
                          <a:effectLst/>
                          <a:latin typeface="+mn-lt"/>
                          <a:ea typeface="Calibri" panose="020F0502020204030204" pitchFamily="34" charset="0"/>
                          <a:cs typeface="Arial" panose="020B0604020202020204" pitchFamily="34" charset="0"/>
                        </a:rPr>
                        <a:t>C.-B.</a:t>
                      </a:r>
                      <a:endParaRPr lang="en-US" sz="1000" b="1">
                        <a:solidFill>
                          <a:srgbClr val="FEFFFE"/>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 </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 </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br>
                        <a:rPr lang="fr-CA" sz="1000" b="0">
                          <a:solidFill>
                            <a:schemeClr val="bg1">
                              <a:lumMod val="50000"/>
                            </a:schemeClr>
                          </a:solidFill>
                          <a:effectLst/>
                          <a:latin typeface="+mn-lt"/>
                          <a:ea typeface="Calibri" panose="020F0502020204030204" pitchFamily="34" charset="0"/>
                          <a:cs typeface="Arial" panose="020B0604020202020204" pitchFamily="34" charset="0"/>
                        </a:rPr>
                      </a:b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856838872"/>
                  </a:ext>
                </a:extLst>
              </a:tr>
              <a:tr h="331977">
                <a:tc>
                  <a:txBody>
                    <a:bodyPr/>
                    <a:lstStyle/>
                    <a:p>
                      <a:pPr marL="0" marR="0" algn="ctr">
                        <a:lnSpc>
                          <a:spcPct val="107000"/>
                        </a:lnSpc>
                        <a:spcBef>
                          <a:spcPts val="720"/>
                        </a:spcBef>
                        <a:spcAft>
                          <a:spcPts val="720"/>
                        </a:spcAft>
                        <a:tabLst>
                          <a:tab pos="5280025" algn="l"/>
                        </a:tabLst>
                      </a:pPr>
                      <a:r>
                        <a:rPr lang="fr-CA" sz="1000" b="1" dirty="0" err="1">
                          <a:solidFill>
                            <a:srgbClr val="FEFFFE"/>
                          </a:solidFill>
                          <a:effectLst/>
                          <a:latin typeface="+mn-lt"/>
                          <a:ea typeface="Calibri" panose="020F0502020204030204" pitchFamily="34" charset="0"/>
                          <a:cs typeface="Arial" panose="020B0604020202020204" pitchFamily="34" charset="0"/>
                        </a:rPr>
                        <a:t>Alb</a:t>
                      </a:r>
                      <a:r>
                        <a:rPr lang="fr-CA" sz="1000" b="1" dirty="0">
                          <a:solidFill>
                            <a:srgbClr val="FEFFFE"/>
                          </a:solidFill>
                          <a:effectLst/>
                          <a:latin typeface="+mn-lt"/>
                          <a:ea typeface="Calibri" panose="020F0502020204030204" pitchFamily="34" charset="0"/>
                          <a:cs typeface="Arial" panose="020B0604020202020204" pitchFamily="34" charset="0"/>
                        </a:rPr>
                        <a:t>.</a:t>
                      </a:r>
                      <a:endParaRPr lang="en-US" sz="1000" b="1" dirty="0">
                        <a:solidFill>
                          <a:srgbClr val="FEFFFE"/>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Gungsuh" panose="02030600000101010101" pitchFamily="18" charset="-127"/>
                          <a:cs typeface="Segoe UI Symbol" panose="020B0502040204020203" pitchFamily="34" charset="0"/>
                        </a:rPr>
                        <a:t>✓</a:t>
                      </a:r>
                      <a:br>
                        <a:rPr lang="fr-CA" sz="1000" b="0">
                          <a:solidFill>
                            <a:schemeClr val="bg1">
                              <a:lumMod val="50000"/>
                            </a:schemeClr>
                          </a:solidFill>
                          <a:effectLst/>
                          <a:latin typeface="+mn-lt"/>
                          <a:ea typeface="Calibri" panose="020F0502020204030204" pitchFamily="34" charset="0"/>
                          <a:cs typeface="Arial" panose="020B0604020202020204" pitchFamily="34" charset="0"/>
                        </a:rPr>
                      </a:br>
                      <a:r>
                        <a:rPr lang="fr-CA" sz="1000" b="0">
                          <a:solidFill>
                            <a:schemeClr val="bg1">
                              <a:lumMod val="50000"/>
                            </a:schemeClr>
                          </a:solidFill>
                          <a:effectLst/>
                          <a:latin typeface="+mn-lt"/>
                          <a:ea typeface="Calibri" panose="020F0502020204030204" pitchFamily="34" charset="0"/>
                          <a:cs typeface="Arial" panose="020B0604020202020204" pitchFamily="34" charset="0"/>
                        </a:rPr>
                        <a:t>Les options pour effectuer un tel couplage sont à l’étude.</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Gungsuh" panose="02030600000101010101" pitchFamily="18" charset="-127"/>
                          <a:cs typeface="Segoe UI Symbol" panose="020B0502040204020203" pitchFamily="34" charset="0"/>
                        </a:rPr>
                        <a:t>✓</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589140819"/>
                  </a:ext>
                </a:extLst>
              </a:tr>
              <a:tr h="290959">
                <a:tc>
                  <a:txBody>
                    <a:bodyPr/>
                    <a:lstStyle/>
                    <a:p>
                      <a:pPr marL="0" marR="0" algn="ctr">
                        <a:lnSpc>
                          <a:spcPct val="107000"/>
                        </a:lnSpc>
                        <a:spcBef>
                          <a:spcPts val="720"/>
                        </a:spcBef>
                        <a:spcAft>
                          <a:spcPts val="720"/>
                        </a:spcAft>
                        <a:tabLst>
                          <a:tab pos="5280025" algn="l"/>
                        </a:tabLst>
                      </a:pPr>
                      <a:r>
                        <a:rPr lang="fr-CA" sz="1000" b="1">
                          <a:solidFill>
                            <a:srgbClr val="FEFFFE"/>
                          </a:solidFill>
                          <a:effectLst/>
                          <a:latin typeface="+mn-lt"/>
                          <a:ea typeface="Calibri" panose="020F0502020204030204" pitchFamily="34" charset="0"/>
                          <a:cs typeface="Arial" panose="020B0604020202020204" pitchFamily="34" charset="0"/>
                        </a:rPr>
                        <a:t>Sask.</a:t>
                      </a:r>
                      <a:endParaRPr lang="en-US" sz="1000" b="1">
                        <a:solidFill>
                          <a:srgbClr val="FEFFFE"/>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 </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 </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174613673"/>
                  </a:ext>
                </a:extLst>
              </a:tr>
              <a:tr h="282534">
                <a:tc>
                  <a:txBody>
                    <a:bodyPr/>
                    <a:lstStyle/>
                    <a:p>
                      <a:pPr marL="0" marR="0" algn="ctr">
                        <a:lnSpc>
                          <a:spcPct val="107000"/>
                        </a:lnSpc>
                        <a:spcBef>
                          <a:spcPts val="720"/>
                        </a:spcBef>
                        <a:spcAft>
                          <a:spcPts val="720"/>
                        </a:spcAft>
                        <a:tabLst>
                          <a:tab pos="5280025" algn="l"/>
                        </a:tabLst>
                      </a:pPr>
                      <a:r>
                        <a:rPr lang="fr-CA" sz="1000" b="1">
                          <a:solidFill>
                            <a:srgbClr val="FEFFFE"/>
                          </a:solidFill>
                          <a:effectLst/>
                          <a:latin typeface="+mn-lt"/>
                          <a:ea typeface="Calibri" panose="020F0502020204030204" pitchFamily="34" charset="0"/>
                          <a:cs typeface="Arial" panose="020B0604020202020204" pitchFamily="34" charset="0"/>
                        </a:rPr>
                        <a:t>Man.</a:t>
                      </a:r>
                      <a:endParaRPr lang="en-US" sz="1000" b="1">
                        <a:solidFill>
                          <a:srgbClr val="FEFFFE"/>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Gungsuh" panose="02030600000101010101" pitchFamily="18" charset="-127"/>
                          <a:cs typeface="Segoe UI Symbol" panose="020B0502040204020203" pitchFamily="34" charset="0"/>
                        </a:rPr>
                        <a:t>✓</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 </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273455320"/>
                  </a:ext>
                </a:extLst>
              </a:tr>
              <a:tr h="290959">
                <a:tc>
                  <a:txBody>
                    <a:bodyPr/>
                    <a:lstStyle/>
                    <a:p>
                      <a:pPr marL="0" marR="0" algn="ctr">
                        <a:lnSpc>
                          <a:spcPct val="107000"/>
                        </a:lnSpc>
                        <a:spcBef>
                          <a:spcPts val="720"/>
                        </a:spcBef>
                        <a:spcAft>
                          <a:spcPts val="720"/>
                        </a:spcAft>
                        <a:tabLst>
                          <a:tab pos="5280025" algn="l"/>
                        </a:tabLst>
                      </a:pPr>
                      <a:r>
                        <a:rPr lang="fr-CA" sz="1000" b="1">
                          <a:solidFill>
                            <a:srgbClr val="FEFFFE"/>
                          </a:solidFill>
                          <a:effectLst/>
                          <a:latin typeface="+mn-lt"/>
                          <a:ea typeface="Calibri" panose="020F0502020204030204" pitchFamily="34" charset="0"/>
                          <a:cs typeface="Arial" panose="020B0604020202020204" pitchFamily="34" charset="0"/>
                        </a:rPr>
                        <a:t>Ont.</a:t>
                      </a:r>
                      <a:endParaRPr lang="en-US" sz="1000" b="1">
                        <a:solidFill>
                          <a:srgbClr val="FEFFFE"/>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 </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 </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056567948"/>
                  </a:ext>
                </a:extLst>
              </a:tr>
              <a:tr h="282534">
                <a:tc>
                  <a:txBody>
                    <a:bodyPr/>
                    <a:lstStyle/>
                    <a:p>
                      <a:pPr marL="0" marR="0" algn="ctr">
                        <a:lnSpc>
                          <a:spcPct val="107000"/>
                        </a:lnSpc>
                        <a:spcBef>
                          <a:spcPts val="720"/>
                        </a:spcBef>
                        <a:spcAft>
                          <a:spcPts val="720"/>
                        </a:spcAft>
                        <a:tabLst>
                          <a:tab pos="5280025" algn="l"/>
                        </a:tabLst>
                      </a:pPr>
                      <a:r>
                        <a:rPr lang="fr-CA" sz="1000" b="1">
                          <a:solidFill>
                            <a:srgbClr val="FEFFFE"/>
                          </a:solidFill>
                          <a:effectLst/>
                          <a:latin typeface="+mn-lt"/>
                          <a:ea typeface="Calibri" panose="020F0502020204030204" pitchFamily="34" charset="0"/>
                          <a:cs typeface="Arial" panose="020B0604020202020204" pitchFamily="34" charset="0"/>
                        </a:rPr>
                        <a:t>Qc</a:t>
                      </a:r>
                      <a:endParaRPr lang="en-US" sz="1000" b="1">
                        <a:solidFill>
                          <a:srgbClr val="FEFFFE"/>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 </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 </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258251469"/>
                  </a:ext>
                </a:extLst>
              </a:tr>
              <a:tr h="770515">
                <a:tc>
                  <a:txBody>
                    <a:bodyPr/>
                    <a:lstStyle/>
                    <a:p>
                      <a:pPr marL="0" marR="0" algn="ctr">
                        <a:lnSpc>
                          <a:spcPct val="107000"/>
                        </a:lnSpc>
                        <a:spcBef>
                          <a:spcPts val="720"/>
                        </a:spcBef>
                        <a:spcAft>
                          <a:spcPts val="720"/>
                        </a:spcAft>
                        <a:tabLst>
                          <a:tab pos="5280025" algn="l"/>
                        </a:tabLst>
                      </a:pPr>
                      <a:r>
                        <a:rPr lang="fr-CA" sz="1000" b="1">
                          <a:solidFill>
                            <a:srgbClr val="FEFFFE"/>
                          </a:solidFill>
                          <a:effectLst/>
                          <a:latin typeface="+mn-lt"/>
                          <a:ea typeface="Calibri" panose="020F0502020204030204" pitchFamily="34" charset="0"/>
                          <a:cs typeface="Arial" panose="020B0604020202020204" pitchFamily="34" charset="0"/>
                        </a:rPr>
                        <a:t>N.-B.</a:t>
                      </a:r>
                      <a:endParaRPr lang="en-US" sz="1000" b="1">
                        <a:solidFill>
                          <a:srgbClr val="FEFFFE"/>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b="0" dirty="0">
                          <a:solidFill>
                            <a:schemeClr val="bg1">
                              <a:lumMod val="50000"/>
                            </a:schemeClr>
                          </a:solidFill>
                          <a:effectLst/>
                          <a:latin typeface="+mn-lt"/>
                          <a:ea typeface="Gungsuh" panose="02030600000101010101" pitchFamily="18" charset="-127"/>
                          <a:cs typeface="Segoe UI Symbol" panose="020B0502040204020203" pitchFamily="34" charset="0"/>
                        </a:rPr>
                        <a:t>✓</a:t>
                      </a:r>
                      <a:br>
                        <a:rPr lang="fr-CA" sz="1000" b="0" dirty="0">
                          <a:solidFill>
                            <a:schemeClr val="bg1">
                              <a:lumMod val="50000"/>
                            </a:schemeClr>
                          </a:solidFill>
                          <a:effectLst/>
                          <a:latin typeface="+mn-lt"/>
                          <a:ea typeface="Calibri" panose="020F0502020204030204" pitchFamily="34" charset="0"/>
                          <a:cs typeface="Arial" panose="020B0604020202020204" pitchFamily="34" charset="0"/>
                        </a:rPr>
                      </a:b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Sous la forme d’une demande officielle de données. Le système d’information intégré sur le dépistage du cancer (CS-IIS) utilisé par le programme de dépistage n’est actuellement pas en mesure de recevoir ou de stocker les données de vaccination contre le VPH.</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Calibri" panose="020F0502020204030204" pitchFamily="34" charset="0"/>
                          <a:cs typeface="Segoe UI Symbol" panose="020B0502040204020203" pitchFamily="34" charset="0"/>
                        </a:rPr>
                        <a:t>✓</a:t>
                      </a:r>
                      <a:br>
                        <a:rPr lang="fr-CA" sz="1000" b="0">
                          <a:solidFill>
                            <a:schemeClr val="bg1">
                              <a:lumMod val="50000"/>
                            </a:schemeClr>
                          </a:solidFill>
                          <a:effectLst/>
                          <a:latin typeface="+mn-lt"/>
                          <a:ea typeface="Calibri" panose="020F0502020204030204" pitchFamily="34" charset="0"/>
                          <a:cs typeface="Arial" panose="020B0604020202020204" pitchFamily="34" charset="0"/>
                        </a:rPr>
                      </a:br>
                      <a:r>
                        <a:rPr lang="fr-CA" sz="1000" b="0">
                          <a:solidFill>
                            <a:schemeClr val="bg1">
                              <a:lumMod val="50000"/>
                            </a:schemeClr>
                          </a:solidFill>
                          <a:effectLst/>
                          <a:latin typeface="+mn-lt"/>
                          <a:ea typeface="Calibri" panose="020F0502020204030204" pitchFamily="34" charset="0"/>
                          <a:cs typeface="Arial" panose="020B0604020202020204" pitchFamily="34" charset="0"/>
                        </a:rPr>
                        <a:t>Sous la forme d’une demande officielle de données. Le système d’information intégré sur le dépistage du cancer</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Calibri" panose="020F0502020204030204" pitchFamily="34" charset="0"/>
                          <a:cs typeface="Arial" panose="020B0604020202020204" pitchFamily="34" charset="0"/>
                        </a:rPr>
                        <a:t>(CS-IIS) utilisé par le programme de dépistage n’est actuellement pas en mesure de recevoir ou de stocker les données de vaccination contre le VPH.</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431930050"/>
                  </a:ext>
                </a:extLst>
              </a:tr>
              <a:tr h="290959">
                <a:tc>
                  <a:txBody>
                    <a:bodyPr/>
                    <a:lstStyle/>
                    <a:p>
                      <a:pPr marL="0" marR="0" algn="ctr">
                        <a:lnSpc>
                          <a:spcPct val="107000"/>
                        </a:lnSpc>
                        <a:spcBef>
                          <a:spcPts val="720"/>
                        </a:spcBef>
                        <a:spcAft>
                          <a:spcPts val="720"/>
                        </a:spcAft>
                        <a:tabLst>
                          <a:tab pos="5280025" algn="l"/>
                        </a:tabLst>
                      </a:pPr>
                      <a:r>
                        <a:rPr lang="fr-CA" sz="1000" b="1">
                          <a:solidFill>
                            <a:srgbClr val="FEFFFE"/>
                          </a:solidFill>
                          <a:effectLst/>
                          <a:latin typeface="+mn-lt"/>
                          <a:ea typeface="Calibri" panose="020F0502020204030204" pitchFamily="34" charset="0"/>
                          <a:cs typeface="Arial" panose="020B0604020202020204" pitchFamily="34" charset="0"/>
                        </a:rPr>
                        <a:t>N.-É.</a:t>
                      </a:r>
                      <a:endParaRPr lang="en-US" sz="1000" b="1">
                        <a:solidFill>
                          <a:srgbClr val="FEFFFE"/>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Calibri" panose="020F0502020204030204" pitchFamily="34" charset="0"/>
                          <a:cs typeface="Segoe UI Symbol" panose="020B0502040204020203" pitchFamily="34" charset="0"/>
                        </a:rPr>
                        <a:t>✓</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571770807"/>
                  </a:ext>
                </a:extLst>
              </a:tr>
              <a:tr h="282534">
                <a:tc>
                  <a:txBody>
                    <a:bodyPr/>
                    <a:lstStyle/>
                    <a:p>
                      <a:pPr marL="0" marR="0" algn="ctr">
                        <a:lnSpc>
                          <a:spcPct val="107000"/>
                        </a:lnSpc>
                        <a:spcBef>
                          <a:spcPts val="720"/>
                        </a:spcBef>
                        <a:spcAft>
                          <a:spcPts val="720"/>
                        </a:spcAft>
                        <a:tabLst>
                          <a:tab pos="5280025" algn="l"/>
                        </a:tabLst>
                      </a:pPr>
                      <a:r>
                        <a:rPr lang="fr-CA" sz="1000" b="1">
                          <a:solidFill>
                            <a:srgbClr val="FEFFFE"/>
                          </a:solidFill>
                          <a:effectLst/>
                          <a:latin typeface="+mn-lt"/>
                          <a:ea typeface="Calibri" panose="020F0502020204030204" pitchFamily="34" charset="0"/>
                          <a:cs typeface="Arial" panose="020B0604020202020204" pitchFamily="34" charset="0"/>
                        </a:rPr>
                        <a:t>Î.-P.-É.</a:t>
                      </a:r>
                      <a:endParaRPr lang="en-US" sz="1000" b="1">
                        <a:solidFill>
                          <a:srgbClr val="FEFFFE"/>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Gungsuh" panose="02030600000101010101" pitchFamily="18" charset="-127"/>
                          <a:cs typeface="Segoe UI Symbol" panose="020B0502040204020203" pitchFamily="34" charset="0"/>
                        </a:rPr>
                        <a:t>✓</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b="0">
                          <a:solidFill>
                            <a:schemeClr val="bg1">
                              <a:lumMod val="50000"/>
                            </a:schemeClr>
                          </a:solidFill>
                          <a:effectLst/>
                          <a:latin typeface="+mn-lt"/>
                          <a:ea typeface="Gungsuh" panose="02030600000101010101" pitchFamily="18" charset="-127"/>
                          <a:cs typeface="Segoe UI Symbol" panose="020B0502040204020203" pitchFamily="34" charset="0"/>
                        </a:rPr>
                        <a:t>✓</a:t>
                      </a:r>
                      <a:endParaRPr lang="en-US" sz="1000" b="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781953619"/>
                  </a:ext>
                </a:extLst>
              </a:tr>
              <a:tr h="667716">
                <a:tc>
                  <a:txBody>
                    <a:bodyPr/>
                    <a:lstStyle/>
                    <a:p>
                      <a:pPr marL="0" marR="0" algn="ctr">
                        <a:lnSpc>
                          <a:spcPct val="107000"/>
                        </a:lnSpc>
                        <a:spcBef>
                          <a:spcPts val="720"/>
                        </a:spcBef>
                        <a:spcAft>
                          <a:spcPts val="720"/>
                        </a:spcAft>
                        <a:tabLst>
                          <a:tab pos="5280025" algn="l"/>
                        </a:tabLst>
                      </a:pPr>
                      <a:r>
                        <a:rPr lang="fr-CA" sz="1000" b="1" dirty="0">
                          <a:solidFill>
                            <a:srgbClr val="FEFFFE"/>
                          </a:solidFill>
                          <a:effectLst/>
                          <a:latin typeface="+mn-lt"/>
                          <a:ea typeface="Calibri" panose="020F0502020204030204" pitchFamily="34" charset="0"/>
                          <a:cs typeface="Arial" panose="020B0604020202020204" pitchFamily="34" charset="0"/>
                        </a:rPr>
                        <a:t>T.-N.-L.</a:t>
                      </a:r>
                      <a:endParaRPr lang="en-US" sz="1000" b="1" dirty="0">
                        <a:solidFill>
                          <a:srgbClr val="FEFFFE"/>
                        </a:solidFill>
                        <a:effectLst/>
                        <a:latin typeface="+mn-lt"/>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fr-CA" sz="1000" b="0" dirty="0">
                          <a:solidFill>
                            <a:schemeClr val="bg1">
                              <a:lumMod val="50000"/>
                            </a:schemeClr>
                          </a:solidFill>
                          <a:effectLst/>
                          <a:latin typeface="+mn-lt"/>
                          <a:ea typeface="Gungsuh" panose="02030600000101010101" pitchFamily="18" charset="-127"/>
                          <a:cs typeface="Segoe UI Symbol" panose="020B0502040204020203" pitchFamily="34" charset="0"/>
                        </a:rPr>
                        <a:t>✓</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1000" b="0" dirty="0">
                          <a:solidFill>
                            <a:schemeClr val="bg1">
                              <a:lumMod val="50000"/>
                            </a:schemeClr>
                          </a:solidFill>
                          <a:effectLst/>
                          <a:latin typeface="+mn-lt"/>
                          <a:ea typeface="Gungsuh" panose="02030600000101010101" pitchFamily="18" charset="-127"/>
                          <a:cs typeface="Segoe UI Symbol" panose="020B0502040204020203" pitchFamily="34" charset="0"/>
                        </a:rPr>
                        <a:t>✓</a:t>
                      </a:r>
                      <a:br>
                        <a:rPr lang="fr-CA" sz="1000" b="0" dirty="0">
                          <a:solidFill>
                            <a:schemeClr val="bg1">
                              <a:lumMod val="50000"/>
                            </a:schemeClr>
                          </a:solidFill>
                          <a:effectLst/>
                          <a:latin typeface="+mn-lt"/>
                          <a:ea typeface="Calibri" panose="020F0502020204030204" pitchFamily="34" charset="0"/>
                          <a:cs typeface="Arial" panose="020B0604020202020204" pitchFamily="34" charset="0"/>
                        </a:rPr>
                      </a:br>
                      <a:r>
                        <a:rPr lang="fr-CA" sz="1000" b="0" dirty="0">
                          <a:solidFill>
                            <a:schemeClr val="bg1">
                              <a:lumMod val="50000"/>
                            </a:schemeClr>
                          </a:solidFill>
                          <a:effectLst/>
                          <a:latin typeface="+mn-lt"/>
                          <a:ea typeface="Calibri" panose="020F0502020204030204" pitchFamily="34" charset="0"/>
                          <a:cs typeface="Arial" panose="020B0604020202020204" pitchFamily="34" charset="0"/>
                        </a:rPr>
                        <a:t>Possibilité de coupler les données du registre de cytologie avec les données du programme de vaccination du gouvernement provincial</a:t>
                      </a:r>
                      <a:endParaRPr lang="en-US" sz="1000" b="0" dirty="0">
                        <a:solidFill>
                          <a:schemeClr val="bg1">
                            <a:lumMod val="50000"/>
                          </a:schemeClr>
                        </a:solidFill>
                        <a:effectLst/>
                        <a:latin typeface="+mn-lt"/>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848995598"/>
                  </a:ext>
                </a:extLst>
              </a:tr>
            </a:tbl>
          </a:graphicData>
        </a:graphic>
      </p:graphicFrame>
      <p:sp>
        <p:nvSpPr>
          <p:cNvPr id="6" name="TextBox 5">
            <a:extLst>
              <a:ext uri="{FF2B5EF4-FFF2-40B4-BE49-F238E27FC236}">
                <a16:creationId xmlns:a16="http://schemas.microsoft.com/office/drawing/2014/main" id="{D3A18653-88C1-8B75-359E-6AE8A5E36033}"/>
              </a:ext>
            </a:extLst>
          </p:cNvPr>
          <p:cNvSpPr txBox="1"/>
          <p:nvPr/>
        </p:nvSpPr>
        <p:spPr>
          <a:xfrm>
            <a:off x="393532" y="6110282"/>
            <a:ext cx="10227575" cy="414344"/>
          </a:xfrm>
          <a:prstGeom prst="rect">
            <a:avLst/>
          </a:prstGeom>
          <a:noFill/>
        </p:spPr>
        <p:txBody>
          <a:bodyPr wrap="square">
            <a:spAutoFit/>
          </a:bodyPr>
          <a:lstStyle/>
          <a:p>
            <a:pPr marL="0" marR="0">
              <a:lnSpc>
                <a:spcPct val="107000"/>
              </a:lnSpc>
              <a:spcBef>
                <a:spcPts val="0"/>
              </a:spcBef>
              <a:spcAft>
                <a:spcPts val="800"/>
              </a:spcAft>
            </a:pPr>
            <a:r>
              <a:rPr lang="fr-FR"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rPr>
              <a:t>Nt : * Les cartes de vaccination papier sont actuellement les documents constituant la « source de vérité » pour le registre de vaccination. Le Nunavut n’a pas de registre de vaccination électronique supplémentaire.</a:t>
            </a:r>
            <a:endPar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443044183"/>
      </p:ext>
    </p:extLst>
  </p:cSld>
  <p:clrMapOvr>
    <a:masterClrMapping/>
  </p:clrMapOvr>
</p:sld>
</file>

<file path=ppt/theme/theme1.xml><?xml version="1.0" encoding="utf-8"?>
<a:theme xmlns:a="http://schemas.openxmlformats.org/drawingml/2006/main" name="Office Theme">
  <a:themeElements>
    <a:clrScheme name="Partnership Colors">
      <a:dk1>
        <a:srgbClr val="015C9B"/>
      </a:dk1>
      <a:lt1>
        <a:srgbClr val="1E4E58"/>
      </a:lt1>
      <a:dk2>
        <a:srgbClr val="223A6D"/>
      </a:dk2>
      <a:lt2>
        <a:srgbClr val="389182"/>
      </a:lt2>
      <a:accent1>
        <a:srgbClr val="4F3785"/>
      </a:accent1>
      <a:accent2>
        <a:srgbClr val="AD3543"/>
      </a:accent2>
      <a:accent3>
        <a:srgbClr val="2E6E45"/>
      </a:accent3>
      <a:accent4>
        <a:srgbClr val="263037"/>
      </a:accent4>
      <a:accent5>
        <a:srgbClr val="EEA95F"/>
      </a:accent5>
      <a:accent6>
        <a:srgbClr val="23A5C5"/>
      </a:accent6>
      <a:hlink>
        <a:srgbClr val="DD6C51"/>
      </a:hlink>
      <a:folHlink>
        <a:srgbClr val="82BE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AC_External Deck" id="{BC7F182A-0D15-9442-A129-CE1539EA203E}" vid="{DAEAE6CB-614F-9A48-B90D-C32624752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390df65-eabd-49d4-aa3f-7d95fad082a4">
      <Terms xmlns="http://schemas.microsoft.com/office/infopath/2007/PartnerControls"/>
    </lcf76f155ced4ddcb4097134ff3c332f>
    <TaxCatchAll xmlns="5b78d93a-6580-430d-b136-279dfa9889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5D6952581B294C98232D5E32F435BE" ma:contentTypeVersion="13" ma:contentTypeDescription="Create a new document." ma:contentTypeScope="" ma:versionID="14e76a66c224bf0b1898b5a0fba18a85">
  <xsd:schema xmlns:xsd="http://www.w3.org/2001/XMLSchema" xmlns:xs="http://www.w3.org/2001/XMLSchema" xmlns:p="http://schemas.microsoft.com/office/2006/metadata/properties" xmlns:ns2="5390df65-eabd-49d4-aa3f-7d95fad082a4" xmlns:ns3="5b78d93a-6580-430d-b136-279dfa9889f1" targetNamespace="http://schemas.microsoft.com/office/2006/metadata/properties" ma:root="true" ma:fieldsID="9d9f7273a7953ad95bee50d6a3a9b153" ns2:_="" ns3:_="">
    <xsd:import namespace="5390df65-eabd-49d4-aa3f-7d95fad082a4"/>
    <xsd:import namespace="5b78d93a-6580-430d-b136-279dfa9889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df65-eabd-49d4-aa3f-7d95fad08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42a9708-8294-4f62-a706-783335cf6f6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78d93a-6580-430d-b136-279dfa9889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0515d79-45c5-4890-9562-6df18ff178d8}" ma:internalName="TaxCatchAll" ma:showField="CatchAllData" ma:web="5b78d93a-6580-430d-b136-279dfa9889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CE7D2B-763A-47EF-BE26-7F82C31CA132}">
  <ds:schemaRefs>
    <ds:schemaRef ds:uri="http://schemas.microsoft.com/sharepoint/v3/contenttype/forms"/>
  </ds:schemaRefs>
</ds:datastoreItem>
</file>

<file path=customXml/itemProps2.xml><?xml version="1.0" encoding="utf-8"?>
<ds:datastoreItem xmlns:ds="http://schemas.openxmlformats.org/officeDocument/2006/customXml" ds:itemID="{C7270D22-A1C9-4350-9AF7-20199DE346D0}">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5b78d93a-6580-430d-b136-279dfa9889f1"/>
    <ds:schemaRef ds:uri="http://schemas.openxmlformats.org/package/2006/metadata/core-properties"/>
    <ds:schemaRef ds:uri="5390df65-eabd-49d4-aa3f-7d95fad082a4"/>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6CB0C217-1559-45DD-924E-2663DC3C41E1}">
  <ds:schemaRefs>
    <ds:schemaRef ds:uri="5390df65-eabd-49d4-aa3f-7d95fad082a4"/>
    <ds:schemaRef ds:uri="5b78d93a-6580-430d-b136-279dfa9889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557</TotalTime>
  <Words>13757</Words>
  <Application>Microsoft Office PowerPoint</Application>
  <PresentationFormat>Widescreen</PresentationFormat>
  <Paragraphs>1515</Paragraphs>
  <Slides>36</Slides>
  <Notes>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Résumé</vt:lpstr>
      <vt:lpstr>Parcours de dépistage du cancer du col de l’utérus</vt:lpstr>
      <vt:lpstr>Programmes</vt:lpstr>
      <vt:lpstr>PowerPoint Presentation</vt:lpstr>
      <vt:lpstr>Cervical Screening Programs in Canada</vt:lpstr>
      <vt:lpstr>Lignes directrices provinciales et territoriales sur le dépistage </vt:lpstr>
      <vt:lpstr>Méthodes de recrutement pour le dépistage du cancer du col de l’utérus </vt:lpstr>
      <vt:lpstr>Programmes de dépistage recueillant le statut immunitaire contre le VPH et étant en mesure de le coupler avec les résultats du dépistage</vt:lpstr>
      <vt:lpstr>Modalités du dépistage</vt:lpstr>
      <vt:lpstr>Test utilisé pour le dépistage primaire du cancer du col de l’utérus</vt:lpstr>
      <vt:lpstr>Tests de détection du VPH </vt:lpstr>
      <vt:lpstr>Activités visant à soutenir la transition vers le dépistage primaire du VPH</vt:lpstr>
      <vt:lpstr>Cadre dans lequel les tests de détection du VPH sont utilisés</vt:lpstr>
      <vt:lpstr>Utilisation du test de détection du VPH après un résultat anormal à un examen de dépistage du cancer du col de l’utérus (1/2)</vt:lpstr>
      <vt:lpstr>Utilisation du test de détection du VPH après un résultat anormal à un examen de dépistage du cancer du col de l’utérus (2/2)</vt:lpstr>
      <vt:lpstr>Accès au test Pap pour les personnes qui n’ont pas de fournisseur de soins primaires (1/2)</vt:lpstr>
      <vt:lpstr>Accès au test Pap pour les personnes qui n’ont pas de fournisseur de soins primaires (2/2)</vt:lpstr>
      <vt:lpstr>Stratégies en matière de correspondance et de suivi dans le cadre du dépistage du cancer du col de l’utérus</vt:lpstr>
      <vt:lpstr>Invitation à un nouveau rendez-vous après des résultats normaux à un test Pap</vt:lpstr>
      <vt:lpstr>Suivi après des résultats anormaux à un test Pap</vt:lpstr>
      <vt:lpstr>Services de colposcopie</vt:lpstr>
      <vt:lpstr>Critères d’orientation vers des services de colposcopie</vt:lpstr>
      <vt:lpstr>Services de colposcopie au Canada</vt:lpstr>
      <vt:lpstr>Utilisation du test de détection du VPH dans le cadre de soins colposcopiques</vt:lpstr>
      <vt:lpstr>Sensibilisation de la population</vt:lpstr>
      <vt:lpstr>Stratégies d’amélioration du dépistage du cancer du col de l’utérus pour l’ensemble des personnes admissibles* (1/3)</vt:lpstr>
      <vt:lpstr>Stratégies d’amélioration du dépistage du cancer du col de l’utérus pour l’ensemble des personnes admissibles * (2/3)</vt:lpstr>
      <vt:lpstr>Stratégies d’amélioration du dépistage du cancer du col de l’utérus pour l’ensemble des personnes admissibles* (3/3)</vt:lpstr>
      <vt:lpstr>Stratégies d’amélioration du dépistage pour les Premières Nations, les Inuits et les Métis * (1/3)</vt:lpstr>
      <vt:lpstr>Stratégies d’amélioration du dépistage pour les Premières Nations, les Inuits et les Métis * (2/3)</vt:lpstr>
      <vt:lpstr>Stratégies d’amélioration du dépistage pour les Premières Nations, les Inuits et les Métis * (3/3)</vt:lpstr>
      <vt:lpstr>Stratégies d’amélioration du dépistage au sein des populations mal desservies* (1/2) </vt:lpstr>
      <vt:lpstr>Stratégies d’amélioration du dépistage au sein des populations mal desservies * (2/2)</vt:lpstr>
      <vt:lpstr>Stratégies d’amélioration de l’accès au dépistage pour les populations rurales et éloignées* </vt:lpstr>
      <vt:lpstr>Stratégies d’amélioration du dépistage pour les personnes LGBTQ2S+*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Atterbury</dc:creator>
  <cp:lastModifiedBy>Selina Costa</cp:lastModifiedBy>
  <cp:revision>10</cp:revision>
  <dcterms:created xsi:type="dcterms:W3CDTF">2020-09-24T23:36:57Z</dcterms:created>
  <dcterms:modified xsi:type="dcterms:W3CDTF">2022-11-01T17:04:53Z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0x010100CD5D6952581B294C98232D5E32F435BE</vt:lpwstr>
  </property>
  <property fmtid="{D5CDD505-2E9C-101B-9397-08002B2CF9AE}" pid="3" name="MediaServiceImageTags">
    <vt:lpwstr/>
  </property>
</Properties>
</file>