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bookmarkIdSeed="3">
  <p:sldMasterIdLst>
    <p:sldMasterId id="2147483648" r:id="rId4"/>
  </p:sldMasterIdLst>
  <p:notesMasterIdLst>
    <p:notesMasterId r:id="rId52"/>
  </p:notesMasterIdLst>
  <p:sldIdLst>
    <p:sldId id="256" r:id="rId5"/>
    <p:sldId id="258" r:id="rId6"/>
    <p:sldId id="272" r:id="rId7"/>
    <p:sldId id="259" r:id="rId8"/>
    <p:sldId id="326" r:id="rId9"/>
    <p:sldId id="260" r:id="rId10"/>
    <p:sldId id="261" r:id="rId11"/>
    <p:sldId id="262" r:id="rId12"/>
    <p:sldId id="296" r:id="rId13"/>
    <p:sldId id="297" r:id="rId14"/>
    <p:sldId id="264" r:id="rId15"/>
    <p:sldId id="265" r:id="rId16"/>
    <p:sldId id="266" r:id="rId17"/>
    <p:sldId id="298" r:id="rId18"/>
    <p:sldId id="299" r:id="rId19"/>
    <p:sldId id="300" r:id="rId20"/>
    <p:sldId id="301" r:id="rId21"/>
    <p:sldId id="302" r:id="rId22"/>
    <p:sldId id="303" r:id="rId23"/>
    <p:sldId id="270" r:id="rId24"/>
    <p:sldId id="304" r:id="rId25"/>
    <p:sldId id="305" r:id="rId26"/>
    <p:sldId id="306" r:id="rId27"/>
    <p:sldId id="307" r:id="rId28"/>
    <p:sldId id="308" r:id="rId29"/>
    <p:sldId id="309" r:id="rId30"/>
    <p:sldId id="310" r:id="rId31"/>
    <p:sldId id="311" r:id="rId32"/>
    <p:sldId id="280" r:id="rId33"/>
    <p:sldId id="312" r:id="rId34"/>
    <p:sldId id="313" r:id="rId35"/>
    <p:sldId id="314" r:id="rId36"/>
    <p:sldId id="315" r:id="rId37"/>
    <p:sldId id="316" r:id="rId38"/>
    <p:sldId id="317" r:id="rId39"/>
    <p:sldId id="287" r:id="rId40"/>
    <p:sldId id="288" r:id="rId41"/>
    <p:sldId id="289" r:id="rId42"/>
    <p:sldId id="318" r:id="rId43"/>
    <p:sldId id="291" r:id="rId44"/>
    <p:sldId id="320" r:id="rId45"/>
    <p:sldId id="319" r:id="rId46"/>
    <p:sldId id="295" r:id="rId47"/>
    <p:sldId id="321" r:id="rId48"/>
    <p:sldId id="322" r:id="rId49"/>
    <p:sldId id="323" r:id="rId50"/>
    <p:sldId id="325" r:id="rId51"/>
  </p:sldIdLst>
  <p:sldSz cx="12192000" cy="6858000"/>
  <p:notesSz cx="6858000" cy="9144000"/>
  <p:embeddedFontLst>
    <p:embeddedFont>
      <p:font typeface="Calibri" panose="020F0502020204030204" pitchFamily="34" charset="0"/>
      <p:regular r:id="rId53"/>
      <p:bold r:id="rId54"/>
      <p:italic r:id="rId55"/>
      <p:boldItalic r:id="rId56"/>
    </p:embeddedFont>
    <p:embeddedFont>
      <p:font typeface="Helvetica" panose="020B0604020202020204" pitchFamily="34" charset="0"/>
      <p:regular r:id="rId57"/>
      <p:bold r:id="rId58"/>
      <p:italic r:id="rId59"/>
      <p:boldItalic r:id="rId60"/>
    </p:embeddedFont>
    <p:embeddedFont>
      <p:font typeface="ITC New Baskerville" charset="0"/>
      <p:regular r:id="rId61"/>
      <p:bold r:id="rId62"/>
    </p:embeddedFont>
    <p:embeddedFont>
      <p:font typeface="Montserrat" pitchFamily="2" charset="0"/>
      <p:regular r:id="rId63"/>
      <p:bold r:id="rId64"/>
      <p:italic r:id="rId65"/>
      <p:boldItalic r:id="rId66"/>
    </p:embeddedFont>
    <p:embeddedFont>
      <p:font typeface="Montserrat SemiBold" pitchFamily="2" charset="0"/>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FF1417-9232-C5F9-C3AC-BD0EC6FA764A}" name="Shannon Thom" initials="ST" userId="S::Shannon.Thom@partnershipagainstcancer.ca::f884d94d-de15-42c4-8962-6266edde1e99" providerId="AD"/>
  <p188:author id="{8200BF3C-6AF7-FF6D-1E7F-E5B71BFFA5CC}" name="Selina Costa" initials="SC" userId="S::selina.costa@partnershipagainstcancer.ca::be178ea0-13cc-4d25-8415-35bd1712d8d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F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349D3A-A7FA-285F-3AF7-3BE99A56BC64}" v="3" dt="2022-11-01T17:06:19.968"/>
    <p1510:client id="{5ECA672D-23FA-4134-BF06-B4A54923DFFD}" v="1281" dt="2022-10-20T20:33:12.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3792" autoAdjust="0"/>
  </p:normalViewPr>
  <p:slideViewPr>
    <p:cSldViewPr snapToGrid="0">
      <p:cViewPr varScale="1">
        <p:scale>
          <a:sx n="122" d="100"/>
          <a:sy n="122" d="100"/>
        </p:scale>
        <p:origin x="1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1.fntdata"/><Relationship Id="rId68"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9.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3.fntdata"/><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7334D-B2E4-0540-B007-89F59DCC9174}"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F1E39-3A41-0A4A-BFEA-38E4F95F2B1B}" type="slidenum">
              <a:rPr lang="en-US" smtClean="0"/>
              <a:t>‹#›</a:t>
            </a:fld>
            <a:endParaRPr lang="en-US"/>
          </a:p>
        </p:txBody>
      </p:sp>
    </p:spTree>
    <p:extLst>
      <p:ext uri="{BB962C8B-B14F-4D97-AF65-F5344CB8AC3E}">
        <p14:creationId xmlns:p14="http://schemas.microsoft.com/office/powerpoint/2010/main" val="410170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6</a:t>
            </a:fld>
            <a:endParaRPr lang="en-US"/>
          </a:p>
        </p:txBody>
      </p:sp>
    </p:spTree>
    <p:extLst>
      <p:ext uri="{BB962C8B-B14F-4D97-AF65-F5344CB8AC3E}">
        <p14:creationId xmlns:p14="http://schemas.microsoft.com/office/powerpoint/2010/main" val="406331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35</a:t>
            </a:fld>
            <a:endParaRPr lang="en-US"/>
          </a:p>
        </p:txBody>
      </p:sp>
    </p:spTree>
    <p:extLst>
      <p:ext uri="{BB962C8B-B14F-4D97-AF65-F5344CB8AC3E}">
        <p14:creationId xmlns:p14="http://schemas.microsoft.com/office/powerpoint/2010/main" val="474418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38</a:t>
            </a:fld>
            <a:endParaRPr lang="en-US"/>
          </a:p>
        </p:txBody>
      </p:sp>
    </p:spTree>
    <p:extLst>
      <p:ext uri="{BB962C8B-B14F-4D97-AF65-F5344CB8AC3E}">
        <p14:creationId xmlns:p14="http://schemas.microsoft.com/office/powerpoint/2010/main" val="161775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39</a:t>
            </a:fld>
            <a:endParaRPr lang="en-US"/>
          </a:p>
        </p:txBody>
      </p:sp>
    </p:spTree>
    <p:extLst>
      <p:ext uri="{BB962C8B-B14F-4D97-AF65-F5344CB8AC3E}">
        <p14:creationId xmlns:p14="http://schemas.microsoft.com/office/powerpoint/2010/main" val="3048152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40</a:t>
            </a:fld>
            <a:endParaRPr lang="en-US"/>
          </a:p>
        </p:txBody>
      </p:sp>
    </p:spTree>
    <p:extLst>
      <p:ext uri="{BB962C8B-B14F-4D97-AF65-F5344CB8AC3E}">
        <p14:creationId xmlns:p14="http://schemas.microsoft.com/office/powerpoint/2010/main" val="1915384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41</a:t>
            </a:fld>
            <a:endParaRPr lang="en-US"/>
          </a:p>
        </p:txBody>
      </p:sp>
    </p:spTree>
    <p:extLst>
      <p:ext uri="{BB962C8B-B14F-4D97-AF65-F5344CB8AC3E}">
        <p14:creationId xmlns:p14="http://schemas.microsoft.com/office/powerpoint/2010/main" val="439984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42</a:t>
            </a:fld>
            <a:endParaRPr lang="en-US"/>
          </a:p>
        </p:txBody>
      </p:sp>
    </p:spTree>
    <p:extLst>
      <p:ext uri="{BB962C8B-B14F-4D97-AF65-F5344CB8AC3E}">
        <p14:creationId xmlns:p14="http://schemas.microsoft.com/office/powerpoint/2010/main" val="4143746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43</a:t>
            </a:fld>
            <a:endParaRPr lang="en-US"/>
          </a:p>
        </p:txBody>
      </p:sp>
    </p:spTree>
    <p:extLst>
      <p:ext uri="{BB962C8B-B14F-4D97-AF65-F5344CB8AC3E}">
        <p14:creationId xmlns:p14="http://schemas.microsoft.com/office/powerpoint/2010/main" val="3485154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44</a:t>
            </a:fld>
            <a:endParaRPr lang="en-US"/>
          </a:p>
        </p:txBody>
      </p:sp>
    </p:spTree>
    <p:extLst>
      <p:ext uri="{BB962C8B-B14F-4D97-AF65-F5344CB8AC3E}">
        <p14:creationId xmlns:p14="http://schemas.microsoft.com/office/powerpoint/2010/main" val="1440847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45</a:t>
            </a:fld>
            <a:endParaRPr lang="en-US"/>
          </a:p>
        </p:txBody>
      </p:sp>
    </p:spTree>
    <p:extLst>
      <p:ext uri="{BB962C8B-B14F-4D97-AF65-F5344CB8AC3E}">
        <p14:creationId xmlns:p14="http://schemas.microsoft.com/office/powerpoint/2010/main" val="2264203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3F1E39-3A41-0A4A-BFEA-38E4F95F2B1B}" type="slidenum">
              <a:rPr lang="en-US" smtClean="0"/>
              <a:t>46</a:t>
            </a:fld>
            <a:endParaRPr lang="en-US"/>
          </a:p>
        </p:txBody>
      </p:sp>
    </p:spTree>
    <p:extLst>
      <p:ext uri="{BB962C8B-B14F-4D97-AF65-F5344CB8AC3E}">
        <p14:creationId xmlns:p14="http://schemas.microsoft.com/office/powerpoint/2010/main" val="34882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26</a:t>
            </a:fld>
            <a:endParaRPr lang="en-US"/>
          </a:p>
        </p:txBody>
      </p:sp>
    </p:spTree>
    <p:extLst>
      <p:ext uri="{BB962C8B-B14F-4D97-AF65-F5344CB8AC3E}">
        <p14:creationId xmlns:p14="http://schemas.microsoft.com/office/powerpoint/2010/main" val="2597066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47</a:t>
            </a:fld>
            <a:endParaRPr lang="en-US"/>
          </a:p>
        </p:txBody>
      </p:sp>
    </p:spTree>
    <p:extLst>
      <p:ext uri="{BB962C8B-B14F-4D97-AF65-F5344CB8AC3E}">
        <p14:creationId xmlns:p14="http://schemas.microsoft.com/office/powerpoint/2010/main" val="40664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27</a:t>
            </a:fld>
            <a:endParaRPr lang="en-US"/>
          </a:p>
        </p:txBody>
      </p:sp>
    </p:spTree>
    <p:extLst>
      <p:ext uri="{BB962C8B-B14F-4D97-AF65-F5344CB8AC3E}">
        <p14:creationId xmlns:p14="http://schemas.microsoft.com/office/powerpoint/2010/main" val="258375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28</a:t>
            </a:fld>
            <a:endParaRPr lang="en-US"/>
          </a:p>
        </p:txBody>
      </p:sp>
    </p:spTree>
    <p:extLst>
      <p:ext uri="{BB962C8B-B14F-4D97-AF65-F5344CB8AC3E}">
        <p14:creationId xmlns:p14="http://schemas.microsoft.com/office/powerpoint/2010/main" val="177442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30</a:t>
            </a:fld>
            <a:endParaRPr lang="en-US"/>
          </a:p>
        </p:txBody>
      </p:sp>
    </p:spTree>
    <p:extLst>
      <p:ext uri="{BB962C8B-B14F-4D97-AF65-F5344CB8AC3E}">
        <p14:creationId xmlns:p14="http://schemas.microsoft.com/office/powerpoint/2010/main" val="146964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31</a:t>
            </a:fld>
            <a:endParaRPr lang="en-US"/>
          </a:p>
        </p:txBody>
      </p:sp>
    </p:spTree>
    <p:extLst>
      <p:ext uri="{BB962C8B-B14F-4D97-AF65-F5344CB8AC3E}">
        <p14:creationId xmlns:p14="http://schemas.microsoft.com/office/powerpoint/2010/main" val="33145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32</a:t>
            </a:fld>
            <a:endParaRPr lang="en-US"/>
          </a:p>
        </p:txBody>
      </p:sp>
    </p:spTree>
    <p:extLst>
      <p:ext uri="{BB962C8B-B14F-4D97-AF65-F5344CB8AC3E}">
        <p14:creationId xmlns:p14="http://schemas.microsoft.com/office/powerpoint/2010/main" val="1198912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33</a:t>
            </a:fld>
            <a:endParaRPr lang="en-US"/>
          </a:p>
        </p:txBody>
      </p:sp>
    </p:spTree>
    <p:extLst>
      <p:ext uri="{BB962C8B-B14F-4D97-AF65-F5344CB8AC3E}">
        <p14:creationId xmlns:p14="http://schemas.microsoft.com/office/powerpoint/2010/main" val="99040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34</a:t>
            </a:fld>
            <a:endParaRPr lang="en-US"/>
          </a:p>
        </p:txBody>
      </p:sp>
    </p:spTree>
    <p:extLst>
      <p:ext uri="{BB962C8B-B14F-4D97-AF65-F5344CB8AC3E}">
        <p14:creationId xmlns:p14="http://schemas.microsoft.com/office/powerpoint/2010/main" val="1428360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6012D0-C2D9-5A4B-B947-3CB288B9A933}"/>
              </a:ext>
            </a:extLst>
          </p:cNvPr>
          <p:cNvSpPr>
            <a:spLocks noGrp="1"/>
          </p:cNvSpPr>
          <p:nvPr>
            <p:ph type="dt" sz="half" idx="10"/>
          </p:nvPr>
        </p:nvSpPr>
        <p:spPr/>
        <p:txBody>
          <a:bodyPr/>
          <a:lstStyle/>
          <a:p>
            <a:fld id="{D338BDDC-179A-A14B-B69C-0811029A5C52}" type="datetime1">
              <a:rPr lang="en-CA" smtClean="0"/>
              <a:t>2022-11-01</a:t>
            </a:fld>
            <a:endParaRPr lang="en-US"/>
          </a:p>
        </p:txBody>
      </p:sp>
      <p:sp>
        <p:nvSpPr>
          <p:cNvPr id="5" name="Footer Placeholder 4">
            <a:extLst>
              <a:ext uri="{FF2B5EF4-FFF2-40B4-BE49-F238E27FC236}">
                <a16:creationId xmlns:a16="http://schemas.microsoft.com/office/drawing/2014/main" id="{9C4DBFAD-4A1E-D048-B1AD-C0BD14879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DB7FD-77B0-B042-9650-1ACB1D3C05C5}"/>
              </a:ext>
            </a:extLst>
          </p:cNvPr>
          <p:cNvSpPr>
            <a:spLocks noGrp="1"/>
          </p:cNvSpPr>
          <p:nvPr>
            <p:ph type="sldNum" sz="quarter" idx="12"/>
          </p:nvPr>
        </p:nvSpPr>
        <p:spPr/>
        <p:txBody>
          <a:bodyPr/>
          <a:lstStyle/>
          <a:p>
            <a:fld id="{D9F2F12A-E773-6344-8602-31C2DEEE88BD}" type="slidenum">
              <a:rPr lang="en-US" smtClean="0"/>
              <a:t>‹#›</a:t>
            </a:fld>
            <a:endParaRPr lang="en-US"/>
          </a:p>
        </p:txBody>
      </p:sp>
    </p:spTree>
    <p:extLst>
      <p:ext uri="{BB962C8B-B14F-4D97-AF65-F5344CB8AC3E}">
        <p14:creationId xmlns:p14="http://schemas.microsoft.com/office/powerpoint/2010/main" val="110878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0" name="Picture 9">
            <a:extLst>
              <a:ext uri="{FF2B5EF4-FFF2-40B4-BE49-F238E27FC236}">
                <a16:creationId xmlns:a16="http://schemas.microsoft.com/office/drawing/2014/main" id="{99F6E31C-992E-0E48-867F-594FA6370429}"/>
              </a:ext>
            </a:extLst>
          </p:cNvPr>
          <p:cNvPicPr>
            <a:picLocks noChangeAspect="1"/>
          </p:cNvPicPr>
          <p:nvPr userDrawn="1"/>
        </p:nvPicPr>
        <p:blipFill>
          <a:blip r:embed="rId3"/>
          <a:srcRect/>
          <a:stretch/>
        </p:blipFill>
        <p:spPr>
          <a:xfrm>
            <a:off x="1084385" y="1787728"/>
            <a:ext cx="10363200" cy="1193800"/>
          </a:xfrm>
          <a:prstGeom prst="rect">
            <a:avLst/>
          </a:prstGeom>
        </p:spPr>
      </p:pic>
      <p:pic>
        <p:nvPicPr>
          <p:cNvPr id="13" name="Picture 12">
            <a:extLst>
              <a:ext uri="{FF2B5EF4-FFF2-40B4-BE49-F238E27FC236}">
                <a16:creationId xmlns:a16="http://schemas.microsoft.com/office/drawing/2014/main" id="{FA8B83B3-077F-1349-805F-69F4D10C7A6A}"/>
              </a:ext>
            </a:extLst>
          </p:cNvPr>
          <p:cNvPicPr>
            <a:picLocks noChangeAspect="1"/>
          </p:cNvPicPr>
          <p:nvPr userDrawn="1"/>
        </p:nvPicPr>
        <p:blipFill>
          <a:blip r:embed="rId4"/>
          <a:srcRect/>
          <a:stretch/>
        </p:blipFill>
        <p:spPr>
          <a:xfrm>
            <a:off x="1084385" y="3126664"/>
            <a:ext cx="10363200" cy="1193800"/>
          </a:xfrm>
          <a:prstGeom prst="rect">
            <a:avLst/>
          </a:prstGeom>
        </p:spPr>
      </p:pic>
      <p:pic>
        <p:nvPicPr>
          <p:cNvPr id="14" name="Picture 13">
            <a:extLst>
              <a:ext uri="{FF2B5EF4-FFF2-40B4-BE49-F238E27FC236}">
                <a16:creationId xmlns:a16="http://schemas.microsoft.com/office/drawing/2014/main" id="{BA6009BF-B0D6-084F-A4EA-DE90C24EDAD8}"/>
              </a:ext>
            </a:extLst>
          </p:cNvPr>
          <p:cNvPicPr>
            <a:picLocks noChangeAspect="1"/>
          </p:cNvPicPr>
          <p:nvPr userDrawn="1"/>
        </p:nvPicPr>
        <p:blipFill>
          <a:blip r:embed="rId5"/>
          <a:srcRect/>
          <a:stretch/>
        </p:blipFill>
        <p:spPr>
          <a:xfrm>
            <a:off x="1084385" y="4465600"/>
            <a:ext cx="10363200" cy="1168400"/>
          </a:xfrm>
          <a:prstGeom prst="rect">
            <a:avLst/>
          </a:prstGeom>
        </p:spPr>
      </p:pic>
      <p:sp>
        <p:nvSpPr>
          <p:cNvPr id="15" name="Content Placeholder 2">
            <a:extLst>
              <a:ext uri="{FF2B5EF4-FFF2-40B4-BE49-F238E27FC236}">
                <a16:creationId xmlns:a16="http://schemas.microsoft.com/office/drawing/2014/main" id="{81B3A22F-3A80-7649-BB39-119210C56ED8}"/>
              </a:ext>
            </a:extLst>
          </p:cNvPr>
          <p:cNvSpPr>
            <a:spLocks noGrp="1"/>
          </p:cNvSpPr>
          <p:nvPr>
            <p:ph idx="1" hasCustomPrompt="1"/>
          </p:nvPr>
        </p:nvSpPr>
        <p:spPr>
          <a:xfrm>
            <a:off x="1084386" y="1852243"/>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2E156331-2075-C04B-84C0-D9F072D7F291}"/>
              </a:ext>
            </a:extLst>
          </p:cNvPr>
          <p:cNvSpPr>
            <a:spLocks noGrp="1"/>
          </p:cNvSpPr>
          <p:nvPr>
            <p:ph idx="13" hasCustomPrompt="1"/>
          </p:nvPr>
        </p:nvSpPr>
        <p:spPr>
          <a:xfrm>
            <a:off x="1084385" y="3191178"/>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3136DBAC-4045-5448-8F0D-2C7971126E8A}"/>
              </a:ext>
            </a:extLst>
          </p:cNvPr>
          <p:cNvSpPr>
            <a:spLocks noGrp="1"/>
          </p:cNvSpPr>
          <p:nvPr>
            <p:ph idx="14" hasCustomPrompt="1"/>
          </p:nvPr>
        </p:nvSpPr>
        <p:spPr>
          <a:xfrm>
            <a:off x="1084385" y="4485157"/>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4688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descr="A picture containing racket, holding, player, person&#10;&#10;Description automatically generated">
            <a:extLst>
              <a:ext uri="{FF2B5EF4-FFF2-40B4-BE49-F238E27FC236}">
                <a16:creationId xmlns:a16="http://schemas.microsoft.com/office/drawing/2014/main" id="{19C5AA39-86F7-3140-BFDA-09603ABF972F}"/>
              </a:ext>
            </a:extLst>
          </p:cNvPr>
          <p:cNvPicPr>
            <a:picLocks noChangeAspect="1"/>
          </p:cNvPicPr>
          <p:nvPr userDrawn="1"/>
        </p:nvPicPr>
        <p:blipFill>
          <a:blip r:embed="rId3"/>
          <a:stretch>
            <a:fillRect/>
          </a:stretch>
        </p:blipFill>
        <p:spPr>
          <a:xfrm>
            <a:off x="1078314" y="1754150"/>
            <a:ext cx="2450020" cy="3949700"/>
          </a:xfrm>
          <a:prstGeom prst="rect">
            <a:avLst/>
          </a:prstGeom>
        </p:spPr>
      </p:pic>
      <p:pic>
        <p:nvPicPr>
          <p:cNvPr id="12" name="Picture 11" descr="A picture containing holding, racket, ball, light&#10;&#10;Description automatically generated">
            <a:extLst>
              <a:ext uri="{FF2B5EF4-FFF2-40B4-BE49-F238E27FC236}">
                <a16:creationId xmlns:a16="http://schemas.microsoft.com/office/drawing/2014/main" id="{A1E504B0-9E8A-1B45-99BD-61BFC4418DED}"/>
              </a:ext>
            </a:extLst>
          </p:cNvPr>
          <p:cNvPicPr>
            <a:picLocks noChangeAspect="1"/>
          </p:cNvPicPr>
          <p:nvPr userDrawn="1"/>
        </p:nvPicPr>
        <p:blipFill>
          <a:blip r:embed="rId4"/>
          <a:stretch>
            <a:fillRect/>
          </a:stretch>
        </p:blipFill>
        <p:spPr>
          <a:xfrm>
            <a:off x="6295291" y="1754150"/>
            <a:ext cx="2450020" cy="39497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10072F46-52B1-144D-8EDF-C3CA745A82E9}"/>
              </a:ext>
            </a:extLst>
          </p:cNvPr>
          <p:cNvPicPr>
            <a:picLocks noChangeAspect="1"/>
          </p:cNvPicPr>
          <p:nvPr userDrawn="1"/>
        </p:nvPicPr>
        <p:blipFill>
          <a:blip r:embed="rId5"/>
          <a:stretch>
            <a:fillRect/>
          </a:stretch>
        </p:blipFill>
        <p:spPr>
          <a:xfrm>
            <a:off x="3686802" y="1754150"/>
            <a:ext cx="2450020" cy="3949700"/>
          </a:xfrm>
          <a:prstGeom prst="rect">
            <a:avLst/>
          </a:prstGeom>
        </p:spPr>
      </p:pic>
      <p:pic>
        <p:nvPicPr>
          <p:cNvPr id="18" name="Picture 17" descr="A picture containing bird&#10;&#10;Description automatically generated">
            <a:extLst>
              <a:ext uri="{FF2B5EF4-FFF2-40B4-BE49-F238E27FC236}">
                <a16:creationId xmlns:a16="http://schemas.microsoft.com/office/drawing/2014/main" id="{45F5578A-8AA7-1A4E-9868-69E87A2BD33C}"/>
              </a:ext>
            </a:extLst>
          </p:cNvPr>
          <p:cNvPicPr>
            <a:picLocks noChangeAspect="1"/>
          </p:cNvPicPr>
          <p:nvPr userDrawn="1"/>
        </p:nvPicPr>
        <p:blipFill>
          <a:blip r:embed="rId6"/>
          <a:stretch>
            <a:fillRect/>
          </a:stretch>
        </p:blipFill>
        <p:spPr>
          <a:xfrm>
            <a:off x="8903780" y="1754150"/>
            <a:ext cx="2450020" cy="3949700"/>
          </a:xfrm>
          <a:prstGeom prst="rect">
            <a:avLst/>
          </a:prstGeom>
        </p:spPr>
      </p:pic>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01970" y="1840523"/>
            <a:ext cx="2438086"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0CD716DF-B4C7-6045-AA91-7F2516C5E832}"/>
              </a:ext>
            </a:extLst>
          </p:cNvPr>
          <p:cNvSpPr>
            <a:spLocks noGrp="1"/>
          </p:cNvSpPr>
          <p:nvPr>
            <p:ph idx="13" hasCustomPrompt="1"/>
          </p:nvPr>
        </p:nvSpPr>
        <p:spPr>
          <a:xfrm>
            <a:off x="3698525" y="1840522"/>
            <a:ext cx="2356025"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2" name="Content Placeholder 2">
            <a:extLst>
              <a:ext uri="{FF2B5EF4-FFF2-40B4-BE49-F238E27FC236}">
                <a16:creationId xmlns:a16="http://schemas.microsoft.com/office/drawing/2014/main" id="{BFAC904F-2B27-E544-B930-63852A213345}"/>
              </a:ext>
            </a:extLst>
          </p:cNvPr>
          <p:cNvSpPr>
            <a:spLocks noGrp="1"/>
          </p:cNvSpPr>
          <p:nvPr>
            <p:ph idx="14" hasCustomPrompt="1"/>
          </p:nvPr>
        </p:nvSpPr>
        <p:spPr>
          <a:xfrm>
            <a:off x="6307013" y="1847447"/>
            <a:ext cx="2438298"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3" name="Content Placeholder 2">
            <a:extLst>
              <a:ext uri="{FF2B5EF4-FFF2-40B4-BE49-F238E27FC236}">
                <a16:creationId xmlns:a16="http://schemas.microsoft.com/office/drawing/2014/main" id="{52BBC3A1-AA3D-6C4A-B1EA-43308C589882}"/>
              </a:ext>
            </a:extLst>
          </p:cNvPr>
          <p:cNvSpPr>
            <a:spLocks noGrp="1"/>
          </p:cNvSpPr>
          <p:nvPr>
            <p:ph idx="15" hasCustomPrompt="1"/>
          </p:nvPr>
        </p:nvSpPr>
        <p:spPr>
          <a:xfrm>
            <a:off x="8915503" y="1847447"/>
            <a:ext cx="2450020"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66316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a:extLst>
              <a:ext uri="{FF2B5EF4-FFF2-40B4-BE49-F238E27FC236}">
                <a16:creationId xmlns:a16="http://schemas.microsoft.com/office/drawing/2014/main" id="{19C5AA39-86F7-3140-BFDA-09603ABF972F}"/>
              </a:ext>
            </a:extLst>
          </p:cNvPr>
          <p:cNvPicPr>
            <a:picLocks noChangeAspect="1"/>
          </p:cNvPicPr>
          <p:nvPr userDrawn="1"/>
        </p:nvPicPr>
        <p:blipFill>
          <a:blip r:embed="rId3"/>
          <a:srcRect/>
          <a:stretch/>
        </p:blipFill>
        <p:spPr>
          <a:xfrm>
            <a:off x="1096649" y="1754150"/>
            <a:ext cx="2450020" cy="3949700"/>
          </a:xfrm>
          <a:prstGeom prst="rect">
            <a:avLst/>
          </a:prstGeom>
        </p:spPr>
      </p:pic>
      <p:pic>
        <p:nvPicPr>
          <p:cNvPr id="12" name="Picture 11">
            <a:extLst>
              <a:ext uri="{FF2B5EF4-FFF2-40B4-BE49-F238E27FC236}">
                <a16:creationId xmlns:a16="http://schemas.microsoft.com/office/drawing/2014/main" id="{A1E504B0-9E8A-1B45-99BD-61BFC4418DED}"/>
              </a:ext>
            </a:extLst>
          </p:cNvPr>
          <p:cNvPicPr>
            <a:picLocks noChangeAspect="1"/>
          </p:cNvPicPr>
          <p:nvPr userDrawn="1"/>
        </p:nvPicPr>
        <p:blipFill>
          <a:blip r:embed="rId4"/>
          <a:srcRect/>
          <a:stretch/>
        </p:blipFill>
        <p:spPr>
          <a:xfrm>
            <a:off x="6320293" y="1754150"/>
            <a:ext cx="2436484" cy="3949700"/>
          </a:xfrm>
          <a:prstGeom prst="rect">
            <a:avLst/>
          </a:prstGeom>
        </p:spPr>
      </p:pic>
      <p:pic>
        <p:nvPicPr>
          <p:cNvPr id="17" name="Picture 16">
            <a:extLst>
              <a:ext uri="{FF2B5EF4-FFF2-40B4-BE49-F238E27FC236}">
                <a16:creationId xmlns:a16="http://schemas.microsoft.com/office/drawing/2014/main" id="{10072F46-52B1-144D-8EDF-C3CA745A82E9}"/>
              </a:ext>
            </a:extLst>
          </p:cNvPr>
          <p:cNvPicPr>
            <a:picLocks noChangeAspect="1"/>
          </p:cNvPicPr>
          <p:nvPr userDrawn="1"/>
        </p:nvPicPr>
        <p:blipFill>
          <a:blip r:embed="rId5"/>
          <a:srcRect/>
          <a:stretch/>
        </p:blipFill>
        <p:spPr>
          <a:xfrm>
            <a:off x="3705137" y="1754150"/>
            <a:ext cx="2450020" cy="3949700"/>
          </a:xfrm>
          <a:prstGeom prst="rect">
            <a:avLst/>
          </a:prstGeom>
        </p:spPr>
      </p:pic>
      <p:pic>
        <p:nvPicPr>
          <p:cNvPr id="18" name="Picture 17">
            <a:extLst>
              <a:ext uri="{FF2B5EF4-FFF2-40B4-BE49-F238E27FC236}">
                <a16:creationId xmlns:a16="http://schemas.microsoft.com/office/drawing/2014/main" id="{45F5578A-8AA7-1A4E-9868-69E87A2BD33C}"/>
              </a:ext>
            </a:extLst>
          </p:cNvPr>
          <p:cNvPicPr>
            <a:picLocks noChangeAspect="1"/>
          </p:cNvPicPr>
          <p:nvPr userDrawn="1"/>
        </p:nvPicPr>
        <p:blipFill>
          <a:blip r:embed="rId6"/>
          <a:srcRect/>
          <a:stretch/>
        </p:blipFill>
        <p:spPr>
          <a:xfrm>
            <a:off x="8922115" y="1754150"/>
            <a:ext cx="2450020" cy="3949700"/>
          </a:xfrm>
          <a:prstGeom prst="rect">
            <a:avLst/>
          </a:prstGeom>
        </p:spPr>
      </p:pic>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01970" y="1833599"/>
            <a:ext cx="2438086"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0CD716DF-B4C7-6045-AA91-7F2516C5E832}"/>
              </a:ext>
            </a:extLst>
          </p:cNvPr>
          <p:cNvSpPr>
            <a:spLocks noGrp="1"/>
          </p:cNvSpPr>
          <p:nvPr>
            <p:ph idx="13" hasCustomPrompt="1"/>
          </p:nvPr>
        </p:nvSpPr>
        <p:spPr>
          <a:xfrm>
            <a:off x="3698525" y="1833598"/>
            <a:ext cx="2356025"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2" name="Content Placeholder 2">
            <a:extLst>
              <a:ext uri="{FF2B5EF4-FFF2-40B4-BE49-F238E27FC236}">
                <a16:creationId xmlns:a16="http://schemas.microsoft.com/office/drawing/2014/main" id="{BFAC904F-2B27-E544-B930-63852A213345}"/>
              </a:ext>
            </a:extLst>
          </p:cNvPr>
          <p:cNvSpPr>
            <a:spLocks noGrp="1"/>
          </p:cNvSpPr>
          <p:nvPr>
            <p:ph idx="14" hasCustomPrompt="1"/>
          </p:nvPr>
        </p:nvSpPr>
        <p:spPr>
          <a:xfrm>
            <a:off x="6307013" y="1840523"/>
            <a:ext cx="2438298"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3" name="Content Placeholder 2">
            <a:extLst>
              <a:ext uri="{FF2B5EF4-FFF2-40B4-BE49-F238E27FC236}">
                <a16:creationId xmlns:a16="http://schemas.microsoft.com/office/drawing/2014/main" id="{52BBC3A1-AA3D-6C4A-B1EA-43308C589882}"/>
              </a:ext>
            </a:extLst>
          </p:cNvPr>
          <p:cNvSpPr>
            <a:spLocks noGrp="1"/>
          </p:cNvSpPr>
          <p:nvPr>
            <p:ph idx="15" hasCustomPrompt="1"/>
          </p:nvPr>
        </p:nvSpPr>
        <p:spPr>
          <a:xfrm>
            <a:off x="8915503" y="1840523"/>
            <a:ext cx="2450020"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07879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outdoor, racket, blue, flying&#10;&#10;Description automatically generated">
            <a:extLst>
              <a:ext uri="{FF2B5EF4-FFF2-40B4-BE49-F238E27FC236}">
                <a16:creationId xmlns:a16="http://schemas.microsoft.com/office/drawing/2014/main" id="{119380A0-FAE0-174F-8DFA-C4371E2666F9}"/>
              </a:ext>
            </a:extLst>
          </p:cNvPr>
          <p:cNvPicPr>
            <a:picLocks noChangeAspect="1"/>
          </p:cNvPicPr>
          <p:nvPr userDrawn="1"/>
        </p:nvPicPr>
        <p:blipFill>
          <a:blip r:embed="rId3"/>
          <a:stretch>
            <a:fillRect/>
          </a:stretch>
        </p:blipFill>
        <p:spPr>
          <a:xfrm>
            <a:off x="1101970" y="1694890"/>
            <a:ext cx="4775200" cy="1828800"/>
          </a:xfrm>
          <a:prstGeom prst="rect">
            <a:avLst/>
          </a:prstGeom>
        </p:spPr>
      </p:pic>
      <p:pic>
        <p:nvPicPr>
          <p:cNvPr id="6" name="Picture 5" descr="A clear blue sky&#10;&#10;Description automatically generated">
            <a:extLst>
              <a:ext uri="{FF2B5EF4-FFF2-40B4-BE49-F238E27FC236}">
                <a16:creationId xmlns:a16="http://schemas.microsoft.com/office/drawing/2014/main" id="{06CF8548-DD21-7644-9AE5-8FEF8DA6135F}"/>
              </a:ext>
            </a:extLst>
          </p:cNvPr>
          <p:cNvPicPr>
            <a:picLocks noChangeAspect="1"/>
          </p:cNvPicPr>
          <p:nvPr userDrawn="1"/>
        </p:nvPicPr>
        <p:blipFill>
          <a:blip r:embed="rId4"/>
          <a:stretch>
            <a:fillRect/>
          </a:stretch>
        </p:blipFill>
        <p:spPr>
          <a:xfrm>
            <a:off x="6590323" y="1696365"/>
            <a:ext cx="4775200" cy="1828800"/>
          </a:xfrm>
          <a:prstGeom prst="rect">
            <a:avLst/>
          </a:prstGeom>
        </p:spPr>
      </p:pic>
      <p:pic>
        <p:nvPicPr>
          <p:cNvPr id="8" name="Picture 7" descr="Background pattern&#10;&#10;Description automatically generated">
            <a:extLst>
              <a:ext uri="{FF2B5EF4-FFF2-40B4-BE49-F238E27FC236}">
                <a16:creationId xmlns:a16="http://schemas.microsoft.com/office/drawing/2014/main" id="{07D27816-637B-9243-8553-17BF012B1055}"/>
              </a:ext>
            </a:extLst>
          </p:cNvPr>
          <p:cNvPicPr>
            <a:picLocks noChangeAspect="1"/>
          </p:cNvPicPr>
          <p:nvPr userDrawn="1"/>
        </p:nvPicPr>
        <p:blipFill>
          <a:blip r:embed="rId5"/>
          <a:stretch>
            <a:fillRect/>
          </a:stretch>
        </p:blipFill>
        <p:spPr>
          <a:xfrm>
            <a:off x="1101970" y="3880338"/>
            <a:ext cx="4775200" cy="1828800"/>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EFB43406-0219-9341-9ADB-FA8F8E6F348D}"/>
              </a:ext>
            </a:extLst>
          </p:cNvPr>
          <p:cNvPicPr>
            <a:picLocks noChangeAspect="1"/>
          </p:cNvPicPr>
          <p:nvPr userDrawn="1"/>
        </p:nvPicPr>
        <p:blipFill>
          <a:blip r:embed="rId6"/>
          <a:stretch>
            <a:fillRect/>
          </a:stretch>
        </p:blipFill>
        <p:spPr>
          <a:xfrm>
            <a:off x="6590323" y="3908868"/>
            <a:ext cx="4775200" cy="1828800"/>
          </a:xfrm>
          <a:prstGeom prst="rect">
            <a:avLst/>
          </a:prstGeom>
        </p:spPr>
      </p:pic>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37138" y="1777441"/>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C87DB2FB-B8C3-794C-8312-E006764B04F8}"/>
              </a:ext>
            </a:extLst>
          </p:cNvPr>
          <p:cNvSpPr>
            <a:spLocks noGrp="1"/>
          </p:cNvSpPr>
          <p:nvPr>
            <p:ph idx="13" hasCustomPrompt="1"/>
          </p:nvPr>
        </p:nvSpPr>
        <p:spPr>
          <a:xfrm>
            <a:off x="6625492" y="1777441"/>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4" name="Content Placeholder 2">
            <a:extLst>
              <a:ext uri="{FF2B5EF4-FFF2-40B4-BE49-F238E27FC236}">
                <a16:creationId xmlns:a16="http://schemas.microsoft.com/office/drawing/2014/main" id="{B2206BEE-DCCC-184C-946F-119EF29C5A21}"/>
              </a:ext>
            </a:extLst>
          </p:cNvPr>
          <p:cNvSpPr>
            <a:spLocks noGrp="1"/>
          </p:cNvSpPr>
          <p:nvPr>
            <p:ph idx="14" hasCustomPrompt="1"/>
          </p:nvPr>
        </p:nvSpPr>
        <p:spPr>
          <a:xfrm>
            <a:off x="1119554" y="3955964"/>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5" name="Content Placeholder 2">
            <a:extLst>
              <a:ext uri="{FF2B5EF4-FFF2-40B4-BE49-F238E27FC236}">
                <a16:creationId xmlns:a16="http://schemas.microsoft.com/office/drawing/2014/main" id="{58277245-FA37-914F-8EEA-35A71E7AAF30}"/>
              </a:ext>
            </a:extLst>
          </p:cNvPr>
          <p:cNvSpPr>
            <a:spLocks noGrp="1"/>
          </p:cNvSpPr>
          <p:nvPr>
            <p:ph idx="15" hasCustomPrompt="1"/>
          </p:nvPr>
        </p:nvSpPr>
        <p:spPr>
          <a:xfrm>
            <a:off x="6613769" y="3955964"/>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626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descr="A picture containing background pattern&#10;&#10;Description automatically generated">
            <a:extLst>
              <a:ext uri="{FF2B5EF4-FFF2-40B4-BE49-F238E27FC236}">
                <a16:creationId xmlns:a16="http://schemas.microsoft.com/office/drawing/2014/main" id="{1F3A383B-E71F-3348-81C1-2F9D99BF496D}"/>
              </a:ext>
            </a:extLst>
          </p:cNvPr>
          <p:cNvPicPr>
            <a:picLocks noChangeAspect="1"/>
          </p:cNvPicPr>
          <p:nvPr userDrawn="1"/>
        </p:nvPicPr>
        <p:blipFill>
          <a:blip r:embed="rId3"/>
          <a:stretch>
            <a:fillRect/>
          </a:stretch>
        </p:blipFill>
        <p:spPr>
          <a:xfrm>
            <a:off x="1080838" y="1676400"/>
            <a:ext cx="3098800" cy="1752600"/>
          </a:xfrm>
          <a:prstGeom prst="rect">
            <a:avLst/>
          </a:prstGeom>
        </p:spPr>
      </p:pic>
      <p:pic>
        <p:nvPicPr>
          <p:cNvPr id="10" name="Picture 9" descr="A picture containing nature, holding, rainbow, person&#10;&#10;Description automatically generated">
            <a:extLst>
              <a:ext uri="{FF2B5EF4-FFF2-40B4-BE49-F238E27FC236}">
                <a16:creationId xmlns:a16="http://schemas.microsoft.com/office/drawing/2014/main" id="{B346911C-C2C2-EE45-9497-2585600F1C9E}"/>
              </a:ext>
            </a:extLst>
          </p:cNvPr>
          <p:cNvPicPr>
            <a:picLocks noChangeAspect="1"/>
          </p:cNvPicPr>
          <p:nvPr userDrawn="1"/>
        </p:nvPicPr>
        <p:blipFill>
          <a:blip r:embed="rId4"/>
          <a:stretch>
            <a:fillRect/>
          </a:stretch>
        </p:blipFill>
        <p:spPr>
          <a:xfrm>
            <a:off x="4827552" y="1676400"/>
            <a:ext cx="3111500" cy="1752600"/>
          </a:xfrm>
          <a:prstGeom prst="rect">
            <a:avLst/>
          </a:prstGeom>
        </p:spPr>
      </p:pic>
      <p:pic>
        <p:nvPicPr>
          <p:cNvPr id="12" name="Picture 11" descr="Background pattern&#10;&#10;Description automatically generated">
            <a:extLst>
              <a:ext uri="{FF2B5EF4-FFF2-40B4-BE49-F238E27FC236}">
                <a16:creationId xmlns:a16="http://schemas.microsoft.com/office/drawing/2014/main" id="{DBD22F6A-54D1-554F-AFC4-48505A1CA69A}"/>
              </a:ext>
            </a:extLst>
          </p:cNvPr>
          <p:cNvPicPr>
            <a:picLocks noChangeAspect="1"/>
          </p:cNvPicPr>
          <p:nvPr userDrawn="1"/>
        </p:nvPicPr>
        <p:blipFill>
          <a:blip r:embed="rId5"/>
          <a:stretch>
            <a:fillRect/>
          </a:stretch>
        </p:blipFill>
        <p:spPr>
          <a:xfrm>
            <a:off x="8280400" y="1676400"/>
            <a:ext cx="3111500" cy="17526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11ECA6-ADD4-BD40-8E50-8C8DDD9103F9}"/>
              </a:ext>
            </a:extLst>
          </p:cNvPr>
          <p:cNvPicPr>
            <a:picLocks noChangeAspect="1"/>
          </p:cNvPicPr>
          <p:nvPr userDrawn="1"/>
        </p:nvPicPr>
        <p:blipFill>
          <a:blip r:embed="rId6"/>
          <a:stretch>
            <a:fillRect/>
          </a:stretch>
        </p:blipFill>
        <p:spPr>
          <a:xfrm>
            <a:off x="1080838" y="3798807"/>
            <a:ext cx="3098800" cy="1752600"/>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1CCF529B-C544-F242-93C1-971F45505885}"/>
              </a:ext>
            </a:extLst>
          </p:cNvPr>
          <p:cNvPicPr>
            <a:picLocks noChangeAspect="1"/>
          </p:cNvPicPr>
          <p:nvPr userDrawn="1"/>
        </p:nvPicPr>
        <p:blipFill>
          <a:blip r:embed="rId7"/>
          <a:stretch>
            <a:fillRect/>
          </a:stretch>
        </p:blipFill>
        <p:spPr>
          <a:xfrm>
            <a:off x="4827552" y="3798807"/>
            <a:ext cx="3111500" cy="1752600"/>
          </a:xfrm>
          <a:prstGeom prst="rect">
            <a:avLst/>
          </a:prstGeom>
        </p:spPr>
      </p:pic>
      <p:pic>
        <p:nvPicPr>
          <p:cNvPr id="20" name="Picture 19" descr="A picture containing sunburst chart&#10;&#10;Description automatically generated">
            <a:extLst>
              <a:ext uri="{FF2B5EF4-FFF2-40B4-BE49-F238E27FC236}">
                <a16:creationId xmlns:a16="http://schemas.microsoft.com/office/drawing/2014/main" id="{2F9F51D7-459A-E44E-A6B5-AB6BAEFE62ED}"/>
              </a:ext>
            </a:extLst>
          </p:cNvPr>
          <p:cNvPicPr>
            <a:picLocks noChangeAspect="1"/>
          </p:cNvPicPr>
          <p:nvPr userDrawn="1"/>
        </p:nvPicPr>
        <p:blipFill>
          <a:blip r:embed="rId8"/>
          <a:stretch>
            <a:fillRect/>
          </a:stretch>
        </p:blipFill>
        <p:spPr>
          <a:xfrm>
            <a:off x="8280400" y="3798807"/>
            <a:ext cx="3073400" cy="1752600"/>
          </a:xfrm>
          <a:prstGeom prst="rect">
            <a:avLst/>
          </a:prstGeom>
        </p:spPr>
      </p:pic>
      <p:sp>
        <p:nvSpPr>
          <p:cNvPr id="27" name="Content Placeholder 2">
            <a:extLst>
              <a:ext uri="{FF2B5EF4-FFF2-40B4-BE49-F238E27FC236}">
                <a16:creationId xmlns:a16="http://schemas.microsoft.com/office/drawing/2014/main" id="{3CB05956-E44E-EA4C-806C-8BEE62CCDE3F}"/>
              </a:ext>
            </a:extLst>
          </p:cNvPr>
          <p:cNvSpPr>
            <a:spLocks noGrp="1"/>
          </p:cNvSpPr>
          <p:nvPr>
            <p:ph idx="1" hasCustomPrompt="1"/>
          </p:nvPr>
        </p:nvSpPr>
        <p:spPr>
          <a:xfrm>
            <a:off x="1101970"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8" name="Content Placeholder 2">
            <a:extLst>
              <a:ext uri="{FF2B5EF4-FFF2-40B4-BE49-F238E27FC236}">
                <a16:creationId xmlns:a16="http://schemas.microsoft.com/office/drawing/2014/main" id="{CA1CBDD7-D7FF-B846-B346-479130E018E6}"/>
              </a:ext>
            </a:extLst>
          </p:cNvPr>
          <p:cNvSpPr>
            <a:spLocks noGrp="1"/>
          </p:cNvSpPr>
          <p:nvPr>
            <p:ph idx="13" hasCustomPrompt="1"/>
          </p:nvPr>
        </p:nvSpPr>
        <p:spPr>
          <a:xfrm>
            <a:off x="4827552"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9" name="Content Placeholder 2">
            <a:extLst>
              <a:ext uri="{FF2B5EF4-FFF2-40B4-BE49-F238E27FC236}">
                <a16:creationId xmlns:a16="http://schemas.microsoft.com/office/drawing/2014/main" id="{D0FBB023-4E8E-0949-8DD1-610B921AB010}"/>
              </a:ext>
            </a:extLst>
          </p:cNvPr>
          <p:cNvSpPr>
            <a:spLocks noGrp="1"/>
          </p:cNvSpPr>
          <p:nvPr>
            <p:ph idx="14" hasCustomPrompt="1"/>
          </p:nvPr>
        </p:nvSpPr>
        <p:spPr>
          <a:xfrm>
            <a:off x="8295850"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0" name="Content Placeholder 2">
            <a:extLst>
              <a:ext uri="{FF2B5EF4-FFF2-40B4-BE49-F238E27FC236}">
                <a16:creationId xmlns:a16="http://schemas.microsoft.com/office/drawing/2014/main" id="{6CD8211D-F40A-354C-9DA7-51856FDF35C2}"/>
              </a:ext>
            </a:extLst>
          </p:cNvPr>
          <p:cNvSpPr>
            <a:spLocks noGrp="1"/>
          </p:cNvSpPr>
          <p:nvPr>
            <p:ph idx="15" hasCustomPrompt="1"/>
          </p:nvPr>
        </p:nvSpPr>
        <p:spPr>
          <a:xfrm>
            <a:off x="1080838" y="3864679"/>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1" name="Content Placeholder 2">
            <a:extLst>
              <a:ext uri="{FF2B5EF4-FFF2-40B4-BE49-F238E27FC236}">
                <a16:creationId xmlns:a16="http://schemas.microsoft.com/office/drawing/2014/main" id="{B0F35B03-CCFF-F843-90AB-BA10B6882622}"/>
              </a:ext>
            </a:extLst>
          </p:cNvPr>
          <p:cNvSpPr>
            <a:spLocks noGrp="1"/>
          </p:cNvSpPr>
          <p:nvPr>
            <p:ph idx="16" hasCustomPrompt="1"/>
          </p:nvPr>
        </p:nvSpPr>
        <p:spPr>
          <a:xfrm>
            <a:off x="4827552" y="3860373"/>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2" name="Content Placeholder 2">
            <a:extLst>
              <a:ext uri="{FF2B5EF4-FFF2-40B4-BE49-F238E27FC236}">
                <a16:creationId xmlns:a16="http://schemas.microsoft.com/office/drawing/2014/main" id="{2300953E-09ED-C54E-B653-3B3F378B92CE}"/>
              </a:ext>
            </a:extLst>
          </p:cNvPr>
          <p:cNvSpPr>
            <a:spLocks noGrp="1"/>
          </p:cNvSpPr>
          <p:nvPr>
            <p:ph idx="17" hasCustomPrompt="1"/>
          </p:nvPr>
        </p:nvSpPr>
        <p:spPr>
          <a:xfrm>
            <a:off x="8280400" y="3831743"/>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26899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4" name="Picture 3" descr="A picture containing background pattern&#10;&#10;Description automatically generated">
            <a:extLst>
              <a:ext uri="{FF2B5EF4-FFF2-40B4-BE49-F238E27FC236}">
                <a16:creationId xmlns:a16="http://schemas.microsoft.com/office/drawing/2014/main" id="{E5395314-B0E9-A94A-BC94-D2F0A05622BC}"/>
              </a:ext>
            </a:extLst>
          </p:cNvPr>
          <p:cNvPicPr>
            <a:picLocks noChangeAspect="1"/>
          </p:cNvPicPr>
          <p:nvPr userDrawn="1"/>
        </p:nvPicPr>
        <p:blipFill>
          <a:blip r:embed="rId3"/>
          <a:stretch>
            <a:fillRect/>
          </a:stretch>
        </p:blipFill>
        <p:spPr>
          <a:xfrm>
            <a:off x="1067947" y="1819138"/>
            <a:ext cx="2298700" cy="1727200"/>
          </a:xfrm>
          <a:prstGeom prst="rect">
            <a:avLst/>
          </a:prstGeom>
        </p:spPr>
      </p:pic>
      <p:pic>
        <p:nvPicPr>
          <p:cNvPr id="7" name="Picture 6" descr="Background pattern&#10;&#10;Description automatically generated">
            <a:extLst>
              <a:ext uri="{FF2B5EF4-FFF2-40B4-BE49-F238E27FC236}">
                <a16:creationId xmlns:a16="http://schemas.microsoft.com/office/drawing/2014/main" id="{CDB28126-CD18-E44D-B81F-23AA73DF53C8}"/>
              </a:ext>
            </a:extLst>
          </p:cNvPr>
          <p:cNvPicPr>
            <a:picLocks noChangeAspect="1"/>
          </p:cNvPicPr>
          <p:nvPr userDrawn="1"/>
        </p:nvPicPr>
        <p:blipFill>
          <a:blip r:embed="rId4"/>
          <a:stretch>
            <a:fillRect/>
          </a:stretch>
        </p:blipFill>
        <p:spPr>
          <a:xfrm>
            <a:off x="3726123" y="1819138"/>
            <a:ext cx="2298700" cy="1727200"/>
          </a:xfrm>
          <a:prstGeom prst="rect">
            <a:avLst/>
          </a:prstGeom>
        </p:spPr>
      </p:pic>
      <p:pic>
        <p:nvPicPr>
          <p:cNvPr id="11" name="Picture 10" descr="Background pattern&#10;&#10;Description automatically generated">
            <a:extLst>
              <a:ext uri="{FF2B5EF4-FFF2-40B4-BE49-F238E27FC236}">
                <a16:creationId xmlns:a16="http://schemas.microsoft.com/office/drawing/2014/main" id="{44F0CB35-DC56-9649-924C-1DFB3A5A3E1A}"/>
              </a:ext>
            </a:extLst>
          </p:cNvPr>
          <p:cNvPicPr>
            <a:picLocks noChangeAspect="1"/>
          </p:cNvPicPr>
          <p:nvPr userDrawn="1"/>
        </p:nvPicPr>
        <p:blipFill>
          <a:blip r:embed="rId5"/>
          <a:stretch>
            <a:fillRect/>
          </a:stretch>
        </p:blipFill>
        <p:spPr>
          <a:xfrm>
            <a:off x="6403848" y="1819138"/>
            <a:ext cx="2298700" cy="1727200"/>
          </a:xfrm>
          <a:prstGeom prst="rect">
            <a:avLst/>
          </a:prstGeom>
        </p:spPr>
      </p:pic>
      <p:pic>
        <p:nvPicPr>
          <p:cNvPr id="14" name="Picture 13" descr="Shape, rectangle&#10;&#10;Description automatically generated">
            <a:extLst>
              <a:ext uri="{FF2B5EF4-FFF2-40B4-BE49-F238E27FC236}">
                <a16:creationId xmlns:a16="http://schemas.microsoft.com/office/drawing/2014/main" id="{C5D3EF8B-7EB3-3E42-8AAF-3E72838A3D08}"/>
              </a:ext>
            </a:extLst>
          </p:cNvPr>
          <p:cNvPicPr>
            <a:picLocks noChangeAspect="1"/>
          </p:cNvPicPr>
          <p:nvPr userDrawn="1"/>
        </p:nvPicPr>
        <p:blipFill>
          <a:blip r:embed="rId6"/>
          <a:stretch>
            <a:fillRect/>
          </a:stretch>
        </p:blipFill>
        <p:spPr>
          <a:xfrm>
            <a:off x="9100177" y="1819138"/>
            <a:ext cx="2298700" cy="1727200"/>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AA3FA912-DFE3-F14C-A38A-4DC422FD2E30}"/>
              </a:ext>
            </a:extLst>
          </p:cNvPr>
          <p:cNvPicPr>
            <a:picLocks noChangeAspect="1"/>
          </p:cNvPicPr>
          <p:nvPr userDrawn="1"/>
        </p:nvPicPr>
        <p:blipFill>
          <a:blip r:embed="rId7"/>
          <a:stretch>
            <a:fillRect/>
          </a:stretch>
        </p:blipFill>
        <p:spPr>
          <a:xfrm>
            <a:off x="1067947" y="3855300"/>
            <a:ext cx="2298700" cy="1752600"/>
          </a:xfrm>
          <a:prstGeom prst="rect">
            <a:avLst/>
          </a:prstGeom>
        </p:spPr>
      </p:pic>
      <p:pic>
        <p:nvPicPr>
          <p:cNvPr id="21" name="Picture 20" descr="Shape, circle&#10;&#10;Description automatically generated">
            <a:extLst>
              <a:ext uri="{FF2B5EF4-FFF2-40B4-BE49-F238E27FC236}">
                <a16:creationId xmlns:a16="http://schemas.microsoft.com/office/drawing/2014/main" id="{B8A0ACB6-A92B-1F47-BFFC-213598EE8B27}"/>
              </a:ext>
            </a:extLst>
          </p:cNvPr>
          <p:cNvPicPr>
            <a:picLocks noChangeAspect="1"/>
          </p:cNvPicPr>
          <p:nvPr userDrawn="1"/>
        </p:nvPicPr>
        <p:blipFill>
          <a:blip r:embed="rId8"/>
          <a:stretch>
            <a:fillRect/>
          </a:stretch>
        </p:blipFill>
        <p:spPr>
          <a:xfrm>
            <a:off x="3726123" y="3855300"/>
            <a:ext cx="2298700" cy="1752600"/>
          </a:xfrm>
          <a:prstGeom prst="rect">
            <a:avLst/>
          </a:prstGeom>
        </p:spPr>
      </p:pic>
      <p:pic>
        <p:nvPicPr>
          <p:cNvPr id="23" name="Picture 22" descr="Background pattern&#10;&#10;Description automatically generated">
            <a:extLst>
              <a:ext uri="{FF2B5EF4-FFF2-40B4-BE49-F238E27FC236}">
                <a16:creationId xmlns:a16="http://schemas.microsoft.com/office/drawing/2014/main" id="{74132AEF-6CF1-AC42-B499-EB73BC7FCD70}"/>
              </a:ext>
            </a:extLst>
          </p:cNvPr>
          <p:cNvPicPr>
            <a:picLocks noChangeAspect="1"/>
          </p:cNvPicPr>
          <p:nvPr userDrawn="1"/>
        </p:nvPicPr>
        <p:blipFill>
          <a:blip r:embed="rId9"/>
          <a:stretch>
            <a:fillRect/>
          </a:stretch>
        </p:blipFill>
        <p:spPr>
          <a:xfrm>
            <a:off x="6396924" y="3855300"/>
            <a:ext cx="2298700" cy="1752600"/>
          </a:xfrm>
          <a:prstGeom prst="rect">
            <a:avLst/>
          </a:prstGeom>
        </p:spPr>
      </p:pic>
      <p:pic>
        <p:nvPicPr>
          <p:cNvPr id="25" name="Picture 24" descr="Venn diagram&#10;&#10;Description automatically generated">
            <a:extLst>
              <a:ext uri="{FF2B5EF4-FFF2-40B4-BE49-F238E27FC236}">
                <a16:creationId xmlns:a16="http://schemas.microsoft.com/office/drawing/2014/main" id="{16EC92A1-8258-DE4C-AE2A-CB28F1166639}"/>
              </a:ext>
            </a:extLst>
          </p:cNvPr>
          <p:cNvPicPr>
            <a:picLocks noChangeAspect="1"/>
          </p:cNvPicPr>
          <p:nvPr userDrawn="1"/>
        </p:nvPicPr>
        <p:blipFill>
          <a:blip r:embed="rId10"/>
          <a:stretch>
            <a:fillRect/>
          </a:stretch>
        </p:blipFill>
        <p:spPr>
          <a:xfrm>
            <a:off x="9055100" y="3855300"/>
            <a:ext cx="2298700" cy="1752600"/>
          </a:xfrm>
          <a:prstGeom prst="rect">
            <a:avLst/>
          </a:prstGeom>
        </p:spPr>
      </p:pic>
      <p:sp>
        <p:nvSpPr>
          <p:cNvPr id="33" name="Content Placeholder 2">
            <a:extLst>
              <a:ext uri="{FF2B5EF4-FFF2-40B4-BE49-F238E27FC236}">
                <a16:creationId xmlns:a16="http://schemas.microsoft.com/office/drawing/2014/main" id="{580D5E9B-6E5A-CB46-A11E-00C01BD6E31C}"/>
              </a:ext>
            </a:extLst>
          </p:cNvPr>
          <p:cNvSpPr>
            <a:spLocks noGrp="1"/>
          </p:cNvSpPr>
          <p:nvPr>
            <p:ph idx="1" hasCustomPrompt="1"/>
          </p:nvPr>
        </p:nvSpPr>
        <p:spPr>
          <a:xfrm>
            <a:off x="1067947" y="186547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4" name="Content Placeholder 2">
            <a:extLst>
              <a:ext uri="{FF2B5EF4-FFF2-40B4-BE49-F238E27FC236}">
                <a16:creationId xmlns:a16="http://schemas.microsoft.com/office/drawing/2014/main" id="{F44F95D6-318C-E248-B2CB-65473256BF07}"/>
              </a:ext>
            </a:extLst>
          </p:cNvPr>
          <p:cNvSpPr>
            <a:spLocks noGrp="1"/>
          </p:cNvSpPr>
          <p:nvPr>
            <p:ph idx="13" hasCustomPrompt="1"/>
          </p:nvPr>
        </p:nvSpPr>
        <p:spPr>
          <a:xfrm>
            <a:off x="3726123" y="1859610"/>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5" name="Content Placeholder 2">
            <a:extLst>
              <a:ext uri="{FF2B5EF4-FFF2-40B4-BE49-F238E27FC236}">
                <a16:creationId xmlns:a16="http://schemas.microsoft.com/office/drawing/2014/main" id="{E837B3CB-A425-B24E-9834-5001F6E91580}"/>
              </a:ext>
            </a:extLst>
          </p:cNvPr>
          <p:cNvSpPr>
            <a:spLocks noGrp="1"/>
          </p:cNvSpPr>
          <p:nvPr>
            <p:ph idx="14" hasCustomPrompt="1"/>
          </p:nvPr>
        </p:nvSpPr>
        <p:spPr>
          <a:xfrm>
            <a:off x="6422452" y="1859610"/>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6" name="Content Placeholder 2">
            <a:extLst>
              <a:ext uri="{FF2B5EF4-FFF2-40B4-BE49-F238E27FC236}">
                <a16:creationId xmlns:a16="http://schemas.microsoft.com/office/drawing/2014/main" id="{131604F7-B8C8-EB4C-9D5C-9B69B0412679}"/>
              </a:ext>
            </a:extLst>
          </p:cNvPr>
          <p:cNvSpPr>
            <a:spLocks noGrp="1"/>
          </p:cNvSpPr>
          <p:nvPr>
            <p:ph idx="15" hasCustomPrompt="1"/>
          </p:nvPr>
        </p:nvSpPr>
        <p:spPr>
          <a:xfrm>
            <a:off x="9081573" y="1842584"/>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7" name="Content Placeholder 2">
            <a:extLst>
              <a:ext uri="{FF2B5EF4-FFF2-40B4-BE49-F238E27FC236}">
                <a16:creationId xmlns:a16="http://schemas.microsoft.com/office/drawing/2014/main" id="{FAF82D21-8CF5-6847-80E2-8A2892B22B5B}"/>
              </a:ext>
            </a:extLst>
          </p:cNvPr>
          <p:cNvSpPr>
            <a:spLocks noGrp="1"/>
          </p:cNvSpPr>
          <p:nvPr>
            <p:ph idx="16" hasCustomPrompt="1"/>
          </p:nvPr>
        </p:nvSpPr>
        <p:spPr>
          <a:xfrm>
            <a:off x="1067947" y="3895214"/>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8" name="Content Placeholder 2">
            <a:extLst>
              <a:ext uri="{FF2B5EF4-FFF2-40B4-BE49-F238E27FC236}">
                <a16:creationId xmlns:a16="http://schemas.microsoft.com/office/drawing/2014/main" id="{B7FDD800-4CD5-1445-AC1D-CF85D8A25665}"/>
              </a:ext>
            </a:extLst>
          </p:cNvPr>
          <p:cNvSpPr>
            <a:spLocks noGrp="1"/>
          </p:cNvSpPr>
          <p:nvPr>
            <p:ph idx="17" hasCustomPrompt="1"/>
          </p:nvPr>
        </p:nvSpPr>
        <p:spPr>
          <a:xfrm>
            <a:off x="3726123" y="388935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9" name="Content Placeholder 2">
            <a:extLst>
              <a:ext uri="{FF2B5EF4-FFF2-40B4-BE49-F238E27FC236}">
                <a16:creationId xmlns:a16="http://schemas.microsoft.com/office/drawing/2014/main" id="{8FDA839C-DDBD-0446-A709-4E20AA5894BC}"/>
              </a:ext>
            </a:extLst>
          </p:cNvPr>
          <p:cNvSpPr>
            <a:spLocks noGrp="1"/>
          </p:cNvSpPr>
          <p:nvPr>
            <p:ph idx="18" hasCustomPrompt="1"/>
          </p:nvPr>
        </p:nvSpPr>
        <p:spPr>
          <a:xfrm>
            <a:off x="6422452" y="388935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40" name="Content Placeholder 2">
            <a:extLst>
              <a:ext uri="{FF2B5EF4-FFF2-40B4-BE49-F238E27FC236}">
                <a16:creationId xmlns:a16="http://schemas.microsoft.com/office/drawing/2014/main" id="{EE15FC20-D0C6-8045-BCBA-174A769FA9DE}"/>
              </a:ext>
            </a:extLst>
          </p:cNvPr>
          <p:cNvSpPr>
            <a:spLocks noGrp="1"/>
          </p:cNvSpPr>
          <p:nvPr>
            <p:ph idx="19" hasCustomPrompt="1"/>
          </p:nvPr>
        </p:nvSpPr>
        <p:spPr>
          <a:xfrm>
            <a:off x="9081573" y="3872326"/>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6673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3" name="Content Placeholder 2">
            <a:extLst>
              <a:ext uri="{FF2B5EF4-FFF2-40B4-BE49-F238E27FC236}">
                <a16:creationId xmlns:a16="http://schemas.microsoft.com/office/drawing/2014/main" id="{01DE45AB-3F1A-304A-8DAC-71C68016C733}"/>
              </a:ext>
            </a:extLst>
          </p:cNvPr>
          <p:cNvSpPr>
            <a:spLocks noGrp="1"/>
          </p:cNvSpPr>
          <p:nvPr>
            <p:ph idx="1" hasCustomPrompt="1"/>
          </p:nvPr>
        </p:nvSpPr>
        <p:spPr>
          <a:xfrm>
            <a:off x="973014" y="1825625"/>
            <a:ext cx="10380785" cy="4094529"/>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Tree>
    <p:extLst>
      <p:ext uri="{BB962C8B-B14F-4D97-AF65-F5344CB8AC3E}">
        <p14:creationId xmlns:p14="http://schemas.microsoft.com/office/powerpoint/2010/main" val="377135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3" name="Content Placeholder 2">
            <a:extLst>
              <a:ext uri="{FF2B5EF4-FFF2-40B4-BE49-F238E27FC236}">
                <a16:creationId xmlns:a16="http://schemas.microsoft.com/office/drawing/2014/main" id="{01DE45AB-3F1A-304A-8DAC-71C68016C733}"/>
              </a:ext>
            </a:extLst>
          </p:cNvPr>
          <p:cNvSpPr>
            <a:spLocks noGrp="1"/>
          </p:cNvSpPr>
          <p:nvPr>
            <p:ph idx="1" hasCustomPrompt="1"/>
          </p:nvPr>
        </p:nvSpPr>
        <p:spPr>
          <a:xfrm>
            <a:off x="973014" y="1825625"/>
            <a:ext cx="10380785" cy="4094529"/>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
        <p:nvSpPr>
          <p:cNvPr id="4" name="Rectangle 3">
            <a:extLst>
              <a:ext uri="{FF2B5EF4-FFF2-40B4-BE49-F238E27FC236}">
                <a16:creationId xmlns:a16="http://schemas.microsoft.com/office/drawing/2014/main" id="{20BB48DC-ACBC-2542-B7C7-9C07F85C67C9}"/>
              </a:ext>
            </a:extLst>
          </p:cNvPr>
          <p:cNvSpPr/>
          <p:nvPr userDrawn="1"/>
        </p:nvSpPr>
        <p:spPr>
          <a:xfrm>
            <a:off x="973014" y="5993296"/>
            <a:ext cx="11218986" cy="864704"/>
          </a:xfrm>
          <a:prstGeom prst="rect">
            <a:avLst/>
          </a:prstGeom>
          <a:solidFill>
            <a:srgbClr val="FE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26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805963B-C242-C346-AA42-AD8F8E533E39}"/>
              </a:ext>
            </a:extLst>
          </p:cNvPr>
          <p:cNvSpPr>
            <a:spLocks noGrp="1"/>
          </p:cNvSpPr>
          <p:nvPr>
            <p:ph type="sldNum" sz="quarter" idx="12"/>
          </p:nvPr>
        </p:nvSpPr>
        <p:spPr>
          <a:xfrm>
            <a:off x="298939" y="6356350"/>
            <a:ext cx="545123" cy="365125"/>
          </a:xfrm>
        </p:spPr>
        <p:txBody>
          <a:bodyPr/>
          <a:lstStyle>
            <a:lvl1pPr algn="l">
              <a:defRPr>
                <a:solidFill>
                  <a:schemeClr val="bg1"/>
                </a:solidFill>
              </a:defRPr>
            </a:lvl1pPr>
          </a:lstStyle>
          <a:p>
            <a:fld id="{D9F2F12A-E773-6344-8602-31C2DEEE88BD}" type="slidenum">
              <a:rPr lang="en-US" smtClean="0"/>
              <a:pPr/>
              <a:t>‹#›</a:t>
            </a:fld>
            <a:endParaRPr lang="en-US"/>
          </a:p>
        </p:txBody>
      </p:sp>
      <p:sp>
        <p:nvSpPr>
          <p:cNvPr id="7" name="Title 1">
            <a:extLst>
              <a:ext uri="{FF2B5EF4-FFF2-40B4-BE49-F238E27FC236}">
                <a16:creationId xmlns:a16="http://schemas.microsoft.com/office/drawing/2014/main" id="{177716A1-83AB-564F-8416-C2E9E54DA07F}"/>
              </a:ext>
            </a:extLst>
          </p:cNvPr>
          <p:cNvSpPr>
            <a:spLocks noGrp="1"/>
          </p:cNvSpPr>
          <p:nvPr>
            <p:ph type="title" hasCustomPrompt="1"/>
          </p:nvPr>
        </p:nvSpPr>
        <p:spPr>
          <a:xfrm>
            <a:off x="4349262" y="492185"/>
            <a:ext cx="7004538"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Click to edit Slide title</a:t>
            </a:r>
          </a:p>
        </p:txBody>
      </p:sp>
      <p:sp>
        <p:nvSpPr>
          <p:cNvPr id="8" name="Content Placeholder 2">
            <a:extLst>
              <a:ext uri="{FF2B5EF4-FFF2-40B4-BE49-F238E27FC236}">
                <a16:creationId xmlns:a16="http://schemas.microsoft.com/office/drawing/2014/main" id="{C9BF6698-8F39-9B40-B8CE-2B132C168DA8}"/>
              </a:ext>
            </a:extLst>
          </p:cNvPr>
          <p:cNvSpPr>
            <a:spLocks noGrp="1"/>
          </p:cNvSpPr>
          <p:nvPr>
            <p:ph idx="1" hasCustomPrompt="1"/>
          </p:nvPr>
        </p:nvSpPr>
        <p:spPr>
          <a:xfrm>
            <a:off x="4349262" y="1825625"/>
            <a:ext cx="7004538" cy="4351338"/>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96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descr="A picture containing outdoor, flying, holding, person&#10;&#10;Description automatically generated">
            <a:extLst>
              <a:ext uri="{FF2B5EF4-FFF2-40B4-BE49-F238E27FC236}">
                <a16:creationId xmlns:a16="http://schemas.microsoft.com/office/drawing/2014/main" id="{8C80636C-9562-3746-A596-01E913863FB8}"/>
              </a:ext>
            </a:extLst>
          </p:cNvPr>
          <p:cNvPicPr>
            <a:picLocks noChangeAspect="1"/>
          </p:cNvPicPr>
          <p:nvPr userDrawn="1"/>
        </p:nvPicPr>
        <p:blipFill>
          <a:blip r:embed="rId3"/>
          <a:stretch>
            <a:fillRect/>
          </a:stretch>
        </p:blipFill>
        <p:spPr>
          <a:xfrm>
            <a:off x="6369093" y="1782396"/>
            <a:ext cx="5072630" cy="3949700"/>
          </a:xfrm>
          <a:prstGeom prst="rect">
            <a:avLst/>
          </a:prstGeom>
          <a:noFill/>
          <a:ln>
            <a:noFill/>
          </a:ln>
        </p:spPr>
      </p:pic>
      <p:pic>
        <p:nvPicPr>
          <p:cNvPr id="7" name="Picture 6">
            <a:extLst>
              <a:ext uri="{FF2B5EF4-FFF2-40B4-BE49-F238E27FC236}">
                <a16:creationId xmlns:a16="http://schemas.microsoft.com/office/drawing/2014/main" id="{9B16B3A7-3B73-C54C-A8ED-12055BA17B52}"/>
              </a:ext>
            </a:extLst>
          </p:cNvPr>
          <p:cNvPicPr>
            <a:picLocks noChangeAspect="1"/>
          </p:cNvPicPr>
          <p:nvPr/>
        </p:nvPicPr>
        <p:blipFill>
          <a:blip r:embed="rId4"/>
          <a:srcRect/>
          <a:stretch/>
        </p:blipFill>
        <p:spPr>
          <a:xfrm>
            <a:off x="1066798" y="1782396"/>
            <a:ext cx="5041678" cy="3949700"/>
          </a:xfrm>
          <a:prstGeom prst="rect">
            <a:avLst/>
          </a:prstGeom>
          <a:noFill/>
          <a:ln>
            <a:noFill/>
          </a:ln>
        </p:spPr>
      </p:pic>
      <p:sp>
        <p:nvSpPr>
          <p:cNvPr id="11" name="Content Placeholder 2">
            <a:extLst>
              <a:ext uri="{FF2B5EF4-FFF2-40B4-BE49-F238E27FC236}">
                <a16:creationId xmlns:a16="http://schemas.microsoft.com/office/drawing/2014/main" id="{CF71E8A5-BC27-6F40-87F0-964121468E85}"/>
              </a:ext>
            </a:extLst>
          </p:cNvPr>
          <p:cNvSpPr>
            <a:spLocks noGrp="1"/>
          </p:cNvSpPr>
          <p:nvPr>
            <p:ph idx="1" hasCustomPrompt="1"/>
          </p:nvPr>
        </p:nvSpPr>
        <p:spPr>
          <a:xfrm>
            <a:off x="1172308" y="1922580"/>
            <a:ext cx="4923692"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2" name="Content Placeholder 2">
            <a:extLst>
              <a:ext uri="{FF2B5EF4-FFF2-40B4-BE49-F238E27FC236}">
                <a16:creationId xmlns:a16="http://schemas.microsoft.com/office/drawing/2014/main" id="{0B4330D2-90DC-9849-AE6F-51DC128AD68D}"/>
              </a:ext>
            </a:extLst>
          </p:cNvPr>
          <p:cNvSpPr>
            <a:spLocks noGrp="1"/>
          </p:cNvSpPr>
          <p:nvPr>
            <p:ph idx="13" hasCustomPrompt="1"/>
          </p:nvPr>
        </p:nvSpPr>
        <p:spPr>
          <a:xfrm>
            <a:off x="6496317" y="1934298"/>
            <a:ext cx="4923692" cy="3809515"/>
          </a:xfrm>
        </p:spPr>
        <p:txBody>
          <a:bodyPr>
            <a:normAutofit/>
          </a:bodyPr>
          <a:lstStyle>
            <a:lvl1pPr marL="0" indent="0">
              <a:buFontTx/>
              <a:buNone/>
              <a:defRPr sz="2000" b="1">
                <a:solidFill>
                  <a:srgbClr val="FEFFFE"/>
                </a:solidFill>
                <a:latin typeface="Montserrat" pitchFamily="2" charset="77"/>
              </a:defRPr>
            </a:lvl1pPr>
            <a:lvl2pPr>
              <a:defRPr sz="2000">
                <a:solidFill>
                  <a:schemeClr val="bg1"/>
                </a:solidFill>
                <a:latin typeface="Montserrat" pitchFamily="2" charset="77"/>
              </a:defRPr>
            </a:lvl2pPr>
            <a:lvl3pPr>
              <a:defRPr sz="1800">
                <a:solidFill>
                  <a:schemeClr val="bg1"/>
                </a:solidFill>
                <a:latin typeface="Montserrat" pitchFamily="2" charset="77"/>
              </a:defRPr>
            </a:lvl3pPr>
            <a:lvl4pPr>
              <a:defRPr sz="1600">
                <a:solidFill>
                  <a:schemeClr val="bg1"/>
                </a:solidFill>
                <a:latin typeface="Montserrat" pitchFamily="2" charset="77"/>
              </a:defRPr>
            </a:lvl4pPr>
            <a:lvl5pPr>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7778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a:extLst>
              <a:ext uri="{FF2B5EF4-FFF2-40B4-BE49-F238E27FC236}">
                <a16:creationId xmlns:a16="http://schemas.microsoft.com/office/drawing/2014/main" id="{8C80636C-9562-3746-A596-01E913863FB8}"/>
              </a:ext>
            </a:extLst>
          </p:cNvPr>
          <p:cNvPicPr>
            <a:picLocks noChangeAspect="1"/>
          </p:cNvPicPr>
          <p:nvPr userDrawn="1"/>
        </p:nvPicPr>
        <p:blipFill>
          <a:blip r:embed="rId3"/>
          <a:srcRect/>
          <a:stretch/>
        </p:blipFill>
        <p:spPr>
          <a:xfrm>
            <a:off x="6369317" y="1782396"/>
            <a:ext cx="4923691" cy="3949700"/>
          </a:xfrm>
          <a:prstGeom prst="rect">
            <a:avLst/>
          </a:prstGeom>
          <a:noFill/>
          <a:ln>
            <a:noFill/>
          </a:ln>
        </p:spPr>
      </p:pic>
      <p:pic>
        <p:nvPicPr>
          <p:cNvPr id="7" name="Picture 6">
            <a:extLst>
              <a:ext uri="{FF2B5EF4-FFF2-40B4-BE49-F238E27FC236}">
                <a16:creationId xmlns:a16="http://schemas.microsoft.com/office/drawing/2014/main" id="{9B16B3A7-3B73-C54C-A8ED-12055BA17B52}"/>
              </a:ext>
            </a:extLst>
          </p:cNvPr>
          <p:cNvPicPr>
            <a:picLocks noChangeAspect="1"/>
          </p:cNvPicPr>
          <p:nvPr/>
        </p:nvPicPr>
        <p:blipFill>
          <a:blip r:embed="rId4"/>
          <a:srcRect/>
          <a:stretch/>
        </p:blipFill>
        <p:spPr>
          <a:xfrm>
            <a:off x="1080476" y="1782396"/>
            <a:ext cx="4882061" cy="3949700"/>
          </a:xfrm>
          <a:prstGeom prst="rect">
            <a:avLst/>
          </a:prstGeom>
          <a:noFill/>
          <a:ln>
            <a:noFill/>
          </a:ln>
        </p:spPr>
      </p:pic>
      <p:sp>
        <p:nvSpPr>
          <p:cNvPr id="11" name="Content Placeholder 2">
            <a:extLst>
              <a:ext uri="{FF2B5EF4-FFF2-40B4-BE49-F238E27FC236}">
                <a16:creationId xmlns:a16="http://schemas.microsoft.com/office/drawing/2014/main" id="{CF71E8A5-BC27-6F40-87F0-964121468E85}"/>
              </a:ext>
            </a:extLst>
          </p:cNvPr>
          <p:cNvSpPr>
            <a:spLocks noGrp="1"/>
          </p:cNvSpPr>
          <p:nvPr>
            <p:ph idx="1" hasCustomPrompt="1"/>
          </p:nvPr>
        </p:nvSpPr>
        <p:spPr>
          <a:xfrm>
            <a:off x="1207477" y="1922580"/>
            <a:ext cx="4923692"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2" name="Content Placeholder 2">
            <a:extLst>
              <a:ext uri="{FF2B5EF4-FFF2-40B4-BE49-F238E27FC236}">
                <a16:creationId xmlns:a16="http://schemas.microsoft.com/office/drawing/2014/main" id="{0B4330D2-90DC-9849-AE6F-51DC128AD68D}"/>
              </a:ext>
            </a:extLst>
          </p:cNvPr>
          <p:cNvSpPr>
            <a:spLocks noGrp="1"/>
          </p:cNvSpPr>
          <p:nvPr>
            <p:ph idx="13" hasCustomPrompt="1"/>
          </p:nvPr>
        </p:nvSpPr>
        <p:spPr>
          <a:xfrm>
            <a:off x="6496317" y="1934298"/>
            <a:ext cx="4923692" cy="3809515"/>
          </a:xfrm>
        </p:spPr>
        <p:txBody>
          <a:bodyPr>
            <a:normAutofit/>
          </a:bodyPr>
          <a:lstStyle>
            <a:lvl1pPr marL="0" indent="0">
              <a:buFontTx/>
              <a:buNone/>
              <a:defRPr sz="2000" b="1">
                <a:solidFill>
                  <a:srgbClr val="FEFFFE"/>
                </a:solidFill>
                <a:latin typeface="Montserrat" pitchFamily="2" charset="77"/>
              </a:defRPr>
            </a:lvl1pPr>
            <a:lvl2pPr>
              <a:defRPr sz="2000">
                <a:solidFill>
                  <a:schemeClr val="bg1"/>
                </a:solidFill>
                <a:latin typeface="Montserrat" pitchFamily="2" charset="77"/>
              </a:defRPr>
            </a:lvl2pPr>
            <a:lvl3pPr>
              <a:defRPr sz="1800">
                <a:solidFill>
                  <a:schemeClr val="bg1"/>
                </a:solidFill>
                <a:latin typeface="Montserrat" pitchFamily="2" charset="77"/>
              </a:defRPr>
            </a:lvl3pPr>
            <a:lvl4pPr>
              <a:defRPr sz="1600">
                <a:solidFill>
                  <a:schemeClr val="bg1"/>
                </a:solidFill>
                <a:latin typeface="Montserrat" pitchFamily="2" charset="77"/>
              </a:defRPr>
            </a:lvl4pPr>
            <a:lvl5pPr>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2795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8" name="Picture 7" descr="A picture containing flying, blue, holding, air&#10;&#10;Description automatically generated">
            <a:extLst>
              <a:ext uri="{FF2B5EF4-FFF2-40B4-BE49-F238E27FC236}">
                <a16:creationId xmlns:a16="http://schemas.microsoft.com/office/drawing/2014/main" id="{3F9CF2FC-B2E9-7242-8489-E4868506A5D7}"/>
              </a:ext>
            </a:extLst>
          </p:cNvPr>
          <p:cNvPicPr>
            <a:picLocks noChangeAspect="1"/>
          </p:cNvPicPr>
          <p:nvPr userDrawn="1"/>
        </p:nvPicPr>
        <p:blipFill>
          <a:blip r:embed="rId3"/>
          <a:stretch>
            <a:fillRect/>
          </a:stretch>
        </p:blipFill>
        <p:spPr>
          <a:xfrm>
            <a:off x="1086021" y="1782396"/>
            <a:ext cx="3198698" cy="3949700"/>
          </a:xfrm>
          <a:prstGeom prst="rect">
            <a:avLst/>
          </a:prstGeom>
        </p:spPr>
      </p:pic>
      <p:pic>
        <p:nvPicPr>
          <p:cNvPr id="10" name="Picture 9" descr="A picture containing sky, star, flying&#10;&#10;Description automatically generated">
            <a:extLst>
              <a:ext uri="{FF2B5EF4-FFF2-40B4-BE49-F238E27FC236}">
                <a16:creationId xmlns:a16="http://schemas.microsoft.com/office/drawing/2014/main" id="{EB147EC9-4FFD-6C47-9AF1-9EAF40431C74}"/>
              </a:ext>
            </a:extLst>
          </p:cNvPr>
          <p:cNvPicPr>
            <a:picLocks noChangeAspect="1"/>
          </p:cNvPicPr>
          <p:nvPr userDrawn="1"/>
        </p:nvPicPr>
        <p:blipFill>
          <a:blip r:embed="rId4"/>
          <a:stretch>
            <a:fillRect/>
          </a:stretch>
        </p:blipFill>
        <p:spPr>
          <a:xfrm>
            <a:off x="4607656" y="1782396"/>
            <a:ext cx="3211807" cy="3949700"/>
          </a:xfrm>
          <a:prstGeom prst="rect">
            <a:avLst/>
          </a:prstGeom>
        </p:spPr>
      </p:pic>
      <p:pic>
        <p:nvPicPr>
          <p:cNvPr id="13" name="Picture 12" descr="A picture containing holding, flying, ball, green&#10;&#10;Description automatically generated">
            <a:extLst>
              <a:ext uri="{FF2B5EF4-FFF2-40B4-BE49-F238E27FC236}">
                <a16:creationId xmlns:a16="http://schemas.microsoft.com/office/drawing/2014/main" id="{8DE21091-D3B1-4A4F-BEA0-927AAB484B6E}"/>
              </a:ext>
            </a:extLst>
          </p:cNvPr>
          <p:cNvPicPr>
            <a:picLocks noChangeAspect="1"/>
          </p:cNvPicPr>
          <p:nvPr userDrawn="1"/>
        </p:nvPicPr>
        <p:blipFill>
          <a:blip r:embed="rId5"/>
          <a:stretch>
            <a:fillRect/>
          </a:stretch>
        </p:blipFill>
        <p:spPr>
          <a:xfrm>
            <a:off x="8141992" y="1782396"/>
            <a:ext cx="3211807" cy="3949700"/>
          </a:xfrm>
          <a:prstGeom prst="rect">
            <a:avLst/>
          </a:prstGeom>
        </p:spPr>
      </p:pic>
      <p:sp>
        <p:nvSpPr>
          <p:cNvPr id="14" name="Content Placeholder 2">
            <a:extLst>
              <a:ext uri="{FF2B5EF4-FFF2-40B4-BE49-F238E27FC236}">
                <a16:creationId xmlns:a16="http://schemas.microsoft.com/office/drawing/2014/main" id="{08D4837D-EE82-074A-AE1D-7DC05F989EB2}"/>
              </a:ext>
            </a:extLst>
          </p:cNvPr>
          <p:cNvSpPr>
            <a:spLocks noGrp="1"/>
          </p:cNvSpPr>
          <p:nvPr>
            <p:ph idx="1" hasCustomPrompt="1"/>
          </p:nvPr>
        </p:nvSpPr>
        <p:spPr>
          <a:xfrm>
            <a:off x="1172308" y="1922580"/>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5" name="Content Placeholder 2">
            <a:extLst>
              <a:ext uri="{FF2B5EF4-FFF2-40B4-BE49-F238E27FC236}">
                <a16:creationId xmlns:a16="http://schemas.microsoft.com/office/drawing/2014/main" id="{FDBBE3CB-C1BA-B44E-BBC1-10BBEB8F648A}"/>
              </a:ext>
            </a:extLst>
          </p:cNvPr>
          <p:cNvSpPr>
            <a:spLocks noGrp="1"/>
          </p:cNvSpPr>
          <p:nvPr>
            <p:ph idx="13" hasCustomPrompt="1"/>
          </p:nvPr>
        </p:nvSpPr>
        <p:spPr>
          <a:xfrm>
            <a:off x="4707052" y="1922579"/>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A3D0E2B9-60C8-4A4D-B622-69E65A2658A0}"/>
              </a:ext>
            </a:extLst>
          </p:cNvPr>
          <p:cNvSpPr>
            <a:spLocks noGrp="1"/>
          </p:cNvSpPr>
          <p:nvPr>
            <p:ph idx="14" hasCustomPrompt="1"/>
          </p:nvPr>
        </p:nvSpPr>
        <p:spPr>
          <a:xfrm>
            <a:off x="8241388" y="1922579"/>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7036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descr="A picture containing flying, blue, holding, air&#10;&#10;Description automatically generated">
            <a:extLst>
              <a:ext uri="{FF2B5EF4-FFF2-40B4-BE49-F238E27FC236}">
                <a16:creationId xmlns:a16="http://schemas.microsoft.com/office/drawing/2014/main" id="{468553CD-E683-D54D-995A-403D31643761}"/>
              </a:ext>
            </a:extLst>
          </p:cNvPr>
          <p:cNvPicPr>
            <a:picLocks noChangeAspect="1"/>
          </p:cNvPicPr>
          <p:nvPr userDrawn="1"/>
        </p:nvPicPr>
        <p:blipFill rotWithShape="1">
          <a:blip r:embed="rId3"/>
          <a:srcRect t="10750" r="-3" b="10747"/>
          <a:stretch/>
        </p:blipFill>
        <p:spPr>
          <a:xfrm>
            <a:off x="895336"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12" name="Picture 11" descr="A picture containing sky, star, flying&#10;&#10;Description automatically generated">
            <a:extLst>
              <a:ext uri="{FF2B5EF4-FFF2-40B4-BE49-F238E27FC236}">
                <a16:creationId xmlns:a16="http://schemas.microsoft.com/office/drawing/2014/main" id="{77BB7699-6DFA-A64F-8136-C7C639FE306E}"/>
              </a:ext>
            </a:extLst>
          </p:cNvPr>
          <p:cNvPicPr>
            <a:picLocks noChangeAspect="1"/>
          </p:cNvPicPr>
          <p:nvPr userDrawn="1"/>
        </p:nvPicPr>
        <p:blipFill rotWithShape="1">
          <a:blip r:embed="rId4"/>
          <a:srcRect t="11724" r="-3" b="9524"/>
          <a:stretch/>
        </p:blipFill>
        <p:spPr>
          <a:xfrm>
            <a:off x="4610101"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17" name="Picture 16" descr="A picture containing holding, flying, ball, green&#10;&#10;Description automatically generated">
            <a:extLst>
              <a:ext uri="{FF2B5EF4-FFF2-40B4-BE49-F238E27FC236}">
                <a16:creationId xmlns:a16="http://schemas.microsoft.com/office/drawing/2014/main" id="{04EBFFBE-B649-914B-B751-BBA5856D2E21}"/>
              </a:ext>
            </a:extLst>
          </p:cNvPr>
          <p:cNvPicPr>
            <a:picLocks noChangeAspect="1"/>
          </p:cNvPicPr>
          <p:nvPr userDrawn="1"/>
        </p:nvPicPr>
        <p:blipFill rotWithShape="1">
          <a:blip r:embed="rId5"/>
          <a:srcRect t="12366" r="-3" b="8882"/>
          <a:stretch/>
        </p:blipFill>
        <p:spPr>
          <a:xfrm>
            <a:off x="8324865"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18" name="Content Placeholder 2">
            <a:extLst>
              <a:ext uri="{FF2B5EF4-FFF2-40B4-BE49-F238E27FC236}">
                <a16:creationId xmlns:a16="http://schemas.microsoft.com/office/drawing/2014/main" id="{2BC94951-D24B-CE42-B75F-FAE7259F7875}"/>
              </a:ext>
            </a:extLst>
          </p:cNvPr>
          <p:cNvSpPr>
            <a:spLocks noGrp="1"/>
          </p:cNvSpPr>
          <p:nvPr>
            <p:ph idx="1" hasCustomPrompt="1"/>
          </p:nvPr>
        </p:nvSpPr>
        <p:spPr>
          <a:xfrm>
            <a:off x="1066800" y="2426677"/>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9" name="Content Placeholder 2">
            <a:extLst>
              <a:ext uri="{FF2B5EF4-FFF2-40B4-BE49-F238E27FC236}">
                <a16:creationId xmlns:a16="http://schemas.microsoft.com/office/drawing/2014/main" id="{6D2BFA28-660A-F44D-BCB6-7587FBCC1008}"/>
              </a:ext>
            </a:extLst>
          </p:cNvPr>
          <p:cNvSpPr>
            <a:spLocks noGrp="1"/>
          </p:cNvSpPr>
          <p:nvPr>
            <p:ph idx="13" hasCustomPrompt="1"/>
          </p:nvPr>
        </p:nvSpPr>
        <p:spPr>
          <a:xfrm>
            <a:off x="4800599" y="2383739"/>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2E78BE63-7E09-7B4B-871F-4EE0050337CB}"/>
              </a:ext>
            </a:extLst>
          </p:cNvPr>
          <p:cNvSpPr>
            <a:spLocks noGrp="1"/>
          </p:cNvSpPr>
          <p:nvPr>
            <p:ph idx="14" hasCustomPrompt="1"/>
          </p:nvPr>
        </p:nvSpPr>
        <p:spPr>
          <a:xfrm>
            <a:off x="8515364" y="2353037"/>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320083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0" name="Picture 9">
            <a:extLst>
              <a:ext uri="{FF2B5EF4-FFF2-40B4-BE49-F238E27FC236}">
                <a16:creationId xmlns:a16="http://schemas.microsoft.com/office/drawing/2014/main" id="{99F6E31C-992E-0E48-867F-594FA6370429}"/>
              </a:ext>
            </a:extLst>
          </p:cNvPr>
          <p:cNvPicPr>
            <a:picLocks noChangeAspect="1"/>
          </p:cNvPicPr>
          <p:nvPr userDrawn="1"/>
        </p:nvPicPr>
        <p:blipFill>
          <a:blip r:embed="rId3"/>
          <a:stretch>
            <a:fillRect/>
          </a:stretch>
        </p:blipFill>
        <p:spPr>
          <a:xfrm>
            <a:off x="1084385" y="1787728"/>
            <a:ext cx="10363200" cy="1193800"/>
          </a:xfrm>
          <a:prstGeom prst="rect">
            <a:avLst/>
          </a:prstGeom>
        </p:spPr>
      </p:pic>
      <p:pic>
        <p:nvPicPr>
          <p:cNvPr id="13" name="Picture 12">
            <a:extLst>
              <a:ext uri="{FF2B5EF4-FFF2-40B4-BE49-F238E27FC236}">
                <a16:creationId xmlns:a16="http://schemas.microsoft.com/office/drawing/2014/main" id="{FA8B83B3-077F-1349-805F-69F4D10C7A6A}"/>
              </a:ext>
            </a:extLst>
          </p:cNvPr>
          <p:cNvPicPr>
            <a:picLocks noChangeAspect="1"/>
          </p:cNvPicPr>
          <p:nvPr userDrawn="1"/>
        </p:nvPicPr>
        <p:blipFill>
          <a:blip r:embed="rId4"/>
          <a:stretch>
            <a:fillRect/>
          </a:stretch>
        </p:blipFill>
        <p:spPr>
          <a:xfrm>
            <a:off x="1084385" y="3126664"/>
            <a:ext cx="10363200" cy="1193800"/>
          </a:xfrm>
          <a:prstGeom prst="rect">
            <a:avLst/>
          </a:prstGeom>
        </p:spPr>
      </p:pic>
      <p:pic>
        <p:nvPicPr>
          <p:cNvPr id="14" name="Picture 13">
            <a:extLst>
              <a:ext uri="{FF2B5EF4-FFF2-40B4-BE49-F238E27FC236}">
                <a16:creationId xmlns:a16="http://schemas.microsoft.com/office/drawing/2014/main" id="{BA6009BF-B0D6-084F-A4EA-DE90C24EDAD8}"/>
              </a:ext>
            </a:extLst>
          </p:cNvPr>
          <p:cNvPicPr>
            <a:picLocks noChangeAspect="1"/>
          </p:cNvPicPr>
          <p:nvPr userDrawn="1"/>
        </p:nvPicPr>
        <p:blipFill>
          <a:blip r:embed="rId5"/>
          <a:stretch>
            <a:fillRect/>
          </a:stretch>
        </p:blipFill>
        <p:spPr>
          <a:xfrm>
            <a:off x="1084385" y="4465600"/>
            <a:ext cx="10363200" cy="1168400"/>
          </a:xfrm>
          <a:prstGeom prst="rect">
            <a:avLst/>
          </a:prstGeom>
        </p:spPr>
      </p:pic>
      <p:sp>
        <p:nvSpPr>
          <p:cNvPr id="15" name="Content Placeholder 2">
            <a:extLst>
              <a:ext uri="{FF2B5EF4-FFF2-40B4-BE49-F238E27FC236}">
                <a16:creationId xmlns:a16="http://schemas.microsoft.com/office/drawing/2014/main" id="{81B3A22F-3A80-7649-BB39-119210C56ED8}"/>
              </a:ext>
            </a:extLst>
          </p:cNvPr>
          <p:cNvSpPr>
            <a:spLocks noGrp="1"/>
          </p:cNvSpPr>
          <p:nvPr>
            <p:ph idx="1" hasCustomPrompt="1"/>
          </p:nvPr>
        </p:nvSpPr>
        <p:spPr>
          <a:xfrm>
            <a:off x="1125416" y="1852243"/>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2E156331-2075-C04B-84C0-D9F072D7F291}"/>
              </a:ext>
            </a:extLst>
          </p:cNvPr>
          <p:cNvSpPr>
            <a:spLocks noGrp="1"/>
          </p:cNvSpPr>
          <p:nvPr>
            <p:ph idx="13" hasCustomPrompt="1"/>
          </p:nvPr>
        </p:nvSpPr>
        <p:spPr>
          <a:xfrm>
            <a:off x="1125415" y="3191178"/>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3136DBAC-4045-5448-8F0D-2C7971126E8A}"/>
              </a:ext>
            </a:extLst>
          </p:cNvPr>
          <p:cNvSpPr>
            <a:spLocks noGrp="1"/>
          </p:cNvSpPr>
          <p:nvPr>
            <p:ph idx="14" hasCustomPrompt="1"/>
          </p:nvPr>
        </p:nvSpPr>
        <p:spPr>
          <a:xfrm>
            <a:off x="1125415" y="4485157"/>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164876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C9A3B7-ABA2-6D44-ACC8-33AA6516C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94630B-4C37-3248-ADC0-506509684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99F35-4EDF-3548-832A-3A95173B94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26889-90C5-1E43-ABDA-74BF48011C89}" type="datetime1">
              <a:rPr lang="en-CA" smtClean="0"/>
              <a:t>2022-11-01</a:t>
            </a:fld>
            <a:endParaRPr lang="en-US"/>
          </a:p>
        </p:txBody>
      </p:sp>
      <p:sp>
        <p:nvSpPr>
          <p:cNvPr id="5" name="Footer Placeholder 4">
            <a:extLst>
              <a:ext uri="{FF2B5EF4-FFF2-40B4-BE49-F238E27FC236}">
                <a16:creationId xmlns:a16="http://schemas.microsoft.com/office/drawing/2014/main" id="{5FE514B7-2A32-B94A-8DEE-F431B01321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0EC6C-CB3A-2348-B5F3-1CBCCC0C6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2F12A-E773-6344-8602-31C2DEEE88BD}" type="slidenum">
              <a:rPr lang="en-US" smtClean="0"/>
              <a:t>‹#›</a:t>
            </a:fld>
            <a:endParaRPr lang="en-US"/>
          </a:p>
        </p:txBody>
      </p:sp>
    </p:spTree>
    <p:extLst>
      <p:ext uri="{BB962C8B-B14F-4D97-AF65-F5344CB8AC3E}">
        <p14:creationId xmlns:p14="http://schemas.microsoft.com/office/powerpoint/2010/main" val="821443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1" r:id="rId4"/>
    <p:sldLayoutId id="2147483660" r:id="rId5"/>
    <p:sldLayoutId id="2147483665" r:id="rId6"/>
    <p:sldLayoutId id="2147483661" r:id="rId7"/>
    <p:sldLayoutId id="2147483662" r:id="rId8"/>
    <p:sldLayoutId id="2147483663" r:id="rId9"/>
    <p:sldLayoutId id="2147483666" r:id="rId10"/>
    <p:sldLayoutId id="2147483664" r:id="rId11"/>
    <p:sldLayoutId id="2147483667" r:id="rId12"/>
    <p:sldLayoutId id="2147483668" r:id="rId13"/>
    <p:sldLayoutId id="2147483669" r:id="rId14"/>
    <p:sldLayoutId id="214748367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partnershipagainstcancer.ca/topics/colorectal-cancer-screening-in-canada-2021-2022/summar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msss.gouv.qc.ca/professionnels/cancer/pqdcc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msss.gouv.qc.ca/professionnels/cancer/pqdcc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1F3F74-244B-1044-A856-19B7B3C37F12}"/>
              </a:ext>
            </a:extLst>
          </p:cNvPr>
          <p:cNvSpPr txBox="1">
            <a:spLocks/>
          </p:cNvSpPr>
          <p:nvPr/>
        </p:nvSpPr>
        <p:spPr>
          <a:xfrm>
            <a:off x="1524000" y="2697090"/>
            <a:ext cx="9952892" cy="17824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4800"/>
              </a:lnSpc>
            </a:pPr>
            <a:r>
              <a:rPr lang="fr-FR" sz="4400">
                <a:solidFill>
                  <a:srgbClr val="FEFFFE"/>
                </a:solidFill>
                <a:latin typeface="ITC New Baskerville" pitchFamily="50" charset="0"/>
              </a:rPr>
              <a:t>Dépistage du cancer colorectal au Canada 2021/2022</a:t>
            </a:r>
            <a:endParaRPr lang="en-US" sz="4800">
              <a:solidFill>
                <a:srgbClr val="FEFFFE"/>
              </a:solidFill>
              <a:latin typeface="ITC New Baskerville" pitchFamily="50" charset="0"/>
            </a:endParaRPr>
          </a:p>
        </p:txBody>
      </p:sp>
      <p:sp>
        <p:nvSpPr>
          <p:cNvPr id="5" name="Subtitle 2">
            <a:extLst>
              <a:ext uri="{FF2B5EF4-FFF2-40B4-BE49-F238E27FC236}">
                <a16:creationId xmlns:a16="http://schemas.microsoft.com/office/drawing/2014/main" id="{C8C5F1B8-9E0C-5D40-ABBE-DC7807E35077}"/>
              </a:ext>
            </a:extLst>
          </p:cNvPr>
          <p:cNvSpPr txBox="1">
            <a:spLocks/>
          </p:cNvSpPr>
          <p:nvPr/>
        </p:nvSpPr>
        <p:spPr>
          <a:xfrm>
            <a:off x="1524000" y="4453847"/>
            <a:ext cx="9144000" cy="165576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cap="all" dirty="0" err="1">
                <a:solidFill>
                  <a:srgbClr val="FEFFFE"/>
                </a:solidFill>
                <a:latin typeface="Montserrat"/>
              </a:rPr>
              <a:t>ParteNariat</a:t>
            </a:r>
            <a:r>
              <a:rPr lang="en-US" sz="2000" b="1" cap="all" dirty="0">
                <a:solidFill>
                  <a:srgbClr val="FEFFFE"/>
                </a:solidFill>
                <a:latin typeface="Montserrat"/>
              </a:rPr>
              <a:t> Canadien Contre Le </a:t>
            </a:r>
            <a:r>
              <a:rPr lang="en-US" sz="2000" b="1" cap="all" dirty="0" err="1">
                <a:solidFill>
                  <a:srgbClr val="FEFFFE"/>
                </a:solidFill>
                <a:latin typeface="Montserrat"/>
              </a:rPr>
              <a:t>CanceR</a:t>
            </a:r>
            <a:endParaRPr lang="en-US" sz="2000" b="1" cap="all" dirty="0">
              <a:solidFill>
                <a:srgbClr val="FEFFFE"/>
              </a:solidFill>
              <a:latin typeface="Montserrat"/>
            </a:endParaRPr>
          </a:p>
        </p:txBody>
      </p:sp>
      <p:sp>
        <p:nvSpPr>
          <p:cNvPr id="6" name="Subtitle 2">
            <a:extLst>
              <a:ext uri="{FF2B5EF4-FFF2-40B4-BE49-F238E27FC236}">
                <a16:creationId xmlns:a16="http://schemas.microsoft.com/office/drawing/2014/main" id="{94257ED5-BE74-AF4A-B52E-DDCCB7E199C0}"/>
              </a:ext>
            </a:extLst>
          </p:cNvPr>
          <p:cNvSpPr txBox="1">
            <a:spLocks/>
          </p:cNvSpPr>
          <p:nvPr/>
        </p:nvSpPr>
        <p:spPr>
          <a:xfrm>
            <a:off x="9249508" y="6238909"/>
            <a:ext cx="2227384" cy="323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1400" b="1" cap="all">
              <a:solidFill>
                <a:srgbClr val="0070C0"/>
              </a:solidFill>
              <a:latin typeface="Montserrat SemiBold" pitchFamily="2" charset="77"/>
            </a:endParaRPr>
          </a:p>
        </p:txBody>
      </p:sp>
      <p:sp>
        <p:nvSpPr>
          <p:cNvPr id="2" name="TextBox 1">
            <a:extLst>
              <a:ext uri="{FF2B5EF4-FFF2-40B4-BE49-F238E27FC236}">
                <a16:creationId xmlns:a16="http://schemas.microsoft.com/office/drawing/2014/main" id="{2DEFBD3D-9904-55AD-FF26-EB3ED1C0B64B}"/>
              </a:ext>
            </a:extLst>
          </p:cNvPr>
          <p:cNvSpPr txBox="1"/>
          <p:nvPr/>
        </p:nvSpPr>
        <p:spPr>
          <a:xfrm>
            <a:off x="1524001" y="5197151"/>
            <a:ext cx="9817768" cy="1200329"/>
          </a:xfrm>
          <a:prstGeom prst="rect">
            <a:avLst/>
          </a:prstGeom>
          <a:noFill/>
        </p:spPr>
        <p:txBody>
          <a:bodyPr wrap="square" rtlCol="0">
            <a:spAutoFit/>
          </a:bodyPr>
          <a:lstStyle/>
          <a:p>
            <a:r>
              <a:rPr lang="fr-FR"/>
              <a:t>Citation suggérée : Dépistage du cancer colorectal au Canada : analyse de l'environnement 2021/2022. Partenariat canadien contre le cancer ; 2022. </a:t>
            </a:r>
            <a:r>
              <a:rPr lang="en-US">
                <a:hlinkClick r:id="rId2"/>
              </a:rPr>
              <a:t>https://www.partnershipagainstcancer.ca/topics/colorectal-cancer-screening-in-canada-2021-2022/summary/</a:t>
            </a:r>
            <a:r>
              <a:rPr lang="en-US"/>
              <a:t> </a:t>
            </a:r>
          </a:p>
        </p:txBody>
      </p:sp>
    </p:spTree>
    <p:extLst>
      <p:ext uri="{BB962C8B-B14F-4D97-AF65-F5344CB8AC3E}">
        <p14:creationId xmlns:p14="http://schemas.microsoft.com/office/powerpoint/2010/main" val="1442541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466344" y="344438"/>
            <a:ext cx="10380786" cy="752842"/>
          </a:xfrm>
        </p:spPr>
        <p:txBody>
          <a:bodyPr>
            <a:normAutofit/>
          </a:bodyPr>
          <a:lstStyle/>
          <a:p>
            <a:r>
              <a:rPr lang="fr-FR" sz="1600"/>
              <a:t>Notifications de rappel du dépistage du cancer colorectal</a:t>
            </a:r>
            <a:endParaRPr lang="en-US" sz="1600"/>
          </a:p>
        </p:txBody>
      </p:sp>
      <p:graphicFrame>
        <p:nvGraphicFramePr>
          <p:cNvPr id="3" name="Table 2">
            <a:extLst>
              <a:ext uri="{FF2B5EF4-FFF2-40B4-BE49-F238E27FC236}">
                <a16:creationId xmlns:a16="http://schemas.microsoft.com/office/drawing/2014/main" id="{EBEBF0E6-5448-CD2A-3B96-CCF3B8245E07}"/>
              </a:ext>
            </a:extLst>
          </p:cNvPr>
          <p:cNvGraphicFramePr>
            <a:graphicFrameLocks noGrp="1"/>
          </p:cNvGraphicFramePr>
          <p:nvPr>
            <p:extLst>
              <p:ext uri="{D42A27DB-BD31-4B8C-83A1-F6EECF244321}">
                <p14:modId xmlns:p14="http://schemas.microsoft.com/office/powerpoint/2010/main" val="2558974743"/>
              </p:ext>
            </p:extLst>
          </p:nvPr>
        </p:nvGraphicFramePr>
        <p:xfrm>
          <a:off x="304800" y="1400176"/>
          <a:ext cx="11382375" cy="2796680"/>
        </p:xfrm>
        <a:graphic>
          <a:graphicData uri="http://schemas.openxmlformats.org/drawingml/2006/table">
            <a:tbl>
              <a:tblPr firstRow="1" firstCol="1" bandRow="1">
                <a:tableStyleId>{7E9639D4-E3E2-4D34-9284-5A2195B3D0D7}</a:tableStyleId>
              </a:tblPr>
              <a:tblGrid>
                <a:gridCol w="1272225">
                  <a:extLst>
                    <a:ext uri="{9D8B030D-6E8A-4147-A177-3AD203B41FA5}">
                      <a16:colId xmlns:a16="http://schemas.microsoft.com/office/drawing/2014/main" val="2998371347"/>
                    </a:ext>
                  </a:extLst>
                </a:gridCol>
                <a:gridCol w="10110150">
                  <a:extLst>
                    <a:ext uri="{9D8B030D-6E8A-4147-A177-3AD203B41FA5}">
                      <a16:colId xmlns:a16="http://schemas.microsoft.com/office/drawing/2014/main" val="1909930088"/>
                    </a:ext>
                  </a:extLst>
                </a:gridCol>
              </a:tblGrid>
              <a:tr h="29528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pPr>
                      <a:r>
                        <a:rPr lang="en-US" sz="900" dirty="0" err="1">
                          <a:solidFill>
                            <a:srgbClr val="FEFFFE"/>
                          </a:solidFill>
                          <a:effectLst/>
                        </a:rPr>
                        <a:t>Lettre</a:t>
                      </a:r>
                      <a:r>
                        <a:rPr lang="en-US" sz="900" dirty="0">
                          <a:solidFill>
                            <a:srgbClr val="FEFFFE"/>
                          </a:solidFill>
                          <a:effectLst/>
                        </a:rPr>
                        <a:t> de rappel</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1086196632"/>
                  </a:ext>
                </a:extLst>
              </a:tr>
              <a:tr h="192415">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800"/>
                        </a:spcAft>
                      </a:pP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55902"/>
                  </a:ext>
                </a:extLst>
              </a:tr>
              <a:tr h="19241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800"/>
                        </a:spcAft>
                      </a:pPr>
                      <a:r>
                        <a:rPr lang="fr-CA" sz="900" dirty="0">
                          <a:effectLst/>
                        </a:rPr>
                        <a:t>Lettre de rappel envoyée 8 à 12 semaines après la distribution initiale du TIF</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1840526"/>
                  </a:ext>
                </a:extLst>
              </a:tr>
              <a:tr h="192415">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800"/>
                        </a:spcAft>
                      </a:pP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3582716"/>
                  </a:ext>
                </a:extLst>
              </a:tr>
              <a:tr h="19241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7041351"/>
                  </a:ext>
                </a:extLst>
              </a:tr>
              <a:tr h="19241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5779390"/>
                  </a:ext>
                </a:extLst>
              </a:tr>
              <a:tr h="19241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CA" sz="900" dirty="0">
                          <a:effectLst/>
                        </a:rPr>
                        <a:t>Lettre de rappel envoyée 9 semaines après la première invitation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5270212"/>
                  </a:ext>
                </a:extLst>
              </a:tr>
              <a:tr h="19241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800"/>
                        </a:spcAft>
                      </a:pPr>
                      <a:r>
                        <a:rPr lang="fr-CA" sz="900" dirty="0">
                          <a:effectLst/>
                        </a:rPr>
                        <a:t>Lettre de rappel envoyée 56 jours après la première invitation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7343314"/>
                  </a:ext>
                </a:extLst>
              </a:tr>
              <a:tr h="19241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800"/>
                        </a:spcAft>
                      </a:pPr>
                      <a:r>
                        <a:rPr lang="fr-CA" sz="900" dirty="0">
                          <a:effectLst/>
                        </a:rPr>
                        <a:t>Lettre de rappel envoyée 4 mois après la première invitation ; si le dépistage ne se déroule pas, les personnes éligibles reçoivent une nouvelle invitation pour un dépistage dans 2 ans.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530943"/>
                  </a:ext>
                </a:extLst>
              </a:tr>
              <a:tr h="19241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800"/>
                        </a:spcAft>
                      </a:pP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92150"/>
                  </a:ext>
                </a:extLst>
              </a:tr>
              <a:tr h="19241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CA" sz="900" dirty="0">
                          <a:effectLst/>
                        </a:rPr>
                        <a:t>Lettre de rappel envoyée 12 semaines après la première invitation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9144834"/>
                  </a:ext>
                </a:extLst>
              </a:tr>
              <a:tr h="192415">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800"/>
                        </a:spcAft>
                      </a:pP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6567629"/>
                  </a:ext>
                </a:extLst>
              </a:tr>
              <a:tr h="192415">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800"/>
                        </a:spcAf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928688"/>
                  </a:ext>
                </a:extLst>
              </a:tr>
              <a:tr h="19241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CA" sz="900" dirty="0">
                          <a:effectLst/>
                        </a:rPr>
                        <a:t>Lettre de rappel envoyée 12 semaines après la première invitation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8184506"/>
                  </a:ext>
                </a:extLst>
              </a:tr>
            </a:tbl>
          </a:graphicData>
        </a:graphic>
      </p:graphicFrame>
    </p:spTree>
    <p:extLst>
      <p:ext uri="{BB962C8B-B14F-4D97-AF65-F5344CB8AC3E}">
        <p14:creationId xmlns:p14="http://schemas.microsoft.com/office/powerpoint/2010/main" val="353902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602C92-8820-BD6F-1226-4E1A278685AB}"/>
              </a:ext>
            </a:extLst>
          </p:cNvPr>
          <p:cNvSpPr>
            <a:spLocks noGrp="1"/>
          </p:cNvSpPr>
          <p:nvPr>
            <p:ph type="sldNum" sz="quarter" idx="12"/>
          </p:nvPr>
        </p:nvSpPr>
        <p:spPr/>
        <p:txBody>
          <a:bodyPr/>
          <a:lstStyle/>
          <a:p>
            <a:fld id="{D9F2F12A-E773-6344-8602-31C2DEEE88BD}" type="slidenum">
              <a:rPr lang="en-US" smtClean="0"/>
              <a:pPr/>
              <a:t>11</a:t>
            </a:fld>
            <a:endParaRPr lang="en-US"/>
          </a:p>
        </p:txBody>
      </p:sp>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noAutofit/>
          </a:bodyPr>
          <a:lstStyle/>
          <a:p>
            <a:r>
              <a:rPr lang="fr-FR" sz="3200">
                <a:effectLst/>
                <a:ea typeface="Yu Mincho" panose="02020400000000000000" pitchFamily="18" charset="-128"/>
              </a:rPr>
              <a:t>Informations sur le dépistage du cancer colorectal par analyse fécale</a:t>
            </a:r>
            <a:endParaRPr lang="en-US" sz="3200"/>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fr-FR"/>
              <a:t>Accès aux tests</a:t>
            </a:r>
          </a:p>
          <a:p>
            <a:r>
              <a:rPr lang="fr-FR"/>
              <a:t>Retour des tests</a:t>
            </a:r>
            <a:endParaRPr lang="en-US"/>
          </a:p>
        </p:txBody>
      </p:sp>
    </p:spTree>
    <p:extLst>
      <p:ext uri="{BB962C8B-B14F-4D97-AF65-F5344CB8AC3E}">
        <p14:creationId xmlns:p14="http://schemas.microsoft.com/office/powerpoint/2010/main" val="176271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11014" y="115764"/>
            <a:ext cx="10380786" cy="752842"/>
          </a:xfrm>
        </p:spPr>
        <p:txBody>
          <a:bodyPr>
            <a:normAutofit/>
          </a:bodyPr>
          <a:lstStyle/>
          <a:p>
            <a:r>
              <a:rPr lang="fr-CA" sz="1600" dirty="0"/>
              <a:t>Tests immunochimiques fécaux (TIF) utilisés au Canada</a:t>
            </a:r>
            <a:endParaRPr lang="en-US" sz="1600" dirty="0"/>
          </a:p>
        </p:txBody>
      </p:sp>
      <p:graphicFrame>
        <p:nvGraphicFramePr>
          <p:cNvPr id="2" name="Table 1">
            <a:extLst>
              <a:ext uri="{FF2B5EF4-FFF2-40B4-BE49-F238E27FC236}">
                <a16:creationId xmlns:a16="http://schemas.microsoft.com/office/drawing/2014/main" id="{A14B83F0-9B80-4652-EED8-9F0B0C508A97}"/>
              </a:ext>
            </a:extLst>
          </p:cNvPr>
          <p:cNvGraphicFramePr>
            <a:graphicFrameLocks noGrp="1"/>
          </p:cNvGraphicFramePr>
          <p:nvPr>
            <p:extLst>
              <p:ext uri="{D42A27DB-BD31-4B8C-83A1-F6EECF244321}">
                <p14:modId xmlns:p14="http://schemas.microsoft.com/office/powerpoint/2010/main" val="2275789538"/>
              </p:ext>
            </p:extLst>
          </p:nvPr>
        </p:nvGraphicFramePr>
        <p:xfrm>
          <a:off x="309563" y="766763"/>
          <a:ext cx="10939460" cy="3117482"/>
        </p:xfrm>
        <a:graphic>
          <a:graphicData uri="http://schemas.openxmlformats.org/drawingml/2006/table">
            <a:tbl>
              <a:tblPr firstRow="1" firstCol="1" bandRow="1">
                <a:tableStyleId>{7E9639D4-E3E2-4D34-9284-5A2195B3D0D7}</a:tableStyleId>
              </a:tblPr>
              <a:tblGrid>
                <a:gridCol w="1058305">
                  <a:extLst>
                    <a:ext uri="{9D8B030D-6E8A-4147-A177-3AD203B41FA5}">
                      <a16:colId xmlns:a16="http://schemas.microsoft.com/office/drawing/2014/main" val="3744514567"/>
                    </a:ext>
                  </a:extLst>
                </a:gridCol>
                <a:gridCol w="1058305">
                  <a:extLst>
                    <a:ext uri="{9D8B030D-6E8A-4147-A177-3AD203B41FA5}">
                      <a16:colId xmlns:a16="http://schemas.microsoft.com/office/drawing/2014/main" val="23761797"/>
                    </a:ext>
                  </a:extLst>
                </a:gridCol>
                <a:gridCol w="1058305">
                  <a:extLst>
                    <a:ext uri="{9D8B030D-6E8A-4147-A177-3AD203B41FA5}">
                      <a16:colId xmlns:a16="http://schemas.microsoft.com/office/drawing/2014/main" val="824417349"/>
                    </a:ext>
                  </a:extLst>
                </a:gridCol>
                <a:gridCol w="1776143">
                  <a:extLst>
                    <a:ext uri="{9D8B030D-6E8A-4147-A177-3AD203B41FA5}">
                      <a16:colId xmlns:a16="http://schemas.microsoft.com/office/drawing/2014/main" val="1481717683"/>
                    </a:ext>
                  </a:extLst>
                </a:gridCol>
                <a:gridCol w="1446575">
                  <a:extLst>
                    <a:ext uri="{9D8B030D-6E8A-4147-A177-3AD203B41FA5}">
                      <a16:colId xmlns:a16="http://schemas.microsoft.com/office/drawing/2014/main" val="1712060071"/>
                    </a:ext>
                  </a:extLst>
                </a:gridCol>
                <a:gridCol w="4541827">
                  <a:extLst>
                    <a:ext uri="{9D8B030D-6E8A-4147-A177-3AD203B41FA5}">
                      <a16:colId xmlns:a16="http://schemas.microsoft.com/office/drawing/2014/main" val="3965156961"/>
                    </a:ext>
                  </a:extLst>
                </a:gridCol>
              </a:tblGrid>
              <a:tr h="39518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a:solidFill>
                            <a:srgbClr val="FEFFFE"/>
                          </a:solidFill>
                          <a:effectLst/>
                        </a:rPr>
                        <a:t>Fabricant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err="1">
                          <a:solidFill>
                            <a:srgbClr val="FEFFFE"/>
                          </a:solidFill>
                          <a:effectLst/>
                        </a:rPr>
                        <a:t>Distributeur</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Nombre</a:t>
                      </a:r>
                      <a:r>
                        <a:rPr lang="en-US" sz="900" dirty="0">
                          <a:solidFill>
                            <a:srgbClr val="FEFFFE"/>
                          </a:solidFill>
                          <a:effectLst/>
                        </a:rPr>
                        <a:t> </a:t>
                      </a:r>
                      <a:r>
                        <a:rPr lang="en-US" sz="900" dirty="0" err="1">
                          <a:solidFill>
                            <a:srgbClr val="FEFFFE"/>
                          </a:solidFill>
                          <a:effectLst/>
                        </a:rPr>
                        <a:t>d'échantillons</a:t>
                      </a:r>
                      <a:r>
                        <a:rPr lang="en-US" sz="900" dirty="0">
                          <a:solidFill>
                            <a:srgbClr val="FEFFFE"/>
                          </a:solidFill>
                          <a:effectLst/>
                        </a:rPr>
                        <a:t> / </a:t>
                      </a:r>
                      <a:r>
                        <a:rPr lang="en-US" sz="900" dirty="0" err="1">
                          <a:solidFill>
                            <a:srgbClr val="FEFFFE"/>
                          </a:solidFill>
                          <a:effectLst/>
                        </a:rPr>
                        <a:t>Nombre</a:t>
                      </a:r>
                      <a:r>
                        <a:rPr lang="en-US" sz="900" dirty="0">
                          <a:solidFill>
                            <a:srgbClr val="FEFFFE"/>
                          </a:solidFill>
                          <a:effectLst/>
                        </a:rPr>
                        <a:t> de </a:t>
                      </a:r>
                      <a:r>
                        <a:rPr lang="en-US" sz="900" dirty="0" err="1">
                          <a:solidFill>
                            <a:srgbClr val="FEFFFE"/>
                          </a:solidFill>
                          <a:effectLst/>
                        </a:rPr>
                        <a:t>selles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Valeur </a:t>
                      </a:r>
                      <a:r>
                        <a:rPr lang="en-US" sz="900" dirty="0" err="1">
                          <a:solidFill>
                            <a:srgbClr val="FEFFFE"/>
                          </a:solidFill>
                          <a:effectLst/>
                        </a:rPr>
                        <a:t>seuil</a:t>
                      </a:r>
                      <a:r>
                        <a:rPr lang="en-US" sz="900" dirty="0">
                          <a:solidFill>
                            <a:srgbClr val="FEFFFE"/>
                          </a:solidFill>
                          <a:effectLst/>
                        </a:rPr>
                        <a:t> du TIF</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ctr" defTabSz="914400" rtl="0" eaLnBrk="1" fontAlgn="auto" latinLnBrk="0" hangingPunct="1">
                        <a:lnSpc>
                          <a:spcPct val="107000"/>
                        </a:lnSpc>
                        <a:spcBef>
                          <a:spcPts val="240"/>
                        </a:spcBef>
                        <a:spcAft>
                          <a:spcPts val="240"/>
                        </a:spcAft>
                        <a:buClrTx/>
                        <a:buSzTx/>
                        <a:buFontTx/>
                        <a:buNone/>
                        <a:tabLst>
                          <a:tab pos="5280025" algn="l"/>
                        </a:tabLst>
                        <a:defRPr/>
                      </a:pPr>
                      <a:r>
                        <a:rPr lang="en-US" sz="900" dirty="0">
                          <a:solidFill>
                            <a:srgbClr val="FEFFFE"/>
                          </a:solidFill>
                          <a:effectLst/>
                        </a:rPr>
                        <a:t>Valeur </a:t>
                      </a:r>
                      <a:r>
                        <a:rPr lang="en-US" sz="900" dirty="0" err="1">
                          <a:solidFill>
                            <a:srgbClr val="FEFFFE"/>
                          </a:solidFill>
                          <a:effectLst/>
                        </a:rPr>
                        <a:t>seuil</a:t>
                      </a:r>
                      <a:r>
                        <a:rPr lang="en-US" sz="900" dirty="0">
                          <a:solidFill>
                            <a:srgbClr val="FEFFFE"/>
                          </a:solidFill>
                          <a:effectLst/>
                        </a:rPr>
                        <a:t> du TIF</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240"/>
                        </a:spcBef>
                        <a:spcAft>
                          <a:spcPts val="240"/>
                        </a:spcAft>
                        <a:tabLst>
                          <a:tab pos="5280025" algn="l"/>
                        </a:tabLst>
                      </a:pPr>
                      <a:r>
                        <a:rPr lang="en-US" sz="900" dirty="0">
                          <a:solidFill>
                            <a:srgbClr val="FEFFFE"/>
                          </a:solidFill>
                          <a:effectLst/>
                        </a:rPr>
                        <a:t>(in mcg of Hgb/g)</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1948883010"/>
                  </a:ext>
                </a:extLst>
              </a:tr>
              <a:tr h="168202">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tabLst>
                          <a:tab pos="5280025" algn="l"/>
                        </a:tabLst>
                      </a:pPr>
                      <a:r>
                        <a:rPr lang="en-US" sz="900">
                          <a:effectLst/>
                        </a:rPr>
                        <a:t>Polymedco</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US" sz="900" err="1">
                          <a:effectLst/>
                        </a:rPr>
                        <a:t>Somagen</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1/1</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100 ng/ml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20 mcg of Hgb/g</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9045304"/>
                  </a:ext>
                </a:extLst>
              </a:tr>
              <a:tr h="16820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tabLst>
                          <a:tab pos="5280025" algn="l"/>
                        </a:tabLst>
                      </a:pPr>
                      <a:r>
                        <a:rPr lang="en-US" sz="900">
                          <a:effectLst/>
                        </a:rPr>
                        <a:t>Polymedco</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US" sz="900" err="1">
                          <a:effectLst/>
                        </a:rPr>
                        <a:t>Somagen</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1/1</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&gt;75 ng/ml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171194"/>
                  </a:ext>
                </a:extLst>
              </a:tr>
              <a:tr h="344170">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tabLst>
                          <a:tab pos="5280025" algn="l"/>
                        </a:tabLst>
                      </a:pPr>
                      <a:r>
                        <a:rPr lang="en-US" sz="900">
                          <a:effectLst/>
                        </a:rPr>
                        <a:t>Immunostics Hema-Screen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US" sz="900">
                          <a:effectLst/>
                        </a:rPr>
                        <a:t>Abbott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1/1</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a:effectLst/>
                        <a:latin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50 µg of Hgb/g</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9762377"/>
                  </a:ext>
                </a:extLst>
              </a:tr>
              <a:tr h="16820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tabLst>
                          <a:tab pos="5280025" algn="l"/>
                        </a:tabLst>
                      </a:pPr>
                      <a:r>
                        <a:rPr lang="en-US" sz="900">
                          <a:effectLst/>
                        </a:rPr>
                        <a:t>Eiken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US" sz="900">
                          <a:effectLst/>
                        </a:rPr>
                        <a:t>Somagen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1/1</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50 ng/ml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10 mcg of Hgb/g</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7133380"/>
                  </a:ext>
                </a:extLst>
              </a:tr>
              <a:tr h="16820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tabLst>
                          <a:tab pos="5280025" algn="l"/>
                        </a:tabLst>
                      </a:pPr>
                      <a:r>
                        <a:rPr lang="en-US" sz="900">
                          <a:effectLst/>
                        </a:rPr>
                        <a:t>Polymedco</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US" sz="900">
                          <a:effectLst/>
                        </a:rPr>
                        <a:t>Somagen</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1/1</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75 ng/ml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9935312"/>
                  </a:ext>
                </a:extLst>
              </a:tr>
              <a:tr h="16820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tabLst>
                          <a:tab pos="5280025" algn="l"/>
                        </a:tabLst>
                      </a:pPr>
                      <a:r>
                        <a:rPr lang="en-US" sz="900">
                          <a:effectLst/>
                        </a:rPr>
                        <a:t>Polymedco</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US" sz="900">
                          <a:effectLst/>
                        </a:rPr>
                        <a:t>Somagen</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1/1</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100 ng/ml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20 mcg of Hgb/g</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4465979"/>
                  </a:ext>
                </a:extLst>
              </a:tr>
              <a:tr h="168202">
                <a:tc>
                  <a:txBody>
                    <a:bodyPr/>
                    <a:lstStyle/>
                    <a:p>
                      <a:pPr marL="0" marR="0" lvl="0" indent="0" algn="ctr" defTabSz="914400" rtl="0" eaLnBrk="1" fontAlgn="auto" latinLnBrk="0" hangingPunct="1">
                        <a:lnSpc>
                          <a:spcPct val="107000"/>
                        </a:lnSpc>
                        <a:spcBef>
                          <a:spcPts val="240"/>
                        </a:spcBef>
                        <a:spcAft>
                          <a:spcPts val="240"/>
                        </a:spcAft>
                        <a:buClrTx/>
                        <a:buSzTx/>
                        <a:buFontTx/>
                        <a:buNone/>
                        <a:tabLst>
                          <a:tab pos="5280025" algn="l"/>
                        </a:tabLst>
                        <a:defRPr/>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tabLst>
                          <a:tab pos="5280025" algn="l"/>
                        </a:tabLst>
                      </a:pPr>
                      <a:r>
                        <a:rPr lang="en-US" sz="900">
                          <a:effectLst/>
                        </a:rPr>
                        <a:t>Polymedco</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US" sz="900">
                          <a:effectLst/>
                        </a:rPr>
                        <a:t>Somagen</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1/1</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3788817"/>
                  </a:ext>
                </a:extLst>
              </a:tr>
              <a:tr h="16820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tabLst>
                          <a:tab pos="5280025" algn="l"/>
                        </a:tabLst>
                      </a:pPr>
                      <a:r>
                        <a:rPr lang="en-US" sz="900">
                          <a:effectLst/>
                        </a:rPr>
                        <a:t>Polymedco</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US" sz="900">
                          <a:effectLst/>
                        </a:rPr>
                        <a:t>Somagen</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1/1</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175 ng/ml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358016"/>
                  </a:ext>
                </a:extLst>
              </a:tr>
              <a:tr h="16820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N.-B.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tabLst>
                          <a:tab pos="5280025" algn="l"/>
                        </a:tabLst>
                      </a:pPr>
                      <a:r>
                        <a:rPr lang="en-US" sz="900">
                          <a:effectLst/>
                        </a:rPr>
                        <a:t>Polymedco</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US" sz="900">
                          <a:effectLst/>
                        </a:rPr>
                        <a:t>Somagen</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1/1</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&gt; 100 ng/ml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3242487"/>
                  </a:ext>
                </a:extLst>
              </a:tr>
              <a:tr h="344170">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tabLst>
                          <a:tab pos="5280025" algn="l"/>
                        </a:tabLst>
                      </a:pPr>
                      <a:r>
                        <a:rPr lang="en-US" sz="900">
                          <a:effectLst/>
                        </a:rPr>
                        <a:t>Alfresa Pharma</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US" sz="900">
                          <a:effectLst/>
                        </a:rPr>
                        <a:t>Abbott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1/1</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≥100 ng/ml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20 mcg of Hgb/g</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0859481"/>
                  </a:ext>
                </a:extLst>
              </a:tr>
              <a:tr h="344170">
                <a:tc>
                  <a:txBody>
                    <a:bodyPr/>
                    <a:lstStyle/>
                    <a:p>
                      <a:pPr marL="0" marR="0" lvl="0" indent="0" algn="ctr" defTabSz="914400" rtl="0" eaLnBrk="1" fontAlgn="auto" latinLnBrk="0" hangingPunct="1">
                        <a:lnSpc>
                          <a:spcPct val="107000"/>
                        </a:lnSpc>
                        <a:spcBef>
                          <a:spcPts val="240"/>
                        </a:spcBef>
                        <a:spcAft>
                          <a:spcPts val="240"/>
                        </a:spcAft>
                        <a:buClrTx/>
                        <a:buSzTx/>
                        <a:buFontTx/>
                        <a:buNone/>
                        <a:tabLst>
                          <a:tab pos="5280025" algn="l"/>
                        </a:tabLst>
                        <a:defRPr/>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240"/>
                        </a:spcBef>
                        <a:spcAft>
                          <a:spcPts val="240"/>
                        </a:spcAft>
                        <a:tabLst>
                          <a:tab pos="5280025" algn="l"/>
                        </a:tabLst>
                      </a:pP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tabLst>
                          <a:tab pos="5280025" algn="l"/>
                        </a:tabLst>
                      </a:pPr>
                      <a:r>
                        <a:rPr lang="en-US" sz="900" err="1">
                          <a:effectLst/>
                        </a:rPr>
                        <a:t>Alfresa</a:t>
                      </a:r>
                      <a:r>
                        <a:rPr lang="en-US" sz="900">
                          <a:effectLst/>
                        </a:rPr>
                        <a:t> Pharma</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US" sz="900">
                          <a:effectLst/>
                        </a:rPr>
                        <a:t>Abbott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1/2*</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100 ng/ml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20 mcg of Hgb/g</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215779"/>
                  </a:ext>
                </a:extLst>
              </a:tr>
              <a:tr h="344170">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T.-N.-L.</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tabLst>
                          <a:tab pos="5280025" algn="l"/>
                        </a:tabLst>
                      </a:pPr>
                      <a:r>
                        <a:rPr lang="en-US" sz="900" err="1">
                          <a:effectLst/>
                        </a:rPr>
                        <a:t>Alfresa</a:t>
                      </a:r>
                      <a:r>
                        <a:rPr lang="en-US" sz="900">
                          <a:effectLst/>
                        </a:rPr>
                        <a:t> Pharma</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US" sz="900">
                          <a:effectLst/>
                        </a:rPr>
                        <a:t>Abbott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2/2*</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100 ng/ml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20 mcg of Hgb/g</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761227"/>
                  </a:ext>
                </a:extLst>
              </a:tr>
            </a:tbl>
          </a:graphicData>
        </a:graphic>
      </p:graphicFrame>
      <p:sp>
        <p:nvSpPr>
          <p:cNvPr id="4" name="TextBox 3">
            <a:extLst>
              <a:ext uri="{FF2B5EF4-FFF2-40B4-BE49-F238E27FC236}">
                <a16:creationId xmlns:a16="http://schemas.microsoft.com/office/drawing/2014/main" id="{600B4295-0E18-808E-40A0-0ED7DAFDE30A}"/>
              </a:ext>
            </a:extLst>
          </p:cNvPr>
          <p:cNvSpPr txBox="1"/>
          <p:nvPr/>
        </p:nvSpPr>
        <p:spPr>
          <a:xfrm>
            <a:off x="309562" y="3918887"/>
            <a:ext cx="11287124" cy="382156"/>
          </a:xfrm>
          <a:prstGeom prst="rect">
            <a:avLst/>
          </a:prstGeom>
          <a:noFill/>
        </p:spPr>
        <p:txBody>
          <a:bodyPr wrap="square">
            <a:spAutoFit/>
          </a:bodyPr>
          <a:lstStyle/>
          <a:p>
            <a:pPr marL="0" marR="0">
              <a:lnSpc>
                <a:spcPct val="107000"/>
              </a:lnSpc>
              <a:spcBef>
                <a:spcPts val="600"/>
              </a:spcBef>
              <a:spcAft>
                <a:spcPts val="800"/>
              </a:spcAft>
            </a:pPr>
            <a:r>
              <a:rPr lang="en-US" sz="900" dirty="0">
                <a:effectLst/>
                <a:latin typeface="Calibri" panose="020F0502020204030204" pitchFamily="34" charset="0"/>
                <a:ea typeface="Yu Mincho" panose="02020400000000000000" pitchFamily="18" charset="-128"/>
                <a:cs typeface="Calibri" panose="020F0502020204030204" pitchFamily="34" charset="0"/>
              </a:rPr>
              <a:t>Î.-P.-É. </a:t>
            </a:r>
            <a:r>
              <a:rPr lang="en-US" sz="900" dirty="0">
                <a:latin typeface="Calibri" panose="020F0502020204030204" pitchFamily="34" charset="0"/>
                <a:ea typeface="Yu Mincho" panose="02020400000000000000" pitchFamily="18" charset="-128"/>
                <a:cs typeface="Calibri" panose="020F0502020204030204" pitchFamily="34" charset="0"/>
              </a:rPr>
              <a:t>et</a:t>
            </a:r>
            <a:r>
              <a:rPr lang="en-US" sz="900" dirty="0">
                <a:effectLst/>
                <a:latin typeface="Calibri" panose="020F0502020204030204" pitchFamily="34" charset="0"/>
                <a:ea typeface="Yu Mincho" panose="02020400000000000000" pitchFamily="18" charset="-128"/>
                <a:cs typeface="Calibri" panose="020F0502020204030204" pitchFamily="34" charset="0"/>
              </a:rPr>
              <a:t> T.-N.-L.: *  Si 1 des 2 </a:t>
            </a:r>
            <a:r>
              <a:rPr lang="en-US" sz="900" dirty="0" err="1">
                <a:effectLst/>
                <a:latin typeface="Calibri" panose="020F0502020204030204" pitchFamily="34" charset="0"/>
                <a:ea typeface="Yu Mincho" panose="02020400000000000000" pitchFamily="18" charset="-128"/>
                <a:cs typeface="Calibri" panose="020F0502020204030204" pitchFamily="34" charset="0"/>
              </a:rPr>
              <a:t>échantillons</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est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supérieur</a:t>
            </a:r>
            <a:r>
              <a:rPr lang="en-US" sz="900" dirty="0">
                <a:effectLst/>
                <a:latin typeface="Calibri" panose="020F0502020204030204" pitchFamily="34" charset="0"/>
                <a:ea typeface="Yu Mincho" panose="02020400000000000000" pitchFamily="18" charset="-128"/>
                <a:cs typeface="Calibri" panose="020F0502020204030204" pitchFamily="34" charset="0"/>
              </a:rPr>
              <a:t> à la </a:t>
            </a:r>
            <a:r>
              <a:rPr lang="en-US" sz="900" dirty="0" err="1">
                <a:effectLst/>
                <a:latin typeface="Calibri" panose="020F0502020204030204" pitchFamily="34" charset="0"/>
                <a:ea typeface="Yu Mincho" panose="02020400000000000000" pitchFamily="18" charset="-128"/>
                <a:cs typeface="Calibri" panose="020F0502020204030204" pitchFamily="34" charset="0"/>
              </a:rPr>
              <a:t>valeur</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seuil</a:t>
            </a:r>
            <a:r>
              <a:rPr lang="en-US" sz="900" dirty="0">
                <a:effectLst/>
                <a:latin typeface="Calibri" panose="020F0502020204030204" pitchFamily="34" charset="0"/>
                <a:ea typeface="Yu Mincho" panose="02020400000000000000" pitchFamily="18" charset="-128"/>
                <a:cs typeface="Calibri" panose="020F0502020204030204" pitchFamily="34" charset="0"/>
              </a:rPr>
              <a:t>, le </a:t>
            </a:r>
            <a:r>
              <a:rPr lang="en-US" sz="900" dirty="0" err="1">
                <a:effectLst/>
                <a:latin typeface="Calibri" panose="020F0502020204030204" pitchFamily="34" charset="0"/>
                <a:ea typeface="Yu Mincho" panose="02020400000000000000" pitchFamily="18" charset="-128"/>
                <a:cs typeface="Calibri" panose="020F0502020204030204" pitchFamily="34" charset="0"/>
              </a:rPr>
              <a:t>résultat</a:t>
            </a:r>
            <a:r>
              <a:rPr lang="en-US" sz="900" dirty="0">
                <a:effectLst/>
                <a:latin typeface="Calibri" panose="020F0502020204030204" pitchFamily="34" charset="0"/>
                <a:ea typeface="Yu Mincho" panose="02020400000000000000" pitchFamily="18" charset="-128"/>
                <a:cs typeface="Calibri" panose="020F0502020204030204" pitchFamily="34" charset="0"/>
              </a:rPr>
              <a:t> global </a:t>
            </a:r>
            <a:r>
              <a:rPr lang="en-US" sz="900" dirty="0" err="1">
                <a:effectLst/>
                <a:latin typeface="Calibri" panose="020F0502020204030204" pitchFamily="34" charset="0"/>
                <a:ea typeface="Yu Mincho" panose="02020400000000000000" pitchFamily="18" charset="-128"/>
                <a:cs typeface="Calibri" panose="020F0502020204030204" pitchFamily="34" charset="0"/>
              </a:rPr>
              <a:t>est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positif</a:t>
            </a:r>
            <a:r>
              <a:rPr lang="en-US" sz="900" dirty="0">
                <a:effectLst/>
                <a:latin typeface="Calibri" panose="020F0502020204030204" pitchFamily="34" charset="0"/>
                <a:ea typeface="Yu Mincho" panose="02020400000000000000" pitchFamily="18" charset="-128"/>
                <a:cs typeface="Calibri" panose="020F0502020204030204" pitchFamily="34" charset="0"/>
              </a:rPr>
              <a:t>.</a:t>
            </a:r>
            <a:br>
              <a:rPr lang="en-US" sz="900" dirty="0">
                <a:effectLst/>
                <a:latin typeface="Calibri" panose="020F0502020204030204" pitchFamily="34" charset="0"/>
                <a:ea typeface="Yu Mincho" panose="02020400000000000000" pitchFamily="18" charset="-128"/>
                <a:cs typeface="Calibri" panose="020F0502020204030204" pitchFamily="34" charset="0"/>
              </a:rPr>
            </a:b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Aucune</a:t>
            </a:r>
            <a:r>
              <a:rPr lang="en-US" sz="900" dirty="0">
                <a:effectLst/>
                <a:latin typeface="Calibri" panose="020F0502020204030204" pitchFamily="34" charset="0"/>
                <a:ea typeface="Yu Mincho" panose="02020400000000000000" pitchFamily="18" charset="-128"/>
                <a:cs typeface="Calibri" panose="020F0502020204030204" pitchFamily="34" charset="0"/>
              </a:rPr>
              <a:t> information </a:t>
            </a:r>
            <a:r>
              <a:rPr lang="en-US" sz="900" dirty="0" err="1">
                <a:effectLst/>
                <a:latin typeface="Calibri" panose="020F0502020204030204" pitchFamily="34" charset="0"/>
                <a:ea typeface="Yu Mincho" panose="02020400000000000000" pitchFamily="18" charset="-128"/>
                <a:cs typeface="Calibri" panose="020F0502020204030204" pitchFamily="34" charset="0"/>
              </a:rPr>
              <a:t>n'a</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été</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fournie</a:t>
            </a:r>
            <a:r>
              <a:rPr lang="en-US" sz="900" dirty="0">
                <a:effectLst/>
                <a:latin typeface="Calibri" panose="020F0502020204030204" pitchFamily="34" charset="0"/>
                <a:ea typeface="Yu Mincho" panose="02020400000000000000" pitchFamily="18" charset="-128"/>
                <a:cs typeface="Calibri" panose="020F0502020204030204" pitchFamily="34" charset="0"/>
              </a:rPr>
              <a:t> au moment de la </a:t>
            </a:r>
            <a:r>
              <a:rPr lang="en-US" sz="900" dirty="0" err="1">
                <a:effectLst/>
                <a:latin typeface="Calibri" panose="020F0502020204030204" pitchFamily="34" charset="0"/>
                <a:ea typeface="Yu Mincho" panose="02020400000000000000" pitchFamily="18" charset="-128"/>
                <a:cs typeface="Calibri" panose="020F0502020204030204" pitchFamily="34" charset="0"/>
              </a:rPr>
              <a:t>collecte</a:t>
            </a:r>
            <a:r>
              <a:rPr lang="en-US" sz="900" dirty="0">
                <a:effectLst/>
                <a:latin typeface="Calibri" panose="020F0502020204030204" pitchFamily="34" charset="0"/>
                <a:ea typeface="Yu Mincho" panose="02020400000000000000" pitchFamily="18" charset="-128"/>
                <a:cs typeface="Calibri" panose="020F0502020204030204" pitchFamily="34" charset="0"/>
              </a:rPr>
              <a:t> des </a:t>
            </a:r>
            <a:r>
              <a:rPr lang="en-US" sz="900" dirty="0" err="1">
                <a:effectLst/>
                <a:latin typeface="Calibri" panose="020F0502020204030204" pitchFamily="34" charset="0"/>
                <a:ea typeface="Yu Mincho" panose="02020400000000000000" pitchFamily="18" charset="-128"/>
                <a:cs typeface="Calibri" panose="020F0502020204030204" pitchFamily="34" charset="0"/>
              </a:rPr>
              <a:t>données</a:t>
            </a:r>
            <a:r>
              <a:rPr lang="en-US" sz="900" dirty="0">
                <a:effectLst/>
                <a:latin typeface="Calibri" panose="020F0502020204030204" pitchFamily="34" charset="0"/>
                <a:ea typeface="Yu Mincho" panose="02020400000000000000" pitchFamily="18" charset="-128"/>
                <a:cs typeface="Calibri" panose="020F0502020204030204"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5" name="Title 7">
            <a:extLst>
              <a:ext uri="{FF2B5EF4-FFF2-40B4-BE49-F238E27FC236}">
                <a16:creationId xmlns:a16="http://schemas.microsoft.com/office/drawing/2014/main" id="{B4AB355E-5508-A0DD-85FF-00F1001A2E23}"/>
              </a:ext>
            </a:extLst>
          </p:cNvPr>
          <p:cNvSpPr txBox="1">
            <a:spLocks/>
          </p:cNvSpPr>
          <p:nvPr/>
        </p:nvSpPr>
        <p:spPr>
          <a:xfrm>
            <a:off x="211014" y="4535244"/>
            <a:ext cx="10380786" cy="7528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b="1" i="0" kern="1200" dirty="0" smtClean="0">
                <a:solidFill>
                  <a:schemeClr val="tx1"/>
                </a:solidFill>
                <a:latin typeface="ITC New Baskerville" pitchFamily="50" charset="0"/>
                <a:ea typeface="+mj-ea"/>
                <a:cs typeface="+mj-cs"/>
              </a:defRPr>
            </a:lvl1pPr>
          </a:lstStyle>
          <a:p>
            <a:r>
              <a:rPr lang="en-US" sz="1600" dirty="0"/>
              <a:t>Tests </a:t>
            </a:r>
            <a:r>
              <a:rPr lang="en-US" sz="1600" dirty="0" err="1"/>
              <a:t>fécaux</a:t>
            </a:r>
            <a:r>
              <a:rPr lang="en-US" sz="1600" dirty="0"/>
              <a:t> au </a:t>
            </a:r>
            <a:r>
              <a:rPr lang="en-US" sz="1600" dirty="0" err="1"/>
              <a:t>gaïac</a:t>
            </a:r>
            <a:r>
              <a:rPr lang="en-US" sz="1600" dirty="0"/>
              <a:t> (</a:t>
            </a:r>
            <a:r>
              <a:rPr lang="en-US" sz="1600" dirty="0" err="1"/>
              <a:t>TFg</a:t>
            </a:r>
            <a:r>
              <a:rPr lang="en-US" sz="1600" dirty="0"/>
              <a:t>) </a:t>
            </a:r>
            <a:r>
              <a:rPr lang="fr-CA" sz="1600" dirty="0"/>
              <a:t>utilisés au Canada</a:t>
            </a:r>
            <a:endParaRPr lang="en-US" sz="1600" dirty="0"/>
          </a:p>
        </p:txBody>
      </p:sp>
      <p:graphicFrame>
        <p:nvGraphicFramePr>
          <p:cNvPr id="6" name="Table 5">
            <a:extLst>
              <a:ext uri="{FF2B5EF4-FFF2-40B4-BE49-F238E27FC236}">
                <a16:creationId xmlns:a16="http://schemas.microsoft.com/office/drawing/2014/main" id="{0793371A-19CB-2467-3412-B99E9C2CE7FC}"/>
              </a:ext>
            </a:extLst>
          </p:cNvPr>
          <p:cNvGraphicFramePr>
            <a:graphicFrameLocks noGrp="1"/>
          </p:cNvGraphicFramePr>
          <p:nvPr>
            <p:extLst>
              <p:ext uri="{D42A27DB-BD31-4B8C-83A1-F6EECF244321}">
                <p14:modId xmlns:p14="http://schemas.microsoft.com/office/powerpoint/2010/main" val="2635130258"/>
              </p:ext>
            </p:extLst>
          </p:nvPr>
        </p:nvGraphicFramePr>
        <p:xfrm>
          <a:off x="309562" y="5072899"/>
          <a:ext cx="10939461" cy="430374"/>
        </p:xfrm>
        <a:graphic>
          <a:graphicData uri="http://schemas.openxmlformats.org/drawingml/2006/table">
            <a:tbl>
              <a:tblPr firstRow="1" firstCol="1" bandRow="1">
                <a:tableStyleId>{7E9639D4-E3E2-4D34-9284-5A2195B3D0D7}</a:tableStyleId>
              </a:tblPr>
              <a:tblGrid>
                <a:gridCol w="1214284">
                  <a:extLst>
                    <a:ext uri="{9D8B030D-6E8A-4147-A177-3AD203B41FA5}">
                      <a16:colId xmlns:a16="http://schemas.microsoft.com/office/drawing/2014/main" val="1442512111"/>
                    </a:ext>
                  </a:extLst>
                </a:gridCol>
                <a:gridCol w="1662094">
                  <a:extLst>
                    <a:ext uri="{9D8B030D-6E8A-4147-A177-3AD203B41FA5}">
                      <a16:colId xmlns:a16="http://schemas.microsoft.com/office/drawing/2014/main" val="3287778350"/>
                    </a:ext>
                  </a:extLst>
                </a:gridCol>
                <a:gridCol w="1546368">
                  <a:extLst>
                    <a:ext uri="{9D8B030D-6E8A-4147-A177-3AD203B41FA5}">
                      <a16:colId xmlns:a16="http://schemas.microsoft.com/office/drawing/2014/main" val="534883714"/>
                    </a:ext>
                  </a:extLst>
                </a:gridCol>
                <a:gridCol w="2667568">
                  <a:extLst>
                    <a:ext uri="{9D8B030D-6E8A-4147-A177-3AD203B41FA5}">
                      <a16:colId xmlns:a16="http://schemas.microsoft.com/office/drawing/2014/main" val="2553837783"/>
                    </a:ext>
                  </a:extLst>
                </a:gridCol>
                <a:gridCol w="3849147">
                  <a:extLst>
                    <a:ext uri="{9D8B030D-6E8A-4147-A177-3AD203B41FA5}">
                      <a16:colId xmlns:a16="http://schemas.microsoft.com/office/drawing/2014/main" val="257124320"/>
                    </a:ext>
                  </a:extLst>
                </a:gridCol>
              </a:tblGrid>
              <a:tr h="21518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Nom de marque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tabLst>
                          <a:tab pos="5280025" algn="l"/>
                        </a:tabLst>
                      </a:pPr>
                      <a:r>
                        <a:rPr lang="en-US" sz="900" dirty="0">
                          <a:solidFill>
                            <a:srgbClr val="FEFFFE"/>
                          </a:solidFill>
                          <a:effectLst/>
                        </a:rPr>
                        <a:t>Nom du test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tabLst>
                          <a:tab pos="5280025" algn="l"/>
                        </a:tabLst>
                      </a:pPr>
                      <a:r>
                        <a:rPr lang="en-US" sz="900" dirty="0" err="1">
                          <a:solidFill>
                            <a:srgbClr val="FEFFFE"/>
                          </a:solidFill>
                          <a:effectLst/>
                        </a:rPr>
                        <a:t>Nombre</a:t>
                      </a:r>
                      <a:r>
                        <a:rPr lang="en-US" sz="900" dirty="0">
                          <a:solidFill>
                            <a:srgbClr val="FEFFFE"/>
                          </a:solidFill>
                          <a:effectLst/>
                        </a:rPr>
                        <a:t> </a:t>
                      </a:r>
                      <a:r>
                        <a:rPr lang="en-US" sz="900" dirty="0" err="1">
                          <a:solidFill>
                            <a:srgbClr val="FEFFFE"/>
                          </a:solidFill>
                          <a:effectLst/>
                        </a:rPr>
                        <a:t>d'échantillons</a:t>
                      </a:r>
                      <a:r>
                        <a:rPr lang="en-US" sz="900" dirty="0">
                          <a:solidFill>
                            <a:srgbClr val="FEFFFE"/>
                          </a:solidFill>
                          <a:effectLst/>
                        </a:rPr>
                        <a:t> / </a:t>
                      </a:r>
                      <a:r>
                        <a:rPr lang="en-US" sz="900" dirty="0" err="1">
                          <a:solidFill>
                            <a:srgbClr val="FEFFFE"/>
                          </a:solidFill>
                          <a:effectLst/>
                        </a:rPr>
                        <a:t>nombre</a:t>
                      </a:r>
                      <a:r>
                        <a:rPr lang="en-US" sz="900" dirty="0">
                          <a:solidFill>
                            <a:srgbClr val="FEFFFE"/>
                          </a:solidFill>
                          <a:effectLst/>
                        </a:rPr>
                        <a:t> de </a:t>
                      </a:r>
                      <a:r>
                        <a:rPr lang="en-US" sz="900" dirty="0" err="1">
                          <a:solidFill>
                            <a:srgbClr val="FEFFFE"/>
                          </a:solidFill>
                          <a:effectLst/>
                        </a:rPr>
                        <a:t>selles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tabLst>
                          <a:tab pos="5280025" algn="l"/>
                        </a:tabLst>
                      </a:pPr>
                      <a:r>
                        <a:rPr lang="en-US" sz="900" dirty="0" err="1">
                          <a:solidFill>
                            <a:srgbClr val="FEFFFE"/>
                          </a:solidFill>
                          <a:effectLst/>
                        </a:rPr>
                        <a:t>Nombre</a:t>
                      </a:r>
                      <a:r>
                        <a:rPr lang="en-US" sz="900" dirty="0">
                          <a:solidFill>
                            <a:srgbClr val="FEFFFE"/>
                          </a:solidFill>
                          <a:effectLst/>
                        </a:rPr>
                        <a:t> de </a:t>
                      </a:r>
                      <a:r>
                        <a:rPr lang="en-US" sz="900" dirty="0" err="1">
                          <a:solidFill>
                            <a:srgbClr val="FEFFFE"/>
                          </a:solidFill>
                          <a:effectLst/>
                        </a:rPr>
                        <a:t>laboratoires</a:t>
                      </a:r>
                      <a:r>
                        <a:rPr lang="en-US" sz="900" dirty="0">
                          <a:solidFill>
                            <a:srgbClr val="FEFFFE"/>
                          </a:solidFill>
                          <a:effectLst/>
                        </a:rPr>
                        <a:t> </a:t>
                      </a:r>
                      <a:r>
                        <a:rPr lang="en-US" sz="900" dirty="0" err="1">
                          <a:solidFill>
                            <a:srgbClr val="FEFFFE"/>
                          </a:solidFill>
                          <a:effectLst/>
                        </a:rPr>
                        <a:t>traitant</a:t>
                      </a:r>
                      <a:r>
                        <a:rPr lang="en-US" sz="900" dirty="0">
                          <a:solidFill>
                            <a:srgbClr val="FEFFFE"/>
                          </a:solidFill>
                          <a:effectLst/>
                        </a:rPr>
                        <a:t> les </a:t>
                      </a:r>
                      <a:r>
                        <a:rPr lang="en-US" sz="900" dirty="0" err="1">
                          <a:solidFill>
                            <a:srgbClr val="FEFFFE"/>
                          </a:solidFill>
                          <a:effectLst/>
                        </a:rPr>
                        <a:t>résultats</a:t>
                      </a:r>
                      <a:r>
                        <a:rPr lang="en-US" sz="900" dirty="0">
                          <a:solidFill>
                            <a:srgbClr val="FEFFFE"/>
                          </a:solidFill>
                          <a:effectLst/>
                        </a:rPr>
                        <a:t> des tests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218771272"/>
                  </a:ext>
                </a:extLst>
              </a:tr>
              <a:tr h="215187">
                <a:tc>
                  <a:txBody>
                    <a:bodyPr/>
                    <a:lstStyle/>
                    <a:p>
                      <a:pPr marL="0" marR="0" algn="ctr">
                        <a:lnSpc>
                          <a:spcPct val="107000"/>
                        </a:lnSpc>
                        <a:spcBef>
                          <a:spcPts val="0"/>
                        </a:spcBef>
                        <a:spcAft>
                          <a:spcPts val="800"/>
                        </a:spcAft>
                        <a:tabLst>
                          <a:tab pos="5280025" algn="l"/>
                        </a:tabLst>
                      </a:pPr>
                      <a:r>
                        <a:rPr lang="en-US" sz="900">
                          <a:solidFill>
                            <a:srgbClr val="FEFFFE"/>
                          </a:solidFill>
                          <a:effectLst/>
                        </a:rPr>
                        <a:t>MB</a:t>
                      </a:r>
                      <a:endParaRPr lang="en-US" sz="90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800"/>
                        </a:spcAft>
                      </a:pPr>
                      <a:r>
                        <a:rPr lang="en-US" sz="900">
                          <a:effectLst/>
                        </a:rPr>
                        <a:t>Beckman Coulter Inc.</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900" dirty="0">
                          <a:effectLst/>
                        </a:rPr>
                        <a:t>Hemoccult II SENSA</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900">
                          <a:effectLst/>
                        </a:rPr>
                        <a:t>2/3</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900" dirty="0">
                          <a:effectLst/>
                        </a:rPr>
                        <a:t>1</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3709116"/>
                  </a:ext>
                </a:extLst>
              </a:tr>
            </a:tbl>
          </a:graphicData>
        </a:graphic>
      </p:graphicFrame>
    </p:spTree>
    <p:extLst>
      <p:ext uri="{BB962C8B-B14F-4D97-AF65-F5344CB8AC3E}">
        <p14:creationId xmlns:p14="http://schemas.microsoft.com/office/powerpoint/2010/main" val="351574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561013" y="-65818"/>
            <a:ext cx="10380786" cy="752842"/>
          </a:xfrm>
        </p:spPr>
        <p:txBody>
          <a:bodyPr>
            <a:normAutofit/>
          </a:bodyPr>
          <a:lstStyle/>
          <a:p>
            <a:r>
              <a:rPr lang="fr-FR" sz="1600" dirty="0"/>
              <a:t>Accès aux tests de dépistage du cancer colorectal (1/2)</a:t>
            </a:r>
            <a:endParaRPr lang="en-US" sz="1600" dirty="0"/>
          </a:p>
        </p:txBody>
      </p:sp>
      <p:graphicFrame>
        <p:nvGraphicFramePr>
          <p:cNvPr id="6" name="Table 5">
            <a:extLst>
              <a:ext uri="{FF2B5EF4-FFF2-40B4-BE49-F238E27FC236}">
                <a16:creationId xmlns:a16="http://schemas.microsoft.com/office/drawing/2014/main" id="{EAC2E2D5-94FC-63EC-039B-D6889EBE6EC2}"/>
              </a:ext>
            </a:extLst>
          </p:cNvPr>
          <p:cNvGraphicFramePr>
            <a:graphicFrameLocks noGrp="1"/>
          </p:cNvGraphicFramePr>
          <p:nvPr>
            <p:extLst>
              <p:ext uri="{D42A27DB-BD31-4B8C-83A1-F6EECF244321}">
                <p14:modId xmlns:p14="http://schemas.microsoft.com/office/powerpoint/2010/main" val="3703428078"/>
              </p:ext>
            </p:extLst>
          </p:nvPr>
        </p:nvGraphicFramePr>
        <p:xfrm>
          <a:off x="561013" y="530636"/>
          <a:ext cx="11163300" cy="5959795"/>
        </p:xfrm>
        <a:graphic>
          <a:graphicData uri="http://schemas.openxmlformats.org/drawingml/2006/table">
            <a:tbl>
              <a:tblPr firstRow="1" firstCol="1" bandRow="1">
                <a:tableStyleId>{7E9639D4-E3E2-4D34-9284-5A2195B3D0D7}</a:tableStyleId>
              </a:tblPr>
              <a:tblGrid>
                <a:gridCol w="814495">
                  <a:extLst>
                    <a:ext uri="{9D8B030D-6E8A-4147-A177-3AD203B41FA5}">
                      <a16:colId xmlns:a16="http://schemas.microsoft.com/office/drawing/2014/main" val="2219618342"/>
                    </a:ext>
                  </a:extLst>
                </a:gridCol>
                <a:gridCol w="2461846">
                  <a:extLst>
                    <a:ext uri="{9D8B030D-6E8A-4147-A177-3AD203B41FA5}">
                      <a16:colId xmlns:a16="http://schemas.microsoft.com/office/drawing/2014/main" val="2319601771"/>
                    </a:ext>
                  </a:extLst>
                </a:gridCol>
                <a:gridCol w="1648225">
                  <a:extLst>
                    <a:ext uri="{9D8B030D-6E8A-4147-A177-3AD203B41FA5}">
                      <a16:colId xmlns:a16="http://schemas.microsoft.com/office/drawing/2014/main" val="4078802975"/>
                    </a:ext>
                  </a:extLst>
                </a:gridCol>
                <a:gridCol w="336883">
                  <a:extLst>
                    <a:ext uri="{9D8B030D-6E8A-4147-A177-3AD203B41FA5}">
                      <a16:colId xmlns:a16="http://schemas.microsoft.com/office/drawing/2014/main" val="987802487"/>
                    </a:ext>
                  </a:extLst>
                </a:gridCol>
                <a:gridCol w="2047630">
                  <a:extLst>
                    <a:ext uri="{9D8B030D-6E8A-4147-A177-3AD203B41FA5}">
                      <a16:colId xmlns:a16="http://schemas.microsoft.com/office/drawing/2014/main" val="3006253702"/>
                    </a:ext>
                  </a:extLst>
                </a:gridCol>
                <a:gridCol w="2540000">
                  <a:extLst>
                    <a:ext uri="{9D8B030D-6E8A-4147-A177-3AD203B41FA5}">
                      <a16:colId xmlns:a16="http://schemas.microsoft.com/office/drawing/2014/main" val="1121731953"/>
                    </a:ext>
                  </a:extLst>
                </a:gridCol>
                <a:gridCol w="1314221">
                  <a:extLst>
                    <a:ext uri="{9D8B030D-6E8A-4147-A177-3AD203B41FA5}">
                      <a16:colId xmlns:a16="http://schemas.microsoft.com/office/drawing/2014/main" val="3615408482"/>
                    </a:ext>
                  </a:extLst>
                </a:gridCol>
              </a:tblGrid>
              <a:tr h="278829">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nSpc>
                          <a:spcPct val="107000"/>
                        </a:lnSpc>
                        <a:spcBef>
                          <a:spcPts val="240"/>
                        </a:spcBef>
                        <a:spcAft>
                          <a:spcPts val="240"/>
                        </a:spcAft>
                      </a:pPr>
                      <a:r>
                        <a:rPr lang="en-US" sz="1000" dirty="0" err="1">
                          <a:solidFill>
                            <a:srgbClr val="FEFFFE"/>
                          </a:solidFill>
                          <a:effectLst/>
                        </a:rPr>
                        <a:t>Accès</a:t>
                      </a:r>
                      <a:r>
                        <a:rPr lang="en-US" sz="1000" dirty="0">
                          <a:solidFill>
                            <a:srgbClr val="FEFFFE"/>
                          </a:solidFill>
                          <a:effectLst/>
                        </a:rPr>
                        <a:t> au test</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nSpc>
                          <a:spcPct val="107000"/>
                        </a:lnSpc>
                        <a:spcBef>
                          <a:spcPts val="240"/>
                        </a:spcBef>
                        <a:spcAft>
                          <a:spcPts val="240"/>
                        </a:spcAft>
                      </a:pPr>
                      <a:r>
                        <a:rPr lang="en-US" sz="1000" dirty="0">
                          <a:solidFill>
                            <a:srgbClr val="FEFFFE"/>
                          </a:solidFill>
                          <a:effectLst/>
                        </a:rPr>
                        <a:t>Le kit </a:t>
                      </a:r>
                      <a:r>
                        <a:rPr lang="en-US" sz="1000" dirty="0" err="1">
                          <a:solidFill>
                            <a:srgbClr val="FEFFFE"/>
                          </a:solidFill>
                          <a:effectLst/>
                        </a:rPr>
                        <a:t>est</a:t>
                      </a:r>
                      <a:r>
                        <a:rPr lang="en-US" sz="1000" dirty="0">
                          <a:solidFill>
                            <a:srgbClr val="FEFFFE"/>
                          </a:solidFill>
                          <a:effectLst/>
                        </a:rPr>
                        <a:t> </a:t>
                      </a:r>
                      <a:r>
                        <a:rPr lang="en-US" sz="1000" dirty="0" err="1">
                          <a:solidFill>
                            <a:srgbClr val="FEFFFE"/>
                          </a:solidFill>
                          <a:effectLst/>
                        </a:rPr>
                        <a:t>envoyé</a:t>
                      </a:r>
                      <a:r>
                        <a:rPr lang="en-US" sz="1000" dirty="0">
                          <a:solidFill>
                            <a:srgbClr val="FEFFFE"/>
                          </a:solidFill>
                          <a:effectLst/>
                        </a:rPr>
                        <a:t> par la poste : </a:t>
                      </a:r>
                      <a:r>
                        <a:rPr lang="en-US" sz="1000" dirty="0" err="1">
                          <a:solidFill>
                            <a:srgbClr val="FEFFFE"/>
                          </a:solidFill>
                          <a:effectLst/>
                        </a:rPr>
                        <a:t>Automatiquement</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gridSpan="2">
                  <a:txBody>
                    <a:bodyPr/>
                    <a:lstStyle/>
                    <a:p>
                      <a:pPr marL="0" marR="0">
                        <a:lnSpc>
                          <a:spcPct val="107000"/>
                        </a:lnSpc>
                        <a:spcBef>
                          <a:spcPts val="240"/>
                        </a:spcBef>
                        <a:spcAft>
                          <a:spcPts val="240"/>
                        </a:spcAft>
                      </a:pPr>
                      <a:r>
                        <a:rPr lang="en-US" sz="1000" dirty="0">
                          <a:solidFill>
                            <a:srgbClr val="FEFFFE"/>
                          </a:solidFill>
                          <a:effectLst/>
                        </a:rPr>
                        <a:t>Le kit </a:t>
                      </a:r>
                      <a:r>
                        <a:rPr lang="en-US" sz="1000" dirty="0" err="1">
                          <a:solidFill>
                            <a:srgbClr val="FEFFFE"/>
                          </a:solidFill>
                          <a:effectLst/>
                        </a:rPr>
                        <a:t>est</a:t>
                      </a:r>
                      <a:r>
                        <a:rPr lang="en-US" sz="1000" dirty="0">
                          <a:solidFill>
                            <a:srgbClr val="FEFFFE"/>
                          </a:solidFill>
                          <a:effectLst/>
                        </a:rPr>
                        <a:t> </a:t>
                      </a:r>
                      <a:r>
                        <a:rPr lang="en-US" sz="1000" dirty="0" err="1">
                          <a:solidFill>
                            <a:srgbClr val="FEFFFE"/>
                          </a:solidFill>
                          <a:effectLst/>
                        </a:rPr>
                        <a:t>envoyé</a:t>
                      </a:r>
                      <a:r>
                        <a:rPr lang="en-US" sz="1000" dirty="0">
                          <a:solidFill>
                            <a:srgbClr val="FEFFFE"/>
                          </a:solidFill>
                          <a:effectLst/>
                        </a:rPr>
                        <a:t> par la poste : Sur </a:t>
                      </a:r>
                      <a:r>
                        <a:rPr lang="en-US" sz="1000" dirty="0" err="1">
                          <a:solidFill>
                            <a:srgbClr val="FEFFFE"/>
                          </a:solidFill>
                          <a:effectLst/>
                        </a:rPr>
                        <a:t>demande</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hMerge="1">
                  <a:txBody>
                    <a:bodyPr/>
                    <a:lstStyle/>
                    <a:p>
                      <a:endParaRPr lang="en-US"/>
                    </a:p>
                  </a:txBody>
                  <a:tcPr/>
                </a:tc>
                <a:tc>
                  <a:txBody>
                    <a:bodyPr/>
                    <a:lstStyle/>
                    <a:p>
                      <a:pPr marL="0" marR="0">
                        <a:lnSpc>
                          <a:spcPct val="107000"/>
                        </a:lnSpc>
                        <a:spcBef>
                          <a:spcPts val="240"/>
                        </a:spcBef>
                        <a:spcAft>
                          <a:spcPts val="240"/>
                        </a:spcAft>
                      </a:pPr>
                      <a:r>
                        <a:rPr lang="en-US" sz="1000" dirty="0">
                          <a:solidFill>
                            <a:srgbClr val="FEFFFE"/>
                          </a:solidFill>
                          <a:effectLst/>
                        </a:rPr>
                        <a:t>Si le kit </a:t>
                      </a:r>
                      <a:r>
                        <a:rPr lang="en-US" sz="1000" dirty="0" err="1">
                          <a:solidFill>
                            <a:srgbClr val="FEFFFE"/>
                          </a:solidFill>
                          <a:effectLst/>
                        </a:rPr>
                        <a:t>n'est</a:t>
                      </a:r>
                      <a:r>
                        <a:rPr lang="en-US" sz="1000" dirty="0">
                          <a:solidFill>
                            <a:srgbClr val="FEFFFE"/>
                          </a:solidFill>
                          <a:effectLst/>
                        </a:rPr>
                        <a:t> pas </a:t>
                      </a:r>
                      <a:r>
                        <a:rPr lang="en-US" sz="1000" dirty="0" err="1">
                          <a:solidFill>
                            <a:srgbClr val="FEFFFE"/>
                          </a:solidFill>
                          <a:effectLst/>
                        </a:rPr>
                        <a:t>envoyé</a:t>
                      </a:r>
                      <a:r>
                        <a:rPr lang="en-US" sz="1000" dirty="0">
                          <a:solidFill>
                            <a:srgbClr val="FEFFFE"/>
                          </a:solidFill>
                          <a:effectLst/>
                        </a:rPr>
                        <a:t> par la poste : Lieu de </a:t>
                      </a:r>
                      <a:r>
                        <a:rPr lang="en-US" sz="1000" dirty="0" err="1">
                          <a:solidFill>
                            <a:srgbClr val="FEFFFE"/>
                          </a:solidFill>
                          <a:effectLst/>
                        </a:rPr>
                        <a:t>retrait</a:t>
                      </a:r>
                      <a:r>
                        <a:rPr lang="en-US" sz="1000" dirty="0">
                          <a:solidFill>
                            <a:srgbClr val="FEFFFE"/>
                          </a:solidFill>
                          <a:effectLst/>
                        </a:rPr>
                        <a:t> du kit</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gn="ctr">
                        <a:lnSpc>
                          <a:spcPct val="107000"/>
                        </a:lnSpc>
                        <a:spcBef>
                          <a:spcPts val="720"/>
                        </a:spcBef>
                        <a:spcAft>
                          <a:spcPts val="720"/>
                        </a:spcAft>
                      </a:pPr>
                      <a:r>
                        <a:rPr lang="en-US" sz="1000" dirty="0" err="1">
                          <a:solidFill>
                            <a:srgbClr val="FEFFFE"/>
                          </a:solidFill>
                          <a:effectLst/>
                        </a:rPr>
                        <a:t>Réquisition</a:t>
                      </a:r>
                      <a:r>
                        <a:rPr lang="en-US" sz="1000" dirty="0">
                          <a:solidFill>
                            <a:srgbClr val="FEFFFE"/>
                          </a:solidFill>
                          <a:effectLst/>
                        </a:rPr>
                        <a:t> </a:t>
                      </a:r>
                      <a:r>
                        <a:rPr lang="en-US" sz="1000" dirty="0" err="1">
                          <a:solidFill>
                            <a:srgbClr val="FEFFFE"/>
                          </a:solidFill>
                          <a:effectLst/>
                        </a:rPr>
                        <a:t>requise</a:t>
                      </a:r>
                      <a:r>
                        <a:rPr lang="en-US" sz="1000" dirty="0">
                          <a:solidFill>
                            <a:srgbClr val="FEFFFE"/>
                          </a:solidFill>
                          <a:effectLst/>
                        </a:rPr>
                        <a:t>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42559373"/>
                  </a:ext>
                </a:extLst>
              </a:tr>
              <a:tr h="421408">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gn="l">
                        <a:lnSpc>
                          <a:spcPct val="107000"/>
                        </a:lnSpc>
                        <a:spcBef>
                          <a:spcPts val="0"/>
                        </a:spcBef>
                        <a:spcAft>
                          <a:spcPts val="0"/>
                        </a:spcAft>
                      </a:pPr>
                      <a:r>
                        <a:rPr lang="en-US" sz="1000" dirty="0">
                          <a:effectLst/>
                        </a:rPr>
                        <a:t>Les kits </a:t>
                      </a:r>
                      <a:r>
                        <a:rPr lang="en-US" sz="1000" dirty="0" err="1">
                          <a:effectLst/>
                        </a:rPr>
                        <a:t>sont</a:t>
                      </a:r>
                      <a:r>
                        <a:rPr lang="en-US" sz="1000" dirty="0">
                          <a:effectLst/>
                        </a:rPr>
                        <a:t> </a:t>
                      </a:r>
                      <a:r>
                        <a:rPr lang="en-US" sz="1000" dirty="0" err="1">
                          <a:effectLst/>
                        </a:rPr>
                        <a:t>disponibles</a:t>
                      </a:r>
                      <a:r>
                        <a:rPr lang="en-US" sz="1000" dirty="0">
                          <a:effectLst/>
                        </a:rPr>
                        <a:t> dans </a:t>
                      </a:r>
                      <a:r>
                        <a:rPr lang="en-US" sz="1000" dirty="0" err="1">
                          <a:effectLst/>
                        </a:rPr>
                        <a:t>tous</a:t>
                      </a:r>
                      <a:r>
                        <a:rPr lang="en-US" sz="1000" dirty="0">
                          <a:effectLst/>
                        </a:rPr>
                        <a:t> les </a:t>
                      </a:r>
                      <a:r>
                        <a:rPr lang="en-US" sz="1000" dirty="0" err="1">
                          <a:effectLst/>
                        </a:rPr>
                        <a:t>hôpitaux</a:t>
                      </a:r>
                      <a:r>
                        <a:rPr lang="en-US" sz="1000" dirty="0">
                          <a:effectLst/>
                        </a:rPr>
                        <a:t> </a:t>
                      </a:r>
                      <a:r>
                        <a:rPr lang="en-US" sz="1000" dirty="0" err="1">
                          <a:effectLst/>
                        </a:rPr>
                        <a:t>communautaires</a:t>
                      </a:r>
                      <a:r>
                        <a:rPr lang="en-US" sz="1000" dirty="0">
                          <a:effectLst/>
                        </a:rPr>
                        <a:t>, les </a:t>
                      </a:r>
                      <a:r>
                        <a:rPr lang="en-US" sz="1000" dirty="0" err="1">
                          <a:effectLst/>
                        </a:rPr>
                        <a:t>centres</a:t>
                      </a:r>
                      <a:r>
                        <a:rPr lang="en-US" sz="1000" dirty="0">
                          <a:effectLst/>
                        </a:rPr>
                        <a:t> de </a:t>
                      </a:r>
                      <a:r>
                        <a:rPr lang="en-US" sz="1000" dirty="0" err="1">
                          <a:effectLst/>
                        </a:rPr>
                        <a:t>santé</a:t>
                      </a:r>
                      <a:r>
                        <a:rPr lang="en-US" sz="1000" dirty="0">
                          <a:effectLst/>
                        </a:rPr>
                        <a:t> </a:t>
                      </a:r>
                      <a:r>
                        <a:rPr lang="en-US" sz="1000" dirty="0" err="1">
                          <a:effectLst/>
                        </a:rPr>
                        <a:t>communautaires</a:t>
                      </a:r>
                      <a:r>
                        <a:rPr lang="en-US" sz="1000" dirty="0">
                          <a:effectLst/>
                        </a:rPr>
                        <a:t> et les </a:t>
                      </a:r>
                      <a:r>
                        <a:rPr lang="en-US" sz="1000" dirty="0" err="1">
                          <a:effectLst/>
                        </a:rPr>
                        <a:t>programmes</a:t>
                      </a:r>
                      <a:r>
                        <a:rPr lang="en-US" sz="1000" dirty="0">
                          <a:effectLst/>
                        </a:rPr>
                        <a:t> de </a:t>
                      </a:r>
                      <a:r>
                        <a:rPr lang="en-US" sz="1000" dirty="0" err="1">
                          <a:effectLst/>
                        </a:rPr>
                        <a:t>santé</a:t>
                      </a:r>
                      <a:r>
                        <a:rPr lang="en-US" sz="1000" dirty="0">
                          <a:effectLst/>
                        </a:rPr>
                        <a:t> </a:t>
                      </a:r>
                      <a:r>
                        <a:rPr lang="en-US" sz="1000" dirty="0" err="1">
                          <a:effectLst/>
                        </a:rPr>
                        <a:t>publique</a:t>
                      </a:r>
                      <a:r>
                        <a:rPr lang="en-US" sz="1000" dirty="0">
                          <a:effectLst/>
                        </a:rPr>
                        <a: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l">
                        <a:lnSpc>
                          <a:spcPct val="107000"/>
                        </a:lnSpc>
                        <a:spcBef>
                          <a:spcPts val="240"/>
                        </a:spcBef>
                        <a:spcAft>
                          <a:spcPts val="240"/>
                        </a:spcAft>
                      </a:pPr>
                      <a:r>
                        <a:rPr lang="en-US" sz="1000" dirty="0">
                          <a:effectLst/>
                        </a:rPr>
                        <a:t>✓</a:t>
                      </a:r>
                    </a:p>
                    <a:p>
                      <a:pPr marL="0" marR="0" algn="l">
                        <a:lnSpc>
                          <a:spcPct val="107000"/>
                        </a:lnSpc>
                        <a:spcBef>
                          <a:spcPts val="240"/>
                        </a:spcBef>
                        <a:spcAft>
                          <a:spcPts val="240"/>
                        </a:spcAft>
                      </a:pPr>
                      <a:r>
                        <a:rPr lang="en-US" sz="1000" dirty="0">
                          <a:effectLst/>
                        </a:rPr>
                        <a:t>Par </a:t>
                      </a:r>
                      <a:r>
                        <a:rPr lang="en-US" sz="1000" dirty="0" err="1">
                          <a:effectLst/>
                        </a:rPr>
                        <a:t>téléphone</a:t>
                      </a:r>
                      <a:r>
                        <a:rPr lang="en-US" sz="1000" dirty="0">
                          <a:effectLst/>
                        </a:rPr>
                        <a:t>, fax </a:t>
                      </a:r>
                      <a:r>
                        <a:rPr lang="en-US" sz="1000" dirty="0" err="1">
                          <a:effectLst/>
                        </a:rPr>
                        <a:t>ou</a:t>
                      </a:r>
                      <a:r>
                        <a:rPr lang="en-US" sz="1000" dirty="0">
                          <a:effectLst/>
                        </a:rPr>
                        <a:t> </a:t>
                      </a:r>
                      <a:r>
                        <a:rPr lang="en-US" sz="1000" dirty="0" err="1">
                          <a:effectLst/>
                        </a:rPr>
                        <a:t>en</a:t>
                      </a:r>
                      <a:r>
                        <a:rPr lang="en-US" sz="1000" dirty="0">
                          <a:effectLst/>
                        </a:rPr>
                        <a:t> </a:t>
                      </a:r>
                      <a:r>
                        <a:rPr lang="en-US" sz="1000" dirty="0" err="1">
                          <a:effectLst/>
                        </a:rPr>
                        <a:t>ligne</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240"/>
                        </a:spcBef>
                        <a:spcAft>
                          <a:spcPts val="240"/>
                        </a:spcAft>
                      </a:pPr>
                      <a:r>
                        <a:rPr lang="en-US" sz="1000" dirty="0">
                          <a:effectLst/>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720"/>
                        </a:spcBef>
                        <a:spcAft>
                          <a:spcPts val="720"/>
                        </a:spcAft>
                      </a:pPr>
                      <a:r>
                        <a:rPr lang="en-US" sz="1000">
                          <a:effectLst/>
                        </a:rPr>
                        <a: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7090009"/>
                  </a:ext>
                </a:extLst>
              </a:tr>
              <a:tr h="608404">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gn="l">
                        <a:lnSpc>
                          <a:spcPct val="107000"/>
                        </a:lnSpc>
                        <a:spcBef>
                          <a:spcPts val="0"/>
                        </a:spcBef>
                        <a:spcAft>
                          <a:spcPts val="0"/>
                        </a:spcAft>
                      </a:pPr>
                      <a:r>
                        <a:rPr lang="en-US" sz="1000" dirty="0" err="1">
                          <a:effectLst/>
                        </a:rPr>
                        <a:t>L'inclusion</a:t>
                      </a:r>
                      <a:r>
                        <a:rPr lang="en-US" sz="1000" dirty="0">
                          <a:effectLst/>
                        </a:rPr>
                        <a:t> dans le </a:t>
                      </a:r>
                      <a:r>
                        <a:rPr lang="en-US" sz="1000" dirty="0" err="1">
                          <a:effectLst/>
                        </a:rPr>
                        <a:t>programme</a:t>
                      </a:r>
                      <a:r>
                        <a:rPr lang="en-US" sz="1000" dirty="0">
                          <a:effectLst/>
                        </a:rPr>
                        <a:t> de </a:t>
                      </a:r>
                      <a:r>
                        <a:rPr lang="en-US" sz="1000" dirty="0" err="1">
                          <a:effectLst/>
                        </a:rPr>
                        <a:t>dépistage</a:t>
                      </a:r>
                      <a:r>
                        <a:rPr lang="en-US" sz="1000" dirty="0">
                          <a:effectLst/>
                        </a:rPr>
                        <a:t> </a:t>
                      </a:r>
                      <a:r>
                        <a:rPr lang="en-US" sz="1000" dirty="0" err="1">
                          <a:effectLst/>
                        </a:rPr>
                        <a:t>organisé</a:t>
                      </a:r>
                      <a:r>
                        <a:rPr lang="en-US" sz="1000" dirty="0">
                          <a:effectLst/>
                        </a:rPr>
                        <a:t> </a:t>
                      </a:r>
                      <a:r>
                        <a:rPr lang="en-US" sz="1000" dirty="0" err="1">
                          <a:effectLst/>
                        </a:rPr>
                        <a:t>est</a:t>
                      </a:r>
                      <a:r>
                        <a:rPr lang="en-US" sz="1000" dirty="0">
                          <a:effectLst/>
                        </a:rPr>
                        <a:t> </a:t>
                      </a:r>
                      <a:r>
                        <a:rPr lang="en-US" sz="1000" dirty="0" err="1">
                          <a:effectLst/>
                        </a:rPr>
                        <a:t>basée</a:t>
                      </a:r>
                      <a:r>
                        <a:rPr lang="en-US" sz="1000" dirty="0">
                          <a:effectLst/>
                        </a:rPr>
                        <a:t> sur les </a:t>
                      </a:r>
                      <a:r>
                        <a:rPr lang="en-US" sz="1000" dirty="0" err="1">
                          <a:effectLst/>
                        </a:rPr>
                        <a:t>enregistements</a:t>
                      </a:r>
                      <a:r>
                        <a:rPr lang="en-US" sz="1000" dirty="0">
                          <a:effectLst/>
                        </a:rPr>
                        <a:t> du DME*.</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l">
                        <a:lnSpc>
                          <a:spcPct val="107000"/>
                        </a:lnSpc>
                        <a:spcBef>
                          <a:spcPts val="240"/>
                        </a:spcBef>
                        <a:spcAft>
                          <a:spcPts val="0"/>
                        </a:spcAft>
                      </a:pPr>
                      <a:r>
                        <a:rPr lang="en-US" sz="1000" dirty="0">
                          <a:effectLst/>
                        </a:rPr>
                        <a:t>Les kits de TIF </a:t>
                      </a:r>
                      <a:r>
                        <a:rPr lang="en-US" sz="1000" dirty="0" err="1">
                          <a:effectLst/>
                        </a:rPr>
                        <a:t>sont</a:t>
                      </a:r>
                      <a:r>
                        <a:rPr lang="en-US" sz="1000" dirty="0">
                          <a:effectLst/>
                        </a:rPr>
                        <a:t> </a:t>
                      </a:r>
                      <a:r>
                        <a:rPr lang="en-US" sz="1000" dirty="0" err="1">
                          <a:effectLst/>
                        </a:rPr>
                        <a:t>envoyés</a:t>
                      </a:r>
                      <a:r>
                        <a:rPr lang="en-US" sz="1000" dirty="0">
                          <a:effectLst/>
                        </a:rPr>
                        <a:t> </a:t>
                      </a:r>
                      <a:r>
                        <a:rPr lang="en-US" sz="1000" dirty="0" err="1">
                          <a:effectLst/>
                        </a:rPr>
                        <a:t>directement</a:t>
                      </a:r>
                      <a:r>
                        <a:rPr lang="en-US" sz="1000" dirty="0">
                          <a:effectLst/>
                        </a:rPr>
                        <a:t> aux </a:t>
                      </a:r>
                      <a:r>
                        <a:rPr lang="en-US" sz="1000" dirty="0" err="1">
                          <a:effectLst/>
                        </a:rPr>
                        <a:t>résidents</a:t>
                      </a:r>
                      <a:r>
                        <a:rPr lang="en-US" sz="1000" dirty="0">
                          <a:effectLst/>
                        </a:rPr>
                        <a:t> des </a:t>
                      </a:r>
                      <a:r>
                        <a:rPr lang="en-US" sz="1000" dirty="0" err="1">
                          <a:effectLst/>
                        </a:rPr>
                        <a:t>grandes</a:t>
                      </a:r>
                      <a:r>
                        <a:rPr lang="en-US" sz="1000" dirty="0">
                          <a:effectLst/>
                        </a:rPr>
                        <a:t> </a:t>
                      </a:r>
                      <a:r>
                        <a:rPr lang="en-US" sz="1000" dirty="0" err="1">
                          <a:effectLst/>
                        </a:rPr>
                        <a:t>communautés</a:t>
                      </a:r>
                      <a:r>
                        <a:rPr lang="en-US" sz="1000" dirty="0">
                          <a:effectLst/>
                        </a:rPr>
                        <a:t> </a:t>
                      </a:r>
                      <a:r>
                        <a:rPr lang="en-US" sz="1000" dirty="0" err="1">
                          <a:effectLst/>
                        </a:rPr>
                        <a:t>où</a:t>
                      </a:r>
                      <a:r>
                        <a:rPr lang="en-US" sz="1000" dirty="0">
                          <a:effectLst/>
                        </a:rPr>
                        <a:t> le </a:t>
                      </a:r>
                      <a:r>
                        <a:rPr lang="en-US" sz="1000" dirty="0" err="1">
                          <a:effectLst/>
                        </a:rPr>
                        <a:t>programme</a:t>
                      </a:r>
                      <a:r>
                        <a:rPr lang="en-US" sz="1000" dirty="0">
                          <a:effectLst/>
                        </a:rPr>
                        <a:t> </a:t>
                      </a:r>
                      <a:r>
                        <a:rPr lang="en-US" sz="1000" dirty="0" err="1">
                          <a:effectLst/>
                        </a:rPr>
                        <a:t>est</a:t>
                      </a:r>
                      <a:r>
                        <a:rPr lang="en-US" sz="1000" dirty="0">
                          <a:effectLst/>
                        </a:rPr>
                        <a:t> </a:t>
                      </a:r>
                      <a:r>
                        <a:rPr lang="en-US" sz="1000" dirty="0" err="1">
                          <a:effectLst/>
                        </a:rPr>
                        <a:t>actif</a:t>
                      </a:r>
                      <a:r>
                        <a:rPr lang="en-US" sz="1000" dirty="0">
                          <a:effectLst/>
                        </a:rPr>
                        <a: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132715" marR="0" algn="l">
                        <a:lnSpc>
                          <a:spcPct val="107000"/>
                        </a:lnSpc>
                        <a:spcBef>
                          <a:spcPts val="240"/>
                        </a:spcBef>
                        <a:spcAft>
                          <a:spcPts val="24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240"/>
                        </a:spcBef>
                        <a:spcAft>
                          <a:spcPts val="240"/>
                        </a:spcAft>
                      </a:pPr>
                      <a:r>
                        <a:rPr lang="en-US" sz="1000" dirty="0" err="1">
                          <a:effectLst/>
                        </a:rPr>
                        <a:t>Auprès</a:t>
                      </a:r>
                      <a:r>
                        <a:rPr lang="en-US" sz="1000" dirty="0">
                          <a:effectLst/>
                        </a:rPr>
                        <a:t> du </a:t>
                      </a:r>
                      <a:r>
                        <a:rPr lang="en-US" sz="1000" dirty="0" err="1">
                          <a:effectLst/>
                        </a:rPr>
                        <a:t>médecin</a:t>
                      </a:r>
                      <a:r>
                        <a:rPr lang="en-US" sz="1000" dirty="0">
                          <a:effectLst/>
                        </a:rPr>
                        <a:t> </a:t>
                      </a:r>
                      <a:r>
                        <a:rPr lang="en-US" sz="1000" dirty="0" err="1">
                          <a:effectLst/>
                        </a:rPr>
                        <a:t>traitant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0" marR="0" algn="l">
                        <a:lnSpc>
                          <a:spcPct val="107000"/>
                        </a:lnSpc>
                        <a:spcBef>
                          <a:spcPts val="240"/>
                        </a:spcBef>
                        <a:spcAft>
                          <a:spcPts val="240"/>
                        </a:spcAft>
                      </a:pPr>
                      <a:r>
                        <a:rPr lang="en-US" sz="1000" dirty="0">
                          <a:effectLst/>
                        </a:rPr>
                        <a:t>Les </a:t>
                      </a:r>
                      <a:r>
                        <a:rPr lang="en-US" sz="1000" dirty="0" err="1">
                          <a:effectLst/>
                        </a:rPr>
                        <a:t>infirmières</a:t>
                      </a:r>
                      <a:r>
                        <a:rPr lang="en-US" sz="1000" dirty="0">
                          <a:effectLst/>
                        </a:rPr>
                        <a:t> et les </a:t>
                      </a:r>
                      <a:r>
                        <a:rPr lang="en-US" sz="1000" dirty="0" err="1">
                          <a:effectLst/>
                        </a:rPr>
                        <a:t>représentants</a:t>
                      </a:r>
                      <a:r>
                        <a:rPr lang="en-US" sz="1000" dirty="0">
                          <a:effectLst/>
                        </a:rPr>
                        <a:t> de la </a:t>
                      </a:r>
                      <a:r>
                        <a:rPr lang="en-US" sz="1000" dirty="0" err="1">
                          <a:effectLst/>
                        </a:rPr>
                        <a:t>santé</a:t>
                      </a:r>
                      <a:r>
                        <a:rPr lang="en-US" sz="1000" dirty="0">
                          <a:effectLst/>
                        </a:rPr>
                        <a:t> </a:t>
                      </a:r>
                      <a:r>
                        <a:rPr lang="en-US" sz="1000" dirty="0" err="1">
                          <a:effectLst/>
                        </a:rPr>
                        <a:t>communautaire</a:t>
                      </a:r>
                      <a:r>
                        <a:rPr lang="en-US" sz="1000" dirty="0">
                          <a:effectLst/>
                        </a:rPr>
                        <a:t> </a:t>
                      </a:r>
                      <a:r>
                        <a:rPr lang="en-US" sz="1000" dirty="0" err="1">
                          <a:effectLst/>
                        </a:rPr>
                        <a:t>distribuent</a:t>
                      </a:r>
                      <a:r>
                        <a:rPr lang="en-US" sz="1000" dirty="0">
                          <a:effectLst/>
                        </a:rPr>
                        <a:t> les kits du </a:t>
                      </a:r>
                      <a:r>
                        <a:rPr lang="en-US" sz="1000" dirty="0" err="1">
                          <a:effectLst/>
                        </a:rPr>
                        <a:t>programme</a:t>
                      </a:r>
                      <a:r>
                        <a:rPr lang="en-US" sz="1000" dirty="0">
                          <a:effectLst/>
                        </a:rPr>
                        <a:t> dans les petites communautés.*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720"/>
                        </a:spcBef>
                        <a:spcAft>
                          <a:spcPts val="720"/>
                        </a:spcAft>
                      </a:pPr>
                      <a:r>
                        <a:rPr lang="en-US" sz="1000">
                          <a:effectLst/>
                        </a:rPr>
                        <a: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0567616"/>
                  </a:ext>
                </a:extLst>
              </a:tr>
              <a:tr h="378767">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l">
                        <a:lnSpc>
                          <a:spcPct val="107000"/>
                        </a:lnSpc>
                        <a:spcBef>
                          <a:spcPts val="240"/>
                        </a:spcBef>
                        <a:spcAft>
                          <a:spcPts val="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132715" marR="0" algn="l">
                        <a:lnSpc>
                          <a:spcPct val="107000"/>
                        </a:lnSpc>
                        <a:spcBef>
                          <a:spcPts val="240"/>
                        </a:spcBef>
                        <a:spcAft>
                          <a:spcPts val="24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240"/>
                        </a:spcBef>
                        <a:spcAft>
                          <a:spcPts val="240"/>
                        </a:spcAft>
                      </a:pPr>
                      <a:r>
                        <a:rPr lang="en-US" sz="1000" dirty="0" err="1">
                          <a:effectLst/>
                        </a:rPr>
                        <a:t>Auprès</a:t>
                      </a:r>
                      <a:r>
                        <a:rPr lang="en-US" sz="1000" dirty="0">
                          <a:effectLst/>
                        </a:rPr>
                        <a:t> du </a:t>
                      </a:r>
                      <a:r>
                        <a:rPr lang="en-US" sz="1000" dirty="0" err="1">
                          <a:effectLst/>
                        </a:rPr>
                        <a:t>médecin</a:t>
                      </a:r>
                      <a:r>
                        <a:rPr lang="en-US" sz="1000" dirty="0">
                          <a:effectLst/>
                        </a:rPr>
                        <a:t> </a:t>
                      </a:r>
                      <a:r>
                        <a:rPr lang="en-US" sz="1000" dirty="0" err="1">
                          <a:effectLst/>
                        </a:rPr>
                        <a:t>traitant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240"/>
                        </a:spcBef>
                        <a:spcAft>
                          <a:spcPts val="240"/>
                        </a:spcAft>
                      </a:pPr>
                      <a:r>
                        <a:rPr lang="en-US" sz="1000">
                          <a:effectLst/>
                        </a:rPr>
                        <a:t>✓</a:t>
                      </a:r>
                    </a:p>
                    <a:p>
                      <a:pPr marL="0" marR="0" algn="l">
                        <a:lnSpc>
                          <a:spcPct val="107000"/>
                        </a:lnSpc>
                        <a:spcBef>
                          <a:spcPts val="720"/>
                        </a:spcBef>
                        <a:spcAft>
                          <a:spcPts val="72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1939641"/>
                  </a:ext>
                </a:extLst>
              </a:tr>
              <a:tr h="136250">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l">
                        <a:lnSpc>
                          <a:spcPct val="107000"/>
                        </a:lnSpc>
                        <a:spcBef>
                          <a:spcPts val="240"/>
                        </a:spcBef>
                        <a:spcAft>
                          <a:spcPts val="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132715" marR="0" algn="l">
                        <a:lnSpc>
                          <a:spcPct val="107000"/>
                        </a:lnSpc>
                        <a:spcBef>
                          <a:spcPts val="240"/>
                        </a:spcBef>
                        <a:spcAft>
                          <a:spcPts val="24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240"/>
                        </a:spcBef>
                        <a:spcAft>
                          <a:spcPts val="240"/>
                        </a:spcAft>
                      </a:pPr>
                      <a:r>
                        <a:rPr lang="en-US" sz="1000" dirty="0">
                          <a:effectLst/>
                        </a:rPr>
                        <a:t>Au </a:t>
                      </a:r>
                      <a:r>
                        <a:rPr lang="en-US" sz="1000" dirty="0" err="1">
                          <a:effectLst/>
                        </a:rPr>
                        <a:t>laboratoire</a:t>
                      </a:r>
                      <a:endParaRPr lang="en-US" sz="1000" dirty="0">
                        <a:effectLst/>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720"/>
                        </a:spcBef>
                        <a:spcAft>
                          <a:spcPts val="720"/>
                        </a:spcAft>
                      </a:pPr>
                      <a:r>
                        <a:rPr lang="en-US" sz="1000">
                          <a:effectLst/>
                        </a:rPr>
                        <a: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5107105"/>
                  </a:ext>
                </a:extLst>
              </a:tr>
              <a:tr h="278829">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gn="l">
                        <a:lnSpc>
                          <a:spcPct val="107000"/>
                        </a:lnSpc>
                        <a:spcBef>
                          <a:spcPts val="0"/>
                        </a:spcBef>
                        <a:spcAft>
                          <a:spcPts val="0"/>
                        </a:spcAft>
                      </a:pPr>
                      <a:r>
                        <a:rPr lang="en-US" sz="1000" dirty="0">
                          <a:effectLst/>
                        </a:rPr>
                        <a:t>La </a:t>
                      </a:r>
                      <a:r>
                        <a:rPr lang="en-US" sz="1000" dirty="0" err="1">
                          <a:effectLst/>
                        </a:rPr>
                        <a:t>réquisition</a:t>
                      </a:r>
                      <a:r>
                        <a:rPr lang="en-US" sz="1000" dirty="0">
                          <a:effectLst/>
                        </a:rPr>
                        <a:t> </a:t>
                      </a:r>
                      <a:r>
                        <a:rPr lang="en-US" sz="1000" dirty="0" err="1">
                          <a:effectLst/>
                        </a:rPr>
                        <a:t>peut</a:t>
                      </a:r>
                      <a:r>
                        <a:rPr lang="en-US" sz="1000" dirty="0">
                          <a:effectLst/>
                        </a:rPr>
                        <a:t> </a:t>
                      </a:r>
                      <a:r>
                        <a:rPr lang="en-US" sz="1000" dirty="0" err="1">
                          <a:effectLst/>
                        </a:rPr>
                        <a:t>être</a:t>
                      </a:r>
                      <a:r>
                        <a:rPr lang="en-US" sz="1000" dirty="0">
                          <a:effectLst/>
                        </a:rPr>
                        <a:t> </a:t>
                      </a:r>
                      <a:r>
                        <a:rPr lang="en-US" sz="1000" dirty="0" err="1">
                          <a:effectLst/>
                        </a:rPr>
                        <a:t>obtenue</a:t>
                      </a:r>
                      <a:r>
                        <a:rPr lang="en-US" sz="1000" dirty="0">
                          <a:effectLst/>
                        </a:rPr>
                        <a:t> dans </a:t>
                      </a:r>
                      <a:r>
                        <a:rPr lang="en-US" sz="1000" dirty="0" err="1">
                          <a:effectLst/>
                        </a:rPr>
                        <a:t>une</a:t>
                      </a:r>
                      <a:r>
                        <a:rPr lang="en-US" sz="1000" dirty="0">
                          <a:effectLst/>
                        </a:rPr>
                        <a:t> </a:t>
                      </a:r>
                      <a:r>
                        <a:rPr lang="en-US" sz="1000" dirty="0" err="1">
                          <a:effectLst/>
                        </a:rPr>
                        <a:t>clinique</a:t>
                      </a:r>
                      <a:r>
                        <a:rPr lang="en-US" sz="1000" dirty="0">
                          <a:effectLst/>
                        </a:rPr>
                        <a:t> sans </a:t>
                      </a:r>
                      <a:r>
                        <a:rPr lang="en-US" sz="1000" dirty="0" err="1">
                          <a:effectLst/>
                        </a:rPr>
                        <a:t>rendez-vous</a:t>
                      </a:r>
                      <a:r>
                        <a:rPr lang="en-US" sz="1000" dirty="0">
                          <a:effectLst/>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l">
                        <a:lnSpc>
                          <a:spcPct val="107000"/>
                        </a:lnSpc>
                        <a:spcBef>
                          <a:spcPts val="240"/>
                        </a:spcBef>
                        <a:spcAft>
                          <a:spcPts val="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132715" marR="0" algn="l">
                        <a:lnSpc>
                          <a:spcPct val="107000"/>
                        </a:lnSpc>
                        <a:spcBef>
                          <a:spcPts val="240"/>
                        </a:spcBef>
                        <a:spcAft>
                          <a:spcPts val="24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240"/>
                        </a:spcBef>
                        <a:spcAft>
                          <a:spcPts val="240"/>
                        </a:spcAft>
                      </a:pPr>
                      <a:r>
                        <a:rPr lang="en-US" sz="1000" dirty="0">
                          <a:effectLst/>
                        </a:rPr>
                        <a:t>Au </a:t>
                      </a:r>
                      <a:r>
                        <a:rPr lang="en-US" sz="1000" dirty="0" err="1">
                          <a:effectLst/>
                        </a:rPr>
                        <a:t>laboratoire</a:t>
                      </a:r>
                      <a:endParaRPr lang="en-US" sz="1000" dirty="0">
                        <a:effectLst/>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720"/>
                        </a:spcBef>
                        <a:spcAft>
                          <a:spcPts val="720"/>
                        </a:spcAft>
                      </a:pPr>
                      <a:r>
                        <a:rPr lang="en-US" sz="1000">
                          <a:effectLst/>
                        </a:rPr>
                        <a: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355334"/>
                  </a:ext>
                </a:extLst>
              </a:tr>
              <a:tr h="608404">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gn="l">
                        <a:lnSpc>
                          <a:spcPct val="107000"/>
                        </a:lnSpc>
                        <a:spcBef>
                          <a:spcPts val="240"/>
                        </a:spcBef>
                        <a:spcAft>
                          <a:spcPts val="24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l">
                        <a:lnSpc>
                          <a:spcPct val="107000"/>
                        </a:lnSpc>
                        <a:spcBef>
                          <a:spcPts val="240"/>
                        </a:spcBef>
                        <a:spcAft>
                          <a:spcPts val="240"/>
                        </a:spcAft>
                      </a:pPr>
                      <a:r>
                        <a:rPr lang="en-US" sz="1000" dirty="0">
                          <a:effectLst/>
                        </a:rPr>
                        <a:t>✓</a:t>
                      </a:r>
                    </a:p>
                    <a:p>
                      <a:pPr marL="0" marR="0" algn="l">
                        <a:lnSpc>
                          <a:spcPct val="107000"/>
                        </a:lnSpc>
                        <a:spcBef>
                          <a:spcPts val="240"/>
                        </a:spcBef>
                        <a:spcAft>
                          <a:spcPts val="240"/>
                        </a:spcAft>
                      </a:pPr>
                      <a:r>
                        <a:rPr lang="en-US" sz="1000" dirty="0">
                          <a:effectLst/>
                        </a:rPr>
                        <a:t>Le TIF </a:t>
                      </a:r>
                      <a:r>
                        <a:rPr lang="en-US" sz="1000" dirty="0" err="1">
                          <a:effectLst/>
                        </a:rPr>
                        <a:t>est</a:t>
                      </a:r>
                      <a:r>
                        <a:rPr lang="en-US" sz="1000" dirty="0">
                          <a:effectLst/>
                        </a:rPr>
                        <a:t> </a:t>
                      </a:r>
                      <a:r>
                        <a:rPr lang="en-US" sz="1000" dirty="0" err="1">
                          <a:effectLst/>
                        </a:rPr>
                        <a:t>envoyé</a:t>
                      </a:r>
                      <a:r>
                        <a:rPr lang="en-US" sz="1000" dirty="0">
                          <a:effectLst/>
                        </a:rPr>
                        <a:t> par </a:t>
                      </a:r>
                      <a:r>
                        <a:rPr lang="en-US" sz="1000" dirty="0" err="1">
                          <a:effectLst/>
                        </a:rPr>
                        <a:t>courrier</a:t>
                      </a:r>
                      <a:r>
                        <a:rPr lang="en-US" sz="1000" dirty="0">
                          <a:effectLst/>
                        </a:rPr>
                        <a:t> à </a:t>
                      </a:r>
                      <a:r>
                        <a:rPr lang="en-US" sz="1000" dirty="0" err="1">
                          <a:effectLst/>
                        </a:rPr>
                        <a:t>tous</a:t>
                      </a:r>
                      <a:r>
                        <a:rPr lang="en-US" sz="1000" dirty="0">
                          <a:effectLst/>
                        </a:rPr>
                        <a:t> les clients </a:t>
                      </a:r>
                      <a:r>
                        <a:rPr lang="en-US" sz="1000" dirty="0" err="1">
                          <a:effectLst/>
                        </a:rPr>
                        <a:t>âgés</a:t>
                      </a:r>
                      <a:r>
                        <a:rPr lang="en-US" sz="1000" dirty="0">
                          <a:effectLst/>
                        </a:rPr>
                        <a:t> de 50 à 74 </a:t>
                      </a:r>
                      <a:r>
                        <a:rPr lang="en-US" sz="1000" dirty="0" err="1">
                          <a:effectLst/>
                        </a:rPr>
                        <a:t>ans</a:t>
                      </a:r>
                      <a:r>
                        <a:rPr lang="en-US" sz="1000" dirty="0">
                          <a:effectLst/>
                        </a:rPr>
                        <a:t> </a:t>
                      </a:r>
                      <a:r>
                        <a:rPr lang="en-US" sz="1000" dirty="0" err="1">
                          <a:effectLst/>
                        </a:rPr>
                        <a:t>ayant</a:t>
                      </a:r>
                      <a:r>
                        <a:rPr lang="en-US" sz="1000" dirty="0">
                          <a:effectLst/>
                        </a:rPr>
                        <a:t> </a:t>
                      </a:r>
                      <a:r>
                        <a:rPr lang="en-US" sz="1000" dirty="0" err="1">
                          <a:effectLst/>
                        </a:rPr>
                        <a:t>une</a:t>
                      </a:r>
                      <a:r>
                        <a:rPr lang="en-US" sz="1000" dirty="0">
                          <a:effectLst/>
                        </a:rPr>
                        <a:t> carte de </a:t>
                      </a:r>
                      <a:r>
                        <a:rPr lang="en-US" sz="1000" dirty="0" err="1">
                          <a:effectLst/>
                        </a:rPr>
                        <a:t>santé</a:t>
                      </a:r>
                      <a:r>
                        <a:rPr lang="en-US" sz="1000" dirty="0">
                          <a:effectLst/>
                        </a:rPr>
                        <a:t> active de la Saskatchewan.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131445" marR="0" algn="l">
                        <a:lnSpc>
                          <a:spcPct val="107000"/>
                        </a:lnSpc>
                        <a:spcBef>
                          <a:spcPts val="240"/>
                        </a:spcBef>
                        <a:spcAft>
                          <a:spcPts val="24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240"/>
                        </a:spcBef>
                        <a:spcAft>
                          <a:spcPts val="240"/>
                        </a:spcAft>
                      </a:pPr>
                      <a:r>
                        <a:rPr lang="en-US" sz="1000" dirty="0">
                          <a:effectLst/>
                        </a:rPr>
                        <a:t>Au </a:t>
                      </a:r>
                      <a:r>
                        <a:rPr lang="en-US" sz="1000" dirty="0" err="1">
                          <a:effectLst/>
                        </a:rPr>
                        <a:t>laboratoire</a:t>
                      </a:r>
                      <a:endParaRPr lang="en-US" sz="1000" dirty="0">
                        <a:effectLst/>
                      </a:endParaRPr>
                    </a:p>
                    <a:p>
                      <a:pPr marL="131445" marR="0" indent="-90170" algn="l">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240"/>
                        </a:spcBef>
                        <a:spcAft>
                          <a:spcPts val="240"/>
                        </a:spcAft>
                      </a:pPr>
                      <a:r>
                        <a:rPr lang="en-US" sz="1000">
                          <a:effectLst/>
                        </a:rPr>
                        <a:t>✓</a:t>
                      </a:r>
                    </a:p>
                    <a:p>
                      <a:pPr marL="0" marR="0" algn="l">
                        <a:lnSpc>
                          <a:spcPct val="107000"/>
                        </a:lnSpc>
                        <a:spcBef>
                          <a:spcPts val="720"/>
                        </a:spcBef>
                        <a:spcAft>
                          <a:spcPts val="72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915357"/>
                  </a:ext>
                </a:extLst>
              </a:tr>
              <a:tr h="750983">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gn="l">
                        <a:lnSpc>
                          <a:spcPct val="107000"/>
                        </a:lnSpc>
                        <a:spcBef>
                          <a:spcPts val="240"/>
                        </a:spcBef>
                        <a:spcAft>
                          <a:spcPts val="240"/>
                        </a:spcAft>
                      </a:pPr>
                      <a:r>
                        <a:rPr lang="en-US" sz="1000" dirty="0">
                          <a:effectLst/>
                        </a:rPr>
                        <a:t>Le </a:t>
                      </a:r>
                      <a:r>
                        <a:rPr lang="en-US" sz="1000" dirty="0" err="1">
                          <a:effectLst/>
                        </a:rPr>
                        <a:t>programme</a:t>
                      </a:r>
                      <a:r>
                        <a:rPr lang="en-US" sz="1000" dirty="0">
                          <a:effectLst/>
                        </a:rPr>
                        <a:t> </a:t>
                      </a:r>
                      <a:r>
                        <a:rPr lang="en-US" sz="1000" dirty="0" err="1">
                          <a:effectLst/>
                        </a:rPr>
                        <a:t>envoie</a:t>
                      </a:r>
                      <a:r>
                        <a:rPr lang="en-US" sz="1000" dirty="0">
                          <a:effectLst/>
                        </a:rPr>
                        <a:t> </a:t>
                      </a:r>
                      <a:r>
                        <a:rPr lang="en-US" sz="1000" dirty="0" err="1">
                          <a:effectLst/>
                        </a:rPr>
                        <a:t>automatiquement</a:t>
                      </a:r>
                      <a:r>
                        <a:rPr lang="en-US" sz="1000" dirty="0">
                          <a:effectLst/>
                        </a:rPr>
                        <a:t> les kits de test par </a:t>
                      </a:r>
                      <a:r>
                        <a:rPr lang="en-US" sz="1000" dirty="0" err="1">
                          <a:effectLst/>
                        </a:rPr>
                        <a:t>courrier</a:t>
                      </a:r>
                      <a:r>
                        <a:rPr lang="en-US" sz="1000" dirty="0">
                          <a:effectLst/>
                        </a:rPr>
                        <a:t> aux </a:t>
                      </a:r>
                      <a:r>
                        <a:rPr lang="en-US" sz="1000" dirty="0" err="1">
                          <a:effectLst/>
                        </a:rPr>
                        <a:t>personnes</a:t>
                      </a:r>
                      <a:r>
                        <a:rPr lang="en-US" sz="1000" dirty="0">
                          <a:effectLst/>
                        </a:rPr>
                        <a:t> </a:t>
                      </a:r>
                      <a:r>
                        <a:rPr lang="en-US" sz="1000" dirty="0" err="1">
                          <a:effectLst/>
                        </a:rPr>
                        <a:t>éligibles</a:t>
                      </a:r>
                      <a:r>
                        <a:rPr lang="en-US" sz="1000" dirty="0">
                          <a:effectLst/>
                        </a:rPr>
                        <a:t>. Les </a:t>
                      </a:r>
                      <a:r>
                        <a:rPr lang="en-US" sz="1000" dirty="0" err="1">
                          <a:effectLst/>
                        </a:rPr>
                        <a:t>personnes</a:t>
                      </a:r>
                      <a:r>
                        <a:rPr lang="en-US" sz="1000" dirty="0">
                          <a:effectLst/>
                        </a:rPr>
                        <a:t> </a:t>
                      </a:r>
                      <a:r>
                        <a:rPr lang="en-US" sz="1000" dirty="0" err="1">
                          <a:effectLst/>
                        </a:rPr>
                        <a:t>peuvent</a:t>
                      </a:r>
                      <a:r>
                        <a:rPr lang="en-US" sz="1000" dirty="0">
                          <a:effectLst/>
                        </a:rPr>
                        <a:t> </a:t>
                      </a:r>
                      <a:r>
                        <a:rPr lang="en-US" sz="1000" dirty="0" err="1">
                          <a:effectLst/>
                        </a:rPr>
                        <a:t>également</a:t>
                      </a:r>
                      <a:r>
                        <a:rPr lang="en-US" sz="1000" dirty="0">
                          <a:effectLst/>
                        </a:rPr>
                        <a:t> demander un kit de test par </a:t>
                      </a:r>
                      <a:r>
                        <a:rPr lang="en-US" sz="1000" dirty="0" err="1">
                          <a:effectLst/>
                        </a:rPr>
                        <a:t>contacter</a:t>
                      </a:r>
                      <a:r>
                        <a:rPr lang="en-US" sz="1000" dirty="0">
                          <a:effectLst/>
                        </a:rPr>
                        <a:t> </a:t>
                      </a:r>
                      <a:r>
                        <a:rPr lang="en-US" sz="1000" dirty="0" err="1">
                          <a:effectLst/>
                        </a:rPr>
                        <a:t>ColonCheck</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l">
                        <a:lnSpc>
                          <a:spcPct val="107000"/>
                        </a:lnSpc>
                        <a:spcBef>
                          <a:spcPts val="240"/>
                        </a:spcBef>
                        <a:spcAft>
                          <a:spcPts val="240"/>
                        </a:spcAft>
                      </a:pPr>
                      <a:r>
                        <a:rPr lang="en-US" sz="1000" dirty="0">
                          <a:effectLst/>
                        </a:rPr>
                        <a:t>✓</a:t>
                      </a:r>
                    </a:p>
                    <a:p>
                      <a:pPr marL="0" marR="0" lvl="0" indent="0" algn="l" defTabSz="914400" rtl="0" eaLnBrk="1" fontAlgn="auto" latinLnBrk="0" hangingPunct="1">
                        <a:lnSpc>
                          <a:spcPct val="107000"/>
                        </a:lnSpc>
                        <a:spcBef>
                          <a:spcPts val="240"/>
                        </a:spcBef>
                        <a:spcAft>
                          <a:spcPts val="240"/>
                        </a:spcAft>
                        <a:buClrTx/>
                        <a:buSzTx/>
                        <a:buFontTx/>
                        <a:buNone/>
                        <a:tabLst/>
                        <a:defRPr/>
                      </a:pPr>
                      <a:r>
                        <a:rPr lang="en-US" sz="1000" dirty="0">
                          <a:effectLst/>
                        </a:rPr>
                        <a:t>Le </a:t>
                      </a:r>
                      <a:r>
                        <a:rPr lang="en-US" sz="1000" dirty="0" err="1">
                          <a:effectLst/>
                        </a:rPr>
                        <a:t>programme</a:t>
                      </a:r>
                      <a:r>
                        <a:rPr lang="en-US" sz="1000" dirty="0">
                          <a:effectLst/>
                        </a:rPr>
                        <a:t> </a:t>
                      </a:r>
                      <a:r>
                        <a:rPr lang="en-US" sz="1000" dirty="0" err="1">
                          <a:effectLst/>
                        </a:rPr>
                        <a:t>envoie</a:t>
                      </a:r>
                      <a:r>
                        <a:rPr lang="en-US" sz="1000" dirty="0">
                          <a:effectLst/>
                        </a:rPr>
                        <a:t> </a:t>
                      </a:r>
                      <a:r>
                        <a:rPr lang="en-US" sz="1000" dirty="0" err="1">
                          <a:effectLst/>
                        </a:rPr>
                        <a:t>activement</a:t>
                      </a:r>
                      <a:r>
                        <a:rPr lang="en-US" sz="1000" dirty="0">
                          <a:effectLst/>
                        </a:rPr>
                        <a:t> des kits de </a:t>
                      </a:r>
                      <a:r>
                        <a:rPr lang="fr-CA" sz="1000" dirty="0">
                          <a:effectLst/>
                        </a:rPr>
                        <a:t>recherche de sang occulte dans les selles (RSOS) </a:t>
                      </a:r>
                      <a:r>
                        <a:rPr lang="en-US" sz="1000" dirty="0">
                          <a:effectLst/>
                        </a:rPr>
                        <a:t>aux </a:t>
                      </a:r>
                      <a:r>
                        <a:rPr lang="en-US" sz="1000" dirty="0" err="1">
                          <a:effectLst/>
                        </a:rPr>
                        <a:t>personnes</a:t>
                      </a:r>
                      <a:r>
                        <a:rPr lang="en-US" sz="1000" dirty="0">
                          <a:effectLst/>
                        </a:rPr>
                        <a:t> </a:t>
                      </a:r>
                      <a:r>
                        <a:rPr lang="en-US" sz="1000" dirty="0" err="1">
                          <a:effectLst/>
                        </a:rPr>
                        <a:t>éligibles</a:t>
                      </a:r>
                      <a:r>
                        <a:rPr lang="en-US" sz="1000" dirty="0">
                          <a:effectLst/>
                        </a:rPr>
                        <a:t> et </a:t>
                      </a:r>
                      <a:r>
                        <a:rPr lang="en-US" sz="1000" dirty="0" err="1">
                          <a:effectLst/>
                        </a:rPr>
                        <a:t>envoie</a:t>
                      </a:r>
                      <a:r>
                        <a:rPr lang="en-US" sz="1000" dirty="0">
                          <a:effectLst/>
                        </a:rPr>
                        <a:t> des </a:t>
                      </a:r>
                      <a:r>
                        <a:rPr lang="en-US" sz="1000" dirty="0" err="1">
                          <a:effectLst/>
                        </a:rPr>
                        <a:t>lettres</a:t>
                      </a:r>
                      <a:r>
                        <a:rPr lang="en-US" sz="1000" dirty="0">
                          <a:effectLst/>
                        </a:rPr>
                        <a:t> de rappel </a:t>
                      </a:r>
                      <a:r>
                        <a:rPr lang="en-US" sz="1000" dirty="0" err="1">
                          <a:effectLst/>
                        </a:rPr>
                        <a:t>si</a:t>
                      </a:r>
                      <a:r>
                        <a:rPr lang="en-US" sz="1000" dirty="0">
                          <a:effectLst/>
                        </a:rPr>
                        <a:t> les tests ne </a:t>
                      </a:r>
                      <a:r>
                        <a:rPr lang="en-US" sz="1000" dirty="0" err="1">
                          <a:effectLst/>
                        </a:rPr>
                        <a:t>sont</a:t>
                      </a:r>
                      <a:r>
                        <a:rPr lang="en-US" sz="1000" dirty="0">
                          <a:effectLst/>
                        </a:rPr>
                        <a:t> pas </a:t>
                      </a:r>
                      <a:r>
                        <a:rPr lang="en-US" sz="1000" dirty="0" err="1">
                          <a:effectLst/>
                        </a:rPr>
                        <a:t>effectués</a:t>
                      </a:r>
                      <a:r>
                        <a:rPr lang="en-US" sz="1000" dirty="0">
                          <a:effectLst/>
                        </a:rPr>
                        <a:t> dans les 56 </a:t>
                      </a:r>
                      <a:r>
                        <a:rPr lang="en-US" sz="1000" dirty="0" err="1">
                          <a:effectLst/>
                        </a:rPr>
                        <a:t>jours</a:t>
                      </a:r>
                      <a:r>
                        <a:rPr lang="en-US" sz="1000" dirty="0">
                          <a:effectLst/>
                        </a:rPr>
                        <a: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0" marR="0" algn="l">
                        <a:lnSpc>
                          <a:spcPct val="107000"/>
                        </a:lnSpc>
                        <a:spcBef>
                          <a:spcPts val="240"/>
                        </a:spcBef>
                        <a:spcAft>
                          <a:spcPts val="240"/>
                        </a:spcAft>
                      </a:pP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l">
                        <a:lnSpc>
                          <a:spcPct val="107000"/>
                        </a:lnSpc>
                        <a:spcBef>
                          <a:spcPts val="240"/>
                        </a:spcBef>
                        <a:spcAft>
                          <a:spcPts val="240"/>
                        </a:spcAft>
                      </a:pPr>
                      <a:r>
                        <a:rPr lang="en-US" sz="1000" dirty="0">
                          <a:effectLst/>
                        </a:rPr>
                        <a:t>✓</a:t>
                      </a:r>
                    </a:p>
                    <a:p>
                      <a:pPr marL="0" marR="0" algn="l">
                        <a:lnSpc>
                          <a:spcPct val="107000"/>
                        </a:lnSpc>
                        <a:spcBef>
                          <a:spcPts val="240"/>
                        </a:spcBef>
                        <a:spcAft>
                          <a:spcPts val="240"/>
                        </a:spcAft>
                      </a:pPr>
                      <a:r>
                        <a:rPr lang="en-US" sz="1000" dirty="0">
                          <a:effectLst/>
                        </a:rPr>
                        <a:t>Le </a:t>
                      </a:r>
                      <a:r>
                        <a:rPr lang="en-US" sz="1000" dirty="0" err="1">
                          <a:effectLst/>
                        </a:rPr>
                        <a:t>m</a:t>
                      </a:r>
                      <a:r>
                        <a:rPr lang="en-US" sz="1000" dirty="0" err="1">
                          <a:effectLst/>
                          <a:latin typeface="Calibri" panose="020F0502020204030204" pitchFamily="34" charset="0"/>
                          <a:cs typeface="Calibri" panose="020F0502020204030204" pitchFamily="34" charset="0"/>
                        </a:rPr>
                        <a:t>é</a:t>
                      </a:r>
                      <a:r>
                        <a:rPr lang="en-US" sz="1000" dirty="0" err="1">
                          <a:effectLst/>
                        </a:rPr>
                        <a:t>decin</a:t>
                      </a:r>
                      <a:r>
                        <a:rPr lang="en-US" sz="1000" dirty="0">
                          <a:effectLst/>
                        </a:rPr>
                        <a:t> </a:t>
                      </a:r>
                      <a:r>
                        <a:rPr lang="en-US" sz="1000" dirty="0" err="1">
                          <a:effectLst/>
                        </a:rPr>
                        <a:t>traitant</a:t>
                      </a:r>
                      <a:r>
                        <a:rPr lang="en-US" sz="1000" dirty="0">
                          <a:effectLst/>
                        </a:rPr>
                        <a:t> and les </a:t>
                      </a:r>
                      <a:r>
                        <a:rPr lang="en-US" sz="1000" dirty="0" err="1">
                          <a:effectLst/>
                        </a:rPr>
                        <a:t>personnes</a:t>
                      </a:r>
                      <a:r>
                        <a:rPr lang="en-US" sz="1000" dirty="0">
                          <a:effectLst/>
                        </a:rPr>
                        <a:t> </a:t>
                      </a:r>
                      <a:r>
                        <a:rPr lang="en-US" sz="1000" dirty="0" err="1">
                          <a:effectLst/>
                        </a:rPr>
                        <a:t>éligibles</a:t>
                      </a:r>
                      <a:r>
                        <a:rPr lang="en-US" sz="1000" dirty="0">
                          <a:effectLst/>
                        </a:rPr>
                        <a:t> </a:t>
                      </a:r>
                      <a:r>
                        <a:rPr lang="en-US" sz="1000" dirty="0" err="1">
                          <a:effectLst/>
                        </a:rPr>
                        <a:t>peuvent</a:t>
                      </a:r>
                      <a:r>
                        <a:rPr lang="en-US" sz="1000" dirty="0">
                          <a:effectLst/>
                        </a:rPr>
                        <a:t> demander </a:t>
                      </a:r>
                      <a:r>
                        <a:rPr lang="en-US" sz="1000" dirty="0" err="1">
                          <a:effectLst/>
                        </a:rPr>
                        <a:t>qu'un</a:t>
                      </a:r>
                      <a:r>
                        <a:rPr lang="en-US" sz="1000" dirty="0">
                          <a:effectLst/>
                        </a:rPr>
                        <a:t> kit </a:t>
                      </a:r>
                      <a:r>
                        <a:rPr lang="en-US" sz="1000" dirty="0" err="1">
                          <a:effectLst/>
                        </a:rPr>
                        <a:t>soit</a:t>
                      </a:r>
                      <a:r>
                        <a:rPr lang="en-US" sz="1000" dirty="0">
                          <a:effectLst/>
                        </a:rPr>
                        <a:t> </a:t>
                      </a:r>
                      <a:r>
                        <a:rPr lang="en-US" sz="1000" dirty="0" err="1">
                          <a:effectLst/>
                        </a:rPr>
                        <a:t>envoyé</a:t>
                      </a:r>
                      <a:r>
                        <a:rPr lang="en-US" sz="1000" dirty="0">
                          <a:effectLst/>
                        </a:rPr>
                        <a:t> par </a:t>
                      </a:r>
                      <a:r>
                        <a:rPr lang="en-US" sz="1000" dirty="0" err="1">
                          <a:effectLst/>
                        </a:rPr>
                        <a:t>courrier</a:t>
                      </a:r>
                      <a:r>
                        <a:rPr lang="en-US" sz="1000" dirty="0">
                          <a:effectLst/>
                        </a:rPr>
                        <a:t> à </a:t>
                      </a:r>
                      <a:r>
                        <a:rPr lang="en-US" sz="1000" dirty="0" err="1">
                          <a:effectLst/>
                        </a:rPr>
                        <a:t>l'adresse</a:t>
                      </a:r>
                      <a:r>
                        <a:rPr lang="en-US" sz="1000" dirty="0">
                          <a:effectLst/>
                        </a:rPr>
                        <a:t> de </a:t>
                      </a:r>
                      <a:r>
                        <a:rPr lang="en-US" sz="1000" dirty="0" err="1">
                          <a:effectLst/>
                        </a:rPr>
                        <a:t>leur</a:t>
                      </a:r>
                      <a:r>
                        <a:rPr lang="en-US" sz="1000" dirty="0">
                          <a:effectLst/>
                        </a:rPr>
                        <a:t> domicile.</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240"/>
                        </a:spcBef>
                        <a:spcAft>
                          <a:spcPts val="240"/>
                        </a:spcAft>
                      </a:pPr>
                      <a:r>
                        <a:rPr lang="en-US" sz="1000" dirty="0">
                          <a:effectLst/>
                        </a:rPr>
                        <a:t>Les kits </a:t>
                      </a:r>
                      <a:r>
                        <a:rPr lang="en-US" sz="1000" dirty="0" err="1">
                          <a:effectLst/>
                        </a:rPr>
                        <a:t>peuvent</a:t>
                      </a:r>
                      <a:r>
                        <a:rPr lang="en-US" sz="1000" dirty="0">
                          <a:effectLst/>
                        </a:rPr>
                        <a:t> </a:t>
                      </a:r>
                      <a:r>
                        <a:rPr lang="en-US" sz="1000" dirty="0" err="1">
                          <a:effectLst/>
                        </a:rPr>
                        <a:t>être</a:t>
                      </a:r>
                      <a:r>
                        <a:rPr lang="en-US" sz="1000" dirty="0">
                          <a:effectLst/>
                        </a:rPr>
                        <a:t> </a:t>
                      </a:r>
                      <a:r>
                        <a:rPr lang="en-US" sz="1000" dirty="0" err="1">
                          <a:effectLst/>
                        </a:rPr>
                        <a:t>récupérés</a:t>
                      </a:r>
                      <a:r>
                        <a:rPr lang="en-US" sz="1000" dirty="0">
                          <a:effectLst/>
                        </a:rPr>
                        <a:t> </a:t>
                      </a:r>
                      <a:r>
                        <a:rPr lang="en-US" sz="1000" dirty="0" err="1">
                          <a:effectLst/>
                        </a:rPr>
                        <a:t>auprès</a:t>
                      </a:r>
                      <a:r>
                        <a:rPr lang="en-US" sz="1000" dirty="0">
                          <a:effectLst/>
                        </a:rPr>
                        <a:t> du </a:t>
                      </a:r>
                      <a:r>
                        <a:rPr lang="en-US" sz="1000" dirty="0" err="1">
                          <a:effectLst/>
                        </a:rPr>
                        <a:t>programme</a:t>
                      </a:r>
                      <a:r>
                        <a:rPr lang="en-US" sz="1000" dirty="0">
                          <a:effectLst/>
                        </a:rPr>
                        <a:t> </a:t>
                      </a:r>
                      <a:r>
                        <a:rPr lang="en-US" sz="1000" dirty="0" err="1">
                          <a:effectLst/>
                        </a:rPr>
                        <a:t>ColonCheck</a:t>
                      </a:r>
                      <a:r>
                        <a:rPr lang="en-US" sz="1000" dirty="0">
                          <a:effectLst/>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720"/>
                        </a:spcBef>
                        <a:spcAft>
                          <a:spcPts val="72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685346"/>
                  </a:ext>
                </a:extLst>
              </a:tr>
              <a:tr h="1134303">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defRPr/>
                      </a:pPr>
                      <a:r>
                        <a:rPr lang="en-US" sz="1000" kern="1200" dirty="0">
                          <a:solidFill>
                            <a:schemeClr val="tx1"/>
                          </a:solidFill>
                          <a:effectLst/>
                          <a:latin typeface="+mn-lt"/>
                          <a:ea typeface="+mn-ea"/>
                          <a:cs typeface="+mn-cs"/>
                        </a:rPr>
                        <a:t>Les </a:t>
                      </a:r>
                      <a:r>
                        <a:rPr lang="en-US" sz="1000" kern="1200" dirty="0" err="1">
                          <a:solidFill>
                            <a:schemeClr val="tx1"/>
                          </a:solidFill>
                          <a:effectLst/>
                          <a:latin typeface="+mn-lt"/>
                          <a:ea typeface="+mn-ea"/>
                          <a:cs typeface="+mn-cs"/>
                        </a:rPr>
                        <a:t>personnes</a:t>
                      </a:r>
                      <a:r>
                        <a:rPr lang="en-US" sz="1000" kern="1200" dirty="0">
                          <a:solidFill>
                            <a:schemeClr val="tx1"/>
                          </a:solidFill>
                          <a:effectLst/>
                          <a:latin typeface="+mn-lt"/>
                          <a:ea typeface="+mn-ea"/>
                          <a:cs typeface="+mn-cs"/>
                        </a:rPr>
                        <a:t> qui </a:t>
                      </a:r>
                      <a:r>
                        <a:rPr lang="en-US" sz="1000" kern="1200" dirty="0" err="1">
                          <a:solidFill>
                            <a:schemeClr val="tx1"/>
                          </a:solidFill>
                          <a:effectLst/>
                          <a:latin typeface="+mn-lt"/>
                          <a:ea typeface="+mn-ea"/>
                          <a:cs typeface="+mn-cs"/>
                        </a:rPr>
                        <a:t>n'ont</a:t>
                      </a:r>
                      <a:r>
                        <a:rPr lang="en-US" sz="1000" kern="1200" dirty="0">
                          <a:solidFill>
                            <a:schemeClr val="tx1"/>
                          </a:solidFill>
                          <a:effectLst/>
                          <a:latin typeface="+mn-lt"/>
                          <a:ea typeface="+mn-ea"/>
                          <a:cs typeface="+mn-cs"/>
                        </a:rPr>
                        <a:t> pas de </a:t>
                      </a:r>
                      <a:r>
                        <a:rPr lang="en-US" sz="1000" dirty="0" err="1">
                          <a:effectLst/>
                        </a:rPr>
                        <a:t>médecin</a:t>
                      </a:r>
                      <a:r>
                        <a:rPr lang="en-US" sz="1000" dirty="0">
                          <a:effectLst/>
                        </a:rPr>
                        <a:t> </a:t>
                      </a:r>
                      <a:r>
                        <a:rPr lang="en-US" sz="1000" dirty="0" err="1">
                          <a:effectLst/>
                        </a:rPr>
                        <a:t>traitant</a:t>
                      </a:r>
                      <a:r>
                        <a:rPr lang="en-US" sz="1000" dirty="0">
                          <a:effectLst/>
                        </a:rPr>
                        <a:t> </a:t>
                      </a:r>
                      <a:r>
                        <a:rPr lang="en-US" sz="1000" kern="1200" dirty="0" err="1">
                          <a:solidFill>
                            <a:schemeClr val="tx1"/>
                          </a:solidFill>
                          <a:effectLst/>
                          <a:latin typeface="+mn-lt"/>
                          <a:ea typeface="+mn-ea"/>
                          <a:cs typeface="+mn-cs"/>
                        </a:rPr>
                        <a:t>peuvent</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appeler</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Télésanté</a:t>
                      </a:r>
                      <a:r>
                        <a:rPr lang="en-US" sz="1000" kern="1200" dirty="0">
                          <a:solidFill>
                            <a:schemeClr val="tx1"/>
                          </a:solidFill>
                          <a:effectLst/>
                          <a:latin typeface="+mn-lt"/>
                          <a:ea typeface="+mn-ea"/>
                          <a:cs typeface="+mn-cs"/>
                        </a:rPr>
                        <a:t> Ontario </a:t>
                      </a:r>
                      <a:r>
                        <a:rPr lang="en-US" sz="1000" kern="1200" dirty="0" err="1">
                          <a:solidFill>
                            <a:schemeClr val="tx1"/>
                          </a:solidFill>
                          <a:effectLst/>
                          <a:latin typeface="+mn-lt"/>
                          <a:ea typeface="+mn-ea"/>
                          <a:cs typeface="+mn-cs"/>
                        </a:rPr>
                        <a:t>ou</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rendre</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visite</a:t>
                      </a:r>
                      <a:r>
                        <a:rPr lang="en-US" sz="1000" kern="1200" dirty="0">
                          <a:solidFill>
                            <a:schemeClr val="tx1"/>
                          </a:solidFill>
                          <a:effectLst/>
                          <a:latin typeface="+mn-lt"/>
                          <a:ea typeface="+mn-ea"/>
                          <a:cs typeface="+mn-cs"/>
                        </a:rPr>
                        <a:t> à un coach de </a:t>
                      </a:r>
                      <a:r>
                        <a:rPr lang="en-US" sz="1000" kern="1200" dirty="0" err="1">
                          <a:solidFill>
                            <a:schemeClr val="tx1"/>
                          </a:solidFill>
                          <a:effectLst/>
                          <a:latin typeface="+mn-lt"/>
                          <a:ea typeface="+mn-ea"/>
                          <a:cs typeface="+mn-cs"/>
                        </a:rPr>
                        <a:t>dépistage</a:t>
                      </a:r>
                      <a:r>
                        <a:rPr lang="en-US" sz="1000" kern="1200" dirty="0">
                          <a:solidFill>
                            <a:schemeClr val="tx1"/>
                          </a:solidFill>
                          <a:effectLst/>
                          <a:latin typeface="+mn-lt"/>
                          <a:ea typeface="+mn-ea"/>
                          <a:cs typeface="+mn-cs"/>
                        </a:rPr>
                        <a:t> mobile (dans </a:t>
                      </a:r>
                      <a:r>
                        <a:rPr lang="en-US" sz="1000" kern="1200" dirty="0" err="1">
                          <a:solidFill>
                            <a:schemeClr val="tx1"/>
                          </a:solidFill>
                          <a:effectLst/>
                          <a:latin typeface="+mn-lt"/>
                          <a:ea typeface="+mn-ea"/>
                          <a:cs typeface="+mn-cs"/>
                        </a:rPr>
                        <a:t>certaines</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régions</a:t>
                      </a:r>
                      <a:r>
                        <a:rPr lang="en-US" sz="1000" kern="1200" dirty="0">
                          <a:solidFill>
                            <a:schemeClr val="tx1"/>
                          </a:solidFill>
                          <a:effectLst/>
                          <a:latin typeface="+mn-lt"/>
                          <a:ea typeface="+mn-ea"/>
                          <a:cs typeface="+mn-cs"/>
                        </a:rPr>
                        <a:t>). Si le participant </a:t>
                      </a:r>
                      <a:r>
                        <a:rPr lang="en-US" sz="1000" kern="1200" dirty="0" err="1">
                          <a:solidFill>
                            <a:schemeClr val="tx1"/>
                          </a:solidFill>
                          <a:effectLst/>
                          <a:latin typeface="+mn-lt"/>
                          <a:ea typeface="+mn-ea"/>
                          <a:cs typeface="+mn-cs"/>
                        </a:rPr>
                        <a:t>est</a:t>
                      </a:r>
                      <a:r>
                        <a:rPr lang="en-US" sz="1000" kern="1200" dirty="0">
                          <a:solidFill>
                            <a:schemeClr val="tx1"/>
                          </a:solidFill>
                          <a:effectLst/>
                          <a:latin typeface="+mn-lt"/>
                          <a:ea typeface="+mn-ea"/>
                          <a:cs typeface="+mn-cs"/>
                        </a:rPr>
                        <a:t> </a:t>
                      </a:r>
                      <a:r>
                        <a:rPr lang="en-US" sz="1000" dirty="0" err="1">
                          <a:effectLst/>
                        </a:rPr>
                        <a:t>éligible</a:t>
                      </a:r>
                      <a:r>
                        <a:rPr lang="en-US" sz="1000" dirty="0">
                          <a:effectLst/>
                        </a:rPr>
                        <a:t> pour le </a:t>
                      </a:r>
                      <a:r>
                        <a:rPr lang="en-US" sz="1000" dirty="0" err="1">
                          <a:effectLst/>
                        </a:rPr>
                        <a:t>dépistage</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une</a:t>
                      </a:r>
                      <a:r>
                        <a:rPr lang="en-US" sz="1000" kern="1200" dirty="0">
                          <a:solidFill>
                            <a:schemeClr val="tx1"/>
                          </a:solidFill>
                          <a:effectLst/>
                          <a:latin typeface="+mn-lt"/>
                          <a:ea typeface="+mn-ea"/>
                          <a:cs typeface="+mn-cs"/>
                        </a:rPr>
                        <a:t> </a:t>
                      </a:r>
                      <a:r>
                        <a:rPr lang="en-US" sz="1000" dirty="0">
                          <a:effectLst/>
                          <a:latin typeface="Calibri" panose="020F0502020204030204" pitchFamily="34" charset="0"/>
                          <a:ea typeface="Yu Mincho" panose="02020400000000000000" pitchFamily="18" charset="-128"/>
                          <a:cs typeface="Calibri" panose="020F0502020204030204" pitchFamily="34" charset="0"/>
                        </a:rPr>
                        <a:t>requisition </a:t>
                      </a:r>
                      <a:r>
                        <a:rPr lang="en-US" sz="1000" kern="1200" dirty="0">
                          <a:solidFill>
                            <a:schemeClr val="tx1"/>
                          </a:solidFill>
                          <a:effectLst/>
                          <a:latin typeface="+mn-lt"/>
                          <a:ea typeface="+mn-ea"/>
                          <a:cs typeface="+mn-cs"/>
                        </a:rPr>
                        <a:t>sera </a:t>
                      </a:r>
                      <a:r>
                        <a:rPr lang="en-US" sz="1000" kern="1200" dirty="0" err="1">
                          <a:solidFill>
                            <a:schemeClr val="tx1"/>
                          </a:solidFill>
                          <a:effectLst/>
                          <a:latin typeface="+mn-lt"/>
                          <a:ea typeface="+mn-ea"/>
                          <a:cs typeface="+mn-cs"/>
                        </a:rPr>
                        <a:t>soumise</a:t>
                      </a:r>
                      <a:r>
                        <a:rPr lang="en-US" sz="1000" kern="1200" dirty="0">
                          <a:solidFill>
                            <a:schemeClr val="tx1"/>
                          </a:solidFill>
                          <a:effectLst/>
                          <a:latin typeface="+mn-lt"/>
                          <a:ea typeface="+mn-ea"/>
                          <a:cs typeface="+mn-cs"/>
                        </a:rPr>
                        <a:t> au </a:t>
                      </a:r>
                      <a:r>
                        <a:rPr lang="en-US" sz="1000" kern="1200" dirty="0" err="1">
                          <a:solidFill>
                            <a:schemeClr val="tx1"/>
                          </a:solidFill>
                          <a:effectLst/>
                          <a:latin typeface="+mn-lt"/>
                          <a:ea typeface="+mn-ea"/>
                          <a:cs typeface="+mn-cs"/>
                        </a:rPr>
                        <a:t>laboratoire</a:t>
                      </a:r>
                      <a:r>
                        <a:rPr lang="en-US" sz="1000" kern="1200" dirty="0">
                          <a:solidFill>
                            <a:schemeClr val="tx1"/>
                          </a:solidFill>
                          <a:effectLst/>
                          <a:latin typeface="+mn-lt"/>
                          <a:ea typeface="+mn-ea"/>
                          <a:cs typeface="+mn-cs"/>
                        </a:rPr>
                        <a:t> et </a:t>
                      </a:r>
                      <a:r>
                        <a:rPr lang="en-US" sz="1000" kern="1200" dirty="0" err="1">
                          <a:solidFill>
                            <a:schemeClr val="tx1"/>
                          </a:solidFill>
                          <a:effectLst/>
                          <a:latin typeface="+mn-lt"/>
                          <a:ea typeface="+mn-ea"/>
                          <a:cs typeface="+mn-cs"/>
                        </a:rPr>
                        <a:t>celui</a:t>
                      </a:r>
                      <a:r>
                        <a:rPr lang="en-US" sz="1000" kern="1200" dirty="0">
                          <a:solidFill>
                            <a:schemeClr val="tx1"/>
                          </a:solidFill>
                          <a:effectLst/>
                          <a:latin typeface="+mn-lt"/>
                          <a:ea typeface="+mn-ea"/>
                          <a:cs typeface="+mn-cs"/>
                        </a:rPr>
                        <a:t>-ci </a:t>
                      </a:r>
                      <a:r>
                        <a:rPr lang="en-US" sz="1000" kern="1200" dirty="0" err="1">
                          <a:solidFill>
                            <a:schemeClr val="tx1"/>
                          </a:solidFill>
                          <a:effectLst/>
                          <a:latin typeface="+mn-lt"/>
                          <a:ea typeface="+mn-ea"/>
                          <a:cs typeface="+mn-cs"/>
                        </a:rPr>
                        <a:t>enverra</a:t>
                      </a:r>
                      <a:r>
                        <a:rPr lang="en-US" sz="1000" kern="1200" dirty="0">
                          <a:solidFill>
                            <a:schemeClr val="tx1"/>
                          </a:solidFill>
                          <a:effectLst/>
                          <a:latin typeface="+mn-lt"/>
                          <a:ea typeface="+mn-ea"/>
                          <a:cs typeface="+mn-cs"/>
                        </a:rPr>
                        <a:t> un kit de TIF par la poste au participant.</a:t>
                      </a: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104140" marR="0" algn="l">
                        <a:lnSpc>
                          <a:spcPct val="107000"/>
                        </a:lnSpc>
                        <a:spcBef>
                          <a:spcPts val="240"/>
                        </a:spcBef>
                        <a:spcAft>
                          <a:spcPts val="24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l">
                        <a:lnSpc>
                          <a:spcPct val="107000"/>
                        </a:lnSpc>
                        <a:spcBef>
                          <a:spcPts val="240"/>
                        </a:spcBef>
                        <a:spcAft>
                          <a:spcPts val="240"/>
                        </a:spcAft>
                      </a:pPr>
                      <a:r>
                        <a:rPr lang="en-US" sz="1000" dirty="0">
                          <a:effectLst/>
                        </a:rPr>
                        <a:t>✓</a:t>
                      </a:r>
                    </a:p>
                    <a:p>
                      <a:pPr marL="0" marR="0" algn="l">
                        <a:lnSpc>
                          <a:spcPct val="107000"/>
                        </a:lnSpc>
                        <a:spcBef>
                          <a:spcPts val="240"/>
                        </a:spcBef>
                        <a:spcAft>
                          <a:spcPts val="240"/>
                        </a:spcAft>
                      </a:pPr>
                      <a:r>
                        <a:rPr lang="en-US" sz="1000" dirty="0">
                          <a:effectLst/>
                        </a:rPr>
                        <a:t>Si le participant </a:t>
                      </a:r>
                      <a:r>
                        <a:rPr lang="en-US" sz="1000" dirty="0" err="1">
                          <a:effectLst/>
                        </a:rPr>
                        <a:t>est</a:t>
                      </a:r>
                      <a:r>
                        <a:rPr lang="en-US" sz="1000" dirty="0">
                          <a:effectLst/>
                        </a:rPr>
                        <a:t> </a:t>
                      </a:r>
                      <a:r>
                        <a:rPr lang="en-US" sz="1000" dirty="0" err="1">
                          <a:effectLst/>
                        </a:rPr>
                        <a:t>éligible</a:t>
                      </a:r>
                      <a:r>
                        <a:rPr lang="en-US" sz="1000" dirty="0">
                          <a:effectLst/>
                        </a:rPr>
                        <a:t> pour le </a:t>
                      </a:r>
                      <a:r>
                        <a:rPr lang="en-US" sz="1000" dirty="0" err="1">
                          <a:effectLst/>
                        </a:rPr>
                        <a:t>dépistage</a:t>
                      </a:r>
                      <a:r>
                        <a:rPr lang="en-US" sz="1000" dirty="0">
                          <a:effectLst/>
                        </a:rPr>
                        <a:t>, le </a:t>
                      </a:r>
                      <a:r>
                        <a:rPr lang="en-US" sz="1000" dirty="0" err="1">
                          <a:effectLst/>
                        </a:rPr>
                        <a:t>m</a:t>
                      </a:r>
                      <a:r>
                        <a:rPr lang="en-US" sz="1000" dirty="0" err="1">
                          <a:effectLst/>
                          <a:latin typeface="Calibri" panose="020F0502020204030204" pitchFamily="34" charset="0"/>
                          <a:cs typeface="Calibri" panose="020F0502020204030204" pitchFamily="34" charset="0"/>
                        </a:rPr>
                        <a:t>é</a:t>
                      </a:r>
                      <a:r>
                        <a:rPr lang="en-US" sz="1000" dirty="0" err="1">
                          <a:effectLst/>
                        </a:rPr>
                        <a:t>decin</a:t>
                      </a:r>
                      <a:r>
                        <a:rPr lang="en-US" sz="1000" dirty="0">
                          <a:effectLst/>
                        </a:rPr>
                        <a:t> </a:t>
                      </a:r>
                      <a:r>
                        <a:rPr lang="en-US" sz="1000" dirty="0" err="1">
                          <a:effectLst/>
                        </a:rPr>
                        <a:t>traitant</a:t>
                      </a:r>
                      <a:r>
                        <a:rPr lang="en-US" sz="1000" dirty="0">
                          <a:effectLst/>
                        </a:rPr>
                        <a:t> (</a:t>
                      </a:r>
                      <a:r>
                        <a:rPr lang="en-US" sz="1000" dirty="0" err="1">
                          <a:effectLst/>
                        </a:rPr>
                        <a:t>ou</a:t>
                      </a:r>
                      <a:r>
                        <a:rPr lang="en-US" sz="1000" dirty="0">
                          <a:effectLst/>
                        </a:rPr>
                        <a:t> </a:t>
                      </a:r>
                      <a:r>
                        <a:rPr lang="en-US" sz="1000" dirty="0" err="1">
                          <a:effectLst/>
                        </a:rPr>
                        <a:t>Télésanté</a:t>
                      </a:r>
                      <a:r>
                        <a:rPr lang="en-US" sz="1000" dirty="0">
                          <a:effectLst/>
                        </a:rPr>
                        <a:t> Ontario) </a:t>
                      </a:r>
                      <a:r>
                        <a:rPr lang="en-US" sz="1000" dirty="0" err="1">
                          <a:effectLst/>
                        </a:rPr>
                        <a:t>soumettra</a:t>
                      </a:r>
                      <a:r>
                        <a:rPr lang="en-US" sz="1000" dirty="0">
                          <a:effectLst/>
                        </a:rPr>
                        <a:t> </a:t>
                      </a:r>
                      <a:r>
                        <a:rPr lang="en-US" sz="1000" dirty="0" err="1">
                          <a:effectLst/>
                        </a:rPr>
                        <a:t>une</a:t>
                      </a:r>
                      <a:r>
                        <a:rPr lang="en-US" sz="1000" dirty="0">
                          <a:effectLst/>
                        </a:rPr>
                        <a:t> </a:t>
                      </a:r>
                      <a:r>
                        <a:rPr lang="en-US" sz="1000" dirty="0" err="1">
                          <a:effectLst/>
                        </a:rPr>
                        <a:t>demande</a:t>
                      </a:r>
                      <a:r>
                        <a:rPr lang="en-US" sz="1000" dirty="0">
                          <a:effectLst/>
                        </a:rPr>
                        <a:t> de TIF au </a:t>
                      </a:r>
                      <a:r>
                        <a:rPr lang="en-US" sz="1000" dirty="0" err="1">
                          <a:effectLst/>
                        </a:rPr>
                        <a:t>laboratoire</a:t>
                      </a:r>
                      <a:r>
                        <a:rPr lang="en-US" sz="1000" dirty="0">
                          <a:effectLst/>
                        </a:rPr>
                        <a:t> et </a:t>
                      </a:r>
                      <a:r>
                        <a:rPr lang="en-US" sz="1000" dirty="0" err="1">
                          <a:effectLst/>
                        </a:rPr>
                        <a:t>ce</a:t>
                      </a:r>
                      <a:r>
                        <a:rPr lang="en-US" sz="1000" dirty="0">
                          <a:effectLst/>
                        </a:rPr>
                        <a:t> dernier </a:t>
                      </a:r>
                      <a:r>
                        <a:rPr lang="en-US" sz="1000" dirty="0" err="1">
                          <a:effectLst/>
                        </a:rPr>
                        <a:t>lui</a:t>
                      </a:r>
                      <a:r>
                        <a:rPr lang="en-US" sz="1000" dirty="0">
                          <a:effectLst/>
                        </a:rPr>
                        <a:t> </a:t>
                      </a:r>
                      <a:r>
                        <a:rPr lang="en-US" sz="1000" dirty="0" err="1">
                          <a:effectLst/>
                        </a:rPr>
                        <a:t>enverra</a:t>
                      </a:r>
                      <a:r>
                        <a:rPr lang="en-US" sz="1000" dirty="0">
                          <a:effectLst/>
                        </a:rPr>
                        <a:t> un kit de TIF.</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31445" marR="0" indent="-90170" algn="l">
                        <a:lnSpc>
                          <a:spcPct val="107000"/>
                        </a:lnSpc>
                        <a:spcBef>
                          <a:spcPts val="240"/>
                        </a:spcBef>
                        <a:spcAft>
                          <a:spcPts val="24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720"/>
                        </a:spcBef>
                        <a:spcAft>
                          <a:spcPts val="720"/>
                        </a:spcAft>
                      </a:pPr>
                      <a:r>
                        <a:rPr lang="en-US" sz="1000" dirty="0">
                          <a:effectLst/>
                        </a:rPr>
                        <a: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148434"/>
                  </a:ext>
                </a:extLst>
              </a:tr>
            </a:tbl>
          </a:graphicData>
        </a:graphic>
      </p:graphicFrame>
      <p:sp>
        <p:nvSpPr>
          <p:cNvPr id="9" name="TextBox 8">
            <a:extLst>
              <a:ext uri="{FF2B5EF4-FFF2-40B4-BE49-F238E27FC236}">
                <a16:creationId xmlns:a16="http://schemas.microsoft.com/office/drawing/2014/main" id="{2B768D07-3BF6-9C2B-B11B-EAA26F21E7D1}"/>
              </a:ext>
            </a:extLst>
          </p:cNvPr>
          <p:cNvSpPr txBox="1"/>
          <p:nvPr/>
        </p:nvSpPr>
        <p:spPr>
          <a:xfrm>
            <a:off x="467686" y="6430716"/>
            <a:ext cx="11372621" cy="1087862"/>
          </a:xfrm>
          <a:prstGeom prst="rect">
            <a:avLst/>
          </a:prstGeom>
          <a:noFill/>
        </p:spPr>
        <p:txBody>
          <a:bodyPr wrap="square">
            <a:spAutoFit/>
          </a:bodyPr>
          <a:lstStyle/>
          <a:p>
            <a:pPr marL="0" marR="0">
              <a:lnSpc>
                <a:spcPct val="107000"/>
              </a:lnSpc>
              <a:spcBef>
                <a:spcPts val="600"/>
              </a:spcBef>
              <a:spcAft>
                <a:spcPts val="800"/>
              </a:spcAft>
            </a:pPr>
            <a:r>
              <a:rPr lang="en-US" sz="1000" dirty="0">
                <a:effectLst/>
                <a:latin typeface="Calibri" panose="020F0502020204030204" pitchFamily="34" charset="0"/>
                <a:ea typeface="Yu Mincho" panose="02020400000000000000" pitchFamily="18" charset="-128"/>
                <a:cs typeface="Calibri" panose="020F0502020204030204" pitchFamily="34" charset="0"/>
              </a:rPr>
              <a:t>T.N.-O. : *Dans les </a:t>
            </a:r>
            <a:r>
              <a:rPr lang="en-US" sz="1000" dirty="0" err="1">
                <a:effectLst/>
                <a:latin typeface="Calibri" panose="020F0502020204030204" pitchFamily="34" charset="0"/>
                <a:ea typeface="Yu Mincho" panose="02020400000000000000" pitchFamily="18" charset="-128"/>
                <a:cs typeface="Calibri" panose="020F0502020204030204" pitchFamily="34" charset="0"/>
              </a:rPr>
              <a:t>grandes</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communautés</a:t>
            </a:r>
            <a:r>
              <a:rPr lang="en-US" sz="1000" dirty="0">
                <a:effectLst/>
                <a:latin typeface="Calibri" panose="020F0502020204030204" pitchFamily="34" charset="0"/>
                <a:ea typeface="Yu Mincho" panose="02020400000000000000" pitchFamily="18" charset="-128"/>
                <a:cs typeface="Calibri" panose="020F0502020204030204" pitchFamily="34" charset="0"/>
              </a:rPr>
              <a:t>, les participants </a:t>
            </a:r>
            <a:r>
              <a:rPr lang="en-US" sz="1000" dirty="0" err="1">
                <a:effectLst/>
                <a:latin typeface="Calibri" panose="020F0502020204030204" pitchFamily="34" charset="0"/>
                <a:ea typeface="Yu Mincho" panose="02020400000000000000" pitchFamily="18" charset="-128"/>
                <a:cs typeface="Calibri" panose="020F0502020204030204" pitchFamily="34" charset="0"/>
              </a:rPr>
              <a:t>devront</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peut-être</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d'abord</a:t>
            </a:r>
            <a:r>
              <a:rPr lang="en-US" sz="1000" dirty="0">
                <a:effectLst/>
                <a:latin typeface="Calibri" panose="020F0502020204030204" pitchFamily="34" charset="0"/>
                <a:ea typeface="Yu Mincho" panose="02020400000000000000" pitchFamily="18" charset="-128"/>
                <a:cs typeface="Calibri" panose="020F0502020204030204" pitchFamily="34" charset="0"/>
              </a:rPr>
              <a:t> consulter </a:t>
            </a:r>
            <a:r>
              <a:rPr lang="en-US" sz="1000" dirty="0" err="1">
                <a:effectLst/>
                <a:latin typeface="Calibri" panose="020F0502020204030204" pitchFamily="34" charset="0"/>
                <a:ea typeface="Yu Mincho" panose="02020400000000000000" pitchFamily="18" charset="-128"/>
                <a:cs typeface="Calibri" panose="020F0502020204030204" pitchFamily="34" charset="0"/>
              </a:rPr>
              <a:t>leur</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médécin</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traitant</a:t>
            </a:r>
            <a:r>
              <a:rPr lang="en-US" sz="1000" dirty="0">
                <a:effectLst/>
                <a:latin typeface="Calibri" panose="020F0502020204030204" pitchFamily="34" charset="0"/>
                <a:ea typeface="Yu Mincho" panose="02020400000000000000" pitchFamily="18" charset="-128"/>
                <a:cs typeface="Calibri" panose="020F0502020204030204" pitchFamily="34" charset="0"/>
              </a:rPr>
              <a:t> pour </a:t>
            </a:r>
            <a:r>
              <a:rPr lang="en-US" sz="1000" dirty="0" err="1">
                <a:effectLst/>
                <a:latin typeface="Calibri" panose="020F0502020204030204" pitchFamily="34" charset="0"/>
                <a:ea typeface="Yu Mincho" panose="02020400000000000000" pitchFamily="18" charset="-128"/>
                <a:cs typeface="Calibri" panose="020F0502020204030204" pitchFamily="34" charset="0"/>
              </a:rPr>
              <a:t>obtenir</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une</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recommandation</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ou</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une</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réquisition</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puis</a:t>
            </a:r>
            <a:r>
              <a:rPr lang="en-US" sz="1000" dirty="0">
                <a:effectLst/>
                <a:latin typeface="Calibri" panose="020F0502020204030204" pitchFamily="34" charset="0"/>
                <a:ea typeface="Yu Mincho" panose="02020400000000000000" pitchFamily="18" charset="-128"/>
                <a:cs typeface="Calibri" panose="020F0502020204030204" pitchFamily="34" charset="0"/>
              </a:rPr>
              <a:t> se </a:t>
            </a:r>
            <a:r>
              <a:rPr lang="en-US" sz="1000" dirty="0" err="1">
                <a:effectLst/>
                <a:latin typeface="Calibri" panose="020F0502020204030204" pitchFamily="34" charset="0"/>
                <a:ea typeface="Yu Mincho" panose="02020400000000000000" pitchFamily="18" charset="-128"/>
                <a:cs typeface="Calibri" panose="020F0502020204030204" pitchFamily="34" charset="0"/>
              </a:rPr>
              <a:t>rendre</a:t>
            </a:r>
            <a:r>
              <a:rPr lang="en-US" sz="1000" dirty="0">
                <a:effectLst/>
                <a:latin typeface="Calibri" panose="020F0502020204030204" pitchFamily="34" charset="0"/>
                <a:ea typeface="Yu Mincho" panose="02020400000000000000" pitchFamily="18" charset="-128"/>
                <a:cs typeface="Calibri" panose="020F0502020204030204" pitchFamily="34" charset="0"/>
              </a:rPr>
              <a:t> dans un </a:t>
            </a:r>
            <a:r>
              <a:rPr lang="en-US" sz="1000" dirty="0" err="1">
                <a:effectLst/>
                <a:latin typeface="Calibri" panose="020F0502020204030204" pitchFamily="34" charset="0"/>
                <a:ea typeface="Yu Mincho" panose="02020400000000000000" pitchFamily="18" charset="-128"/>
                <a:cs typeface="Calibri" panose="020F0502020204030204" pitchFamily="34" charset="0"/>
              </a:rPr>
              <a:t>laboratoire</a:t>
            </a:r>
            <a:r>
              <a:rPr lang="en-US" sz="1000" dirty="0">
                <a:effectLst/>
                <a:latin typeface="Calibri" panose="020F0502020204030204" pitchFamily="34" charset="0"/>
                <a:ea typeface="Yu Mincho" panose="02020400000000000000" pitchFamily="18" charset="-128"/>
                <a:cs typeface="Calibri" panose="020F0502020204030204" pitchFamily="34" charset="0"/>
              </a:rPr>
              <a:t> pour </a:t>
            </a:r>
            <a:r>
              <a:rPr lang="en-US" sz="1000" dirty="0" err="1">
                <a:effectLst/>
                <a:latin typeface="Calibri" panose="020F0502020204030204" pitchFamily="34" charset="0"/>
                <a:ea typeface="Yu Mincho" panose="02020400000000000000" pitchFamily="18" charset="-128"/>
                <a:cs typeface="Calibri" panose="020F0502020204030204" pitchFamily="34" charset="0"/>
              </a:rPr>
              <a:t>obtenir</a:t>
            </a:r>
            <a:r>
              <a:rPr lang="en-US" sz="1000" dirty="0">
                <a:effectLst/>
                <a:latin typeface="Calibri" panose="020F0502020204030204" pitchFamily="34" charset="0"/>
                <a:ea typeface="Yu Mincho" panose="02020400000000000000" pitchFamily="18" charset="-128"/>
                <a:cs typeface="Calibri" panose="020F0502020204030204" pitchFamily="34" charset="0"/>
              </a:rPr>
              <a:t> un kit.</a:t>
            </a:r>
            <a:br>
              <a:rPr lang="en-US" sz="1000" dirty="0">
                <a:effectLst/>
                <a:latin typeface="Calibri" panose="020F0502020204030204" pitchFamily="34" charset="0"/>
                <a:ea typeface="Yu Mincho" panose="02020400000000000000" pitchFamily="18" charset="-128"/>
                <a:cs typeface="Calibri" panose="020F0502020204030204" pitchFamily="34" charset="0"/>
              </a:rPr>
            </a:b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600"/>
              </a:spcBef>
              <a:spcAft>
                <a:spcPts val="800"/>
              </a:spcAft>
            </a:pPr>
            <a:br>
              <a:rPr lang="en-US" sz="1000" dirty="0">
                <a:effectLst/>
                <a:latin typeface="Calibri" panose="020F0502020204030204" pitchFamily="34" charset="0"/>
                <a:ea typeface="Yu Mincho" panose="02020400000000000000" pitchFamily="18" charset="-128"/>
                <a:cs typeface="Calibri" panose="020F0502020204030204" pitchFamily="34" charset="0"/>
              </a:rPr>
            </a:br>
            <a:endParaRPr lang="en-US" sz="10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73560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C7DCA45-FDE0-D9D2-A94C-3514579BB16A}"/>
              </a:ext>
            </a:extLst>
          </p:cNvPr>
          <p:cNvGraphicFramePr>
            <a:graphicFrameLocks noGrp="1"/>
          </p:cNvGraphicFramePr>
          <p:nvPr>
            <p:ph idx="1"/>
            <p:extLst>
              <p:ext uri="{D42A27DB-BD31-4B8C-83A1-F6EECF244321}">
                <p14:modId xmlns:p14="http://schemas.microsoft.com/office/powerpoint/2010/main" val="3420565454"/>
              </p:ext>
            </p:extLst>
          </p:nvPr>
        </p:nvGraphicFramePr>
        <p:xfrm>
          <a:off x="267433" y="881553"/>
          <a:ext cx="11305805" cy="5241642"/>
        </p:xfrm>
        <a:graphic>
          <a:graphicData uri="http://schemas.openxmlformats.org/drawingml/2006/table">
            <a:tbl>
              <a:tblPr firstRow="1" firstCol="1" bandRow="1">
                <a:tableStyleId>{7E9639D4-E3E2-4D34-9284-5A2195B3D0D7}</a:tableStyleId>
              </a:tblPr>
              <a:tblGrid>
                <a:gridCol w="1061182">
                  <a:extLst>
                    <a:ext uri="{9D8B030D-6E8A-4147-A177-3AD203B41FA5}">
                      <a16:colId xmlns:a16="http://schemas.microsoft.com/office/drawing/2014/main" val="343618636"/>
                    </a:ext>
                  </a:extLst>
                </a:gridCol>
                <a:gridCol w="1447688">
                  <a:extLst>
                    <a:ext uri="{9D8B030D-6E8A-4147-A177-3AD203B41FA5}">
                      <a16:colId xmlns:a16="http://schemas.microsoft.com/office/drawing/2014/main" val="2356488766"/>
                    </a:ext>
                  </a:extLst>
                </a:gridCol>
                <a:gridCol w="2040391">
                  <a:extLst>
                    <a:ext uri="{9D8B030D-6E8A-4147-A177-3AD203B41FA5}">
                      <a16:colId xmlns:a16="http://schemas.microsoft.com/office/drawing/2014/main" val="4001175113"/>
                    </a:ext>
                  </a:extLst>
                </a:gridCol>
                <a:gridCol w="2222746">
                  <a:extLst>
                    <a:ext uri="{9D8B030D-6E8A-4147-A177-3AD203B41FA5}">
                      <a16:colId xmlns:a16="http://schemas.microsoft.com/office/drawing/2014/main" val="3485320700"/>
                    </a:ext>
                  </a:extLst>
                </a:gridCol>
                <a:gridCol w="2282363">
                  <a:extLst>
                    <a:ext uri="{9D8B030D-6E8A-4147-A177-3AD203B41FA5}">
                      <a16:colId xmlns:a16="http://schemas.microsoft.com/office/drawing/2014/main" val="1445860741"/>
                    </a:ext>
                  </a:extLst>
                </a:gridCol>
                <a:gridCol w="2251435">
                  <a:extLst>
                    <a:ext uri="{9D8B030D-6E8A-4147-A177-3AD203B41FA5}">
                      <a16:colId xmlns:a16="http://schemas.microsoft.com/office/drawing/2014/main" val="1632627392"/>
                    </a:ext>
                  </a:extLst>
                </a:gridCol>
              </a:tblGrid>
              <a:tr h="326697">
                <a:tc>
                  <a:txBody>
                    <a:bodyPr/>
                    <a:lstStyle/>
                    <a:p>
                      <a:pPr marL="0" marR="0" algn="ctr">
                        <a:lnSpc>
                          <a:spcPct val="107000"/>
                        </a:lnSpc>
                        <a:spcBef>
                          <a:spcPts val="240"/>
                        </a:spcBef>
                        <a:spcAft>
                          <a:spcPts val="240"/>
                        </a:spcAft>
                      </a:pPr>
                      <a:r>
                        <a:rPr lang="en-US" sz="900">
                          <a:solidFill>
                            <a:srgbClr val="FEFFFE"/>
                          </a:solidFill>
                          <a:effectLst/>
                        </a:rPr>
                        <a:t>P/T</a:t>
                      </a:r>
                      <a:endParaRPr lang="en-US" sz="90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defRPr/>
                      </a:pPr>
                      <a:r>
                        <a:rPr lang="en-US" sz="900" dirty="0" err="1">
                          <a:solidFill>
                            <a:srgbClr val="FEFFFE"/>
                          </a:solidFill>
                          <a:effectLst/>
                        </a:rPr>
                        <a:t>Accès</a:t>
                      </a:r>
                      <a:r>
                        <a:rPr lang="en-US" sz="900" dirty="0">
                          <a:solidFill>
                            <a:srgbClr val="FEFFFE"/>
                          </a:solidFill>
                          <a:effectLst/>
                        </a:rPr>
                        <a:t> au test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a:solidFill>
                            <a:srgbClr val="FEFFFE"/>
                          </a:solidFill>
                          <a:effectLst/>
                        </a:rPr>
                        <a:t>Le kit </a:t>
                      </a:r>
                      <a:r>
                        <a:rPr lang="en-US" sz="900" dirty="0" err="1">
                          <a:solidFill>
                            <a:srgbClr val="FEFFFE"/>
                          </a:solidFill>
                          <a:effectLst/>
                        </a:rPr>
                        <a:t>est</a:t>
                      </a:r>
                      <a:r>
                        <a:rPr lang="en-US" sz="900" dirty="0">
                          <a:solidFill>
                            <a:srgbClr val="FEFFFE"/>
                          </a:solidFill>
                          <a:effectLst/>
                        </a:rPr>
                        <a:t> </a:t>
                      </a:r>
                      <a:r>
                        <a:rPr lang="en-US" sz="900" dirty="0" err="1">
                          <a:solidFill>
                            <a:srgbClr val="FEFFFE"/>
                          </a:solidFill>
                          <a:effectLst/>
                        </a:rPr>
                        <a:t>envoyé</a:t>
                      </a:r>
                      <a:r>
                        <a:rPr lang="en-US" sz="900" dirty="0">
                          <a:solidFill>
                            <a:srgbClr val="FEFFFE"/>
                          </a:solidFill>
                          <a:effectLst/>
                        </a:rPr>
                        <a:t> par la poste : </a:t>
                      </a:r>
                      <a:r>
                        <a:rPr lang="en-US" sz="900" dirty="0" err="1">
                          <a:solidFill>
                            <a:srgbClr val="FEFFFE"/>
                          </a:solidFill>
                          <a:effectLst/>
                        </a:rPr>
                        <a:t>Automatiquement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a:solidFill>
                            <a:srgbClr val="FEFFFE"/>
                          </a:solidFill>
                          <a:effectLst/>
                        </a:rPr>
                        <a:t>Le kit </a:t>
                      </a:r>
                      <a:r>
                        <a:rPr lang="en-US" sz="900" dirty="0" err="1">
                          <a:solidFill>
                            <a:srgbClr val="FEFFFE"/>
                          </a:solidFill>
                          <a:effectLst/>
                        </a:rPr>
                        <a:t>est</a:t>
                      </a:r>
                      <a:r>
                        <a:rPr lang="en-US" sz="900" dirty="0">
                          <a:solidFill>
                            <a:srgbClr val="FEFFFE"/>
                          </a:solidFill>
                          <a:effectLst/>
                        </a:rPr>
                        <a:t> </a:t>
                      </a:r>
                      <a:r>
                        <a:rPr lang="en-US" sz="900" dirty="0" err="1">
                          <a:solidFill>
                            <a:srgbClr val="FEFFFE"/>
                          </a:solidFill>
                          <a:effectLst/>
                        </a:rPr>
                        <a:t>envoyé</a:t>
                      </a:r>
                      <a:r>
                        <a:rPr lang="en-US" sz="900" dirty="0">
                          <a:solidFill>
                            <a:srgbClr val="FEFFFE"/>
                          </a:solidFill>
                          <a:effectLst/>
                        </a:rPr>
                        <a:t> par la poste : Sur </a:t>
                      </a:r>
                      <a:r>
                        <a:rPr lang="en-US" sz="900" dirty="0" err="1">
                          <a:solidFill>
                            <a:srgbClr val="FEFFFE"/>
                          </a:solidFill>
                          <a:effectLst/>
                        </a:rPr>
                        <a:t>demande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a:solidFill>
                            <a:srgbClr val="FEFFFE"/>
                          </a:solidFill>
                          <a:effectLst/>
                        </a:rPr>
                        <a:t>Si le kit n'est pas envoyé par la poste : Lieu de retrait du kit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720"/>
                        </a:spcBef>
                        <a:spcAft>
                          <a:spcPts val="720"/>
                        </a:spcAft>
                      </a:pPr>
                      <a:r>
                        <a:rPr lang="en-US" sz="900" dirty="0" err="1">
                          <a:solidFill>
                            <a:srgbClr val="FEFFFE"/>
                          </a:solidFill>
                          <a:effectLst/>
                        </a:rPr>
                        <a:t>Réquisition</a:t>
                      </a:r>
                      <a:r>
                        <a:rPr lang="en-US" sz="900" dirty="0">
                          <a:solidFill>
                            <a:srgbClr val="FEFFFE"/>
                          </a:solidFill>
                          <a:effectLst/>
                        </a:rPr>
                        <a:t> </a:t>
                      </a:r>
                      <a:r>
                        <a:rPr lang="en-US" sz="900" dirty="0" err="1">
                          <a:solidFill>
                            <a:srgbClr val="FEFFFE"/>
                          </a:solidFill>
                          <a:effectLst/>
                        </a:rPr>
                        <a:t>requise</a:t>
                      </a:r>
                      <a:r>
                        <a:rPr lang="en-US" sz="900" dirty="0">
                          <a:solidFill>
                            <a:srgbClr val="FEFFFE"/>
                          </a:solidFill>
                          <a:effectLst/>
                        </a:rPr>
                        <a:t> </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1982296556"/>
                  </a:ext>
                </a:extLst>
              </a:tr>
              <a:tr h="543338">
                <a:tc>
                  <a:txBody>
                    <a:bodyPr/>
                    <a:lstStyle/>
                    <a:p>
                      <a:pPr marL="0" marR="0" algn="ctr">
                        <a:lnSpc>
                          <a:spcPct val="107000"/>
                        </a:lnSpc>
                        <a:spcBef>
                          <a:spcPts val="240"/>
                        </a:spcBef>
                        <a:spcAft>
                          <a:spcPts val="0"/>
                        </a:spcAf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240"/>
                        </a:spcBef>
                        <a:spcAft>
                          <a:spcPts val="0"/>
                        </a:spcAft>
                      </a:pP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40" marR="0" algn="l">
                        <a:lnSpc>
                          <a:spcPct val="107000"/>
                        </a:lnSpc>
                        <a:spcBef>
                          <a:spcPts val="240"/>
                        </a:spcBef>
                        <a:spcAft>
                          <a:spcPts val="24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40" marR="0" algn="l">
                        <a:lnSpc>
                          <a:spcPct val="107000"/>
                        </a:lnSpc>
                        <a:spcBef>
                          <a:spcPts val="240"/>
                        </a:spcBef>
                        <a:spcAft>
                          <a:spcPts val="24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240"/>
                        </a:spcBef>
                        <a:spcAft>
                          <a:spcPts val="240"/>
                        </a:spcAft>
                      </a:pPr>
                      <a:r>
                        <a:rPr lang="en-US" sz="900" dirty="0">
                          <a:effectLst/>
                        </a:rPr>
                        <a:t>Au </a:t>
                      </a:r>
                      <a:r>
                        <a:rPr lang="en-US" sz="900" dirty="0" err="1">
                          <a:effectLst/>
                        </a:rPr>
                        <a:t>centre</a:t>
                      </a:r>
                      <a:r>
                        <a:rPr lang="en-US" sz="900" dirty="0">
                          <a:effectLst/>
                        </a:rPr>
                        <a:t> de </a:t>
                      </a:r>
                      <a:r>
                        <a:rPr lang="en-US" sz="900" dirty="0" err="1">
                          <a:effectLst/>
                        </a:rPr>
                        <a:t>collecte</a:t>
                      </a:r>
                      <a:r>
                        <a:rPr lang="en-US" sz="900" dirty="0">
                          <a:effectLst/>
                        </a:rPr>
                        <a:t> des </a:t>
                      </a:r>
                      <a:r>
                        <a:rPr lang="en-US" sz="900" dirty="0" err="1">
                          <a:effectLst/>
                        </a:rPr>
                        <a:t>échantillons</a:t>
                      </a:r>
                      <a:endParaRPr lang="en-US" sz="900" dirty="0">
                        <a:effectLst/>
                      </a:endParaRPr>
                    </a:p>
                    <a:p>
                      <a:pPr marL="0" marR="0" algn="l">
                        <a:lnSpc>
                          <a:spcPct val="107000"/>
                        </a:lnSpc>
                        <a:spcBef>
                          <a:spcPts val="240"/>
                        </a:spcBef>
                        <a:spcAft>
                          <a:spcPts val="240"/>
                        </a:spcAft>
                      </a:pPr>
                      <a:r>
                        <a:rPr lang="en-US" sz="900" dirty="0" err="1">
                          <a:effectLst/>
                        </a:rPr>
                        <a:t>Programme</a:t>
                      </a:r>
                      <a:r>
                        <a:rPr lang="en-US" sz="900" dirty="0">
                          <a:effectLst/>
                        </a:rPr>
                        <a:t> : </a:t>
                      </a:r>
                      <a:r>
                        <a:rPr lang="en-US" sz="900" dirty="0" err="1">
                          <a:effectLst/>
                        </a:rPr>
                        <a:t>Apportez</a:t>
                      </a:r>
                      <a:r>
                        <a:rPr lang="en-US" sz="900" dirty="0">
                          <a:effectLst/>
                        </a:rPr>
                        <a:t> la </a:t>
                      </a:r>
                      <a:r>
                        <a:rPr lang="en-US" sz="900" dirty="0" err="1">
                          <a:effectLst/>
                        </a:rPr>
                        <a:t>lettre</a:t>
                      </a:r>
                      <a:r>
                        <a:rPr lang="en-US" sz="900" dirty="0">
                          <a:effectLst/>
                        </a:rPr>
                        <a:t> </a:t>
                      </a:r>
                      <a:r>
                        <a:rPr lang="en-US" sz="900" dirty="0" err="1">
                          <a:effectLst/>
                        </a:rPr>
                        <a:t>d'invitation</a:t>
                      </a:r>
                      <a:r>
                        <a:rPr lang="en-US" sz="900" dirty="0">
                          <a:effectLst/>
                        </a:rPr>
                        <a:t> pour </a:t>
                      </a:r>
                      <a:r>
                        <a:rPr lang="en-US" sz="900" dirty="0" err="1">
                          <a:effectLst/>
                        </a:rPr>
                        <a:t>récupérer</a:t>
                      </a:r>
                      <a:r>
                        <a:rPr lang="en-US" sz="900" dirty="0">
                          <a:effectLst/>
                        </a:rPr>
                        <a:t> le kit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720"/>
                        </a:spcBef>
                        <a:spcAft>
                          <a:spcPts val="720"/>
                        </a:spcAft>
                      </a:pPr>
                      <a:r>
                        <a:rPr lang="en-US" sz="900">
                          <a:effectLst/>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9040156"/>
                  </a:ext>
                </a:extLst>
              </a:tr>
              <a:tr h="1441128">
                <a:tc>
                  <a:txBody>
                    <a:bodyPr/>
                    <a:lstStyle/>
                    <a:p>
                      <a:pPr marL="0" marR="0" algn="ctr">
                        <a:lnSpc>
                          <a:spcPct val="107000"/>
                        </a:lnSpc>
                        <a:spcBef>
                          <a:spcPts val="0"/>
                        </a:spcBef>
                        <a:spcAft>
                          <a:spcPts val="0"/>
                        </a:spcAf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900" dirty="0">
                          <a:effectLst/>
                        </a:rPr>
                        <a:t>Après la </a:t>
                      </a:r>
                      <a:r>
                        <a:rPr lang="en-US" sz="900" dirty="0" err="1">
                          <a:effectLst/>
                        </a:rPr>
                        <a:t>réception</a:t>
                      </a:r>
                      <a:r>
                        <a:rPr lang="en-US" sz="900" dirty="0">
                          <a:effectLst/>
                        </a:rPr>
                        <a:t> d'un questionnaire de </a:t>
                      </a:r>
                      <a:r>
                        <a:rPr lang="en-US" sz="900" dirty="0" err="1">
                          <a:effectLst/>
                        </a:rPr>
                        <a:t>dépistage</a:t>
                      </a:r>
                      <a:r>
                        <a:rPr lang="en-US" sz="900" dirty="0">
                          <a:effectLst/>
                        </a:rPr>
                        <a:t> </a:t>
                      </a:r>
                      <a:r>
                        <a:rPr lang="en-US" sz="900" dirty="0" err="1">
                          <a:effectLst/>
                        </a:rPr>
                        <a:t>rempli</a:t>
                      </a:r>
                      <a:r>
                        <a:rPr lang="en-US" sz="900" dirty="0">
                          <a:effectLst/>
                        </a:rPr>
                        <a:t>, le </a:t>
                      </a:r>
                      <a:r>
                        <a:rPr lang="en-US" sz="900" dirty="0" err="1">
                          <a:effectLst/>
                        </a:rPr>
                        <a:t>programme</a:t>
                      </a:r>
                      <a:r>
                        <a:rPr lang="en-US" sz="900" dirty="0">
                          <a:effectLst/>
                        </a:rPr>
                        <a:t> </a:t>
                      </a:r>
                      <a:r>
                        <a:rPr lang="en-US" sz="900" dirty="0" err="1">
                          <a:effectLst/>
                        </a:rPr>
                        <a:t>envoie</a:t>
                      </a:r>
                      <a:r>
                        <a:rPr lang="en-US" sz="900" dirty="0">
                          <a:effectLst/>
                        </a:rPr>
                        <a:t> par </a:t>
                      </a:r>
                      <a:r>
                        <a:rPr lang="en-US" sz="900" dirty="0" err="1">
                          <a:effectLst/>
                        </a:rPr>
                        <a:t>courrier</a:t>
                      </a:r>
                      <a:r>
                        <a:rPr lang="en-US" sz="900" dirty="0">
                          <a:effectLst/>
                        </a:rPr>
                        <a:t> un kit de TIF aux participants </a:t>
                      </a:r>
                      <a:r>
                        <a:rPr lang="en-US" sz="900" dirty="0" err="1">
                          <a:effectLst/>
                        </a:rPr>
                        <a:t>éligibles</a:t>
                      </a:r>
                      <a:r>
                        <a:rPr lang="en-US" sz="900" dirty="0">
                          <a:effectLst/>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0" marR="0" algn="l">
                        <a:lnSpc>
                          <a:spcPct val="107000"/>
                        </a:lnSpc>
                        <a:spcBef>
                          <a:spcPts val="0"/>
                        </a:spcBef>
                        <a:spcAft>
                          <a:spcPts val="0"/>
                        </a:spcAft>
                      </a:pP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240"/>
                        </a:spcBef>
                        <a:spcAft>
                          <a:spcPts val="240"/>
                        </a:spcAft>
                      </a:pP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240"/>
                        </a:spcBef>
                        <a:spcAft>
                          <a:spcPts val="240"/>
                        </a:spcAft>
                      </a:pPr>
                      <a:r>
                        <a:rPr lang="en-US" sz="900" dirty="0">
                          <a:effectLst/>
                        </a:rPr>
                        <a:t> ✓</a:t>
                      </a:r>
                    </a:p>
                    <a:p>
                      <a:pPr marL="104140" marR="0" algn="l">
                        <a:lnSpc>
                          <a:spcPct val="107000"/>
                        </a:lnSpc>
                        <a:spcBef>
                          <a:spcPts val="240"/>
                        </a:spcBef>
                        <a:spcAft>
                          <a:spcPts val="240"/>
                        </a:spcAft>
                      </a:pPr>
                      <a:r>
                        <a:rPr lang="en-US" sz="900" dirty="0">
                          <a:effectLst/>
                        </a:rPr>
                        <a:t>Les participants </a:t>
                      </a:r>
                      <a:r>
                        <a:rPr lang="en-US" sz="900" dirty="0" err="1">
                          <a:effectLst/>
                        </a:rPr>
                        <a:t>invités</a:t>
                      </a:r>
                      <a:r>
                        <a:rPr lang="en-US" sz="900" dirty="0">
                          <a:effectLst/>
                        </a:rPr>
                        <a:t> </a:t>
                      </a:r>
                      <a:r>
                        <a:rPr lang="en-US" sz="900" dirty="0" err="1">
                          <a:effectLst/>
                        </a:rPr>
                        <a:t>rempliront</a:t>
                      </a:r>
                      <a:r>
                        <a:rPr lang="en-US" sz="900" dirty="0">
                          <a:effectLst/>
                        </a:rPr>
                        <a:t> un questionnaire de </a:t>
                      </a:r>
                      <a:r>
                        <a:rPr lang="en-US" sz="900" dirty="0" err="1">
                          <a:effectLst/>
                        </a:rPr>
                        <a:t>dépistage</a:t>
                      </a:r>
                      <a:r>
                        <a:rPr lang="en-US" sz="900" dirty="0">
                          <a:effectLst/>
                        </a:rPr>
                        <a:t> et le </a:t>
                      </a:r>
                      <a:r>
                        <a:rPr lang="en-US" sz="900" dirty="0" err="1">
                          <a:effectLst/>
                        </a:rPr>
                        <a:t>programme</a:t>
                      </a:r>
                      <a:r>
                        <a:rPr lang="en-US" sz="900" dirty="0">
                          <a:effectLst/>
                        </a:rPr>
                        <a:t> </a:t>
                      </a:r>
                      <a:r>
                        <a:rPr lang="en-US" sz="900" dirty="0" err="1">
                          <a:effectLst/>
                        </a:rPr>
                        <a:t>leur</a:t>
                      </a:r>
                      <a:r>
                        <a:rPr lang="en-US" sz="900" dirty="0">
                          <a:effectLst/>
                        </a:rPr>
                        <a:t> </a:t>
                      </a:r>
                      <a:r>
                        <a:rPr lang="en-US" sz="900" dirty="0" err="1">
                          <a:effectLst/>
                        </a:rPr>
                        <a:t>enverra</a:t>
                      </a:r>
                      <a:r>
                        <a:rPr lang="en-US" sz="900" dirty="0">
                          <a:effectLst/>
                        </a:rPr>
                        <a:t> par </a:t>
                      </a:r>
                      <a:r>
                        <a:rPr lang="en-US" sz="900" dirty="0" err="1">
                          <a:effectLst/>
                        </a:rPr>
                        <a:t>courrier</a:t>
                      </a:r>
                      <a:r>
                        <a:rPr lang="en-US" sz="900" dirty="0">
                          <a:effectLst/>
                        </a:rPr>
                        <a:t> un kit de TIF </a:t>
                      </a:r>
                      <a:r>
                        <a:rPr lang="en-US" sz="900" dirty="0" err="1">
                          <a:effectLst/>
                        </a:rPr>
                        <a:t>s'ils</a:t>
                      </a:r>
                      <a:r>
                        <a:rPr lang="en-US" sz="900" dirty="0">
                          <a:effectLst/>
                        </a:rPr>
                        <a:t> </a:t>
                      </a:r>
                      <a:r>
                        <a:rPr lang="en-US" sz="900" dirty="0" err="1">
                          <a:effectLst/>
                        </a:rPr>
                        <a:t>sont</a:t>
                      </a:r>
                      <a:r>
                        <a:rPr lang="en-US" sz="900" dirty="0">
                          <a:effectLst/>
                        </a:rPr>
                        <a:t> </a:t>
                      </a:r>
                      <a:r>
                        <a:rPr lang="en-US" sz="900" dirty="0" err="1">
                          <a:effectLst/>
                        </a:rPr>
                        <a:t>éligibles</a:t>
                      </a:r>
                      <a:r>
                        <a:rPr lang="en-US" sz="900" dirty="0">
                          <a:effectLst/>
                        </a:rPr>
                        <a:t>.</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240"/>
                        </a:spcBef>
                        <a:spcAft>
                          <a:spcPts val="240"/>
                        </a:spcAft>
                      </a:pP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40" marR="0" algn="l">
                        <a:lnSpc>
                          <a:spcPct val="107000"/>
                        </a:lnSpc>
                        <a:spcBef>
                          <a:spcPts val="240"/>
                        </a:spcBef>
                        <a:spcAft>
                          <a:spcPts val="24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720"/>
                        </a:spcBef>
                        <a:spcAft>
                          <a:spcPts val="720"/>
                        </a:spcAf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31846"/>
                  </a:ext>
                </a:extLst>
              </a:tr>
              <a:tr h="796913">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0"/>
                        </a:spcAft>
                      </a:pP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240"/>
                        </a:spcBef>
                        <a:spcAft>
                          <a:spcPts val="240"/>
                        </a:spcAft>
                      </a:pPr>
                      <a:r>
                        <a:rPr lang="en-US" sz="900" dirty="0">
                          <a:effectLst/>
                        </a:rPr>
                        <a:t> ✓</a:t>
                      </a:r>
                    </a:p>
                    <a:p>
                      <a:pPr marL="0" marR="0" algn="l">
                        <a:lnSpc>
                          <a:spcPct val="107000"/>
                        </a:lnSpc>
                        <a:spcBef>
                          <a:spcPts val="240"/>
                        </a:spcBef>
                        <a:spcAft>
                          <a:spcPts val="240"/>
                        </a:spcAft>
                      </a:pPr>
                      <a:r>
                        <a:rPr lang="en-US" sz="900" dirty="0">
                          <a:effectLst/>
                        </a:rPr>
                        <a:t>Le kit initial de TIF </a:t>
                      </a:r>
                      <a:r>
                        <a:rPr lang="en-US" sz="900" dirty="0" err="1">
                          <a:effectLst/>
                        </a:rPr>
                        <a:t>est</a:t>
                      </a:r>
                      <a:r>
                        <a:rPr lang="en-US" sz="900" dirty="0">
                          <a:effectLst/>
                        </a:rPr>
                        <a:t> </a:t>
                      </a:r>
                      <a:r>
                        <a:rPr lang="en-US" sz="900" dirty="0" err="1">
                          <a:effectLst/>
                        </a:rPr>
                        <a:t>envoyé</a:t>
                      </a:r>
                      <a:r>
                        <a:rPr lang="en-US" sz="900" dirty="0">
                          <a:effectLst/>
                        </a:rPr>
                        <a:t> au participant 2 </a:t>
                      </a:r>
                      <a:r>
                        <a:rPr lang="en-US" sz="900" dirty="0" err="1">
                          <a:effectLst/>
                        </a:rPr>
                        <a:t>semaines</a:t>
                      </a:r>
                      <a:r>
                        <a:rPr lang="en-US" sz="900" dirty="0">
                          <a:effectLst/>
                        </a:rPr>
                        <a:t> après la </a:t>
                      </a:r>
                      <a:r>
                        <a:rPr lang="en-US" sz="900" dirty="0" err="1">
                          <a:effectLst/>
                        </a:rPr>
                        <a:t>lettre</a:t>
                      </a:r>
                      <a:r>
                        <a:rPr lang="en-US" sz="900" dirty="0">
                          <a:effectLst/>
                        </a:rPr>
                        <a:t> </a:t>
                      </a:r>
                      <a:r>
                        <a:rPr lang="en-US" sz="900" dirty="0" err="1">
                          <a:effectLst/>
                        </a:rPr>
                        <a:t>d'invitation</a:t>
                      </a:r>
                      <a:r>
                        <a:rPr lang="en-US" sz="900" dirty="0">
                          <a:effectLst/>
                        </a:rPr>
                        <a:t>. Les kits </a:t>
                      </a:r>
                      <a:r>
                        <a:rPr lang="en-US" sz="900" dirty="0" err="1">
                          <a:effectLst/>
                        </a:rPr>
                        <a:t>sont</a:t>
                      </a:r>
                      <a:r>
                        <a:rPr lang="en-US" sz="900" dirty="0">
                          <a:effectLst/>
                        </a:rPr>
                        <a:t> </a:t>
                      </a:r>
                      <a:r>
                        <a:rPr lang="en-US" sz="900" dirty="0" err="1">
                          <a:effectLst/>
                        </a:rPr>
                        <a:t>envoyés</a:t>
                      </a:r>
                      <a:r>
                        <a:rPr lang="en-US" sz="900" dirty="0">
                          <a:effectLst/>
                        </a:rPr>
                        <a:t> après le </a:t>
                      </a:r>
                      <a:r>
                        <a:rPr lang="en-US" sz="900" dirty="0" err="1">
                          <a:effectLst/>
                        </a:rPr>
                        <a:t>même</a:t>
                      </a:r>
                      <a:r>
                        <a:rPr lang="en-US" sz="900" dirty="0">
                          <a:effectLst/>
                        </a:rPr>
                        <a:t> </a:t>
                      </a:r>
                      <a:r>
                        <a:rPr lang="en-US" sz="900" dirty="0" err="1">
                          <a:effectLst/>
                        </a:rPr>
                        <a:t>anniversaire</a:t>
                      </a: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0" marR="0" algn="l">
                        <a:lnSpc>
                          <a:spcPct val="107000"/>
                        </a:lnSpc>
                        <a:spcBef>
                          <a:spcPts val="240"/>
                        </a:spcBef>
                        <a:spcAft>
                          <a:spcPts val="240"/>
                        </a:spcAft>
                      </a:pP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240"/>
                        </a:spcBef>
                        <a:spcAft>
                          <a:spcPts val="240"/>
                        </a:spcAft>
                      </a:pP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40" marR="0" algn="l">
                        <a:lnSpc>
                          <a:spcPct val="107000"/>
                        </a:lnSpc>
                        <a:spcBef>
                          <a:spcPts val="240"/>
                        </a:spcBef>
                        <a:spcAft>
                          <a:spcPts val="24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720"/>
                        </a:spcBef>
                        <a:spcAft>
                          <a:spcPts val="720"/>
                        </a:spcAf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8348743"/>
                  </a:ext>
                </a:extLst>
              </a:tr>
              <a:tr h="1194568">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defRPr/>
                      </a:pPr>
                      <a:r>
                        <a:rPr lang="en-US" sz="900" dirty="0" err="1">
                          <a:effectLst/>
                        </a:rPr>
                        <a:t>Envoyé</a:t>
                      </a:r>
                      <a:r>
                        <a:rPr lang="en-US" sz="900" dirty="0">
                          <a:effectLst/>
                        </a:rPr>
                        <a:t> par </a:t>
                      </a:r>
                      <a:r>
                        <a:rPr lang="en-US" sz="900" dirty="0" err="1">
                          <a:effectLst/>
                        </a:rPr>
                        <a:t>courrier</a:t>
                      </a:r>
                      <a:r>
                        <a:rPr lang="en-US" sz="900" dirty="0">
                          <a:effectLst/>
                        </a:rPr>
                        <a:t> par le </a:t>
                      </a:r>
                      <a:r>
                        <a:rPr lang="en-US" sz="900" dirty="0" err="1">
                          <a:effectLst/>
                        </a:rPr>
                        <a:t>programme</a:t>
                      </a:r>
                      <a:r>
                        <a:rPr lang="en-US" sz="900" dirty="0">
                          <a:effectLst/>
                        </a:rPr>
                        <a:t> </a:t>
                      </a:r>
                      <a:r>
                        <a:rPr lang="en-US" sz="900" dirty="0" err="1">
                          <a:effectLst/>
                        </a:rPr>
                        <a:t>ou</a:t>
                      </a:r>
                      <a:r>
                        <a:rPr lang="en-US" sz="900" dirty="0">
                          <a:effectLst/>
                        </a:rPr>
                        <a:t> </a:t>
                      </a:r>
                      <a:r>
                        <a:rPr lang="en-US" sz="900" dirty="0" err="1">
                          <a:effectLst/>
                        </a:rPr>
                        <a:t>récupéré</a:t>
                      </a:r>
                      <a:r>
                        <a:rPr lang="en-US" sz="900" dirty="0">
                          <a:effectLst/>
                        </a:rPr>
                        <a:t> par le participant dans les </a:t>
                      </a:r>
                      <a:r>
                        <a:rPr lang="en-US" sz="900" dirty="0" err="1">
                          <a:effectLst/>
                        </a:rPr>
                        <a:t>centres</a:t>
                      </a:r>
                      <a:r>
                        <a:rPr lang="en-US" sz="900" dirty="0">
                          <a:effectLst/>
                        </a:rPr>
                        <a:t> de </a:t>
                      </a:r>
                      <a:r>
                        <a:rPr lang="en-US" sz="900" dirty="0" err="1">
                          <a:effectLst/>
                        </a:rPr>
                        <a:t>santé</a:t>
                      </a:r>
                      <a:r>
                        <a:rPr lang="en-US" sz="900" dirty="0">
                          <a:effectLst/>
                        </a:rPr>
                        <a:t>, les </a:t>
                      </a:r>
                      <a:r>
                        <a:rPr lang="en-US" sz="900" dirty="0" err="1">
                          <a:effectLst/>
                        </a:rPr>
                        <a:t>cliniques</a:t>
                      </a:r>
                      <a:r>
                        <a:rPr lang="en-US" sz="900" dirty="0">
                          <a:effectLst/>
                        </a:rPr>
                        <a:t> sans </a:t>
                      </a:r>
                      <a:r>
                        <a:rPr lang="en-US" sz="900" dirty="0" err="1">
                          <a:effectLst/>
                        </a:rPr>
                        <a:t>rendez-vous</a:t>
                      </a:r>
                      <a:r>
                        <a:rPr lang="en-US" sz="900" dirty="0">
                          <a:effectLst/>
                        </a:rPr>
                        <a:t> </a:t>
                      </a:r>
                      <a:r>
                        <a:rPr lang="en-US" sz="900" dirty="0" err="1">
                          <a:effectLst/>
                        </a:rPr>
                        <a:t>ou</a:t>
                      </a:r>
                      <a:r>
                        <a:rPr lang="en-US" sz="900" dirty="0">
                          <a:effectLst/>
                        </a:rPr>
                        <a:t> les </a:t>
                      </a:r>
                      <a:r>
                        <a:rPr lang="en-US" sz="900" dirty="0" err="1">
                          <a:effectLst/>
                        </a:rPr>
                        <a:t>bureaux</a:t>
                      </a:r>
                      <a:r>
                        <a:rPr lang="en-US" sz="900" dirty="0">
                          <a:effectLst/>
                        </a:rPr>
                        <a:t> des </a:t>
                      </a:r>
                      <a:r>
                        <a:rPr lang="en-US" sz="900" dirty="0" err="1">
                          <a:effectLst/>
                        </a:rPr>
                        <a:t>prestataires</a:t>
                      </a: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0" marR="0" algn="l">
                        <a:lnSpc>
                          <a:spcPct val="107000"/>
                        </a:lnSpc>
                        <a:spcBef>
                          <a:spcPts val="240"/>
                        </a:spcBef>
                        <a:spcAft>
                          <a:spcPts val="240"/>
                        </a:spcAft>
                      </a:pP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240"/>
                        </a:spcBef>
                        <a:spcAft>
                          <a:spcPts val="240"/>
                        </a:spcAft>
                      </a:pPr>
                      <a:r>
                        <a:rPr lang="en-US" sz="900" dirty="0">
                          <a:effectLst/>
                        </a:rPr>
                        <a:t>✓</a:t>
                      </a:r>
                    </a:p>
                    <a:p>
                      <a:pPr marL="0" marR="0" algn="l">
                        <a:lnSpc>
                          <a:spcPct val="107000"/>
                        </a:lnSpc>
                        <a:spcBef>
                          <a:spcPts val="240"/>
                        </a:spcBef>
                        <a:spcAft>
                          <a:spcPts val="240"/>
                        </a:spcAft>
                      </a:pPr>
                      <a:r>
                        <a:rPr lang="en-US" sz="900" dirty="0">
                          <a:effectLst/>
                        </a:rPr>
                        <a:t>Kit </a:t>
                      </a:r>
                      <a:r>
                        <a:rPr lang="en-US" sz="900" dirty="0" err="1">
                          <a:effectLst/>
                        </a:rPr>
                        <a:t>envoyé</a:t>
                      </a:r>
                      <a:r>
                        <a:rPr lang="en-US" sz="900" dirty="0">
                          <a:effectLst/>
                        </a:rPr>
                        <a:t> par </a:t>
                      </a:r>
                      <a:r>
                        <a:rPr lang="en-US" sz="900" dirty="0" err="1">
                          <a:effectLst/>
                        </a:rPr>
                        <a:t>courrier</a:t>
                      </a:r>
                      <a:r>
                        <a:rPr lang="en-US" sz="900" dirty="0">
                          <a:effectLst/>
                        </a:rPr>
                        <a:t> au participant </a:t>
                      </a:r>
                      <a:r>
                        <a:rPr lang="en-US" sz="900" dirty="0" err="1">
                          <a:effectLst/>
                        </a:rPr>
                        <a:t>ou</a:t>
                      </a:r>
                      <a:r>
                        <a:rPr lang="en-US" sz="900" dirty="0">
                          <a:effectLst/>
                        </a:rPr>
                        <a:t> le kit </a:t>
                      </a:r>
                      <a:r>
                        <a:rPr lang="en-US" sz="900" dirty="0" err="1">
                          <a:effectLst/>
                        </a:rPr>
                        <a:t>peut</a:t>
                      </a:r>
                      <a:r>
                        <a:rPr lang="en-US" sz="900" dirty="0">
                          <a:effectLst/>
                        </a:rPr>
                        <a:t> </a:t>
                      </a:r>
                      <a:r>
                        <a:rPr lang="en-US" sz="900" dirty="0" err="1">
                          <a:effectLst/>
                        </a:rPr>
                        <a:t>également</a:t>
                      </a:r>
                      <a:r>
                        <a:rPr lang="en-US" sz="900" dirty="0">
                          <a:effectLst/>
                        </a:rPr>
                        <a:t> </a:t>
                      </a:r>
                      <a:r>
                        <a:rPr lang="en-US" sz="900" dirty="0" err="1">
                          <a:effectLst/>
                        </a:rPr>
                        <a:t>être</a:t>
                      </a:r>
                      <a:r>
                        <a:rPr lang="en-US" sz="900" dirty="0">
                          <a:effectLst/>
                        </a:rPr>
                        <a:t> </a:t>
                      </a:r>
                      <a:r>
                        <a:rPr lang="en-US" sz="900" dirty="0" err="1">
                          <a:effectLst/>
                        </a:rPr>
                        <a:t>récupéré</a:t>
                      </a: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240"/>
                        </a:spcBef>
                        <a:spcAft>
                          <a:spcPts val="240"/>
                        </a:spcAft>
                      </a:pPr>
                      <a:r>
                        <a:rPr lang="en-US" sz="900" dirty="0">
                          <a:effectLst/>
                        </a:rPr>
                        <a:t>✓</a:t>
                      </a:r>
                    </a:p>
                    <a:p>
                      <a:pPr marL="0" marR="0" algn="l">
                        <a:lnSpc>
                          <a:spcPct val="107000"/>
                        </a:lnSpc>
                        <a:spcBef>
                          <a:spcPts val="240"/>
                        </a:spcBef>
                        <a:spcAft>
                          <a:spcPts val="240"/>
                        </a:spcAft>
                      </a:pPr>
                      <a:r>
                        <a:rPr lang="en-US" sz="900" dirty="0">
                          <a:effectLst/>
                        </a:rPr>
                        <a:t>Par </a:t>
                      </a:r>
                      <a:r>
                        <a:rPr lang="en-US" sz="900" dirty="0" err="1">
                          <a:effectLst/>
                        </a:rPr>
                        <a:t>téléphone</a:t>
                      </a:r>
                      <a:r>
                        <a:rPr lang="en-US" sz="900" dirty="0">
                          <a:effectLst/>
                        </a:rPr>
                        <a:t>, fax </a:t>
                      </a:r>
                      <a:r>
                        <a:rPr lang="en-US" sz="900" dirty="0" err="1">
                          <a:effectLst/>
                        </a:rPr>
                        <a:t>ou</a:t>
                      </a:r>
                      <a:r>
                        <a:rPr lang="en-US" sz="900" dirty="0">
                          <a:effectLst/>
                        </a:rPr>
                        <a:t> </a:t>
                      </a:r>
                      <a:r>
                        <a:rPr lang="en-US" sz="900" dirty="0" err="1">
                          <a:effectLst/>
                        </a:rPr>
                        <a:t>en</a:t>
                      </a:r>
                      <a:r>
                        <a:rPr lang="en-US" sz="900" dirty="0">
                          <a:effectLst/>
                        </a:rPr>
                        <a:t> </a:t>
                      </a:r>
                      <a:r>
                        <a:rPr lang="en-US" sz="900" dirty="0" err="1">
                          <a:effectLst/>
                        </a:rPr>
                        <a:t>ligne</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0" marR="0" algn="l">
                        <a:lnSpc>
                          <a:spcPct val="107000"/>
                        </a:lnSpc>
                        <a:spcBef>
                          <a:spcPts val="240"/>
                        </a:spcBef>
                        <a:spcAft>
                          <a:spcPts val="240"/>
                        </a:spcAft>
                      </a:pP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240"/>
                        </a:spcBef>
                        <a:spcAft>
                          <a:spcPts val="240"/>
                        </a:spcAft>
                      </a:pPr>
                      <a:r>
                        <a:rPr lang="en-US" sz="900" dirty="0" err="1">
                          <a:effectLst/>
                        </a:rPr>
                        <a:t>Peut</a:t>
                      </a:r>
                      <a:r>
                        <a:rPr lang="en-US" sz="900" dirty="0">
                          <a:effectLst/>
                        </a:rPr>
                        <a:t> </a:t>
                      </a:r>
                      <a:r>
                        <a:rPr lang="en-US" sz="900" dirty="0" err="1">
                          <a:effectLst/>
                        </a:rPr>
                        <a:t>être</a:t>
                      </a:r>
                      <a:r>
                        <a:rPr lang="en-US" sz="900" dirty="0">
                          <a:effectLst/>
                        </a:rPr>
                        <a:t> </a:t>
                      </a:r>
                      <a:r>
                        <a:rPr lang="en-US" sz="900" dirty="0" err="1">
                          <a:effectLst/>
                        </a:rPr>
                        <a:t>récupéré</a:t>
                      </a:r>
                      <a:r>
                        <a:rPr lang="en-US" sz="900" dirty="0">
                          <a:effectLst/>
                        </a:rPr>
                        <a:t> dans un </a:t>
                      </a:r>
                      <a:r>
                        <a:rPr lang="en-US" sz="900" dirty="0" err="1">
                          <a:effectLst/>
                        </a:rPr>
                        <a:t>centre</a:t>
                      </a:r>
                      <a:r>
                        <a:rPr lang="en-US" sz="900" dirty="0">
                          <a:effectLst/>
                        </a:rPr>
                        <a:t> de </a:t>
                      </a:r>
                      <a:r>
                        <a:rPr lang="en-US" sz="900" dirty="0" err="1">
                          <a:effectLst/>
                        </a:rPr>
                        <a:t>santé</a:t>
                      </a:r>
                      <a:r>
                        <a:rPr lang="en-US" sz="900" dirty="0">
                          <a:effectLst/>
                        </a:rPr>
                        <a:t> (12 sites dans la province). </a:t>
                      </a:r>
                    </a:p>
                    <a:p>
                      <a:pPr marL="0" marR="0" algn="l">
                        <a:lnSpc>
                          <a:spcPct val="107000"/>
                        </a:lnSpc>
                        <a:spcBef>
                          <a:spcPts val="240"/>
                        </a:spcBef>
                        <a:spcAft>
                          <a:spcPts val="240"/>
                        </a:spcAft>
                      </a:pPr>
                      <a:r>
                        <a:rPr lang="en-US" sz="900" dirty="0" err="1">
                          <a:effectLst/>
                        </a:rPr>
                        <a:t>Peut</a:t>
                      </a:r>
                      <a:r>
                        <a:rPr lang="en-US" sz="900" dirty="0">
                          <a:effectLst/>
                        </a:rPr>
                        <a:t> </a:t>
                      </a:r>
                      <a:r>
                        <a:rPr lang="en-US" sz="900" dirty="0" err="1">
                          <a:effectLst/>
                        </a:rPr>
                        <a:t>également</a:t>
                      </a:r>
                      <a:r>
                        <a:rPr lang="en-US" sz="900" dirty="0">
                          <a:effectLst/>
                        </a:rPr>
                        <a:t> </a:t>
                      </a:r>
                      <a:r>
                        <a:rPr lang="en-US" sz="900" dirty="0" err="1">
                          <a:effectLst/>
                        </a:rPr>
                        <a:t>être</a:t>
                      </a:r>
                      <a:r>
                        <a:rPr lang="en-US" sz="900" dirty="0">
                          <a:effectLst/>
                        </a:rPr>
                        <a:t> </a:t>
                      </a:r>
                      <a:r>
                        <a:rPr lang="en-US" sz="900" dirty="0" err="1">
                          <a:effectLst/>
                        </a:rPr>
                        <a:t>récupéré</a:t>
                      </a:r>
                      <a:r>
                        <a:rPr lang="en-US" sz="900" dirty="0">
                          <a:effectLst/>
                        </a:rPr>
                        <a:t> </a:t>
                      </a:r>
                      <a:r>
                        <a:rPr lang="en-US" sz="900" dirty="0" err="1">
                          <a:effectLst/>
                        </a:rPr>
                        <a:t>auprès</a:t>
                      </a:r>
                      <a:r>
                        <a:rPr lang="en-US" sz="900" dirty="0">
                          <a:effectLst/>
                        </a:rPr>
                        <a:t> de </a:t>
                      </a:r>
                      <a:r>
                        <a:rPr lang="en-US" sz="900" dirty="0" err="1">
                          <a:effectLst/>
                        </a:rPr>
                        <a:t>nombreux</a:t>
                      </a:r>
                      <a:r>
                        <a:rPr lang="en-US" sz="900" dirty="0">
                          <a:effectLst/>
                        </a:rPr>
                        <a:t> </a:t>
                      </a:r>
                      <a:r>
                        <a:rPr lang="en-US" sz="900" dirty="0" err="1">
                          <a:effectLst/>
                        </a:rPr>
                        <a:t>médecins</a:t>
                      </a:r>
                      <a:r>
                        <a:rPr lang="en-US" sz="900" dirty="0">
                          <a:effectLst/>
                        </a:rPr>
                        <a:t> </a:t>
                      </a:r>
                      <a:r>
                        <a:rPr lang="en-US" sz="900" dirty="0" err="1">
                          <a:effectLst/>
                        </a:rPr>
                        <a:t>traitants</a:t>
                      </a:r>
                      <a:r>
                        <a:rPr lang="en-US" sz="900" dirty="0">
                          <a:effectLst/>
                        </a:rPr>
                        <a:t> et </a:t>
                      </a:r>
                      <a:r>
                        <a:rPr lang="en-US" sz="900" dirty="0" err="1">
                          <a:effectLst/>
                        </a:rPr>
                        <a:t>cliniques</a:t>
                      </a:r>
                      <a:r>
                        <a:rPr lang="en-US" sz="900" dirty="0">
                          <a:effectLst/>
                        </a:rPr>
                        <a:t> sans </a:t>
                      </a:r>
                      <a:r>
                        <a:rPr lang="en-US" sz="900" dirty="0" err="1">
                          <a:effectLst/>
                        </a:rPr>
                        <a:t>rendez-vous</a:t>
                      </a:r>
                      <a:r>
                        <a:rPr lang="en-US" sz="900" dirty="0">
                          <a:effectLst/>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720"/>
                        </a:spcBef>
                        <a:spcAft>
                          <a:spcPts val="720"/>
                        </a:spcAf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174933"/>
                  </a:ext>
                </a:extLst>
              </a:tr>
              <a:tr h="760297">
                <a:tc>
                  <a:txBody>
                    <a:bodyPr/>
                    <a:lstStyle/>
                    <a:p>
                      <a:pPr marL="0" marR="0" algn="ctr">
                        <a:lnSpc>
                          <a:spcPct val="107000"/>
                        </a:lnSpc>
                        <a:spcBef>
                          <a:spcPts val="240"/>
                        </a:spcBef>
                        <a:spcAft>
                          <a:spcPts val="24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defRPr/>
                      </a:pPr>
                      <a:r>
                        <a:rPr lang="en-US" sz="900" dirty="0">
                          <a:effectLst/>
                        </a:rPr>
                        <a:t>Le </a:t>
                      </a:r>
                      <a:r>
                        <a:rPr lang="en-US" sz="900" dirty="0" err="1">
                          <a:effectLst/>
                        </a:rPr>
                        <a:t>directeur</a:t>
                      </a:r>
                      <a:r>
                        <a:rPr lang="en-US" sz="900" dirty="0">
                          <a:effectLst/>
                        </a:rPr>
                        <a:t> </a:t>
                      </a:r>
                      <a:r>
                        <a:rPr lang="en-US" sz="900" dirty="0" err="1">
                          <a:effectLst/>
                        </a:rPr>
                        <a:t>médical</a:t>
                      </a:r>
                      <a:r>
                        <a:rPr lang="en-US" sz="900" dirty="0">
                          <a:effectLst/>
                        </a:rPr>
                        <a:t> </a:t>
                      </a:r>
                      <a:r>
                        <a:rPr lang="en-US" sz="900" dirty="0" err="1">
                          <a:effectLst/>
                        </a:rPr>
                        <a:t>est</a:t>
                      </a:r>
                      <a:r>
                        <a:rPr lang="en-US" sz="900" dirty="0">
                          <a:effectLst/>
                        </a:rPr>
                        <a:t> le </a:t>
                      </a:r>
                      <a:r>
                        <a:rPr lang="en-US" sz="900" dirty="0" err="1">
                          <a:effectLst/>
                        </a:rPr>
                        <a:t>médecin</a:t>
                      </a:r>
                      <a:r>
                        <a:rPr lang="en-US" sz="900" dirty="0">
                          <a:effectLst/>
                        </a:rPr>
                        <a:t> </a:t>
                      </a:r>
                      <a:r>
                        <a:rPr lang="en-US" sz="900" dirty="0" err="1">
                          <a:effectLst/>
                        </a:rPr>
                        <a:t>référent</a:t>
                      </a:r>
                      <a:r>
                        <a:rPr lang="en-US" sz="900" dirty="0">
                          <a:effectLst/>
                        </a:rPr>
                        <a:t> pour le TIF.</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240"/>
                        </a:spcBef>
                        <a:spcAft>
                          <a:spcPts val="240"/>
                        </a:spcAft>
                      </a:pP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40" marR="0" algn="l">
                        <a:lnSpc>
                          <a:spcPct val="107000"/>
                        </a:lnSpc>
                        <a:spcBef>
                          <a:spcPts val="240"/>
                        </a:spcBef>
                        <a:spcAft>
                          <a:spcPts val="240"/>
                        </a:spcAft>
                      </a:pP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240"/>
                        </a:spcBef>
                        <a:spcAft>
                          <a:spcPts val="240"/>
                        </a:spcAft>
                      </a:pPr>
                      <a:r>
                        <a:rPr lang="en-US" sz="900" dirty="0">
                          <a:effectLst/>
                        </a:rPr>
                        <a:t> ✓</a:t>
                      </a:r>
                    </a:p>
                    <a:p>
                      <a:pPr marL="0" marR="0" algn="l">
                        <a:lnSpc>
                          <a:spcPct val="107000"/>
                        </a:lnSpc>
                        <a:spcBef>
                          <a:spcPts val="240"/>
                        </a:spcBef>
                        <a:spcAft>
                          <a:spcPts val="240"/>
                        </a:spcAft>
                      </a:pPr>
                      <a:r>
                        <a:rPr lang="en-US" sz="900" dirty="0">
                          <a:effectLst/>
                        </a:rPr>
                        <a:t>Auto-</a:t>
                      </a:r>
                      <a:r>
                        <a:rPr lang="en-US" sz="900" dirty="0" err="1">
                          <a:effectLst/>
                        </a:rPr>
                        <a:t>référencement</a:t>
                      </a:r>
                      <a:r>
                        <a:rPr lang="en-US" sz="900" dirty="0">
                          <a:effectLst/>
                        </a:rPr>
                        <a:t> par </a:t>
                      </a:r>
                      <a:r>
                        <a:rPr lang="en-US" sz="900" dirty="0" err="1">
                          <a:effectLst/>
                        </a:rPr>
                        <a:t>téléphone</a:t>
                      </a:r>
                      <a:r>
                        <a:rPr lang="en-US" sz="900" dirty="0">
                          <a:effectLst/>
                        </a:rPr>
                        <a:t> (</a:t>
                      </a:r>
                      <a:r>
                        <a:rPr lang="en-US" sz="900" dirty="0" err="1">
                          <a:effectLst/>
                        </a:rPr>
                        <a:t>gratuit</a:t>
                      </a:r>
                      <a:r>
                        <a:rPr lang="en-US" sz="900" dirty="0">
                          <a:effectLst/>
                        </a:rPr>
                        <a:t>) </a:t>
                      </a:r>
                      <a:r>
                        <a:rPr lang="en-US" sz="900" dirty="0" err="1">
                          <a:effectLst/>
                        </a:rPr>
                        <a:t>ou</a:t>
                      </a:r>
                      <a:r>
                        <a:rPr lang="en-US" sz="900" dirty="0">
                          <a:effectLst/>
                        </a:rPr>
                        <a:t> par </a:t>
                      </a:r>
                      <a:r>
                        <a:rPr lang="en-US" sz="900" dirty="0" err="1">
                          <a:effectLst/>
                        </a:rPr>
                        <a:t>courriel</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104140" marR="0" algn="l">
                        <a:lnSpc>
                          <a:spcPct val="107000"/>
                        </a:lnSpc>
                        <a:spcBef>
                          <a:spcPts val="240"/>
                        </a:spcBef>
                        <a:spcAft>
                          <a:spcPts val="240"/>
                        </a:spcAft>
                      </a:pP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40" marR="0" algn="l">
                        <a:lnSpc>
                          <a:spcPct val="107000"/>
                        </a:lnSpc>
                        <a:spcBef>
                          <a:spcPts val="240"/>
                        </a:spcBef>
                        <a:spcAft>
                          <a:spcPts val="24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720"/>
                        </a:spcBef>
                        <a:spcAft>
                          <a:spcPts val="720"/>
                        </a:spcAft>
                      </a:pP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27359" marR="273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0460692"/>
                  </a:ext>
                </a:extLst>
              </a:tr>
            </a:tbl>
          </a:graphicData>
        </a:graphic>
      </p:graphicFrame>
      <p:sp>
        <p:nvSpPr>
          <p:cNvPr id="6" name="Title 7">
            <a:extLst>
              <a:ext uri="{FF2B5EF4-FFF2-40B4-BE49-F238E27FC236}">
                <a16:creationId xmlns:a16="http://schemas.microsoft.com/office/drawing/2014/main" id="{3DF739DE-6529-A915-FCAA-8F24EB4F657C}"/>
              </a:ext>
            </a:extLst>
          </p:cNvPr>
          <p:cNvSpPr>
            <a:spLocks noGrp="1"/>
          </p:cNvSpPr>
          <p:nvPr>
            <p:ph type="title"/>
          </p:nvPr>
        </p:nvSpPr>
        <p:spPr>
          <a:xfrm>
            <a:off x="298939" y="136525"/>
            <a:ext cx="10380662" cy="752475"/>
          </a:xfrm>
        </p:spPr>
        <p:txBody>
          <a:bodyPr>
            <a:normAutofit/>
          </a:bodyPr>
          <a:lstStyle/>
          <a:p>
            <a:r>
              <a:rPr lang="fr-FR" sz="1600"/>
              <a:t>Accès aux tests de dépistage du cancer colorectal (2/2)</a:t>
            </a:r>
            <a:endParaRPr lang="en-US" sz="1600"/>
          </a:p>
        </p:txBody>
      </p:sp>
      <p:sp>
        <p:nvSpPr>
          <p:cNvPr id="9" name="TextBox 8">
            <a:extLst>
              <a:ext uri="{FF2B5EF4-FFF2-40B4-BE49-F238E27FC236}">
                <a16:creationId xmlns:a16="http://schemas.microsoft.com/office/drawing/2014/main" id="{901A99E2-B5B3-135E-F0F2-A6B33F2622FF}"/>
              </a:ext>
            </a:extLst>
          </p:cNvPr>
          <p:cNvSpPr txBox="1"/>
          <p:nvPr/>
        </p:nvSpPr>
        <p:spPr>
          <a:xfrm>
            <a:off x="215226" y="6138367"/>
            <a:ext cx="11410217" cy="583108"/>
          </a:xfrm>
          <a:prstGeom prst="rect">
            <a:avLst/>
          </a:prstGeom>
          <a:noFill/>
        </p:spPr>
        <p:txBody>
          <a:bodyPr wrap="square">
            <a:spAutoFit/>
          </a:bodyPr>
          <a:lstStyle/>
          <a:p>
            <a:pPr>
              <a:spcBef>
                <a:spcPts val="600"/>
              </a:spcBef>
              <a:spcAft>
                <a:spcPts val="800"/>
              </a:spcAft>
            </a:pPr>
            <a:r>
              <a:rPr lang="en-US" sz="1000" dirty="0">
                <a:effectLst/>
                <a:latin typeface="Calibri" panose="020F0502020204030204" pitchFamily="34" charset="0"/>
                <a:ea typeface="Yu Mincho" panose="02020400000000000000" pitchFamily="18" charset="-128"/>
              </a:rPr>
              <a:t>N.-B. : ^ Le participant doit </a:t>
            </a:r>
            <a:r>
              <a:rPr lang="en-US" sz="1000" dirty="0" err="1">
                <a:effectLst/>
                <a:latin typeface="Calibri" panose="020F0502020204030204" pitchFamily="34" charset="0"/>
                <a:ea typeface="Yu Mincho" panose="02020400000000000000" pitchFamily="18" charset="-128"/>
              </a:rPr>
              <a:t>remplir</a:t>
            </a:r>
            <a:r>
              <a:rPr lang="en-US" sz="1000" dirty="0">
                <a:effectLst/>
                <a:latin typeface="Calibri" panose="020F0502020204030204" pitchFamily="34" charset="0"/>
                <a:ea typeface="Yu Mincho" panose="02020400000000000000" pitchFamily="18" charset="-128"/>
              </a:rPr>
              <a:t> et </a:t>
            </a:r>
            <a:r>
              <a:rPr lang="en-US" sz="1000" dirty="0" err="1">
                <a:effectLst/>
                <a:latin typeface="Calibri" panose="020F0502020204030204" pitchFamily="34" charset="0"/>
                <a:ea typeface="Yu Mincho" panose="02020400000000000000" pitchFamily="18" charset="-128"/>
              </a:rPr>
              <a:t>renvoyer</a:t>
            </a:r>
            <a:r>
              <a:rPr lang="en-US" sz="1000" dirty="0">
                <a:effectLst/>
                <a:latin typeface="Calibri" panose="020F0502020204030204" pitchFamily="34" charset="0"/>
                <a:ea typeface="Yu Mincho" panose="02020400000000000000" pitchFamily="18" charset="-128"/>
              </a:rPr>
              <a:t> le questionnaire </a:t>
            </a:r>
            <a:r>
              <a:rPr lang="en-US" sz="1000" dirty="0" err="1">
                <a:effectLst/>
                <a:latin typeface="Calibri" panose="020F0502020204030204" pitchFamily="34" charset="0"/>
                <a:ea typeface="Yu Mincho" panose="02020400000000000000" pitchFamily="18" charset="-128"/>
              </a:rPr>
              <a:t>d'éligibilité</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enveloppe</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préaffranchie</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fournie</a:t>
            </a:r>
            <a:r>
              <a:rPr lang="en-US" sz="1000" dirty="0">
                <a:effectLst/>
                <a:latin typeface="Calibri" panose="020F0502020204030204" pitchFamily="34" charset="0"/>
                <a:ea typeface="Yu Mincho" panose="02020400000000000000" pitchFamily="18" charset="-128"/>
              </a:rPr>
              <a:t>)</a:t>
            </a:r>
            <a:endParaRPr lang="en-US" sz="1000" dirty="0"/>
          </a:p>
          <a:p>
            <a:pPr marL="0" marR="0">
              <a:lnSpc>
                <a:spcPct val="107000"/>
              </a:lnSpc>
              <a:spcBef>
                <a:spcPts val="600"/>
              </a:spcBef>
              <a:spcAft>
                <a:spcPts val="800"/>
              </a:spcAft>
            </a:pPr>
            <a:endParaRPr lang="en-US" sz="10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26249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3DF739DE-6529-A915-FCAA-8F24EB4F657C}"/>
              </a:ext>
            </a:extLst>
          </p:cNvPr>
          <p:cNvSpPr>
            <a:spLocks noGrp="1"/>
          </p:cNvSpPr>
          <p:nvPr>
            <p:ph type="title"/>
          </p:nvPr>
        </p:nvSpPr>
        <p:spPr>
          <a:xfrm>
            <a:off x="298939" y="136525"/>
            <a:ext cx="10380662" cy="752475"/>
          </a:xfrm>
        </p:spPr>
        <p:txBody>
          <a:bodyPr>
            <a:normAutofit/>
          </a:bodyPr>
          <a:lstStyle/>
          <a:p>
            <a:r>
              <a:rPr lang="fr-FR" sz="1600"/>
              <a:t>Processus de dépistage pour les participants sans médecin traitant (1/2)</a:t>
            </a:r>
            <a:endParaRPr lang="en-US" sz="1600"/>
          </a:p>
        </p:txBody>
      </p:sp>
      <p:graphicFrame>
        <p:nvGraphicFramePr>
          <p:cNvPr id="8" name="Table 7">
            <a:extLst>
              <a:ext uri="{FF2B5EF4-FFF2-40B4-BE49-F238E27FC236}">
                <a16:creationId xmlns:a16="http://schemas.microsoft.com/office/drawing/2014/main" id="{01EEAF2B-0696-27D0-01EA-BEA8FC86FBBB}"/>
              </a:ext>
            </a:extLst>
          </p:cNvPr>
          <p:cNvGraphicFramePr>
            <a:graphicFrameLocks noGrp="1"/>
          </p:cNvGraphicFramePr>
          <p:nvPr>
            <p:extLst>
              <p:ext uri="{D42A27DB-BD31-4B8C-83A1-F6EECF244321}">
                <p14:modId xmlns:p14="http://schemas.microsoft.com/office/powerpoint/2010/main" val="1857874373"/>
              </p:ext>
            </p:extLst>
          </p:nvPr>
        </p:nvGraphicFramePr>
        <p:xfrm>
          <a:off x="234696" y="1050479"/>
          <a:ext cx="11722608" cy="5201921"/>
        </p:xfrm>
        <a:graphic>
          <a:graphicData uri="http://schemas.openxmlformats.org/drawingml/2006/table">
            <a:tbl>
              <a:tblPr firstRow="1" firstCol="1" bandRow="1">
                <a:tableStyleId>{7E9639D4-E3E2-4D34-9284-5A2195B3D0D7}</a:tableStyleId>
              </a:tblPr>
              <a:tblGrid>
                <a:gridCol w="810622">
                  <a:extLst>
                    <a:ext uri="{9D8B030D-6E8A-4147-A177-3AD203B41FA5}">
                      <a16:colId xmlns:a16="http://schemas.microsoft.com/office/drawing/2014/main" val="3166490272"/>
                    </a:ext>
                  </a:extLst>
                </a:gridCol>
                <a:gridCol w="2293337">
                  <a:extLst>
                    <a:ext uri="{9D8B030D-6E8A-4147-A177-3AD203B41FA5}">
                      <a16:colId xmlns:a16="http://schemas.microsoft.com/office/drawing/2014/main" val="3397269630"/>
                    </a:ext>
                  </a:extLst>
                </a:gridCol>
                <a:gridCol w="1468169">
                  <a:extLst>
                    <a:ext uri="{9D8B030D-6E8A-4147-A177-3AD203B41FA5}">
                      <a16:colId xmlns:a16="http://schemas.microsoft.com/office/drawing/2014/main" val="2450847697"/>
                    </a:ext>
                  </a:extLst>
                </a:gridCol>
                <a:gridCol w="2879902">
                  <a:extLst>
                    <a:ext uri="{9D8B030D-6E8A-4147-A177-3AD203B41FA5}">
                      <a16:colId xmlns:a16="http://schemas.microsoft.com/office/drawing/2014/main" val="3084960527"/>
                    </a:ext>
                  </a:extLst>
                </a:gridCol>
                <a:gridCol w="4270578">
                  <a:extLst>
                    <a:ext uri="{9D8B030D-6E8A-4147-A177-3AD203B41FA5}">
                      <a16:colId xmlns:a16="http://schemas.microsoft.com/office/drawing/2014/main" val="460991155"/>
                    </a:ext>
                  </a:extLst>
                </a:gridCol>
              </a:tblGrid>
              <a:tr h="114059">
                <a:tc>
                  <a:txBody>
                    <a:bodyPr/>
                    <a:lstStyle/>
                    <a:p>
                      <a:pPr marL="0" marR="0">
                        <a:lnSpc>
                          <a:spcPct val="107000"/>
                        </a:lnSpc>
                        <a:spcBef>
                          <a:spcPts val="240"/>
                        </a:spcBef>
                        <a:spcAft>
                          <a:spcPts val="240"/>
                        </a:spcAf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err="1">
                          <a:solidFill>
                            <a:srgbClr val="FEFFFE"/>
                          </a:solidFill>
                          <a:effectLst/>
                        </a:rPr>
                        <a:t>Rôle</a:t>
                      </a:r>
                      <a:r>
                        <a:rPr lang="en-US" sz="900" dirty="0">
                          <a:solidFill>
                            <a:srgbClr val="FEFFFE"/>
                          </a:solidFill>
                          <a:effectLst/>
                        </a:rPr>
                        <a:t> du </a:t>
                      </a:r>
                      <a:r>
                        <a:rPr lang="en-US" sz="900" dirty="0" err="1">
                          <a:solidFill>
                            <a:srgbClr val="FEFFFE"/>
                          </a:solidFill>
                          <a:effectLst/>
                        </a:rPr>
                        <a:t>m</a:t>
                      </a:r>
                      <a:r>
                        <a:rPr lang="en-US" sz="900" dirty="0" err="1">
                          <a:solidFill>
                            <a:srgbClr val="FEFFFE"/>
                          </a:solidFill>
                          <a:effectLst/>
                          <a:latin typeface="Calibri" panose="020F0502020204030204" pitchFamily="34" charset="0"/>
                          <a:cs typeface="Calibri" panose="020F0502020204030204" pitchFamily="34" charset="0"/>
                        </a:rPr>
                        <a:t>é</a:t>
                      </a:r>
                      <a:r>
                        <a:rPr lang="en-US" sz="900" dirty="0" err="1">
                          <a:solidFill>
                            <a:srgbClr val="FEFFFE"/>
                          </a:solidFill>
                          <a:effectLst/>
                        </a:rPr>
                        <a:t>decin</a:t>
                      </a:r>
                      <a:r>
                        <a:rPr lang="en-US" sz="900" dirty="0">
                          <a:solidFill>
                            <a:srgbClr val="FEFFFE"/>
                          </a:solidFill>
                          <a:effectLst/>
                        </a:rPr>
                        <a:t> </a:t>
                      </a:r>
                      <a:r>
                        <a:rPr lang="en-US" sz="900" dirty="0" err="1">
                          <a:solidFill>
                            <a:srgbClr val="FEFFFE"/>
                          </a:solidFill>
                          <a:effectLst/>
                        </a:rPr>
                        <a:t>traitant</a:t>
                      </a:r>
                      <a:r>
                        <a:rPr lang="en-US" sz="900" dirty="0">
                          <a:solidFill>
                            <a:srgbClr val="FEFFFE"/>
                          </a:solidFill>
                          <a:effectLst/>
                        </a:rPr>
                        <a:t> dans </a:t>
                      </a:r>
                      <a:r>
                        <a:rPr lang="en-US" sz="900" dirty="0" err="1">
                          <a:solidFill>
                            <a:srgbClr val="FEFFFE"/>
                          </a:solidFill>
                          <a:effectLst/>
                        </a:rPr>
                        <a:t>l'accès</a:t>
                      </a:r>
                      <a:r>
                        <a:rPr lang="en-US" sz="900" dirty="0">
                          <a:solidFill>
                            <a:srgbClr val="FEFFFE"/>
                          </a:solidFill>
                          <a:effectLst/>
                        </a:rPr>
                        <a:t> au test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a:solidFill>
                            <a:srgbClr val="FEFFFE"/>
                          </a:solidFill>
                          <a:effectLst/>
                        </a:rPr>
                        <a:t>Le </a:t>
                      </a:r>
                      <a:r>
                        <a:rPr lang="en-US" sz="900" dirty="0" err="1">
                          <a:solidFill>
                            <a:srgbClr val="FEFFFE"/>
                          </a:solidFill>
                          <a:effectLst/>
                        </a:rPr>
                        <a:t>m</a:t>
                      </a:r>
                      <a:r>
                        <a:rPr lang="en-US" sz="900" dirty="0" err="1">
                          <a:solidFill>
                            <a:srgbClr val="FEFFFE"/>
                          </a:solidFill>
                          <a:effectLst/>
                          <a:latin typeface="Calibri" panose="020F0502020204030204" pitchFamily="34" charset="0"/>
                          <a:cs typeface="Calibri" panose="020F0502020204030204" pitchFamily="34" charset="0"/>
                        </a:rPr>
                        <a:t>é</a:t>
                      </a:r>
                      <a:r>
                        <a:rPr lang="en-US" sz="900" dirty="0" err="1">
                          <a:solidFill>
                            <a:srgbClr val="FEFFFE"/>
                          </a:solidFill>
                          <a:effectLst/>
                        </a:rPr>
                        <a:t>decin</a:t>
                      </a:r>
                      <a:r>
                        <a:rPr lang="en-US" sz="900" dirty="0">
                          <a:solidFill>
                            <a:srgbClr val="FEFFFE"/>
                          </a:solidFill>
                          <a:effectLst/>
                        </a:rPr>
                        <a:t> </a:t>
                      </a:r>
                      <a:r>
                        <a:rPr lang="en-US" sz="900" dirty="0" err="1">
                          <a:solidFill>
                            <a:srgbClr val="FEFFFE"/>
                          </a:solidFill>
                          <a:effectLst/>
                        </a:rPr>
                        <a:t>traitant</a:t>
                      </a:r>
                      <a:r>
                        <a:rPr lang="en-US" sz="900" dirty="0">
                          <a:solidFill>
                            <a:srgbClr val="FEFFFE"/>
                          </a:solidFill>
                          <a:effectLst/>
                        </a:rPr>
                        <a:t> </a:t>
                      </a:r>
                      <a:r>
                        <a:rPr lang="en-US" sz="900" dirty="0" err="1">
                          <a:solidFill>
                            <a:srgbClr val="FEFFFE"/>
                          </a:solidFill>
                          <a:effectLst/>
                        </a:rPr>
                        <a:t>est</a:t>
                      </a:r>
                      <a:r>
                        <a:rPr lang="en-US" sz="900" dirty="0">
                          <a:solidFill>
                            <a:srgbClr val="FEFFFE"/>
                          </a:solidFill>
                          <a:effectLst/>
                        </a:rPr>
                        <a:t> </a:t>
                      </a:r>
                      <a:r>
                        <a:rPr lang="fr-CA" sz="900" dirty="0">
                          <a:solidFill>
                            <a:srgbClr val="FEFFFE"/>
                          </a:solidFill>
                          <a:effectLst/>
                        </a:rPr>
                        <a:t>nécessaire pour accéder au test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err="1">
                          <a:solidFill>
                            <a:srgbClr val="FEFFFE"/>
                          </a:solidFill>
                          <a:effectLst/>
                        </a:rPr>
                        <a:t>Réception</a:t>
                      </a:r>
                      <a:r>
                        <a:rPr lang="en-US" sz="900" dirty="0">
                          <a:solidFill>
                            <a:srgbClr val="FEFFFE"/>
                          </a:solidFill>
                          <a:effectLst/>
                        </a:rPr>
                        <a:t> des </a:t>
                      </a:r>
                      <a:r>
                        <a:rPr lang="en-US" sz="900" dirty="0" err="1">
                          <a:solidFill>
                            <a:srgbClr val="FEFFFE"/>
                          </a:solidFill>
                          <a:effectLst/>
                        </a:rPr>
                        <a:t>résultats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defRPr/>
                      </a:pPr>
                      <a:r>
                        <a:rPr lang="en-US" sz="900" dirty="0">
                          <a:solidFill>
                            <a:srgbClr val="FEFFFE"/>
                          </a:solidFill>
                          <a:effectLst/>
                        </a:rPr>
                        <a:t>Identification d'un </a:t>
                      </a:r>
                      <a:r>
                        <a:rPr lang="en-US" sz="900" dirty="0" err="1">
                          <a:solidFill>
                            <a:srgbClr val="FEFFFE"/>
                          </a:solidFill>
                          <a:effectLst/>
                        </a:rPr>
                        <a:t>m</a:t>
                      </a:r>
                      <a:r>
                        <a:rPr lang="en-US" sz="900" dirty="0" err="1">
                          <a:solidFill>
                            <a:srgbClr val="FEFFFE"/>
                          </a:solidFill>
                          <a:effectLst/>
                          <a:latin typeface="Calibri" panose="020F0502020204030204" pitchFamily="34" charset="0"/>
                          <a:cs typeface="Calibri" panose="020F0502020204030204" pitchFamily="34" charset="0"/>
                        </a:rPr>
                        <a:t>é</a:t>
                      </a:r>
                      <a:r>
                        <a:rPr lang="en-US" sz="900" dirty="0" err="1">
                          <a:solidFill>
                            <a:srgbClr val="FEFFFE"/>
                          </a:solidFill>
                          <a:effectLst/>
                        </a:rPr>
                        <a:t>decin</a:t>
                      </a:r>
                      <a:r>
                        <a:rPr lang="en-US" sz="900" dirty="0">
                          <a:solidFill>
                            <a:srgbClr val="FEFFFE"/>
                          </a:solidFill>
                          <a:effectLst/>
                        </a:rPr>
                        <a:t> </a:t>
                      </a:r>
                      <a:r>
                        <a:rPr lang="en-US" sz="900" dirty="0" err="1">
                          <a:solidFill>
                            <a:srgbClr val="FEFFFE"/>
                          </a:solidFill>
                          <a:effectLst/>
                        </a:rPr>
                        <a:t>traitant</a:t>
                      </a:r>
                      <a:r>
                        <a:rPr lang="en-US" sz="900" dirty="0">
                          <a:solidFill>
                            <a:srgbClr val="FEFFFE"/>
                          </a:solidFill>
                          <a:effectLst/>
                        </a:rPr>
                        <a:t> </a:t>
                      </a:r>
                      <a:r>
                        <a:rPr lang="en-US" sz="900" dirty="0" err="1">
                          <a:solidFill>
                            <a:srgbClr val="FEFFFE"/>
                          </a:solidFill>
                          <a:effectLst/>
                        </a:rPr>
                        <a:t>si</a:t>
                      </a:r>
                      <a:r>
                        <a:rPr lang="en-US" sz="900" dirty="0">
                          <a:solidFill>
                            <a:srgbClr val="FEFFFE"/>
                          </a:solidFill>
                          <a:effectLst/>
                        </a:rPr>
                        <a:t> un </a:t>
                      </a:r>
                      <a:r>
                        <a:rPr lang="en-US" sz="900" dirty="0" err="1">
                          <a:solidFill>
                            <a:srgbClr val="FEFFFE"/>
                          </a:solidFill>
                          <a:effectLst/>
                        </a:rPr>
                        <a:t>suivi</a:t>
                      </a:r>
                      <a:r>
                        <a:rPr lang="en-US" sz="900" dirty="0">
                          <a:solidFill>
                            <a:srgbClr val="FEFFFE"/>
                          </a:solidFill>
                          <a:effectLst/>
                        </a:rPr>
                        <a:t> </a:t>
                      </a:r>
                      <a:r>
                        <a:rPr lang="en-US" sz="900" dirty="0" err="1">
                          <a:solidFill>
                            <a:srgbClr val="FEFFFE"/>
                          </a:solidFill>
                          <a:effectLst/>
                        </a:rPr>
                        <a:t>est</a:t>
                      </a:r>
                      <a:r>
                        <a:rPr lang="en-US" sz="900" dirty="0">
                          <a:solidFill>
                            <a:srgbClr val="FEFFFE"/>
                          </a:solidFill>
                          <a:effectLst/>
                        </a:rPr>
                        <a:t> </a:t>
                      </a:r>
                      <a:r>
                        <a:rPr lang="en-US" sz="900" dirty="0" err="1">
                          <a:solidFill>
                            <a:srgbClr val="FEFFFE"/>
                          </a:solidFill>
                          <a:effectLst/>
                        </a:rPr>
                        <a:t>nécessaire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240"/>
                        </a:spcBef>
                        <a:spcAft>
                          <a:spcPts val="240"/>
                        </a:spcAft>
                      </a:pP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620158590"/>
                  </a:ext>
                </a:extLst>
              </a:tr>
              <a:tr h="410359">
                <a:tc>
                  <a:txBody>
                    <a:bodyPr/>
                    <a:lstStyle/>
                    <a:p>
                      <a:pPr marL="0" marR="0" algn="ctr">
                        <a:lnSpc>
                          <a:spcPct val="107000"/>
                        </a:lnSpc>
                        <a:spcBef>
                          <a:spcPts val="240"/>
                        </a:spcBef>
                        <a:spcAft>
                          <a:spcPts val="0"/>
                        </a:spcAf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a:spcBef>
                          <a:spcPts val="0"/>
                        </a:spcBef>
                        <a:spcAft>
                          <a:spcPts val="240"/>
                        </a:spcAft>
                        <a:buFont typeface="Arial" panose="020B0604020202020204" pitchFamily="34" charset="0"/>
                        <a:buChar char="•"/>
                      </a:pPr>
                      <a:r>
                        <a:rPr lang="en-CA" sz="900" dirty="0">
                          <a:effectLst/>
                        </a:rPr>
                        <a:t>Le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rPr>
                        <a:t> </a:t>
                      </a:r>
                      <a:r>
                        <a:rPr lang="en-CA" sz="900" dirty="0" err="1">
                          <a:effectLst/>
                        </a:rPr>
                        <a:t>fournit</a:t>
                      </a:r>
                      <a:r>
                        <a:rPr lang="en-CA" sz="900" dirty="0">
                          <a:effectLst/>
                        </a:rPr>
                        <a:t> des kits</a:t>
                      </a:r>
                      <a:endParaRPr lang="en-US" sz="900" dirty="0">
                        <a:effectLst/>
                      </a:endParaRPr>
                    </a:p>
                    <a:p>
                      <a:pPr marL="171450" marR="0" lvl="0" indent="-171450" algn="l">
                        <a:spcBef>
                          <a:spcPts val="0"/>
                        </a:spcBef>
                        <a:spcAft>
                          <a:spcPts val="0"/>
                        </a:spcAft>
                        <a:buFont typeface="Arial" panose="020B0604020202020204" pitchFamily="34" charset="0"/>
                        <a:buChar char="•"/>
                      </a:pPr>
                      <a:r>
                        <a:rPr lang="en-CA" sz="900" dirty="0">
                          <a:effectLst/>
                        </a:rPr>
                        <a:t>Le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kern="1200" dirty="0">
                          <a:solidFill>
                            <a:schemeClr val="tx1"/>
                          </a:solidFill>
                          <a:effectLst/>
                          <a:latin typeface="+mn-lt"/>
                          <a:ea typeface="+mn-ea"/>
                          <a:cs typeface="+mn-cs"/>
                        </a:rPr>
                        <a:t> </a:t>
                      </a:r>
                      <a:r>
                        <a:rPr lang="en-CA" sz="900" dirty="0">
                          <a:effectLst/>
                        </a:rPr>
                        <a:t> </a:t>
                      </a:r>
                      <a:r>
                        <a:rPr lang="en-CA" sz="900" dirty="0" err="1">
                          <a:effectLst/>
                        </a:rPr>
                        <a:t>peut</a:t>
                      </a:r>
                      <a:r>
                        <a:rPr lang="en-CA" sz="900" dirty="0">
                          <a:effectLst/>
                        </a:rPr>
                        <a:t> </a:t>
                      </a:r>
                      <a:r>
                        <a:rPr lang="en-CA" sz="900" dirty="0" err="1">
                          <a:effectLst/>
                        </a:rPr>
                        <a:t>contacter</a:t>
                      </a:r>
                      <a:r>
                        <a:rPr lang="en-CA" sz="900" dirty="0">
                          <a:effectLst/>
                        </a:rPr>
                        <a:t> le programme pour demander </a:t>
                      </a:r>
                      <a:r>
                        <a:rPr lang="en-CA" sz="900" dirty="0" err="1">
                          <a:effectLst/>
                        </a:rPr>
                        <a:t>qu'un</a:t>
                      </a:r>
                      <a:r>
                        <a:rPr lang="en-CA" sz="900" dirty="0">
                          <a:effectLst/>
                        </a:rPr>
                        <a:t> kit </a:t>
                      </a:r>
                      <a:r>
                        <a:rPr lang="en-CA" sz="900" dirty="0" err="1">
                          <a:effectLst/>
                        </a:rPr>
                        <a:t>soit</a:t>
                      </a:r>
                      <a:r>
                        <a:rPr lang="en-CA" sz="900" dirty="0">
                          <a:effectLst/>
                        </a:rPr>
                        <a:t> </a:t>
                      </a:r>
                      <a:r>
                        <a:rPr lang="en-CA" sz="900" dirty="0" err="1">
                          <a:effectLst/>
                        </a:rPr>
                        <a:t>envoyé</a:t>
                      </a:r>
                      <a:r>
                        <a:rPr lang="en-CA" sz="900" dirty="0">
                          <a:effectLst/>
                        </a:rPr>
                        <a:t> à son patient. Le kit sera </a:t>
                      </a:r>
                      <a:r>
                        <a:rPr lang="en-CA" sz="900" dirty="0" err="1">
                          <a:effectLst/>
                        </a:rPr>
                        <a:t>accompagné</a:t>
                      </a:r>
                      <a:r>
                        <a:rPr lang="en-CA" sz="900" dirty="0">
                          <a:effectLst/>
                        </a:rPr>
                        <a:t> </a:t>
                      </a:r>
                      <a:r>
                        <a:rPr lang="en-CA" sz="900" dirty="0" err="1">
                          <a:effectLst/>
                        </a:rPr>
                        <a:t>d'une</a:t>
                      </a:r>
                      <a:r>
                        <a:rPr lang="en-CA" sz="900" dirty="0">
                          <a:effectLst/>
                        </a:rPr>
                        <a:t> </a:t>
                      </a:r>
                      <a:r>
                        <a:rPr lang="en-CA" sz="900" dirty="0" err="1">
                          <a:effectLst/>
                        </a:rPr>
                        <a:t>lettre</a:t>
                      </a:r>
                      <a:r>
                        <a:rPr lang="en-CA" sz="900" dirty="0">
                          <a:effectLst/>
                        </a:rPr>
                        <a:t> </a:t>
                      </a:r>
                      <a:r>
                        <a:rPr lang="en-CA" sz="900" dirty="0" err="1">
                          <a:effectLst/>
                        </a:rPr>
                        <a:t>indiquant</a:t>
                      </a:r>
                      <a:r>
                        <a:rPr lang="en-CA" sz="900" dirty="0">
                          <a:effectLst/>
                        </a:rPr>
                        <a:t> que le PCP a </a:t>
                      </a:r>
                      <a:r>
                        <a:rPr lang="en-CA" sz="900" dirty="0" err="1">
                          <a:effectLst/>
                        </a:rPr>
                        <a:t>demandé</a:t>
                      </a:r>
                      <a:r>
                        <a:rPr lang="en-CA" sz="900" dirty="0">
                          <a:effectLst/>
                        </a:rPr>
                        <a:t> </a:t>
                      </a:r>
                      <a:r>
                        <a:rPr lang="en-CA" sz="900" dirty="0" err="1">
                          <a:effectLst/>
                        </a:rPr>
                        <a:t>l'envoi</a:t>
                      </a:r>
                      <a:r>
                        <a:rPr lang="en-CA" sz="900" dirty="0">
                          <a:effectLst/>
                        </a:rPr>
                        <a:t> d'un kit.</a:t>
                      </a:r>
                      <a:endParaRPr lang="en-US" sz="900" dirty="0">
                        <a:effectLst/>
                      </a:endParaRPr>
                    </a:p>
                    <a:p>
                      <a:pPr marL="171450" marR="0" indent="-171450" algn="l">
                        <a:spcBef>
                          <a:spcPts val="0"/>
                        </a:spcBef>
                        <a:spcAft>
                          <a:spcPts val="0"/>
                        </a:spcAft>
                        <a:buFont typeface="Arial" panose="020B0604020202020204" pitchFamily="34" charset="0"/>
                        <a:buChar char="•"/>
                      </a:pPr>
                      <a:r>
                        <a:rPr lang="en-CA" sz="900" dirty="0">
                          <a:effectLst/>
                        </a:rPr>
                        <a:t>Le programme </a:t>
                      </a:r>
                      <a:r>
                        <a:rPr lang="en-CA" sz="900" dirty="0" err="1">
                          <a:effectLst/>
                        </a:rPr>
                        <a:t>envoie</a:t>
                      </a:r>
                      <a:r>
                        <a:rPr lang="en-CA" sz="900" dirty="0">
                          <a:effectLst/>
                        </a:rPr>
                        <a:t> par </a:t>
                      </a:r>
                      <a:r>
                        <a:rPr lang="en-CA" sz="900" dirty="0" err="1">
                          <a:effectLst/>
                        </a:rPr>
                        <a:t>courrier</a:t>
                      </a:r>
                      <a:r>
                        <a:rPr lang="en-CA" sz="900" dirty="0">
                          <a:effectLst/>
                        </a:rPr>
                        <a:t> les </a:t>
                      </a:r>
                      <a:r>
                        <a:rPr lang="en-CA" sz="900" dirty="0" err="1">
                          <a:effectLst/>
                        </a:rPr>
                        <a:t>séries</a:t>
                      </a:r>
                      <a:r>
                        <a:rPr lang="en-CA" sz="900" dirty="0">
                          <a:effectLst/>
                        </a:rPr>
                        <a:t> de </a:t>
                      </a:r>
                      <a:r>
                        <a:rPr lang="en-CA" sz="900" dirty="0" err="1">
                          <a:effectLst/>
                        </a:rPr>
                        <a:t>r</a:t>
                      </a:r>
                      <a:r>
                        <a:rPr lang="en-CA" sz="900" dirty="0" err="1">
                          <a:effectLst/>
                          <a:latin typeface="Calibri" panose="020F0502020204030204" pitchFamily="34" charset="0"/>
                          <a:cs typeface="Calibri" panose="020F0502020204030204" pitchFamily="34" charset="0"/>
                        </a:rPr>
                        <a:t>é</a:t>
                      </a:r>
                      <a:r>
                        <a:rPr lang="en-CA" sz="900" dirty="0" err="1">
                          <a:effectLst/>
                        </a:rPr>
                        <a:t>quisitions</a:t>
                      </a:r>
                      <a:r>
                        <a:rPr lang="en-CA" sz="900" dirty="0">
                          <a:effectLst/>
                        </a:rPr>
                        <a:t> </a:t>
                      </a:r>
                      <a:r>
                        <a:rPr lang="en-CA" sz="900" dirty="0" err="1">
                          <a:effectLst/>
                        </a:rPr>
                        <a:t>suivantes</a:t>
                      </a: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spcBef>
                          <a:spcPts val="24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a:spcBef>
                          <a:spcPts val="0"/>
                        </a:spcBef>
                        <a:spcAft>
                          <a:spcPts val="0"/>
                        </a:spcAft>
                        <a:buFont typeface="Arial" panose="020B0604020202020204" pitchFamily="34" charset="0"/>
                        <a:buChar char="•"/>
                      </a:pPr>
                      <a:r>
                        <a:rPr lang="en-CA" sz="900" dirty="0">
                          <a:effectLst/>
                        </a:rPr>
                        <a:t>Si le participant </a:t>
                      </a:r>
                      <a:r>
                        <a:rPr lang="en-CA" sz="900" dirty="0" err="1">
                          <a:effectLst/>
                        </a:rPr>
                        <a:t>n'a</a:t>
                      </a:r>
                      <a:r>
                        <a:rPr lang="en-CA" sz="900" dirty="0">
                          <a:effectLst/>
                        </a:rPr>
                        <a:t> pas un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rPr>
                        <a:t>, le programme </a:t>
                      </a:r>
                      <a:r>
                        <a:rPr lang="en-CA" sz="900" dirty="0" err="1">
                          <a:effectLst/>
                        </a:rPr>
                        <a:t>l'orientera</a:t>
                      </a:r>
                      <a:r>
                        <a:rPr lang="en-CA" sz="900" dirty="0">
                          <a:effectLst/>
                        </a:rPr>
                        <a:t> </a:t>
                      </a:r>
                      <a:r>
                        <a:rPr lang="en-CA" sz="900" dirty="0" err="1">
                          <a:effectLst/>
                        </a:rPr>
                        <a:t>vers</a:t>
                      </a:r>
                      <a:r>
                        <a:rPr lang="en-CA" sz="900" dirty="0">
                          <a:effectLst/>
                        </a:rPr>
                        <a:t> un </a:t>
                      </a:r>
                      <a:r>
                        <a:rPr lang="en-CA" sz="900" dirty="0" err="1">
                          <a:effectLst/>
                        </a:rPr>
                        <a:t>médecin</a:t>
                      </a:r>
                      <a:r>
                        <a:rPr lang="en-CA" sz="900" dirty="0">
                          <a:effectLst/>
                        </a:rPr>
                        <a:t> qui le </a:t>
                      </a:r>
                      <a:r>
                        <a:rPr lang="en-CA" sz="900" dirty="0" err="1">
                          <a:effectLst/>
                        </a:rPr>
                        <a:t>suivra</a:t>
                      </a:r>
                      <a:r>
                        <a:rPr lang="en-CA" sz="900" dirty="0">
                          <a:effectLst/>
                        </a:rPr>
                        <a:t> tout au long du </a:t>
                      </a:r>
                      <a:r>
                        <a:rPr lang="en-CA" sz="900" dirty="0" err="1">
                          <a:effectLst/>
                        </a:rPr>
                        <a:t>parcours</a:t>
                      </a:r>
                      <a:r>
                        <a:rPr lang="en-CA" sz="900" dirty="0">
                          <a:effectLst/>
                        </a:rPr>
                        <a:t> de </a:t>
                      </a:r>
                      <a:r>
                        <a:rPr lang="en-CA" sz="900" dirty="0" err="1">
                          <a:effectLst/>
                        </a:rPr>
                        <a:t>dépistage</a:t>
                      </a:r>
                      <a:endParaRPr lang="en-CA" sz="900" dirty="0">
                        <a:effectLst/>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0709132"/>
                  </a:ext>
                </a:extLst>
              </a:tr>
              <a:tr h="171335">
                <a:tc>
                  <a:txBody>
                    <a:bodyPr/>
                    <a:lstStyle/>
                    <a:p>
                      <a:pPr marL="0" marR="0" algn="ctr">
                        <a:lnSpc>
                          <a:spcPct val="107000"/>
                        </a:lnSpc>
                        <a:spcBef>
                          <a:spcPts val="240"/>
                        </a:spcBef>
                        <a:spcAft>
                          <a:spcPts val="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25521" marR="25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gn="l" defTabSz="914400" rtl="0" eaLnBrk="1" latinLnBrk="0" hangingPunct="1">
                        <a:spcBef>
                          <a:spcPts val="0"/>
                        </a:spcBef>
                        <a:spcAft>
                          <a:spcPts val="240"/>
                        </a:spcAft>
                        <a:buFont typeface="Arial" panose="020B0604020202020204" pitchFamily="34" charset="0"/>
                        <a:buChar char="•"/>
                      </a:pPr>
                      <a:r>
                        <a:rPr lang="en-CA" sz="900" kern="1200" dirty="0">
                          <a:solidFill>
                            <a:schemeClr val="tx1"/>
                          </a:solidFill>
                          <a:effectLst/>
                          <a:latin typeface="+mn-lt"/>
                          <a:ea typeface="+mn-ea"/>
                          <a:cs typeface="+mn-cs"/>
                        </a:rPr>
                        <a:t>Les kits ne </a:t>
                      </a:r>
                      <a:r>
                        <a:rPr lang="en-CA" sz="900" kern="1200" dirty="0" err="1">
                          <a:solidFill>
                            <a:schemeClr val="tx1"/>
                          </a:solidFill>
                          <a:effectLst/>
                          <a:latin typeface="+mn-lt"/>
                          <a:ea typeface="+mn-ea"/>
                          <a:cs typeface="+mn-cs"/>
                        </a:rPr>
                        <a:t>peuvent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être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obtenus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qu'auprès</a:t>
                      </a:r>
                      <a:r>
                        <a:rPr lang="en-CA" sz="900" kern="1200" dirty="0">
                          <a:solidFill>
                            <a:schemeClr val="tx1"/>
                          </a:solidFill>
                          <a:effectLst/>
                          <a:latin typeface="+mn-lt"/>
                          <a:ea typeface="+mn-ea"/>
                          <a:cs typeface="+mn-cs"/>
                        </a:rPr>
                        <a:t> du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infirmière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ou</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infirmière</a:t>
                      </a:r>
                      <a:r>
                        <a:rPr lang="en-CA" sz="900" kern="1200" dirty="0">
                          <a:solidFill>
                            <a:schemeClr val="tx1"/>
                          </a:solidFill>
                          <a:effectLst/>
                          <a:latin typeface="+mn-lt"/>
                          <a:ea typeface="+mn-ea"/>
                          <a:cs typeface="+mn-cs"/>
                        </a:rPr>
                        <a:t> de </a:t>
                      </a:r>
                      <a:r>
                        <a:rPr lang="en-CA" sz="900" kern="1200" dirty="0" err="1">
                          <a:solidFill>
                            <a:schemeClr val="tx1"/>
                          </a:solidFill>
                          <a:effectLst/>
                          <a:latin typeface="+mn-lt"/>
                          <a:ea typeface="+mn-ea"/>
                          <a:cs typeface="+mn-cs"/>
                        </a:rPr>
                        <a:t>santé</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communautaire</a:t>
                      </a:r>
                      <a:r>
                        <a:rPr lang="en-CA" sz="900" kern="1200" dirty="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l">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l">
                        <a:spcBef>
                          <a:spcPts val="0"/>
                        </a:spcBef>
                        <a:spcAft>
                          <a:spcPts val="0"/>
                        </a:spcAft>
                      </a:pPr>
                      <a:r>
                        <a:rPr lang="en-CA" sz="900" dirty="0" err="1">
                          <a:effectLst/>
                        </a:rPr>
                        <a:t>Directement</a:t>
                      </a:r>
                      <a:r>
                        <a:rPr lang="en-CA" sz="900" dirty="0">
                          <a:effectLst/>
                        </a:rPr>
                        <a:t> à </a:t>
                      </a:r>
                      <a:r>
                        <a:rPr lang="en-CA" sz="900" dirty="0" err="1">
                          <a:effectLst/>
                        </a:rPr>
                        <a:t>partir</a:t>
                      </a:r>
                      <a:r>
                        <a:rPr lang="en-CA" sz="900" dirty="0">
                          <a:effectLst/>
                        </a:rPr>
                        <a:t> du programme de </a:t>
                      </a:r>
                      <a:r>
                        <a:rPr lang="en-CA" sz="900" dirty="0" err="1">
                          <a:effectLst/>
                        </a:rPr>
                        <a:t>dépistage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spcBef>
                          <a:spcPts val="240"/>
                        </a:spcBef>
                        <a:spcAft>
                          <a:spcPts val="0"/>
                        </a:spcAft>
                        <a:buFont typeface="Arial" panose="020B0604020202020204" pitchFamily="34" charset="0"/>
                        <a:buNone/>
                      </a:pPr>
                      <a:endParaRPr lang="en-CA" sz="900" dirty="0">
                        <a:effectLst/>
                      </a:endParaRPr>
                    </a:p>
                    <a:p>
                      <a:pPr marL="171450" marR="0" lvl="0" indent="-171450" algn="l" defTabSz="914400" rtl="0" eaLnBrk="1" fontAlgn="auto" latinLnBrk="0" hangingPunct="1">
                        <a:lnSpc>
                          <a:spcPct val="100000"/>
                        </a:lnSpc>
                        <a:spcBef>
                          <a:spcPts val="240"/>
                        </a:spcBef>
                        <a:spcAft>
                          <a:spcPts val="0"/>
                        </a:spcAft>
                        <a:buClrTx/>
                        <a:buSzTx/>
                        <a:buFont typeface="Arial" panose="020B0604020202020204" pitchFamily="34" charset="0"/>
                        <a:buChar char="•"/>
                        <a:tabLst/>
                        <a:defRPr/>
                      </a:pPr>
                      <a:r>
                        <a:rPr lang="en-CA" sz="900" dirty="0">
                          <a:effectLst/>
                        </a:rPr>
                        <a:t>Les patients </a:t>
                      </a:r>
                      <a:r>
                        <a:rPr lang="en-CA" sz="900" dirty="0" err="1">
                          <a:effectLst/>
                        </a:rPr>
                        <a:t>dont</a:t>
                      </a:r>
                      <a:r>
                        <a:rPr lang="en-CA" sz="900" dirty="0">
                          <a:effectLst/>
                        </a:rPr>
                        <a:t> le TIF </a:t>
                      </a:r>
                      <a:r>
                        <a:rPr lang="en-CA" sz="900" dirty="0" err="1">
                          <a:effectLst/>
                        </a:rPr>
                        <a:t>est</a:t>
                      </a:r>
                      <a:r>
                        <a:rPr lang="en-CA" sz="900" dirty="0">
                          <a:effectLst/>
                        </a:rPr>
                        <a:t> </a:t>
                      </a:r>
                      <a:r>
                        <a:rPr lang="en-CA" sz="900" dirty="0" err="1">
                          <a:effectLst/>
                        </a:rPr>
                        <a:t>positif</a:t>
                      </a:r>
                      <a:r>
                        <a:rPr lang="en-CA" sz="900" dirty="0">
                          <a:effectLst/>
                        </a:rPr>
                        <a:t> </a:t>
                      </a:r>
                      <a:r>
                        <a:rPr lang="en-CA" sz="900" dirty="0" err="1">
                          <a:effectLst/>
                        </a:rPr>
                        <a:t>sont</a:t>
                      </a:r>
                      <a:r>
                        <a:rPr lang="en-CA" sz="900" dirty="0">
                          <a:effectLst/>
                        </a:rPr>
                        <a:t> </a:t>
                      </a:r>
                      <a:r>
                        <a:rPr lang="en-CA" sz="900" dirty="0" err="1">
                          <a:effectLst/>
                        </a:rPr>
                        <a:t>orientés</a:t>
                      </a:r>
                      <a:r>
                        <a:rPr lang="en-CA" sz="900" dirty="0">
                          <a:effectLst/>
                        </a:rPr>
                        <a:t> </a:t>
                      </a:r>
                      <a:r>
                        <a:rPr lang="en-CA" sz="900" dirty="0" err="1">
                          <a:effectLst/>
                        </a:rPr>
                        <a:t>vers</a:t>
                      </a:r>
                      <a:r>
                        <a:rPr lang="en-CA" sz="900" dirty="0">
                          <a:effectLst/>
                        </a:rPr>
                        <a:t> le programme </a:t>
                      </a:r>
                      <a:r>
                        <a:rPr lang="en-CA" sz="900" dirty="0" err="1">
                          <a:effectLst/>
                        </a:rPr>
                        <a:t>d'endoscopie</a:t>
                      </a:r>
                      <a:r>
                        <a:rPr lang="en-CA" sz="900" dirty="0">
                          <a:effectLst/>
                        </a:rPr>
                        <a:t> et </a:t>
                      </a:r>
                      <a:r>
                        <a:rPr lang="en-CA" sz="900" dirty="0" err="1">
                          <a:effectLst/>
                        </a:rPr>
                        <a:t>l'équipe</a:t>
                      </a:r>
                      <a:r>
                        <a:rPr lang="en-CA" sz="900" dirty="0">
                          <a:effectLst/>
                        </a:rPr>
                        <a:t> </a:t>
                      </a:r>
                      <a:r>
                        <a:rPr lang="en-CA" sz="900" dirty="0" err="1">
                          <a:effectLst/>
                        </a:rPr>
                        <a:t>d'orientation</a:t>
                      </a:r>
                      <a:r>
                        <a:rPr lang="en-CA" sz="900" dirty="0">
                          <a:effectLst/>
                        </a:rPr>
                        <a:t> sur le cancer.</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963162"/>
                  </a:ext>
                </a:extLst>
              </a:tr>
              <a:tr h="171335">
                <a:tc>
                  <a:txBody>
                    <a:bodyPr/>
                    <a:lstStyle/>
                    <a:p>
                      <a:pPr marL="0" marR="0" algn="ctr">
                        <a:lnSpc>
                          <a:spcPct val="107000"/>
                        </a:lnSpc>
                        <a:spcBef>
                          <a:spcPts val="240"/>
                        </a:spcBef>
                        <a:spcAft>
                          <a:spcPts val="0"/>
                        </a:spcAf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gn="l" defTabSz="914400" rtl="0" eaLnBrk="1" latinLnBrk="0" hangingPunct="1">
                        <a:spcBef>
                          <a:spcPts val="0"/>
                        </a:spcBef>
                        <a:spcAft>
                          <a:spcPts val="240"/>
                        </a:spcAft>
                        <a:buFont typeface="Arial" panose="020B0604020202020204" pitchFamily="34" charset="0"/>
                        <a:buChar char="•"/>
                      </a:pPr>
                      <a:r>
                        <a:rPr lang="en-CA" sz="900" kern="1200" dirty="0">
                          <a:solidFill>
                            <a:schemeClr val="tx1"/>
                          </a:solidFill>
                          <a:effectLst/>
                          <a:latin typeface="+mn-lt"/>
                          <a:ea typeface="+mn-ea"/>
                          <a:cs typeface="+mn-cs"/>
                        </a:rPr>
                        <a:t>Les kits ne </a:t>
                      </a:r>
                      <a:r>
                        <a:rPr lang="en-CA" sz="900" kern="1200" dirty="0" err="1">
                          <a:solidFill>
                            <a:schemeClr val="tx1"/>
                          </a:solidFill>
                          <a:effectLst/>
                          <a:latin typeface="+mn-lt"/>
                          <a:ea typeface="+mn-ea"/>
                          <a:cs typeface="+mn-cs"/>
                        </a:rPr>
                        <a:t>peuvent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être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obtenus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qu'auprès</a:t>
                      </a:r>
                      <a:r>
                        <a:rPr lang="en-CA" sz="900" kern="1200" dirty="0">
                          <a:solidFill>
                            <a:schemeClr val="tx1"/>
                          </a:solidFill>
                          <a:effectLst/>
                          <a:latin typeface="+mn-lt"/>
                          <a:ea typeface="+mn-ea"/>
                          <a:cs typeface="+mn-cs"/>
                        </a:rPr>
                        <a:t> du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infirmière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ou</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infirmière</a:t>
                      </a:r>
                      <a:r>
                        <a:rPr lang="en-CA" sz="900" kern="1200" dirty="0">
                          <a:solidFill>
                            <a:schemeClr val="tx1"/>
                          </a:solidFill>
                          <a:effectLst/>
                          <a:latin typeface="+mn-lt"/>
                          <a:ea typeface="+mn-ea"/>
                          <a:cs typeface="+mn-cs"/>
                        </a:rPr>
                        <a:t> de </a:t>
                      </a:r>
                      <a:r>
                        <a:rPr lang="en-CA" sz="900" kern="1200" dirty="0" err="1">
                          <a:solidFill>
                            <a:schemeClr val="tx1"/>
                          </a:solidFill>
                          <a:effectLst/>
                          <a:latin typeface="+mn-lt"/>
                          <a:ea typeface="+mn-ea"/>
                          <a:cs typeface="+mn-cs"/>
                        </a:rPr>
                        <a:t>santé</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communautaire</a:t>
                      </a:r>
                      <a:r>
                        <a:rPr lang="en-CA" sz="900" kern="1200" dirty="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l">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l">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a:spcBef>
                          <a:spcPts val="240"/>
                        </a:spcBef>
                        <a:spcAft>
                          <a:spcPts val="0"/>
                        </a:spcAft>
                        <a:buFont typeface="Arial" panose="020B0604020202020204" pitchFamily="34" charset="0"/>
                        <a:buChar char="•"/>
                      </a:pPr>
                      <a:r>
                        <a:rPr lang="en-CA" sz="900" dirty="0">
                          <a:effectLst/>
                        </a:rPr>
                        <a:t>Un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rPr>
                        <a:t> </a:t>
                      </a:r>
                      <a:r>
                        <a:rPr lang="en-CA" sz="900" dirty="0" err="1">
                          <a:effectLst/>
                        </a:rPr>
                        <a:t>est</a:t>
                      </a:r>
                      <a:r>
                        <a:rPr lang="en-CA" sz="900" dirty="0">
                          <a:effectLst/>
                        </a:rPr>
                        <a:t> </a:t>
                      </a:r>
                      <a:r>
                        <a:rPr lang="en-CA" sz="900" dirty="0" err="1">
                          <a:effectLst/>
                        </a:rPr>
                        <a:t>requis</a:t>
                      </a:r>
                      <a:r>
                        <a:rPr lang="en-CA" sz="900" dirty="0">
                          <a:effectLst/>
                        </a:rPr>
                        <a:t> pour </a:t>
                      </a:r>
                      <a:r>
                        <a:rPr lang="en-CA" sz="900" dirty="0" err="1">
                          <a:effectLst/>
                        </a:rPr>
                        <a:t>l'accès</a:t>
                      </a:r>
                      <a:r>
                        <a:rPr lang="en-CA" sz="900" dirty="0">
                          <a:effectLst/>
                        </a:rPr>
                        <a:t> au test de </a:t>
                      </a:r>
                      <a:r>
                        <a:rPr lang="en-CA" sz="900" dirty="0" err="1">
                          <a:effectLst/>
                        </a:rPr>
                        <a:t>dépistage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7515671"/>
                  </a:ext>
                </a:extLst>
              </a:tr>
              <a:tr h="181912">
                <a:tc>
                  <a:txBody>
                    <a:bodyPr/>
                    <a:lstStyle/>
                    <a:p>
                      <a:pPr marL="0" marR="0" algn="ctr">
                        <a:lnSpc>
                          <a:spcPct val="107000"/>
                        </a:lnSpc>
                        <a:spcBef>
                          <a:spcPts val="240"/>
                        </a:spcBef>
                        <a:spcAft>
                          <a:spcPts val="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25521" marR="25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a:spcBef>
                          <a:spcPts val="0"/>
                        </a:spcBef>
                        <a:spcAft>
                          <a:spcPts val="240"/>
                        </a:spcAft>
                        <a:buFont typeface="Arial" panose="020B0604020202020204" pitchFamily="34" charset="0"/>
                        <a:buChar char="•"/>
                      </a:pPr>
                      <a:r>
                        <a:rPr lang="en-CA" sz="900" dirty="0">
                          <a:effectLst/>
                        </a:rPr>
                        <a:t>Le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rPr>
                        <a:t> </a:t>
                      </a:r>
                      <a:r>
                        <a:rPr lang="en-CA" sz="900" dirty="0" err="1">
                          <a:effectLst/>
                        </a:rPr>
                        <a:t>fournit</a:t>
                      </a:r>
                      <a:r>
                        <a:rPr lang="en-CA" sz="900" dirty="0">
                          <a:effectLst/>
                        </a:rPr>
                        <a:t> la </a:t>
                      </a:r>
                      <a:r>
                        <a:rPr lang="en-CA" sz="900" dirty="0" err="1">
                          <a:effectLst/>
                        </a:rPr>
                        <a:t>r</a:t>
                      </a:r>
                      <a:r>
                        <a:rPr lang="en-CA" sz="900" dirty="0" err="1">
                          <a:effectLst/>
                          <a:latin typeface="Calibri" panose="020F0502020204030204" pitchFamily="34" charset="0"/>
                          <a:cs typeface="Calibri" panose="020F0502020204030204" pitchFamily="34" charset="0"/>
                        </a:rPr>
                        <a:t>é</a:t>
                      </a:r>
                      <a:r>
                        <a:rPr lang="en-CA" sz="900" dirty="0" err="1">
                          <a:effectLst/>
                        </a:rPr>
                        <a:t>quisition</a:t>
                      </a:r>
                      <a:r>
                        <a:rPr lang="en-CA" sz="900" dirty="0">
                          <a:effectLst/>
                        </a:rPr>
                        <a:t> </a:t>
                      </a:r>
                      <a:r>
                        <a:rPr lang="en-CA" sz="900" dirty="0" err="1">
                          <a:effectLst/>
                        </a:rPr>
                        <a:t>initiale</a:t>
                      </a:r>
                      <a:endParaRPr lang="en-US" sz="900" dirty="0">
                        <a:effectLst/>
                      </a:endParaRPr>
                    </a:p>
                    <a:p>
                      <a:pPr marL="171450" marR="0" lvl="0" indent="-171450" algn="l">
                        <a:spcBef>
                          <a:spcPts val="0"/>
                        </a:spcBef>
                        <a:spcAft>
                          <a:spcPts val="240"/>
                        </a:spcAft>
                        <a:buFont typeface="Arial" panose="020B0604020202020204" pitchFamily="34" charset="0"/>
                        <a:buChar char="•"/>
                      </a:pPr>
                      <a:r>
                        <a:rPr lang="en-CA" sz="900" dirty="0">
                          <a:effectLst/>
                        </a:rPr>
                        <a:t>Le programme </a:t>
                      </a:r>
                      <a:r>
                        <a:rPr lang="en-CA" sz="900" dirty="0" err="1">
                          <a:effectLst/>
                        </a:rPr>
                        <a:t>envoie</a:t>
                      </a:r>
                      <a:r>
                        <a:rPr lang="en-CA" sz="900" dirty="0">
                          <a:effectLst/>
                        </a:rPr>
                        <a:t> par </a:t>
                      </a:r>
                      <a:r>
                        <a:rPr lang="en-CA" sz="900" dirty="0" err="1">
                          <a:effectLst/>
                        </a:rPr>
                        <a:t>courrier</a:t>
                      </a:r>
                      <a:r>
                        <a:rPr lang="en-CA" sz="900" dirty="0">
                          <a:effectLst/>
                        </a:rPr>
                        <a:t> les </a:t>
                      </a:r>
                      <a:r>
                        <a:rPr lang="en-CA" sz="900" dirty="0" err="1">
                          <a:effectLst/>
                        </a:rPr>
                        <a:t>séries</a:t>
                      </a:r>
                      <a:r>
                        <a:rPr lang="en-CA" sz="900" dirty="0">
                          <a:effectLst/>
                        </a:rPr>
                        <a:t> de </a:t>
                      </a:r>
                      <a:r>
                        <a:rPr lang="en-CA" sz="900" dirty="0" err="1">
                          <a:effectLst/>
                        </a:rPr>
                        <a:t>r</a:t>
                      </a:r>
                      <a:r>
                        <a:rPr lang="en-CA" sz="900" dirty="0" err="1">
                          <a:effectLst/>
                          <a:latin typeface="Calibri" panose="020F0502020204030204" pitchFamily="34" charset="0"/>
                          <a:cs typeface="Calibri" panose="020F0502020204030204" pitchFamily="34" charset="0"/>
                        </a:rPr>
                        <a:t>é</a:t>
                      </a:r>
                      <a:r>
                        <a:rPr lang="en-CA" sz="900" dirty="0" err="1">
                          <a:effectLst/>
                        </a:rPr>
                        <a:t>quisitions</a:t>
                      </a:r>
                      <a:r>
                        <a:rPr lang="en-CA" sz="900" dirty="0">
                          <a:effectLst/>
                        </a:rPr>
                        <a:t> </a:t>
                      </a:r>
                      <a:r>
                        <a:rPr lang="en-CA" sz="900" dirty="0" err="1">
                          <a:effectLst/>
                        </a:rPr>
                        <a:t>suivantes</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l">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l">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a:spcBef>
                          <a:spcPts val="240"/>
                        </a:spcBef>
                        <a:spcAft>
                          <a:spcPts val="0"/>
                        </a:spcAft>
                        <a:buFont typeface="Arial" panose="020B0604020202020204" pitchFamily="34" charset="0"/>
                        <a:buChar char="•"/>
                      </a:pPr>
                      <a:r>
                        <a:rPr lang="en-CA" sz="900" dirty="0">
                          <a:effectLst/>
                        </a:rPr>
                        <a:t>Un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rPr>
                        <a:t> </a:t>
                      </a:r>
                      <a:r>
                        <a:rPr lang="en-CA" sz="900" dirty="0" err="1">
                          <a:effectLst/>
                        </a:rPr>
                        <a:t>est</a:t>
                      </a:r>
                      <a:r>
                        <a:rPr lang="en-CA" sz="900" dirty="0">
                          <a:effectLst/>
                        </a:rPr>
                        <a:t> </a:t>
                      </a:r>
                      <a:r>
                        <a:rPr lang="en-CA" sz="900" dirty="0" err="1">
                          <a:effectLst/>
                        </a:rPr>
                        <a:t>requis</a:t>
                      </a:r>
                      <a:r>
                        <a:rPr lang="en-CA" sz="900" dirty="0">
                          <a:effectLst/>
                        </a:rPr>
                        <a:t> pour </a:t>
                      </a:r>
                      <a:r>
                        <a:rPr lang="en-CA" sz="900" dirty="0" err="1">
                          <a:effectLst/>
                        </a:rPr>
                        <a:t>l'accès</a:t>
                      </a:r>
                      <a:r>
                        <a:rPr lang="en-CA" sz="900" dirty="0">
                          <a:effectLst/>
                        </a:rPr>
                        <a:t> au test de </a:t>
                      </a:r>
                      <a:r>
                        <a:rPr lang="en-CA" sz="900" dirty="0" err="1">
                          <a:effectLst/>
                        </a:rPr>
                        <a:t>dépistage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449534"/>
                  </a:ext>
                </a:extLst>
              </a:tr>
              <a:tr h="61301">
                <a:tc>
                  <a:txBody>
                    <a:bodyPr/>
                    <a:lstStyle/>
                    <a:p>
                      <a:pPr marL="0" marR="0" algn="ctr">
                        <a:lnSpc>
                          <a:spcPct val="107000"/>
                        </a:lnSpc>
                        <a:spcBef>
                          <a:spcPts val="240"/>
                        </a:spcBef>
                        <a:spcAft>
                          <a:spcPts val="0"/>
                        </a:spcAf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a:spcBef>
                          <a:spcPts val="0"/>
                        </a:spcBef>
                        <a:spcAft>
                          <a:spcPts val="240"/>
                        </a:spcAft>
                        <a:buFont typeface="Arial" panose="020B0604020202020204" pitchFamily="34" charset="0"/>
                        <a:buChar char="•"/>
                      </a:pPr>
                      <a:r>
                        <a:rPr lang="en-CA" sz="900" dirty="0">
                          <a:effectLst/>
                        </a:rPr>
                        <a:t>Le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rPr>
                        <a:t> </a:t>
                      </a:r>
                      <a:r>
                        <a:rPr lang="en-CA" sz="900" dirty="0" err="1">
                          <a:effectLst/>
                        </a:rPr>
                        <a:t>fournit</a:t>
                      </a:r>
                      <a:r>
                        <a:rPr lang="en-CA" sz="900" dirty="0">
                          <a:effectLst/>
                        </a:rPr>
                        <a:t> la </a:t>
                      </a:r>
                      <a:r>
                        <a:rPr lang="en-CA" sz="900" dirty="0" err="1">
                          <a:effectLst/>
                        </a:rPr>
                        <a:t>r</a:t>
                      </a:r>
                      <a:r>
                        <a:rPr lang="en-CA" sz="900" dirty="0" err="1">
                          <a:effectLst/>
                          <a:latin typeface="Calibri" panose="020F0502020204030204" pitchFamily="34" charset="0"/>
                          <a:cs typeface="Calibri" panose="020F0502020204030204" pitchFamily="34" charset="0"/>
                        </a:rPr>
                        <a:t>é</a:t>
                      </a:r>
                      <a:r>
                        <a:rPr lang="en-CA" sz="900" dirty="0" err="1">
                          <a:effectLst/>
                        </a:rPr>
                        <a:t>quisition</a:t>
                      </a:r>
                      <a:r>
                        <a:rPr lang="en-CA" sz="900" dirty="0">
                          <a:effectLst/>
                        </a:rPr>
                        <a:t> </a:t>
                      </a:r>
                      <a:endParaRPr lang="en-US" sz="900" dirty="0">
                        <a:effectLst/>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l">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l">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a:spcBef>
                          <a:spcPts val="240"/>
                        </a:spcBef>
                        <a:spcAft>
                          <a:spcPts val="0"/>
                        </a:spcAft>
                        <a:buFont typeface="Arial" panose="020B0604020202020204" pitchFamily="34" charset="0"/>
                        <a:buChar char="•"/>
                      </a:pPr>
                      <a:r>
                        <a:rPr lang="en-CA" sz="900" dirty="0">
                          <a:effectLst/>
                        </a:rPr>
                        <a:t>Un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rPr>
                        <a:t> </a:t>
                      </a:r>
                      <a:r>
                        <a:rPr lang="en-CA" sz="900" dirty="0" err="1">
                          <a:effectLst/>
                        </a:rPr>
                        <a:t>est</a:t>
                      </a:r>
                      <a:r>
                        <a:rPr lang="en-CA" sz="900" dirty="0">
                          <a:effectLst/>
                        </a:rPr>
                        <a:t> </a:t>
                      </a:r>
                      <a:r>
                        <a:rPr lang="en-CA" sz="900" dirty="0" err="1">
                          <a:effectLst/>
                        </a:rPr>
                        <a:t>requis</a:t>
                      </a:r>
                      <a:r>
                        <a:rPr lang="en-CA" sz="900" dirty="0">
                          <a:effectLst/>
                        </a:rPr>
                        <a:t> pour </a:t>
                      </a:r>
                      <a:r>
                        <a:rPr lang="en-CA" sz="900" dirty="0" err="1">
                          <a:effectLst/>
                        </a:rPr>
                        <a:t>l'accès</a:t>
                      </a:r>
                      <a:r>
                        <a:rPr lang="en-CA" sz="900" dirty="0">
                          <a:effectLst/>
                        </a:rPr>
                        <a:t> au test de </a:t>
                      </a:r>
                      <a:r>
                        <a:rPr lang="en-CA" sz="900" dirty="0" err="1">
                          <a:effectLst/>
                        </a:rPr>
                        <a:t>dépistage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759472"/>
                  </a:ext>
                </a:extLst>
              </a:tr>
              <a:tr h="395664">
                <a:tc>
                  <a:txBody>
                    <a:bodyPr/>
                    <a:lstStyle/>
                    <a:p>
                      <a:pPr marL="0" marR="0" algn="ctr">
                        <a:lnSpc>
                          <a:spcPct val="107000"/>
                        </a:lnSpc>
                        <a:spcBef>
                          <a:spcPts val="240"/>
                        </a:spcBef>
                        <a:spcAft>
                          <a:spcPts val="0"/>
                        </a:spcAf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a:spcBef>
                          <a:spcPts val="0"/>
                        </a:spcBef>
                        <a:spcAft>
                          <a:spcPts val="240"/>
                        </a:spcAft>
                        <a:buFont typeface="Arial" panose="020B0604020202020204" pitchFamily="34" charset="0"/>
                        <a:buChar char="•"/>
                      </a:pPr>
                      <a:r>
                        <a:rPr lang="en-CA" sz="900" dirty="0" err="1">
                          <a:effectLst/>
                        </a:rPr>
                        <a:t>Recommandation</a:t>
                      </a:r>
                      <a:r>
                        <a:rPr lang="en-CA" sz="900" dirty="0">
                          <a:effectLst/>
                        </a:rPr>
                        <a:t> d’un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rPr>
                        <a:t> </a:t>
                      </a:r>
                      <a:r>
                        <a:rPr lang="en-CA" sz="900" dirty="0" err="1">
                          <a:effectLst/>
                        </a:rPr>
                        <a:t>n’est</a:t>
                      </a:r>
                      <a:r>
                        <a:rPr lang="en-CA" sz="900" dirty="0">
                          <a:effectLst/>
                        </a:rPr>
                        <a:t> pas </a:t>
                      </a:r>
                      <a:r>
                        <a:rPr lang="en-CA" sz="900" dirty="0" err="1">
                          <a:effectLst/>
                        </a:rPr>
                        <a:t>nécessaire</a:t>
                      </a:r>
                      <a:endParaRPr lang="en-US" sz="900" dirty="0">
                        <a:effectLst/>
                      </a:endParaRPr>
                    </a:p>
                    <a:p>
                      <a:pPr marL="171450" marR="0" lvl="0" indent="-171450" algn="l">
                        <a:spcBef>
                          <a:spcPts val="0"/>
                        </a:spcBef>
                        <a:spcAft>
                          <a:spcPts val="240"/>
                        </a:spcAft>
                        <a:buFont typeface="Arial" panose="020B0604020202020204" pitchFamily="34" charset="0"/>
                        <a:buChar char="•"/>
                      </a:pPr>
                      <a:r>
                        <a:rPr lang="en-CA" sz="900" dirty="0">
                          <a:effectLst/>
                        </a:rPr>
                        <a:t>Le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rPr>
                        <a:t> </a:t>
                      </a:r>
                      <a:r>
                        <a:rPr lang="en-CA" sz="900" dirty="0" err="1">
                          <a:effectLst/>
                        </a:rPr>
                        <a:t>peut</a:t>
                      </a:r>
                      <a:r>
                        <a:rPr lang="en-CA" sz="900" dirty="0">
                          <a:effectLst/>
                        </a:rPr>
                        <a:t> demander un test que le participant </a:t>
                      </a:r>
                      <a:r>
                        <a:rPr lang="en-CA" sz="900" dirty="0" err="1">
                          <a:effectLst/>
                        </a:rPr>
                        <a:t>pourra</a:t>
                      </a:r>
                      <a:r>
                        <a:rPr lang="en-CA" sz="900" dirty="0">
                          <a:effectLst/>
                        </a:rPr>
                        <a:t> </a:t>
                      </a:r>
                      <a:r>
                        <a:rPr lang="en-CA" sz="900" dirty="0" err="1">
                          <a:effectLst/>
                        </a:rPr>
                        <a:t>récupérer</a:t>
                      </a: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indent="0" algn="l">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indent="0" algn="l">
                        <a:spcBef>
                          <a:spcPts val="24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a:spcBef>
                          <a:spcPts val="0"/>
                        </a:spcBef>
                        <a:spcAft>
                          <a:spcPts val="0"/>
                        </a:spcAft>
                        <a:buFont typeface="Arial" panose="020B0604020202020204" pitchFamily="34" charset="0"/>
                        <a:buChar char="•"/>
                      </a:pPr>
                      <a:r>
                        <a:rPr lang="en-CA" sz="900" dirty="0">
                          <a:effectLst/>
                        </a:rPr>
                        <a:t>Il </a:t>
                      </a:r>
                      <a:r>
                        <a:rPr lang="en-CA" sz="900" dirty="0" err="1">
                          <a:effectLst/>
                        </a:rPr>
                        <a:t>est</a:t>
                      </a:r>
                      <a:r>
                        <a:rPr lang="en-CA" sz="900" dirty="0">
                          <a:effectLst/>
                        </a:rPr>
                        <a:t> </a:t>
                      </a:r>
                      <a:r>
                        <a:rPr lang="en-CA" sz="900" dirty="0" err="1">
                          <a:effectLst/>
                        </a:rPr>
                        <a:t>demandé</a:t>
                      </a:r>
                      <a:r>
                        <a:rPr lang="en-CA" sz="900" dirty="0">
                          <a:effectLst/>
                        </a:rPr>
                        <a:t> aux </a:t>
                      </a:r>
                      <a:r>
                        <a:rPr lang="en-CA" sz="900" dirty="0" err="1">
                          <a:effectLst/>
                        </a:rPr>
                        <a:t>personnes</a:t>
                      </a:r>
                      <a:r>
                        <a:rPr lang="en-CA" sz="900" dirty="0">
                          <a:effectLst/>
                        </a:rPr>
                        <a:t> </a:t>
                      </a:r>
                      <a:r>
                        <a:rPr lang="en-CA" sz="900" dirty="0" err="1">
                          <a:effectLst/>
                        </a:rPr>
                        <a:t>d'identifier</a:t>
                      </a:r>
                      <a:r>
                        <a:rPr lang="en-CA" sz="900" dirty="0">
                          <a:effectLst/>
                        </a:rPr>
                        <a:t> </a:t>
                      </a:r>
                      <a:r>
                        <a:rPr lang="en-CA" sz="900" dirty="0" err="1">
                          <a:effectLst/>
                        </a:rPr>
                        <a:t>leur</a:t>
                      </a:r>
                      <a:r>
                        <a:rPr lang="en-CA" sz="900" dirty="0">
                          <a:effectLst/>
                        </a:rPr>
                        <a:t>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rPr>
                        <a:t> sur le </a:t>
                      </a:r>
                      <a:r>
                        <a:rPr lang="en-CA" sz="900" dirty="0" err="1">
                          <a:effectLst/>
                        </a:rPr>
                        <a:t>formulaire</a:t>
                      </a:r>
                      <a:r>
                        <a:rPr lang="en-CA" sz="900" dirty="0">
                          <a:effectLst/>
                        </a:rPr>
                        <a:t> </a:t>
                      </a:r>
                      <a:r>
                        <a:rPr lang="en-CA" sz="900" dirty="0" err="1">
                          <a:effectLst/>
                        </a:rPr>
                        <a:t>lorsqu'elles</a:t>
                      </a:r>
                      <a:r>
                        <a:rPr lang="en-CA" sz="900" dirty="0">
                          <a:effectLst/>
                        </a:rPr>
                        <a:t> </a:t>
                      </a:r>
                      <a:r>
                        <a:rPr lang="en-CA" sz="900" dirty="0" err="1">
                          <a:effectLst/>
                        </a:rPr>
                        <a:t>retournent</a:t>
                      </a:r>
                      <a:r>
                        <a:rPr lang="en-CA" sz="900" dirty="0">
                          <a:effectLst/>
                        </a:rPr>
                        <a:t> </a:t>
                      </a:r>
                      <a:r>
                        <a:rPr lang="en-CA" sz="900" dirty="0" err="1">
                          <a:effectLst/>
                        </a:rPr>
                        <a:t>leur</a:t>
                      </a:r>
                      <a:r>
                        <a:rPr lang="en-CA" sz="900" dirty="0">
                          <a:effectLst/>
                        </a:rPr>
                        <a:t> kit.</a:t>
                      </a:r>
                      <a:endParaRPr lang="en-US" sz="900" dirty="0">
                        <a:effectLst/>
                      </a:endParaRPr>
                    </a:p>
                    <a:p>
                      <a:pPr marL="171450" marR="0" lvl="0" indent="-171450" algn="l">
                        <a:spcBef>
                          <a:spcPts val="0"/>
                        </a:spcBef>
                        <a:spcAft>
                          <a:spcPts val="0"/>
                        </a:spcAft>
                        <a:buFont typeface="Arial" panose="020B0604020202020204" pitchFamily="34" charset="0"/>
                        <a:buChar char="•"/>
                      </a:pPr>
                      <a:r>
                        <a:rPr lang="en-CA" sz="900" dirty="0">
                          <a:effectLst/>
                        </a:rPr>
                        <a:t>Si </a:t>
                      </a:r>
                      <a:r>
                        <a:rPr lang="en-CA" sz="900" dirty="0" err="1">
                          <a:effectLst/>
                        </a:rPr>
                        <a:t>aucun</a:t>
                      </a:r>
                      <a:r>
                        <a:rPr lang="en-CA" sz="900" dirty="0">
                          <a:effectLst/>
                        </a:rPr>
                        <a:t>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rPr>
                        <a:t> </a:t>
                      </a:r>
                      <a:r>
                        <a:rPr lang="en-CA" sz="900" dirty="0" err="1">
                          <a:effectLst/>
                        </a:rPr>
                        <a:t>n'est</a:t>
                      </a:r>
                      <a:r>
                        <a:rPr lang="en-CA" sz="900" dirty="0">
                          <a:effectLst/>
                        </a:rPr>
                        <a:t> </a:t>
                      </a:r>
                      <a:r>
                        <a:rPr lang="en-CA" sz="900" dirty="0" err="1">
                          <a:effectLst/>
                        </a:rPr>
                        <a:t>identifié</a:t>
                      </a:r>
                      <a:r>
                        <a:rPr lang="en-CA" sz="900" dirty="0">
                          <a:effectLst/>
                        </a:rPr>
                        <a:t>, le participant </a:t>
                      </a:r>
                      <a:r>
                        <a:rPr lang="en-CA" sz="900" dirty="0" err="1">
                          <a:effectLst/>
                        </a:rPr>
                        <a:t>reçoit</a:t>
                      </a:r>
                      <a:r>
                        <a:rPr lang="en-CA" sz="900" dirty="0">
                          <a:effectLst/>
                        </a:rPr>
                        <a:t> </a:t>
                      </a:r>
                      <a:r>
                        <a:rPr lang="en-CA" sz="900" dirty="0" err="1">
                          <a:effectLst/>
                        </a:rPr>
                        <a:t>une</a:t>
                      </a:r>
                      <a:r>
                        <a:rPr lang="en-CA" sz="900" dirty="0">
                          <a:effectLst/>
                        </a:rPr>
                        <a:t> </a:t>
                      </a:r>
                      <a:r>
                        <a:rPr lang="en-CA" sz="900" dirty="0" err="1">
                          <a:effectLst/>
                        </a:rPr>
                        <a:t>liste</a:t>
                      </a:r>
                      <a:r>
                        <a:rPr lang="en-CA" sz="900" dirty="0">
                          <a:effectLst/>
                        </a:rPr>
                        <a:t> de </a:t>
                      </a:r>
                      <a:r>
                        <a:rPr lang="en-CA" sz="900" kern="1200" dirty="0" err="1">
                          <a:solidFill>
                            <a:schemeClr val="tx1"/>
                          </a:solidFill>
                          <a:effectLst/>
                          <a:latin typeface="+mn-lt"/>
                          <a:ea typeface="+mn-ea"/>
                          <a:cs typeface="+mn-cs"/>
                        </a:rPr>
                        <a:t>médecins</a:t>
                      </a:r>
                      <a:r>
                        <a:rPr lang="en-CA" sz="900" dirty="0">
                          <a:effectLst/>
                        </a:rPr>
                        <a:t> acceptant de nouveaux patients dans </a:t>
                      </a:r>
                      <a:r>
                        <a:rPr lang="en-CA" sz="900" dirty="0" err="1">
                          <a:effectLst/>
                        </a:rPr>
                        <a:t>sa</a:t>
                      </a:r>
                      <a:r>
                        <a:rPr lang="en-CA" sz="900" dirty="0">
                          <a:effectLst/>
                        </a:rPr>
                        <a:t> </a:t>
                      </a:r>
                      <a:r>
                        <a:rPr lang="en-CA" sz="900" dirty="0" err="1">
                          <a:effectLst/>
                        </a:rPr>
                        <a:t>région</a:t>
                      </a:r>
                      <a:r>
                        <a:rPr lang="en-CA" sz="900" dirty="0">
                          <a:effectLst/>
                        </a:rPr>
                        <a:t> et </a:t>
                      </a:r>
                      <a:r>
                        <a:rPr lang="en-CA" sz="900" dirty="0" err="1">
                          <a:effectLst/>
                        </a:rPr>
                        <a:t>est</a:t>
                      </a:r>
                      <a:r>
                        <a:rPr lang="en-CA" sz="900" dirty="0">
                          <a:effectLst/>
                        </a:rPr>
                        <a:t> </a:t>
                      </a:r>
                      <a:r>
                        <a:rPr lang="en-CA" sz="900" dirty="0" err="1">
                          <a:effectLst/>
                        </a:rPr>
                        <a:t>encouragé</a:t>
                      </a:r>
                      <a:r>
                        <a:rPr lang="en-CA" sz="900" dirty="0">
                          <a:effectLst/>
                        </a:rPr>
                        <a:t> à les consulter pour un </a:t>
                      </a:r>
                      <a:r>
                        <a:rPr lang="en-CA" sz="900" dirty="0" err="1">
                          <a:effectLst/>
                        </a:rPr>
                        <a:t>suivi</a:t>
                      </a:r>
                      <a:r>
                        <a:rPr lang="en-CA" sz="900" dirty="0">
                          <a:effectLst/>
                        </a:rPr>
                        <a:t>.</a:t>
                      </a:r>
                      <a:endParaRPr lang="en-US" sz="900" dirty="0">
                        <a:effectLst/>
                      </a:endParaRPr>
                    </a:p>
                    <a:p>
                      <a:pPr marL="171450" marR="0" lvl="0" indent="-171450" algn="l">
                        <a:spcBef>
                          <a:spcPts val="0"/>
                        </a:spcBef>
                        <a:spcAft>
                          <a:spcPts val="0"/>
                        </a:spcAft>
                        <a:buFont typeface="Arial" panose="020B0604020202020204" pitchFamily="34" charset="0"/>
                        <a:buChar char="•"/>
                      </a:pPr>
                      <a:r>
                        <a:rPr lang="en-CA" sz="900" dirty="0">
                          <a:effectLst/>
                        </a:rPr>
                        <a:t>Le programme </a:t>
                      </a:r>
                      <a:r>
                        <a:rPr lang="en-CA" sz="900" dirty="0" err="1">
                          <a:effectLst/>
                        </a:rPr>
                        <a:t>s'associe</a:t>
                      </a:r>
                      <a:r>
                        <a:rPr lang="en-CA" sz="900" dirty="0">
                          <a:effectLst/>
                        </a:rPr>
                        <a:t> </a:t>
                      </a:r>
                      <a:r>
                        <a:rPr lang="en-CA" sz="900" dirty="0" err="1">
                          <a:effectLst/>
                        </a:rPr>
                        <a:t>également</a:t>
                      </a:r>
                      <a:r>
                        <a:rPr lang="en-CA" sz="900" dirty="0">
                          <a:effectLst/>
                        </a:rPr>
                        <a:t> à </a:t>
                      </a:r>
                      <a:r>
                        <a:rPr lang="en-CA" sz="900" dirty="0" err="1">
                          <a:effectLst/>
                        </a:rPr>
                        <a:t>certaines</a:t>
                      </a:r>
                      <a:r>
                        <a:rPr lang="en-CA" sz="900" dirty="0">
                          <a:effectLst/>
                        </a:rPr>
                        <a:t> </a:t>
                      </a:r>
                      <a:r>
                        <a:rPr lang="en-CA" sz="900" dirty="0" err="1">
                          <a:effectLst/>
                        </a:rPr>
                        <a:t>cliniques</a:t>
                      </a:r>
                      <a:r>
                        <a:rPr lang="en-CA" sz="900" dirty="0">
                          <a:effectLst/>
                        </a:rPr>
                        <a:t> sans </a:t>
                      </a:r>
                      <a:r>
                        <a:rPr lang="en-CA" sz="900" dirty="0" err="1">
                          <a:effectLst/>
                        </a:rPr>
                        <a:t>rendez-vous</a:t>
                      </a:r>
                      <a:r>
                        <a:rPr lang="en-CA" sz="900" dirty="0">
                          <a:effectLst/>
                        </a:rPr>
                        <a:t> pour </a:t>
                      </a:r>
                      <a:r>
                        <a:rPr lang="en-CA" sz="900" dirty="0" err="1">
                          <a:effectLst/>
                        </a:rPr>
                        <a:t>faciliter</a:t>
                      </a:r>
                      <a:r>
                        <a:rPr lang="en-CA" sz="900" dirty="0">
                          <a:effectLst/>
                        </a:rPr>
                        <a:t> </a:t>
                      </a:r>
                      <a:r>
                        <a:rPr lang="en-CA" sz="900" dirty="0" err="1">
                          <a:effectLst/>
                        </a:rPr>
                        <a:t>l'accès</a:t>
                      </a:r>
                      <a:r>
                        <a:rPr lang="en-CA" sz="900" dirty="0">
                          <a:effectLst/>
                        </a:rPr>
                        <a:t> aux </a:t>
                      </a:r>
                      <a:r>
                        <a:rPr lang="en-CA" sz="900" dirty="0" err="1">
                          <a:effectLst/>
                        </a:rPr>
                        <a:t>soins</a:t>
                      </a:r>
                      <a:r>
                        <a:rPr lang="en-CA" sz="900" dirty="0">
                          <a:effectLst/>
                        </a:rPr>
                        <a:t> </a:t>
                      </a:r>
                      <a:r>
                        <a:rPr lang="en-CA" sz="900" dirty="0" err="1">
                          <a:effectLst/>
                        </a:rPr>
                        <a:t>primaires</a:t>
                      </a:r>
                      <a:r>
                        <a:rPr lang="en-CA" sz="900" dirty="0">
                          <a:effectLst/>
                        </a:rPr>
                        <a:t> </a:t>
                      </a:r>
                      <a:r>
                        <a:rPr lang="en-CA" sz="900" dirty="0" err="1">
                          <a:effectLst/>
                        </a:rPr>
                        <a:t>si</a:t>
                      </a:r>
                      <a:r>
                        <a:rPr lang="en-CA" sz="900" dirty="0">
                          <a:effectLst/>
                        </a:rPr>
                        <a:t> </a:t>
                      </a:r>
                      <a:r>
                        <a:rPr lang="en-CA" sz="900" dirty="0" err="1">
                          <a:effectLst/>
                        </a:rPr>
                        <a:t>nécessaire</a:t>
                      </a: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p>
                      <a:pPr marL="171450" marR="0" lvl="0" indent="-171450" algn="l">
                        <a:spcBef>
                          <a:spcPts val="0"/>
                        </a:spcBef>
                        <a:spcAft>
                          <a:spcPts val="0"/>
                        </a:spcAft>
                        <a:buFont typeface="Arial" panose="020B0604020202020204" pitchFamily="34" charset="0"/>
                        <a:buChar char="•"/>
                      </a:pP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834368"/>
                  </a:ext>
                </a:extLst>
              </a:tr>
              <a:tr h="390645">
                <a:tc>
                  <a:txBody>
                    <a:bodyPr/>
                    <a:lstStyle/>
                    <a:p>
                      <a:pPr marL="0" marR="0" algn="ctr">
                        <a:lnSpc>
                          <a:spcPct val="107000"/>
                        </a:lnSpc>
                        <a:spcBef>
                          <a:spcPts val="240"/>
                        </a:spcBef>
                        <a:spcAft>
                          <a:spcPts val="0"/>
                        </a:spcAf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a:spcBef>
                          <a:spcPts val="0"/>
                        </a:spcBef>
                        <a:spcAft>
                          <a:spcPts val="240"/>
                        </a:spcAft>
                        <a:buFont typeface="Arial" panose="020B0604020202020204" pitchFamily="34" charset="0"/>
                        <a:buChar char="•"/>
                      </a:pPr>
                      <a:r>
                        <a:rPr lang="en-CA" sz="900" dirty="0" err="1">
                          <a:effectLst/>
                        </a:rPr>
                        <a:t>Recommandation</a:t>
                      </a:r>
                      <a:r>
                        <a:rPr lang="en-CA" sz="900" dirty="0">
                          <a:effectLst/>
                        </a:rPr>
                        <a:t> d’un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rPr>
                        <a:t> </a:t>
                      </a:r>
                      <a:r>
                        <a:rPr lang="en-CA" sz="900" dirty="0" err="1">
                          <a:effectLst/>
                        </a:rPr>
                        <a:t>n’est</a:t>
                      </a:r>
                      <a:r>
                        <a:rPr lang="en-CA" sz="900" dirty="0">
                          <a:effectLst/>
                        </a:rPr>
                        <a:t> pas </a:t>
                      </a:r>
                      <a:r>
                        <a:rPr lang="en-CA" sz="900" dirty="0" err="1">
                          <a:effectLst/>
                        </a:rPr>
                        <a:t>nécessaire</a:t>
                      </a:r>
                      <a:endParaRPr lang="en-US" sz="900" dirty="0">
                        <a:effectLst/>
                      </a:endParaRPr>
                    </a:p>
                    <a:p>
                      <a:pPr marL="171450" marR="0" lvl="0" indent="-171450" algn="l">
                        <a:spcBef>
                          <a:spcPts val="0"/>
                        </a:spcBef>
                        <a:spcAft>
                          <a:spcPts val="240"/>
                        </a:spcAft>
                        <a:buFont typeface="Arial" panose="020B0604020202020204" pitchFamily="34" charset="0"/>
                        <a:buChar char="•"/>
                      </a:pPr>
                      <a:r>
                        <a:rPr lang="en-CA" sz="900" dirty="0">
                          <a:effectLst/>
                        </a:rPr>
                        <a:t>Le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rPr>
                        <a:t> </a:t>
                      </a:r>
                      <a:r>
                        <a:rPr lang="en-CA" sz="900" dirty="0" err="1">
                          <a:effectLst/>
                        </a:rPr>
                        <a:t>peut</a:t>
                      </a:r>
                      <a:r>
                        <a:rPr lang="en-CA" sz="900" dirty="0">
                          <a:effectLst/>
                        </a:rPr>
                        <a:t> </a:t>
                      </a:r>
                      <a:r>
                        <a:rPr lang="en-CA" sz="900" dirty="0" err="1">
                          <a:effectLst/>
                        </a:rPr>
                        <a:t>contacter</a:t>
                      </a:r>
                      <a:r>
                        <a:rPr lang="en-CA" sz="900" dirty="0">
                          <a:effectLst/>
                        </a:rPr>
                        <a:t> le programme pour demander </a:t>
                      </a:r>
                      <a:r>
                        <a:rPr lang="en-CA" sz="900" dirty="0" err="1">
                          <a:effectLst/>
                        </a:rPr>
                        <a:t>qu'un</a:t>
                      </a:r>
                      <a:r>
                        <a:rPr lang="en-CA" sz="900" dirty="0">
                          <a:effectLst/>
                        </a:rPr>
                        <a:t> kit </a:t>
                      </a:r>
                      <a:r>
                        <a:rPr lang="en-CA" sz="900" dirty="0" err="1">
                          <a:effectLst/>
                        </a:rPr>
                        <a:t>soit</a:t>
                      </a:r>
                      <a:r>
                        <a:rPr lang="en-CA" sz="900" dirty="0">
                          <a:effectLst/>
                        </a:rPr>
                        <a:t> </a:t>
                      </a:r>
                      <a:r>
                        <a:rPr lang="en-CA" sz="900" dirty="0" err="1">
                          <a:effectLst/>
                        </a:rPr>
                        <a:t>envoyé</a:t>
                      </a:r>
                      <a:r>
                        <a:rPr lang="en-CA" sz="900" dirty="0">
                          <a:effectLst/>
                        </a:rPr>
                        <a:t> à son patient.  Le kit sera </a:t>
                      </a:r>
                      <a:r>
                        <a:rPr lang="en-CA" sz="900" dirty="0" err="1">
                          <a:effectLst/>
                        </a:rPr>
                        <a:t>accompagné</a:t>
                      </a:r>
                      <a:r>
                        <a:rPr lang="en-CA" sz="900" dirty="0">
                          <a:effectLst/>
                        </a:rPr>
                        <a:t> </a:t>
                      </a:r>
                      <a:r>
                        <a:rPr lang="en-CA" sz="900" dirty="0" err="1">
                          <a:effectLst/>
                        </a:rPr>
                        <a:t>d'une</a:t>
                      </a:r>
                      <a:r>
                        <a:rPr lang="en-CA" sz="900" dirty="0">
                          <a:effectLst/>
                        </a:rPr>
                        <a:t> </a:t>
                      </a:r>
                      <a:r>
                        <a:rPr lang="en-CA" sz="900" dirty="0" err="1">
                          <a:effectLst/>
                        </a:rPr>
                        <a:t>lettre</a:t>
                      </a:r>
                      <a:r>
                        <a:rPr lang="en-CA" sz="900" dirty="0">
                          <a:effectLst/>
                        </a:rPr>
                        <a:t> </a:t>
                      </a:r>
                      <a:r>
                        <a:rPr lang="en-CA" sz="900" dirty="0" err="1">
                          <a:effectLst/>
                        </a:rPr>
                        <a:t>indiquant</a:t>
                      </a:r>
                      <a:r>
                        <a:rPr lang="en-CA" sz="900" dirty="0">
                          <a:effectLst/>
                        </a:rPr>
                        <a:t> que le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rPr>
                        <a:t> a </a:t>
                      </a:r>
                      <a:r>
                        <a:rPr lang="en-CA" sz="900" dirty="0" err="1">
                          <a:effectLst/>
                        </a:rPr>
                        <a:t>demandé</a:t>
                      </a:r>
                      <a:r>
                        <a:rPr lang="en-CA" sz="900" dirty="0">
                          <a:effectLst/>
                        </a:rPr>
                        <a:t> </a:t>
                      </a:r>
                      <a:r>
                        <a:rPr lang="en-CA" sz="900" dirty="0" err="1">
                          <a:effectLst/>
                        </a:rPr>
                        <a:t>l'envoi</a:t>
                      </a:r>
                      <a:r>
                        <a:rPr lang="en-CA" sz="900" dirty="0">
                          <a:effectLst/>
                        </a:rPr>
                        <a:t> d'un kit.</a:t>
                      </a: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indent="0" algn="l">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lvl="0" indent="0" algn="l" defTabSz="914400" rtl="0" eaLnBrk="1" fontAlgn="auto" latinLnBrk="0" hangingPunct="1">
                        <a:lnSpc>
                          <a:spcPct val="100000"/>
                        </a:lnSpc>
                        <a:spcBef>
                          <a:spcPts val="0"/>
                        </a:spcBef>
                        <a:spcAft>
                          <a:spcPts val="0"/>
                        </a:spcAft>
                        <a:buClrTx/>
                        <a:buSzTx/>
                        <a:buFontTx/>
                        <a:buNone/>
                        <a:tabLst/>
                        <a:defRPr/>
                      </a:pPr>
                      <a:r>
                        <a:rPr lang="en-CA" sz="900" dirty="0" err="1">
                          <a:effectLst/>
                        </a:rPr>
                        <a:t>ColonCheck</a:t>
                      </a:r>
                      <a:r>
                        <a:rPr lang="en-CA" sz="900" dirty="0">
                          <a:effectLst/>
                        </a:rPr>
                        <a:t> </a:t>
                      </a:r>
                      <a:r>
                        <a:rPr lang="en-CA" sz="900" dirty="0" err="1">
                          <a:effectLst/>
                        </a:rPr>
                        <a:t>gère</a:t>
                      </a:r>
                      <a:r>
                        <a:rPr lang="en-CA" sz="900" dirty="0">
                          <a:effectLst/>
                        </a:rPr>
                        <a:t> les </a:t>
                      </a:r>
                      <a:r>
                        <a:rPr lang="en-CA" sz="900" dirty="0" err="1">
                          <a:effectLst/>
                        </a:rPr>
                        <a:t>résultats</a:t>
                      </a:r>
                      <a:r>
                        <a:rPr lang="en-CA" sz="900" dirty="0">
                          <a:effectLst/>
                        </a:rPr>
                        <a:t> des tests, y </a:t>
                      </a:r>
                      <a:r>
                        <a:rPr lang="en-CA" sz="900" dirty="0" err="1">
                          <a:effectLst/>
                        </a:rPr>
                        <a:t>compris</a:t>
                      </a:r>
                      <a:r>
                        <a:rPr lang="en-CA" sz="900" dirty="0">
                          <a:effectLst/>
                        </a:rPr>
                        <a:t> </a:t>
                      </a:r>
                      <a:r>
                        <a:rPr lang="en-CA" sz="900" dirty="0" err="1">
                          <a:effectLst/>
                        </a:rPr>
                        <a:t>l'envoi</a:t>
                      </a:r>
                      <a:r>
                        <a:rPr lang="en-CA" sz="900" dirty="0">
                          <a:effectLst/>
                        </a:rPr>
                        <a:t> des </a:t>
                      </a:r>
                      <a:r>
                        <a:rPr lang="en-CA" sz="900" dirty="0" err="1">
                          <a:effectLst/>
                        </a:rPr>
                        <a:t>résultats</a:t>
                      </a:r>
                      <a:r>
                        <a:rPr lang="en-CA" sz="900" dirty="0">
                          <a:effectLst/>
                        </a:rPr>
                        <a:t> par </a:t>
                      </a:r>
                      <a:r>
                        <a:rPr lang="en-CA" sz="900" dirty="0" err="1">
                          <a:effectLst/>
                        </a:rPr>
                        <a:t>courrier</a:t>
                      </a:r>
                      <a:r>
                        <a:rPr lang="en-CA" sz="900" dirty="0">
                          <a:effectLst/>
                        </a:rPr>
                        <a:t> et </a:t>
                      </a:r>
                      <a:r>
                        <a:rPr lang="en-CA" sz="900" dirty="0" err="1">
                          <a:effectLst/>
                        </a:rPr>
                        <a:t>l'orientation</a:t>
                      </a:r>
                      <a:r>
                        <a:rPr lang="en-CA" sz="900" dirty="0">
                          <a:effectLst/>
                        </a:rPr>
                        <a:t> </a:t>
                      </a:r>
                      <a:r>
                        <a:rPr lang="en-CA" sz="900" dirty="0" err="1">
                          <a:effectLst/>
                        </a:rPr>
                        <a:t>vers</a:t>
                      </a:r>
                      <a:r>
                        <a:rPr lang="en-CA" sz="900" dirty="0">
                          <a:effectLst/>
                        </a:rPr>
                        <a:t> </a:t>
                      </a:r>
                      <a:r>
                        <a:rPr lang="en-CA" sz="900" dirty="0" err="1">
                          <a:effectLst/>
                        </a:rPr>
                        <a:t>une</a:t>
                      </a:r>
                      <a:r>
                        <a:rPr lang="en-CA" sz="900" dirty="0">
                          <a:effectLst/>
                        </a:rPr>
                        <a:t> </a:t>
                      </a:r>
                      <a:r>
                        <a:rPr lang="en-CA" sz="900" dirty="0" err="1">
                          <a:effectLst/>
                        </a:rPr>
                        <a:t>coloscopie</a:t>
                      </a:r>
                      <a:r>
                        <a:rPr lang="en-CA" sz="900" dirty="0">
                          <a:effectLst/>
                        </a:rPr>
                        <a:t> </a:t>
                      </a:r>
                      <a:r>
                        <a:rPr lang="en-CA" sz="900" dirty="0" err="1">
                          <a:effectLst/>
                        </a:rPr>
                        <a:t>en</a:t>
                      </a:r>
                      <a:r>
                        <a:rPr lang="en-CA" sz="900" dirty="0">
                          <a:effectLst/>
                        </a:rPr>
                        <a:t> </a:t>
                      </a:r>
                      <a:r>
                        <a:rPr lang="en-CA" sz="900" dirty="0" err="1">
                          <a:effectLst/>
                        </a:rPr>
                        <a:t>cas</a:t>
                      </a:r>
                      <a:r>
                        <a:rPr lang="en-CA" sz="900" dirty="0">
                          <a:effectLst/>
                        </a:rPr>
                        <a:t> de </a:t>
                      </a:r>
                      <a:r>
                        <a:rPr lang="en-CA" sz="900" dirty="0" err="1">
                          <a:effectLst/>
                        </a:rPr>
                        <a:t>résultats</a:t>
                      </a:r>
                      <a:r>
                        <a:rPr lang="en-CA" sz="900" dirty="0">
                          <a:effectLst/>
                        </a:rPr>
                        <a:t> </a:t>
                      </a:r>
                      <a:r>
                        <a:rPr lang="en-CA" sz="900" dirty="0" err="1">
                          <a:effectLst/>
                        </a:rPr>
                        <a:t>positifs</a:t>
                      </a:r>
                      <a:r>
                        <a:rPr lang="en-CA" sz="900" dirty="0">
                          <a:effectLst/>
                        </a:rPr>
                        <a:t>. Un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rPr>
                        <a:t> </a:t>
                      </a:r>
                      <a:r>
                        <a:rPr lang="en-CA" sz="900" dirty="0" err="1">
                          <a:effectLst/>
                        </a:rPr>
                        <a:t>est</a:t>
                      </a:r>
                      <a:r>
                        <a:rPr lang="en-CA" sz="900" dirty="0">
                          <a:effectLst/>
                        </a:rPr>
                        <a:t> </a:t>
                      </a:r>
                      <a:r>
                        <a:rPr lang="en-CA" sz="900" dirty="0" err="1">
                          <a:effectLst/>
                        </a:rPr>
                        <a:t>préférable</a:t>
                      </a:r>
                      <a:r>
                        <a:rPr lang="en-CA" sz="900" dirty="0">
                          <a:effectLst/>
                        </a:rPr>
                        <a:t>, </a:t>
                      </a:r>
                      <a:r>
                        <a:rPr lang="en-CA" sz="900" dirty="0" err="1">
                          <a:effectLst/>
                        </a:rPr>
                        <a:t>mais</a:t>
                      </a:r>
                      <a:r>
                        <a:rPr lang="en-CA" sz="900" dirty="0">
                          <a:effectLst/>
                        </a:rPr>
                        <a:t> pas </a:t>
                      </a:r>
                      <a:r>
                        <a:rPr lang="en-CA" sz="900" dirty="0" err="1">
                          <a:effectLst/>
                        </a:rPr>
                        <a:t>obligatoire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p>
                      <a:pPr marL="115570" marR="0" indent="0" algn="l">
                        <a:spcBef>
                          <a:spcPts val="0"/>
                        </a:spcBef>
                        <a:spcAft>
                          <a:spcPts val="0"/>
                        </a:spcAft>
                      </a:pP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spcBef>
                          <a:spcPts val="240"/>
                        </a:spcBef>
                        <a:spcAft>
                          <a:spcPts val="0"/>
                        </a:spcAft>
                        <a:buFont typeface="Arial" panose="020B0604020202020204" pitchFamily="34" charset="0"/>
                        <a:buNone/>
                      </a:pPr>
                      <a:endParaRPr lang="en-CA" sz="900" dirty="0">
                        <a:effectLst/>
                      </a:endParaRPr>
                    </a:p>
                    <a:p>
                      <a:pPr marL="171450" marR="0" lvl="0" indent="-171450" algn="l" defTabSz="914400" rtl="0" eaLnBrk="1" fontAlgn="auto" latinLnBrk="0" hangingPunct="1">
                        <a:lnSpc>
                          <a:spcPct val="100000"/>
                        </a:lnSpc>
                        <a:spcBef>
                          <a:spcPts val="240"/>
                        </a:spcBef>
                        <a:spcAft>
                          <a:spcPts val="0"/>
                        </a:spcAft>
                        <a:buClrTx/>
                        <a:buSzTx/>
                        <a:buFont typeface="Arial" panose="020B0604020202020204" pitchFamily="34" charset="0"/>
                        <a:buChar char="•"/>
                        <a:tabLst/>
                        <a:defRPr/>
                      </a:pPr>
                      <a:r>
                        <a:rPr lang="en-CA" sz="900" dirty="0">
                          <a:effectLst/>
                        </a:rPr>
                        <a:t>Le programme </a:t>
                      </a:r>
                      <a:r>
                        <a:rPr lang="en-CA" sz="900" dirty="0" err="1">
                          <a:effectLst/>
                        </a:rPr>
                        <a:t>aidera</a:t>
                      </a:r>
                      <a:r>
                        <a:rPr lang="en-CA" sz="900" dirty="0">
                          <a:effectLst/>
                        </a:rPr>
                        <a:t> à </a:t>
                      </a:r>
                      <a:r>
                        <a:rPr lang="en-CA" sz="900" dirty="0" err="1">
                          <a:effectLst/>
                        </a:rPr>
                        <a:t>mettre</a:t>
                      </a:r>
                      <a:r>
                        <a:rPr lang="en-CA" sz="900" dirty="0">
                          <a:effectLst/>
                        </a:rPr>
                        <a:t> les participants </a:t>
                      </a:r>
                      <a:r>
                        <a:rPr lang="en-CA" sz="900" dirty="0" err="1">
                          <a:effectLst/>
                        </a:rPr>
                        <a:t>en</a:t>
                      </a:r>
                      <a:r>
                        <a:rPr lang="en-CA" sz="900" dirty="0">
                          <a:effectLst/>
                        </a:rPr>
                        <a:t> contact avec le service Doctor Finder </a:t>
                      </a:r>
                      <a:r>
                        <a:rPr lang="en-CA" sz="900" dirty="0" err="1">
                          <a:effectLst/>
                        </a:rPr>
                        <a:t>s'ils</a:t>
                      </a:r>
                      <a:r>
                        <a:rPr lang="en-CA" sz="900" dirty="0">
                          <a:effectLst/>
                        </a:rPr>
                        <a:t> </a:t>
                      </a:r>
                      <a:r>
                        <a:rPr lang="en-CA" sz="900" dirty="0" err="1">
                          <a:effectLst/>
                        </a:rPr>
                        <a:t>n'ont</a:t>
                      </a:r>
                      <a:r>
                        <a:rPr lang="en-CA" sz="900" dirty="0">
                          <a:effectLst/>
                        </a:rPr>
                        <a:t> pas de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kern="1200" dirty="0">
                          <a:solidFill>
                            <a:schemeClr val="tx1"/>
                          </a:solidFill>
                          <a:effectLst/>
                          <a:latin typeface="+mn-lt"/>
                          <a:ea typeface="+mn-ea"/>
                          <a:cs typeface="+mn-cs"/>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960373"/>
                  </a:ext>
                </a:extLst>
              </a:tr>
            </a:tbl>
          </a:graphicData>
        </a:graphic>
      </p:graphicFrame>
    </p:spTree>
    <p:extLst>
      <p:ext uri="{BB962C8B-B14F-4D97-AF65-F5344CB8AC3E}">
        <p14:creationId xmlns:p14="http://schemas.microsoft.com/office/powerpoint/2010/main" val="252334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3869C15-57DF-2989-9C81-B9E4A37F469E}"/>
              </a:ext>
            </a:extLst>
          </p:cNvPr>
          <p:cNvGraphicFramePr>
            <a:graphicFrameLocks noGrp="1"/>
          </p:cNvGraphicFramePr>
          <p:nvPr>
            <p:extLst>
              <p:ext uri="{D42A27DB-BD31-4B8C-83A1-F6EECF244321}">
                <p14:modId xmlns:p14="http://schemas.microsoft.com/office/powerpoint/2010/main" val="4154259810"/>
              </p:ext>
            </p:extLst>
          </p:nvPr>
        </p:nvGraphicFramePr>
        <p:xfrm>
          <a:off x="359508" y="586154"/>
          <a:ext cx="11334751" cy="5329429"/>
        </p:xfrm>
        <a:graphic>
          <a:graphicData uri="http://schemas.openxmlformats.org/drawingml/2006/table">
            <a:tbl>
              <a:tblPr firstRow="1" firstCol="1" bandRow="1">
                <a:tableStyleId>{7E9639D4-E3E2-4D34-9284-5A2195B3D0D7}</a:tableStyleId>
              </a:tblPr>
              <a:tblGrid>
                <a:gridCol w="782723">
                  <a:extLst>
                    <a:ext uri="{9D8B030D-6E8A-4147-A177-3AD203B41FA5}">
                      <a16:colId xmlns:a16="http://schemas.microsoft.com/office/drawing/2014/main" val="1419541429"/>
                    </a:ext>
                  </a:extLst>
                </a:gridCol>
                <a:gridCol w="2218538">
                  <a:extLst>
                    <a:ext uri="{9D8B030D-6E8A-4147-A177-3AD203B41FA5}">
                      <a16:colId xmlns:a16="http://schemas.microsoft.com/office/drawing/2014/main" val="1541490876"/>
                    </a:ext>
                  </a:extLst>
                </a:gridCol>
                <a:gridCol w="1419593">
                  <a:extLst>
                    <a:ext uri="{9D8B030D-6E8A-4147-A177-3AD203B41FA5}">
                      <a16:colId xmlns:a16="http://schemas.microsoft.com/office/drawing/2014/main" val="3842561466"/>
                    </a:ext>
                  </a:extLst>
                </a:gridCol>
                <a:gridCol w="2784617">
                  <a:extLst>
                    <a:ext uri="{9D8B030D-6E8A-4147-A177-3AD203B41FA5}">
                      <a16:colId xmlns:a16="http://schemas.microsoft.com/office/drawing/2014/main" val="3785913797"/>
                    </a:ext>
                  </a:extLst>
                </a:gridCol>
                <a:gridCol w="4129280">
                  <a:extLst>
                    <a:ext uri="{9D8B030D-6E8A-4147-A177-3AD203B41FA5}">
                      <a16:colId xmlns:a16="http://schemas.microsoft.com/office/drawing/2014/main" val="2081280661"/>
                    </a:ext>
                  </a:extLst>
                </a:gridCol>
              </a:tblGrid>
              <a:tr h="306511">
                <a:tc>
                  <a:txBody>
                    <a:bodyPr/>
                    <a:lstStyle/>
                    <a:p>
                      <a:pPr marL="0" marR="0" algn="l">
                        <a:lnSpc>
                          <a:spcPct val="107000"/>
                        </a:lnSpc>
                        <a:spcBef>
                          <a:spcPts val="240"/>
                        </a:spcBef>
                        <a:spcAft>
                          <a:spcPts val="240"/>
                        </a:spcAft>
                      </a:pPr>
                      <a:r>
                        <a:rPr lang="en-US" sz="900" dirty="0">
                          <a:solidFill>
                            <a:srgbClr val="FEFFFE"/>
                          </a:solidFill>
                          <a:effectLst/>
                          <a:latin typeface="+mn-lt"/>
                        </a:rPr>
                        <a:t>Province </a:t>
                      </a:r>
                      <a:r>
                        <a:rPr lang="en-US" sz="900" dirty="0" err="1">
                          <a:solidFill>
                            <a:srgbClr val="FEFFFE"/>
                          </a:solidFill>
                          <a:effectLst/>
                          <a:latin typeface="+mn-lt"/>
                        </a:rPr>
                        <a:t>ou</a:t>
                      </a:r>
                      <a:r>
                        <a:rPr lang="en-US" sz="900" dirty="0">
                          <a:solidFill>
                            <a:srgbClr val="FEFFFE"/>
                          </a:solidFill>
                          <a:effectLst/>
                          <a:latin typeface="+mn-lt"/>
                        </a:rPr>
                        <a:t> </a:t>
                      </a:r>
                      <a:r>
                        <a:rPr lang="en-US" sz="900" dirty="0" err="1">
                          <a:solidFill>
                            <a:srgbClr val="FEFFFE"/>
                          </a:solidFill>
                          <a:effectLst/>
                          <a:latin typeface="+mn-lt"/>
                        </a:rPr>
                        <a:t>territoire</a:t>
                      </a:r>
                      <a:endParaRPr lang="en-US" sz="900" dirty="0">
                        <a:solidFill>
                          <a:srgbClr val="FEFFFE"/>
                        </a:solidFill>
                        <a:effectLst/>
                        <a:latin typeface="+mn-lt"/>
                        <a:ea typeface="Yu Mincho" panose="02020400000000000000" pitchFamily="18" charset="-128"/>
                        <a:cs typeface="Arial" panose="020B0604020202020204"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err="1">
                          <a:solidFill>
                            <a:srgbClr val="FEFFFE"/>
                          </a:solidFill>
                          <a:effectLst/>
                        </a:rPr>
                        <a:t>Rôle</a:t>
                      </a:r>
                      <a:r>
                        <a:rPr lang="en-US" sz="900" dirty="0">
                          <a:solidFill>
                            <a:srgbClr val="FEFFFE"/>
                          </a:solidFill>
                          <a:effectLst/>
                        </a:rPr>
                        <a:t> du </a:t>
                      </a:r>
                      <a:r>
                        <a:rPr lang="en-US" sz="900" dirty="0" err="1">
                          <a:solidFill>
                            <a:srgbClr val="FEFFFE"/>
                          </a:solidFill>
                          <a:effectLst/>
                        </a:rPr>
                        <a:t>m</a:t>
                      </a:r>
                      <a:r>
                        <a:rPr lang="en-US" sz="900" dirty="0" err="1">
                          <a:solidFill>
                            <a:srgbClr val="FEFFFE"/>
                          </a:solidFill>
                          <a:effectLst/>
                          <a:latin typeface="Calibri" panose="020F0502020204030204" pitchFamily="34" charset="0"/>
                          <a:cs typeface="Calibri" panose="020F0502020204030204" pitchFamily="34" charset="0"/>
                        </a:rPr>
                        <a:t>é</a:t>
                      </a:r>
                      <a:r>
                        <a:rPr lang="en-US" sz="900" dirty="0" err="1">
                          <a:solidFill>
                            <a:srgbClr val="FEFFFE"/>
                          </a:solidFill>
                          <a:effectLst/>
                        </a:rPr>
                        <a:t>decin</a:t>
                      </a:r>
                      <a:r>
                        <a:rPr lang="en-US" sz="900" dirty="0">
                          <a:solidFill>
                            <a:srgbClr val="FEFFFE"/>
                          </a:solidFill>
                          <a:effectLst/>
                        </a:rPr>
                        <a:t> </a:t>
                      </a:r>
                      <a:r>
                        <a:rPr lang="en-US" sz="900" dirty="0" err="1">
                          <a:solidFill>
                            <a:srgbClr val="FEFFFE"/>
                          </a:solidFill>
                          <a:effectLst/>
                        </a:rPr>
                        <a:t>traitant</a:t>
                      </a:r>
                      <a:r>
                        <a:rPr lang="en-US" sz="900" dirty="0">
                          <a:solidFill>
                            <a:srgbClr val="FEFFFE"/>
                          </a:solidFill>
                          <a:effectLst/>
                        </a:rPr>
                        <a:t> dans </a:t>
                      </a:r>
                      <a:r>
                        <a:rPr lang="en-US" sz="900" dirty="0" err="1">
                          <a:solidFill>
                            <a:srgbClr val="FEFFFE"/>
                          </a:solidFill>
                          <a:effectLst/>
                        </a:rPr>
                        <a:t>l'accès</a:t>
                      </a:r>
                      <a:r>
                        <a:rPr lang="en-US" sz="900" dirty="0">
                          <a:solidFill>
                            <a:srgbClr val="FEFFFE"/>
                          </a:solidFill>
                          <a:effectLst/>
                        </a:rPr>
                        <a:t> au test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defRPr/>
                      </a:pPr>
                      <a:r>
                        <a:rPr lang="en-US" sz="900" dirty="0">
                          <a:solidFill>
                            <a:srgbClr val="FEFFFE"/>
                          </a:solidFill>
                          <a:effectLst/>
                        </a:rPr>
                        <a:t>Le </a:t>
                      </a:r>
                      <a:r>
                        <a:rPr lang="en-US" sz="900" dirty="0" err="1">
                          <a:solidFill>
                            <a:srgbClr val="FEFFFE"/>
                          </a:solidFill>
                          <a:effectLst/>
                        </a:rPr>
                        <a:t>m</a:t>
                      </a:r>
                      <a:r>
                        <a:rPr lang="en-US" sz="900" dirty="0" err="1">
                          <a:solidFill>
                            <a:srgbClr val="FEFFFE"/>
                          </a:solidFill>
                          <a:effectLst/>
                          <a:latin typeface="Calibri" panose="020F0502020204030204" pitchFamily="34" charset="0"/>
                          <a:cs typeface="Calibri" panose="020F0502020204030204" pitchFamily="34" charset="0"/>
                        </a:rPr>
                        <a:t>é</a:t>
                      </a:r>
                      <a:r>
                        <a:rPr lang="en-US" sz="900" dirty="0" err="1">
                          <a:solidFill>
                            <a:srgbClr val="FEFFFE"/>
                          </a:solidFill>
                          <a:effectLst/>
                        </a:rPr>
                        <a:t>decin</a:t>
                      </a:r>
                      <a:r>
                        <a:rPr lang="en-US" sz="900" dirty="0">
                          <a:solidFill>
                            <a:srgbClr val="FEFFFE"/>
                          </a:solidFill>
                          <a:effectLst/>
                        </a:rPr>
                        <a:t> </a:t>
                      </a:r>
                      <a:r>
                        <a:rPr lang="en-US" sz="900" dirty="0" err="1">
                          <a:solidFill>
                            <a:srgbClr val="FEFFFE"/>
                          </a:solidFill>
                          <a:effectLst/>
                        </a:rPr>
                        <a:t>traitant</a:t>
                      </a:r>
                      <a:r>
                        <a:rPr lang="en-US" sz="900" dirty="0">
                          <a:solidFill>
                            <a:srgbClr val="FEFFFE"/>
                          </a:solidFill>
                          <a:effectLst/>
                        </a:rPr>
                        <a:t> </a:t>
                      </a:r>
                      <a:r>
                        <a:rPr lang="en-US" sz="900" dirty="0" err="1">
                          <a:solidFill>
                            <a:srgbClr val="FEFFFE"/>
                          </a:solidFill>
                          <a:effectLst/>
                        </a:rPr>
                        <a:t>est</a:t>
                      </a:r>
                      <a:r>
                        <a:rPr lang="en-US" sz="900" dirty="0">
                          <a:solidFill>
                            <a:srgbClr val="FEFFFE"/>
                          </a:solidFill>
                          <a:effectLst/>
                        </a:rPr>
                        <a:t> </a:t>
                      </a:r>
                      <a:r>
                        <a:rPr lang="en-US" sz="900" dirty="0" err="1">
                          <a:solidFill>
                            <a:srgbClr val="FEFFFE"/>
                          </a:solidFill>
                          <a:effectLst/>
                        </a:rPr>
                        <a:t>nécessaire</a:t>
                      </a:r>
                      <a:r>
                        <a:rPr lang="en-US" sz="900" dirty="0">
                          <a:solidFill>
                            <a:srgbClr val="FEFFFE"/>
                          </a:solidFill>
                          <a:effectLst/>
                        </a:rPr>
                        <a:t> pour </a:t>
                      </a:r>
                      <a:r>
                        <a:rPr lang="en-US" sz="900" dirty="0" err="1">
                          <a:solidFill>
                            <a:srgbClr val="FEFFFE"/>
                          </a:solidFill>
                          <a:effectLst/>
                        </a:rPr>
                        <a:t>accéder</a:t>
                      </a:r>
                      <a:r>
                        <a:rPr lang="en-US" sz="900" dirty="0">
                          <a:solidFill>
                            <a:srgbClr val="FEFFFE"/>
                          </a:solidFill>
                          <a:effectLst/>
                        </a:rPr>
                        <a:t> au test </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defRPr/>
                      </a:pPr>
                      <a:r>
                        <a:rPr lang="en-US" sz="900" dirty="0" err="1">
                          <a:solidFill>
                            <a:srgbClr val="FEFFFE"/>
                          </a:solidFill>
                          <a:effectLst/>
                        </a:rPr>
                        <a:t>Réception</a:t>
                      </a:r>
                      <a:r>
                        <a:rPr lang="en-US" sz="900" dirty="0">
                          <a:solidFill>
                            <a:srgbClr val="FEFFFE"/>
                          </a:solidFill>
                          <a:effectLst/>
                        </a:rPr>
                        <a:t> des </a:t>
                      </a:r>
                      <a:r>
                        <a:rPr lang="en-US" sz="900" dirty="0" err="1">
                          <a:solidFill>
                            <a:srgbClr val="FEFFFE"/>
                          </a:solidFill>
                          <a:effectLst/>
                        </a:rPr>
                        <a:t>résultats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defRPr/>
                      </a:pPr>
                      <a:r>
                        <a:rPr lang="en-US" sz="900" dirty="0">
                          <a:solidFill>
                            <a:srgbClr val="FEFFFE"/>
                          </a:solidFill>
                          <a:effectLst/>
                        </a:rPr>
                        <a:t>Identification d'un </a:t>
                      </a:r>
                      <a:r>
                        <a:rPr lang="en-US" sz="900" dirty="0" err="1">
                          <a:solidFill>
                            <a:srgbClr val="FEFFFE"/>
                          </a:solidFill>
                          <a:effectLst/>
                        </a:rPr>
                        <a:t>m</a:t>
                      </a:r>
                      <a:r>
                        <a:rPr lang="en-US" sz="900" dirty="0" err="1">
                          <a:solidFill>
                            <a:srgbClr val="FEFFFE"/>
                          </a:solidFill>
                          <a:effectLst/>
                          <a:latin typeface="Calibri" panose="020F0502020204030204" pitchFamily="34" charset="0"/>
                          <a:cs typeface="Calibri" panose="020F0502020204030204" pitchFamily="34" charset="0"/>
                        </a:rPr>
                        <a:t>é</a:t>
                      </a:r>
                      <a:r>
                        <a:rPr lang="en-US" sz="900" dirty="0" err="1">
                          <a:solidFill>
                            <a:srgbClr val="FEFFFE"/>
                          </a:solidFill>
                          <a:effectLst/>
                        </a:rPr>
                        <a:t>decin</a:t>
                      </a:r>
                      <a:r>
                        <a:rPr lang="en-US" sz="900" dirty="0">
                          <a:solidFill>
                            <a:srgbClr val="FEFFFE"/>
                          </a:solidFill>
                          <a:effectLst/>
                        </a:rPr>
                        <a:t> </a:t>
                      </a:r>
                      <a:r>
                        <a:rPr lang="en-US" sz="900" dirty="0" err="1">
                          <a:solidFill>
                            <a:srgbClr val="FEFFFE"/>
                          </a:solidFill>
                          <a:effectLst/>
                        </a:rPr>
                        <a:t>traitant</a:t>
                      </a:r>
                      <a:r>
                        <a:rPr lang="en-US" sz="900" dirty="0">
                          <a:solidFill>
                            <a:srgbClr val="FEFFFE"/>
                          </a:solidFill>
                          <a:effectLst/>
                        </a:rPr>
                        <a:t> </a:t>
                      </a:r>
                      <a:r>
                        <a:rPr lang="en-US" sz="900" dirty="0" err="1">
                          <a:solidFill>
                            <a:srgbClr val="FEFFFE"/>
                          </a:solidFill>
                          <a:effectLst/>
                        </a:rPr>
                        <a:t>si</a:t>
                      </a:r>
                      <a:r>
                        <a:rPr lang="en-US" sz="900" dirty="0">
                          <a:solidFill>
                            <a:srgbClr val="FEFFFE"/>
                          </a:solidFill>
                          <a:effectLst/>
                        </a:rPr>
                        <a:t> un </a:t>
                      </a:r>
                      <a:r>
                        <a:rPr lang="en-US" sz="900" dirty="0" err="1">
                          <a:solidFill>
                            <a:srgbClr val="FEFFFE"/>
                          </a:solidFill>
                          <a:effectLst/>
                        </a:rPr>
                        <a:t>suivi</a:t>
                      </a:r>
                      <a:r>
                        <a:rPr lang="en-US" sz="900" dirty="0">
                          <a:solidFill>
                            <a:srgbClr val="FEFFFE"/>
                          </a:solidFill>
                          <a:effectLst/>
                        </a:rPr>
                        <a:t> </a:t>
                      </a:r>
                      <a:r>
                        <a:rPr lang="en-US" sz="900" dirty="0" err="1">
                          <a:solidFill>
                            <a:srgbClr val="FEFFFE"/>
                          </a:solidFill>
                          <a:effectLst/>
                        </a:rPr>
                        <a:t>est</a:t>
                      </a:r>
                      <a:r>
                        <a:rPr lang="en-US" sz="900" dirty="0">
                          <a:solidFill>
                            <a:srgbClr val="FEFFFE"/>
                          </a:solidFill>
                          <a:effectLst/>
                        </a:rPr>
                        <a:t> </a:t>
                      </a:r>
                      <a:r>
                        <a:rPr lang="en-US" sz="900" dirty="0" err="1">
                          <a:solidFill>
                            <a:srgbClr val="FEFFFE"/>
                          </a:solidFill>
                          <a:effectLst/>
                        </a:rPr>
                        <a:t>nécessaire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795607939"/>
                  </a:ext>
                </a:extLst>
              </a:tr>
              <a:tr h="832708">
                <a:tc>
                  <a:txBody>
                    <a:bodyPr/>
                    <a:lstStyle/>
                    <a:p>
                      <a:pPr marL="0" marR="0" algn="ctr">
                        <a:lnSpc>
                          <a:spcPct val="107000"/>
                        </a:lnSpc>
                        <a:spcBef>
                          <a:spcPts val="240"/>
                        </a:spcBef>
                        <a:spcAft>
                          <a:spcPts val="0"/>
                        </a:spcAft>
                      </a:pPr>
                      <a:r>
                        <a:rPr lang="en-US" sz="900" dirty="0">
                          <a:solidFill>
                            <a:srgbClr val="FEFFFE"/>
                          </a:solidFill>
                          <a:effectLst/>
                          <a:latin typeface="+mn-lt"/>
                        </a:rPr>
                        <a:t>Ont.</a:t>
                      </a:r>
                      <a:endParaRPr lang="en-US" sz="900" dirty="0">
                        <a:solidFill>
                          <a:srgbClr val="FEFFFE"/>
                        </a:solidFill>
                        <a:effectLst/>
                        <a:latin typeface="+mn-lt"/>
                        <a:ea typeface="Yu Mincho" panose="02020400000000000000" pitchFamily="18" charset="-128"/>
                        <a:cs typeface="Arial" panose="020B0604020202020204" pitchFamily="34" charset="0"/>
                      </a:endParaRPr>
                    </a:p>
                  </a:txBody>
                  <a:tcPr marL="25521" marR="25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spcBef>
                          <a:spcPts val="0"/>
                        </a:spcBef>
                        <a:spcAft>
                          <a:spcPts val="240"/>
                        </a:spcAft>
                        <a:buFont typeface="Arial" panose="020B0604020202020204" pitchFamily="34" charset="0"/>
                        <a:buChar char="•"/>
                      </a:pPr>
                      <a:r>
                        <a:rPr lang="en-CA" sz="900" kern="1200" dirty="0">
                          <a:solidFill>
                            <a:schemeClr val="tx1"/>
                          </a:solidFill>
                          <a:effectLst/>
                          <a:latin typeface="+mn-lt"/>
                          <a:ea typeface="+mn-ea"/>
                          <a:cs typeface="+mn-cs"/>
                        </a:rPr>
                        <a:t>Le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de </a:t>
                      </a:r>
                      <a:r>
                        <a:rPr lang="en-CA" sz="900" kern="1200" dirty="0" err="1">
                          <a:solidFill>
                            <a:schemeClr val="tx1"/>
                          </a:solidFill>
                          <a:effectLst/>
                          <a:latin typeface="+mn-lt"/>
                          <a:ea typeface="+mn-ea"/>
                          <a:cs typeface="+mn-cs"/>
                        </a:rPr>
                        <a:t>famille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ou</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infirmière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praticienne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ou</a:t>
                      </a:r>
                      <a:r>
                        <a:rPr lang="en-CA" sz="900" kern="1200" dirty="0">
                          <a:solidFill>
                            <a:schemeClr val="tx1"/>
                          </a:solidFill>
                          <a:effectLst/>
                          <a:latin typeface="+mn-lt"/>
                          <a:ea typeface="+mn-ea"/>
                          <a:cs typeface="+mn-cs"/>
                        </a:rPr>
                        <a:t> le coach de </a:t>
                      </a:r>
                      <a:r>
                        <a:rPr lang="en-CA" sz="900" kern="1200" dirty="0" err="1">
                          <a:solidFill>
                            <a:schemeClr val="tx1"/>
                          </a:solidFill>
                          <a:effectLst/>
                          <a:latin typeface="+mn-lt"/>
                          <a:ea typeface="+mn-ea"/>
                          <a:cs typeface="+mn-cs"/>
                        </a:rPr>
                        <a:t>dépistage</a:t>
                      </a:r>
                      <a:r>
                        <a:rPr lang="en-CA" sz="900" kern="1200" dirty="0">
                          <a:solidFill>
                            <a:schemeClr val="tx1"/>
                          </a:solidFill>
                          <a:effectLst/>
                          <a:latin typeface="+mn-lt"/>
                          <a:ea typeface="+mn-ea"/>
                          <a:cs typeface="+mn-cs"/>
                        </a:rPr>
                        <a:t> mobile de </a:t>
                      </a:r>
                      <a:r>
                        <a:rPr lang="en-CA" sz="900" kern="1200" dirty="0" err="1">
                          <a:solidFill>
                            <a:schemeClr val="tx1"/>
                          </a:solidFill>
                          <a:effectLst/>
                          <a:latin typeface="+mn-lt"/>
                          <a:ea typeface="+mn-ea"/>
                          <a:cs typeface="+mn-cs"/>
                        </a:rPr>
                        <a:t>Télésanté</a:t>
                      </a:r>
                      <a:r>
                        <a:rPr lang="en-CA" sz="900" kern="1200" dirty="0">
                          <a:solidFill>
                            <a:schemeClr val="tx1"/>
                          </a:solidFill>
                          <a:effectLst/>
                          <a:latin typeface="+mn-lt"/>
                          <a:ea typeface="+mn-ea"/>
                          <a:cs typeface="+mn-cs"/>
                        </a:rPr>
                        <a:t> Ontario (pour les participants qui </a:t>
                      </a:r>
                      <a:r>
                        <a:rPr lang="en-CA" sz="900" kern="1200" dirty="0" err="1">
                          <a:solidFill>
                            <a:schemeClr val="tx1"/>
                          </a:solidFill>
                          <a:effectLst/>
                          <a:latin typeface="+mn-lt"/>
                          <a:ea typeface="+mn-ea"/>
                          <a:cs typeface="+mn-cs"/>
                        </a:rPr>
                        <a:t>n'ont</a:t>
                      </a:r>
                      <a:r>
                        <a:rPr lang="en-CA" sz="900" kern="1200" dirty="0">
                          <a:solidFill>
                            <a:schemeClr val="tx1"/>
                          </a:solidFill>
                          <a:effectLst/>
                          <a:latin typeface="+mn-lt"/>
                          <a:ea typeface="+mn-ea"/>
                          <a:cs typeface="+mn-cs"/>
                        </a:rPr>
                        <a:t> pas de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soumet</a:t>
                      </a:r>
                      <a:r>
                        <a:rPr lang="en-CA" sz="900" kern="1200" dirty="0">
                          <a:solidFill>
                            <a:schemeClr val="tx1"/>
                          </a:solidFill>
                          <a:effectLst/>
                          <a:latin typeface="+mn-lt"/>
                          <a:ea typeface="+mn-ea"/>
                          <a:cs typeface="+mn-cs"/>
                        </a:rPr>
                        <a:t> la </a:t>
                      </a:r>
                      <a:r>
                        <a:rPr lang="en-CA" sz="900" kern="1200" dirty="0" err="1">
                          <a:solidFill>
                            <a:schemeClr val="tx1"/>
                          </a:solidFill>
                          <a:effectLst/>
                          <a:latin typeface="+mn-lt"/>
                          <a:ea typeface="+mn-ea"/>
                          <a:cs typeface="+mn-cs"/>
                        </a:rPr>
                        <a:t>demande</a:t>
                      </a:r>
                      <a:r>
                        <a:rPr lang="en-CA" sz="900" kern="1200" dirty="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indent="0">
                        <a:spcBef>
                          <a:spcPts val="0"/>
                        </a:spcBef>
                        <a:spcAft>
                          <a:spcPts val="0"/>
                        </a:spcAft>
                      </a:pPr>
                      <a:r>
                        <a:rPr lang="en-CA" sz="900">
                          <a:effectLst/>
                          <a:latin typeface="+mn-lt"/>
                        </a:rPr>
                        <a:t> </a:t>
                      </a:r>
                      <a:endParaRPr lang="en-US" sz="90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CA" sz="900" dirty="0" err="1">
                          <a:effectLst/>
                          <a:latin typeface="+mn-lt"/>
                        </a:rPr>
                        <a:t>Santé</a:t>
                      </a:r>
                      <a:r>
                        <a:rPr lang="en-CA" sz="900" dirty="0">
                          <a:effectLst/>
                          <a:latin typeface="+mn-lt"/>
                        </a:rPr>
                        <a:t> Ontario (Action Cancer Ontario) </a:t>
                      </a:r>
                      <a:r>
                        <a:rPr lang="en-CA" sz="900" dirty="0" err="1">
                          <a:effectLst/>
                          <a:latin typeface="+mn-lt"/>
                        </a:rPr>
                        <a:t>envoie</a:t>
                      </a:r>
                      <a:r>
                        <a:rPr lang="en-CA" sz="900" dirty="0">
                          <a:effectLst/>
                          <a:latin typeface="+mn-lt"/>
                        </a:rPr>
                        <a:t> le </a:t>
                      </a:r>
                      <a:r>
                        <a:rPr lang="en-CA" sz="900" dirty="0" err="1">
                          <a:effectLst/>
                          <a:latin typeface="+mn-lt"/>
                        </a:rPr>
                        <a:t>résultat</a:t>
                      </a:r>
                      <a:r>
                        <a:rPr lang="en-CA" sz="900" dirty="0">
                          <a:effectLst/>
                          <a:latin typeface="+mn-lt"/>
                        </a:rPr>
                        <a:t> à </a:t>
                      </a:r>
                      <a:r>
                        <a:rPr lang="en-CA" sz="900" dirty="0" err="1">
                          <a:effectLst/>
                          <a:latin typeface="+mn-lt"/>
                        </a:rPr>
                        <a:t>tous</a:t>
                      </a:r>
                      <a:r>
                        <a:rPr lang="en-CA" sz="900" dirty="0">
                          <a:effectLst/>
                          <a:latin typeface="+mn-lt"/>
                        </a:rPr>
                        <a:t> les participants, y </a:t>
                      </a:r>
                      <a:r>
                        <a:rPr lang="en-CA" sz="900" dirty="0" err="1">
                          <a:effectLst/>
                          <a:latin typeface="+mn-lt"/>
                        </a:rPr>
                        <a:t>compris</a:t>
                      </a:r>
                      <a:r>
                        <a:rPr lang="en-CA" sz="900" dirty="0">
                          <a:effectLst/>
                          <a:latin typeface="+mn-lt"/>
                        </a:rPr>
                        <a:t> </a:t>
                      </a:r>
                      <a:r>
                        <a:rPr lang="en-CA" sz="900" dirty="0" err="1">
                          <a:effectLst/>
                          <a:latin typeface="+mn-lt"/>
                        </a:rPr>
                        <a:t>ceux</a:t>
                      </a:r>
                      <a:r>
                        <a:rPr lang="en-CA" sz="900" dirty="0">
                          <a:effectLst/>
                          <a:latin typeface="+mn-lt"/>
                        </a:rPr>
                        <a:t> qui </a:t>
                      </a:r>
                      <a:r>
                        <a:rPr lang="en-CA" sz="900" dirty="0" err="1">
                          <a:effectLst/>
                          <a:latin typeface="+mn-lt"/>
                        </a:rPr>
                        <a:t>accèdent</a:t>
                      </a:r>
                      <a:r>
                        <a:rPr lang="en-CA" sz="900" dirty="0">
                          <a:effectLst/>
                          <a:latin typeface="+mn-lt"/>
                        </a:rPr>
                        <a:t> au TIF par le </a:t>
                      </a:r>
                      <a:r>
                        <a:rPr lang="en-CA" sz="900" dirty="0" err="1">
                          <a:effectLst/>
                          <a:latin typeface="+mn-lt"/>
                        </a:rPr>
                        <a:t>biais</a:t>
                      </a:r>
                      <a:r>
                        <a:rPr lang="en-CA" sz="900" dirty="0">
                          <a:effectLst/>
                          <a:latin typeface="+mn-lt"/>
                        </a:rPr>
                        <a:t> du coach mobile.</a:t>
                      </a:r>
                      <a:endParaRPr lang="en-US" sz="900" dirty="0">
                        <a:effectLst/>
                        <a:latin typeface="+mn-lt"/>
                      </a:endParaRPr>
                    </a:p>
                    <a:p>
                      <a:pPr marL="171450" marR="0" lvl="0" indent="-171450">
                        <a:spcBef>
                          <a:spcPts val="0"/>
                        </a:spcBef>
                        <a:spcAft>
                          <a:spcPts val="0"/>
                        </a:spcAft>
                        <a:buFont typeface="Arial" panose="020B0604020202020204" pitchFamily="34" charset="0"/>
                        <a:buChar char="•"/>
                      </a:pPr>
                      <a:r>
                        <a:rPr lang="en-CA" sz="900" dirty="0">
                          <a:effectLst/>
                          <a:latin typeface="+mn-lt"/>
                        </a:rPr>
                        <a:t>Pour les participants qui </a:t>
                      </a:r>
                      <a:r>
                        <a:rPr lang="en-CA" sz="900" dirty="0" err="1">
                          <a:effectLst/>
                          <a:latin typeface="+mn-lt"/>
                        </a:rPr>
                        <a:t>accèdent</a:t>
                      </a:r>
                      <a:r>
                        <a:rPr lang="en-CA" sz="900" dirty="0">
                          <a:effectLst/>
                          <a:latin typeface="+mn-lt"/>
                        </a:rPr>
                        <a:t> au TIF par le </a:t>
                      </a:r>
                      <a:r>
                        <a:rPr lang="en-CA" sz="900" dirty="0" err="1">
                          <a:effectLst/>
                          <a:latin typeface="+mn-lt"/>
                        </a:rPr>
                        <a:t>biais</a:t>
                      </a:r>
                      <a:r>
                        <a:rPr lang="en-CA" sz="900" dirty="0">
                          <a:effectLst/>
                          <a:latin typeface="+mn-lt"/>
                        </a:rPr>
                        <a:t> du Mobile Coach de Hamilton Niagara Haldimand Brant, le </a:t>
                      </a:r>
                      <a:r>
                        <a:rPr lang="en-CA" sz="900" kern="1200" dirty="0" err="1">
                          <a:solidFill>
                            <a:schemeClr val="tx1"/>
                          </a:solidFill>
                          <a:effectLst/>
                          <a:latin typeface="+mn-lt"/>
                          <a:ea typeface="+mn-ea"/>
                          <a:cs typeface="+mn-cs"/>
                        </a:rPr>
                        <a:t>médecins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latin typeface="+mn-lt"/>
                        </a:rPr>
                        <a:t> </a:t>
                      </a:r>
                      <a:r>
                        <a:rPr lang="en-CA" sz="900" dirty="0" err="1">
                          <a:effectLst/>
                          <a:latin typeface="+mn-lt"/>
                        </a:rPr>
                        <a:t>fournit</a:t>
                      </a:r>
                      <a:r>
                        <a:rPr lang="en-CA" sz="900" dirty="0">
                          <a:effectLst/>
                          <a:latin typeface="+mn-lt"/>
                        </a:rPr>
                        <a:t> </a:t>
                      </a:r>
                      <a:r>
                        <a:rPr lang="en-CA" sz="900" dirty="0" err="1">
                          <a:effectLst/>
                          <a:latin typeface="+mn-lt"/>
                        </a:rPr>
                        <a:t>également</a:t>
                      </a:r>
                      <a:r>
                        <a:rPr lang="en-CA" sz="900" dirty="0">
                          <a:effectLst/>
                          <a:latin typeface="+mn-lt"/>
                        </a:rPr>
                        <a:t> des </a:t>
                      </a:r>
                      <a:r>
                        <a:rPr lang="en-CA" sz="900" dirty="0" err="1">
                          <a:effectLst/>
                          <a:latin typeface="+mn-lt"/>
                        </a:rPr>
                        <a:t>résultats</a:t>
                      </a:r>
                      <a:r>
                        <a:rPr lang="en-CA" sz="900" dirty="0">
                          <a:effectLst/>
                          <a:latin typeface="+mn-lt"/>
                        </a:rPr>
                        <a:t> </a:t>
                      </a:r>
                      <a:r>
                        <a:rPr lang="en-CA" sz="900" dirty="0" err="1">
                          <a:effectLst/>
                          <a:latin typeface="+mn-lt"/>
                        </a:rPr>
                        <a:t>directement</a:t>
                      </a:r>
                      <a:r>
                        <a:rPr lang="en-CA" sz="900" dirty="0">
                          <a:effectLst/>
                          <a:latin typeface="+mn-lt"/>
                        </a:rPr>
                        <a:t> au participant et </a:t>
                      </a:r>
                      <a:r>
                        <a:rPr lang="en-CA" sz="900" dirty="0" err="1">
                          <a:effectLst/>
                          <a:latin typeface="+mn-lt"/>
                        </a:rPr>
                        <a:t>gère</a:t>
                      </a:r>
                      <a:r>
                        <a:rPr lang="en-CA" sz="900" dirty="0">
                          <a:effectLst/>
                          <a:latin typeface="+mn-lt"/>
                        </a:rPr>
                        <a:t> le </a:t>
                      </a:r>
                      <a:r>
                        <a:rPr lang="en-CA" sz="900" dirty="0" err="1">
                          <a:effectLst/>
                          <a:latin typeface="+mn-lt"/>
                        </a:rPr>
                        <a:t>suivi</a:t>
                      </a:r>
                      <a:r>
                        <a:rPr lang="en-CA" sz="900" dirty="0">
                          <a:effectLst/>
                          <a:latin typeface="+mn-lt"/>
                        </a:rPr>
                        <a:t>.</a:t>
                      </a:r>
                      <a:endParaRPr lang="en-US" sz="900" dirty="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CA" sz="900" dirty="0">
                          <a:effectLst/>
                          <a:latin typeface="+mn-lt"/>
                        </a:rPr>
                        <a:t>Le programme </a:t>
                      </a:r>
                      <a:r>
                        <a:rPr lang="en-CA" sz="900" dirty="0" err="1">
                          <a:effectLst/>
                          <a:latin typeface="+mn-lt"/>
                        </a:rPr>
                        <a:t>contacte</a:t>
                      </a:r>
                      <a:r>
                        <a:rPr lang="en-CA" sz="900" dirty="0">
                          <a:effectLst/>
                          <a:latin typeface="+mn-lt"/>
                        </a:rPr>
                        <a:t> les </a:t>
                      </a:r>
                      <a:r>
                        <a:rPr lang="en-CA" sz="900" dirty="0" err="1">
                          <a:effectLst/>
                          <a:latin typeface="+mn-lt"/>
                        </a:rPr>
                        <a:t>personnes</a:t>
                      </a:r>
                      <a:r>
                        <a:rPr lang="en-CA" sz="900" dirty="0">
                          <a:effectLst/>
                          <a:latin typeface="+mn-lt"/>
                        </a:rPr>
                        <a:t> qui </a:t>
                      </a:r>
                      <a:r>
                        <a:rPr lang="en-CA" sz="900" dirty="0" err="1">
                          <a:effectLst/>
                          <a:latin typeface="+mn-lt"/>
                        </a:rPr>
                        <a:t>n'ont</a:t>
                      </a:r>
                      <a:r>
                        <a:rPr lang="en-CA" sz="900" dirty="0">
                          <a:effectLst/>
                          <a:latin typeface="+mn-lt"/>
                        </a:rPr>
                        <a:t> pas de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latin typeface="+mn-lt"/>
                        </a:rPr>
                        <a:t> par </a:t>
                      </a:r>
                      <a:r>
                        <a:rPr lang="en-CA" sz="900" dirty="0" err="1">
                          <a:effectLst/>
                          <a:latin typeface="+mn-lt"/>
                        </a:rPr>
                        <a:t>courrier</a:t>
                      </a:r>
                      <a:r>
                        <a:rPr lang="en-CA" sz="900" dirty="0">
                          <a:effectLst/>
                          <a:latin typeface="+mn-lt"/>
                        </a:rPr>
                        <a:t> et par </a:t>
                      </a:r>
                      <a:r>
                        <a:rPr lang="en-CA" sz="900" dirty="0" err="1">
                          <a:effectLst/>
                          <a:latin typeface="+mn-lt"/>
                        </a:rPr>
                        <a:t>téléphone</a:t>
                      </a:r>
                      <a:r>
                        <a:rPr lang="en-CA" sz="900" dirty="0">
                          <a:effectLst/>
                          <a:latin typeface="+mn-lt"/>
                        </a:rPr>
                        <a:t> et met le participant </a:t>
                      </a:r>
                      <a:r>
                        <a:rPr lang="en-CA" sz="900" dirty="0" err="1">
                          <a:effectLst/>
                          <a:latin typeface="+mn-lt"/>
                        </a:rPr>
                        <a:t>en</a:t>
                      </a:r>
                      <a:r>
                        <a:rPr lang="en-CA" sz="900" dirty="0">
                          <a:effectLst/>
                          <a:latin typeface="+mn-lt"/>
                        </a:rPr>
                        <a:t> contact avec le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latin typeface="+mn-lt"/>
                        </a:rPr>
                        <a:t> pour le </a:t>
                      </a:r>
                      <a:r>
                        <a:rPr lang="en-CA" sz="900" dirty="0" err="1">
                          <a:effectLst/>
                          <a:latin typeface="+mn-lt"/>
                        </a:rPr>
                        <a:t>suivi</a:t>
                      </a:r>
                      <a:r>
                        <a:rPr lang="en-CA" sz="900" dirty="0">
                          <a:effectLst/>
                          <a:latin typeface="+mn-lt"/>
                        </a:rPr>
                        <a:t>. </a:t>
                      </a:r>
                      <a:endParaRPr lang="en-US" sz="900" dirty="0">
                        <a:effectLst/>
                        <a:latin typeface="+mn-lt"/>
                      </a:endParaRPr>
                    </a:p>
                    <a:p>
                      <a:pPr marL="171450" marR="0" lvl="0" indent="-171450">
                        <a:spcBef>
                          <a:spcPts val="0"/>
                        </a:spcBef>
                        <a:spcAft>
                          <a:spcPts val="0"/>
                        </a:spcAft>
                        <a:buFont typeface="Arial" panose="020B0604020202020204" pitchFamily="34" charset="0"/>
                        <a:buChar char="•"/>
                      </a:pPr>
                      <a:r>
                        <a:rPr lang="en-CA" sz="900" dirty="0">
                          <a:effectLst/>
                          <a:latin typeface="+mn-lt"/>
                        </a:rPr>
                        <a:t>Le programme </a:t>
                      </a:r>
                      <a:r>
                        <a:rPr lang="en-CA" sz="900" dirty="0" err="1">
                          <a:effectLst/>
                          <a:latin typeface="+mn-lt"/>
                        </a:rPr>
                        <a:t>tient</a:t>
                      </a:r>
                      <a:r>
                        <a:rPr lang="en-CA" sz="900" dirty="0">
                          <a:effectLst/>
                          <a:latin typeface="+mn-lt"/>
                        </a:rPr>
                        <a:t> à jour </a:t>
                      </a:r>
                      <a:r>
                        <a:rPr lang="en-CA" sz="900" dirty="0" err="1">
                          <a:effectLst/>
                          <a:latin typeface="+mn-lt"/>
                        </a:rPr>
                        <a:t>une</a:t>
                      </a:r>
                      <a:r>
                        <a:rPr lang="en-CA" sz="900" dirty="0">
                          <a:effectLst/>
                          <a:latin typeface="+mn-lt"/>
                        </a:rPr>
                        <a:t> </a:t>
                      </a:r>
                      <a:r>
                        <a:rPr lang="en-CA" sz="900" dirty="0" err="1">
                          <a:effectLst/>
                          <a:latin typeface="+mn-lt"/>
                        </a:rPr>
                        <a:t>liste</a:t>
                      </a:r>
                      <a:r>
                        <a:rPr lang="en-CA" sz="900" dirty="0">
                          <a:effectLst/>
                          <a:latin typeface="+mn-lt"/>
                        </a:rPr>
                        <a:t> de </a:t>
                      </a:r>
                      <a:r>
                        <a:rPr lang="en-CA" sz="900" kern="1200" dirty="0" err="1">
                          <a:solidFill>
                            <a:schemeClr val="tx1"/>
                          </a:solidFill>
                          <a:effectLst/>
                          <a:latin typeface="+mn-lt"/>
                          <a:ea typeface="+mn-ea"/>
                          <a:cs typeface="+mn-cs"/>
                        </a:rPr>
                        <a:t>médecins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traitants</a:t>
                      </a:r>
                      <a:r>
                        <a:rPr lang="en-CA" sz="900" dirty="0">
                          <a:effectLst/>
                          <a:latin typeface="+mn-lt"/>
                        </a:rPr>
                        <a:t> qui </a:t>
                      </a:r>
                      <a:r>
                        <a:rPr lang="en-CA" sz="900" dirty="0" err="1">
                          <a:effectLst/>
                          <a:latin typeface="+mn-lt"/>
                        </a:rPr>
                        <a:t>ont</a:t>
                      </a:r>
                      <a:r>
                        <a:rPr lang="en-CA" sz="900" dirty="0">
                          <a:effectLst/>
                          <a:latin typeface="+mn-lt"/>
                        </a:rPr>
                        <a:t> </a:t>
                      </a:r>
                      <a:r>
                        <a:rPr lang="en-CA" sz="900" dirty="0" err="1">
                          <a:effectLst/>
                          <a:latin typeface="+mn-lt"/>
                        </a:rPr>
                        <a:t>accepté</a:t>
                      </a:r>
                      <a:r>
                        <a:rPr lang="en-CA" sz="900" dirty="0">
                          <a:effectLst/>
                          <a:latin typeface="+mn-lt"/>
                        </a:rPr>
                        <a:t> </a:t>
                      </a:r>
                      <a:r>
                        <a:rPr lang="en-CA" sz="900" dirty="0" err="1">
                          <a:effectLst/>
                          <a:latin typeface="+mn-lt"/>
                        </a:rPr>
                        <a:t>d'aider</a:t>
                      </a:r>
                      <a:r>
                        <a:rPr lang="en-CA" sz="900" dirty="0">
                          <a:effectLst/>
                          <a:latin typeface="+mn-lt"/>
                        </a:rPr>
                        <a:t> les </a:t>
                      </a:r>
                      <a:r>
                        <a:rPr lang="en-CA" sz="900" dirty="0" err="1">
                          <a:effectLst/>
                          <a:latin typeface="+mn-lt"/>
                        </a:rPr>
                        <a:t>personnes</a:t>
                      </a:r>
                      <a:r>
                        <a:rPr lang="en-CA" sz="900" dirty="0">
                          <a:effectLst/>
                          <a:latin typeface="+mn-lt"/>
                        </a:rPr>
                        <a:t> qui </a:t>
                      </a:r>
                      <a:r>
                        <a:rPr lang="en-CA" sz="900" dirty="0" err="1">
                          <a:effectLst/>
                          <a:latin typeface="+mn-lt"/>
                        </a:rPr>
                        <a:t>n'en</a:t>
                      </a:r>
                      <a:r>
                        <a:rPr lang="en-CA" sz="900" dirty="0">
                          <a:effectLst/>
                          <a:latin typeface="+mn-lt"/>
                        </a:rPr>
                        <a:t> </a:t>
                      </a:r>
                      <a:r>
                        <a:rPr lang="en-CA" sz="900" dirty="0" err="1">
                          <a:effectLst/>
                          <a:latin typeface="+mn-lt"/>
                        </a:rPr>
                        <a:t>ont</a:t>
                      </a:r>
                      <a:r>
                        <a:rPr lang="en-CA" sz="900" dirty="0">
                          <a:effectLst/>
                          <a:latin typeface="+mn-lt"/>
                        </a:rPr>
                        <a:t> pas. Il </a:t>
                      </a:r>
                      <a:r>
                        <a:rPr lang="en-CA" sz="900" dirty="0" err="1">
                          <a:effectLst/>
                          <a:latin typeface="+mn-lt"/>
                        </a:rPr>
                        <a:t>fera</a:t>
                      </a:r>
                      <a:r>
                        <a:rPr lang="en-CA" sz="900" dirty="0">
                          <a:effectLst/>
                          <a:latin typeface="+mn-lt"/>
                        </a:rPr>
                        <a:t> </a:t>
                      </a:r>
                      <a:r>
                        <a:rPr lang="en-CA" sz="900" dirty="0" err="1">
                          <a:effectLst/>
                          <a:latin typeface="+mn-lt"/>
                        </a:rPr>
                        <a:t>appel</a:t>
                      </a:r>
                      <a:r>
                        <a:rPr lang="en-CA" sz="900" dirty="0">
                          <a:effectLst/>
                          <a:latin typeface="+mn-lt"/>
                        </a:rPr>
                        <a:t> à </a:t>
                      </a:r>
                      <a:r>
                        <a:rPr lang="en-CA" sz="900" dirty="0" err="1">
                          <a:effectLst/>
                          <a:latin typeface="+mn-lt"/>
                        </a:rPr>
                        <a:t>nos</a:t>
                      </a:r>
                      <a:r>
                        <a:rPr lang="en-CA" sz="900" dirty="0">
                          <a:effectLst/>
                          <a:latin typeface="+mn-lt"/>
                        </a:rPr>
                        <a:t> programmes </a:t>
                      </a:r>
                      <a:r>
                        <a:rPr lang="en-CA" sz="900" dirty="0" err="1">
                          <a:effectLst/>
                          <a:latin typeface="+mn-lt"/>
                        </a:rPr>
                        <a:t>régionaux</a:t>
                      </a:r>
                      <a:r>
                        <a:rPr lang="en-CA" sz="900" dirty="0">
                          <a:effectLst/>
                          <a:latin typeface="+mn-lt"/>
                        </a:rPr>
                        <a:t> de </a:t>
                      </a:r>
                      <a:r>
                        <a:rPr lang="en-CA" sz="900" dirty="0" err="1">
                          <a:effectLst/>
                          <a:latin typeface="+mn-lt"/>
                        </a:rPr>
                        <a:t>lutte</a:t>
                      </a:r>
                      <a:r>
                        <a:rPr lang="en-CA" sz="900" dirty="0">
                          <a:effectLst/>
                          <a:latin typeface="+mn-lt"/>
                        </a:rPr>
                        <a:t> </a:t>
                      </a:r>
                      <a:r>
                        <a:rPr lang="en-CA" sz="900" dirty="0" err="1">
                          <a:effectLst/>
                          <a:latin typeface="+mn-lt"/>
                        </a:rPr>
                        <a:t>contre</a:t>
                      </a:r>
                      <a:r>
                        <a:rPr lang="en-CA" sz="900" dirty="0">
                          <a:effectLst/>
                          <a:latin typeface="+mn-lt"/>
                        </a:rPr>
                        <a:t> le cancer et aux </a:t>
                      </a:r>
                      <a:r>
                        <a:rPr lang="en-CA" sz="900" dirty="0" err="1">
                          <a:effectLst/>
                          <a:latin typeface="+mn-lt"/>
                        </a:rPr>
                        <a:t>responsables</a:t>
                      </a:r>
                      <a:r>
                        <a:rPr lang="en-CA" sz="900" dirty="0">
                          <a:effectLst/>
                          <a:latin typeface="+mn-lt"/>
                        </a:rPr>
                        <a:t> </a:t>
                      </a:r>
                      <a:r>
                        <a:rPr lang="en-CA" sz="900" dirty="0" err="1">
                          <a:effectLst/>
                          <a:latin typeface="+mn-lt"/>
                        </a:rPr>
                        <a:t>régionaux</a:t>
                      </a:r>
                      <a:r>
                        <a:rPr lang="en-CA" sz="900" dirty="0">
                          <a:effectLst/>
                          <a:latin typeface="+mn-lt"/>
                        </a:rPr>
                        <a:t> des </a:t>
                      </a:r>
                      <a:r>
                        <a:rPr lang="en-CA" sz="900" dirty="0" err="1">
                          <a:effectLst/>
                          <a:latin typeface="+mn-lt"/>
                        </a:rPr>
                        <a:t>soins</a:t>
                      </a:r>
                      <a:r>
                        <a:rPr lang="en-CA" sz="900" dirty="0">
                          <a:effectLst/>
                          <a:latin typeface="+mn-lt"/>
                        </a:rPr>
                        <a:t> </a:t>
                      </a:r>
                      <a:r>
                        <a:rPr lang="en-CA" sz="900" dirty="0" err="1">
                          <a:effectLst/>
                          <a:latin typeface="+mn-lt"/>
                        </a:rPr>
                        <a:t>primaires</a:t>
                      </a:r>
                      <a:r>
                        <a:rPr lang="en-CA" sz="900" dirty="0">
                          <a:effectLst/>
                          <a:latin typeface="+mn-lt"/>
                        </a:rPr>
                        <a:t>, le </a:t>
                      </a:r>
                      <a:r>
                        <a:rPr lang="en-CA" sz="900" dirty="0" err="1">
                          <a:effectLst/>
                          <a:latin typeface="+mn-lt"/>
                        </a:rPr>
                        <a:t>cas</a:t>
                      </a:r>
                      <a:r>
                        <a:rPr lang="en-CA" sz="900" dirty="0">
                          <a:effectLst/>
                          <a:latin typeface="+mn-lt"/>
                        </a:rPr>
                        <a:t> </a:t>
                      </a:r>
                      <a:r>
                        <a:rPr lang="en-CA" sz="900" dirty="0" err="1">
                          <a:effectLst/>
                          <a:latin typeface="+mn-lt"/>
                        </a:rPr>
                        <a:t>échéant</a:t>
                      </a:r>
                      <a:r>
                        <a:rPr lang="en-CA" sz="900" dirty="0">
                          <a:effectLst/>
                          <a:latin typeface="+mn-lt"/>
                        </a:rPr>
                        <a:t>. </a:t>
                      </a:r>
                      <a:endParaRPr lang="en-US" sz="900" dirty="0">
                        <a:solidFill>
                          <a:srgbClr val="262626"/>
                        </a:solidFill>
                        <a:effectLst/>
                        <a:latin typeface="+mn-lt"/>
                        <a:ea typeface="Yu Mincho" panose="02020400000000000000" pitchFamily="18" charset="-128"/>
                        <a:cs typeface="Segoe UI Emoji" panose="020B0502040204020203" pitchFamily="34" charset="0"/>
                      </a:endParaRPr>
                    </a:p>
                    <a:p>
                      <a:pPr marL="171450" marR="0" lvl="0" indent="-171450">
                        <a:spcBef>
                          <a:spcPts val="0"/>
                        </a:spcBef>
                        <a:spcAft>
                          <a:spcPts val="0"/>
                        </a:spcAft>
                        <a:buFont typeface="Arial" panose="020B0604020202020204" pitchFamily="34" charset="0"/>
                        <a:buChar char="•"/>
                      </a:pPr>
                      <a:endParaRPr lang="en-US" sz="900" dirty="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3456824"/>
                  </a:ext>
                </a:extLst>
              </a:tr>
              <a:tr h="378904">
                <a:tc>
                  <a:txBody>
                    <a:bodyPr/>
                    <a:lstStyle/>
                    <a:p>
                      <a:pPr marL="0" marR="0" algn="ctr">
                        <a:lnSpc>
                          <a:spcPct val="107000"/>
                        </a:lnSpc>
                        <a:spcBef>
                          <a:spcPts val="240"/>
                        </a:spcBef>
                        <a:spcAft>
                          <a:spcPts val="0"/>
                        </a:spcAft>
                      </a:pPr>
                      <a:r>
                        <a:rPr lang="en-US" sz="900" dirty="0">
                          <a:solidFill>
                            <a:srgbClr val="FEFFFE"/>
                          </a:solidFill>
                          <a:effectLst/>
                          <a:latin typeface="+mn-lt"/>
                        </a:rPr>
                        <a:t>Qc</a:t>
                      </a:r>
                      <a:endParaRPr lang="en-US" sz="900" dirty="0">
                        <a:solidFill>
                          <a:srgbClr val="FEFFFE"/>
                        </a:solidFill>
                        <a:effectLst/>
                        <a:latin typeface="+mn-lt"/>
                        <a:ea typeface="Yu Mincho" panose="02020400000000000000" pitchFamily="18" charset="-128"/>
                        <a:cs typeface="Arial" panose="020B0604020202020204" pitchFamily="34" charset="0"/>
                      </a:endParaRPr>
                    </a:p>
                  </a:txBody>
                  <a:tcPr marL="25521" marR="25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240"/>
                        </a:spcAft>
                        <a:buFont typeface="Arial" panose="020B0604020202020204" pitchFamily="34" charset="0"/>
                        <a:buChar char="•"/>
                      </a:pPr>
                      <a:r>
                        <a:rPr lang="en-CA" sz="900" dirty="0" err="1">
                          <a:effectLst/>
                          <a:latin typeface="+mn-lt"/>
                        </a:rPr>
                        <a:t>Opportuniste</a:t>
                      </a:r>
                      <a:r>
                        <a:rPr lang="en-CA" sz="900" dirty="0">
                          <a:effectLst/>
                          <a:latin typeface="+mn-lt"/>
                        </a:rPr>
                        <a:t> : Le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latin typeface="+mn-lt"/>
                        </a:rPr>
                        <a:t> </a:t>
                      </a:r>
                      <a:r>
                        <a:rPr lang="en-CA" sz="900" dirty="0" err="1">
                          <a:effectLst/>
                          <a:latin typeface="+mn-lt"/>
                        </a:rPr>
                        <a:t>fournit</a:t>
                      </a:r>
                      <a:r>
                        <a:rPr lang="en-CA" sz="900" dirty="0">
                          <a:effectLst/>
                          <a:latin typeface="+mn-lt"/>
                        </a:rPr>
                        <a:t> la </a:t>
                      </a:r>
                      <a:r>
                        <a:rPr lang="en-CA" sz="900" dirty="0" err="1">
                          <a:effectLst/>
                          <a:latin typeface="+mn-lt"/>
                        </a:rPr>
                        <a:t>r</a:t>
                      </a:r>
                      <a:r>
                        <a:rPr lang="en-CA" sz="900" dirty="0" err="1">
                          <a:effectLst/>
                          <a:latin typeface="Calibri" panose="020F0502020204030204" pitchFamily="34" charset="0"/>
                          <a:cs typeface="Calibri" panose="020F0502020204030204" pitchFamily="34" charset="0"/>
                        </a:rPr>
                        <a:t>é</a:t>
                      </a:r>
                      <a:r>
                        <a:rPr lang="en-CA" sz="900" dirty="0" err="1">
                          <a:effectLst/>
                          <a:latin typeface="+mn-lt"/>
                        </a:rPr>
                        <a:t>quisition</a:t>
                      </a:r>
                      <a:r>
                        <a:rPr lang="en-CA" sz="900" dirty="0">
                          <a:effectLst/>
                          <a:latin typeface="+mn-lt"/>
                        </a:rPr>
                        <a:t> du kit*.</a:t>
                      </a:r>
                      <a:endParaRPr lang="en-US" sz="900" dirty="0">
                        <a:effectLst/>
                        <a:latin typeface="+mn-lt"/>
                      </a:endParaRPr>
                    </a:p>
                    <a:p>
                      <a:pPr marL="171450" marR="0" lvl="0" indent="-171450" algn="l" defTabSz="914400" rtl="0" eaLnBrk="1" fontAlgn="auto" latinLnBrk="0" hangingPunct="1">
                        <a:lnSpc>
                          <a:spcPct val="100000"/>
                        </a:lnSpc>
                        <a:spcBef>
                          <a:spcPts val="0"/>
                        </a:spcBef>
                        <a:spcAft>
                          <a:spcPts val="240"/>
                        </a:spcAft>
                        <a:buClrTx/>
                        <a:buSzTx/>
                        <a:buFont typeface="Arial" panose="020B0604020202020204" pitchFamily="34" charset="0"/>
                        <a:buChar char="•"/>
                        <a:tabLst/>
                        <a:defRPr/>
                      </a:pPr>
                      <a:r>
                        <a:rPr lang="en-CA" sz="900" dirty="0">
                          <a:effectLst/>
                          <a:latin typeface="+mn-lt"/>
                        </a:rPr>
                        <a:t>Programme : La participation du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latin typeface="+mn-lt"/>
                        </a:rPr>
                        <a:t> </a:t>
                      </a:r>
                      <a:r>
                        <a:rPr lang="en-CA" sz="900" dirty="0" err="1">
                          <a:effectLst/>
                          <a:latin typeface="+mn-lt"/>
                        </a:rPr>
                        <a:t>n'est</a:t>
                      </a:r>
                      <a:r>
                        <a:rPr lang="en-CA" sz="900" dirty="0">
                          <a:effectLst/>
                          <a:latin typeface="+mn-lt"/>
                        </a:rPr>
                        <a:t> pas </a:t>
                      </a:r>
                      <a:r>
                        <a:rPr lang="en-US" sz="900" dirty="0" err="1">
                          <a:effectLst/>
                          <a:latin typeface="+mn-lt"/>
                        </a:rPr>
                        <a:t>nécessaire</a:t>
                      </a:r>
                      <a:endParaRPr lang="en-US" sz="900" dirty="0">
                        <a:effectLst/>
                        <a:latin typeface="+mn-lt"/>
                      </a:endParaRPr>
                    </a:p>
                    <a:p>
                      <a:pPr marL="171450" marR="0" lvl="0" indent="-171450">
                        <a:spcBef>
                          <a:spcPts val="0"/>
                        </a:spcBef>
                        <a:spcAft>
                          <a:spcPts val="240"/>
                        </a:spcAft>
                        <a:buFont typeface="Arial" panose="020B0604020202020204" pitchFamily="34" charset="0"/>
                        <a:buChar char="•"/>
                      </a:pPr>
                      <a:endParaRPr lang="en-US" sz="900" dirty="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indent="0">
                        <a:spcBef>
                          <a:spcPts val="0"/>
                        </a:spcBef>
                        <a:spcAft>
                          <a:spcPts val="0"/>
                        </a:spcAft>
                      </a:pPr>
                      <a:r>
                        <a:rPr lang="en-CA" sz="900">
                          <a:effectLst/>
                          <a:latin typeface="+mn-lt"/>
                        </a:rPr>
                        <a:t>✓</a:t>
                      </a:r>
                      <a:endParaRPr lang="en-US" sz="90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indent="0">
                        <a:spcBef>
                          <a:spcPts val="0"/>
                        </a:spcBef>
                        <a:spcAft>
                          <a:spcPts val="0"/>
                        </a:spcAft>
                      </a:pPr>
                      <a:r>
                        <a:rPr lang="en-CA" sz="900">
                          <a:effectLst/>
                          <a:latin typeface="+mn-lt"/>
                        </a:rPr>
                        <a:t> </a:t>
                      </a:r>
                      <a:endParaRPr lang="en-US" sz="90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indent="0">
                        <a:spcBef>
                          <a:spcPts val="240"/>
                        </a:spcBef>
                        <a:spcAft>
                          <a:spcPts val="0"/>
                        </a:spcAft>
                        <a:buFont typeface="Arial" panose="020B0604020202020204" pitchFamily="34" charset="0"/>
                        <a:buNone/>
                      </a:pPr>
                      <a:endParaRPr lang="en-US" sz="90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5251279"/>
                  </a:ext>
                </a:extLst>
              </a:tr>
              <a:tr h="616821">
                <a:tc>
                  <a:txBody>
                    <a:bodyPr/>
                    <a:lstStyle/>
                    <a:p>
                      <a:pPr marL="0" marR="0" algn="ctr">
                        <a:lnSpc>
                          <a:spcPct val="107000"/>
                        </a:lnSpc>
                        <a:spcBef>
                          <a:spcPts val="240"/>
                        </a:spcBef>
                        <a:spcAft>
                          <a:spcPts val="0"/>
                        </a:spcAft>
                      </a:pPr>
                      <a:r>
                        <a:rPr lang="en-US" sz="900" dirty="0">
                          <a:solidFill>
                            <a:srgbClr val="FEFFFE"/>
                          </a:solidFill>
                          <a:effectLst/>
                          <a:latin typeface="+mn-lt"/>
                        </a:rPr>
                        <a:t>N.-B.</a:t>
                      </a:r>
                      <a:endParaRPr lang="en-US" sz="900" dirty="0">
                        <a:solidFill>
                          <a:srgbClr val="FEFFFE"/>
                        </a:solidFill>
                        <a:effectLst/>
                        <a:latin typeface="+mn-lt"/>
                        <a:ea typeface="Yu Mincho" panose="02020400000000000000" pitchFamily="18" charset="-128"/>
                        <a:cs typeface="Arial" panose="020B0604020202020204" pitchFamily="34" charset="0"/>
                      </a:endParaRPr>
                    </a:p>
                  </a:txBody>
                  <a:tcPr marL="25521" marR="25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nSpc>
                          <a:spcPct val="107000"/>
                        </a:lnSpc>
                        <a:spcBef>
                          <a:spcPts val="240"/>
                        </a:spcBef>
                        <a:spcAft>
                          <a:spcPts val="240"/>
                        </a:spcAft>
                        <a:buFont typeface="Arial" panose="020B0604020202020204" pitchFamily="34" charset="0"/>
                        <a:buChar char="•"/>
                      </a:pPr>
                      <a:r>
                        <a:rPr lang="en-US" sz="900" dirty="0">
                          <a:effectLst/>
                          <a:latin typeface="+mn-lt"/>
                        </a:rPr>
                        <a:t>La </a:t>
                      </a:r>
                      <a:r>
                        <a:rPr lang="en-US" sz="900" dirty="0" err="1">
                          <a:effectLst/>
                          <a:latin typeface="+mn-lt"/>
                        </a:rPr>
                        <a:t>recommandation</a:t>
                      </a:r>
                      <a:r>
                        <a:rPr lang="en-US" sz="900" dirty="0">
                          <a:effectLst/>
                          <a:latin typeface="+mn-lt"/>
                        </a:rPr>
                        <a:t> d’un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US" sz="900" dirty="0">
                          <a:effectLst/>
                          <a:latin typeface="+mn-lt"/>
                        </a:rPr>
                        <a:t> </a:t>
                      </a:r>
                      <a:r>
                        <a:rPr lang="en-US" sz="900" dirty="0" err="1">
                          <a:effectLst/>
                          <a:latin typeface="+mn-lt"/>
                        </a:rPr>
                        <a:t>n'est</a:t>
                      </a:r>
                      <a:r>
                        <a:rPr lang="en-US" sz="900" dirty="0">
                          <a:effectLst/>
                          <a:latin typeface="+mn-lt"/>
                        </a:rPr>
                        <a:t> pas </a:t>
                      </a:r>
                      <a:r>
                        <a:rPr lang="en-US" sz="900" dirty="0" err="1">
                          <a:effectLst/>
                          <a:latin typeface="+mn-lt"/>
                        </a:rPr>
                        <a:t>nécessaire</a:t>
                      </a:r>
                      <a:endParaRPr lang="en-US" sz="900" dirty="0">
                        <a:effectLst/>
                        <a:latin typeface="+mn-lt"/>
                      </a:endParaRPr>
                    </a:p>
                    <a:p>
                      <a:pPr marL="171450" marR="0" lvl="0" indent="-171450">
                        <a:lnSpc>
                          <a:spcPct val="107000"/>
                        </a:lnSpc>
                        <a:spcBef>
                          <a:spcPts val="240"/>
                        </a:spcBef>
                        <a:spcAft>
                          <a:spcPts val="240"/>
                        </a:spcAft>
                        <a:buFont typeface="Arial" panose="020B0604020202020204" pitchFamily="34" charset="0"/>
                        <a:buChar char="•"/>
                      </a:pPr>
                      <a:r>
                        <a:rPr lang="en-CA" sz="900" dirty="0">
                          <a:effectLst/>
                          <a:latin typeface="+mn-lt"/>
                        </a:rPr>
                        <a:t>Les </a:t>
                      </a:r>
                      <a:r>
                        <a:rPr lang="en-CA" sz="900" kern="1200" dirty="0" err="1">
                          <a:solidFill>
                            <a:schemeClr val="tx1"/>
                          </a:solidFill>
                          <a:effectLst/>
                          <a:latin typeface="+mn-lt"/>
                          <a:ea typeface="+mn-ea"/>
                          <a:cs typeface="+mn-cs"/>
                        </a:rPr>
                        <a:t>médecins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traitants</a:t>
                      </a:r>
                      <a:r>
                        <a:rPr lang="en-CA" sz="900" dirty="0">
                          <a:effectLst/>
                          <a:latin typeface="+mn-lt"/>
                        </a:rPr>
                        <a:t> </a:t>
                      </a:r>
                      <a:r>
                        <a:rPr lang="en-CA" sz="900" dirty="0" err="1">
                          <a:effectLst/>
                          <a:latin typeface="+mn-lt"/>
                        </a:rPr>
                        <a:t>sont</a:t>
                      </a:r>
                      <a:r>
                        <a:rPr lang="en-CA" sz="900" dirty="0">
                          <a:effectLst/>
                          <a:latin typeface="+mn-lt"/>
                        </a:rPr>
                        <a:t> </a:t>
                      </a:r>
                      <a:r>
                        <a:rPr lang="en-CA" sz="900" dirty="0" err="1">
                          <a:effectLst/>
                          <a:latin typeface="+mn-lt"/>
                        </a:rPr>
                        <a:t>encouragés</a:t>
                      </a:r>
                      <a:r>
                        <a:rPr lang="en-CA" sz="900" dirty="0">
                          <a:effectLst/>
                          <a:latin typeface="+mn-lt"/>
                        </a:rPr>
                        <a:t> à </a:t>
                      </a:r>
                      <a:r>
                        <a:rPr lang="en-CA" sz="900" dirty="0" err="1">
                          <a:effectLst/>
                          <a:latin typeface="+mn-lt"/>
                        </a:rPr>
                        <a:t>promouvoir</a:t>
                      </a:r>
                      <a:r>
                        <a:rPr lang="en-CA" sz="900" dirty="0">
                          <a:effectLst/>
                          <a:latin typeface="+mn-lt"/>
                        </a:rPr>
                        <a:t> la participation au programme de </a:t>
                      </a:r>
                      <a:r>
                        <a:rPr lang="en-CA" sz="900" dirty="0" err="1">
                          <a:effectLst/>
                          <a:latin typeface="+mn-lt"/>
                        </a:rPr>
                        <a:t>dépistage</a:t>
                      </a:r>
                      <a:endParaRPr lang="en-US" sz="900" dirty="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indent="0">
                        <a:spcBef>
                          <a:spcPts val="0"/>
                        </a:spcBef>
                        <a:spcAft>
                          <a:spcPts val="0"/>
                        </a:spcAft>
                      </a:pPr>
                      <a:r>
                        <a:rPr lang="en-CA" sz="900">
                          <a:effectLst/>
                          <a:latin typeface="+mn-lt"/>
                        </a:rPr>
                        <a:t> </a:t>
                      </a:r>
                      <a:endParaRPr lang="en-US" sz="90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indent="0">
                        <a:spcBef>
                          <a:spcPts val="0"/>
                        </a:spcBef>
                        <a:spcAft>
                          <a:spcPts val="0"/>
                        </a:spcAft>
                      </a:pPr>
                      <a:r>
                        <a:rPr lang="en-CA" sz="900" dirty="0" err="1">
                          <a:effectLst/>
                          <a:latin typeface="+mn-lt"/>
                        </a:rPr>
                        <a:t>Tous</a:t>
                      </a:r>
                      <a:r>
                        <a:rPr lang="en-CA" sz="900" dirty="0">
                          <a:effectLst/>
                          <a:latin typeface="+mn-lt"/>
                        </a:rPr>
                        <a:t> les participants </a:t>
                      </a:r>
                      <a:r>
                        <a:rPr lang="en-CA" sz="900" dirty="0" err="1">
                          <a:effectLst/>
                          <a:latin typeface="+mn-lt"/>
                        </a:rPr>
                        <a:t>sont</a:t>
                      </a:r>
                      <a:r>
                        <a:rPr lang="en-CA" sz="900" dirty="0">
                          <a:effectLst/>
                          <a:latin typeface="+mn-lt"/>
                        </a:rPr>
                        <a:t> </a:t>
                      </a:r>
                      <a:r>
                        <a:rPr lang="en-CA" sz="900" dirty="0" err="1">
                          <a:effectLst/>
                          <a:latin typeface="+mn-lt"/>
                        </a:rPr>
                        <a:t>informés</a:t>
                      </a:r>
                      <a:r>
                        <a:rPr lang="en-CA" sz="900" dirty="0">
                          <a:effectLst/>
                          <a:latin typeface="+mn-lt"/>
                        </a:rPr>
                        <a:t> des </a:t>
                      </a:r>
                      <a:r>
                        <a:rPr lang="en-CA" sz="900" dirty="0" err="1">
                          <a:effectLst/>
                          <a:latin typeface="+mn-lt"/>
                        </a:rPr>
                        <a:t>résultats</a:t>
                      </a:r>
                      <a:r>
                        <a:rPr lang="en-CA" sz="900" dirty="0">
                          <a:effectLst/>
                          <a:latin typeface="+mn-lt"/>
                        </a:rPr>
                        <a:t> par le programme.</a:t>
                      </a:r>
                      <a:endParaRPr lang="en-US" sz="900" dirty="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CA" sz="900" dirty="0">
                          <a:effectLst/>
                          <a:latin typeface="+mn-lt"/>
                        </a:rPr>
                        <a:t>Une </a:t>
                      </a:r>
                      <a:r>
                        <a:rPr lang="en-CA" sz="900" dirty="0" err="1">
                          <a:effectLst/>
                          <a:latin typeface="+mn-lt"/>
                        </a:rPr>
                        <a:t>coloscopie</a:t>
                      </a:r>
                      <a:r>
                        <a:rPr lang="en-CA" sz="900" dirty="0">
                          <a:effectLst/>
                          <a:latin typeface="+mn-lt"/>
                        </a:rPr>
                        <a:t> </a:t>
                      </a:r>
                      <a:r>
                        <a:rPr lang="en-CA" sz="900" dirty="0" err="1">
                          <a:effectLst/>
                          <a:latin typeface="+mn-lt"/>
                        </a:rPr>
                        <a:t>est</a:t>
                      </a:r>
                      <a:r>
                        <a:rPr lang="en-CA" sz="900" dirty="0">
                          <a:effectLst/>
                          <a:latin typeface="+mn-lt"/>
                        </a:rPr>
                        <a:t> </a:t>
                      </a:r>
                      <a:r>
                        <a:rPr lang="en-CA" sz="900" dirty="0" err="1">
                          <a:effectLst/>
                          <a:latin typeface="+mn-lt"/>
                        </a:rPr>
                        <a:t>organisée</a:t>
                      </a:r>
                      <a:r>
                        <a:rPr lang="en-CA" sz="900" dirty="0">
                          <a:effectLst/>
                          <a:latin typeface="+mn-lt"/>
                        </a:rPr>
                        <a:t> par le programme pour </a:t>
                      </a:r>
                      <a:r>
                        <a:rPr lang="en-CA" sz="900" dirty="0" err="1">
                          <a:effectLst/>
                          <a:latin typeface="+mn-lt"/>
                        </a:rPr>
                        <a:t>tous</a:t>
                      </a:r>
                      <a:r>
                        <a:rPr lang="en-CA" sz="900" dirty="0">
                          <a:effectLst/>
                          <a:latin typeface="+mn-lt"/>
                        </a:rPr>
                        <a:t> les participants </a:t>
                      </a:r>
                      <a:r>
                        <a:rPr lang="en-CA" sz="900" dirty="0" err="1">
                          <a:effectLst/>
                          <a:latin typeface="+mn-lt"/>
                        </a:rPr>
                        <a:t>ayant</a:t>
                      </a:r>
                      <a:r>
                        <a:rPr lang="en-CA" sz="900" dirty="0">
                          <a:effectLst/>
                          <a:latin typeface="+mn-lt"/>
                        </a:rPr>
                        <a:t> un </a:t>
                      </a:r>
                      <a:r>
                        <a:rPr lang="en-CA" sz="900" dirty="0" err="1">
                          <a:effectLst/>
                          <a:latin typeface="+mn-lt"/>
                        </a:rPr>
                        <a:t>résultat</a:t>
                      </a:r>
                      <a:r>
                        <a:rPr lang="en-CA" sz="900" dirty="0">
                          <a:effectLst/>
                          <a:latin typeface="+mn-lt"/>
                        </a:rPr>
                        <a:t> </a:t>
                      </a:r>
                      <a:r>
                        <a:rPr lang="en-CA" sz="900" dirty="0" err="1">
                          <a:effectLst/>
                          <a:latin typeface="+mn-lt"/>
                        </a:rPr>
                        <a:t>positif</a:t>
                      </a:r>
                      <a:r>
                        <a:rPr lang="en-CA" sz="900" dirty="0">
                          <a:effectLst/>
                          <a:latin typeface="+mn-lt"/>
                        </a:rPr>
                        <a:t> au test TIF.</a:t>
                      </a:r>
                      <a:endParaRPr lang="en-US" sz="900" dirty="0">
                        <a:effectLst/>
                        <a:latin typeface="+mn-lt"/>
                      </a:endParaRPr>
                    </a:p>
                    <a:p>
                      <a:pPr marL="171450" marR="0" lvl="0" indent="-171450">
                        <a:spcBef>
                          <a:spcPts val="0"/>
                        </a:spcBef>
                        <a:spcAft>
                          <a:spcPts val="0"/>
                        </a:spcAft>
                        <a:buFont typeface="Arial" panose="020B0604020202020204" pitchFamily="34" charset="0"/>
                        <a:buChar char="•"/>
                      </a:pPr>
                      <a:r>
                        <a:rPr lang="en-CA" sz="900" dirty="0">
                          <a:effectLst/>
                          <a:latin typeface="+mn-lt"/>
                        </a:rPr>
                        <a:t>Après </a:t>
                      </a:r>
                      <a:r>
                        <a:rPr lang="en-CA" sz="900" dirty="0" err="1">
                          <a:effectLst/>
                          <a:latin typeface="+mn-lt"/>
                        </a:rPr>
                        <a:t>une</a:t>
                      </a:r>
                      <a:r>
                        <a:rPr lang="en-CA" sz="900" dirty="0">
                          <a:effectLst/>
                          <a:latin typeface="+mn-lt"/>
                        </a:rPr>
                        <a:t> </a:t>
                      </a:r>
                      <a:r>
                        <a:rPr lang="en-CA" sz="900" dirty="0" err="1">
                          <a:effectLst/>
                          <a:latin typeface="+mn-lt"/>
                        </a:rPr>
                        <a:t>coloscopie</a:t>
                      </a:r>
                      <a:r>
                        <a:rPr lang="en-CA" sz="900" dirty="0">
                          <a:effectLst/>
                          <a:latin typeface="+mn-lt"/>
                        </a:rPr>
                        <a:t>, </a:t>
                      </a:r>
                      <a:r>
                        <a:rPr lang="en-CA" sz="900" dirty="0" err="1">
                          <a:effectLst/>
                          <a:latin typeface="+mn-lt"/>
                        </a:rPr>
                        <a:t>toute</a:t>
                      </a:r>
                      <a:r>
                        <a:rPr lang="en-CA" sz="900" dirty="0">
                          <a:effectLst/>
                          <a:latin typeface="+mn-lt"/>
                        </a:rPr>
                        <a:t> </a:t>
                      </a:r>
                      <a:r>
                        <a:rPr lang="en-CA" sz="900" dirty="0" err="1">
                          <a:effectLst/>
                          <a:latin typeface="+mn-lt"/>
                        </a:rPr>
                        <a:t>anomalie</a:t>
                      </a:r>
                      <a:r>
                        <a:rPr lang="en-CA" sz="900" dirty="0">
                          <a:effectLst/>
                          <a:latin typeface="+mn-lt"/>
                        </a:rPr>
                        <a:t> </a:t>
                      </a:r>
                      <a:r>
                        <a:rPr lang="en-CA" sz="900" dirty="0" err="1">
                          <a:effectLst/>
                          <a:latin typeface="+mn-lt"/>
                        </a:rPr>
                        <a:t>est</a:t>
                      </a:r>
                      <a:r>
                        <a:rPr lang="en-CA" sz="900" dirty="0">
                          <a:effectLst/>
                          <a:latin typeface="+mn-lt"/>
                        </a:rPr>
                        <a:t> prise </a:t>
                      </a:r>
                      <a:r>
                        <a:rPr lang="en-CA" sz="900" dirty="0" err="1">
                          <a:effectLst/>
                          <a:latin typeface="+mn-lt"/>
                        </a:rPr>
                        <a:t>en</a:t>
                      </a:r>
                      <a:r>
                        <a:rPr lang="en-CA" sz="900" dirty="0">
                          <a:effectLst/>
                          <a:latin typeface="+mn-lt"/>
                        </a:rPr>
                        <a:t> charge par </a:t>
                      </a:r>
                      <a:r>
                        <a:rPr lang="en-CA" sz="900" dirty="0" err="1">
                          <a:effectLst/>
                          <a:latin typeface="+mn-lt"/>
                        </a:rPr>
                        <a:t>l'endoscopiste</a:t>
                      </a:r>
                      <a:r>
                        <a:rPr lang="en-CA" sz="900" dirty="0">
                          <a:effectLst/>
                          <a:latin typeface="+mn-lt"/>
                        </a:rPr>
                        <a:t>. </a:t>
                      </a:r>
                      <a:endParaRPr lang="en-US" sz="900" dirty="0">
                        <a:effectLst/>
                        <a:latin typeface="+mn-lt"/>
                      </a:endParaRPr>
                    </a:p>
                    <a:p>
                      <a:pPr marL="171450" marR="0" lvl="0" indent="-171450">
                        <a:spcBef>
                          <a:spcPts val="240"/>
                        </a:spcBef>
                        <a:spcAft>
                          <a:spcPts val="0"/>
                        </a:spcAft>
                        <a:buFont typeface="Arial" panose="020B0604020202020204" pitchFamily="34" charset="0"/>
                        <a:buChar char="•"/>
                      </a:pPr>
                      <a:r>
                        <a:rPr lang="en-CA" sz="900" dirty="0">
                          <a:effectLst/>
                          <a:latin typeface="+mn-lt"/>
                        </a:rPr>
                        <a:t>Les participants qui </a:t>
                      </a:r>
                      <a:r>
                        <a:rPr lang="en-CA" sz="900" dirty="0" err="1">
                          <a:effectLst/>
                          <a:latin typeface="+mn-lt"/>
                        </a:rPr>
                        <a:t>n'ont</a:t>
                      </a:r>
                      <a:r>
                        <a:rPr lang="en-CA" sz="900" dirty="0">
                          <a:effectLst/>
                          <a:latin typeface="+mn-lt"/>
                        </a:rPr>
                        <a:t> pas de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latin typeface="+mn-lt"/>
                        </a:rPr>
                        <a:t> </a:t>
                      </a:r>
                      <a:r>
                        <a:rPr lang="en-CA" sz="900" dirty="0" err="1">
                          <a:effectLst/>
                          <a:latin typeface="+mn-lt"/>
                        </a:rPr>
                        <a:t>sont</a:t>
                      </a:r>
                      <a:r>
                        <a:rPr lang="en-CA" sz="900" dirty="0">
                          <a:effectLst/>
                          <a:latin typeface="+mn-lt"/>
                        </a:rPr>
                        <a:t> </a:t>
                      </a:r>
                      <a:r>
                        <a:rPr lang="en-CA" sz="900" dirty="0" err="1">
                          <a:effectLst/>
                          <a:latin typeface="+mn-lt"/>
                        </a:rPr>
                        <a:t>encouragés</a:t>
                      </a:r>
                      <a:r>
                        <a:rPr lang="en-CA" sz="900" dirty="0">
                          <a:effectLst/>
                          <a:latin typeface="+mn-lt"/>
                        </a:rPr>
                        <a:t> à </a:t>
                      </a:r>
                      <a:r>
                        <a:rPr lang="en-CA" sz="900" dirty="0" err="1">
                          <a:effectLst/>
                          <a:latin typeface="+mn-lt"/>
                        </a:rPr>
                        <a:t>s'inscrire</a:t>
                      </a:r>
                      <a:r>
                        <a:rPr lang="en-CA" sz="900" dirty="0">
                          <a:effectLst/>
                          <a:latin typeface="+mn-lt"/>
                        </a:rPr>
                        <a:t> au </a:t>
                      </a:r>
                      <a:r>
                        <a:rPr lang="en-CA" sz="900" dirty="0" err="1">
                          <a:effectLst/>
                          <a:latin typeface="+mn-lt"/>
                        </a:rPr>
                        <a:t>registre</a:t>
                      </a:r>
                      <a:r>
                        <a:rPr lang="en-CA" sz="900" dirty="0">
                          <a:effectLst/>
                          <a:latin typeface="+mn-lt"/>
                        </a:rPr>
                        <a:t> provincial des patients </a:t>
                      </a:r>
                      <a:r>
                        <a:rPr lang="en-CA" sz="900" dirty="0" err="1">
                          <a:effectLst/>
                          <a:latin typeface="+mn-lt"/>
                        </a:rPr>
                        <a:t>isolés</a:t>
                      </a:r>
                      <a:r>
                        <a:rPr lang="en-CA" sz="900" dirty="0">
                          <a:effectLst/>
                          <a:latin typeface="+mn-lt"/>
                        </a:rPr>
                        <a:t>.</a:t>
                      </a:r>
                      <a:endParaRPr lang="en-US" sz="900" dirty="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8177330"/>
                  </a:ext>
                </a:extLst>
              </a:tr>
              <a:tr h="497863">
                <a:tc>
                  <a:txBody>
                    <a:bodyPr/>
                    <a:lstStyle/>
                    <a:p>
                      <a:pPr marL="0" marR="0" lvl="0" indent="0" algn="ctr" defTabSz="914400" rtl="0" eaLnBrk="1" fontAlgn="auto" latinLnBrk="0" hangingPunct="1">
                        <a:lnSpc>
                          <a:spcPct val="107000"/>
                        </a:lnSpc>
                        <a:spcBef>
                          <a:spcPts val="240"/>
                        </a:spcBef>
                        <a:spcAft>
                          <a:spcPts val="0"/>
                        </a:spcAft>
                        <a:buClrTx/>
                        <a:buSzTx/>
                        <a:buFontTx/>
                        <a:buNone/>
                        <a:tabLst/>
                        <a:defRPr/>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nSpc>
                          <a:spcPct val="107000"/>
                        </a:lnSpc>
                        <a:spcBef>
                          <a:spcPts val="240"/>
                        </a:spcBef>
                        <a:spcAft>
                          <a:spcPts val="240"/>
                        </a:spcAft>
                        <a:buFont typeface="Arial" panose="020B0604020202020204" pitchFamily="34" charset="0"/>
                        <a:buChar char="•"/>
                      </a:pPr>
                      <a:r>
                        <a:rPr lang="en-US" sz="900" dirty="0">
                          <a:effectLst/>
                          <a:latin typeface="+mn-lt"/>
                        </a:rPr>
                        <a:t>La </a:t>
                      </a:r>
                      <a:r>
                        <a:rPr lang="en-US" sz="900" dirty="0" err="1">
                          <a:effectLst/>
                          <a:latin typeface="+mn-lt"/>
                        </a:rPr>
                        <a:t>recommandation</a:t>
                      </a:r>
                      <a:r>
                        <a:rPr lang="en-US" sz="900" dirty="0">
                          <a:effectLst/>
                          <a:latin typeface="+mn-lt"/>
                        </a:rPr>
                        <a:t> d’un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US" sz="900" dirty="0">
                          <a:effectLst/>
                          <a:latin typeface="+mn-lt"/>
                        </a:rPr>
                        <a:t> </a:t>
                      </a:r>
                      <a:r>
                        <a:rPr lang="en-US" sz="900" dirty="0" err="1">
                          <a:effectLst/>
                          <a:latin typeface="+mn-lt"/>
                        </a:rPr>
                        <a:t>n'est</a:t>
                      </a:r>
                      <a:r>
                        <a:rPr lang="en-US" sz="900" dirty="0">
                          <a:effectLst/>
                          <a:latin typeface="+mn-lt"/>
                        </a:rPr>
                        <a:t> pas </a:t>
                      </a:r>
                      <a:r>
                        <a:rPr lang="en-US" sz="900" dirty="0" err="1">
                          <a:effectLst/>
                          <a:latin typeface="+mn-lt"/>
                        </a:rPr>
                        <a:t>nécessaire</a:t>
                      </a:r>
                      <a:endParaRPr lang="en-US" sz="900" dirty="0">
                        <a:effectLst/>
                        <a:latin typeface="+mn-lt"/>
                      </a:endParaRPr>
                    </a:p>
                    <a:p>
                      <a:pPr marL="171450" marR="0" lvl="0" indent="-171450">
                        <a:spcBef>
                          <a:spcPts val="0"/>
                        </a:spcBef>
                        <a:spcAft>
                          <a:spcPts val="0"/>
                        </a:spcAft>
                        <a:buFont typeface="Arial" panose="020B0604020202020204" pitchFamily="34" charset="0"/>
                        <a:buChar char="•"/>
                      </a:pPr>
                      <a:r>
                        <a:rPr lang="en-CA" sz="900" dirty="0">
                          <a:effectLst/>
                          <a:latin typeface="+mn-lt"/>
                        </a:rPr>
                        <a:t>Le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latin typeface="+mn-lt"/>
                        </a:rPr>
                        <a:t> encourage la participation du patient</a:t>
                      </a:r>
                      <a:endParaRPr lang="en-US" sz="900" dirty="0">
                        <a:effectLst/>
                        <a:latin typeface="+mn-lt"/>
                      </a:endParaRPr>
                    </a:p>
                    <a:p>
                      <a:pPr marL="171450" marR="0" lvl="0" indent="-171450">
                        <a:spcBef>
                          <a:spcPts val="0"/>
                        </a:spcBef>
                        <a:spcAft>
                          <a:spcPts val="0"/>
                        </a:spcAft>
                        <a:buFont typeface="Arial" panose="020B0604020202020204" pitchFamily="34" charset="0"/>
                        <a:buChar char="•"/>
                      </a:pPr>
                      <a:r>
                        <a:rPr lang="en-CA" sz="900" dirty="0">
                          <a:effectLst/>
                          <a:latin typeface="+mn-lt"/>
                        </a:rPr>
                        <a:t>TIF disponible </a:t>
                      </a:r>
                      <a:r>
                        <a:rPr lang="en-CA" sz="900" dirty="0" err="1">
                          <a:effectLst/>
                          <a:latin typeface="+mn-lt"/>
                        </a:rPr>
                        <a:t>uniquement</a:t>
                      </a:r>
                      <a:r>
                        <a:rPr lang="en-CA" sz="900" dirty="0">
                          <a:effectLst/>
                          <a:latin typeface="+mn-lt"/>
                        </a:rPr>
                        <a:t> dans le cadre d'un programme </a:t>
                      </a:r>
                      <a:r>
                        <a:rPr lang="en-CA" sz="900" dirty="0" err="1">
                          <a:effectLst/>
                          <a:latin typeface="+mn-lt"/>
                        </a:rPr>
                        <a:t>organisé</a:t>
                      </a:r>
                      <a:endParaRPr lang="en-US" sz="900" dirty="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indent="0">
                        <a:spcBef>
                          <a:spcPts val="0"/>
                        </a:spcBef>
                        <a:spcAft>
                          <a:spcPts val="0"/>
                        </a:spcAft>
                      </a:pPr>
                      <a:r>
                        <a:rPr lang="en-CA" sz="900">
                          <a:effectLst/>
                          <a:latin typeface="+mn-lt"/>
                        </a:rPr>
                        <a:t> </a:t>
                      </a:r>
                      <a:endParaRPr lang="en-US" sz="90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indent="0">
                        <a:spcBef>
                          <a:spcPts val="0"/>
                        </a:spcBef>
                        <a:spcAft>
                          <a:spcPts val="0"/>
                        </a:spcAft>
                      </a:pPr>
                      <a:r>
                        <a:rPr lang="en-CA" sz="900">
                          <a:effectLst/>
                          <a:latin typeface="+mn-lt"/>
                        </a:rPr>
                        <a:t> </a:t>
                      </a:r>
                      <a:endParaRPr lang="en-US" sz="90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240"/>
                        </a:spcBef>
                        <a:spcAft>
                          <a:spcPts val="0"/>
                        </a:spcAft>
                        <a:buClrTx/>
                        <a:buSzTx/>
                        <a:buFont typeface="Arial" panose="020B0604020202020204" pitchFamily="34" charset="0"/>
                        <a:buChar char="•"/>
                        <a:tabLst/>
                        <a:defRPr/>
                      </a:pPr>
                      <a:r>
                        <a:rPr lang="en-US" sz="900" dirty="0">
                          <a:effectLst/>
                          <a:latin typeface="+mn-lt"/>
                        </a:rPr>
                        <a:t>Un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US" sz="900" dirty="0">
                          <a:effectLst/>
                          <a:latin typeface="+mn-lt"/>
                        </a:rPr>
                        <a:t> </a:t>
                      </a:r>
                      <a:r>
                        <a:rPr lang="en-US" sz="900" dirty="0" err="1">
                          <a:effectLst/>
                          <a:latin typeface="+mn-lt"/>
                        </a:rPr>
                        <a:t>n'est</a:t>
                      </a:r>
                      <a:r>
                        <a:rPr lang="en-US" sz="900" dirty="0">
                          <a:effectLst/>
                          <a:latin typeface="+mn-lt"/>
                        </a:rPr>
                        <a:t> pas necessaire ;</a:t>
                      </a:r>
                      <a:r>
                        <a:rPr lang="en-CA" sz="900" dirty="0">
                          <a:effectLst/>
                          <a:latin typeface="+mn-lt"/>
                        </a:rPr>
                        <a:t> le programme </a:t>
                      </a:r>
                      <a:r>
                        <a:rPr lang="en-CA" sz="900" dirty="0" err="1">
                          <a:effectLst/>
                          <a:latin typeface="+mn-lt"/>
                        </a:rPr>
                        <a:t>coordonne</a:t>
                      </a:r>
                      <a:r>
                        <a:rPr lang="en-CA" sz="900" dirty="0">
                          <a:effectLst/>
                          <a:latin typeface="+mn-lt"/>
                        </a:rPr>
                        <a:t> tout le </a:t>
                      </a:r>
                      <a:r>
                        <a:rPr lang="en-CA" sz="900" dirty="0" err="1">
                          <a:effectLst/>
                          <a:latin typeface="+mn-lt"/>
                        </a:rPr>
                        <a:t>suivi</a:t>
                      </a:r>
                      <a:r>
                        <a:rPr lang="en-CA" sz="900" dirty="0">
                          <a:effectLst/>
                          <a:latin typeface="+mn-lt"/>
                        </a:rPr>
                        <a:t> des </a:t>
                      </a:r>
                      <a:r>
                        <a:rPr lang="en-CA" sz="900" dirty="0" err="1">
                          <a:effectLst/>
                          <a:latin typeface="+mn-lt"/>
                        </a:rPr>
                        <a:t>individus</a:t>
                      </a:r>
                      <a:r>
                        <a:rPr lang="en-CA" sz="900" dirty="0">
                          <a:effectLst/>
                          <a:latin typeface="+mn-lt"/>
                        </a:rPr>
                        <a:t>, </a:t>
                      </a:r>
                      <a:r>
                        <a:rPr lang="fr-CA" sz="900" dirty="0">
                          <a:effectLst/>
                          <a:latin typeface="+mn-lt"/>
                        </a:rPr>
                        <a:t>qu'ils aient ou non un médecin traitant</a:t>
                      </a:r>
                      <a:endParaRPr lang="en-US" sz="900" dirty="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7362882"/>
                  </a:ext>
                </a:extLst>
              </a:tr>
              <a:tr h="475833">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5521" marR="25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nSpc>
                          <a:spcPct val="107000"/>
                        </a:lnSpc>
                        <a:spcBef>
                          <a:spcPts val="240"/>
                        </a:spcBef>
                        <a:spcAft>
                          <a:spcPts val="240"/>
                        </a:spcAft>
                        <a:buFont typeface="Arial" panose="020B0604020202020204" pitchFamily="34" charset="0"/>
                        <a:buChar char="•"/>
                      </a:pPr>
                      <a:r>
                        <a:rPr lang="en-US" sz="900" dirty="0">
                          <a:effectLst/>
                          <a:latin typeface="+mn-lt"/>
                        </a:rPr>
                        <a:t>La </a:t>
                      </a:r>
                      <a:r>
                        <a:rPr lang="en-US" sz="900" dirty="0" err="1">
                          <a:effectLst/>
                          <a:latin typeface="+mn-lt"/>
                        </a:rPr>
                        <a:t>recommandation</a:t>
                      </a:r>
                      <a:r>
                        <a:rPr lang="en-US" sz="900" dirty="0">
                          <a:effectLst/>
                          <a:latin typeface="+mn-lt"/>
                        </a:rPr>
                        <a:t> d’un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US" sz="900" dirty="0">
                          <a:effectLst/>
                          <a:latin typeface="+mn-lt"/>
                        </a:rPr>
                        <a:t> </a:t>
                      </a:r>
                      <a:r>
                        <a:rPr lang="en-US" sz="900" dirty="0" err="1">
                          <a:effectLst/>
                          <a:latin typeface="+mn-lt"/>
                        </a:rPr>
                        <a:t>n'est</a:t>
                      </a:r>
                      <a:r>
                        <a:rPr lang="en-US" sz="900" dirty="0">
                          <a:effectLst/>
                          <a:latin typeface="+mn-lt"/>
                        </a:rPr>
                        <a:t> pas </a:t>
                      </a:r>
                      <a:r>
                        <a:rPr lang="en-US" sz="900" dirty="0" err="1">
                          <a:effectLst/>
                          <a:latin typeface="+mn-lt"/>
                        </a:rPr>
                        <a:t>nécessaire</a:t>
                      </a:r>
                      <a:endParaRPr lang="en-US" sz="900" dirty="0">
                        <a:effectLst/>
                        <a:latin typeface="+mn-lt"/>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indent="0">
                        <a:spcBef>
                          <a:spcPts val="240"/>
                        </a:spcBef>
                        <a:spcAft>
                          <a:spcPts val="240"/>
                        </a:spcAft>
                      </a:pPr>
                      <a:r>
                        <a:rPr lang="en-CA" sz="900">
                          <a:effectLst/>
                          <a:latin typeface="+mn-lt"/>
                        </a:rPr>
                        <a:t> </a:t>
                      </a:r>
                      <a:endParaRPr lang="en-US" sz="90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indent="0">
                        <a:spcBef>
                          <a:spcPts val="240"/>
                        </a:spcBef>
                        <a:spcAft>
                          <a:spcPts val="240"/>
                        </a:spcAft>
                      </a:pPr>
                      <a:r>
                        <a:rPr lang="en-CA" sz="900" dirty="0" err="1">
                          <a:effectLst/>
                          <a:latin typeface="+mn-lt"/>
                        </a:rPr>
                        <a:t>Oui</a:t>
                      </a:r>
                      <a:r>
                        <a:rPr lang="en-CA" sz="900" dirty="0">
                          <a:effectLst/>
                          <a:latin typeface="+mn-lt"/>
                        </a:rPr>
                        <a:t>, par </a:t>
                      </a:r>
                      <a:r>
                        <a:rPr lang="en-CA" sz="900" dirty="0" err="1">
                          <a:effectLst/>
                          <a:latin typeface="+mn-lt"/>
                        </a:rPr>
                        <a:t>lettre</a:t>
                      </a:r>
                      <a:endParaRPr lang="en-US" sz="900" dirty="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CA" sz="900" dirty="0">
                          <a:effectLst/>
                          <a:latin typeface="+mn-lt"/>
                        </a:rPr>
                        <a:t>Si un participant </a:t>
                      </a:r>
                      <a:r>
                        <a:rPr lang="en-CA" sz="900" dirty="0" err="1">
                          <a:effectLst/>
                          <a:latin typeface="+mn-lt"/>
                        </a:rPr>
                        <a:t>n'a</a:t>
                      </a:r>
                      <a:r>
                        <a:rPr lang="en-CA" sz="900" dirty="0">
                          <a:effectLst/>
                          <a:latin typeface="+mn-lt"/>
                        </a:rPr>
                        <a:t> pas de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latin typeface="+mn-lt"/>
                        </a:rPr>
                        <a:t>, le programme le </a:t>
                      </a:r>
                      <a:r>
                        <a:rPr lang="en-CA" sz="900" dirty="0" err="1">
                          <a:effectLst/>
                          <a:latin typeface="+mn-lt"/>
                        </a:rPr>
                        <a:t>mettra</a:t>
                      </a:r>
                      <a:r>
                        <a:rPr lang="en-CA" sz="900" dirty="0">
                          <a:effectLst/>
                          <a:latin typeface="+mn-lt"/>
                        </a:rPr>
                        <a:t> </a:t>
                      </a:r>
                      <a:r>
                        <a:rPr lang="en-CA" sz="900" dirty="0" err="1">
                          <a:effectLst/>
                          <a:latin typeface="+mn-lt"/>
                        </a:rPr>
                        <a:t>en</a:t>
                      </a:r>
                      <a:r>
                        <a:rPr lang="en-CA" sz="900" dirty="0">
                          <a:effectLst/>
                          <a:latin typeface="+mn-lt"/>
                        </a:rPr>
                        <a:t> contact avec un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dirty="0">
                          <a:effectLst/>
                          <a:latin typeface="+mn-lt"/>
                        </a:rPr>
                        <a:t>qui </a:t>
                      </a:r>
                      <a:r>
                        <a:rPr lang="en-CA" sz="900" dirty="0" err="1">
                          <a:effectLst/>
                          <a:latin typeface="+mn-lt"/>
                        </a:rPr>
                        <a:t>pourra</a:t>
                      </a:r>
                      <a:r>
                        <a:rPr lang="en-CA" sz="900" dirty="0">
                          <a:effectLst/>
                          <a:latin typeface="+mn-lt"/>
                        </a:rPr>
                        <a:t> </a:t>
                      </a:r>
                      <a:r>
                        <a:rPr lang="en-CA" sz="900" dirty="0" err="1">
                          <a:effectLst/>
                          <a:latin typeface="+mn-lt"/>
                        </a:rPr>
                        <a:t>gérer</a:t>
                      </a:r>
                      <a:r>
                        <a:rPr lang="en-CA" sz="900" dirty="0">
                          <a:effectLst/>
                          <a:latin typeface="+mn-lt"/>
                        </a:rPr>
                        <a:t> le </a:t>
                      </a:r>
                      <a:r>
                        <a:rPr lang="en-CA" sz="900" dirty="0" err="1">
                          <a:effectLst/>
                          <a:latin typeface="+mn-lt"/>
                        </a:rPr>
                        <a:t>processus</a:t>
                      </a:r>
                      <a:r>
                        <a:rPr lang="en-CA" sz="900" dirty="0">
                          <a:effectLst/>
                          <a:latin typeface="+mn-lt"/>
                        </a:rPr>
                        <a:t> de </a:t>
                      </a:r>
                      <a:r>
                        <a:rPr lang="en-CA" sz="900" dirty="0" err="1">
                          <a:effectLst/>
                          <a:latin typeface="+mn-lt"/>
                        </a:rPr>
                        <a:t>suivi</a:t>
                      </a:r>
                      <a:r>
                        <a:rPr lang="en-CA" sz="900" dirty="0">
                          <a:effectLst/>
                          <a:latin typeface="+mn-lt"/>
                        </a:rPr>
                        <a:t>.</a:t>
                      </a:r>
                      <a:endParaRPr lang="en-US" sz="900" dirty="0">
                        <a:effectLst/>
                        <a:latin typeface="+mn-lt"/>
                      </a:endParaRPr>
                    </a:p>
                    <a:p>
                      <a:pPr marL="171450" marR="0" lvl="0" indent="-171450">
                        <a:spcBef>
                          <a:spcPts val="0"/>
                        </a:spcBef>
                        <a:spcAft>
                          <a:spcPts val="0"/>
                        </a:spcAft>
                        <a:buFont typeface="Arial" panose="020B0604020202020204" pitchFamily="34" charset="0"/>
                        <a:buChar char="•"/>
                      </a:pPr>
                      <a:r>
                        <a:rPr lang="en-CA" sz="900" dirty="0">
                          <a:effectLst/>
                          <a:latin typeface="+mn-lt"/>
                        </a:rPr>
                        <a:t>Les </a:t>
                      </a:r>
                      <a:r>
                        <a:rPr lang="en-CA" sz="900" dirty="0" err="1">
                          <a:effectLst/>
                          <a:latin typeface="+mn-lt"/>
                        </a:rPr>
                        <a:t>coordonnées</a:t>
                      </a:r>
                      <a:r>
                        <a:rPr lang="en-CA" sz="900" dirty="0">
                          <a:effectLst/>
                          <a:latin typeface="+mn-lt"/>
                        </a:rPr>
                        <a:t> de </a:t>
                      </a:r>
                      <a:r>
                        <a:rPr lang="en-CA" sz="900" dirty="0" err="1">
                          <a:effectLst/>
                          <a:latin typeface="+mn-lt"/>
                        </a:rPr>
                        <a:t>ce</a:t>
                      </a:r>
                      <a:r>
                        <a:rPr lang="en-CA" sz="900" dirty="0">
                          <a:effectLst/>
                          <a:latin typeface="+mn-lt"/>
                        </a:rPr>
                        <a:t> </a:t>
                      </a:r>
                      <a:r>
                        <a:rPr lang="en-CA" sz="900" kern="1200" dirty="0" err="1">
                          <a:solidFill>
                            <a:schemeClr val="tx1"/>
                          </a:solidFill>
                          <a:effectLst/>
                          <a:latin typeface="+mn-lt"/>
                          <a:ea typeface="+mn-ea"/>
                          <a:cs typeface="+mn-cs"/>
                        </a:rPr>
                        <a:t>médecin</a:t>
                      </a:r>
                      <a:r>
                        <a:rPr lang="en-CA" sz="900" dirty="0">
                          <a:effectLst/>
                          <a:latin typeface="+mn-lt"/>
                        </a:rPr>
                        <a:t> </a:t>
                      </a:r>
                      <a:r>
                        <a:rPr lang="en-CA" sz="900" dirty="0" err="1">
                          <a:effectLst/>
                          <a:latin typeface="+mn-lt"/>
                        </a:rPr>
                        <a:t>sont</a:t>
                      </a:r>
                      <a:r>
                        <a:rPr lang="en-CA" sz="900" dirty="0">
                          <a:effectLst/>
                          <a:latin typeface="+mn-lt"/>
                        </a:rPr>
                        <a:t> </a:t>
                      </a:r>
                      <a:r>
                        <a:rPr lang="en-CA" sz="900" dirty="0" err="1">
                          <a:effectLst/>
                          <a:latin typeface="+mn-lt"/>
                        </a:rPr>
                        <a:t>envoyées</a:t>
                      </a:r>
                      <a:r>
                        <a:rPr lang="en-CA" sz="900" dirty="0">
                          <a:effectLst/>
                          <a:latin typeface="+mn-lt"/>
                        </a:rPr>
                        <a:t> au patient dans la </a:t>
                      </a:r>
                      <a:r>
                        <a:rPr lang="en-CA" sz="900" dirty="0" err="1">
                          <a:effectLst/>
                          <a:latin typeface="+mn-lt"/>
                        </a:rPr>
                        <a:t>même</a:t>
                      </a:r>
                      <a:r>
                        <a:rPr lang="en-CA" sz="900" dirty="0">
                          <a:effectLst/>
                          <a:latin typeface="+mn-lt"/>
                        </a:rPr>
                        <a:t> </a:t>
                      </a:r>
                      <a:r>
                        <a:rPr lang="en-CA" sz="900" dirty="0" err="1">
                          <a:effectLst/>
                          <a:latin typeface="+mn-lt"/>
                        </a:rPr>
                        <a:t>lettre</a:t>
                      </a:r>
                      <a:r>
                        <a:rPr lang="en-CA" sz="900" dirty="0">
                          <a:effectLst/>
                          <a:latin typeface="+mn-lt"/>
                        </a:rPr>
                        <a:t> que les </a:t>
                      </a:r>
                      <a:r>
                        <a:rPr lang="en-CA" sz="900" dirty="0" err="1">
                          <a:effectLst/>
                          <a:latin typeface="+mn-lt"/>
                        </a:rPr>
                        <a:t>résultats</a:t>
                      </a:r>
                      <a:r>
                        <a:rPr lang="en-CA" sz="900" dirty="0">
                          <a:effectLst/>
                          <a:latin typeface="+mn-lt"/>
                        </a:rPr>
                        <a:t>.</a:t>
                      </a:r>
                      <a:endParaRPr lang="en-US" sz="900" dirty="0">
                        <a:solidFill>
                          <a:srgbClr val="262626"/>
                        </a:solidFill>
                        <a:effectLst/>
                        <a:latin typeface="+mn-lt"/>
                        <a:ea typeface="Yu Mincho" panose="02020400000000000000" pitchFamily="18" charset="-128"/>
                        <a:cs typeface="Segoe UI Emoji" panose="020B0502040204020203" pitchFamily="34" charset="0"/>
                      </a:endParaRPr>
                    </a:p>
                    <a:p>
                      <a:pPr marL="171450" marR="0" lvl="0" indent="-171450">
                        <a:spcBef>
                          <a:spcPts val="0"/>
                        </a:spcBef>
                        <a:spcAft>
                          <a:spcPts val="0"/>
                        </a:spcAft>
                        <a:buFont typeface="Arial" panose="020B0604020202020204" pitchFamily="34" charset="0"/>
                        <a:buChar char="•"/>
                      </a:pPr>
                      <a:endParaRPr lang="en-US" sz="900" dirty="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653031"/>
                  </a:ext>
                </a:extLst>
              </a:tr>
              <a:tr h="486316">
                <a:tc>
                  <a:txBody>
                    <a:bodyPr/>
                    <a:lstStyle/>
                    <a:p>
                      <a:pPr marL="0" marR="0" algn="ctr">
                        <a:lnSpc>
                          <a:spcPct val="107000"/>
                        </a:lnSpc>
                        <a:spcBef>
                          <a:spcPts val="240"/>
                        </a:spcBef>
                        <a:spcAft>
                          <a:spcPts val="240"/>
                        </a:spcAft>
                      </a:pPr>
                      <a:r>
                        <a:rPr lang="en-US" sz="900" dirty="0">
                          <a:solidFill>
                            <a:srgbClr val="FEFFFE"/>
                          </a:solidFill>
                          <a:effectLst/>
                          <a:latin typeface="+mn-lt"/>
                          <a:ea typeface="Yu Mincho" panose="02020400000000000000" pitchFamily="18" charset="-128"/>
                          <a:cs typeface="Arial" panose="020B0604020202020204" pitchFamily="34" charset="0"/>
                        </a:rPr>
                        <a:t>T.-N.-L.</a:t>
                      </a:r>
                    </a:p>
                  </a:txBody>
                  <a:tcPr marL="25521" marR="25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nSpc>
                          <a:spcPct val="107000"/>
                        </a:lnSpc>
                        <a:spcBef>
                          <a:spcPts val="240"/>
                        </a:spcBef>
                        <a:spcAft>
                          <a:spcPts val="240"/>
                        </a:spcAft>
                        <a:buFont typeface="Arial" panose="020B0604020202020204" pitchFamily="34" charset="0"/>
                        <a:buChar char="•"/>
                      </a:pPr>
                      <a:r>
                        <a:rPr lang="en-US" sz="900" dirty="0">
                          <a:effectLst/>
                          <a:latin typeface="+mn-lt"/>
                        </a:rPr>
                        <a:t>La </a:t>
                      </a:r>
                      <a:r>
                        <a:rPr lang="en-US" sz="900" dirty="0" err="1">
                          <a:effectLst/>
                          <a:latin typeface="+mn-lt"/>
                        </a:rPr>
                        <a:t>recommandation</a:t>
                      </a:r>
                      <a:r>
                        <a:rPr lang="en-US" sz="900" dirty="0">
                          <a:effectLst/>
                          <a:latin typeface="+mn-lt"/>
                        </a:rPr>
                        <a:t> d’un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US" sz="900" dirty="0">
                          <a:effectLst/>
                          <a:latin typeface="+mn-lt"/>
                        </a:rPr>
                        <a:t> </a:t>
                      </a:r>
                      <a:r>
                        <a:rPr lang="en-US" sz="900" dirty="0" err="1">
                          <a:effectLst/>
                          <a:latin typeface="+mn-lt"/>
                        </a:rPr>
                        <a:t>n'est</a:t>
                      </a:r>
                      <a:r>
                        <a:rPr lang="en-US" sz="900" dirty="0">
                          <a:effectLst/>
                          <a:latin typeface="+mn-lt"/>
                        </a:rPr>
                        <a:t> pas </a:t>
                      </a:r>
                      <a:r>
                        <a:rPr lang="en-US" sz="900" dirty="0" err="1">
                          <a:effectLst/>
                          <a:latin typeface="+mn-lt"/>
                        </a:rPr>
                        <a:t>nécessaire</a:t>
                      </a:r>
                      <a:endParaRPr lang="en-US" sz="900" dirty="0">
                        <a:effectLst/>
                        <a:latin typeface="+mn-lt"/>
                      </a:endParaRPr>
                    </a:p>
                    <a:p>
                      <a:pPr marL="171450" marR="0" lvl="0" indent="-171450">
                        <a:spcBef>
                          <a:spcPts val="0"/>
                        </a:spcBef>
                        <a:spcAft>
                          <a:spcPts val="240"/>
                        </a:spcAft>
                        <a:buFont typeface="Arial" panose="020B0604020202020204" pitchFamily="34" charset="0"/>
                        <a:buChar char="•"/>
                      </a:pPr>
                      <a:r>
                        <a:rPr lang="en-CA" sz="900" dirty="0">
                          <a:effectLst/>
                          <a:latin typeface="+mn-lt"/>
                        </a:rPr>
                        <a:t>Le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CA" sz="900" dirty="0">
                          <a:effectLst/>
                          <a:latin typeface="+mn-lt"/>
                        </a:rPr>
                        <a:t> </a:t>
                      </a:r>
                      <a:r>
                        <a:rPr lang="en-CA" sz="900" dirty="0" err="1">
                          <a:effectLst/>
                          <a:latin typeface="+mn-lt"/>
                        </a:rPr>
                        <a:t>peut</a:t>
                      </a:r>
                      <a:r>
                        <a:rPr lang="en-CA" sz="900" dirty="0">
                          <a:effectLst/>
                          <a:latin typeface="+mn-lt"/>
                        </a:rPr>
                        <a:t> </a:t>
                      </a:r>
                      <a:r>
                        <a:rPr lang="en-CA" sz="900" dirty="0" err="1">
                          <a:effectLst/>
                          <a:latin typeface="+mn-lt"/>
                        </a:rPr>
                        <a:t>envoyer</a:t>
                      </a:r>
                      <a:r>
                        <a:rPr lang="en-CA" sz="900" dirty="0">
                          <a:effectLst/>
                          <a:latin typeface="+mn-lt"/>
                        </a:rPr>
                        <a:t> </a:t>
                      </a:r>
                      <a:r>
                        <a:rPr lang="en-CA" sz="900" dirty="0" err="1">
                          <a:effectLst/>
                          <a:latin typeface="+mn-lt"/>
                        </a:rPr>
                        <a:t>une</a:t>
                      </a:r>
                      <a:r>
                        <a:rPr lang="en-CA" sz="900" dirty="0">
                          <a:effectLst/>
                          <a:latin typeface="+mn-lt"/>
                        </a:rPr>
                        <a:t> </a:t>
                      </a:r>
                      <a:r>
                        <a:rPr lang="en-CA" sz="900" dirty="0" err="1">
                          <a:effectLst/>
                          <a:latin typeface="+mn-lt"/>
                        </a:rPr>
                        <a:t>recommandation</a:t>
                      </a:r>
                      <a:r>
                        <a:rPr lang="en-CA" sz="900" dirty="0">
                          <a:effectLst/>
                          <a:latin typeface="+mn-lt"/>
                        </a:rPr>
                        <a:t> par fax au programme et le kit sera </a:t>
                      </a:r>
                      <a:r>
                        <a:rPr lang="en-CA" sz="900" dirty="0" err="1">
                          <a:effectLst/>
                          <a:latin typeface="+mn-lt"/>
                        </a:rPr>
                        <a:t>envoyé</a:t>
                      </a:r>
                      <a:r>
                        <a:rPr lang="en-CA" sz="900" dirty="0">
                          <a:effectLst/>
                          <a:latin typeface="+mn-lt"/>
                        </a:rPr>
                        <a:t> par </a:t>
                      </a:r>
                      <a:r>
                        <a:rPr lang="en-CA" sz="900" dirty="0" err="1">
                          <a:effectLst/>
                          <a:latin typeface="+mn-lt"/>
                        </a:rPr>
                        <a:t>courrier</a:t>
                      </a:r>
                      <a:r>
                        <a:rPr lang="en-CA" sz="900" dirty="0">
                          <a:effectLst/>
                          <a:latin typeface="+mn-lt"/>
                        </a:rPr>
                        <a:t> au participant.</a:t>
                      </a:r>
                      <a:endParaRPr lang="en-US" sz="900" dirty="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indent="0">
                        <a:spcBef>
                          <a:spcPts val="240"/>
                        </a:spcBef>
                        <a:spcAft>
                          <a:spcPts val="240"/>
                        </a:spcAft>
                      </a:pPr>
                      <a:r>
                        <a:rPr lang="en-CA" sz="900">
                          <a:effectLst/>
                          <a:latin typeface="+mn-lt"/>
                        </a:rPr>
                        <a:t> </a:t>
                      </a:r>
                      <a:endParaRPr lang="en-US" sz="90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570" marR="0" indent="0">
                        <a:spcBef>
                          <a:spcPts val="240"/>
                        </a:spcBef>
                        <a:spcAft>
                          <a:spcPts val="240"/>
                        </a:spcAft>
                      </a:pPr>
                      <a:r>
                        <a:rPr lang="en-CA" sz="900">
                          <a:effectLst/>
                          <a:latin typeface="+mn-lt"/>
                        </a:rPr>
                        <a:t> </a:t>
                      </a:r>
                      <a:endParaRPr lang="en-US" sz="90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240"/>
                        </a:spcBef>
                        <a:spcAft>
                          <a:spcPts val="240"/>
                        </a:spcAft>
                        <a:buClrTx/>
                        <a:buSzTx/>
                        <a:buFont typeface="Arial" panose="020B0604020202020204" pitchFamily="34" charset="0"/>
                        <a:buChar char="•"/>
                        <a:tabLst/>
                        <a:defRPr/>
                      </a:pPr>
                      <a:r>
                        <a:rPr lang="en-CA" sz="900" dirty="0">
                          <a:effectLst/>
                          <a:latin typeface="+mn-lt"/>
                        </a:rPr>
                        <a:t>Le </a:t>
                      </a:r>
                      <a:r>
                        <a:rPr lang="en-CA" sz="900" dirty="0" err="1">
                          <a:effectLst/>
                          <a:latin typeface="+mn-lt"/>
                        </a:rPr>
                        <a:t>suivi</a:t>
                      </a:r>
                      <a:r>
                        <a:rPr lang="en-CA" sz="900" dirty="0">
                          <a:effectLst/>
                          <a:latin typeface="+mn-lt"/>
                        </a:rPr>
                        <a:t> </a:t>
                      </a:r>
                      <a:r>
                        <a:rPr lang="en-CA" sz="900" dirty="0" err="1">
                          <a:effectLst/>
                          <a:latin typeface="+mn-lt"/>
                        </a:rPr>
                        <a:t>est</a:t>
                      </a:r>
                      <a:r>
                        <a:rPr lang="en-CA" sz="900" dirty="0">
                          <a:effectLst/>
                          <a:latin typeface="+mn-lt"/>
                        </a:rPr>
                        <a:t> </a:t>
                      </a:r>
                      <a:r>
                        <a:rPr lang="en-CA" sz="900" dirty="0" err="1">
                          <a:effectLst/>
                          <a:latin typeface="+mn-lt"/>
                        </a:rPr>
                        <a:t>coordonné</a:t>
                      </a:r>
                      <a:r>
                        <a:rPr lang="en-CA" sz="900" dirty="0">
                          <a:effectLst/>
                          <a:latin typeface="+mn-lt"/>
                        </a:rPr>
                        <a:t> par le programme, un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US" sz="900" dirty="0">
                          <a:effectLst/>
                          <a:latin typeface="+mn-lt"/>
                        </a:rPr>
                        <a:t> </a:t>
                      </a:r>
                      <a:r>
                        <a:rPr lang="en-CA" sz="900" dirty="0" err="1">
                          <a:effectLst/>
                          <a:latin typeface="+mn-lt"/>
                        </a:rPr>
                        <a:t>n'est</a:t>
                      </a:r>
                      <a:r>
                        <a:rPr lang="en-CA" sz="900" dirty="0">
                          <a:effectLst/>
                          <a:latin typeface="+mn-lt"/>
                        </a:rPr>
                        <a:t> pas </a:t>
                      </a:r>
                      <a:r>
                        <a:rPr lang="en-CA" sz="900" dirty="0" err="1">
                          <a:effectLst/>
                          <a:latin typeface="+mn-lt"/>
                        </a:rPr>
                        <a:t>nécessaire</a:t>
                      </a:r>
                      <a:r>
                        <a:rPr lang="en-CA" sz="900" dirty="0">
                          <a:effectLst/>
                          <a:latin typeface="+mn-lt"/>
                        </a:rPr>
                        <a:t> (le </a:t>
                      </a:r>
                      <a:r>
                        <a:rPr lang="en-CA" sz="900" dirty="0" err="1">
                          <a:effectLst/>
                          <a:latin typeface="+mn-lt"/>
                        </a:rPr>
                        <a:t>directeur</a:t>
                      </a:r>
                      <a:r>
                        <a:rPr lang="en-CA" sz="900" dirty="0">
                          <a:effectLst/>
                          <a:latin typeface="+mn-lt"/>
                        </a:rPr>
                        <a:t> </a:t>
                      </a:r>
                      <a:r>
                        <a:rPr lang="en-CA" sz="900" dirty="0" err="1">
                          <a:effectLst/>
                          <a:latin typeface="+mn-lt"/>
                        </a:rPr>
                        <a:t>médical</a:t>
                      </a:r>
                      <a:r>
                        <a:rPr lang="en-CA" sz="900" dirty="0">
                          <a:effectLst/>
                          <a:latin typeface="+mn-lt"/>
                        </a:rPr>
                        <a:t> du programme fait office de </a:t>
                      </a:r>
                      <a:r>
                        <a:rPr lang="en-CA" sz="900" dirty="0" err="1">
                          <a:effectLst/>
                          <a:latin typeface="+mn-lt"/>
                        </a:rPr>
                        <a:t>médecin</a:t>
                      </a:r>
                      <a:r>
                        <a:rPr lang="en-CA" sz="900" dirty="0">
                          <a:effectLst/>
                          <a:latin typeface="+mn-lt"/>
                        </a:rPr>
                        <a:t> </a:t>
                      </a:r>
                      <a:r>
                        <a:rPr lang="en-CA" sz="900" dirty="0" err="1">
                          <a:effectLst/>
                          <a:latin typeface="+mn-lt"/>
                        </a:rPr>
                        <a:t>référent</a:t>
                      </a:r>
                      <a:r>
                        <a:rPr lang="en-CA" sz="900" dirty="0">
                          <a:effectLst/>
                          <a:latin typeface="+mn-lt"/>
                        </a:rPr>
                        <a:t>).</a:t>
                      </a:r>
                      <a:endParaRPr lang="en-US" sz="900" dirty="0">
                        <a:solidFill>
                          <a:srgbClr val="262626"/>
                        </a:solidFill>
                        <a:effectLst/>
                        <a:latin typeface="+mn-lt"/>
                        <a:ea typeface="Yu Mincho" panose="02020400000000000000" pitchFamily="18" charset="-128"/>
                        <a:cs typeface="Segoe UI Emoji" panose="020B0502040204020203" pitchFamily="34" charset="0"/>
                      </a:endParaRPr>
                    </a:p>
                    <a:p>
                      <a:pPr marL="0" marR="0" lvl="0" indent="0">
                        <a:spcBef>
                          <a:spcPts val="240"/>
                        </a:spcBef>
                        <a:spcAft>
                          <a:spcPts val="240"/>
                        </a:spcAft>
                        <a:buFont typeface="Arial" panose="020B0604020202020204" pitchFamily="34" charset="0"/>
                        <a:buNone/>
                      </a:pPr>
                      <a:endParaRPr lang="en-US" sz="900" dirty="0">
                        <a:solidFill>
                          <a:srgbClr val="262626"/>
                        </a:solidFill>
                        <a:effectLst/>
                        <a:latin typeface="+mn-lt"/>
                        <a:ea typeface="Yu Mincho" panose="02020400000000000000" pitchFamily="18" charset="-128"/>
                        <a:cs typeface="Segoe UI Emoji" panose="020B0502040204020203" pitchFamily="34" charset="0"/>
                      </a:endParaRPr>
                    </a:p>
                  </a:txBody>
                  <a:tcPr marL="25521" marR="255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422132"/>
                  </a:ext>
                </a:extLst>
              </a:tr>
            </a:tbl>
          </a:graphicData>
        </a:graphic>
      </p:graphicFrame>
      <p:sp>
        <p:nvSpPr>
          <p:cNvPr id="6" name="Title 7">
            <a:extLst>
              <a:ext uri="{FF2B5EF4-FFF2-40B4-BE49-F238E27FC236}">
                <a16:creationId xmlns:a16="http://schemas.microsoft.com/office/drawing/2014/main" id="{D7F963F3-E30F-36E6-8912-6B43A75CC720}"/>
              </a:ext>
            </a:extLst>
          </p:cNvPr>
          <p:cNvSpPr>
            <a:spLocks noGrp="1"/>
          </p:cNvSpPr>
          <p:nvPr>
            <p:ph type="title"/>
          </p:nvPr>
        </p:nvSpPr>
        <p:spPr>
          <a:xfrm>
            <a:off x="298939" y="136525"/>
            <a:ext cx="10380662" cy="449629"/>
          </a:xfrm>
        </p:spPr>
        <p:txBody>
          <a:bodyPr>
            <a:normAutofit/>
          </a:bodyPr>
          <a:lstStyle/>
          <a:p>
            <a:r>
              <a:rPr lang="fr-FR" sz="1600"/>
              <a:t>Processus de dépistage pour les participants sans médecin traitant (2/2)</a:t>
            </a:r>
            <a:endParaRPr lang="en-US" sz="1600"/>
          </a:p>
        </p:txBody>
      </p:sp>
      <p:sp>
        <p:nvSpPr>
          <p:cNvPr id="7" name="TextBox 6">
            <a:extLst>
              <a:ext uri="{FF2B5EF4-FFF2-40B4-BE49-F238E27FC236}">
                <a16:creationId xmlns:a16="http://schemas.microsoft.com/office/drawing/2014/main" id="{D8411A2D-BD6D-C761-02C6-09344D899867}"/>
              </a:ext>
            </a:extLst>
          </p:cNvPr>
          <p:cNvSpPr txBox="1"/>
          <p:nvPr/>
        </p:nvSpPr>
        <p:spPr>
          <a:xfrm>
            <a:off x="298939" y="6189903"/>
            <a:ext cx="11722608" cy="246221"/>
          </a:xfrm>
          <a:prstGeom prst="rect">
            <a:avLst/>
          </a:prstGeom>
          <a:noFill/>
        </p:spPr>
        <p:txBody>
          <a:bodyPr wrap="square">
            <a:spAutoFit/>
          </a:bodyPr>
          <a:lstStyle/>
          <a:p>
            <a:r>
              <a:rPr lang="en-US" sz="1000" dirty="0">
                <a:effectLst/>
                <a:latin typeface="Calibri" panose="020F0502020204030204" pitchFamily="34" charset="0"/>
                <a:ea typeface="Yu Mincho" panose="02020400000000000000" pitchFamily="18" charset="-128"/>
              </a:rPr>
              <a:t>Qc : *</a:t>
            </a:r>
            <a:r>
              <a:rPr lang="en-US" sz="1000" dirty="0">
                <a:latin typeface="Calibri" panose="020F0502020204030204" pitchFamily="34" charset="0"/>
                <a:ea typeface="Yu Mincho" panose="02020400000000000000" pitchFamily="18" charset="-128"/>
              </a:rPr>
              <a:t>On </a:t>
            </a:r>
            <a:r>
              <a:rPr lang="en-US" sz="1000" dirty="0" err="1">
                <a:latin typeface="Calibri" panose="020F0502020204030204" pitchFamily="34" charset="0"/>
                <a:ea typeface="Yu Mincho" panose="02020400000000000000" pitchFamily="18" charset="-128"/>
              </a:rPr>
              <a:t>t</a:t>
            </a:r>
            <a:r>
              <a:rPr lang="en-US" sz="1000" dirty="0" err="1">
                <a:effectLst/>
                <a:latin typeface="Calibri" panose="020F0502020204030204" pitchFamily="34" charset="0"/>
                <a:ea typeface="Yu Mincho" panose="02020400000000000000" pitchFamily="18" charset="-128"/>
              </a:rPr>
              <a:t>ravaille</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actuellement</a:t>
            </a:r>
            <a:r>
              <a:rPr lang="en-US" sz="1000" dirty="0">
                <a:effectLst/>
                <a:latin typeface="Calibri" panose="020F0502020204030204" pitchFamily="34" charset="0"/>
                <a:ea typeface="Yu Mincho" panose="02020400000000000000" pitchFamily="18" charset="-128"/>
              </a:rPr>
              <a:t> sur </a:t>
            </a:r>
            <a:r>
              <a:rPr lang="en-US" sz="1000" dirty="0" err="1">
                <a:effectLst/>
                <a:latin typeface="Calibri" panose="020F0502020204030204" pitchFamily="34" charset="0"/>
                <a:ea typeface="Yu Mincho" panose="02020400000000000000" pitchFamily="18" charset="-128"/>
              </a:rPr>
              <a:t>une</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stratégie</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d'accès</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élargi</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en</a:t>
            </a:r>
            <a:r>
              <a:rPr lang="en-US" sz="1000" dirty="0">
                <a:effectLst/>
                <a:latin typeface="Calibri" panose="020F0502020204030204" pitchFamily="34" charset="0"/>
                <a:ea typeface="Yu Mincho" panose="02020400000000000000" pitchFamily="18" charset="-128"/>
              </a:rPr>
              <a:t> mode </a:t>
            </a:r>
            <a:r>
              <a:rPr lang="en-US" sz="1000" dirty="0" err="1">
                <a:effectLst/>
                <a:latin typeface="Calibri" panose="020F0502020204030204" pitchFamily="34" charset="0"/>
                <a:ea typeface="Yu Mincho" panose="02020400000000000000" pitchFamily="18" charset="-128"/>
              </a:rPr>
              <a:t>opportuniste</a:t>
            </a:r>
            <a:r>
              <a:rPr lang="en-US" sz="1000" dirty="0">
                <a:effectLst/>
                <a:latin typeface="Calibri" panose="020F0502020204030204" pitchFamily="34" charset="0"/>
                <a:ea typeface="Yu Mincho" panose="02020400000000000000" pitchFamily="18" charset="-128"/>
              </a:rPr>
              <a:t> pour les </a:t>
            </a:r>
            <a:r>
              <a:rPr lang="en-US" sz="1000" dirty="0" err="1">
                <a:effectLst/>
                <a:latin typeface="Calibri" panose="020F0502020204030204" pitchFamily="34" charset="0"/>
                <a:ea typeface="Yu Mincho" panose="02020400000000000000" pitchFamily="18" charset="-128"/>
              </a:rPr>
              <a:t>personnes</a:t>
            </a:r>
            <a:r>
              <a:rPr lang="en-US" sz="1000" dirty="0">
                <a:effectLst/>
                <a:latin typeface="Calibri" panose="020F0502020204030204" pitchFamily="34" charset="0"/>
                <a:ea typeface="Yu Mincho" panose="02020400000000000000" pitchFamily="18" charset="-128"/>
              </a:rPr>
              <a:t> qui </a:t>
            </a:r>
            <a:r>
              <a:rPr lang="en-US" sz="1000" dirty="0" err="1">
                <a:effectLst/>
                <a:latin typeface="Calibri" panose="020F0502020204030204" pitchFamily="34" charset="0"/>
                <a:ea typeface="Yu Mincho" panose="02020400000000000000" pitchFamily="18" charset="-128"/>
              </a:rPr>
              <a:t>n'ont</a:t>
            </a:r>
            <a:r>
              <a:rPr lang="en-US" sz="1000" dirty="0">
                <a:effectLst/>
                <a:latin typeface="Calibri" panose="020F0502020204030204" pitchFamily="34" charset="0"/>
                <a:ea typeface="Yu Mincho" panose="02020400000000000000" pitchFamily="18" charset="-128"/>
              </a:rPr>
              <a:t> pas </a:t>
            </a:r>
            <a:r>
              <a:rPr lang="en-US" sz="1000" dirty="0" err="1">
                <a:effectLst/>
                <a:latin typeface="Calibri" panose="020F0502020204030204" pitchFamily="34" charset="0"/>
                <a:ea typeface="Yu Mincho" panose="02020400000000000000" pitchFamily="18" charset="-128"/>
              </a:rPr>
              <a:t>facilement</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accès</a:t>
            </a:r>
            <a:r>
              <a:rPr lang="en-US" sz="1000" dirty="0">
                <a:effectLst/>
                <a:latin typeface="Calibri" panose="020F0502020204030204" pitchFamily="34" charset="0"/>
                <a:ea typeface="Yu Mincho" panose="02020400000000000000" pitchFamily="18" charset="-128"/>
              </a:rPr>
              <a:t> à un </a:t>
            </a:r>
            <a:r>
              <a:rPr lang="en-CA" sz="1000" kern="1200" dirty="0" err="1">
                <a:solidFill>
                  <a:schemeClr val="tx1"/>
                </a:solidFill>
                <a:effectLst/>
                <a:latin typeface="+mn-lt"/>
                <a:ea typeface="+mn-ea"/>
                <a:cs typeface="+mn-cs"/>
              </a:rPr>
              <a:t>médecin</a:t>
            </a:r>
            <a:r>
              <a:rPr lang="en-CA" sz="1000" kern="1200" dirty="0">
                <a:solidFill>
                  <a:schemeClr val="tx1"/>
                </a:solidFill>
                <a:effectLst/>
                <a:latin typeface="+mn-lt"/>
                <a:ea typeface="+mn-ea"/>
                <a:cs typeface="+mn-cs"/>
              </a:rPr>
              <a:t> </a:t>
            </a:r>
            <a:r>
              <a:rPr lang="en-CA" sz="1000" kern="1200" dirty="0" err="1">
                <a:solidFill>
                  <a:schemeClr val="tx1"/>
                </a:solidFill>
                <a:effectLst/>
                <a:latin typeface="+mn-lt"/>
                <a:ea typeface="+mn-ea"/>
                <a:cs typeface="+mn-cs"/>
              </a:rPr>
              <a:t>traitant</a:t>
            </a:r>
            <a:r>
              <a:rPr lang="en-US" sz="1000" dirty="0">
                <a:effectLst/>
                <a:latin typeface="Calibri" panose="020F0502020204030204" pitchFamily="34" charset="0"/>
                <a:ea typeface="Yu Mincho" panose="02020400000000000000" pitchFamily="18" charset="-128"/>
              </a:rPr>
              <a:t>.</a:t>
            </a:r>
            <a:endParaRPr lang="en-US" sz="1000" dirty="0"/>
          </a:p>
        </p:txBody>
      </p:sp>
    </p:spTree>
    <p:extLst>
      <p:ext uri="{BB962C8B-B14F-4D97-AF65-F5344CB8AC3E}">
        <p14:creationId xmlns:p14="http://schemas.microsoft.com/office/powerpoint/2010/main" val="3541013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D7F963F3-E30F-36E6-8912-6B43A75CC720}"/>
              </a:ext>
            </a:extLst>
          </p:cNvPr>
          <p:cNvSpPr>
            <a:spLocks noGrp="1"/>
          </p:cNvSpPr>
          <p:nvPr>
            <p:ph type="title"/>
          </p:nvPr>
        </p:nvSpPr>
        <p:spPr>
          <a:xfrm>
            <a:off x="170451" y="397929"/>
            <a:ext cx="10380662" cy="752475"/>
          </a:xfrm>
        </p:spPr>
        <p:txBody>
          <a:bodyPr>
            <a:normAutofit/>
          </a:bodyPr>
          <a:lstStyle/>
          <a:p>
            <a:pPr marL="0" marR="0">
              <a:spcBef>
                <a:spcPts val="200"/>
              </a:spcBef>
              <a:spcAft>
                <a:spcPts val="0"/>
              </a:spcAft>
            </a:pPr>
            <a:r>
              <a:rPr lang="fr-FR" sz="1600" b="1">
                <a:effectLst/>
                <a:ea typeface="Yu Gothic Light" panose="020B0300000000000000" pitchFamily="34" charset="-128"/>
                <a:cs typeface="Times New Roman" panose="02020603050405020304" pitchFamily="18" charset="0"/>
              </a:rPr>
              <a:t>Limites de la coloscopie comme test primaire de dépistage chez les personnes à risque moyen</a:t>
            </a:r>
            <a:endParaRPr lang="en-US" sz="1600" b="1">
              <a:effectLst/>
              <a:ea typeface="Yu Gothic Light" panose="020B0300000000000000" pitchFamily="34" charset="-128"/>
              <a:cs typeface="Times New Roman" panose="02020603050405020304" pitchFamily="18" charset="0"/>
            </a:endParaRPr>
          </a:p>
        </p:txBody>
      </p:sp>
      <p:graphicFrame>
        <p:nvGraphicFramePr>
          <p:cNvPr id="2" name="Table 1">
            <a:extLst>
              <a:ext uri="{FF2B5EF4-FFF2-40B4-BE49-F238E27FC236}">
                <a16:creationId xmlns:a16="http://schemas.microsoft.com/office/drawing/2014/main" id="{A6B4416B-B2BC-B1AC-2963-C4E40E44A6DA}"/>
              </a:ext>
            </a:extLst>
          </p:cNvPr>
          <p:cNvGraphicFramePr>
            <a:graphicFrameLocks noGrp="1"/>
          </p:cNvGraphicFramePr>
          <p:nvPr>
            <p:extLst>
              <p:ext uri="{D42A27DB-BD31-4B8C-83A1-F6EECF244321}">
                <p14:modId xmlns:p14="http://schemas.microsoft.com/office/powerpoint/2010/main" val="658433282"/>
              </p:ext>
            </p:extLst>
          </p:nvPr>
        </p:nvGraphicFramePr>
        <p:xfrm>
          <a:off x="234694" y="1069643"/>
          <a:ext cx="11722609" cy="4377943"/>
        </p:xfrm>
        <a:graphic>
          <a:graphicData uri="http://schemas.openxmlformats.org/drawingml/2006/table">
            <a:tbl>
              <a:tblPr firstRow="1" firstCol="1" bandRow="1">
                <a:tableStyleId>{7E9639D4-E3E2-4D34-9284-5A2195B3D0D7}</a:tableStyleId>
              </a:tblPr>
              <a:tblGrid>
                <a:gridCol w="667748">
                  <a:extLst>
                    <a:ext uri="{9D8B030D-6E8A-4147-A177-3AD203B41FA5}">
                      <a16:colId xmlns:a16="http://schemas.microsoft.com/office/drawing/2014/main" val="307146449"/>
                    </a:ext>
                  </a:extLst>
                </a:gridCol>
                <a:gridCol w="2466975">
                  <a:extLst>
                    <a:ext uri="{9D8B030D-6E8A-4147-A177-3AD203B41FA5}">
                      <a16:colId xmlns:a16="http://schemas.microsoft.com/office/drawing/2014/main" val="3789611307"/>
                    </a:ext>
                  </a:extLst>
                </a:gridCol>
                <a:gridCol w="2105025">
                  <a:extLst>
                    <a:ext uri="{9D8B030D-6E8A-4147-A177-3AD203B41FA5}">
                      <a16:colId xmlns:a16="http://schemas.microsoft.com/office/drawing/2014/main" val="3850661159"/>
                    </a:ext>
                  </a:extLst>
                </a:gridCol>
                <a:gridCol w="2352675">
                  <a:extLst>
                    <a:ext uri="{9D8B030D-6E8A-4147-A177-3AD203B41FA5}">
                      <a16:colId xmlns:a16="http://schemas.microsoft.com/office/drawing/2014/main" val="2851408894"/>
                    </a:ext>
                  </a:extLst>
                </a:gridCol>
                <a:gridCol w="4130186">
                  <a:extLst>
                    <a:ext uri="{9D8B030D-6E8A-4147-A177-3AD203B41FA5}">
                      <a16:colId xmlns:a16="http://schemas.microsoft.com/office/drawing/2014/main" val="3198371950"/>
                    </a:ext>
                  </a:extLst>
                </a:gridCol>
              </a:tblGrid>
              <a:tr h="38255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L'accès</a:t>
                      </a:r>
                      <a:r>
                        <a:rPr lang="en-US" sz="900" dirty="0">
                          <a:solidFill>
                            <a:srgbClr val="FEFFFE"/>
                          </a:solidFill>
                          <a:effectLst/>
                        </a:rPr>
                        <a:t> </a:t>
                      </a:r>
                      <a:r>
                        <a:rPr lang="en-US" sz="900" dirty="0" err="1">
                          <a:solidFill>
                            <a:srgbClr val="FEFFFE"/>
                          </a:solidFill>
                          <a:effectLst/>
                        </a:rPr>
                        <a:t>est</a:t>
                      </a:r>
                      <a:r>
                        <a:rPr lang="en-US" sz="900" dirty="0">
                          <a:solidFill>
                            <a:srgbClr val="FEFFFE"/>
                          </a:solidFill>
                          <a:effectLst/>
                        </a:rPr>
                        <a:t> </a:t>
                      </a:r>
                      <a:r>
                        <a:rPr lang="en-US" sz="900" dirty="0" err="1">
                          <a:solidFill>
                            <a:srgbClr val="FEFFFE"/>
                          </a:solidFill>
                          <a:effectLst/>
                        </a:rPr>
                        <a:t>limité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240"/>
                        </a:spcBef>
                        <a:spcAft>
                          <a:spcPts val="240"/>
                        </a:spcAft>
                        <a:tabLst>
                          <a:tab pos="5280025" algn="l"/>
                        </a:tabLst>
                      </a:pPr>
                      <a:r>
                        <a:rPr lang="fr-CA" sz="900" dirty="0">
                          <a:solidFill>
                            <a:srgbClr val="FEFFFE"/>
                          </a:solidFill>
                          <a:effectLst/>
                        </a:rPr>
                        <a:t>Envisageant ou prévoyant de limiter</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ctr" defTabSz="914400" rtl="0" eaLnBrk="1" fontAlgn="auto" latinLnBrk="0" hangingPunct="1">
                        <a:lnSpc>
                          <a:spcPct val="107000"/>
                        </a:lnSpc>
                        <a:spcBef>
                          <a:spcPts val="240"/>
                        </a:spcBef>
                        <a:spcAft>
                          <a:spcPts val="240"/>
                        </a:spcAft>
                        <a:buClrTx/>
                        <a:buSzTx/>
                        <a:buFontTx/>
                        <a:buNone/>
                        <a:tabLst>
                          <a:tab pos="5280025" algn="l"/>
                        </a:tabLst>
                        <a:defRPr/>
                      </a:pPr>
                      <a:r>
                        <a:rPr lang="en-US" sz="900" dirty="0" err="1">
                          <a:solidFill>
                            <a:srgbClr val="FEFFFE"/>
                          </a:solidFill>
                          <a:effectLst/>
                        </a:rPr>
                        <a:t>Aucun</a:t>
                      </a:r>
                      <a:r>
                        <a:rPr lang="en-US" sz="900" dirty="0">
                          <a:solidFill>
                            <a:srgbClr val="FEFFFE"/>
                          </a:solidFill>
                          <a:effectLst/>
                        </a:rPr>
                        <a:t> plan </a:t>
                      </a:r>
                      <a:r>
                        <a:rPr lang="en-US" sz="900" dirty="0" err="1">
                          <a:solidFill>
                            <a:srgbClr val="FEFFFE"/>
                          </a:solidFill>
                          <a:effectLst/>
                        </a:rPr>
                        <a:t>actuel</a:t>
                      </a:r>
                      <a:r>
                        <a:rPr lang="en-US" sz="900" dirty="0">
                          <a:solidFill>
                            <a:srgbClr val="FEFFFE"/>
                          </a:solidFill>
                          <a:effectLst/>
                        </a:rPr>
                        <a:t> pour limiter </a:t>
                      </a:r>
                      <a:r>
                        <a:rPr lang="en-US" sz="900" dirty="0" err="1">
                          <a:solidFill>
                            <a:srgbClr val="FEFFFE"/>
                          </a:solidFill>
                          <a:effectLst/>
                        </a:rPr>
                        <a:t>l'accès</a:t>
                      </a:r>
                      <a:r>
                        <a:rPr lang="en-US" sz="900" dirty="0">
                          <a:solidFill>
                            <a:srgbClr val="FEFFFE"/>
                          </a:solidFill>
                          <a:effectLst/>
                        </a:rPr>
                        <a:t> </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Lignes</a:t>
                      </a:r>
                      <a:r>
                        <a:rPr lang="en-US" sz="900" dirty="0">
                          <a:solidFill>
                            <a:srgbClr val="FEFFFE"/>
                          </a:solidFill>
                          <a:effectLst/>
                        </a:rPr>
                        <a:t> directrices sur </a:t>
                      </a:r>
                      <a:r>
                        <a:rPr lang="en-US" sz="900" dirty="0" err="1">
                          <a:solidFill>
                            <a:srgbClr val="FEFFFE"/>
                          </a:solidFill>
                          <a:effectLst/>
                        </a:rPr>
                        <a:t>l'utilisation</a:t>
                      </a:r>
                      <a:r>
                        <a:rPr lang="en-US" sz="900" dirty="0">
                          <a:solidFill>
                            <a:srgbClr val="FEFFFE"/>
                          </a:solidFill>
                          <a:effectLst/>
                        </a:rPr>
                        <a:t> du TIF et de la </a:t>
                      </a:r>
                      <a:r>
                        <a:rPr lang="en-US" sz="900" dirty="0" err="1">
                          <a:solidFill>
                            <a:srgbClr val="FEFFFE"/>
                          </a:solidFill>
                          <a:effectLst/>
                        </a:rPr>
                        <a:t>coloscopie</a:t>
                      </a:r>
                      <a:r>
                        <a:rPr lang="en-US" sz="900" dirty="0">
                          <a:solidFill>
                            <a:srgbClr val="FEFFFE"/>
                          </a:solidFill>
                          <a:effectLst/>
                        </a:rPr>
                        <a:t> pour le </a:t>
                      </a:r>
                      <a:r>
                        <a:rPr lang="en-US" sz="900" dirty="0" err="1">
                          <a:solidFill>
                            <a:srgbClr val="FEFFFE"/>
                          </a:solidFill>
                          <a:effectLst/>
                        </a:rPr>
                        <a:t>dépistage</a:t>
                      </a:r>
                      <a:r>
                        <a:rPr lang="en-US" sz="900" dirty="0">
                          <a:solidFill>
                            <a:srgbClr val="FEFFFE"/>
                          </a:solidFill>
                          <a:effectLst/>
                        </a:rPr>
                        <a:t> des </a:t>
                      </a:r>
                      <a:r>
                        <a:rPr lang="en-US" sz="900" dirty="0" err="1">
                          <a:solidFill>
                            <a:srgbClr val="FEFFFE"/>
                          </a:solidFill>
                          <a:effectLst/>
                        </a:rPr>
                        <a:t>personnes</a:t>
                      </a:r>
                      <a:r>
                        <a:rPr lang="en-US" sz="900" dirty="0">
                          <a:solidFill>
                            <a:srgbClr val="FEFFFE"/>
                          </a:solidFill>
                          <a:effectLst/>
                        </a:rPr>
                        <a:t> à </a:t>
                      </a:r>
                      <a:r>
                        <a:rPr lang="en-US" sz="900" dirty="0" err="1">
                          <a:solidFill>
                            <a:srgbClr val="FEFFFE"/>
                          </a:solidFill>
                          <a:effectLst/>
                        </a:rPr>
                        <a:t>risque</a:t>
                      </a:r>
                      <a:r>
                        <a:rPr lang="en-US" sz="900" dirty="0">
                          <a:solidFill>
                            <a:srgbClr val="FEFFFE"/>
                          </a:solidFill>
                          <a:effectLst/>
                        </a:rPr>
                        <a:t> </a:t>
                      </a:r>
                      <a:r>
                        <a:rPr lang="en-US" sz="900" dirty="0" err="1">
                          <a:solidFill>
                            <a:srgbClr val="FEFFFE"/>
                          </a:solidFill>
                          <a:effectLst/>
                        </a:rPr>
                        <a:t>moyen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3626285869"/>
                  </a:ext>
                </a:extLst>
              </a:tr>
              <a:tr h="314075">
                <a:tc>
                  <a:txBody>
                    <a:bodyPr/>
                    <a:lstStyle/>
                    <a:p>
                      <a:pPr marL="0" marR="0" algn="ctr">
                        <a:lnSpc>
                          <a:spcPct val="107000"/>
                        </a:lnSpc>
                        <a:spcBef>
                          <a:spcPts val="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248285" marR="0" indent="-22860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5280025" algn="l"/>
                        </a:tabLst>
                        <a:defRPr/>
                      </a:pPr>
                      <a:r>
                        <a:rPr lang="en-US" sz="900" dirty="0">
                          <a:effectLst/>
                        </a:rPr>
                        <a:t>Les </a:t>
                      </a:r>
                      <a:r>
                        <a:rPr lang="en-US" sz="900" dirty="0" err="1">
                          <a:effectLst/>
                        </a:rPr>
                        <a:t>lignes</a:t>
                      </a:r>
                      <a:r>
                        <a:rPr lang="en-US" sz="900" dirty="0">
                          <a:effectLst/>
                        </a:rPr>
                        <a:t> directrices </a:t>
                      </a:r>
                      <a:r>
                        <a:rPr lang="en-US" sz="900" dirty="0" err="1">
                          <a:effectLst/>
                        </a:rPr>
                        <a:t>actuelles</a:t>
                      </a:r>
                      <a:r>
                        <a:rPr lang="en-US" sz="900" dirty="0">
                          <a:effectLst/>
                        </a:rPr>
                        <a:t> </a:t>
                      </a:r>
                      <a:r>
                        <a:rPr lang="en-US" sz="900" dirty="0" err="1">
                          <a:effectLst/>
                        </a:rPr>
                        <a:t>indiquent</a:t>
                      </a:r>
                      <a:r>
                        <a:rPr lang="en-US" sz="900" dirty="0">
                          <a:effectLst/>
                        </a:rPr>
                        <a:t> que les </a:t>
                      </a:r>
                      <a:r>
                        <a:rPr lang="en-US" sz="900" dirty="0" err="1">
                          <a:effectLst/>
                        </a:rPr>
                        <a:t>personnes</a:t>
                      </a:r>
                      <a:r>
                        <a:rPr lang="en-US" sz="900" dirty="0">
                          <a:effectLst/>
                        </a:rPr>
                        <a:t> à </a:t>
                      </a:r>
                      <a:r>
                        <a:rPr lang="en-US" sz="900" dirty="0" err="1">
                          <a:effectLst/>
                        </a:rPr>
                        <a:t>risque</a:t>
                      </a:r>
                      <a:r>
                        <a:rPr lang="en-US" sz="900" dirty="0">
                          <a:effectLst/>
                        </a:rPr>
                        <a:t> </a:t>
                      </a:r>
                      <a:r>
                        <a:rPr lang="en-US" sz="900" dirty="0" err="1">
                          <a:effectLst/>
                        </a:rPr>
                        <a:t>moyen</a:t>
                      </a:r>
                      <a:r>
                        <a:rPr lang="en-US" sz="900" dirty="0">
                          <a:effectLst/>
                        </a:rPr>
                        <a:t> </a:t>
                      </a:r>
                      <a:r>
                        <a:rPr lang="en-US" sz="900" dirty="0" err="1">
                          <a:effectLst/>
                        </a:rPr>
                        <a:t>devraient</a:t>
                      </a:r>
                      <a:r>
                        <a:rPr lang="en-US" sz="900" dirty="0">
                          <a:effectLst/>
                        </a:rPr>
                        <a:t> </a:t>
                      </a:r>
                      <a:r>
                        <a:rPr lang="en-US" sz="900" dirty="0" err="1">
                          <a:effectLst/>
                        </a:rPr>
                        <a:t>être</a:t>
                      </a:r>
                      <a:r>
                        <a:rPr lang="en-US" sz="900" dirty="0">
                          <a:effectLst/>
                        </a:rPr>
                        <a:t> </a:t>
                      </a:r>
                      <a:r>
                        <a:rPr lang="en-US" sz="900" dirty="0" err="1">
                          <a:effectLst/>
                        </a:rPr>
                        <a:t>dépistées</a:t>
                      </a:r>
                      <a:r>
                        <a:rPr lang="en-US" sz="900" dirty="0">
                          <a:effectLst/>
                        </a:rPr>
                        <a:t> par le test TIF, </a:t>
                      </a:r>
                      <a:r>
                        <a:rPr lang="en-US" sz="900" dirty="0" err="1">
                          <a:effectLst/>
                        </a:rPr>
                        <a:t>mais</a:t>
                      </a:r>
                      <a:r>
                        <a:rPr lang="en-US" sz="900" dirty="0">
                          <a:effectLst/>
                        </a:rPr>
                        <a:t> les </a:t>
                      </a:r>
                      <a:r>
                        <a:rPr lang="en-US" sz="900" dirty="0" err="1">
                          <a:effectLst/>
                        </a:rPr>
                        <a:t>lignes</a:t>
                      </a:r>
                      <a:r>
                        <a:rPr lang="en-US" sz="900" dirty="0">
                          <a:effectLst/>
                        </a:rPr>
                        <a:t> directrices ne </a:t>
                      </a:r>
                      <a:r>
                        <a:rPr lang="en-US" sz="900" dirty="0" err="1">
                          <a:effectLst/>
                        </a:rPr>
                        <a:t>sont</a:t>
                      </a:r>
                      <a:r>
                        <a:rPr lang="en-US" sz="900" dirty="0">
                          <a:effectLst/>
                        </a:rPr>
                        <a:t> pas </a:t>
                      </a:r>
                      <a:r>
                        <a:rPr lang="en-US" sz="900" dirty="0" err="1">
                          <a:effectLst/>
                        </a:rPr>
                        <a:t>appliquées</a:t>
                      </a:r>
                      <a:r>
                        <a:rPr lang="en-US" sz="900" dirty="0">
                          <a:effectLst/>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796054"/>
                  </a:ext>
                </a:extLst>
              </a:tr>
              <a:tr h="142753">
                <a:tc>
                  <a:txBody>
                    <a:bodyPr/>
                    <a:lstStyle/>
                    <a:p>
                      <a:pPr marL="0" marR="0" algn="ctr">
                        <a:lnSpc>
                          <a:spcPct val="107000"/>
                        </a:lnSpc>
                        <a:spcBef>
                          <a:spcPts val="0"/>
                        </a:spcBef>
                        <a:spcAft>
                          <a:spcPts val="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248285" marR="0" indent="-228600" algn="ctr">
                        <a:lnSpc>
                          <a:spcPct val="107000"/>
                        </a:lnSpc>
                        <a:spcBef>
                          <a:spcPts val="0"/>
                        </a:spcBef>
                        <a:spcAft>
                          <a:spcPts val="0"/>
                        </a:spcAft>
                        <a:tabLst>
                          <a:tab pos="5280025" algn="l"/>
                        </a:tabLst>
                      </a:pPr>
                      <a:r>
                        <a:rPr lang="en-US" sz="900" dirty="0">
                          <a:effectLst/>
                        </a:rPr>
                        <a:t>✓	 </a:t>
                      </a:r>
                      <a:r>
                        <a:rPr lang="en-US" sz="900" dirty="0" err="1">
                          <a:effectLst/>
                        </a:rPr>
                        <a:t>Recommandation</a:t>
                      </a:r>
                      <a:r>
                        <a:rPr lang="en-US" sz="900" dirty="0">
                          <a:effectLst/>
                        </a:rPr>
                        <a:t> </a:t>
                      </a:r>
                      <a:r>
                        <a:rPr lang="en-US" sz="900" dirty="0" err="1">
                          <a:effectLst/>
                        </a:rPr>
                        <a:t>requise</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1084592"/>
                  </a:ext>
                </a:extLst>
              </a:tr>
              <a:tr h="294909">
                <a:tc>
                  <a:txBody>
                    <a:bodyPr/>
                    <a:lstStyle/>
                    <a:p>
                      <a:pPr marL="0" marR="0" algn="ctr">
                        <a:lnSpc>
                          <a:spcPct val="107000"/>
                        </a:lnSpc>
                        <a:spcBef>
                          <a:spcPts val="0"/>
                        </a:spcBef>
                        <a:spcAft>
                          <a:spcPts val="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248285" marR="0" indent="-228600" algn="ctr">
                        <a:lnSpc>
                          <a:spcPct val="107000"/>
                        </a:lnSpc>
                        <a:spcBef>
                          <a:spcPts val="720"/>
                        </a:spcBef>
                        <a:spcAft>
                          <a:spcPts val="720"/>
                        </a:spcAft>
                      </a:pPr>
                      <a:r>
                        <a:rPr lang="en-US" sz="900" dirty="0">
                          <a:effectLst/>
                        </a:rPr>
                        <a:t>✓	</a:t>
                      </a:r>
                      <a:r>
                        <a:rPr lang="en-US" sz="900" dirty="0" err="1">
                          <a:effectLst/>
                        </a:rPr>
                        <a:t>Recommandation</a:t>
                      </a:r>
                      <a:r>
                        <a:rPr lang="en-US" sz="900" dirty="0">
                          <a:effectLst/>
                        </a:rPr>
                        <a:t> </a:t>
                      </a:r>
                      <a:r>
                        <a:rPr lang="en-US" sz="900" dirty="0" err="1">
                          <a:effectLst/>
                        </a:rPr>
                        <a:t>requise</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5280025" algn="l"/>
                        </a:tabLst>
                        <a:defRPr/>
                      </a:pPr>
                      <a:r>
                        <a:rPr lang="en-US" sz="900" dirty="0">
                          <a:effectLst/>
                        </a:rPr>
                        <a:t>Les </a:t>
                      </a:r>
                      <a:r>
                        <a:rPr lang="en-US" sz="900" dirty="0" err="1">
                          <a:effectLst/>
                        </a:rPr>
                        <a:t>lignes</a:t>
                      </a:r>
                      <a:r>
                        <a:rPr lang="en-US" sz="900" dirty="0">
                          <a:effectLst/>
                        </a:rPr>
                        <a:t> directrices </a:t>
                      </a:r>
                      <a:r>
                        <a:rPr lang="en-US" sz="900" dirty="0" err="1">
                          <a:effectLst/>
                        </a:rPr>
                        <a:t>actuelles</a:t>
                      </a:r>
                      <a:r>
                        <a:rPr lang="en-US" sz="900" dirty="0">
                          <a:effectLst/>
                        </a:rPr>
                        <a:t> </a:t>
                      </a:r>
                      <a:r>
                        <a:rPr lang="en-US" sz="900" dirty="0" err="1">
                          <a:effectLst/>
                        </a:rPr>
                        <a:t>indiquent</a:t>
                      </a:r>
                      <a:r>
                        <a:rPr lang="en-US" sz="900" dirty="0">
                          <a:effectLst/>
                        </a:rPr>
                        <a:t> que les </a:t>
                      </a:r>
                      <a:r>
                        <a:rPr lang="en-US" sz="900" dirty="0" err="1">
                          <a:effectLst/>
                        </a:rPr>
                        <a:t>personnes</a:t>
                      </a:r>
                      <a:r>
                        <a:rPr lang="en-US" sz="900" dirty="0">
                          <a:effectLst/>
                        </a:rPr>
                        <a:t> à </a:t>
                      </a:r>
                      <a:r>
                        <a:rPr lang="en-US" sz="900" dirty="0" err="1">
                          <a:effectLst/>
                        </a:rPr>
                        <a:t>risque</a:t>
                      </a:r>
                      <a:r>
                        <a:rPr lang="en-US" sz="900" dirty="0">
                          <a:effectLst/>
                        </a:rPr>
                        <a:t> </a:t>
                      </a:r>
                      <a:r>
                        <a:rPr lang="en-US" sz="900" dirty="0" err="1">
                          <a:effectLst/>
                        </a:rPr>
                        <a:t>moyen</a:t>
                      </a:r>
                      <a:r>
                        <a:rPr lang="en-US" sz="900" dirty="0">
                          <a:effectLst/>
                        </a:rPr>
                        <a:t> </a:t>
                      </a:r>
                      <a:r>
                        <a:rPr lang="en-US" sz="900" dirty="0" err="1">
                          <a:effectLst/>
                        </a:rPr>
                        <a:t>sont</a:t>
                      </a:r>
                      <a:r>
                        <a:rPr lang="en-US" sz="900" dirty="0">
                          <a:effectLst/>
                        </a:rPr>
                        <a:t> </a:t>
                      </a:r>
                      <a:r>
                        <a:rPr lang="en-US" sz="900" dirty="0" err="1">
                          <a:effectLst/>
                        </a:rPr>
                        <a:t>dépistées</a:t>
                      </a:r>
                      <a:r>
                        <a:rPr lang="en-US" sz="900" dirty="0">
                          <a:effectLst/>
                        </a:rPr>
                        <a:t> par le test TIF. </a:t>
                      </a:r>
                      <a:r>
                        <a:rPr lang="en-US" sz="900" dirty="0" err="1">
                          <a:effectLst/>
                        </a:rPr>
                        <a:t>Ces</a:t>
                      </a:r>
                      <a:r>
                        <a:rPr lang="en-US" sz="900" dirty="0">
                          <a:effectLst/>
                        </a:rPr>
                        <a:t> tests </a:t>
                      </a:r>
                      <a:r>
                        <a:rPr lang="en-US" sz="900" dirty="0" err="1">
                          <a:effectLst/>
                        </a:rPr>
                        <a:t>sont</a:t>
                      </a:r>
                      <a:r>
                        <a:rPr lang="en-US" sz="900" dirty="0">
                          <a:effectLst/>
                        </a:rPr>
                        <a:t> </a:t>
                      </a:r>
                      <a:r>
                        <a:rPr lang="en-US" sz="900" dirty="0" err="1">
                          <a:effectLst/>
                        </a:rPr>
                        <a:t>effectués</a:t>
                      </a:r>
                      <a:r>
                        <a:rPr lang="en-US" sz="900" dirty="0">
                          <a:effectLst/>
                        </a:rPr>
                        <a:t> hors du </a:t>
                      </a:r>
                      <a:r>
                        <a:rPr lang="en-US" sz="900" dirty="0" err="1">
                          <a:effectLst/>
                        </a:rPr>
                        <a:t>territoire</a:t>
                      </a:r>
                      <a:r>
                        <a:rPr lang="en-US" sz="900" dirty="0">
                          <a:effectLst/>
                        </a:rPr>
                        <a:t> pour de </a:t>
                      </a:r>
                      <a:r>
                        <a:rPr lang="en-US" sz="900" dirty="0" err="1">
                          <a:effectLst/>
                        </a:rPr>
                        <a:t>nombreuses</a:t>
                      </a:r>
                      <a:r>
                        <a:rPr lang="en-US" sz="900" dirty="0">
                          <a:effectLst/>
                        </a:rPr>
                        <a:t> </a:t>
                      </a:r>
                      <a:r>
                        <a:rPr lang="en-US" sz="900" dirty="0" err="1">
                          <a:effectLst/>
                        </a:rPr>
                        <a:t>communautés</a:t>
                      </a:r>
                      <a:r>
                        <a:rPr lang="en-US" sz="900" dirty="0">
                          <a:effectLst/>
                        </a:rPr>
                        <a:t> de Nunavut.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8717198"/>
                  </a:ext>
                </a:extLst>
              </a:tr>
              <a:tr h="281354">
                <a:tc>
                  <a:txBody>
                    <a:bodyPr/>
                    <a:lstStyle/>
                    <a:p>
                      <a:pPr marL="0" marR="0" algn="ctr">
                        <a:lnSpc>
                          <a:spcPct val="107000"/>
                        </a:lnSpc>
                        <a:spcBef>
                          <a:spcPts val="0"/>
                        </a:spcBef>
                        <a:spcAft>
                          <a:spcPts val="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248285" marR="0" indent="-22860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5280025" algn="l"/>
                        </a:tabLst>
                        <a:defRPr/>
                      </a:pPr>
                      <a:r>
                        <a:rPr lang="en-US" sz="900" dirty="0">
                          <a:effectLst/>
                        </a:rPr>
                        <a:t>Les </a:t>
                      </a:r>
                      <a:r>
                        <a:rPr lang="en-US" sz="900" dirty="0" err="1">
                          <a:effectLst/>
                        </a:rPr>
                        <a:t>lignes</a:t>
                      </a:r>
                      <a:r>
                        <a:rPr lang="en-US" sz="900" dirty="0">
                          <a:effectLst/>
                        </a:rPr>
                        <a:t> directrices du </a:t>
                      </a:r>
                      <a:r>
                        <a:rPr lang="en-US" sz="900" dirty="0" err="1">
                          <a:effectLst/>
                        </a:rPr>
                        <a:t>Comité</a:t>
                      </a:r>
                      <a:r>
                        <a:rPr lang="en-US" sz="900" dirty="0">
                          <a:effectLst/>
                        </a:rPr>
                        <a:t> </a:t>
                      </a:r>
                      <a:r>
                        <a:rPr lang="en-US" sz="900" dirty="0" err="1">
                          <a:effectLst/>
                        </a:rPr>
                        <a:t>consultatif</a:t>
                      </a:r>
                      <a:r>
                        <a:rPr lang="en-US" sz="900" dirty="0">
                          <a:effectLst/>
                        </a:rPr>
                        <a:t> sur les </a:t>
                      </a:r>
                      <a:r>
                        <a:rPr lang="en-US" sz="900" dirty="0" err="1">
                          <a:effectLst/>
                        </a:rPr>
                        <a:t>lignes</a:t>
                      </a:r>
                      <a:r>
                        <a:rPr lang="en-US" sz="900" dirty="0">
                          <a:effectLst/>
                        </a:rPr>
                        <a:t> directrices et les </a:t>
                      </a:r>
                      <a:r>
                        <a:rPr lang="en-US" sz="900" dirty="0" err="1">
                          <a:effectLst/>
                        </a:rPr>
                        <a:t>protocoles</a:t>
                      </a:r>
                      <a:r>
                        <a:rPr lang="en-US" sz="900" dirty="0">
                          <a:effectLst/>
                        </a:rPr>
                        <a:t> de la </a:t>
                      </a:r>
                      <a:r>
                        <a:rPr lang="en-US" sz="900" dirty="0" err="1">
                          <a:effectLst/>
                        </a:rPr>
                        <a:t>Colombie-Britannique</a:t>
                      </a:r>
                      <a:r>
                        <a:rPr lang="en-US" sz="900" dirty="0">
                          <a:effectLst/>
                        </a:rPr>
                        <a:t> </a:t>
                      </a:r>
                      <a:r>
                        <a:rPr lang="en-US" sz="900" dirty="0" err="1">
                          <a:effectLst/>
                        </a:rPr>
                        <a:t>énoncent</a:t>
                      </a:r>
                      <a:r>
                        <a:rPr lang="en-US" sz="900" dirty="0">
                          <a:effectLst/>
                        </a:rPr>
                        <a:t> les </a:t>
                      </a:r>
                      <a:r>
                        <a:rPr lang="en-US" sz="900" dirty="0" err="1">
                          <a:effectLst/>
                        </a:rPr>
                        <a:t>recommandations</a:t>
                      </a:r>
                      <a:r>
                        <a:rPr lang="en-US" sz="900" dirty="0">
                          <a:effectLst/>
                        </a:rPr>
                        <a:t> </a:t>
                      </a:r>
                      <a:r>
                        <a:rPr lang="en-US" sz="900" dirty="0" err="1">
                          <a:effectLst/>
                        </a:rPr>
                        <a:t>en</a:t>
                      </a:r>
                      <a:r>
                        <a:rPr lang="en-US" sz="900" dirty="0">
                          <a:effectLst/>
                        </a:rPr>
                        <a:t> matière de </a:t>
                      </a:r>
                      <a:r>
                        <a:rPr lang="en-US" sz="900" dirty="0" err="1">
                          <a:effectLst/>
                        </a:rPr>
                        <a:t>dépistage</a:t>
                      </a:r>
                      <a:r>
                        <a:rPr lang="en-US" sz="900" dirty="0">
                          <a:effectLst/>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0" marR="0" algn="l">
                        <a:lnSpc>
                          <a:spcPct val="107000"/>
                        </a:lnSpc>
                        <a:spcBef>
                          <a:spcPts val="0"/>
                        </a:spcBef>
                        <a:spcAft>
                          <a:spcPts val="0"/>
                        </a:spcAft>
                        <a:tabLst>
                          <a:tab pos="5280025" algn="l"/>
                        </a:tabLst>
                      </a:pP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9591365"/>
                  </a:ext>
                </a:extLst>
              </a:tr>
              <a:tr h="205349">
                <a:tc>
                  <a:txBody>
                    <a:bodyPr/>
                    <a:lstStyle/>
                    <a:p>
                      <a:pPr marL="0" marR="0" algn="ctr">
                        <a:lnSpc>
                          <a:spcPct val="107000"/>
                        </a:lnSpc>
                        <a:spcBef>
                          <a:spcPts val="0"/>
                        </a:spcBef>
                        <a:spcAft>
                          <a:spcPts val="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248285" marR="0" indent="-228600" algn="ctr">
                        <a:lnSpc>
                          <a:spcPct val="107000"/>
                        </a:lnSpc>
                        <a:spcBef>
                          <a:spcPts val="0"/>
                        </a:spcBef>
                        <a:spcAft>
                          <a:spcPts val="800"/>
                        </a:spcAft>
                      </a:pPr>
                      <a:r>
                        <a:rPr lang="en-US" sz="900" dirty="0">
                          <a:effectLst/>
                        </a:rPr>
                        <a:t>✓	</a:t>
                      </a:r>
                      <a:r>
                        <a:rPr lang="en-US" sz="900" dirty="0" err="1">
                          <a:effectLst/>
                        </a:rPr>
                        <a:t>Recommandation</a:t>
                      </a:r>
                      <a:r>
                        <a:rPr lang="en-US" sz="900" dirty="0">
                          <a:effectLst/>
                        </a:rPr>
                        <a:t> </a:t>
                      </a:r>
                      <a:r>
                        <a:rPr lang="en-US" sz="900" dirty="0" err="1">
                          <a:effectLst/>
                        </a:rPr>
                        <a:t>requise</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tabLst>
                          <a:tab pos="5280025" algn="l"/>
                        </a:tabLst>
                      </a:pPr>
                      <a:r>
                        <a:rPr lang="en-US" sz="900" dirty="0" err="1">
                          <a:effectLst/>
                        </a:rPr>
                        <a:t>Recommande</a:t>
                      </a:r>
                      <a:r>
                        <a:rPr lang="en-US" sz="900" dirty="0">
                          <a:effectLst/>
                        </a:rPr>
                        <a:t> </a:t>
                      </a:r>
                      <a:r>
                        <a:rPr lang="en-US" sz="900" dirty="0" err="1">
                          <a:effectLst/>
                        </a:rPr>
                        <a:t>fortement</a:t>
                      </a:r>
                      <a:r>
                        <a:rPr lang="en-US" sz="900" dirty="0">
                          <a:effectLst/>
                        </a:rPr>
                        <a:t> </a:t>
                      </a:r>
                      <a:r>
                        <a:rPr lang="en-US" sz="900" dirty="0" err="1">
                          <a:effectLst/>
                        </a:rPr>
                        <a:t>l'utilisation</a:t>
                      </a:r>
                      <a:r>
                        <a:rPr lang="en-US" sz="900" dirty="0">
                          <a:effectLst/>
                        </a:rPr>
                        <a:t> du TIF pour les </a:t>
                      </a:r>
                      <a:r>
                        <a:rPr lang="en-US" sz="900" dirty="0" err="1">
                          <a:effectLst/>
                        </a:rPr>
                        <a:t>personnes</a:t>
                      </a:r>
                      <a:r>
                        <a:rPr lang="en-US" sz="900" dirty="0">
                          <a:effectLst/>
                        </a:rPr>
                        <a:t> à </a:t>
                      </a:r>
                      <a:r>
                        <a:rPr lang="en-US" sz="900" dirty="0" err="1">
                          <a:effectLst/>
                        </a:rPr>
                        <a:t>risque</a:t>
                      </a:r>
                      <a:r>
                        <a:rPr lang="en-US" sz="900" dirty="0">
                          <a:effectLst/>
                        </a:rPr>
                        <a:t> </a:t>
                      </a:r>
                      <a:r>
                        <a:rPr lang="en-US" sz="900" dirty="0" err="1">
                          <a:effectLst/>
                        </a:rPr>
                        <a:t>moyen</a:t>
                      </a:r>
                      <a:endParaRPr lang="en-US" sz="900" dirty="0">
                        <a:effectLst/>
                      </a:endParaRPr>
                    </a:p>
                    <a:p>
                      <a:pPr marL="0" marR="0" algn="l">
                        <a:lnSpc>
                          <a:spcPct val="107000"/>
                        </a:lnSpc>
                        <a:spcBef>
                          <a:spcPts val="0"/>
                        </a:spcBef>
                        <a:spcAft>
                          <a:spcPts val="0"/>
                        </a:spcAft>
                        <a:tabLst>
                          <a:tab pos="5280025" algn="l"/>
                        </a:tabLst>
                      </a:pP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5018556"/>
                  </a:ext>
                </a:extLst>
              </a:tr>
              <a:tr h="257908">
                <a:tc>
                  <a:txBody>
                    <a:bodyPr/>
                    <a:lstStyle/>
                    <a:p>
                      <a:pPr marL="0" marR="0" algn="ctr">
                        <a:lnSpc>
                          <a:spcPct val="107000"/>
                        </a:lnSpc>
                        <a:spcBef>
                          <a:spcPts val="0"/>
                        </a:spcBef>
                        <a:spcAft>
                          <a:spcPts val="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248285" marR="0" indent="-22860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5280025" algn="l"/>
                        </a:tabLst>
                        <a:defRPr/>
                      </a:pPr>
                      <a:r>
                        <a:rPr lang="en-US" sz="900" dirty="0">
                          <a:effectLst/>
                        </a:rPr>
                        <a:t>Les </a:t>
                      </a:r>
                      <a:r>
                        <a:rPr lang="en-US" sz="900" dirty="0" err="1">
                          <a:effectLst/>
                        </a:rPr>
                        <a:t>lignes</a:t>
                      </a:r>
                      <a:r>
                        <a:rPr lang="en-US" sz="900" dirty="0">
                          <a:effectLst/>
                        </a:rPr>
                        <a:t> directrices </a:t>
                      </a:r>
                      <a:r>
                        <a:rPr lang="en-US" sz="900" dirty="0" err="1">
                          <a:effectLst/>
                        </a:rPr>
                        <a:t>actuelles</a:t>
                      </a:r>
                      <a:r>
                        <a:rPr lang="en-US" sz="900" dirty="0">
                          <a:effectLst/>
                        </a:rPr>
                        <a:t> </a:t>
                      </a:r>
                      <a:r>
                        <a:rPr lang="en-US" sz="900" dirty="0" err="1">
                          <a:effectLst/>
                        </a:rPr>
                        <a:t>indiquent</a:t>
                      </a:r>
                      <a:r>
                        <a:rPr lang="en-US" sz="900" dirty="0">
                          <a:effectLst/>
                        </a:rPr>
                        <a:t> que les </a:t>
                      </a:r>
                      <a:r>
                        <a:rPr lang="en-US" sz="900" dirty="0" err="1">
                          <a:effectLst/>
                        </a:rPr>
                        <a:t>personnes</a:t>
                      </a:r>
                      <a:r>
                        <a:rPr lang="en-US" sz="900" dirty="0">
                          <a:effectLst/>
                        </a:rPr>
                        <a:t> à </a:t>
                      </a:r>
                      <a:r>
                        <a:rPr lang="en-US" sz="900" dirty="0" err="1">
                          <a:effectLst/>
                        </a:rPr>
                        <a:t>risque</a:t>
                      </a:r>
                      <a:r>
                        <a:rPr lang="en-US" sz="900" dirty="0">
                          <a:effectLst/>
                        </a:rPr>
                        <a:t> </a:t>
                      </a:r>
                      <a:r>
                        <a:rPr lang="en-US" sz="900" dirty="0" err="1">
                          <a:effectLst/>
                        </a:rPr>
                        <a:t>moyen</a:t>
                      </a:r>
                      <a:r>
                        <a:rPr lang="en-US" sz="900" dirty="0">
                          <a:effectLst/>
                        </a:rPr>
                        <a:t> </a:t>
                      </a:r>
                      <a:r>
                        <a:rPr lang="en-US" sz="900" dirty="0" err="1">
                          <a:effectLst/>
                        </a:rPr>
                        <a:t>devraient</a:t>
                      </a:r>
                      <a:r>
                        <a:rPr lang="en-US" sz="900" dirty="0">
                          <a:effectLst/>
                        </a:rPr>
                        <a:t> </a:t>
                      </a:r>
                      <a:r>
                        <a:rPr lang="en-US" sz="900" dirty="0" err="1">
                          <a:effectLst/>
                        </a:rPr>
                        <a:t>être</a:t>
                      </a:r>
                      <a:r>
                        <a:rPr lang="en-US" sz="900" dirty="0">
                          <a:effectLst/>
                        </a:rPr>
                        <a:t> </a:t>
                      </a:r>
                      <a:r>
                        <a:rPr lang="en-US" sz="900" dirty="0" err="1">
                          <a:effectLst/>
                        </a:rPr>
                        <a:t>dépistées</a:t>
                      </a:r>
                      <a:r>
                        <a:rPr lang="en-US" sz="900" dirty="0">
                          <a:effectLst/>
                        </a:rPr>
                        <a:t> par le test TIF, </a:t>
                      </a:r>
                      <a:r>
                        <a:rPr lang="en-US" sz="900" dirty="0" err="1">
                          <a:effectLst/>
                        </a:rPr>
                        <a:t>mais</a:t>
                      </a:r>
                      <a:r>
                        <a:rPr lang="en-US" sz="900" dirty="0">
                          <a:effectLst/>
                        </a:rPr>
                        <a:t> les </a:t>
                      </a:r>
                      <a:r>
                        <a:rPr lang="en-US" sz="900" dirty="0" err="1">
                          <a:effectLst/>
                        </a:rPr>
                        <a:t>lignes</a:t>
                      </a:r>
                      <a:r>
                        <a:rPr lang="en-US" sz="900" dirty="0">
                          <a:effectLst/>
                        </a:rPr>
                        <a:t> directrices ne </a:t>
                      </a:r>
                      <a:r>
                        <a:rPr lang="en-US" sz="900" dirty="0" err="1">
                          <a:effectLst/>
                        </a:rPr>
                        <a:t>sont</a:t>
                      </a:r>
                      <a:r>
                        <a:rPr lang="en-US" sz="900" dirty="0">
                          <a:effectLst/>
                        </a:rPr>
                        <a:t> pas </a:t>
                      </a:r>
                      <a:r>
                        <a:rPr lang="en-US" sz="900" dirty="0" err="1">
                          <a:effectLst/>
                        </a:rPr>
                        <a:t>appliquées</a:t>
                      </a:r>
                      <a:r>
                        <a:rPr lang="en-US" sz="900" dirty="0">
                          <a:effectLst/>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7349999"/>
                  </a:ext>
                </a:extLst>
              </a:tr>
              <a:tr h="174088">
                <a:tc>
                  <a:txBody>
                    <a:bodyPr/>
                    <a:lstStyle/>
                    <a:p>
                      <a:pPr marL="0" marR="0" algn="ctr">
                        <a:lnSpc>
                          <a:spcPct val="107000"/>
                        </a:lnSpc>
                        <a:spcBef>
                          <a:spcPts val="0"/>
                        </a:spcBef>
                        <a:spcAft>
                          <a:spcPts val="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248285" marR="0" indent="-22860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tabLst>
                          <a:tab pos="5280025" algn="l"/>
                        </a:tabLst>
                      </a:pPr>
                      <a:r>
                        <a:rPr lang="en-US" sz="900" dirty="0" err="1">
                          <a:effectLst/>
                        </a:rPr>
                        <a:t>Aucun</a:t>
                      </a:r>
                      <a:r>
                        <a:rPr lang="en-US" sz="900" dirty="0">
                          <a:effectLst/>
                        </a:rPr>
                        <a:t> plan au moment, </a:t>
                      </a:r>
                      <a:r>
                        <a:rPr lang="en-US" sz="900" dirty="0" err="1">
                          <a:effectLst/>
                        </a:rPr>
                        <a:t>mais</a:t>
                      </a:r>
                      <a:r>
                        <a:rPr lang="en-US" sz="900" dirty="0">
                          <a:effectLst/>
                        </a:rPr>
                        <a:t> nous </a:t>
                      </a:r>
                      <a:r>
                        <a:rPr lang="en-US" sz="900" dirty="0" err="1">
                          <a:effectLst/>
                        </a:rPr>
                        <a:t>recommandons</a:t>
                      </a:r>
                      <a:r>
                        <a:rPr lang="en-US" sz="900" dirty="0">
                          <a:effectLst/>
                        </a:rPr>
                        <a:t> </a:t>
                      </a:r>
                      <a:r>
                        <a:rPr lang="en-US" sz="900" dirty="0" err="1">
                          <a:effectLst/>
                        </a:rPr>
                        <a:t>fortement</a:t>
                      </a:r>
                      <a:r>
                        <a:rPr lang="en-US" sz="900" dirty="0">
                          <a:effectLst/>
                        </a:rPr>
                        <a:t> </a:t>
                      </a:r>
                      <a:r>
                        <a:rPr lang="en-US" sz="900" dirty="0" err="1">
                          <a:effectLst/>
                        </a:rPr>
                        <a:t>l'utilisation</a:t>
                      </a:r>
                      <a:r>
                        <a:rPr lang="en-US" sz="900" dirty="0">
                          <a:effectLst/>
                        </a:rPr>
                        <a:t> des </a:t>
                      </a:r>
                      <a:r>
                        <a:rPr lang="fr-CA" sz="900" dirty="0">
                          <a:effectLst/>
                        </a:rPr>
                        <a:t>tests </a:t>
                      </a:r>
                      <a:r>
                        <a:rPr lang="en-US" sz="900" dirty="0">
                          <a:effectLst/>
                        </a:rPr>
                        <a:t>RSOS pour le </a:t>
                      </a:r>
                      <a:r>
                        <a:rPr lang="en-US" sz="900" dirty="0" err="1">
                          <a:effectLst/>
                        </a:rPr>
                        <a:t>dépistage</a:t>
                      </a:r>
                      <a:r>
                        <a:rPr lang="en-US" sz="900" dirty="0">
                          <a:effectLst/>
                        </a:rPr>
                        <a:t> des </a:t>
                      </a:r>
                      <a:r>
                        <a:rPr lang="en-US" sz="900" dirty="0" err="1">
                          <a:effectLst/>
                        </a:rPr>
                        <a:t>personnes</a:t>
                      </a:r>
                      <a:r>
                        <a:rPr lang="en-US" sz="900" dirty="0">
                          <a:effectLst/>
                        </a:rPr>
                        <a:t> à </a:t>
                      </a:r>
                      <a:r>
                        <a:rPr lang="en-US" sz="900" dirty="0" err="1">
                          <a:effectLst/>
                        </a:rPr>
                        <a:t>risque</a:t>
                      </a:r>
                      <a:r>
                        <a:rPr lang="en-US" sz="900" dirty="0">
                          <a:effectLst/>
                        </a:rPr>
                        <a:t> </a:t>
                      </a:r>
                      <a:r>
                        <a:rPr lang="en-US" sz="900" dirty="0" err="1">
                          <a:effectLst/>
                        </a:rPr>
                        <a:t>moyen</a:t>
                      </a:r>
                      <a:r>
                        <a:rPr lang="en-US" sz="900" dirty="0">
                          <a:effectLst/>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7074013"/>
                  </a:ext>
                </a:extLst>
              </a:tr>
              <a:tr h="501345">
                <a:tc>
                  <a:txBody>
                    <a:bodyPr/>
                    <a:lstStyle/>
                    <a:p>
                      <a:pPr marL="0" marR="0" algn="ctr">
                        <a:lnSpc>
                          <a:spcPct val="107000"/>
                        </a:lnSpc>
                        <a:spcBef>
                          <a:spcPts val="0"/>
                        </a:spcBef>
                        <a:spcAft>
                          <a:spcPts val="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705485" marR="0" lvl="1" indent="-228600" algn="ctr">
                        <a:lnSpc>
                          <a:spcPct val="107000"/>
                        </a:lnSpc>
                        <a:spcBef>
                          <a:spcPts val="0"/>
                        </a:spcBef>
                        <a:spcAft>
                          <a:spcPts val="0"/>
                        </a:spcAft>
                        <a:tabLst>
                          <a:tab pos="5280025" algn="l"/>
                        </a:tabLst>
                      </a:pPr>
                      <a:r>
                        <a:rPr lang="en-US" sz="900" kern="1200" dirty="0">
                          <a:solidFill>
                            <a:schemeClr val="tx1"/>
                          </a:solidFill>
                          <a:effectLst/>
                          <a:latin typeface="+mn-lt"/>
                          <a:ea typeface="+mn-ea"/>
                          <a:cs typeface="+mn-cs"/>
                        </a:rPr>
                        <a:t>✓*</a:t>
                      </a: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 Continue à </a:t>
                      </a:r>
                      <a:r>
                        <a:rPr lang="en-US" sz="900" dirty="0" err="1">
                          <a:effectLst/>
                        </a:rPr>
                        <a:t>envisager</a:t>
                      </a:r>
                      <a:r>
                        <a:rPr lang="en-US" sz="900" dirty="0">
                          <a:effectLst/>
                        </a:rPr>
                        <a:t> des </a:t>
                      </a:r>
                      <a:r>
                        <a:rPr lang="en-US" sz="900" dirty="0" err="1">
                          <a:effectLst/>
                        </a:rPr>
                        <a:t>stratégies</a:t>
                      </a:r>
                      <a:r>
                        <a:rPr lang="en-US" sz="900" dirty="0">
                          <a:effectLst/>
                        </a:rPr>
                        <a:t> </a:t>
                      </a:r>
                      <a:r>
                        <a:rPr lang="en-US" sz="900" dirty="0" err="1">
                          <a:effectLst/>
                        </a:rPr>
                        <a:t>supplémentaires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tabLst>
                          <a:tab pos="5280025" algn="l"/>
                        </a:tabLst>
                      </a:pPr>
                      <a:r>
                        <a:rPr lang="en-US" sz="900">
                          <a:effectLst/>
                        </a:rPr>
                        <a:t>The program continues to recommend against colonoscopy for screening people at average risk. We have reinforced this message to providers and facilities performing colonoscopy to help the system manage during the pandemic.</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9477694"/>
                  </a:ext>
                </a:extLst>
              </a:tr>
              <a:tr h="142753">
                <a:tc>
                  <a:txBody>
                    <a:bodyPr/>
                    <a:lstStyle/>
                    <a:p>
                      <a:pPr marL="0" marR="0" algn="ctr">
                        <a:lnSpc>
                          <a:spcPct val="107000"/>
                        </a:lnSpc>
                        <a:spcBef>
                          <a:spcPts val="0"/>
                        </a:spcBef>
                        <a:spcAft>
                          <a:spcPts val="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248285" marR="0" indent="-22860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3410453"/>
                  </a:ext>
                </a:extLst>
              </a:tr>
              <a:tr h="332825">
                <a:tc>
                  <a:txBody>
                    <a:bodyPr/>
                    <a:lstStyle/>
                    <a:p>
                      <a:pPr marL="0" marR="0" algn="ctr">
                        <a:lnSpc>
                          <a:spcPct val="107000"/>
                        </a:lnSpc>
                        <a:spcBef>
                          <a:spcPts val="0"/>
                        </a:spcBef>
                        <a:spcAft>
                          <a:spcPts val="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248285" marR="0" indent="-22860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tabLst>
                          <a:tab pos="5280025" algn="l"/>
                        </a:tabLst>
                      </a:pPr>
                      <a:r>
                        <a:rPr lang="en-US" sz="900" dirty="0">
                          <a:effectLst/>
                        </a:rPr>
                        <a:t>Le TIF </a:t>
                      </a:r>
                      <a:r>
                        <a:rPr lang="en-US" sz="900" dirty="0" err="1">
                          <a:effectLst/>
                        </a:rPr>
                        <a:t>n'est</a:t>
                      </a:r>
                      <a:r>
                        <a:rPr lang="en-US" sz="900" dirty="0">
                          <a:effectLst/>
                        </a:rPr>
                        <a:t> </a:t>
                      </a:r>
                      <a:r>
                        <a:rPr lang="en-US" sz="900" dirty="0" err="1">
                          <a:effectLst/>
                        </a:rPr>
                        <a:t>offert</a:t>
                      </a:r>
                      <a:r>
                        <a:rPr lang="en-US" sz="900" dirty="0">
                          <a:effectLst/>
                        </a:rPr>
                        <a:t> que dans le cadre du </a:t>
                      </a:r>
                      <a:r>
                        <a:rPr lang="en-US" sz="900" dirty="0" err="1">
                          <a:effectLst/>
                        </a:rPr>
                        <a:t>programme</a:t>
                      </a:r>
                      <a:r>
                        <a:rPr lang="en-US" sz="900" dirty="0">
                          <a:effectLst/>
                        </a:rPr>
                        <a:t> de </a:t>
                      </a:r>
                      <a:r>
                        <a:rPr lang="en-US" sz="900" dirty="0" err="1">
                          <a:effectLst/>
                        </a:rPr>
                        <a:t>dépistage</a:t>
                      </a:r>
                      <a:r>
                        <a:rPr lang="en-US" sz="900" dirty="0">
                          <a:effectLst/>
                        </a:rPr>
                        <a:t> du cancer colorectal du Nouveau-Brunswick. Les </a:t>
                      </a:r>
                      <a:r>
                        <a:rPr lang="en-US" sz="900" dirty="0" err="1">
                          <a:effectLst/>
                        </a:rPr>
                        <a:t>lignes</a:t>
                      </a:r>
                      <a:r>
                        <a:rPr lang="en-US" sz="900" dirty="0">
                          <a:effectLst/>
                        </a:rPr>
                        <a:t> directrices </a:t>
                      </a:r>
                      <a:r>
                        <a:rPr lang="en-US" sz="900" dirty="0" err="1">
                          <a:effectLst/>
                        </a:rPr>
                        <a:t>actuelles</a:t>
                      </a:r>
                      <a:r>
                        <a:rPr lang="en-US" sz="900" dirty="0">
                          <a:effectLst/>
                        </a:rPr>
                        <a:t> ne </a:t>
                      </a:r>
                      <a:r>
                        <a:rPr lang="en-US" sz="900" dirty="0" err="1">
                          <a:effectLst/>
                        </a:rPr>
                        <a:t>recommandent</a:t>
                      </a:r>
                      <a:r>
                        <a:rPr lang="en-US" sz="900" dirty="0">
                          <a:effectLst/>
                        </a:rPr>
                        <a:t> pas la </a:t>
                      </a:r>
                      <a:r>
                        <a:rPr lang="en-US" sz="900" dirty="0" err="1">
                          <a:effectLst/>
                        </a:rPr>
                        <a:t>coloscopie</a:t>
                      </a:r>
                      <a:r>
                        <a:rPr lang="en-US" sz="900" dirty="0">
                          <a:effectLst/>
                        </a:rPr>
                        <a:t> </a:t>
                      </a:r>
                      <a:r>
                        <a:rPr lang="en-US" sz="900" dirty="0" err="1">
                          <a:effectLst/>
                        </a:rPr>
                        <a:t>comme</a:t>
                      </a:r>
                      <a:r>
                        <a:rPr lang="en-US" sz="900" dirty="0">
                          <a:effectLst/>
                        </a:rPr>
                        <a:t> test de </a:t>
                      </a:r>
                      <a:r>
                        <a:rPr lang="en-US" sz="900" dirty="0" err="1">
                          <a:effectLst/>
                        </a:rPr>
                        <a:t>dépistage</a:t>
                      </a:r>
                      <a:r>
                        <a:rPr lang="en-US" sz="900" dirty="0">
                          <a:effectLst/>
                        </a:rPr>
                        <a:t> </a:t>
                      </a:r>
                      <a:r>
                        <a:rPr lang="en-US" sz="900" dirty="0" err="1">
                          <a:effectLst/>
                        </a:rPr>
                        <a:t>primaire</a:t>
                      </a:r>
                      <a:r>
                        <a:rPr lang="en-US" sz="900" dirty="0">
                          <a:effectLst/>
                        </a:rPr>
                        <a:t> pour les </a:t>
                      </a:r>
                      <a:r>
                        <a:rPr lang="en-US" sz="900" dirty="0" err="1">
                          <a:effectLst/>
                        </a:rPr>
                        <a:t>personnes</a:t>
                      </a:r>
                      <a:r>
                        <a:rPr lang="en-US" sz="900" dirty="0">
                          <a:effectLst/>
                        </a:rPr>
                        <a:t> à </a:t>
                      </a:r>
                      <a:r>
                        <a:rPr lang="en-US" sz="900" dirty="0" err="1">
                          <a:effectLst/>
                        </a:rPr>
                        <a:t>risque</a:t>
                      </a:r>
                      <a:r>
                        <a:rPr lang="en-US" sz="900" dirty="0">
                          <a:effectLst/>
                        </a:rPr>
                        <a:t> </a:t>
                      </a:r>
                      <a:r>
                        <a:rPr lang="en-US" sz="900" dirty="0" err="1">
                          <a:effectLst/>
                        </a:rPr>
                        <a:t>moyen</a:t>
                      </a:r>
                      <a:r>
                        <a:rPr lang="en-US" sz="900" dirty="0">
                          <a:effectLst/>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913733"/>
                  </a:ext>
                </a:extLst>
              </a:tr>
              <a:tr h="304800">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5280025" algn="l"/>
                        </a:tabLst>
                        <a:defRPr/>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248285" marR="0" indent="-228600" algn="ctr">
                        <a:lnSpc>
                          <a:spcPct val="107000"/>
                        </a:lnSpc>
                        <a:spcBef>
                          <a:spcPts val="0"/>
                        </a:spcBef>
                        <a:spcAft>
                          <a:spcPts val="0"/>
                        </a:spcAft>
                        <a:tabLst>
                          <a:tab pos="5280025" algn="l"/>
                        </a:tabLst>
                      </a:pPr>
                      <a:r>
                        <a:rPr lang="en-US" sz="900" dirty="0">
                          <a:effectLst/>
                        </a:rPr>
                        <a:t>✓	Le TIF </a:t>
                      </a:r>
                      <a:r>
                        <a:rPr lang="en-US" sz="900" dirty="0" err="1">
                          <a:effectLst/>
                        </a:rPr>
                        <a:t>est</a:t>
                      </a:r>
                      <a:r>
                        <a:rPr lang="en-US" sz="900" dirty="0">
                          <a:effectLst/>
                        </a:rPr>
                        <a:t> </a:t>
                      </a:r>
                      <a:r>
                        <a:rPr lang="en-US" sz="900" dirty="0" err="1">
                          <a:effectLst/>
                        </a:rPr>
                        <a:t>fortement</a:t>
                      </a:r>
                      <a:r>
                        <a:rPr lang="en-US" sz="900" dirty="0">
                          <a:effectLst/>
                        </a:rPr>
                        <a:t> </a:t>
                      </a:r>
                      <a:r>
                        <a:rPr lang="en-US" sz="900" dirty="0" err="1">
                          <a:effectLst/>
                        </a:rPr>
                        <a:t>encouragé</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tabLst>
                          <a:tab pos="5280025" algn="l"/>
                        </a:tabLst>
                      </a:pPr>
                      <a:r>
                        <a:rPr lang="en-US" sz="900" dirty="0">
                          <a:effectLst/>
                        </a:rPr>
                        <a:t>Il </a:t>
                      </a:r>
                      <a:r>
                        <a:rPr lang="en-US" sz="900" dirty="0" err="1">
                          <a:effectLst/>
                        </a:rPr>
                        <a:t>est</a:t>
                      </a:r>
                      <a:r>
                        <a:rPr lang="en-US" sz="900" dirty="0">
                          <a:effectLst/>
                        </a:rPr>
                        <a:t> </a:t>
                      </a:r>
                      <a:r>
                        <a:rPr lang="en-US" sz="900" dirty="0" err="1">
                          <a:effectLst/>
                        </a:rPr>
                        <a:t>fortement</a:t>
                      </a:r>
                      <a:r>
                        <a:rPr lang="en-US" sz="900" dirty="0">
                          <a:effectLst/>
                        </a:rPr>
                        <a:t> </a:t>
                      </a:r>
                      <a:r>
                        <a:rPr lang="en-US" sz="900" dirty="0" err="1">
                          <a:effectLst/>
                        </a:rPr>
                        <a:t>recommandé</a:t>
                      </a:r>
                      <a:r>
                        <a:rPr lang="en-US" sz="900" dirty="0">
                          <a:effectLst/>
                        </a:rPr>
                        <a:t> </a:t>
                      </a:r>
                      <a:r>
                        <a:rPr lang="en-US" sz="900" dirty="0" err="1">
                          <a:effectLst/>
                        </a:rPr>
                        <a:t>d'utiliser</a:t>
                      </a:r>
                      <a:r>
                        <a:rPr lang="en-US" sz="900" dirty="0">
                          <a:effectLst/>
                        </a:rPr>
                        <a:t> le TIF pour les </a:t>
                      </a:r>
                      <a:r>
                        <a:rPr lang="en-US" sz="900" dirty="0" err="1">
                          <a:effectLst/>
                        </a:rPr>
                        <a:t>personnes</a:t>
                      </a:r>
                      <a:r>
                        <a:rPr lang="en-US" sz="900" dirty="0">
                          <a:effectLst/>
                        </a:rPr>
                        <a:t> à </a:t>
                      </a:r>
                      <a:r>
                        <a:rPr lang="en-US" sz="900" dirty="0" err="1">
                          <a:effectLst/>
                        </a:rPr>
                        <a:t>risque</a:t>
                      </a:r>
                      <a:r>
                        <a:rPr lang="en-US" sz="900" dirty="0">
                          <a:effectLst/>
                        </a:rPr>
                        <a:t> </a:t>
                      </a:r>
                      <a:r>
                        <a:rPr lang="en-US" sz="900" dirty="0" err="1">
                          <a:effectLst/>
                        </a:rPr>
                        <a:t>moyen</a:t>
                      </a:r>
                      <a:r>
                        <a:rPr lang="en-US" sz="900" dirty="0">
                          <a:effectLst/>
                        </a:rPr>
                        <a:t>. Le </a:t>
                      </a:r>
                      <a:r>
                        <a:rPr lang="en-US" sz="900" dirty="0" err="1">
                          <a:effectLst/>
                        </a:rPr>
                        <a:t>dépistage</a:t>
                      </a:r>
                      <a:r>
                        <a:rPr lang="en-US" sz="900" dirty="0">
                          <a:effectLst/>
                        </a:rPr>
                        <a:t> par </a:t>
                      </a:r>
                      <a:r>
                        <a:rPr lang="en-US" sz="900" dirty="0" err="1">
                          <a:effectLst/>
                        </a:rPr>
                        <a:t>coloscopie</a:t>
                      </a:r>
                      <a:r>
                        <a:rPr lang="en-US" sz="900" dirty="0">
                          <a:effectLst/>
                        </a:rPr>
                        <a:t> pour les </a:t>
                      </a:r>
                      <a:r>
                        <a:rPr lang="en-US" sz="900" dirty="0" err="1">
                          <a:effectLst/>
                        </a:rPr>
                        <a:t>personnes</a:t>
                      </a:r>
                      <a:r>
                        <a:rPr lang="en-US" sz="900" dirty="0">
                          <a:effectLst/>
                        </a:rPr>
                        <a:t> à </a:t>
                      </a:r>
                      <a:r>
                        <a:rPr lang="en-US" sz="900" dirty="0" err="1">
                          <a:effectLst/>
                        </a:rPr>
                        <a:t>risque</a:t>
                      </a:r>
                      <a:r>
                        <a:rPr lang="en-US" sz="900" dirty="0">
                          <a:effectLst/>
                        </a:rPr>
                        <a:t> </a:t>
                      </a:r>
                      <a:r>
                        <a:rPr lang="en-US" sz="900" dirty="0" err="1">
                          <a:effectLst/>
                        </a:rPr>
                        <a:t>moyen</a:t>
                      </a:r>
                      <a:r>
                        <a:rPr lang="en-US" sz="900" dirty="0">
                          <a:effectLst/>
                        </a:rPr>
                        <a:t> </a:t>
                      </a:r>
                      <a:r>
                        <a:rPr lang="en-US" sz="900" dirty="0" err="1">
                          <a:effectLst/>
                        </a:rPr>
                        <a:t>est</a:t>
                      </a:r>
                      <a:r>
                        <a:rPr lang="en-US" sz="900" dirty="0">
                          <a:effectLst/>
                        </a:rPr>
                        <a:t> </a:t>
                      </a:r>
                      <a:r>
                        <a:rPr lang="en-US" sz="900" dirty="0" err="1">
                          <a:effectLst/>
                        </a:rPr>
                        <a:t>fortement</a:t>
                      </a:r>
                      <a:r>
                        <a:rPr lang="en-US" sz="900" dirty="0">
                          <a:effectLst/>
                        </a:rPr>
                        <a:t> </a:t>
                      </a:r>
                      <a:r>
                        <a:rPr lang="en-US" sz="900" dirty="0" err="1">
                          <a:effectLst/>
                        </a:rPr>
                        <a:t>déconseillé</a:t>
                      </a:r>
                      <a:r>
                        <a:rPr lang="en-US" sz="900" dirty="0">
                          <a:effectLst/>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305504"/>
                  </a:ext>
                </a:extLst>
              </a:tr>
              <a:tr h="195384">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5280025" algn="l"/>
                        </a:tabLst>
                        <a:defRPr/>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248285" marR="0" indent="-228600" algn="ctr">
                        <a:lnSpc>
                          <a:spcPct val="107000"/>
                        </a:lnSpc>
                        <a:spcBef>
                          <a:spcPts val="0"/>
                        </a:spcBef>
                        <a:spcAft>
                          <a:spcPts val="0"/>
                        </a:spcAft>
                        <a:tabLst>
                          <a:tab pos="5280025" algn="l"/>
                        </a:tabLst>
                      </a:pPr>
                      <a:r>
                        <a:rPr lang="en-US" sz="900" dirty="0">
                          <a:effectLst/>
                        </a:rPr>
                        <a:t>✓	Le TIF </a:t>
                      </a:r>
                      <a:r>
                        <a:rPr lang="en-US" sz="900" dirty="0" err="1">
                          <a:effectLst/>
                        </a:rPr>
                        <a:t>est</a:t>
                      </a:r>
                      <a:r>
                        <a:rPr lang="en-US" sz="900" dirty="0">
                          <a:effectLst/>
                        </a:rPr>
                        <a:t> </a:t>
                      </a:r>
                      <a:r>
                        <a:rPr lang="en-US" sz="900" dirty="0" err="1">
                          <a:effectLst/>
                        </a:rPr>
                        <a:t>fortement</a:t>
                      </a:r>
                      <a:r>
                        <a:rPr lang="en-US" sz="900" dirty="0">
                          <a:effectLst/>
                        </a:rPr>
                        <a:t> </a:t>
                      </a:r>
                      <a:r>
                        <a:rPr lang="en-US" sz="900" dirty="0" err="1">
                          <a:effectLst/>
                        </a:rPr>
                        <a:t>encouragé</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tabLst>
                          <a:tab pos="5280025" algn="l"/>
                        </a:tabLst>
                      </a:pPr>
                      <a:r>
                        <a:rPr lang="en-US" sz="900" dirty="0">
                          <a:effectLst/>
                        </a:rPr>
                        <a:t>Les </a:t>
                      </a:r>
                      <a:r>
                        <a:rPr lang="en-US" sz="900" dirty="0" err="1">
                          <a:effectLst/>
                        </a:rPr>
                        <a:t>lignes</a:t>
                      </a:r>
                      <a:r>
                        <a:rPr lang="en-US" sz="900" dirty="0">
                          <a:effectLst/>
                        </a:rPr>
                        <a:t> directrices </a:t>
                      </a:r>
                      <a:r>
                        <a:rPr lang="en-US" sz="900" dirty="0" err="1">
                          <a:effectLst/>
                        </a:rPr>
                        <a:t>actuelles</a:t>
                      </a:r>
                      <a:r>
                        <a:rPr lang="en-US" sz="900" dirty="0">
                          <a:effectLst/>
                        </a:rPr>
                        <a:t> </a:t>
                      </a:r>
                      <a:r>
                        <a:rPr lang="en-US" sz="900" dirty="0" err="1">
                          <a:effectLst/>
                        </a:rPr>
                        <a:t>indiquent</a:t>
                      </a:r>
                      <a:r>
                        <a:rPr lang="en-US" sz="900" dirty="0">
                          <a:effectLst/>
                        </a:rPr>
                        <a:t> que les </a:t>
                      </a:r>
                      <a:r>
                        <a:rPr lang="en-US" sz="900" dirty="0" err="1">
                          <a:effectLst/>
                        </a:rPr>
                        <a:t>personnes</a:t>
                      </a:r>
                      <a:r>
                        <a:rPr lang="en-US" sz="900" dirty="0">
                          <a:effectLst/>
                        </a:rPr>
                        <a:t> à </a:t>
                      </a:r>
                      <a:r>
                        <a:rPr lang="en-US" sz="900" dirty="0" err="1">
                          <a:effectLst/>
                        </a:rPr>
                        <a:t>risque</a:t>
                      </a:r>
                      <a:r>
                        <a:rPr lang="en-US" sz="900" dirty="0">
                          <a:effectLst/>
                        </a:rPr>
                        <a:t> </a:t>
                      </a:r>
                      <a:r>
                        <a:rPr lang="en-US" sz="900" dirty="0" err="1">
                          <a:effectLst/>
                        </a:rPr>
                        <a:t>moyen</a:t>
                      </a:r>
                      <a:r>
                        <a:rPr lang="en-US" sz="900" dirty="0">
                          <a:effectLst/>
                        </a:rPr>
                        <a:t> </a:t>
                      </a:r>
                      <a:r>
                        <a:rPr lang="en-US" sz="900" dirty="0" err="1">
                          <a:effectLst/>
                        </a:rPr>
                        <a:t>devraient</a:t>
                      </a:r>
                      <a:r>
                        <a:rPr lang="en-US" sz="900" dirty="0">
                          <a:effectLst/>
                        </a:rPr>
                        <a:t> </a:t>
                      </a:r>
                      <a:r>
                        <a:rPr lang="en-US" sz="900" dirty="0" err="1">
                          <a:effectLst/>
                        </a:rPr>
                        <a:t>être</a:t>
                      </a:r>
                      <a:r>
                        <a:rPr lang="en-US" sz="900" dirty="0">
                          <a:effectLst/>
                        </a:rPr>
                        <a:t> </a:t>
                      </a:r>
                      <a:r>
                        <a:rPr lang="en-US" sz="900" dirty="0" err="1">
                          <a:effectLst/>
                        </a:rPr>
                        <a:t>dépistées</a:t>
                      </a:r>
                      <a:r>
                        <a:rPr lang="en-US" sz="900" dirty="0">
                          <a:effectLst/>
                        </a:rPr>
                        <a:t> par le test TIF.</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960293"/>
                  </a:ext>
                </a:extLst>
              </a:tr>
              <a:tr h="63221">
                <a:tc>
                  <a:txBody>
                    <a:bodyPr/>
                    <a:lstStyle/>
                    <a:p>
                      <a:pPr marL="0" marR="0" algn="ctr">
                        <a:lnSpc>
                          <a:spcPct val="107000"/>
                        </a:lnSpc>
                        <a:spcBef>
                          <a:spcPts val="0"/>
                        </a:spcBef>
                        <a:spcAft>
                          <a:spcPts val="0"/>
                        </a:spcAft>
                        <a:tabLst>
                          <a:tab pos="5280025" algn="l"/>
                        </a:tabLst>
                      </a:pPr>
                      <a:r>
                        <a:rPr lang="en-US" sz="900" dirty="0">
                          <a:solidFill>
                            <a:srgbClr val="FEFFFE"/>
                          </a:solidFill>
                          <a:effectLst/>
                        </a:rPr>
                        <a:t>T.-N.-L.</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248285" marR="0" indent="-228600" algn="ctr">
                        <a:lnSpc>
                          <a:spcPct val="107000"/>
                        </a:lnSpc>
                        <a:spcBef>
                          <a:spcPts val="0"/>
                        </a:spcBef>
                        <a:spcAft>
                          <a:spcPts val="0"/>
                        </a:spcAft>
                        <a:tabLst>
                          <a:tab pos="5280025" algn="l"/>
                        </a:tabLst>
                      </a:pPr>
                      <a:r>
                        <a:rPr lang="en-US" sz="900" dirty="0">
                          <a:effectLst/>
                        </a:rPr>
                        <a:t>✓	Le TIF </a:t>
                      </a:r>
                      <a:r>
                        <a:rPr lang="en-US" sz="900" dirty="0" err="1">
                          <a:effectLst/>
                        </a:rPr>
                        <a:t>est</a:t>
                      </a:r>
                      <a:r>
                        <a:rPr lang="en-US" sz="900" dirty="0">
                          <a:effectLst/>
                        </a:rPr>
                        <a:t> </a:t>
                      </a:r>
                      <a:r>
                        <a:rPr lang="en-US" sz="900" dirty="0" err="1">
                          <a:effectLst/>
                        </a:rPr>
                        <a:t>fortement</a:t>
                      </a:r>
                      <a:r>
                        <a:rPr lang="en-US" sz="900" dirty="0">
                          <a:effectLst/>
                        </a:rPr>
                        <a:t> </a:t>
                      </a:r>
                      <a:r>
                        <a:rPr lang="en-US" sz="900" dirty="0" err="1">
                          <a:effectLst/>
                        </a:rPr>
                        <a:t>encouragé</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tabLst>
                          <a:tab pos="5280025" algn="l"/>
                        </a:tabLst>
                      </a:pP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8450" marR="8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210136"/>
                  </a:ext>
                </a:extLst>
              </a:tr>
            </a:tbl>
          </a:graphicData>
        </a:graphic>
      </p:graphicFrame>
      <p:sp>
        <p:nvSpPr>
          <p:cNvPr id="4" name="TextBox 3">
            <a:extLst>
              <a:ext uri="{FF2B5EF4-FFF2-40B4-BE49-F238E27FC236}">
                <a16:creationId xmlns:a16="http://schemas.microsoft.com/office/drawing/2014/main" id="{C4F26E58-2049-5798-4BC1-60869419D19D}"/>
              </a:ext>
            </a:extLst>
          </p:cNvPr>
          <p:cNvSpPr txBox="1"/>
          <p:nvPr/>
        </p:nvSpPr>
        <p:spPr>
          <a:xfrm>
            <a:off x="234694" y="5592972"/>
            <a:ext cx="11722609" cy="758541"/>
          </a:xfrm>
          <a:prstGeom prst="rect">
            <a:avLst/>
          </a:prstGeom>
          <a:noFill/>
        </p:spPr>
        <p:txBody>
          <a:bodyPr wrap="square">
            <a:spAutoFit/>
          </a:bodyPr>
          <a:lstStyle/>
          <a:p>
            <a:pPr marL="0" marR="0">
              <a:lnSpc>
                <a:spcPct val="107000"/>
              </a:lnSpc>
              <a:spcBef>
                <a:spcPts val="600"/>
              </a:spcBef>
              <a:spcAft>
                <a:spcPts val="800"/>
              </a:spcAft>
            </a:pPr>
            <a:r>
              <a:rPr lang="en-US" sz="1000" dirty="0" err="1">
                <a:effectLst/>
                <a:latin typeface="Calibri" panose="020F0502020204030204" pitchFamily="34" charset="0"/>
                <a:ea typeface="Yu Mincho" panose="02020400000000000000" pitchFamily="18" charset="-128"/>
                <a:cs typeface="Calibri" panose="020F0502020204030204" pitchFamily="34" charset="0"/>
              </a:rPr>
              <a:t>Ont</a:t>
            </a:r>
            <a:r>
              <a:rPr lang="en-US" sz="1000" dirty="0">
                <a:effectLst/>
                <a:latin typeface="Calibri" panose="020F0502020204030204" pitchFamily="34" charset="0"/>
                <a:ea typeface="Yu Mincho" panose="02020400000000000000" pitchFamily="18" charset="-128"/>
                <a:cs typeface="Calibri" panose="020F0502020204030204" pitchFamily="34" charset="0"/>
              </a:rPr>
              <a:t> : *Avec la transition </a:t>
            </a:r>
            <a:r>
              <a:rPr lang="en-US" sz="1000" dirty="0" err="1">
                <a:effectLst/>
                <a:latin typeface="Calibri" panose="020F0502020204030204" pitchFamily="34" charset="0"/>
                <a:ea typeface="Yu Mincho" panose="02020400000000000000" pitchFamily="18" charset="-128"/>
                <a:cs typeface="Calibri" panose="020F0502020204030204" pitchFamily="34" charset="0"/>
              </a:rPr>
              <a:t>vers</a:t>
            </a:r>
            <a:r>
              <a:rPr lang="en-US" sz="1000" dirty="0">
                <a:effectLst/>
                <a:latin typeface="Calibri" panose="020F0502020204030204" pitchFamily="34" charset="0"/>
                <a:ea typeface="Yu Mincho" panose="02020400000000000000" pitchFamily="18" charset="-128"/>
                <a:cs typeface="Calibri" panose="020F0502020204030204" pitchFamily="34" charset="0"/>
              </a:rPr>
              <a:t> le TIF, le </a:t>
            </a:r>
            <a:r>
              <a:rPr lang="en-US" sz="1000" dirty="0" err="1">
                <a:effectLst/>
                <a:latin typeface="Calibri" panose="020F0502020204030204" pitchFamily="34" charset="0"/>
                <a:ea typeface="Yu Mincho" panose="02020400000000000000" pitchFamily="18" charset="-128"/>
                <a:cs typeface="Calibri" panose="020F0502020204030204" pitchFamily="34" charset="0"/>
              </a:rPr>
              <a:t>ministère</a:t>
            </a:r>
            <a:r>
              <a:rPr lang="en-US" sz="1000" dirty="0">
                <a:effectLst/>
                <a:latin typeface="Calibri" panose="020F0502020204030204" pitchFamily="34" charset="0"/>
                <a:ea typeface="Yu Mincho" panose="02020400000000000000" pitchFamily="18" charset="-128"/>
                <a:cs typeface="Calibri" panose="020F0502020204030204" pitchFamily="34" charset="0"/>
              </a:rPr>
              <a:t> de la </a:t>
            </a:r>
            <a:r>
              <a:rPr lang="en-US" sz="1000" dirty="0" err="1">
                <a:effectLst/>
                <a:latin typeface="Calibri" panose="020F0502020204030204" pitchFamily="34" charset="0"/>
                <a:ea typeface="Yu Mincho" panose="02020400000000000000" pitchFamily="18" charset="-128"/>
                <a:cs typeface="Calibri" panose="020F0502020204030204" pitchFamily="34" charset="0"/>
              </a:rPr>
              <a:t>Santé</a:t>
            </a:r>
            <a:r>
              <a:rPr lang="en-US" sz="1000" dirty="0">
                <a:effectLst/>
                <a:latin typeface="Calibri" panose="020F0502020204030204" pitchFamily="34" charset="0"/>
                <a:ea typeface="Yu Mincho" panose="02020400000000000000" pitchFamily="18" charset="-128"/>
                <a:cs typeface="Calibri" panose="020F0502020204030204" pitchFamily="34" charset="0"/>
              </a:rPr>
              <a:t> de </a:t>
            </a:r>
            <a:r>
              <a:rPr lang="en-US" sz="1000" dirty="0" err="1">
                <a:effectLst/>
                <a:latin typeface="Calibri" panose="020F0502020204030204" pitchFamily="34" charset="0"/>
                <a:ea typeface="Yu Mincho" panose="02020400000000000000" pitchFamily="18" charset="-128"/>
                <a:cs typeface="Calibri" panose="020F0502020204030204" pitchFamily="34" charset="0"/>
              </a:rPr>
              <a:t>l'Ontario</a:t>
            </a:r>
            <a:r>
              <a:rPr lang="en-US" sz="1000" dirty="0">
                <a:effectLst/>
                <a:latin typeface="Calibri" panose="020F0502020204030204" pitchFamily="34" charset="0"/>
                <a:ea typeface="Yu Mincho" panose="02020400000000000000" pitchFamily="18" charset="-128"/>
                <a:cs typeface="Calibri" panose="020F0502020204030204" pitchFamily="34" charset="0"/>
              </a:rPr>
              <a:t> (Action Cancer Ontario) a </a:t>
            </a:r>
            <a:r>
              <a:rPr lang="en-US" sz="1000" dirty="0" err="1">
                <a:effectLst/>
                <a:latin typeface="Calibri" panose="020F0502020204030204" pitchFamily="34" charset="0"/>
                <a:ea typeface="Yu Mincho" panose="02020400000000000000" pitchFamily="18" charset="-128"/>
                <a:cs typeface="Calibri" panose="020F0502020204030204" pitchFamily="34" charset="0"/>
              </a:rPr>
              <a:t>ajusté</a:t>
            </a:r>
            <a:r>
              <a:rPr lang="en-US" sz="1000" dirty="0">
                <a:effectLst/>
                <a:latin typeface="Calibri" panose="020F0502020204030204" pitchFamily="34" charset="0"/>
                <a:ea typeface="Yu Mincho" panose="02020400000000000000" pitchFamily="18" charset="-128"/>
                <a:cs typeface="Calibri" panose="020F0502020204030204" pitchFamily="34" charset="0"/>
              </a:rPr>
              <a:t> les </a:t>
            </a:r>
            <a:r>
              <a:rPr lang="en-US" sz="1000" dirty="0" err="1">
                <a:effectLst/>
                <a:latin typeface="Calibri" panose="020F0502020204030204" pitchFamily="34" charset="0"/>
                <a:ea typeface="Yu Mincho" panose="02020400000000000000" pitchFamily="18" charset="-128"/>
                <a:cs typeface="Calibri" panose="020F0502020204030204" pitchFamily="34" charset="0"/>
              </a:rPr>
              <a:t>modèles</a:t>
            </a:r>
            <a:r>
              <a:rPr lang="en-US" sz="1000" dirty="0">
                <a:effectLst/>
                <a:latin typeface="Calibri" panose="020F0502020204030204" pitchFamily="34" charset="0"/>
                <a:ea typeface="Yu Mincho" panose="02020400000000000000" pitchFamily="18" charset="-128"/>
                <a:cs typeface="Calibri" panose="020F0502020204030204" pitchFamily="34" charset="0"/>
              </a:rPr>
              <a:t> de </a:t>
            </a:r>
            <a:r>
              <a:rPr lang="en-US" sz="1000" dirty="0" err="1">
                <a:effectLst/>
                <a:latin typeface="Calibri" panose="020F0502020204030204" pitchFamily="34" charset="0"/>
                <a:ea typeface="Yu Mincho" panose="02020400000000000000" pitchFamily="18" charset="-128"/>
                <a:cs typeface="Calibri" panose="020F0502020204030204" pitchFamily="34" charset="0"/>
              </a:rPr>
              <a:t>financement</a:t>
            </a:r>
            <a:r>
              <a:rPr lang="en-US" sz="1000" dirty="0">
                <a:effectLst/>
                <a:latin typeface="Calibri" panose="020F0502020204030204" pitchFamily="34" charset="0"/>
                <a:ea typeface="Yu Mincho" panose="02020400000000000000" pitchFamily="18" charset="-128"/>
                <a:cs typeface="Calibri" panose="020F0502020204030204" pitchFamily="34" charset="0"/>
              </a:rPr>
              <a:t> des coloscopies </a:t>
            </a:r>
            <a:r>
              <a:rPr lang="en-US" sz="1000" dirty="0" err="1">
                <a:effectLst/>
                <a:latin typeface="Calibri" panose="020F0502020204030204" pitchFamily="34" charset="0"/>
                <a:ea typeface="Yu Mincho" panose="02020400000000000000" pitchFamily="18" charset="-128"/>
                <a:cs typeface="Calibri" panose="020F0502020204030204" pitchFamily="34" charset="0"/>
              </a:rPr>
              <a:t>afin</a:t>
            </a:r>
            <a:r>
              <a:rPr lang="en-US" sz="1000" dirty="0">
                <a:effectLst/>
                <a:latin typeface="Calibri" panose="020F0502020204030204" pitchFamily="34" charset="0"/>
                <a:ea typeface="Yu Mincho" panose="02020400000000000000" pitchFamily="18" charset="-128"/>
                <a:cs typeface="Calibri" panose="020F0502020204030204" pitchFamily="34" charset="0"/>
              </a:rPr>
              <a:t> de </a:t>
            </a:r>
            <a:r>
              <a:rPr lang="en-US" sz="1000" dirty="0" err="1">
                <a:effectLst/>
                <a:latin typeface="Calibri" panose="020F0502020204030204" pitchFamily="34" charset="0"/>
                <a:ea typeface="Yu Mincho" panose="02020400000000000000" pitchFamily="18" charset="-128"/>
                <a:cs typeface="Calibri" panose="020F0502020204030204" pitchFamily="34" charset="0"/>
              </a:rPr>
              <a:t>s'assurer</a:t>
            </a:r>
            <a:r>
              <a:rPr lang="en-US" sz="1000" dirty="0">
                <a:effectLst/>
                <a:latin typeface="Calibri" panose="020F0502020204030204" pitchFamily="34" charset="0"/>
                <a:ea typeface="Yu Mincho" panose="02020400000000000000" pitchFamily="18" charset="-128"/>
                <a:cs typeface="Calibri" panose="020F0502020204030204" pitchFamily="34" charset="0"/>
              </a:rPr>
              <a:t> que les </a:t>
            </a:r>
            <a:r>
              <a:rPr lang="en-US" sz="1000" dirty="0" err="1">
                <a:effectLst/>
                <a:latin typeface="Calibri" panose="020F0502020204030204" pitchFamily="34" charset="0"/>
                <a:ea typeface="Yu Mincho" panose="02020400000000000000" pitchFamily="18" charset="-128"/>
                <a:cs typeface="Calibri" panose="020F0502020204030204" pitchFamily="34" charset="0"/>
              </a:rPr>
              <a:t>endoscopistes</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sont</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financés</a:t>
            </a:r>
            <a:r>
              <a:rPr lang="en-US" sz="1000" dirty="0">
                <a:effectLst/>
                <a:latin typeface="Calibri" panose="020F0502020204030204" pitchFamily="34" charset="0"/>
                <a:ea typeface="Yu Mincho" panose="02020400000000000000" pitchFamily="18" charset="-128"/>
                <a:cs typeface="Calibri" panose="020F0502020204030204" pitchFamily="34" charset="0"/>
              </a:rPr>
              <a:t> de manière </a:t>
            </a:r>
            <a:r>
              <a:rPr lang="en-US" sz="1000" dirty="0" err="1">
                <a:effectLst/>
                <a:latin typeface="Calibri" panose="020F0502020204030204" pitchFamily="34" charset="0"/>
                <a:ea typeface="Yu Mincho" panose="02020400000000000000" pitchFamily="18" charset="-128"/>
                <a:cs typeface="Calibri" panose="020F0502020204030204" pitchFamily="34" charset="0"/>
              </a:rPr>
              <a:t>appropriée</a:t>
            </a:r>
            <a:r>
              <a:rPr lang="en-US" sz="1000" dirty="0">
                <a:effectLst/>
                <a:latin typeface="Calibri" panose="020F0502020204030204" pitchFamily="34" charset="0"/>
                <a:ea typeface="Yu Mincho" panose="02020400000000000000" pitchFamily="18" charset="-128"/>
                <a:cs typeface="Calibri" panose="020F0502020204030204" pitchFamily="34" charset="0"/>
              </a:rPr>
              <a:t> pour les </a:t>
            </a:r>
            <a:r>
              <a:rPr lang="en-US" sz="1000" dirty="0" err="1">
                <a:effectLst/>
                <a:latin typeface="Calibri" panose="020F0502020204030204" pitchFamily="34" charset="0"/>
                <a:ea typeface="Yu Mincho" panose="02020400000000000000" pitchFamily="18" charset="-128"/>
                <a:cs typeface="Calibri" panose="020F0502020204030204" pitchFamily="34" charset="0"/>
              </a:rPr>
              <a:t>procédures</a:t>
            </a:r>
            <a:r>
              <a:rPr lang="en-US" sz="1000" dirty="0">
                <a:effectLst/>
                <a:latin typeface="Calibri" panose="020F0502020204030204" pitchFamily="34" charset="0"/>
                <a:ea typeface="Yu Mincho" panose="02020400000000000000" pitchFamily="18" charset="-128"/>
                <a:cs typeface="Calibri" panose="020F0502020204030204" pitchFamily="34" charset="0"/>
              </a:rPr>
              <a:t> à haut </a:t>
            </a:r>
            <a:r>
              <a:rPr lang="en-US" sz="1000" dirty="0" err="1">
                <a:effectLst/>
                <a:latin typeface="Calibri" panose="020F0502020204030204" pitchFamily="34" charset="0"/>
                <a:ea typeface="Yu Mincho" panose="02020400000000000000" pitchFamily="18" charset="-128"/>
                <a:cs typeface="Calibri" panose="020F0502020204030204" pitchFamily="34" charset="0"/>
              </a:rPr>
              <a:t>rendement</a:t>
            </a:r>
            <a:r>
              <a:rPr lang="en-US" sz="1000" dirty="0">
                <a:effectLst/>
                <a:latin typeface="Calibri" panose="020F0502020204030204" pitchFamily="34" charset="0"/>
                <a:ea typeface="Yu Mincho" panose="02020400000000000000" pitchFamily="18" charset="-128"/>
                <a:cs typeface="Calibri" panose="020F0502020204030204" pitchFamily="34" charset="0"/>
              </a:rPr>
              <a:t> (coloscopies positives au TIF).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600"/>
              </a:spcBef>
              <a:spcAft>
                <a:spcPts val="800"/>
              </a:spcAft>
            </a:pPr>
            <a:r>
              <a:rPr lang="en-US" sz="1000" dirty="0">
                <a:effectLst/>
                <a:latin typeface="Calibri" panose="020F0502020204030204" pitchFamily="34" charset="0"/>
                <a:ea typeface="Yu Mincho" panose="02020400000000000000" pitchFamily="18" charset="-128"/>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652646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D7F963F3-E30F-36E6-8912-6B43A75CC720}"/>
              </a:ext>
            </a:extLst>
          </p:cNvPr>
          <p:cNvSpPr>
            <a:spLocks noGrp="1"/>
          </p:cNvSpPr>
          <p:nvPr>
            <p:ph type="title"/>
          </p:nvPr>
        </p:nvSpPr>
        <p:spPr>
          <a:xfrm>
            <a:off x="332375" y="407093"/>
            <a:ext cx="10380662" cy="752475"/>
          </a:xfrm>
        </p:spPr>
        <p:txBody>
          <a:bodyPr>
            <a:normAutofit/>
          </a:bodyPr>
          <a:lstStyle/>
          <a:p>
            <a:pPr marL="0" marR="0">
              <a:spcBef>
                <a:spcPts val="200"/>
              </a:spcBef>
              <a:spcAft>
                <a:spcPts val="0"/>
              </a:spcAft>
            </a:pPr>
            <a:r>
              <a:rPr lang="fr-FR" sz="1600" b="1" dirty="0">
                <a:effectLst/>
                <a:ea typeface="Yu Gothic Light" panose="020B0300000000000000" pitchFamily="34" charset="-128"/>
                <a:cs typeface="Times New Roman" panose="02020603050405020304" pitchFamily="18" charset="0"/>
              </a:rPr>
              <a:t>Renvoi du test de dépistage du cancer colorectal</a:t>
            </a:r>
            <a:endParaRPr lang="en-US" sz="1600" b="1" dirty="0">
              <a:effectLst/>
              <a:ea typeface="Yu Gothic Light" panose="020B0300000000000000" pitchFamily="34" charset="-128"/>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34BDE5D-5150-1381-DD24-F77122E09D67}"/>
              </a:ext>
            </a:extLst>
          </p:cNvPr>
          <p:cNvGraphicFramePr>
            <a:graphicFrameLocks noGrp="1"/>
          </p:cNvGraphicFramePr>
          <p:nvPr>
            <p:extLst>
              <p:ext uri="{D42A27DB-BD31-4B8C-83A1-F6EECF244321}">
                <p14:modId xmlns:p14="http://schemas.microsoft.com/office/powerpoint/2010/main" val="2758116555"/>
              </p:ext>
            </p:extLst>
          </p:nvPr>
        </p:nvGraphicFramePr>
        <p:xfrm>
          <a:off x="332375" y="1159568"/>
          <a:ext cx="11392897" cy="2761382"/>
        </p:xfrm>
        <a:graphic>
          <a:graphicData uri="http://schemas.openxmlformats.org/drawingml/2006/table">
            <a:tbl>
              <a:tblPr firstRow="1" firstCol="1" bandRow="1">
                <a:tableStyleId>{7E9639D4-E3E2-4D34-9284-5A2195B3D0D7}</a:tableStyleId>
              </a:tblPr>
              <a:tblGrid>
                <a:gridCol w="1146750">
                  <a:extLst>
                    <a:ext uri="{9D8B030D-6E8A-4147-A177-3AD203B41FA5}">
                      <a16:colId xmlns:a16="http://schemas.microsoft.com/office/drawing/2014/main" val="333643535"/>
                    </a:ext>
                  </a:extLst>
                </a:gridCol>
                <a:gridCol w="2563885">
                  <a:extLst>
                    <a:ext uri="{9D8B030D-6E8A-4147-A177-3AD203B41FA5}">
                      <a16:colId xmlns:a16="http://schemas.microsoft.com/office/drawing/2014/main" val="3267920807"/>
                    </a:ext>
                  </a:extLst>
                </a:gridCol>
                <a:gridCol w="2761107">
                  <a:extLst>
                    <a:ext uri="{9D8B030D-6E8A-4147-A177-3AD203B41FA5}">
                      <a16:colId xmlns:a16="http://schemas.microsoft.com/office/drawing/2014/main" val="1225693205"/>
                    </a:ext>
                  </a:extLst>
                </a:gridCol>
                <a:gridCol w="2488753">
                  <a:extLst>
                    <a:ext uri="{9D8B030D-6E8A-4147-A177-3AD203B41FA5}">
                      <a16:colId xmlns:a16="http://schemas.microsoft.com/office/drawing/2014/main" val="3524060222"/>
                    </a:ext>
                  </a:extLst>
                </a:gridCol>
                <a:gridCol w="2432402">
                  <a:extLst>
                    <a:ext uri="{9D8B030D-6E8A-4147-A177-3AD203B41FA5}">
                      <a16:colId xmlns:a16="http://schemas.microsoft.com/office/drawing/2014/main" val="685540681"/>
                    </a:ext>
                  </a:extLst>
                </a:gridCol>
              </a:tblGrid>
              <a:tr h="233734">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fr-CA" sz="900" dirty="0">
                          <a:solidFill>
                            <a:srgbClr val="FEFFFE"/>
                          </a:solidFill>
                          <a:effectLst/>
                        </a:rPr>
                        <a:t>Déposer à l'hôpital communautaire/au centre de santé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fr-CA" sz="900" dirty="0">
                          <a:solidFill>
                            <a:srgbClr val="FEFFFE"/>
                          </a:solidFill>
                          <a:effectLst/>
                        </a:rPr>
                        <a:t>Déposer au lieu de prise en charge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err="1">
                          <a:solidFill>
                            <a:srgbClr val="FEFFFE"/>
                          </a:solidFill>
                          <a:effectLst/>
                        </a:rPr>
                        <a:t>Déposer</a:t>
                      </a:r>
                      <a:r>
                        <a:rPr lang="en-US" sz="900" dirty="0">
                          <a:solidFill>
                            <a:srgbClr val="FEFFFE"/>
                          </a:solidFill>
                          <a:effectLst/>
                        </a:rPr>
                        <a:t> au </a:t>
                      </a:r>
                      <a:r>
                        <a:rPr lang="en-US" sz="900" dirty="0" err="1">
                          <a:solidFill>
                            <a:srgbClr val="FEFFFE"/>
                          </a:solidFill>
                          <a:effectLst/>
                        </a:rPr>
                        <a:t>laboratoire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a:solidFill>
                            <a:srgbClr val="FEFFFE"/>
                          </a:solidFill>
                          <a:effectLst/>
                        </a:rPr>
                        <a:t>Poster </a:t>
                      </a:r>
                      <a:r>
                        <a:rPr lang="en-US" sz="900" dirty="0" err="1">
                          <a:solidFill>
                            <a:srgbClr val="FEFFFE"/>
                          </a:solidFill>
                          <a:effectLst/>
                        </a:rPr>
                        <a:t>en</a:t>
                      </a:r>
                      <a:r>
                        <a:rPr lang="en-US" sz="900" dirty="0">
                          <a:solidFill>
                            <a:srgbClr val="FEFFFE"/>
                          </a:solidFill>
                          <a:effectLst/>
                        </a:rPr>
                        <a:t> </a:t>
                      </a:r>
                      <a:r>
                        <a:rPr lang="en-US" sz="900" dirty="0" err="1">
                          <a:solidFill>
                            <a:srgbClr val="FEFFFE"/>
                          </a:solidFill>
                          <a:effectLst/>
                        </a:rPr>
                        <a:t>utilisant</a:t>
                      </a:r>
                      <a:r>
                        <a:rPr lang="en-US" sz="900" dirty="0">
                          <a:solidFill>
                            <a:srgbClr val="FEFFFE"/>
                          </a:solidFill>
                          <a:effectLst/>
                        </a:rPr>
                        <a:t> </a:t>
                      </a:r>
                      <a:r>
                        <a:rPr lang="en-US" sz="900" dirty="0" err="1">
                          <a:solidFill>
                            <a:srgbClr val="FEFFFE"/>
                          </a:solidFill>
                          <a:effectLst/>
                        </a:rPr>
                        <a:t>l'enveloppe</a:t>
                      </a:r>
                      <a:r>
                        <a:rPr lang="en-US" sz="900" dirty="0">
                          <a:solidFill>
                            <a:srgbClr val="FEFFFE"/>
                          </a:solidFill>
                          <a:effectLst/>
                        </a:rPr>
                        <a:t> </a:t>
                      </a:r>
                      <a:r>
                        <a:rPr lang="en-US" sz="900" dirty="0" err="1">
                          <a:solidFill>
                            <a:srgbClr val="FEFFFE"/>
                          </a:solidFill>
                          <a:effectLst/>
                        </a:rPr>
                        <a:t>affranchie</a:t>
                      </a:r>
                      <a:r>
                        <a:rPr lang="en-US" sz="900" dirty="0">
                          <a:solidFill>
                            <a:srgbClr val="FEFFFE"/>
                          </a:solidFill>
                          <a:effectLst/>
                        </a:rPr>
                        <a:t> </a:t>
                      </a:r>
                      <a:r>
                        <a:rPr lang="en-US" sz="900" dirty="0" err="1">
                          <a:solidFill>
                            <a:srgbClr val="FEFFFE"/>
                          </a:solidFill>
                          <a:effectLst/>
                        </a:rPr>
                        <a:t>fournie</a:t>
                      </a:r>
                      <a:r>
                        <a:rPr lang="en-US" sz="900" dirty="0">
                          <a:solidFill>
                            <a:srgbClr val="FEFFFE"/>
                          </a:solidFill>
                          <a:effectLst/>
                        </a:rPr>
                        <a:t> avec le kit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3017108224"/>
                  </a:ext>
                </a:extLst>
              </a:tr>
              <a:tr h="193116">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marR="0" indent="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448263"/>
                  </a:ext>
                </a:extLst>
              </a:tr>
              <a:tr h="19311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2577399"/>
                  </a:ext>
                </a:extLst>
              </a:tr>
              <a:tr h="0">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240"/>
                        </a:spcBef>
                        <a:spcAft>
                          <a:spcPts val="240"/>
                        </a:spcAft>
                      </a:pPr>
                      <a:r>
                        <a:rPr lang="en-US" sz="900">
                          <a:effectLst/>
                        </a:rPr>
                        <a:t>✓</a:t>
                      </a: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marR="0" indent="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marR="0" indent="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409547"/>
                  </a:ext>
                </a:extLst>
              </a:tr>
              <a:tr h="19311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5662541"/>
                  </a:ext>
                </a:extLst>
              </a:tr>
              <a:tr h="19311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marR="0" indent="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marR="0" indent="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9263421"/>
                  </a:ext>
                </a:extLst>
              </a:tr>
              <a:tr h="19311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marR="0" indent="0" algn="ctr">
                        <a:spcBef>
                          <a:spcPts val="10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7207906"/>
                  </a:ext>
                </a:extLst>
              </a:tr>
              <a:tr h="19311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7015500"/>
                  </a:ext>
                </a:extLst>
              </a:tr>
              <a:tr h="19311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10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734856"/>
                  </a:ext>
                </a:extLst>
              </a:tr>
              <a:tr h="19311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2020570"/>
                  </a:ext>
                </a:extLst>
              </a:tr>
              <a:tr h="19311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10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130927"/>
                  </a:ext>
                </a:extLst>
              </a:tr>
              <a:tr h="193116">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10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2470417"/>
                  </a:ext>
                </a:extLst>
              </a:tr>
              <a:tr h="209814">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085466"/>
                  </a:ext>
                </a:extLst>
              </a:tr>
              <a:tr h="19311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T.-N.-L.</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100"/>
                        </a:spcBef>
                        <a:spcAft>
                          <a:spcPts val="0"/>
                        </a:spcAft>
                      </a:pP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2043592"/>
                  </a:ext>
                </a:extLst>
              </a:tr>
            </a:tbl>
          </a:graphicData>
        </a:graphic>
      </p:graphicFrame>
      <p:sp>
        <p:nvSpPr>
          <p:cNvPr id="7" name="TextBox 6">
            <a:extLst>
              <a:ext uri="{FF2B5EF4-FFF2-40B4-BE49-F238E27FC236}">
                <a16:creationId xmlns:a16="http://schemas.microsoft.com/office/drawing/2014/main" id="{AD922607-6F8E-6C59-4CFE-D10227282075}"/>
              </a:ext>
            </a:extLst>
          </p:cNvPr>
          <p:cNvSpPr txBox="1"/>
          <p:nvPr/>
        </p:nvSpPr>
        <p:spPr>
          <a:xfrm>
            <a:off x="332375" y="4137988"/>
            <a:ext cx="11554820" cy="858055"/>
          </a:xfrm>
          <a:prstGeom prst="rect">
            <a:avLst/>
          </a:prstGeom>
          <a:noFill/>
        </p:spPr>
        <p:txBody>
          <a:bodyPr wrap="square">
            <a:spAutoFit/>
          </a:bodyPr>
          <a:lstStyle/>
          <a:p>
            <a:pPr>
              <a:lnSpc>
                <a:spcPct val="107000"/>
              </a:lnSpc>
              <a:spcBef>
                <a:spcPts val="600"/>
              </a:spcBef>
              <a:spcAft>
                <a:spcPts val="800"/>
              </a:spcAft>
            </a:pPr>
            <a:r>
              <a:rPr lang="en-US" sz="900" dirty="0">
                <a:effectLst/>
                <a:latin typeface="Calibri" panose="020F0502020204030204" pitchFamily="34" charset="0"/>
                <a:ea typeface="Yu Mincho" panose="02020400000000000000" pitchFamily="18" charset="-128"/>
                <a:cs typeface="Calibri" panose="020F0502020204030204" pitchFamily="34" charset="0"/>
              </a:rPr>
              <a:t>Ont. : *Les </a:t>
            </a:r>
            <a:r>
              <a:rPr lang="en-US" sz="900" dirty="0" err="1">
                <a:effectLst/>
                <a:latin typeface="Calibri" panose="020F0502020204030204" pitchFamily="34" charset="0"/>
                <a:ea typeface="Yu Mincho" panose="02020400000000000000" pitchFamily="18" charset="-128"/>
                <a:cs typeface="Calibri" panose="020F0502020204030204" pitchFamily="34" charset="0"/>
              </a:rPr>
              <a:t>personnes</a:t>
            </a:r>
            <a:r>
              <a:rPr lang="en-US" sz="900" dirty="0">
                <a:effectLst/>
                <a:latin typeface="Calibri" panose="020F0502020204030204" pitchFamily="34" charset="0"/>
                <a:ea typeface="Yu Mincho" panose="02020400000000000000" pitchFamily="18" charset="-128"/>
                <a:cs typeface="Calibri" panose="020F0502020204030204" pitchFamily="34" charset="0"/>
              </a:rPr>
              <a:t> qui </a:t>
            </a:r>
            <a:r>
              <a:rPr lang="en-US" sz="900" dirty="0" err="1">
                <a:effectLst/>
                <a:latin typeface="Calibri" panose="020F0502020204030204" pitchFamily="34" charset="0"/>
                <a:ea typeface="Yu Mincho" panose="02020400000000000000" pitchFamily="18" charset="-128"/>
                <a:cs typeface="Calibri" panose="020F0502020204030204" pitchFamily="34" charset="0"/>
              </a:rPr>
              <a:t>vivent</a:t>
            </a:r>
            <a:r>
              <a:rPr lang="en-US" sz="900" dirty="0">
                <a:effectLst/>
                <a:latin typeface="Calibri" panose="020F0502020204030204" pitchFamily="34" charset="0"/>
                <a:ea typeface="Yu Mincho" panose="02020400000000000000" pitchFamily="18" charset="-128"/>
                <a:cs typeface="Calibri" panose="020F0502020204030204" pitchFamily="34" charset="0"/>
              </a:rPr>
              <a:t> dans </a:t>
            </a:r>
            <a:r>
              <a:rPr lang="en-US" sz="900" dirty="0" err="1">
                <a:effectLst/>
                <a:latin typeface="Calibri" panose="020F0502020204030204" pitchFamily="34" charset="0"/>
                <a:ea typeface="Yu Mincho" panose="02020400000000000000" pitchFamily="18" charset="-128"/>
                <a:cs typeface="Calibri" panose="020F0502020204030204" pitchFamily="34" charset="0"/>
              </a:rPr>
              <a:t>une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communauté</a:t>
            </a:r>
            <a:r>
              <a:rPr lang="en-US" sz="900" dirty="0">
                <a:effectLst/>
                <a:latin typeface="Calibri" panose="020F0502020204030204" pitchFamily="34" charset="0"/>
                <a:ea typeface="Yu Mincho" panose="02020400000000000000" pitchFamily="18" charset="-128"/>
                <a:cs typeface="Calibri" panose="020F0502020204030204" pitchFamily="34" charset="0"/>
              </a:rPr>
              <a:t> des Premières Nations </a:t>
            </a:r>
            <a:r>
              <a:rPr lang="en-US" sz="900" dirty="0" err="1">
                <a:effectLst/>
                <a:latin typeface="Calibri" panose="020F0502020204030204" pitchFamily="34" charset="0"/>
                <a:ea typeface="Yu Mincho" panose="02020400000000000000" pitchFamily="18" charset="-128"/>
                <a:cs typeface="Calibri" panose="020F0502020204030204" pitchFamily="34" charset="0"/>
              </a:rPr>
              <a:t>peuvent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communiquer</a:t>
            </a:r>
            <a:r>
              <a:rPr lang="en-US" sz="900" dirty="0">
                <a:effectLst/>
                <a:latin typeface="Calibri" panose="020F0502020204030204" pitchFamily="34" charset="0"/>
                <a:ea typeface="Yu Mincho" panose="02020400000000000000" pitchFamily="18" charset="-128"/>
                <a:cs typeface="Calibri" panose="020F0502020204030204" pitchFamily="34" charset="0"/>
              </a:rPr>
              <a:t> avec </a:t>
            </a:r>
            <a:r>
              <a:rPr lang="en-US" sz="900" dirty="0" err="1">
                <a:effectLst/>
                <a:latin typeface="Calibri" panose="020F0502020204030204" pitchFamily="34" charset="0"/>
                <a:ea typeface="Yu Mincho" panose="02020400000000000000" pitchFamily="18" charset="-128"/>
                <a:cs typeface="Calibri" panose="020F0502020204030204" pitchFamily="34" charset="0"/>
              </a:rPr>
              <a:t>leur</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centre</a:t>
            </a:r>
            <a:r>
              <a:rPr lang="en-US" sz="900" dirty="0">
                <a:effectLst/>
                <a:latin typeface="Calibri" panose="020F0502020204030204" pitchFamily="34" charset="0"/>
                <a:ea typeface="Yu Mincho" panose="02020400000000000000" pitchFamily="18" charset="-128"/>
                <a:cs typeface="Calibri" panose="020F0502020204030204" pitchFamily="34" charset="0"/>
              </a:rPr>
              <a:t>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santé</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ou</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leur</a:t>
            </a:r>
            <a:r>
              <a:rPr lang="en-US" sz="900" dirty="0">
                <a:effectLst/>
                <a:latin typeface="Calibri" panose="020F0502020204030204" pitchFamily="34" charset="0"/>
                <a:ea typeface="Yu Mincho" panose="02020400000000000000" pitchFamily="18" charset="-128"/>
                <a:cs typeface="Calibri" panose="020F0502020204030204" pitchFamily="34" charset="0"/>
              </a:rPr>
              <a:t> poste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soins</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infirmiers</a:t>
            </a:r>
            <a:r>
              <a:rPr lang="en-US" sz="900" dirty="0">
                <a:effectLst/>
                <a:latin typeface="Calibri" panose="020F0502020204030204" pitchFamily="34" charset="0"/>
                <a:ea typeface="Yu Mincho" panose="02020400000000000000" pitchFamily="18" charset="-128"/>
                <a:cs typeface="Calibri" panose="020F0502020204030204" pitchFamily="34" charset="0"/>
              </a:rPr>
              <a:t> pour </a:t>
            </a:r>
            <a:r>
              <a:rPr lang="en-US" sz="900" dirty="0" err="1">
                <a:effectLst/>
                <a:latin typeface="Calibri" panose="020F0502020204030204" pitchFamily="34" charset="0"/>
                <a:ea typeface="Yu Mincho" panose="02020400000000000000" pitchFamily="18" charset="-128"/>
                <a:cs typeface="Calibri" panose="020F0502020204030204" pitchFamily="34" charset="0"/>
              </a:rPr>
              <a:t>discuter</a:t>
            </a:r>
            <a:r>
              <a:rPr lang="en-US" sz="900" dirty="0">
                <a:effectLst/>
                <a:latin typeface="Calibri" panose="020F0502020204030204" pitchFamily="34" charset="0"/>
                <a:ea typeface="Yu Mincho" panose="02020400000000000000" pitchFamily="18" charset="-128"/>
                <a:cs typeface="Calibri" panose="020F0502020204030204" pitchFamily="34" charset="0"/>
              </a:rPr>
              <a:t> des options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dépôt</a:t>
            </a:r>
            <a:r>
              <a:rPr lang="en-US" sz="900" dirty="0">
                <a:effectLst/>
                <a:latin typeface="Calibri" panose="020F0502020204030204" pitchFamily="34" charset="0"/>
                <a:ea typeface="Yu Mincho" panose="02020400000000000000" pitchFamily="18" charset="-128"/>
                <a:cs typeface="Calibri" panose="020F0502020204030204" pitchFamily="34" charset="0"/>
              </a:rPr>
              <a:t>.</a:t>
            </a:r>
            <a:br>
              <a:rPr lang="en-US" sz="900" dirty="0">
                <a:latin typeface="Calibri" panose="020F0502020204030204" pitchFamily="34" charset="0"/>
                <a:ea typeface="Yu Mincho" panose="02020400000000000000" pitchFamily="18" charset="-128"/>
                <a:cs typeface="Arial" panose="020B0604020202020204" pitchFamily="34" charset="0"/>
              </a:rPr>
            </a:br>
            <a:r>
              <a:rPr lang="en-US" sz="900" dirty="0">
                <a:effectLst/>
                <a:latin typeface="Calibri" panose="020F0502020204030204" pitchFamily="34" charset="0"/>
                <a:ea typeface="Yu Mincho" panose="02020400000000000000" pitchFamily="18" charset="-128"/>
                <a:cs typeface="Calibri" panose="020F0502020204030204" pitchFamily="34" charset="0"/>
              </a:rPr>
              <a:t>Ont. : ^Les participants </a:t>
            </a:r>
            <a:r>
              <a:rPr lang="en-US" sz="900" dirty="0" err="1">
                <a:effectLst/>
                <a:latin typeface="Calibri" panose="020F0502020204030204" pitchFamily="34" charset="0"/>
                <a:ea typeface="Yu Mincho" panose="02020400000000000000" pitchFamily="18" charset="-128"/>
                <a:cs typeface="Calibri" panose="020F0502020204030204" pitchFamily="34" charset="0"/>
              </a:rPr>
              <a:t>peuvent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déposer</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leur</a:t>
            </a:r>
            <a:r>
              <a:rPr lang="en-US" sz="900" dirty="0">
                <a:effectLst/>
                <a:latin typeface="Calibri" panose="020F0502020204030204" pitchFamily="34" charset="0"/>
                <a:ea typeface="Yu Mincho" panose="02020400000000000000" pitchFamily="18" charset="-128"/>
                <a:cs typeface="Calibri" panose="020F0502020204030204" pitchFamily="34" charset="0"/>
              </a:rPr>
              <a:t> TIF dans </a:t>
            </a:r>
            <a:r>
              <a:rPr lang="en-US" sz="900" dirty="0" err="1">
                <a:effectLst/>
                <a:latin typeface="Calibri" panose="020F0502020204030204" pitchFamily="34" charset="0"/>
                <a:ea typeface="Yu Mincho" panose="02020400000000000000" pitchFamily="18" charset="-128"/>
                <a:cs typeface="Calibri" panose="020F0502020204030204" pitchFamily="34" charset="0"/>
              </a:rPr>
              <a:t>n'importe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quel</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centre</a:t>
            </a:r>
            <a:r>
              <a:rPr lang="en-US" sz="900" dirty="0">
                <a:effectLst/>
                <a:latin typeface="Calibri" panose="020F0502020204030204" pitchFamily="34" charset="0"/>
                <a:ea typeface="Yu Mincho" panose="02020400000000000000" pitchFamily="18" charset="-128"/>
                <a:cs typeface="Calibri" panose="020F0502020204030204" pitchFamily="34" charset="0"/>
              </a:rPr>
              <a:t> de service aux patients </a:t>
            </a:r>
            <a:r>
              <a:rPr lang="en-US" sz="900" dirty="0" err="1">
                <a:effectLst/>
                <a:latin typeface="Calibri" panose="020F0502020204030204" pitchFamily="34" charset="0"/>
                <a:ea typeface="Yu Mincho" panose="02020400000000000000" pitchFamily="18" charset="-128"/>
                <a:cs typeface="Calibri" panose="020F0502020204030204" pitchFamily="34" charset="0"/>
              </a:rPr>
              <a:t>LifeLabs</a:t>
            </a:r>
            <a:r>
              <a:rPr lang="en-US" sz="900" dirty="0">
                <a:effectLst/>
                <a:latin typeface="Calibri" panose="020F0502020204030204" pitchFamily="34" charset="0"/>
                <a:ea typeface="Yu Mincho" panose="02020400000000000000" pitchFamily="18" charset="-128"/>
                <a:cs typeface="Calibri" panose="020F0502020204030204" pitchFamily="34" charset="0"/>
              </a:rPr>
              <a:t>.</a:t>
            </a:r>
            <a:br>
              <a:rPr lang="en-US" sz="900" dirty="0">
                <a:effectLst/>
                <a:latin typeface="Calibri" panose="020F0502020204030204" pitchFamily="34" charset="0"/>
                <a:ea typeface="Yu Mincho" panose="02020400000000000000" pitchFamily="18" charset="-128"/>
                <a:cs typeface="Calibri" panose="020F0502020204030204" pitchFamily="34" charset="0"/>
              </a:rPr>
            </a:br>
            <a:r>
              <a:rPr lang="en-US" sz="900" dirty="0">
                <a:effectLst/>
                <a:latin typeface="Calibri" panose="020F0502020204030204" pitchFamily="34" charset="0"/>
                <a:ea typeface="Yu Mincho" panose="02020400000000000000" pitchFamily="18" charset="-128"/>
                <a:cs typeface="Calibri" panose="020F0502020204030204" pitchFamily="34" charset="0"/>
              </a:rPr>
              <a:t>Î.-P.-É. : </a:t>
            </a:r>
            <a:r>
              <a:rPr lang="en-US" sz="9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 </a:t>
            </a:r>
            <a:r>
              <a:rPr lang="en-US" sz="900" dirty="0">
                <a:effectLst/>
                <a:latin typeface="Calibri" panose="020F0502020204030204" pitchFamily="34" charset="0"/>
                <a:ea typeface="Yu Mincho" panose="02020400000000000000" pitchFamily="18" charset="-128"/>
                <a:cs typeface="Calibri" panose="020F0502020204030204" pitchFamily="34" charset="0"/>
              </a:rPr>
              <a:t>et les </a:t>
            </a:r>
            <a:r>
              <a:rPr lang="en-US" sz="900" dirty="0" err="1">
                <a:effectLst/>
                <a:latin typeface="Calibri" panose="020F0502020204030204" pitchFamily="34" charset="0"/>
                <a:ea typeface="Yu Mincho" panose="02020400000000000000" pitchFamily="18" charset="-128"/>
                <a:cs typeface="Calibri" panose="020F0502020204030204" pitchFamily="34" charset="0"/>
              </a:rPr>
              <a:t>bureaux</a:t>
            </a:r>
            <a:r>
              <a:rPr lang="en-US" sz="900" dirty="0">
                <a:effectLst/>
                <a:latin typeface="Calibri" panose="020F0502020204030204" pitchFamily="34" charset="0"/>
                <a:ea typeface="Yu Mincho" panose="02020400000000000000" pitchFamily="18" charset="-128"/>
                <a:cs typeface="Calibri" panose="020F0502020204030204" pitchFamily="34" charset="0"/>
              </a:rPr>
              <a:t> des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traitants</a:t>
            </a:r>
            <a:r>
              <a:rPr lang="en-CA" sz="900" dirty="0">
                <a:effectLst/>
                <a:latin typeface="+mn-lt"/>
              </a:rPr>
              <a:t> </a:t>
            </a:r>
            <a:r>
              <a:rPr lang="en-US" sz="900" dirty="0">
                <a:effectLst/>
                <a:latin typeface="Calibri" panose="020F0502020204030204" pitchFamily="34" charset="0"/>
                <a:ea typeface="Yu Mincho" panose="02020400000000000000" pitchFamily="18" charset="-128"/>
                <a:cs typeface="Calibri" panose="020F0502020204030204" pitchFamily="34" charset="0"/>
              </a:rPr>
              <a:t>avec un test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laboratoire</a:t>
            </a:r>
            <a:r>
              <a:rPr lang="en-US" sz="900" dirty="0">
                <a:effectLst/>
                <a:latin typeface="Calibri" panose="020F0502020204030204" pitchFamily="34" charset="0"/>
                <a:ea typeface="Yu Mincho" panose="02020400000000000000" pitchFamily="18" charset="-128"/>
                <a:cs typeface="Calibri" panose="020F0502020204030204"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600"/>
              </a:spcBef>
              <a:spcAft>
                <a:spcPts val="800"/>
              </a:spcAft>
            </a:pPr>
            <a:endParaRPr lang="en-US" sz="9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40306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D7F963F3-E30F-36E6-8912-6B43A75CC720}"/>
              </a:ext>
            </a:extLst>
          </p:cNvPr>
          <p:cNvSpPr>
            <a:spLocks noGrp="1"/>
          </p:cNvSpPr>
          <p:nvPr>
            <p:ph type="title"/>
          </p:nvPr>
        </p:nvSpPr>
        <p:spPr>
          <a:xfrm>
            <a:off x="257175" y="323489"/>
            <a:ext cx="10380662" cy="752475"/>
          </a:xfrm>
        </p:spPr>
        <p:txBody>
          <a:bodyPr>
            <a:normAutofit/>
          </a:bodyPr>
          <a:lstStyle/>
          <a:p>
            <a:pPr marL="0" marR="0">
              <a:spcBef>
                <a:spcPts val="200"/>
              </a:spcBef>
              <a:spcAft>
                <a:spcPts val="0"/>
              </a:spcAft>
            </a:pPr>
            <a:r>
              <a:rPr lang="fr-FR" sz="1600" b="1" dirty="0">
                <a:effectLst/>
                <a:ea typeface="Yu Gothic Light" panose="020B0300000000000000" pitchFamily="34" charset="-128"/>
                <a:cs typeface="Times New Roman" panose="02020603050405020304" pitchFamily="18" charset="0"/>
              </a:rPr>
              <a:t>Délai recommandé pour le retour du kit</a:t>
            </a:r>
            <a:endParaRPr lang="en-US" sz="1600" b="1" dirty="0">
              <a:effectLst/>
              <a:ea typeface="Yu Gothic Light" panose="020B0300000000000000" pitchFamily="34" charset="-128"/>
              <a:cs typeface="Times New Roman" panose="02020603050405020304" pitchFamily="18" charset="0"/>
            </a:endParaRPr>
          </a:p>
        </p:txBody>
      </p:sp>
      <p:sp>
        <p:nvSpPr>
          <p:cNvPr id="7" name="TextBox 6">
            <a:extLst>
              <a:ext uri="{FF2B5EF4-FFF2-40B4-BE49-F238E27FC236}">
                <a16:creationId xmlns:a16="http://schemas.microsoft.com/office/drawing/2014/main" id="{AD922607-6F8E-6C59-4CFE-D10227282075}"/>
              </a:ext>
            </a:extLst>
          </p:cNvPr>
          <p:cNvSpPr txBox="1"/>
          <p:nvPr/>
        </p:nvSpPr>
        <p:spPr>
          <a:xfrm>
            <a:off x="257175" y="4439139"/>
            <a:ext cx="11554820" cy="530338"/>
          </a:xfrm>
          <a:prstGeom prst="rect">
            <a:avLst/>
          </a:prstGeom>
          <a:noFill/>
        </p:spPr>
        <p:txBody>
          <a:bodyPr wrap="square">
            <a:spAutoFit/>
          </a:bodyPr>
          <a:lstStyle/>
          <a:p>
            <a:pPr>
              <a:lnSpc>
                <a:spcPct val="107000"/>
              </a:lnSpc>
              <a:spcBef>
                <a:spcPts val="600"/>
              </a:spcBef>
              <a:spcAft>
                <a:spcPts val="800"/>
              </a:spcAft>
            </a:pPr>
            <a:r>
              <a:rPr lang="en-US" sz="900" dirty="0">
                <a:effectLst/>
                <a:latin typeface="Calibri" panose="020F0502020204030204" pitchFamily="34" charset="0"/>
                <a:ea typeface="Yu Mincho" panose="02020400000000000000" pitchFamily="18" charset="-128"/>
                <a:cs typeface="Calibri" panose="020F0502020204030204" pitchFamily="34" charset="0"/>
              </a:rPr>
              <a:t>Man. </a:t>
            </a:r>
            <a:r>
              <a:rPr lang="en-US" sz="900" dirty="0">
                <a:latin typeface="Calibri" panose="020F0502020204030204" pitchFamily="34" charset="0"/>
                <a:ea typeface="Yu Mincho" panose="02020400000000000000" pitchFamily="18" charset="-128"/>
                <a:cs typeface="Calibri" panose="020F0502020204030204" pitchFamily="34" charset="0"/>
              </a:rPr>
              <a:t>et</a:t>
            </a:r>
            <a:r>
              <a:rPr lang="en-US" sz="900" dirty="0">
                <a:effectLst/>
                <a:latin typeface="Calibri" panose="020F0502020204030204" pitchFamily="34" charset="0"/>
                <a:ea typeface="Yu Mincho" panose="02020400000000000000" pitchFamily="18" charset="-128"/>
                <a:cs typeface="Calibri" panose="020F0502020204030204" pitchFamily="34" charset="0"/>
              </a:rPr>
              <a:t> N.-B. : * Doit </a:t>
            </a:r>
            <a:r>
              <a:rPr lang="en-US" sz="900" dirty="0" err="1">
                <a:effectLst/>
                <a:latin typeface="Calibri" panose="020F0502020204030204" pitchFamily="34" charset="0"/>
                <a:ea typeface="Yu Mincho" panose="02020400000000000000" pitchFamily="18" charset="-128"/>
                <a:cs typeface="Calibri" panose="020F0502020204030204" pitchFamily="34" charset="0"/>
              </a:rPr>
              <a:t>être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analysé</a:t>
            </a:r>
            <a:r>
              <a:rPr lang="en-US" sz="900" dirty="0">
                <a:effectLst/>
                <a:latin typeface="Calibri" panose="020F0502020204030204" pitchFamily="34" charset="0"/>
                <a:ea typeface="Yu Mincho" panose="02020400000000000000" pitchFamily="18" charset="-128"/>
                <a:cs typeface="Calibri" panose="020F0502020204030204" pitchFamily="34" charset="0"/>
              </a:rPr>
              <a:t> dans les 14 </a:t>
            </a:r>
            <a:r>
              <a:rPr lang="en-US" sz="900" dirty="0" err="1">
                <a:effectLst/>
                <a:latin typeface="Calibri" panose="020F0502020204030204" pitchFamily="34" charset="0"/>
                <a:ea typeface="Yu Mincho" panose="02020400000000000000" pitchFamily="18" charset="-128"/>
                <a:cs typeface="Calibri" panose="020F0502020204030204" pitchFamily="34" charset="0"/>
              </a:rPr>
              <a:t>jours</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suivant</a:t>
            </a:r>
            <a:r>
              <a:rPr lang="en-US" sz="900" dirty="0">
                <a:effectLst/>
                <a:latin typeface="Calibri" panose="020F0502020204030204" pitchFamily="34" charset="0"/>
                <a:ea typeface="Yu Mincho" panose="02020400000000000000" pitchFamily="18" charset="-128"/>
                <a:cs typeface="Calibri" panose="020F0502020204030204" pitchFamily="34" charset="0"/>
              </a:rPr>
              <a:t> le </a:t>
            </a:r>
            <a:r>
              <a:rPr lang="en-US" sz="900" dirty="0" err="1">
                <a:effectLst/>
                <a:latin typeface="Calibri" panose="020F0502020204030204" pitchFamily="34" charset="0"/>
                <a:ea typeface="Yu Mincho" panose="02020400000000000000" pitchFamily="18" charset="-128"/>
                <a:cs typeface="Calibri" panose="020F0502020204030204" pitchFamily="34" charset="0"/>
              </a:rPr>
              <a:t>prélèvement</a:t>
            </a:r>
            <a:r>
              <a:rPr lang="en-US" sz="900" dirty="0">
                <a:effectLst/>
                <a:latin typeface="Calibri" panose="020F0502020204030204" pitchFamily="34" charset="0"/>
                <a:ea typeface="Yu Mincho" panose="02020400000000000000" pitchFamily="18" charset="-128"/>
                <a:cs typeface="Calibri" panose="020F0502020204030204" pitchFamily="34" charset="0"/>
              </a:rPr>
              <a:t>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l'échantillon</a:t>
            </a:r>
            <a:r>
              <a:rPr lang="en-US" sz="900" dirty="0">
                <a:effectLst/>
                <a:latin typeface="Calibri" panose="020F0502020204030204" pitchFamily="34" charset="0"/>
                <a:ea typeface="Yu Mincho" panose="02020400000000000000" pitchFamily="18" charset="-128"/>
                <a:cs typeface="Calibri" panose="020F0502020204030204" pitchFamily="34" charset="0"/>
              </a:rPr>
              <a:t>.</a:t>
            </a:r>
            <a:br>
              <a:rPr lang="en-US" sz="900" dirty="0">
                <a:effectLst/>
                <a:latin typeface="Calibri" panose="020F0502020204030204" pitchFamily="34" charset="0"/>
                <a:ea typeface="Yu Mincho" panose="02020400000000000000" pitchFamily="18" charset="-128"/>
                <a:cs typeface="Calibri" panose="020F0502020204030204" pitchFamily="34" charset="0"/>
              </a:rPr>
            </a:br>
            <a:r>
              <a:rPr lang="en-US" sz="900" dirty="0">
                <a:effectLst/>
                <a:latin typeface="Calibri" panose="020F0502020204030204" pitchFamily="34" charset="0"/>
                <a:ea typeface="Yu Mincho" panose="02020400000000000000" pitchFamily="18" charset="-128"/>
                <a:cs typeface="Calibri" panose="020F0502020204030204" pitchFamily="34" charset="0"/>
              </a:rPr>
              <a:t>Ont. : ^ Les participants </a:t>
            </a:r>
            <a:r>
              <a:rPr lang="en-US" sz="900" dirty="0" err="1">
                <a:effectLst/>
                <a:latin typeface="Calibri" panose="020F0502020204030204" pitchFamily="34" charset="0"/>
                <a:ea typeface="Yu Mincho" panose="02020400000000000000" pitchFamily="18" charset="-128"/>
                <a:cs typeface="Calibri" panose="020F0502020204030204" pitchFamily="34" charset="0"/>
              </a:rPr>
              <a:t>sont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encouragés</a:t>
            </a:r>
            <a:r>
              <a:rPr lang="en-US" sz="900" dirty="0">
                <a:effectLst/>
                <a:latin typeface="Calibri" panose="020F0502020204030204" pitchFamily="34" charset="0"/>
                <a:ea typeface="Yu Mincho" panose="02020400000000000000" pitchFamily="18" charset="-128"/>
                <a:cs typeface="Calibri" panose="020F0502020204030204" pitchFamily="34" charset="0"/>
              </a:rPr>
              <a:t> à </a:t>
            </a:r>
            <a:r>
              <a:rPr lang="en-US" sz="900" dirty="0" err="1">
                <a:effectLst/>
                <a:latin typeface="Calibri" panose="020F0502020204030204" pitchFamily="34" charset="0"/>
                <a:ea typeface="Yu Mincho" panose="02020400000000000000" pitchFamily="18" charset="-128"/>
                <a:cs typeface="Calibri" panose="020F0502020204030204" pitchFamily="34" charset="0"/>
              </a:rPr>
              <a:t>renvoyer</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leur</a:t>
            </a:r>
            <a:r>
              <a:rPr lang="en-US" sz="900" dirty="0">
                <a:effectLst/>
                <a:latin typeface="Calibri" panose="020F0502020204030204" pitchFamily="34" charset="0"/>
                <a:ea typeface="Yu Mincho" panose="02020400000000000000" pitchFamily="18" charset="-128"/>
                <a:cs typeface="Calibri" panose="020F0502020204030204" pitchFamily="34" charset="0"/>
              </a:rPr>
              <a:t> kit </a:t>
            </a:r>
            <a:r>
              <a:rPr lang="en-US" sz="900" dirty="0" err="1">
                <a:effectLst/>
                <a:latin typeface="Calibri" panose="020F0502020204030204" pitchFamily="34" charset="0"/>
                <a:ea typeface="Yu Mincho" panose="02020400000000000000" pitchFamily="18" charset="-128"/>
                <a:cs typeface="Calibri" panose="020F0502020204030204" pitchFamily="34" charset="0"/>
              </a:rPr>
              <a:t>complété</a:t>
            </a:r>
            <a:r>
              <a:rPr lang="en-US" sz="900" dirty="0">
                <a:effectLst/>
                <a:latin typeface="Calibri" panose="020F0502020204030204" pitchFamily="34" charset="0"/>
                <a:ea typeface="Yu Mincho" panose="02020400000000000000" pitchFamily="18" charset="-128"/>
                <a:cs typeface="Calibri" panose="020F0502020204030204" pitchFamily="34" charset="0"/>
              </a:rPr>
              <a:t> par </a:t>
            </a:r>
            <a:r>
              <a:rPr lang="en-US" sz="900" dirty="0" err="1">
                <a:effectLst/>
                <a:latin typeface="Calibri" panose="020F0502020204030204" pitchFamily="34" charset="0"/>
                <a:ea typeface="Yu Mincho" panose="02020400000000000000" pitchFamily="18" charset="-128"/>
                <a:cs typeface="Calibri" panose="020F0502020204030204" pitchFamily="34" charset="0"/>
              </a:rPr>
              <a:t>courrier</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ou</a:t>
            </a:r>
            <a:r>
              <a:rPr lang="en-US" sz="900" dirty="0">
                <a:effectLst/>
                <a:latin typeface="Calibri" panose="020F0502020204030204" pitchFamily="34" charset="0"/>
                <a:ea typeface="Yu Mincho" panose="02020400000000000000" pitchFamily="18" charset="-128"/>
                <a:cs typeface="Calibri" panose="020F0502020204030204" pitchFamily="34" charset="0"/>
              </a:rPr>
              <a:t> par </a:t>
            </a:r>
            <a:r>
              <a:rPr lang="en-US" sz="900" dirty="0" err="1">
                <a:effectLst/>
                <a:latin typeface="Calibri" panose="020F0502020204030204" pitchFamily="34" charset="0"/>
                <a:ea typeface="Yu Mincho" panose="02020400000000000000" pitchFamily="18" charset="-128"/>
                <a:cs typeface="Calibri" panose="020F0502020204030204" pitchFamily="34" charset="0"/>
              </a:rPr>
              <a:t>l'option</a:t>
            </a:r>
            <a:r>
              <a:rPr lang="en-US" sz="900" dirty="0">
                <a:effectLst/>
                <a:latin typeface="Calibri" panose="020F0502020204030204" pitchFamily="34" charset="0"/>
                <a:ea typeface="Yu Mincho" panose="02020400000000000000" pitchFamily="18" charset="-128"/>
                <a:cs typeface="Calibri" panose="020F0502020204030204" pitchFamily="34" charset="0"/>
              </a:rPr>
              <a:t>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dépôt</a:t>
            </a:r>
            <a:r>
              <a:rPr lang="en-US" sz="900" dirty="0">
                <a:effectLst/>
                <a:latin typeface="Calibri" panose="020F0502020204030204" pitchFamily="34" charset="0"/>
                <a:ea typeface="Yu Mincho" panose="02020400000000000000" pitchFamily="18" charset="-128"/>
                <a:cs typeface="Calibri" panose="020F0502020204030204" pitchFamily="34" charset="0"/>
              </a:rPr>
              <a:t> dans les 48 </a:t>
            </a:r>
            <a:r>
              <a:rPr lang="en-US" sz="900" dirty="0" err="1">
                <a:effectLst/>
                <a:latin typeface="Calibri" panose="020F0502020204030204" pitchFamily="34" charset="0"/>
                <a:ea typeface="Yu Mincho" panose="02020400000000000000" pitchFamily="18" charset="-128"/>
                <a:cs typeface="Calibri" panose="020F0502020204030204" pitchFamily="34" charset="0"/>
              </a:rPr>
              <a:t>heures</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afin</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qu'il</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puisse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être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analysé</a:t>
            </a:r>
            <a:r>
              <a:rPr lang="en-US" sz="900" dirty="0">
                <a:effectLst/>
                <a:latin typeface="Calibri" panose="020F0502020204030204" pitchFamily="34" charset="0"/>
                <a:ea typeface="Yu Mincho" panose="02020400000000000000" pitchFamily="18" charset="-128"/>
                <a:cs typeface="Calibri" panose="020F0502020204030204" pitchFamily="34" charset="0"/>
              </a:rPr>
              <a:t> au </a:t>
            </a:r>
            <a:r>
              <a:rPr lang="en-US" sz="900" dirty="0" err="1">
                <a:effectLst/>
                <a:latin typeface="Calibri" panose="020F0502020204030204" pitchFamily="34" charset="0"/>
                <a:ea typeface="Yu Mincho" panose="02020400000000000000" pitchFamily="18" charset="-128"/>
                <a:cs typeface="Calibri" panose="020F0502020204030204" pitchFamily="34" charset="0"/>
              </a:rPr>
              <a:t>laboratoire</a:t>
            </a:r>
            <a:r>
              <a:rPr lang="en-US" sz="900" dirty="0">
                <a:effectLst/>
                <a:latin typeface="Calibri" panose="020F0502020204030204" pitchFamily="34" charset="0"/>
                <a:ea typeface="Yu Mincho" panose="02020400000000000000" pitchFamily="18" charset="-128"/>
                <a:cs typeface="Calibri" panose="020F0502020204030204" pitchFamily="34" charset="0"/>
              </a:rPr>
              <a:t> dans les 14 </a:t>
            </a:r>
            <a:r>
              <a:rPr lang="en-US" sz="900" dirty="0" err="1">
                <a:effectLst/>
                <a:latin typeface="Calibri" panose="020F0502020204030204" pitchFamily="34" charset="0"/>
                <a:ea typeface="Yu Mincho" panose="02020400000000000000" pitchFamily="18" charset="-128"/>
                <a:cs typeface="Calibri" panose="020F0502020204030204" pitchFamily="34" charset="0"/>
              </a:rPr>
              <a:t>jours</a:t>
            </a:r>
            <a:r>
              <a:rPr lang="en-US" sz="900" dirty="0">
                <a:effectLst/>
                <a:latin typeface="Calibri" panose="020F0502020204030204" pitchFamily="34" charset="0"/>
                <a:ea typeface="Yu Mincho" panose="02020400000000000000" pitchFamily="18" charset="-128"/>
                <a:cs typeface="Calibri" panose="020F0502020204030204" pitchFamily="34" charset="0"/>
              </a:rPr>
              <a:t> qui </a:t>
            </a:r>
            <a:r>
              <a:rPr lang="en-US" sz="900" dirty="0" err="1">
                <a:effectLst/>
                <a:latin typeface="Calibri" panose="020F0502020204030204" pitchFamily="34" charset="0"/>
                <a:ea typeface="Yu Mincho" panose="02020400000000000000" pitchFamily="18" charset="-128"/>
                <a:cs typeface="Calibri" panose="020F0502020204030204" pitchFamily="34" charset="0"/>
              </a:rPr>
              <a:t>suivent</a:t>
            </a:r>
            <a:r>
              <a:rPr lang="en-US" sz="900" dirty="0">
                <a:effectLst/>
                <a:latin typeface="Calibri" panose="020F0502020204030204" pitchFamily="34" charset="0"/>
                <a:ea typeface="Yu Mincho" panose="02020400000000000000" pitchFamily="18" charset="-128"/>
                <a:cs typeface="Calibri" panose="020F0502020204030204" pitchFamily="34" charset="0"/>
              </a:rPr>
              <a:t>.</a:t>
            </a:r>
            <a:br>
              <a:rPr lang="en-US" sz="900" dirty="0">
                <a:latin typeface="Calibri" panose="020F0502020204030204" pitchFamily="34" charset="0"/>
                <a:ea typeface="Yu Mincho" panose="02020400000000000000" pitchFamily="18" charset="-128"/>
                <a:cs typeface="Arial" panose="020B0604020202020204" pitchFamily="34" charset="0"/>
              </a:rPr>
            </a:br>
            <a:r>
              <a:rPr lang="en-US" sz="900" dirty="0">
                <a:effectLst/>
                <a:latin typeface="Calibri" panose="020F0502020204030204" pitchFamily="34" charset="0"/>
                <a:ea typeface="Yu Mincho" panose="02020400000000000000" pitchFamily="18" charset="-128"/>
                <a:cs typeface="Calibri" panose="020F0502020204030204" pitchFamily="34" charset="0"/>
              </a:rPr>
              <a:t>N.-B. : ~ Les participants </a:t>
            </a:r>
            <a:r>
              <a:rPr lang="en-US" sz="900" dirty="0" err="1">
                <a:effectLst/>
                <a:latin typeface="Calibri" panose="020F0502020204030204" pitchFamily="34" charset="0"/>
                <a:ea typeface="Yu Mincho" panose="02020400000000000000" pitchFamily="18" charset="-128"/>
                <a:cs typeface="Calibri" panose="020F0502020204030204" pitchFamily="34" charset="0"/>
              </a:rPr>
              <a:t>sont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encouragés</a:t>
            </a:r>
            <a:r>
              <a:rPr lang="en-US" sz="900" dirty="0">
                <a:effectLst/>
                <a:latin typeface="Calibri" panose="020F0502020204030204" pitchFamily="34" charset="0"/>
                <a:ea typeface="Yu Mincho" panose="02020400000000000000" pitchFamily="18" charset="-128"/>
                <a:cs typeface="Calibri" panose="020F0502020204030204" pitchFamily="34" charset="0"/>
              </a:rPr>
              <a:t> à </a:t>
            </a:r>
            <a:r>
              <a:rPr lang="en-US" sz="900" dirty="0" err="1">
                <a:effectLst/>
                <a:latin typeface="Calibri" panose="020F0502020204030204" pitchFamily="34" charset="0"/>
                <a:ea typeface="Yu Mincho" panose="02020400000000000000" pitchFamily="18" charset="-128"/>
                <a:cs typeface="Calibri" panose="020F0502020204030204" pitchFamily="34" charset="0"/>
              </a:rPr>
              <a:t>éviter</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d'envoyer</a:t>
            </a:r>
            <a:r>
              <a:rPr lang="en-US" sz="900" dirty="0">
                <a:effectLst/>
                <a:latin typeface="Calibri" panose="020F0502020204030204" pitchFamily="34" charset="0"/>
                <a:ea typeface="Yu Mincho" panose="02020400000000000000" pitchFamily="18" charset="-128"/>
                <a:cs typeface="Calibri" panose="020F0502020204030204" pitchFamily="34" charset="0"/>
              </a:rPr>
              <a:t> le kit </a:t>
            </a:r>
            <a:r>
              <a:rPr lang="en-US" sz="900" dirty="0" err="1">
                <a:effectLst/>
                <a:latin typeface="Calibri" panose="020F0502020204030204" pitchFamily="34" charset="0"/>
                <a:ea typeface="Yu Mincho" panose="02020400000000000000" pitchFamily="18" charset="-128"/>
                <a:cs typeface="Calibri" panose="020F0502020204030204" pitchFamily="34" charset="0"/>
              </a:rPr>
              <a:t>complété</a:t>
            </a:r>
            <a:r>
              <a:rPr lang="en-US" sz="900" dirty="0">
                <a:effectLst/>
                <a:latin typeface="Calibri" panose="020F0502020204030204" pitchFamily="34" charset="0"/>
                <a:ea typeface="Yu Mincho" panose="02020400000000000000" pitchFamily="18" charset="-128"/>
                <a:cs typeface="Calibri" panose="020F0502020204030204" pitchFamily="34" charset="0"/>
              </a:rPr>
              <a:t> par la poste le </a:t>
            </a:r>
            <a:r>
              <a:rPr lang="en-US" sz="900" dirty="0" err="1">
                <a:effectLst/>
                <a:latin typeface="Calibri" panose="020F0502020204030204" pitchFamily="34" charset="0"/>
                <a:ea typeface="Yu Mincho" panose="02020400000000000000" pitchFamily="18" charset="-128"/>
                <a:cs typeface="Calibri" panose="020F0502020204030204" pitchFamily="34" charset="0"/>
              </a:rPr>
              <a:t>jeudi</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ou</a:t>
            </a:r>
            <a:r>
              <a:rPr lang="en-US" sz="900" dirty="0">
                <a:effectLst/>
                <a:latin typeface="Calibri" panose="020F0502020204030204" pitchFamily="34" charset="0"/>
                <a:ea typeface="Yu Mincho" panose="02020400000000000000" pitchFamily="18" charset="-128"/>
                <a:cs typeface="Calibri" panose="020F0502020204030204" pitchFamily="34" charset="0"/>
              </a:rPr>
              <a:t> le </a:t>
            </a:r>
            <a:r>
              <a:rPr lang="en-US" sz="900" dirty="0" err="1">
                <a:effectLst/>
                <a:latin typeface="Calibri" panose="020F0502020204030204" pitchFamily="34" charset="0"/>
                <a:ea typeface="Yu Mincho" panose="02020400000000000000" pitchFamily="18" charset="-128"/>
                <a:cs typeface="Calibri" panose="020F0502020204030204" pitchFamily="34" charset="0"/>
              </a:rPr>
              <a:t>vendredi</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avant</a:t>
            </a:r>
            <a:r>
              <a:rPr lang="en-US" sz="900" dirty="0">
                <a:effectLst/>
                <a:latin typeface="Calibri" panose="020F0502020204030204" pitchFamily="34" charset="0"/>
                <a:ea typeface="Yu Mincho" panose="02020400000000000000" pitchFamily="18" charset="-128"/>
                <a:cs typeface="Calibri" panose="020F0502020204030204" pitchFamily="34" charset="0"/>
              </a:rPr>
              <a:t> le week-end et </a:t>
            </a:r>
            <a:r>
              <a:rPr lang="en-US" sz="900" dirty="0" err="1">
                <a:effectLst/>
                <a:latin typeface="Calibri" panose="020F0502020204030204" pitchFamily="34" charset="0"/>
                <a:ea typeface="Yu Mincho" panose="02020400000000000000" pitchFamily="18" charset="-128"/>
                <a:cs typeface="Calibri" panose="020F0502020204030204" pitchFamily="34" charset="0"/>
              </a:rPr>
              <a:t>avant</a:t>
            </a:r>
            <a:r>
              <a:rPr lang="en-US" sz="900" dirty="0">
                <a:effectLst/>
                <a:latin typeface="Calibri" panose="020F0502020204030204" pitchFamily="34" charset="0"/>
                <a:ea typeface="Yu Mincho" panose="02020400000000000000" pitchFamily="18" charset="-128"/>
                <a:cs typeface="Calibri" panose="020F0502020204030204" pitchFamily="34" charset="0"/>
              </a:rPr>
              <a:t> les </a:t>
            </a:r>
            <a:r>
              <a:rPr lang="en-US" sz="900" dirty="0" err="1">
                <a:effectLst/>
                <a:latin typeface="Calibri" panose="020F0502020204030204" pitchFamily="34" charset="0"/>
                <a:ea typeface="Yu Mincho" panose="02020400000000000000" pitchFamily="18" charset="-128"/>
                <a:cs typeface="Calibri" panose="020F0502020204030204" pitchFamily="34" charset="0"/>
              </a:rPr>
              <a:t>jours</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fériés</a:t>
            </a:r>
            <a:r>
              <a:rPr lang="en-US" sz="900" dirty="0">
                <a:effectLst/>
                <a:latin typeface="Calibri" panose="020F0502020204030204" pitchFamily="34" charset="0"/>
                <a:ea typeface="Yu Mincho" panose="02020400000000000000" pitchFamily="18" charset="-128"/>
                <a:cs typeface="Calibri" panose="020F0502020204030204"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p:txBody>
      </p:sp>
      <p:graphicFrame>
        <p:nvGraphicFramePr>
          <p:cNvPr id="2" name="Table 1">
            <a:extLst>
              <a:ext uri="{FF2B5EF4-FFF2-40B4-BE49-F238E27FC236}">
                <a16:creationId xmlns:a16="http://schemas.microsoft.com/office/drawing/2014/main" id="{54EC3B54-B65B-16AE-C473-99CE7F415F7B}"/>
              </a:ext>
            </a:extLst>
          </p:cNvPr>
          <p:cNvGraphicFramePr>
            <a:graphicFrameLocks noGrp="1"/>
          </p:cNvGraphicFramePr>
          <p:nvPr>
            <p:extLst>
              <p:ext uri="{D42A27DB-BD31-4B8C-83A1-F6EECF244321}">
                <p14:modId xmlns:p14="http://schemas.microsoft.com/office/powerpoint/2010/main" val="3676479803"/>
              </p:ext>
            </p:extLst>
          </p:nvPr>
        </p:nvGraphicFramePr>
        <p:xfrm>
          <a:off x="257175" y="1075964"/>
          <a:ext cx="11220451" cy="3363175"/>
        </p:xfrm>
        <a:graphic>
          <a:graphicData uri="http://schemas.openxmlformats.org/drawingml/2006/table">
            <a:tbl>
              <a:tblPr firstRow="1" firstCol="1" bandRow="1">
                <a:tableStyleId>{7E9639D4-E3E2-4D34-9284-5A2195B3D0D7}</a:tableStyleId>
              </a:tblPr>
              <a:tblGrid>
                <a:gridCol w="1489485">
                  <a:extLst>
                    <a:ext uri="{9D8B030D-6E8A-4147-A177-3AD203B41FA5}">
                      <a16:colId xmlns:a16="http://schemas.microsoft.com/office/drawing/2014/main" val="2400211115"/>
                    </a:ext>
                  </a:extLst>
                </a:gridCol>
                <a:gridCol w="2672981">
                  <a:extLst>
                    <a:ext uri="{9D8B030D-6E8A-4147-A177-3AD203B41FA5}">
                      <a16:colId xmlns:a16="http://schemas.microsoft.com/office/drawing/2014/main" val="655747950"/>
                    </a:ext>
                  </a:extLst>
                </a:gridCol>
                <a:gridCol w="1980080">
                  <a:extLst>
                    <a:ext uri="{9D8B030D-6E8A-4147-A177-3AD203B41FA5}">
                      <a16:colId xmlns:a16="http://schemas.microsoft.com/office/drawing/2014/main" val="977716683"/>
                    </a:ext>
                  </a:extLst>
                </a:gridCol>
                <a:gridCol w="2095563">
                  <a:extLst>
                    <a:ext uri="{9D8B030D-6E8A-4147-A177-3AD203B41FA5}">
                      <a16:colId xmlns:a16="http://schemas.microsoft.com/office/drawing/2014/main" val="4008066594"/>
                    </a:ext>
                  </a:extLst>
                </a:gridCol>
                <a:gridCol w="2982342">
                  <a:extLst>
                    <a:ext uri="{9D8B030D-6E8A-4147-A177-3AD203B41FA5}">
                      <a16:colId xmlns:a16="http://schemas.microsoft.com/office/drawing/2014/main" val="2224462289"/>
                    </a:ext>
                  </a:extLst>
                </a:gridCol>
              </a:tblGrid>
              <a:tr h="381631">
                <a:tc>
                  <a:txBody>
                    <a:bodyPr/>
                    <a:lstStyle/>
                    <a:p>
                      <a:pPr marL="0" marR="0" algn="ctr">
                        <a:lnSpc>
                          <a:spcPct val="107000"/>
                        </a:lnSpc>
                        <a:spcBef>
                          <a:spcPts val="240"/>
                        </a:spcBef>
                        <a:spcAft>
                          <a:spcPts val="240"/>
                        </a:spcAf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a:solidFill>
                            <a:srgbClr val="FEFFFE"/>
                          </a:solidFill>
                          <a:effectLst/>
                        </a:rPr>
                        <a:t>Dans les 48 </a:t>
                      </a:r>
                      <a:r>
                        <a:rPr lang="en-US" sz="900" dirty="0" err="1">
                          <a:solidFill>
                            <a:srgbClr val="FEFFFE"/>
                          </a:solidFill>
                          <a:effectLst/>
                        </a:rPr>
                        <a:t>heures</a:t>
                      </a:r>
                      <a:r>
                        <a:rPr lang="en-US" sz="900" dirty="0">
                          <a:solidFill>
                            <a:srgbClr val="FEFFFE"/>
                          </a:solidFill>
                          <a:effectLst/>
                        </a:rPr>
                        <a:t> </a:t>
                      </a:r>
                      <a:r>
                        <a:rPr lang="en-US" sz="900" dirty="0" err="1">
                          <a:solidFill>
                            <a:srgbClr val="FEFFFE"/>
                          </a:solidFill>
                          <a:effectLst/>
                        </a:rPr>
                        <a:t>suivant</a:t>
                      </a:r>
                      <a:r>
                        <a:rPr lang="en-US" sz="900" dirty="0">
                          <a:solidFill>
                            <a:srgbClr val="FEFFFE"/>
                          </a:solidFill>
                          <a:effectLst/>
                        </a:rPr>
                        <a:t> le </a:t>
                      </a:r>
                      <a:r>
                        <a:rPr lang="en-US" sz="900" dirty="0" err="1">
                          <a:solidFill>
                            <a:srgbClr val="FEFFFE"/>
                          </a:solidFill>
                          <a:effectLst/>
                        </a:rPr>
                        <a:t>prélèvement</a:t>
                      </a:r>
                      <a:r>
                        <a:rPr lang="en-US" sz="900" dirty="0">
                          <a:solidFill>
                            <a:srgbClr val="FEFFFE"/>
                          </a:solidFill>
                          <a:effectLst/>
                        </a:rPr>
                        <a:t> de </a:t>
                      </a:r>
                      <a:r>
                        <a:rPr lang="en-US" sz="900" dirty="0" err="1">
                          <a:solidFill>
                            <a:srgbClr val="FEFFFE"/>
                          </a:solidFill>
                          <a:effectLst/>
                        </a:rPr>
                        <a:t>l'échantillon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a:solidFill>
                            <a:srgbClr val="FEFFFE"/>
                          </a:solidFill>
                          <a:effectLst/>
                        </a:rPr>
                        <a:t>Dans les 7 </a:t>
                      </a:r>
                      <a:r>
                        <a:rPr lang="en-US" sz="900" dirty="0" err="1">
                          <a:solidFill>
                            <a:srgbClr val="FEFFFE"/>
                          </a:solidFill>
                          <a:effectLst/>
                        </a:rPr>
                        <a:t>jours</a:t>
                      </a:r>
                      <a:r>
                        <a:rPr lang="en-US" sz="900" dirty="0">
                          <a:solidFill>
                            <a:srgbClr val="FEFFFE"/>
                          </a:solidFill>
                          <a:effectLst/>
                        </a:rPr>
                        <a:t> </a:t>
                      </a:r>
                      <a:r>
                        <a:rPr lang="en-US" sz="900" dirty="0" err="1">
                          <a:solidFill>
                            <a:srgbClr val="FEFFFE"/>
                          </a:solidFill>
                          <a:effectLst/>
                        </a:rPr>
                        <a:t>suivant</a:t>
                      </a:r>
                      <a:r>
                        <a:rPr lang="en-US" sz="900" dirty="0">
                          <a:solidFill>
                            <a:srgbClr val="FEFFFE"/>
                          </a:solidFill>
                          <a:effectLst/>
                        </a:rPr>
                        <a:t> le </a:t>
                      </a:r>
                      <a:r>
                        <a:rPr lang="en-US" sz="900" dirty="0" err="1">
                          <a:solidFill>
                            <a:srgbClr val="FEFFFE"/>
                          </a:solidFill>
                          <a:effectLst/>
                        </a:rPr>
                        <a:t>prélèvement</a:t>
                      </a:r>
                      <a:r>
                        <a:rPr lang="en-US" sz="900" dirty="0">
                          <a:solidFill>
                            <a:srgbClr val="FEFFFE"/>
                          </a:solidFill>
                          <a:effectLst/>
                        </a:rPr>
                        <a:t> de </a:t>
                      </a:r>
                      <a:r>
                        <a:rPr lang="en-US" sz="900" dirty="0" err="1">
                          <a:solidFill>
                            <a:srgbClr val="FEFFFE"/>
                          </a:solidFill>
                          <a:effectLst/>
                        </a:rPr>
                        <a:t>l'échantillon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a:solidFill>
                            <a:srgbClr val="FEFFFE"/>
                          </a:solidFill>
                          <a:effectLst/>
                        </a:rPr>
                        <a:t>Doit </a:t>
                      </a:r>
                      <a:r>
                        <a:rPr lang="en-US" sz="900" dirty="0" err="1">
                          <a:solidFill>
                            <a:srgbClr val="FEFFFE"/>
                          </a:solidFill>
                          <a:effectLst/>
                        </a:rPr>
                        <a:t>être</a:t>
                      </a:r>
                      <a:r>
                        <a:rPr lang="en-US" sz="900" dirty="0">
                          <a:solidFill>
                            <a:srgbClr val="FEFFFE"/>
                          </a:solidFill>
                          <a:effectLst/>
                        </a:rPr>
                        <a:t> </a:t>
                      </a:r>
                      <a:r>
                        <a:rPr lang="en-US" sz="900" dirty="0" err="1">
                          <a:solidFill>
                            <a:srgbClr val="FEFFFE"/>
                          </a:solidFill>
                          <a:effectLst/>
                        </a:rPr>
                        <a:t>analysé</a:t>
                      </a:r>
                      <a:r>
                        <a:rPr lang="en-US" sz="900" dirty="0">
                          <a:solidFill>
                            <a:srgbClr val="FEFFFE"/>
                          </a:solidFill>
                          <a:effectLst/>
                        </a:rPr>
                        <a:t> dans les 15 </a:t>
                      </a:r>
                      <a:r>
                        <a:rPr lang="en-US" sz="900" dirty="0" err="1">
                          <a:solidFill>
                            <a:srgbClr val="FEFFFE"/>
                          </a:solidFill>
                          <a:effectLst/>
                        </a:rPr>
                        <a:t>jours</a:t>
                      </a:r>
                      <a:r>
                        <a:rPr lang="en-US" sz="900" dirty="0">
                          <a:solidFill>
                            <a:srgbClr val="FEFFFE"/>
                          </a:solidFill>
                          <a:effectLst/>
                        </a:rPr>
                        <a:t> </a:t>
                      </a:r>
                      <a:r>
                        <a:rPr lang="en-US" sz="900" dirty="0" err="1">
                          <a:solidFill>
                            <a:srgbClr val="FEFFFE"/>
                          </a:solidFill>
                          <a:effectLst/>
                        </a:rPr>
                        <a:t>suivant</a:t>
                      </a:r>
                      <a:r>
                        <a:rPr lang="en-US" sz="900" dirty="0">
                          <a:solidFill>
                            <a:srgbClr val="FEFFFE"/>
                          </a:solidFill>
                          <a:effectLst/>
                        </a:rPr>
                        <a:t> le </a:t>
                      </a:r>
                      <a:r>
                        <a:rPr lang="en-US" sz="900" dirty="0" err="1">
                          <a:solidFill>
                            <a:srgbClr val="FEFFFE"/>
                          </a:solidFill>
                          <a:effectLst/>
                        </a:rPr>
                        <a:t>prélèvement</a:t>
                      </a:r>
                      <a:r>
                        <a:rPr lang="en-US" sz="900" dirty="0">
                          <a:solidFill>
                            <a:srgbClr val="FEFFFE"/>
                          </a:solidFill>
                          <a:effectLst/>
                        </a:rPr>
                        <a:t> de </a:t>
                      </a:r>
                      <a:r>
                        <a:rPr lang="en-US" sz="900" dirty="0" err="1">
                          <a:solidFill>
                            <a:srgbClr val="FEFFFE"/>
                          </a:solidFill>
                          <a:effectLst/>
                        </a:rPr>
                        <a:t>l'échantillon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a:solidFill>
                            <a:srgbClr val="FEFFFE"/>
                          </a:solidFill>
                          <a:effectLst/>
                        </a:rPr>
                        <a:t>Avant </a:t>
                      </a:r>
                      <a:r>
                        <a:rPr lang="en-US" sz="900" dirty="0" err="1">
                          <a:solidFill>
                            <a:srgbClr val="FEFFFE"/>
                          </a:solidFill>
                          <a:effectLst/>
                        </a:rPr>
                        <a:t>l'expiration</a:t>
                      </a:r>
                      <a:r>
                        <a:rPr lang="en-US" sz="900" dirty="0">
                          <a:solidFill>
                            <a:srgbClr val="FEFFFE"/>
                          </a:solidFill>
                          <a:effectLst/>
                        </a:rPr>
                        <a:t> du kit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1725167638"/>
                  </a:ext>
                </a:extLst>
              </a:tr>
              <a:tr h="179942">
                <a:tc>
                  <a:txBody>
                    <a:bodyPr/>
                    <a:lstStyle/>
                    <a:p>
                      <a:pPr marL="0" marR="0" algn="ctr">
                        <a:lnSpc>
                          <a:spcPct val="107000"/>
                        </a:lnSpc>
                        <a:spcBef>
                          <a:spcPts val="240"/>
                        </a:spcBef>
                        <a:spcAft>
                          <a:spcPts val="240"/>
                        </a:spcAf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477631"/>
                  </a:ext>
                </a:extLst>
              </a:tr>
              <a:tr h="208534">
                <a:tc>
                  <a:txBody>
                    <a:bodyPr/>
                    <a:lstStyle/>
                    <a:p>
                      <a:pPr marL="0" marR="0" algn="ctr">
                        <a:lnSpc>
                          <a:spcPct val="107000"/>
                        </a:lnSpc>
                        <a:spcBef>
                          <a:spcPts val="240"/>
                        </a:spcBef>
                        <a:spcAft>
                          <a:spcPts val="24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7995980"/>
                  </a:ext>
                </a:extLst>
              </a:tr>
              <a:tr h="404848">
                <a:tc>
                  <a:txBody>
                    <a:bodyPr/>
                    <a:lstStyle/>
                    <a:p>
                      <a:pPr marL="0" marR="0" algn="ctr">
                        <a:lnSpc>
                          <a:spcPct val="107000"/>
                        </a:lnSpc>
                        <a:spcBef>
                          <a:spcPts val="240"/>
                        </a:spcBef>
                        <a:spcAft>
                          <a:spcPts val="240"/>
                        </a:spcAf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6165224"/>
                  </a:ext>
                </a:extLst>
              </a:tr>
              <a:tr h="179942">
                <a:tc>
                  <a:txBody>
                    <a:bodyPr/>
                    <a:lstStyle/>
                    <a:p>
                      <a:pPr marL="0" marR="0" algn="ctr">
                        <a:lnSpc>
                          <a:spcPct val="107000"/>
                        </a:lnSpc>
                        <a:spcBef>
                          <a:spcPts val="240"/>
                        </a:spcBef>
                        <a:spcAft>
                          <a:spcPts val="24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2351733"/>
                  </a:ext>
                </a:extLst>
              </a:tr>
              <a:tr h="208534">
                <a:tc>
                  <a:txBody>
                    <a:bodyPr/>
                    <a:lstStyle/>
                    <a:p>
                      <a:pPr marL="0" marR="0" algn="ctr">
                        <a:lnSpc>
                          <a:spcPct val="107000"/>
                        </a:lnSpc>
                        <a:spcBef>
                          <a:spcPts val="240"/>
                        </a:spcBef>
                        <a:spcAft>
                          <a:spcPts val="240"/>
                        </a:spcAf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673861"/>
                  </a:ext>
                </a:extLst>
              </a:tr>
              <a:tr h="179942">
                <a:tc>
                  <a:txBody>
                    <a:bodyPr/>
                    <a:lstStyle/>
                    <a:p>
                      <a:pPr marL="0" marR="0" algn="ctr">
                        <a:lnSpc>
                          <a:spcPct val="107000"/>
                        </a:lnSpc>
                        <a:spcBef>
                          <a:spcPts val="240"/>
                        </a:spcBef>
                        <a:spcAft>
                          <a:spcPts val="240"/>
                        </a:spcAf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9746861"/>
                  </a:ext>
                </a:extLst>
              </a:tr>
              <a:tr h="179942">
                <a:tc>
                  <a:txBody>
                    <a:bodyPr/>
                    <a:lstStyle/>
                    <a:p>
                      <a:pPr marL="0" marR="0" algn="ctr">
                        <a:lnSpc>
                          <a:spcPct val="107000"/>
                        </a:lnSpc>
                        <a:spcBef>
                          <a:spcPts val="240"/>
                        </a:spcBef>
                        <a:spcAft>
                          <a:spcPts val="240"/>
                        </a:spcAf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611040"/>
                  </a:ext>
                </a:extLst>
              </a:tr>
              <a:tr h="368192">
                <a:tc>
                  <a:txBody>
                    <a:bodyPr/>
                    <a:lstStyle/>
                    <a:p>
                      <a:pPr marL="0" marR="0" algn="ctr">
                        <a:lnSpc>
                          <a:spcPct val="107000"/>
                        </a:lnSpc>
                        <a:spcBef>
                          <a:spcPts val="240"/>
                        </a:spcBef>
                        <a:spcAft>
                          <a:spcPts val="240"/>
                        </a:spcAf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3772788"/>
                  </a:ext>
                </a:extLst>
              </a:tr>
              <a:tr h="179942">
                <a:tc>
                  <a:txBody>
                    <a:bodyPr/>
                    <a:lstStyle/>
                    <a:p>
                      <a:pPr marL="0" marR="0" algn="ctr">
                        <a:lnSpc>
                          <a:spcPct val="107000"/>
                        </a:lnSpc>
                        <a:spcBef>
                          <a:spcPts val="240"/>
                        </a:spcBef>
                        <a:spcAft>
                          <a:spcPts val="240"/>
                        </a:spcAf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3703715"/>
                  </a:ext>
                </a:extLst>
              </a:tr>
              <a:tr h="179942">
                <a:tc>
                  <a:txBody>
                    <a:bodyPr/>
                    <a:lstStyle/>
                    <a:p>
                      <a:pPr marL="0" marR="0" algn="ctr">
                        <a:lnSpc>
                          <a:spcPct val="107000"/>
                        </a:lnSpc>
                        <a:spcBef>
                          <a:spcPts val="240"/>
                        </a:spcBef>
                        <a:spcAft>
                          <a:spcPts val="240"/>
                        </a:spcAf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295088"/>
                  </a:ext>
                </a:extLst>
              </a:tr>
              <a:tr h="179942">
                <a:tc>
                  <a:txBody>
                    <a:bodyPr/>
                    <a:lstStyle/>
                    <a:p>
                      <a:pPr marL="0" marR="0" lvl="0" indent="0" algn="ctr" defTabSz="914400" rtl="0" eaLnBrk="1" fontAlgn="auto" latinLnBrk="0" hangingPunct="1">
                        <a:lnSpc>
                          <a:spcPct val="107000"/>
                        </a:lnSpc>
                        <a:spcBef>
                          <a:spcPts val="240"/>
                        </a:spcBef>
                        <a:spcAft>
                          <a:spcPts val="240"/>
                        </a:spcAft>
                        <a:buClrTx/>
                        <a:buSzTx/>
                        <a:buFontTx/>
                        <a:buNone/>
                        <a:tabLst/>
                        <a:defRPr/>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7669675"/>
                  </a:ext>
                </a:extLst>
              </a:tr>
              <a:tr h="351900">
                <a:tc>
                  <a:txBody>
                    <a:bodyPr/>
                    <a:lstStyle/>
                    <a:p>
                      <a:pPr marL="0" marR="0" lvl="0" indent="0" algn="ctr" defTabSz="914400" rtl="0" eaLnBrk="1" fontAlgn="auto" latinLnBrk="0" hangingPunct="1">
                        <a:lnSpc>
                          <a:spcPct val="107000"/>
                        </a:lnSpc>
                        <a:spcBef>
                          <a:spcPts val="240"/>
                        </a:spcBef>
                        <a:spcAft>
                          <a:spcPts val="240"/>
                        </a:spcAft>
                        <a:buClrTx/>
                        <a:buSzTx/>
                        <a:buFontTx/>
                        <a:buNone/>
                        <a:tabLst/>
                        <a:defRPr/>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dirty="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a:p>
                      <a:pPr marL="146050" marR="0" indent="-137160" algn="ctr" defTabSz="914400" rtl="0" eaLnBrk="1" latinLnBrk="0" hangingPunct="1">
                        <a:spcBef>
                          <a:spcPts val="0"/>
                        </a:spcBef>
                        <a:spcAft>
                          <a:spcPts val="100"/>
                        </a:spcAft>
                      </a:pPr>
                      <a:r>
                        <a:rPr lang="en-CA" sz="900" kern="1200" dirty="0" err="1">
                          <a:solidFill>
                            <a:schemeClr val="tx1"/>
                          </a:solidFill>
                          <a:effectLst/>
                          <a:latin typeface="+mn-lt"/>
                          <a:ea typeface="+mn-ea"/>
                          <a:cs typeface="+mn-cs"/>
                        </a:rPr>
                        <a:t>Échantillons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réfrigérés</a:t>
                      </a:r>
                      <a:endParaRPr lang="en-US" sz="9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522383"/>
                  </a:ext>
                </a:extLst>
              </a:tr>
              <a:tr h="179942">
                <a:tc>
                  <a:txBody>
                    <a:bodyPr/>
                    <a:lstStyle/>
                    <a:p>
                      <a:pPr marL="0" marR="0" algn="ctr">
                        <a:lnSpc>
                          <a:spcPct val="107000"/>
                        </a:lnSpc>
                        <a:spcBef>
                          <a:spcPts val="240"/>
                        </a:spcBef>
                        <a:spcAft>
                          <a:spcPts val="24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defTabSz="914400" rtl="0" eaLnBrk="1" latinLnBrk="0" hangingPunct="1">
                        <a:spcBef>
                          <a:spcPts val="0"/>
                        </a:spcBef>
                        <a:spcAft>
                          <a:spcPts val="100"/>
                        </a:spcAft>
                      </a:pPr>
                      <a:r>
                        <a:rPr lang="en-CA" sz="900" kern="1200" dirty="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768861"/>
                  </a:ext>
                </a:extLst>
              </a:tr>
            </a:tbl>
          </a:graphicData>
        </a:graphic>
      </p:graphicFrame>
    </p:spTree>
    <p:extLst>
      <p:ext uri="{BB962C8B-B14F-4D97-AF65-F5344CB8AC3E}">
        <p14:creationId xmlns:p14="http://schemas.microsoft.com/office/powerpoint/2010/main" val="364976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lstStyle/>
          <a:p>
            <a:r>
              <a:rPr lang="en-US"/>
              <a:t>Résumé </a:t>
            </a:r>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fr-FR"/>
              <a:t>Parcours de dépistage du cancer colorectal </a:t>
            </a:r>
            <a:endParaRPr lang="en-US"/>
          </a:p>
        </p:txBody>
      </p:sp>
    </p:spTree>
    <p:extLst>
      <p:ext uri="{BB962C8B-B14F-4D97-AF65-F5344CB8AC3E}">
        <p14:creationId xmlns:p14="http://schemas.microsoft.com/office/powerpoint/2010/main" val="827104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602C92-8820-BD6F-1226-4E1A278685AB}"/>
              </a:ext>
            </a:extLst>
          </p:cNvPr>
          <p:cNvSpPr>
            <a:spLocks noGrp="1"/>
          </p:cNvSpPr>
          <p:nvPr>
            <p:ph type="sldNum" sz="quarter" idx="12"/>
          </p:nvPr>
        </p:nvSpPr>
        <p:spPr/>
        <p:txBody>
          <a:bodyPr/>
          <a:lstStyle/>
          <a:p>
            <a:fld id="{D9F2F12A-E773-6344-8602-31C2DEEE88BD}" type="slidenum">
              <a:rPr lang="en-US" smtClean="0"/>
              <a:pPr/>
              <a:t>20</a:t>
            </a:fld>
            <a:endParaRPr lang="en-US"/>
          </a:p>
        </p:txBody>
      </p:sp>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normAutofit fontScale="90000"/>
          </a:bodyPr>
          <a:lstStyle/>
          <a:p>
            <a:r>
              <a:rPr lang="fr-FR"/>
              <a:t>Suivi diagnostique du dépistage colorectal </a:t>
            </a:r>
            <a:endParaRPr lang="en-US"/>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fr-FR"/>
              <a:t>Suivi en cas de résultats anormaux</a:t>
            </a:r>
          </a:p>
          <a:p>
            <a:r>
              <a:rPr lang="fr-FR"/>
              <a:t>Colonoscopie après un test anormal</a:t>
            </a:r>
          </a:p>
          <a:p>
            <a:r>
              <a:rPr lang="fr-FR"/>
              <a:t>Réduire le temps d'attente </a:t>
            </a:r>
          </a:p>
        </p:txBody>
      </p:sp>
    </p:spTree>
    <p:extLst>
      <p:ext uri="{BB962C8B-B14F-4D97-AF65-F5344CB8AC3E}">
        <p14:creationId xmlns:p14="http://schemas.microsoft.com/office/powerpoint/2010/main" val="247457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76B5334F-3E69-0F51-6945-E9DC2FC238C2}"/>
              </a:ext>
            </a:extLst>
          </p:cNvPr>
          <p:cNvSpPr>
            <a:spLocks noGrp="1"/>
          </p:cNvSpPr>
          <p:nvPr>
            <p:ph type="title"/>
          </p:nvPr>
        </p:nvSpPr>
        <p:spPr>
          <a:xfrm>
            <a:off x="333375" y="186402"/>
            <a:ext cx="10380662" cy="752475"/>
          </a:xfrm>
        </p:spPr>
        <p:txBody>
          <a:bodyPr>
            <a:normAutofit/>
          </a:bodyPr>
          <a:lstStyle/>
          <a:p>
            <a:pPr marL="0" marR="0">
              <a:spcBef>
                <a:spcPts val="200"/>
              </a:spcBef>
              <a:spcAft>
                <a:spcPts val="0"/>
              </a:spcAft>
            </a:pPr>
            <a:r>
              <a:rPr lang="fr-FR" sz="1600" b="1" dirty="0">
                <a:effectLst/>
                <a:ea typeface="Yu Gothic Light" panose="020B0300000000000000" pitchFamily="34" charset="-128"/>
                <a:cs typeface="Times New Roman" panose="02020603050405020304" pitchFamily="18" charset="0"/>
              </a:rPr>
              <a:t>Réception des résultats d'un test de dépistage colorectal normal</a:t>
            </a:r>
            <a:endParaRPr lang="en-US" sz="1600" b="1" dirty="0">
              <a:effectLst/>
              <a:ea typeface="Yu Gothic Light" panose="020B0300000000000000" pitchFamily="34" charset="-128"/>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0FA716DA-1662-C857-C1DD-9077B0DDF80A}"/>
              </a:ext>
            </a:extLst>
          </p:cNvPr>
          <p:cNvGraphicFramePr>
            <a:graphicFrameLocks noGrp="1"/>
          </p:cNvGraphicFramePr>
          <p:nvPr>
            <p:extLst>
              <p:ext uri="{D42A27DB-BD31-4B8C-83A1-F6EECF244321}">
                <p14:modId xmlns:p14="http://schemas.microsoft.com/office/powerpoint/2010/main" val="1153432963"/>
              </p:ext>
            </p:extLst>
          </p:nvPr>
        </p:nvGraphicFramePr>
        <p:xfrm>
          <a:off x="333375" y="938877"/>
          <a:ext cx="11325225" cy="4364312"/>
        </p:xfrm>
        <a:graphic>
          <a:graphicData uri="http://schemas.openxmlformats.org/drawingml/2006/table">
            <a:tbl>
              <a:tblPr firstRow="1" firstCol="1" bandRow="1">
                <a:tableStyleId>{7E9639D4-E3E2-4D34-9284-5A2195B3D0D7}</a:tableStyleId>
              </a:tblPr>
              <a:tblGrid>
                <a:gridCol w="1047750">
                  <a:extLst>
                    <a:ext uri="{9D8B030D-6E8A-4147-A177-3AD203B41FA5}">
                      <a16:colId xmlns:a16="http://schemas.microsoft.com/office/drawing/2014/main" val="55300178"/>
                    </a:ext>
                  </a:extLst>
                </a:gridCol>
                <a:gridCol w="3381375">
                  <a:extLst>
                    <a:ext uri="{9D8B030D-6E8A-4147-A177-3AD203B41FA5}">
                      <a16:colId xmlns:a16="http://schemas.microsoft.com/office/drawing/2014/main" val="643318239"/>
                    </a:ext>
                  </a:extLst>
                </a:gridCol>
                <a:gridCol w="2443022">
                  <a:extLst>
                    <a:ext uri="{9D8B030D-6E8A-4147-A177-3AD203B41FA5}">
                      <a16:colId xmlns:a16="http://schemas.microsoft.com/office/drawing/2014/main" val="3944217810"/>
                    </a:ext>
                  </a:extLst>
                </a:gridCol>
                <a:gridCol w="1571941">
                  <a:extLst>
                    <a:ext uri="{9D8B030D-6E8A-4147-A177-3AD203B41FA5}">
                      <a16:colId xmlns:a16="http://schemas.microsoft.com/office/drawing/2014/main" val="3112304605"/>
                    </a:ext>
                  </a:extLst>
                </a:gridCol>
                <a:gridCol w="2881137">
                  <a:extLst>
                    <a:ext uri="{9D8B030D-6E8A-4147-A177-3AD203B41FA5}">
                      <a16:colId xmlns:a16="http://schemas.microsoft.com/office/drawing/2014/main" val="3691080128"/>
                    </a:ext>
                  </a:extLst>
                </a:gridCol>
              </a:tblGrid>
              <a:tr h="24758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pPr>
                      <a:r>
                        <a:rPr lang="en-US" sz="900" dirty="0">
                          <a:solidFill>
                            <a:srgbClr val="FEFFFE"/>
                          </a:solidFill>
                          <a:effectLst/>
                        </a:rPr>
                        <a:t>Le </a:t>
                      </a:r>
                      <a:r>
                        <a:rPr lang="en-US" sz="900" dirty="0" err="1">
                          <a:solidFill>
                            <a:srgbClr val="FEFFFE"/>
                          </a:solidFill>
                          <a:effectLst/>
                        </a:rPr>
                        <a:t>médecin</a:t>
                      </a:r>
                      <a:r>
                        <a:rPr lang="en-US" sz="900" dirty="0">
                          <a:solidFill>
                            <a:srgbClr val="FEFFFE"/>
                          </a:solidFill>
                          <a:effectLst/>
                        </a:rPr>
                        <a:t> </a:t>
                      </a:r>
                      <a:r>
                        <a:rPr lang="en-US" sz="900" dirty="0" err="1">
                          <a:solidFill>
                            <a:srgbClr val="FEFFFE"/>
                          </a:solidFill>
                          <a:effectLst/>
                        </a:rPr>
                        <a:t>traitant</a:t>
                      </a:r>
                      <a:r>
                        <a:rPr lang="en-US" sz="900" dirty="0">
                          <a:solidFill>
                            <a:srgbClr val="FEFFFE"/>
                          </a:solidFill>
                          <a:effectLst/>
                        </a:rPr>
                        <a:t>  </a:t>
                      </a:r>
                      <a:r>
                        <a:rPr lang="en-US" sz="900" dirty="0" err="1">
                          <a:solidFill>
                            <a:srgbClr val="FEFFFE"/>
                          </a:solidFill>
                          <a:effectLst/>
                        </a:rPr>
                        <a:t>est</a:t>
                      </a:r>
                      <a:r>
                        <a:rPr lang="en-US" sz="900" dirty="0">
                          <a:solidFill>
                            <a:srgbClr val="FEFFFE"/>
                          </a:solidFill>
                          <a:effectLst/>
                        </a:rPr>
                        <a:t> chargé de </a:t>
                      </a:r>
                      <a:r>
                        <a:rPr lang="en-US" sz="900" dirty="0" err="1">
                          <a:solidFill>
                            <a:srgbClr val="FEFFFE"/>
                          </a:solidFill>
                          <a:effectLst/>
                        </a:rPr>
                        <a:t>contacter</a:t>
                      </a:r>
                      <a:r>
                        <a:rPr lang="en-US" sz="900" dirty="0">
                          <a:solidFill>
                            <a:srgbClr val="FEFFFE"/>
                          </a:solidFill>
                          <a:effectLst/>
                        </a:rPr>
                        <a:t> les participants pour </a:t>
                      </a:r>
                      <a:r>
                        <a:rPr lang="en-US" sz="900" dirty="0" err="1">
                          <a:solidFill>
                            <a:srgbClr val="FEFFFE"/>
                          </a:solidFill>
                          <a:effectLst/>
                        </a:rPr>
                        <a:t>leur</a:t>
                      </a:r>
                      <a:r>
                        <a:rPr lang="en-US" sz="900" dirty="0">
                          <a:solidFill>
                            <a:srgbClr val="FEFFFE"/>
                          </a:solidFill>
                          <a:effectLst/>
                        </a:rPr>
                        <a:t> </a:t>
                      </a:r>
                      <a:r>
                        <a:rPr lang="en-US" sz="900" dirty="0" err="1">
                          <a:solidFill>
                            <a:srgbClr val="FEFFFE"/>
                          </a:solidFill>
                          <a:effectLst/>
                        </a:rPr>
                        <a:t>fournir</a:t>
                      </a:r>
                      <a:r>
                        <a:rPr lang="en-US" sz="900" dirty="0">
                          <a:solidFill>
                            <a:srgbClr val="FEFFFE"/>
                          </a:solidFill>
                          <a:effectLst/>
                        </a:rPr>
                        <a:t> les </a:t>
                      </a:r>
                      <a:r>
                        <a:rPr lang="en-US" sz="900" dirty="0" err="1">
                          <a:solidFill>
                            <a:srgbClr val="FEFFFE"/>
                          </a:solidFill>
                          <a:effectLst/>
                        </a:rPr>
                        <a:t>résultats</a:t>
                      </a:r>
                      <a:r>
                        <a:rPr lang="en-US" sz="900" dirty="0">
                          <a:solidFill>
                            <a:srgbClr val="FEFFFE"/>
                          </a:solidFill>
                          <a:effectLst/>
                        </a:rPr>
                        <a: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pPr>
                      <a:r>
                        <a:rPr lang="en-US" sz="900" dirty="0" err="1">
                          <a:solidFill>
                            <a:srgbClr val="FEFFFE"/>
                          </a:solidFill>
                          <a:effectLst/>
                        </a:rPr>
                        <a:t>Résultats</a:t>
                      </a:r>
                      <a:r>
                        <a:rPr lang="en-US" sz="900" dirty="0">
                          <a:solidFill>
                            <a:srgbClr val="FEFFFE"/>
                          </a:solidFill>
                          <a:effectLst/>
                        </a:rPr>
                        <a:t> </a:t>
                      </a:r>
                      <a:r>
                        <a:rPr lang="en-US" sz="900" dirty="0" err="1">
                          <a:solidFill>
                            <a:srgbClr val="FEFFFE"/>
                          </a:solidFill>
                          <a:effectLst/>
                        </a:rPr>
                        <a:t>envoyés</a:t>
                      </a:r>
                      <a:r>
                        <a:rPr lang="en-US" sz="900" dirty="0">
                          <a:solidFill>
                            <a:srgbClr val="FEFFFE"/>
                          </a:solidFill>
                          <a:effectLst/>
                        </a:rPr>
                        <a:t> par </a:t>
                      </a:r>
                      <a:r>
                        <a:rPr lang="en-US" sz="900" dirty="0" err="1">
                          <a:solidFill>
                            <a:srgbClr val="FEFFFE"/>
                          </a:solidFill>
                          <a:effectLst/>
                        </a:rPr>
                        <a:t>courrier</a:t>
                      </a:r>
                      <a:r>
                        <a:rPr lang="en-US" sz="900" dirty="0">
                          <a:solidFill>
                            <a:srgbClr val="FEFFFE"/>
                          </a:solidFill>
                          <a:effectLst/>
                        </a:rPr>
                        <a:t> aux participants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pPr>
                      <a:r>
                        <a:rPr lang="en-US" sz="900" dirty="0">
                          <a:solidFill>
                            <a:srgbClr val="FEFFFE"/>
                          </a:solidFill>
                          <a:effectLst/>
                        </a:rPr>
                        <a:t>Le </a:t>
                      </a:r>
                      <a:r>
                        <a:rPr lang="en-US" sz="900" dirty="0" err="1">
                          <a:solidFill>
                            <a:srgbClr val="FEFFFE"/>
                          </a:solidFill>
                          <a:effectLst/>
                        </a:rPr>
                        <a:t>médecin</a:t>
                      </a:r>
                      <a:r>
                        <a:rPr lang="en-US" sz="900" dirty="0">
                          <a:solidFill>
                            <a:srgbClr val="FEFFFE"/>
                          </a:solidFill>
                          <a:effectLst/>
                        </a:rPr>
                        <a:t> </a:t>
                      </a:r>
                      <a:r>
                        <a:rPr lang="en-US" sz="900" dirty="0" err="1">
                          <a:solidFill>
                            <a:srgbClr val="FEFFFE"/>
                          </a:solidFill>
                          <a:effectLst/>
                        </a:rPr>
                        <a:t>traitant</a:t>
                      </a:r>
                      <a:r>
                        <a:rPr lang="en-US" sz="900" dirty="0">
                          <a:solidFill>
                            <a:srgbClr val="FEFFFE"/>
                          </a:solidFill>
                          <a:effectLst/>
                        </a:rPr>
                        <a:t> </a:t>
                      </a:r>
                      <a:r>
                        <a:rPr lang="en-US" sz="900" dirty="0" err="1">
                          <a:solidFill>
                            <a:srgbClr val="FEFFFE"/>
                          </a:solidFill>
                          <a:effectLst/>
                        </a:rPr>
                        <a:t>reçoit</a:t>
                      </a:r>
                      <a:r>
                        <a:rPr lang="en-US" sz="900" dirty="0">
                          <a:solidFill>
                            <a:srgbClr val="FEFFFE"/>
                          </a:solidFill>
                          <a:effectLst/>
                        </a:rPr>
                        <a:t> les </a:t>
                      </a:r>
                      <a:r>
                        <a:rPr lang="en-US" sz="900" dirty="0" err="1">
                          <a:solidFill>
                            <a:srgbClr val="FEFFFE"/>
                          </a:solidFill>
                          <a:effectLst/>
                        </a:rPr>
                        <a:t>résultats</a:t>
                      </a:r>
                      <a:r>
                        <a:rPr lang="en-US" sz="900" dirty="0">
                          <a:solidFill>
                            <a:srgbClr val="FEFFFE"/>
                          </a:solidFill>
                          <a:effectLst/>
                        </a:rPr>
                        <a:t> du TIF par fax/</a:t>
                      </a:r>
                      <a:r>
                        <a:rPr lang="en-US" sz="900" dirty="0" err="1">
                          <a:solidFill>
                            <a:srgbClr val="FEFFFE"/>
                          </a:solidFill>
                          <a:effectLst/>
                        </a:rPr>
                        <a:t>système</a:t>
                      </a:r>
                      <a:r>
                        <a:rPr lang="en-US" sz="900" dirty="0">
                          <a:solidFill>
                            <a:srgbClr val="FEFFFE"/>
                          </a:solidFill>
                          <a:effectLst/>
                        </a:rPr>
                        <a:t> </a:t>
                      </a:r>
                      <a:r>
                        <a:rPr lang="en-US" sz="900" dirty="0" err="1">
                          <a:solidFill>
                            <a:srgbClr val="FEFFFE"/>
                          </a:solidFill>
                          <a:effectLst/>
                        </a:rPr>
                        <a:t>en</a:t>
                      </a:r>
                      <a:r>
                        <a:rPr lang="en-US" sz="900" dirty="0">
                          <a:solidFill>
                            <a:srgbClr val="FEFFFE"/>
                          </a:solidFill>
                          <a:effectLst/>
                        </a:rPr>
                        <a:t> </a:t>
                      </a:r>
                      <a:r>
                        <a:rPr lang="en-US" sz="900" dirty="0" err="1">
                          <a:solidFill>
                            <a:srgbClr val="FEFFFE"/>
                          </a:solidFill>
                          <a:effectLst/>
                        </a:rPr>
                        <a:t>ligne</a:t>
                      </a:r>
                      <a:r>
                        <a:rPr lang="en-US" sz="900" dirty="0">
                          <a:solidFill>
                            <a:srgbClr val="FEFFFE"/>
                          </a:solidFill>
                          <a:effectLst/>
                        </a:rPr>
                        <a: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pPr>
                      <a:r>
                        <a:rPr lang="en-US" sz="900" dirty="0" err="1">
                          <a:solidFill>
                            <a:srgbClr val="FEFFFE"/>
                          </a:solidFill>
                          <a:effectLst/>
                        </a:rPr>
                        <a:t>Autres</a:t>
                      </a:r>
                      <a:r>
                        <a:rPr lang="en-US" sz="900" dirty="0">
                          <a:solidFill>
                            <a:srgbClr val="FEFFFE"/>
                          </a:solidFill>
                          <a:effectLst/>
                        </a:rPr>
                        <a:t> </a:t>
                      </a:r>
                      <a:r>
                        <a:rPr lang="en-US" sz="900" dirty="0" err="1">
                          <a:solidFill>
                            <a:srgbClr val="FEFFFE"/>
                          </a:solidFill>
                          <a:effectLst/>
                        </a:rPr>
                        <a:t>moyens</a:t>
                      </a:r>
                      <a:r>
                        <a:rPr lang="en-US" sz="900" dirty="0">
                          <a:solidFill>
                            <a:srgbClr val="FEFFFE"/>
                          </a:solidFill>
                          <a:effectLst/>
                        </a:rPr>
                        <a:t> de </a:t>
                      </a:r>
                      <a:r>
                        <a:rPr lang="en-US" sz="900" dirty="0" err="1">
                          <a:solidFill>
                            <a:srgbClr val="FEFFFE"/>
                          </a:solidFill>
                          <a:effectLst/>
                        </a:rPr>
                        <a:t>recevoir</a:t>
                      </a:r>
                      <a:r>
                        <a:rPr lang="en-US" sz="900" dirty="0">
                          <a:solidFill>
                            <a:srgbClr val="FEFFFE"/>
                          </a:solidFill>
                          <a:effectLst/>
                        </a:rPr>
                        <a:t> des </a:t>
                      </a:r>
                      <a:r>
                        <a:rPr lang="en-US" sz="900" dirty="0" err="1">
                          <a:solidFill>
                            <a:srgbClr val="FEFFFE"/>
                          </a:solidFill>
                          <a:effectLst/>
                        </a:rPr>
                        <a:t>résultats</a:t>
                      </a:r>
                      <a:r>
                        <a:rPr lang="en-US" sz="900" dirty="0">
                          <a:solidFill>
                            <a:srgbClr val="FEFFFE"/>
                          </a:solidFill>
                          <a:effectLst/>
                        </a:rPr>
                        <a:t> </a:t>
                      </a:r>
                      <a:r>
                        <a:rPr lang="en-US" sz="900" dirty="0" err="1">
                          <a:solidFill>
                            <a:srgbClr val="FEFFFE"/>
                          </a:solidFill>
                          <a:effectLst/>
                        </a:rPr>
                        <a:t>normaux</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102993582"/>
                  </a:ext>
                </a:extLst>
              </a:tr>
              <a:tr h="150844">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211358"/>
                  </a:ext>
                </a:extLst>
              </a:tr>
              <a:tr h="328204">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dirty="0">
                          <a:effectLst/>
                        </a:rPr>
                        <a:t>✓ </a:t>
                      </a:r>
                    </a:p>
                    <a:p>
                      <a:pPr marL="146050" marR="0" indent="-137160" algn="ctr">
                        <a:spcBef>
                          <a:spcPts val="0"/>
                        </a:spcBef>
                        <a:spcAft>
                          <a:spcPts val="100"/>
                        </a:spcAft>
                      </a:pPr>
                      <a:r>
                        <a:rPr lang="en-CA" sz="900" dirty="0">
                          <a:effectLst/>
                        </a:rPr>
                        <a:t>(</a:t>
                      </a:r>
                      <a:r>
                        <a:rPr lang="en-CA" sz="900" dirty="0" err="1">
                          <a:effectLst/>
                        </a:rPr>
                        <a:t>opportuniste</a:t>
                      </a: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137160" algn="l" defTabSz="914400" rtl="0" eaLnBrk="1" fontAlgn="auto" latinLnBrk="0" hangingPunct="1">
                        <a:lnSpc>
                          <a:spcPct val="107000"/>
                        </a:lnSpc>
                        <a:spcBef>
                          <a:spcPts val="0"/>
                        </a:spcBef>
                        <a:spcAft>
                          <a:spcPts val="0"/>
                        </a:spcAft>
                        <a:buClrTx/>
                        <a:buSzTx/>
                        <a:buFontTx/>
                        <a:buNone/>
                        <a:tabLst>
                          <a:tab pos="5280025" algn="l"/>
                        </a:tabLst>
                        <a:defRPr/>
                      </a:pPr>
                      <a:r>
                        <a:rPr lang="en-CA" sz="900" kern="1200" dirty="0">
                          <a:solidFill>
                            <a:schemeClr val="tx1"/>
                          </a:solidFill>
                          <a:effectLst/>
                          <a:latin typeface="+mn-lt"/>
                          <a:ea typeface="+mn-ea"/>
                          <a:cs typeface="+mn-cs"/>
                        </a:rPr>
                        <a:t>Les </a:t>
                      </a:r>
                      <a:r>
                        <a:rPr lang="en-CA" sz="900" kern="1200" dirty="0" err="1">
                          <a:solidFill>
                            <a:schemeClr val="tx1"/>
                          </a:solidFill>
                          <a:effectLst/>
                          <a:latin typeface="+mn-lt"/>
                          <a:ea typeface="+mn-ea"/>
                          <a:cs typeface="+mn-cs"/>
                        </a:rPr>
                        <a:t>résultats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négatifs</a:t>
                      </a:r>
                      <a:r>
                        <a:rPr lang="en-CA" sz="900" kern="1200" dirty="0">
                          <a:solidFill>
                            <a:schemeClr val="tx1"/>
                          </a:solidFill>
                          <a:effectLst/>
                          <a:latin typeface="+mn-lt"/>
                          <a:ea typeface="+mn-ea"/>
                          <a:cs typeface="+mn-cs"/>
                        </a:rPr>
                        <a:t> du TIF dans le cadre du programme de </a:t>
                      </a:r>
                      <a:r>
                        <a:rPr lang="en-CA" sz="900" kern="1200" dirty="0" err="1">
                          <a:solidFill>
                            <a:schemeClr val="tx1"/>
                          </a:solidFill>
                          <a:effectLst/>
                          <a:latin typeface="+mn-lt"/>
                          <a:ea typeface="+mn-ea"/>
                          <a:cs typeface="+mn-cs"/>
                        </a:rPr>
                        <a:t>dépistage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organisé</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reçoivent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une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lettre</a:t>
                      </a:r>
                      <a:r>
                        <a:rPr lang="en-CA" sz="900" kern="1200" dirty="0">
                          <a:solidFill>
                            <a:schemeClr val="tx1"/>
                          </a:solidFill>
                          <a:effectLst/>
                          <a:latin typeface="+mn-lt"/>
                          <a:ea typeface="+mn-ea"/>
                          <a:cs typeface="+mn-cs"/>
                        </a:rPr>
                        <a:t> et un coup de telephone </a:t>
                      </a:r>
                      <a:r>
                        <a:rPr lang="en-CA" sz="900" kern="1200" dirty="0" err="1">
                          <a:solidFill>
                            <a:schemeClr val="tx1"/>
                          </a:solidFill>
                          <a:effectLst/>
                          <a:latin typeface="+mn-lt"/>
                          <a:ea typeface="+mn-ea"/>
                          <a:cs typeface="+mn-cs"/>
                        </a:rPr>
                        <a:t>venant</a:t>
                      </a:r>
                      <a:r>
                        <a:rPr lang="en-CA" sz="900" kern="1200" dirty="0">
                          <a:solidFill>
                            <a:schemeClr val="tx1"/>
                          </a:solidFill>
                          <a:effectLst/>
                          <a:latin typeface="+mn-lt"/>
                          <a:ea typeface="+mn-ea"/>
                          <a:cs typeface="+mn-cs"/>
                        </a:rPr>
                        <a:t> du programme </a:t>
                      </a:r>
                      <a:r>
                        <a:rPr lang="en-CA" sz="900" kern="1200" dirty="0" err="1">
                          <a:solidFill>
                            <a:schemeClr val="tx1"/>
                          </a:solidFill>
                          <a:effectLst/>
                          <a:latin typeface="+mn-lt"/>
                          <a:ea typeface="+mn-ea"/>
                          <a:cs typeface="+mn-cs"/>
                        </a:rPr>
                        <a:t>directement</a:t>
                      </a:r>
                      <a:r>
                        <a:rPr lang="en-CA" sz="900" kern="1200" dirty="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a:p>
                      <a:pPr marL="0" marR="0" indent="-137160" algn="l" defTabSz="914400" rtl="0" eaLnBrk="1" latinLnBrk="0" hangingPunct="1">
                        <a:lnSpc>
                          <a:spcPct val="107000"/>
                        </a:lnSpc>
                        <a:spcBef>
                          <a:spcPts val="0"/>
                        </a:spcBef>
                        <a:spcAft>
                          <a:spcPts val="0"/>
                        </a:spcAft>
                        <a:tabLst>
                          <a:tab pos="5280025" algn="l"/>
                        </a:tabLst>
                      </a:pPr>
                      <a:endParaRPr lang="en-US" sz="9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1203130"/>
                  </a:ext>
                </a:extLst>
              </a:tr>
              <a:tr h="322992">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292086"/>
                  </a:ext>
                </a:extLst>
              </a:tr>
              <a:tr h="150844">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7004488"/>
                  </a:ext>
                </a:extLst>
              </a:tr>
              <a:tr h="218514">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6187486"/>
                  </a:ext>
                </a:extLst>
              </a:tr>
              <a:tr h="150844">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7678561"/>
                  </a:ext>
                </a:extLst>
              </a:tr>
              <a:tr h="150844">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0780749"/>
                  </a:ext>
                </a:extLst>
              </a:tr>
              <a:tr h="73748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137160" algn="l" defTabSz="914400" rtl="0" eaLnBrk="1" fontAlgn="auto" latinLnBrk="0" hangingPunct="1">
                        <a:lnSpc>
                          <a:spcPct val="107000"/>
                        </a:lnSpc>
                        <a:spcBef>
                          <a:spcPts val="0"/>
                        </a:spcBef>
                        <a:spcAft>
                          <a:spcPts val="0"/>
                        </a:spcAft>
                        <a:buClrTx/>
                        <a:buSzTx/>
                        <a:buFontTx/>
                        <a:buNone/>
                        <a:tabLst>
                          <a:tab pos="5280025" algn="l"/>
                        </a:tabLst>
                        <a:defRPr/>
                      </a:pPr>
                      <a:r>
                        <a:rPr lang="en-US" sz="900" kern="1200" dirty="0">
                          <a:solidFill>
                            <a:schemeClr val="tx1"/>
                          </a:solidFill>
                          <a:effectLst/>
                          <a:latin typeface="+mn-lt"/>
                          <a:ea typeface="+mn-ea"/>
                          <a:cs typeface="+mn-cs"/>
                        </a:rPr>
                        <a:t>Deux </a:t>
                      </a:r>
                      <a:r>
                        <a:rPr lang="en-US" sz="900" kern="1200" dirty="0" err="1">
                          <a:solidFill>
                            <a:schemeClr val="tx1"/>
                          </a:solidFill>
                          <a:effectLst/>
                          <a:latin typeface="+mn-lt"/>
                          <a:ea typeface="+mn-ea"/>
                          <a:cs typeface="+mn-cs"/>
                        </a:rPr>
                        <a:t>ans</a:t>
                      </a:r>
                      <a:r>
                        <a:rPr lang="en-US" sz="900" kern="1200" dirty="0">
                          <a:solidFill>
                            <a:schemeClr val="tx1"/>
                          </a:solidFill>
                          <a:effectLst/>
                          <a:latin typeface="+mn-lt"/>
                          <a:ea typeface="+mn-ea"/>
                          <a:cs typeface="+mn-cs"/>
                        </a:rPr>
                        <a:t> après un </a:t>
                      </a:r>
                      <a:r>
                        <a:rPr lang="en-US" sz="900" kern="1200" dirty="0" err="1">
                          <a:solidFill>
                            <a:schemeClr val="tx1"/>
                          </a:solidFill>
                          <a:effectLst/>
                          <a:latin typeface="+mn-lt"/>
                          <a:ea typeface="+mn-ea"/>
                          <a:cs typeface="+mn-cs"/>
                        </a:rPr>
                        <a:t>résultat</a:t>
                      </a:r>
                      <a:r>
                        <a:rPr lang="en-US" sz="900" kern="1200" dirty="0">
                          <a:solidFill>
                            <a:schemeClr val="tx1"/>
                          </a:solidFill>
                          <a:effectLst/>
                          <a:latin typeface="+mn-lt"/>
                          <a:ea typeface="+mn-ea"/>
                          <a:cs typeface="+mn-cs"/>
                        </a:rPr>
                        <a:t> normal, les participants </a:t>
                      </a:r>
                      <a:r>
                        <a:rPr lang="en-US" sz="900" kern="1200" dirty="0" err="1">
                          <a:solidFill>
                            <a:schemeClr val="tx1"/>
                          </a:solidFill>
                          <a:effectLst/>
                          <a:latin typeface="+mn-lt"/>
                          <a:ea typeface="+mn-ea"/>
                          <a:cs typeface="+mn-cs"/>
                        </a:rPr>
                        <a:t>reçoivent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une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lettre</a:t>
                      </a:r>
                      <a:r>
                        <a:rPr lang="en-US" sz="900" kern="1200" dirty="0">
                          <a:solidFill>
                            <a:schemeClr val="tx1"/>
                          </a:solidFill>
                          <a:effectLst/>
                          <a:latin typeface="+mn-lt"/>
                          <a:ea typeface="+mn-ea"/>
                          <a:cs typeface="+mn-cs"/>
                        </a:rPr>
                        <a:t> de rappel pour un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par TIF. Si le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n'a</a:t>
                      </a:r>
                      <a:r>
                        <a:rPr lang="en-US" sz="900" kern="1200" dirty="0">
                          <a:solidFill>
                            <a:schemeClr val="tx1"/>
                          </a:solidFill>
                          <a:effectLst/>
                          <a:latin typeface="+mn-lt"/>
                          <a:ea typeface="+mn-ea"/>
                          <a:cs typeface="+mn-cs"/>
                        </a:rPr>
                        <a:t> pas lieu, </a:t>
                      </a:r>
                      <a:r>
                        <a:rPr lang="en-US" sz="900" kern="1200" dirty="0" err="1">
                          <a:solidFill>
                            <a:schemeClr val="tx1"/>
                          </a:solidFill>
                          <a:effectLst/>
                          <a:latin typeface="+mn-lt"/>
                          <a:ea typeface="+mn-ea"/>
                          <a:cs typeface="+mn-cs"/>
                        </a:rPr>
                        <a:t>ils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reçoivent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une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lettre</a:t>
                      </a:r>
                      <a:r>
                        <a:rPr lang="en-US" sz="900" kern="1200" dirty="0">
                          <a:solidFill>
                            <a:schemeClr val="tx1"/>
                          </a:solidFill>
                          <a:effectLst/>
                          <a:latin typeface="+mn-lt"/>
                          <a:ea typeface="+mn-ea"/>
                          <a:cs typeface="+mn-cs"/>
                        </a:rPr>
                        <a:t> de rappel pour un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dans 4 </a:t>
                      </a:r>
                      <a:r>
                        <a:rPr lang="en-US" sz="900" kern="1200" dirty="0" err="1">
                          <a:solidFill>
                            <a:schemeClr val="tx1"/>
                          </a:solidFill>
                          <a:effectLst/>
                          <a:latin typeface="+mn-lt"/>
                          <a:ea typeface="+mn-ea"/>
                          <a:cs typeface="+mn-cs"/>
                        </a:rPr>
                        <a:t>mois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si</a:t>
                      </a:r>
                      <a:r>
                        <a:rPr lang="en-US" sz="900" kern="1200" dirty="0">
                          <a:solidFill>
                            <a:schemeClr val="tx1"/>
                          </a:solidFill>
                          <a:effectLst/>
                          <a:latin typeface="+mn-lt"/>
                          <a:ea typeface="+mn-ea"/>
                          <a:cs typeface="+mn-cs"/>
                        </a:rPr>
                        <a:t> le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n'a</a:t>
                      </a:r>
                      <a:r>
                        <a:rPr lang="en-US" sz="900" kern="1200" dirty="0">
                          <a:solidFill>
                            <a:schemeClr val="tx1"/>
                          </a:solidFill>
                          <a:effectLst/>
                          <a:latin typeface="+mn-lt"/>
                          <a:ea typeface="+mn-ea"/>
                          <a:cs typeface="+mn-cs"/>
                        </a:rPr>
                        <a:t> pas lieu après </a:t>
                      </a:r>
                      <a:r>
                        <a:rPr lang="en-US" sz="900" kern="1200" dirty="0" err="1">
                          <a:solidFill>
                            <a:schemeClr val="tx1"/>
                          </a:solidFill>
                          <a:effectLst/>
                          <a:latin typeface="+mn-lt"/>
                          <a:ea typeface="+mn-ea"/>
                          <a:cs typeface="+mn-cs"/>
                        </a:rPr>
                        <a:t>ce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délai</a:t>
                      </a:r>
                      <a:r>
                        <a:rPr lang="en-US" sz="900" kern="1200" dirty="0">
                          <a:solidFill>
                            <a:schemeClr val="tx1"/>
                          </a:solidFill>
                          <a:effectLst/>
                          <a:latin typeface="+mn-lt"/>
                          <a:ea typeface="+mn-ea"/>
                          <a:cs typeface="+mn-cs"/>
                        </a:rPr>
                        <a:t>, les </a:t>
                      </a:r>
                      <a:r>
                        <a:rPr lang="en-US" sz="900" kern="1200" dirty="0" err="1">
                          <a:solidFill>
                            <a:schemeClr val="tx1"/>
                          </a:solidFill>
                          <a:effectLst/>
                          <a:latin typeface="+mn-lt"/>
                          <a:ea typeface="+mn-ea"/>
                          <a:cs typeface="+mn-cs"/>
                        </a:rPr>
                        <a:t>personnes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éligibles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seront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réinvitées</a:t>
                      </a:r>
                      <a:r>
                        <a:rPr lang="en-US" sz="900" kern="1200" dirty="0">
                          <a:solidFill>
                            <a:schemeClr val="tx1"/>
                          </a:solidFill>
                          <a:effectLst/>
                          <a:latin typeface="+mn-lt"/>
                          <a:ea typeface="+mn-ea"/>
                          <a:cs typeface="+mn-cs"/>
                        </a:rPr>
                        <a:t> à se faire </a:t>
                      </a:r>
                      <a:r>
                        <a:rPr lang="en-US" sz="900" kern="1200" dirty="0" err="1">
                          <a:solidFill>
                            <a:schemeClr val="tx1"/>
                          </a:solidFill>
                          <a:effectLst/>
                          <a:latin typeface="+mn-lt"/>
                          <a:ea typeface="+mn-ea"/>
                          <a:cs typeface="+mn-cs"/>
                        </a:rPr>
                        <a:t>dépister</a:t>
                      </a:r>
                      <a:r>
                        <a:rPr lang="en-US" sz="900" kern="1200" dirty="0">
                          <a:solidFill>
                            <a:schemeClr val="tx1"/>
                          </a:solidFill>
                          <a:effectLst/>
                          <a:latin typeface="+mn-lt"/>
                          <a:ea typeface="+mn-ea"/>
                          <a:cs typeface="+mn-cs"/>
                        </a:rPr>
                        <a:t>).</a:t>
                      </a:r>
                    </a:p>
                    <a:p>
                      <a:pPr marL="0" marR="0" indent="-137160" algn="l" defTabSz="914400" rtl="0" eaLnBrk="1" latinLnBrk="0" hangingPunct="1">
                        <a:lnSpc>
                          <a:spcPct val="107000"/>
                        </a:lnSpc>
                        <a:spcBef>
                          <a:spcPts val="0"/>
                        </a:spcBef>
                        <a:spcAft>
                          <a:spcPts val="0"/>
                        </a:spcAft>
                        <a:tabLst>
                          <a:tab pos="5280025" algn="l"/>
                        </a:tabLst>
                      </a:pPr>
                      <a:endParaRPr lang="en-US" sz="9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8105907"/>
                  </a:ext>
                </a:extLst>
              </a:tr>
              <a:tr h="30865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dirty="0">
                          <a:effectLst/>
                        </a:rPr>
                        <a:t>✓</a:t>
                      </a:r>
                      <a:endParaRPr lang="en-US" sz="900" dirty="0">
                        <a:effectLst/>
                      </a:endParaRPr>
                    </a:p>
                    <a:p>
                      <a:pPr marL="146050" marR="0" indent="-137160" algn="ctr">
                        <a:spcBef>
                          <a:spcPts val="0"/>
                        </a:spcBef>
                        <a:spcAft>
                          <a:spcPts val="100"/>
                        </a:spcAft>
                      </a:pPr>
                      <a:r>
                        <a:rPr lang="en-CA" sz="900" dirty="0">
                          <a:effectLst/>
                        </a:rPr>
                        <a:t>(</a:t>
                      </a:r>
                      <a:r>
                        <a:rPr lang="en-CA" sz="900" dirty="0" err="1">
                          <a:effectLst/>
                        </a:rPr>
                        <a:t>opportuniste</a:t>
                      </a: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dirty="0">
                          <a:effectLst/>
                        </a:rPr>
                        <a:t>✓</a:t>
                      </a:r>
                      <a:endParaRPr lang="en-US" sz="900" dirty="0">
                        <a:effectLst/>
                      </a:endParaRPr>
                    </a:p>
                    <a:p>
                      <a:pPr marL="146050" marR="0" indent="-137160" algn="ctr">
                        <a:spcBef>
                          <a:spcPts val="0"/>
                        </a:spcBef>
                        <a:spcAft>
                          <a:spcPts val="0"/>
                        </a:spcAft>
                      </a:pPr>
                      <a:r>
                        <a:rPr lang="en-CA" sz="900" dirty="0">
                          <a:effectLst/>
                        </a:rPr>
                        <a:t>(programme)^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016663"/>
                  </a:ext>
                </a:extLst>
              </a:tr>
              <a:tr h="30865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tabLst>
                          <a:tab pos="5280025" algn="l"/>
                        </a:tabLst>
                      </a:pPr>
                      <a:r>
                        <a:rPr lang="en-US" sz="900" kern="1200" dirty="0">
                          <a:solidFill>
                            <a:schemeClr val="tx1"/>
                          </a:solidFill>
                          <a:effectLst/>
                          <a:latin typeface="+mn-lt"/>
                          <a:ea typeface="+mn-ea"/>
                          <a:cs typeface="+mn-cs"/>
                        </a:rPr>
                        <a:t>Le </a:t>
                      </a:r>
                      <a:r>
                        <a:rPr lang="en-CA" sz="900" kern="1200" dirty="0" err="1">
                          <a:solidFill>
                            <a:schemeClr val="tx1"/>
                          </a:solidFill>
                          <a:effectLst/>
                          <a:latin typeface="+mn-lt"/>
                          <a:ea typeface="+mn-ea"/>
                          <a:cs typeface="+mn-cs"/>
                        </a:rPr>
                        <a:t>médecin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reçoit</a:t>
                      </a:r>
                      <a:r>
                        <a:rPr lang="en-US" sz="900" kern="1200" dirty="0">
                          <a:solidFill>
                            <a:schemeClr val="tx1"/>
                          </a:solidFill>
                          <a:effectLst/>
                          <a:latin typeface="+mn-lt"/>
                          <a:ea typeface="+mn-ea"/>
                          <a:cs typeface="+mn-cs"/>
                        </a:rPr>
                        <a:t> les </a:t>
                      </a:r>
                      <a:r>
                        <a:rPr lang="en-US" sz="900" kern="1200" dirty="0" err="1">
                          <a:solidFill>
                            <a:schemeClr val="tx1"/>
                          </a:solidFill>
                          <a:effectLst/>
                          <a:latin typeface="+mn-lt"/>
                          <a:ea typeface="+mn-ea"/>
                          <a:cs typeface="+mn-cs"/>
                        </a:rPr>
                        <a:t>résultats</a:t>
                      </a:r>
                      <a:r>
                        <a:rPr lang="en-US" sz="900" kern="1200" dirty="0">
                          <a:solidFill>
                            <a:schemeClr val="tx1"/>
                          </a:solidFill>
                          <a:effectLst/>
                          <a:latin typeface="+mn-lt"/>
                          <a:ea typeface="+mn-ea"/>
                          <a:cs typeface="+mn-cs"/>
                        </a:rPr>
                        <a:t> du TIF par </a:t>
                      </a:r>
                      <a:r>
                        <a:rPr lang="en-US" sz="900" kern="1200" dirty="0" err="1">
                          <a:solidFill>
                            <a:schemeClr val="tx1"/>
                          </a:solidFill>
                          <a:effectLst/>
                          <a:latin typeface="+mn-lt"/>
                          <a:ea typeface="+mn-ea"/>
                          <a:cs typeface="+mn-cs"/>
                        </a:rPr>
                        <a:t>courrier</a:t>
                      </a:r>
                      <a:endParaRPr lang="en-US" sz="900" kern="1200" dirty="0">
                        <a:solidFill>
                          <a:schemeClr val="tx1"/>
                        </a:solidFill>
                        <a:effectLst/>
                        <a:latin typeface="+mn-lt"/>
                        <a:ea typeface="+mn-ea"/>
                        <a:cs typeface="+mn-cs"/>
                      </a:endParaRPr>
                    </a:p>
                    <a:p>
                      <a:pPr marL="0" marR="0" algn="l" defTabSz="914400" rtl="0" eaLnBrk="1" latinLnBrk="0" hangingPunct="1">
                        <a:lnSpc>
                          <a:spcPct val="107000"/>
                        </a:lnSpc>
                        <a:spcBef>
                          <a:spcPts val="0"/>
                        </a:spcBef>
                        <a:spcAft>
                          <a:spcPts val="0"/>
                        </a:spcAft>
                        <a:tabLst>
                          <a:tab pos="5280025" algn="l"/>
                        </a:tabLst>
                      </a:pPr>
                      <a:endParaRPr lang="en-US" sz="900" kern="1200" dirty="0">
                        <a:solidFill>
                          <a:schemeClr val="tx1"/>
                        </a:solidFill>
                        <a:effectLst/>
                        <a:latin typeface="+mn-lt"/>
                        <a:ea typeface="+mn-ea"/>
                        <a:cs typeface="+mn-cs"/>
                      </a:endParaRPr>
                    </a:p>
                    <a:p>
                      <a:pPr marL="0" marR="0" algn="l" defTabSz="914400" rtl="0" eaLnBrk="1" latinLnBrk="0" hangingPunct="1">
                        <a:lnSpc>
                          <a:spcPct val="107000"/>
                        </a:lnSpc>
                        <a:spcBef>
                          <a:spcPts val="0"/>
                        </a:spcBef>
                        <a:spcAft>
                          <a:spcPts val="0"/>
                        </a:spcAft>
                        <a:tabLst>
                          <a:tab pos="5280025" algn="l"/>
                        </a:tabLst>
                      </a:pPr>
                      <a:r>
                        <a:rPr lang="en-US" sz="900" kern="1200" dirty="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02630"/>
                  </a:ext>
                </a:extLst>
              </a:tr>
              <a:tr h="150844">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9786831"/>
                  </a:ext>
                </a:extLst>
              </a:tr>
              <a:tr h="150844">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dirty="0">
                          <a:effectLst/>
                        </a:rPr>
                        <a:t> </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CA"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2982684"/>
                  </a:ext>
                </a:extLst>
              </a:tr>
              <a:tr h="130928">
                <a:tc>
                  <a:txBody>
                    <a:bodyPr/>
                    <a:lstStyle/>
                    <a:p>
                      <a:pPr marL="0" marR="0" algn="ctr">
                        <a:lnSpc>
                          <a:spcPct val="107000"/>
                        </a:lnSpc>
                        <a:spcBef>
                          <a:spcPts val="100"/>
                        </a:spcBef>
                        <a:spcAft>
                          <a:spcPts val="80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dirty="0">
                          <a:effectLst/>
                        </a:rPr>
                        <a:t> </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a:spcBef>
                          <a:spcPts val="100"/>
                        </a:spcBef>
                        <a:spcAft>
                          <a:spcPts val="0"/>
                        </a:spcAft>
                      </a:pPr>
                      <a:r>
                        <a:rPr lang="en-CA" sz="900" dirty="0">
                          <a:effectLst/>
                        </a:rPr>
                        <a:t> </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479923"/>
                  </a:ext>
                </a:extLst>
              </a:tr>
            </a:tbl>
          </a:graphicData>
        </a:graphic>
      </p:graphicFrame>
      <p:sp>
        <p:nvSpPr>
          <p:cNvPr id="13" name="TextBox 12">
            <a:extLst>
              <a:ext uri="{FF2B5EF4-FFF2-40B4-BE49-F238E27FC236}">
                <a16:creationId xmlns:a16="http://schemas.microsoft.com/office/drawing/2014/main" id="{26AE3116-C18C-F6DD-5C45-FBCF2B375B27}"/>
              </a:ext>
            </a:extLst>
          </p:cNvPr>
          <p:cNvSpPr txBox="1"/>
          <p:nvPr/>
        </p:nvSpPr>
        <p:spPr>
          <a:xfrm>
            <a:off x="333375" y="5365718"/>
            <a:ext cx="9091980" cy="758541"/>
          </a:xfrm>
          <a:prstGeom prst="rect">
            <a:avLst/>
          </a:prstGeom>
          <a:noFill/>
        </p:spPr>
        <p:txBody>
          <a:bodyPr wrap="square">
            <a:spAutoFit/>
          </a:bodyPr>
          <a:lstStyle/>
          <a:p>
            <a:pPr>
              <a:lnSpc>
                <a:spcPct val="107000"/>
              </a:lnSpc>
              <a:spcBef>
                <a:spcPts val="600"/>
              </a:spcBef>
              <a:spcAft>
                <a:spcPts val="800"/>
              </a:spcAft>
            </a:pPr>
            <a:r>
              <a:rPr lang="en-US" sz="1000" dirty="0">
                <a:effectLst/>
                <a:latin typeface="Calibri" panose="020F0502020204030204" pitchFamily="34" charset="0"/>
                <a:ea typeface="Yu Mincho" panose="02020400000000000000" pitchFamily="18" charset="-128"/>
                <a:cs typeface="Calibri" panose="020F0502020204030204" pitchFamily="34" charset="0"/>
              </a:rPr>
              <a:t>Ont. : *Le </a:t>
            </a:r>
            <a:r>
              <a:rPr lang="en-US" sz="1000" dirty="0" err="1">
                <a:effectLst/>
                <a:latin typeface="Calibri" panose="020F0502020204030204" pitchFamily="34" charset="0"/>
                <a:ea typeface="Yu Mincho" panose="02020400000000000000" pitchFamily="18" charset="-128"/>
                <a:cs typeface="Calibri" panose="020F0502020204030204" pitchFamily="34" charset="0"/>
              </a:rPr>
              <a:t>laboratoire</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envoie</a:t>
            </a:r>
            <a:r>
              <a:rPr lang="en-US" sz="1000" dirty="0">
                <a:effectLst/>
                <a:latin typeface="Calibri" panose="020F0502020204030204" pitchFamily="34" charset="0"/>
                <a:ea typeface="Yu Mincho" panose="02020400000000000000" pitchFamily="18" charset="-128"/>
                <a:cs typeface="Calibri" panose="020F0502020204030204" pitchFamily="34" charset="0"/>
              </a:rPr>
              <a:t> le </a:t>
            </a:r>
            <a:r>
              <a:rPr lang="en-US" sz="1000" dirty="0" err="1">
                <a:effectLst/>
                <a:latin typeface="Calibri" panose="020F0502020204030204" pitchFamily="34" charset="0"/>
                <a:ea typeface="Yu Mincho" panose="02020400000000000000" pitchFamily="18" charset="-128"/>
                <a:cs typeface="Calibri" panose="020F0502020204030204" pitchFamily="34" charset="0"/>
              </a:rPr>
              <a:t>résultat</a:t>
            </a:r>
            <a:r>
              <a:rPr lang="en-US" sz="1000" dirty="0">
                <a:effectLst/>
                <a:latin typeface="Calibri" panose="020F0502020204030204" pitchFamily="34" charset="0"/>
                <a:ea typeface="Yu Mincho" panose="02020400000000000000" pitchFamily="18" charset="-128"/>
                <a:cs typeface="Calibri" panose="020F0502020204030204" pitchFamily="34" charset="0"/>
              </a:rPr>
              <a:t> du TIF au </a:t>
            </a:r>
            <a:r>
              <a:rPr lang="en-CA" sz="1000" kern="1200" dirty="0" err="1">
                <a:solidFill>
                  <a:schemeClr val="tx1"/>
                </a:solidFill>
                <a:effectLst/>
                <a:latin typeface="+mn-lt"/>
                <a:ea typeface="+mn-ea"/>
                <a:cs typeface="+mn-cs"/>
              </a:rPr>
              <a:t>médecin</a:t>
            </a:r>
            <a:r>
              <a:rPr lang="en-CA" sz="1000" kern="1200" dirty="0">
                <a:solidFill>
                  <a:schemeClr val="tx1"/>
                </a:solidFill>
                <a:effectLst/>
                <a:latin typeface="+mn-lt"/>
                <a:ea typeface="+mn-ea"/>
                <a:cs typeface="+mn-cs"/>
              </a:rPr>
              <a:t> </a:t>
            </a:r>
            <a:r>
              <a:rPr lang="en-CA" sz="1000" kern="1200" dirty="0" err="1">
                <a:solidFill>
                  <a:schemeClr val="tx1"/>
                </a:solidFill>
                <a:effectLst/>
                <a:latin typeface="+mn-lt"/>
                <a:ea typeface="+mn-ea"/>
                <a:cs typeface="+mn-cs"/>
              </a:rPr>
              <a:t>traitant</a:t>
            </a:r>
            <a:r>
              <a:rPr lang="en-US" sz="1000" kern="1200" dirty="0">
                <a:solidFill>
                  <a:schemeClr val="tx1"/>
                </a:solidFill>
                <a:effectLst/>
                <a:latin typeface="+mn-lt"/>
                <a:ea typeface="+mn-ea"/>
                <a:cs typeface="+mn-cs"/>
              </a:rPr>
              <a:t> </a:t>
            </a:r>
            <a:br>
              <a:rPr lang="en-US" sz="1000" dirty="0">
                <a:latin typeface="Calibri" panose="020F0502020204030204" pitchFamily="34" charset="0"/>
                <a:ea typeface="Yu Mincho" panose="02020400000000000000" pitchFamily="18" charset="-128"/>
                <a:cs typeface="Arial" panose="020B0604020202020204" pitchFamily="34" charset="0"/>
              </a:rPr>
            </a:br>
            <a:r>
              <a:rPr lang="en-US" sz="1000" dirty="0">
                <a:effectLst/>
                <a:latin typeface="Calibri" panose="020F0502020204030204" pitchFamily="34" charset="0"/>
                <a:ea typeface="Yu Mincho" panose="02020400000000000000" pitchFamily="18" charset="-128"/>
              </a:rPr>
              <a:t>Qc : ^Une </a:t>
            </a:r>
            <a:r>
              <a:rPr lang="en-US" sz="1000" dirty="0" err="1">
                <a:effectLst/>
                <a:latin typeface="Calibri" panose="020F0502020204030204" pitchFamily="34" charset="0"/>
                <a:ea typeface="Yu Mincho" panose="02020400000000000000" pitchFamily="18" charset="-128"/>
              </a:rPr>
              <a:t>fois</a:t>
            </a:r>
            <a:r>
              <a:rPr lang="en-US" sz="1000" dirty="0">
                <a:effectLst/>
                <a:latin typeface="Calibri" panose="020F0502020204030204" pitchFamily="34" charset="0"/>
                <a:ea typeface="Yu Mincho" panose="02020400000000000000" pitchFamily="18" charset="-128"/>
              </a:rPr>
              <a:t> que le </a:t>
            </a:r>
            <a:r>
              <a:rPr lang="en-US" sz="1000" dirty="0" err="1">
                <a:effectLst/>
                <a:latin typeface="Calibri" panose="020F0502020204030204" pitchFamily="34" charset="0"/>
                <a:ea typeface="Yu Mincho" panose="02020400000000000000" pitchFamily="18" charset="-128"/>
              </a:rPr>
              <a:t>programme</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soit</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établi</a:t>
            </a:r>
            <a:r>
              <a:rPr lang="en-US" sz="1000" dirty="0">
                <a:effectLst/>
                <a:latin typeface="Calibri" panose="020F0502020204030204" pitchFamily="34" charset="0"/>
                <a:ea typeface="Yu Mincho" panose="02020400000000000000" pitchFamily="18" charset="-128"/>
              </a:rPr>
              <a:t>.</a:t>
            </a:r>
            <a:endParaRPr lang="en-US" sz="1000" dirty="0"/>
          </a:p>
          <a:p>
            <a:pPr marL="0" marR="0">
              <a:lnSpc>
                <a:spcPct val="107000"/>
              </a:lnSpc>
              <a:spcBef>
                <a:spcPts val="600"/>
              </a:spcBef>
              <a:spcAft>
                <a:spcPts val="800"/>
              </a:spcAft>
            </a:pPr>
            <a:endParaRPr lang="en-US" sz="1000" dirty="0"/>
          </a:p>
        </p:txBody>
      </p:sp>
    </p:spTree>
    <p:extLst>
      <p:ext uri="{BB962C8B-B14F-4D97-AF65-F5344CB8AC3E}">
        <p14:creationId xmlns:p14="http://schemas.microsoft.com/office/powerpoint/2010/main" val="1896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76B5334F-3E69-0F51-6945-E9DC2FC238C2}"/>
              </a:ext>
            </a:extLst>
          </p:cNvPr>
          <p:cNvSpPr>
            <a:spLocks noGrp="1"/>
          </p:cNvSpPr>
          <p:nvPr>
            <p:ph type="title"/>
          </p:nvPr>
        </p:nvSpPr>
        <p:spPr>
          <a:xfrm>
            <a:off x="504828" y="390679"/>
            <a:ext cx="10380662" cy="752475"/>
          </a:xfrm>
        </p:spPr>
        <p:txBody>
          <a:bodyPr>
            <a:normAutofit/>
          </a:bodyPr>
          <a:lstStyle/>
          <a:p>
            <a:pPr marL="0" marR="0">
              <a:spcBef>
                <a:spcPts val="200"/>
              </a:spcBef>
              <a:spcAft>
                <a:spcPts val="0"/>
              </a:spcAft>
            </a:pPr>
            <a:r>
              <a:rPr lang="fr-FR" sz="1600" b="1">
                <a:effectLst/>
                <a:ea typeface="Yu Gothic Light" panose="020B0300000000000000" pitchFamily="34" charset="-128"/>
                <a:cs typeface="Times New Roman" panose="02020603050405020304" pitchFamily="18" charset="0"/>
              </a:rPr>
              <a:t>Rappel pour le dépistage après des résultats normaux</a:t>
            </a:r>
            <a:endParaRPr lang="en-US" sz="1600" b="1">
              <a:effectLst/>
              <a:ea typeface="Yu Gothic Light" panose="020B0300000000000000" pitchFamily="34" charset="-128"/>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9964AF8-25C2-958C-03E6-CEDE4C498E39}"/>
              </a:ext>
            </a:extLst>
          </p:cNvPr>
          <p:cNvGraphicFramePr>
            <a:graphicFrameLocks noGrp="1"/>
          </p:cNvGraphicFramePr>
          <p:nvPr>
            <p:extLst>
              <p:ext uri="{D42A27DB-BD31-4B8C-83A1-F6EECF244321}">
                <p14:modId xmlns:p14="http://schemas.microsoft.com/office/powerpoint/2010/main" val="4167799144"/>
              </p:ext>
            </p:extLst>
          </p:nvPr>
        </p:nvGraphicFramePr>
        <p:xfrm>
          <a:off x="428626" y="1362076"/>
          <a:ext cx="11334748" cy="3827585"/>
        </p:xfrm>
        <a:graphic>
          <a:graphicData uri="http://schemas.openxmlformats.org/drawingml/2006/table">
            <a:tbl>
              <a:tblPr firstRow="1" firstCol="1" bandRow="1">
                <a:tableStyleId>{7E9639D4-E3E2-4D34-9284-5A2195B3D0D7}</a:tableStyleId>
              </a:tblPr>
              <a:tblGrid>
                <a:gridCol w="895347">
                  <a:extLst>
                    <a:ext uri="{9D8B030D-6E8A-4147-A177-3AD203B41FA5}">
                      <a16:colId xmlns:a16="http://schemas.microsoft.com/office/drawing/2014/main" val="748582580"/>
                    </a:ext>
                  </a:extLst>
                </a:gridCol>
                <a:gridCol w="2652430">
                  <a:extLst>
                    <a:ext uri="{9D8B030D-6E8A-4147-A177-3AD203B41FA5}">
                      <a16:colId xmlns:a16="http://schemas.microsoft.com/office/drawing/2014/main" val="1525118340"/>
                    </a:ext>
                  </a:extLst>
                </a:gridCol>
                <a:gridCol w="1931441">
                  <a:extLst>
                    <a:ext uri="{9D8B030D-6E8A-4147-A177-3AD203B41FA5}">
                      <a16:colId xmlns:a16="http://schemas.microsoft.com/office/drawing/2014/main" val="2140948650"/>
                    </a:ext>
                  </a:extLst>
                </a:gridCol>
                <a:gridCol w="1931441">
                  <a:extLst>
                    <a:ext uri="{9D8B030D-6E8A-4147-A177-3AD203B41FA5}">
                      <a16:colId xmlns:a16="http://schemas.microsoft.com/office/drawing/2014/main" val="3456195131"/>
                    </a:ext>
                  </a:extLst>
                </a:gridCol>
                <a:gridCol w="1931441">
                  <a:extLst>
                    <a:ext uri="{9D8B030D-6E8A-4147-A177-3AD203B41FA5}">
                      <a16:colId xmlns:a16="http://schemas.microsoft.com/office/drawing/2014/main" val="567230009"/>
                    </a:ext>
                  </a:extLst>
                </a:gridCol>
                <a:gridCol w="1992648">
                  <a:extLst>
                    <a:ext uri="{9D8B030D-6E8A-4147-A177-3AD203B41FA5}">
                      <a16:colId xmlns:a16="http://schemas.microsoft.com/office/drawing/2014/main" val="2824433883"/>
                    </a:ext>
                  </a:extLst>
                </a:gridCol>
              </a:tblGrid>
              <a:tr h="285029">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100"/>
                        </a:spcBef>
                        <a:spcAft>
                          <a:spcPts val="100"/>
                        </a:spcAft>
                        <a:buClrTx/>
                        <a:buSzTx/>
                        <a:buFontTx/>
                        <a:buNone/>
                        <a:tabLst/>
                        <a:defRPr/>
                      </a:pPr>
                      <a:r>
                        <a:rPr lang="en-US" sz="900" dirty="0">
                          <a:solidFill>
                            <a:srgbClr val="FEFFFE"/>
                          </a:solidFill>
                          <a:effectLst/>
                        </a:rPr>
                        <a:t>Le rappel et le kit </a:t>
                      </a:r>
                      <a:r>
                        <a:rPr lang="en-US" sz="900" dirty="0" err="1">
                          <a:solidFill>
                            <a:srgbClr val="FEFFFE"/>
                          </a:solidFill>
                          <a:effectLst/>
                        </a:rPr>
                        <a:t>sont</a:t>
                      </a:r>
                      <a:r>
                        <a:rPr lang="en-US" sz="900" dirty="0">
                          <a:solidFill>
                            <a:srgbClr val="FEFFFE"/>
                          </a:solidFill>
                          <a:effectLst/>
                        </a:rPr>
                        <a:t> </a:t>
                      </a:r>
                      <a:r>
                        <a:rPr lang="en-US" sz="900" dirty="0" err="1">
                          <a:solidFill>
                            <a:srgbClr val="FEFFFE"/>
                          </a:solidFill>
                          <a:effectLst/>
                        </a:rPr>
                        <a:t>envoyés</a:t>
                      </a:r>
                      <a:r>
                        <a:rPr lang="en-US" sz="900" dirty="0">
                          <a:solidFill>
                            <a:srgbClr val="FEFFFE"/>
                          </a:solidFill>
                          <a:effectLst/>
                        </a:rPr>
                        <a:t> ensemble </a:t>
                      </a:r>
                      <a:r>
                        <a:rPr lang="en-US" sz="900" dirty="0" err="1">
                          <a:solidFill>
                            <a:srgbClr val="FEFFFE"/>
                          </a:solidFill>
                          <a:effectLst/>
                        </a:rPr>
                        <a:t>tous</a:t>
                      </a:r>
                      <a:r>
                        <a:rPr lang="en-US" sz="900" dirty="0">
                          <a:solidFill>
                            <a:srgbClr val="FEFFFE"/>
                          </a:solidFill>
                          <a:effectLst/>
                        </a:rPr>
                        <a:t> les 2 ans.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pPr>
                      <a:r>
                        <a:rPr lang="en-US" sz="900" dirty="0">
                          <a:solidFill>
                            <a:srgbClr val="FEFFFE"/>
                          </a:solidFill>
                          <a:effectLst/>
                        </a:rPr>
                        <a:t>Rappel </a:t>
                      </a:r>
                      <a:r>
                        <a:rPr lang="en-US" sz="900" dirty="0" err="1">
                          <a:solidFill>
                            <a:srgbClr val="FEFFFE"/>
                          </a:solidFill>
                          <a:effectLst/>
                        </a:rPr>
                        <a:t>envoyé</a:t>
                      </a:r>
                      <a:r>
                        <a:rPr lang="en-US" sz="900" dirty="0">
                          <a:solidFill>
                            <a:srgbClr val="FEFFFE"/>
                          </a:solidFill>
                          <a:effectLst/>
                        </a:rPr>
                        <a:t> </a:t>
                      </a:r>
                      <a:r>
                        <a:rPr lang="en-US" sz="900" dirty="0" err="1">
                          <a:solidFill>
                            <a:srgbClr val="FEFFFE"/>
                          </a:solidFill>
                          <a:effectLst/>
                        </a:rPr>
                        <a:t>tous</a:t>
                      </a:r>
                      <a:r>
                        <a:rPr lang="en-US" sz="900" dirty="0">
                          <a:solidFill>
                            <a:srgbClr val="FEFFFE"/>
                          </a:solidFill>
                          <a:effectLst/>
                        </a:rPr>
                        <a:t> les 2 </a:t>
                      </a:r>
                      <a:r>
                        <a:rPr lang="en-US" sz="900" dirty="0" err="1">
                          <a:solidFill>
                            <a:srgbClr val="FEFFFE"/>
                          </a:solidFill>
                          <a:effectLst/>
                        </a:rPr>
                        <a:t>ans</a:t>
                      </a:r>
                      <a:r>
                        <a:rPr lang="en-US" sz="900" dirty="0">
                          <a:solidFill>
                            <a:srgbClr val="FEFFFE"/>
                          </a:solidFill>
                          <a:effectLst/>
                        </a:rPr>
                        <a:t> </a:t>
                      </a:r>
                      <a:r>
                        <a:rPr lang="en-US" sz="900" dirty="0" err="1">
                          <a:solidFill>
                            <a:srgbClr val="FEFFFE"/>
                          </a:solidFill>
                          <a:effectLst/>
                        </a:rPr>
                        <a:t>ou</a:t>
                      </a:r>
                      <a:r>
                        <a:rPr lang="en-US" sz="900" dirty="0">
                          <a:solidFill>
                            <a:srgbClr val="FEFFFE"/>
                          </a:solidFill>
                          <a:effectLst/>
                        </a:rPr>
                        <a:t> à </a:t>
                      </a:r>
                      <a:r>
                        <a:rPr lang="en-US" sz="900" dirty="0" err="1">
                          <a:solidFill>
                            <a:srgbClr val="FEFFFE"/>
                          </a:solidFill>
                          <a:effectLst/>
                        </a:rPr>
                        <a:t>l'échéance</a:t>
                      </a:r>
                      <a:r>
                        <a:rPr lang="en-US" sz="900" dirty="0">
                          <a:solidFill>
                            <a:srgbClr val="FEFFFE"/>
                          </a:solidFill>
                          <a:effectLst/>
                        </a:rPr>
                        <a:t> du participant.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100"/>
                        </a:spcBef>
                        <a:spcAft>
                          <a:spcPts val="100"/>
                        </a:spcAft>
                        <a:buClrTx/>
                        <a:buSzTx/>
                        <a:buFontTx/>
                        <a:buNone/>
                        <a:tabLst/>
                        <a:defRPr/>
                      </a:pPr>
                      <a:r>
                        <a:rPr lang="en-US" sz="900" dirty="0" err="1">
                          <a:solidFill>
                            <a:srgbClr val="FEFFFE"/>
                          </a:solidFill>
                          <a:effectLst/>
                        </a:rPr>
                        <a:t>Réquisition</a:t>
                      </a:r>
                      <a:r>
                        <a:rPr lang="en-US" sz="900" dirty="0">
                          <a:solidFill>
                            <a:srgbClr val="FEFFFE"/>
                          </a:solidFill>
                          <a:effectLst/>
                        </a:rPr>
                        <a:t> </a:t>
                      </a:r>
                      <a:r>
                        <a:rPr lang="en-US" sz="900" dirty="0" err="1">
                          <a:solidFill>
                            <a:srgbClr val="FEFFFE"/>
                          </a:solidFill>
                          <a:effectLst/>
                        </a:rPr>
                        <a:t>envoyée</a:t>
                      </a:r>
                      <a:r>
                        <a:rPr lang="en-US" sz="900" dirty="0">
                          <a:solidFill>
                            <a:srgbClr val="FEFFFE"/>
                          </a:solidFill>
                          <a:effectLst/>
                        </a:rPr>
                        <a:t> par </a:t>
                      </a:r>
                      <a:r>
                        <a:rPr lang="en-US" sz="900" dirty="0" err="1">
                          <a:solidFill>
                            <a:srgbClr val="FEFFFE"/>
                          </a:solidFill>
                          <a:effectLst/>
                        </a:rPr>
                        <a:t>courrier</a:t>
                      </a:r>
                      <a:r>
                        <a:rPr lang="en-US" sz="900" dirty="0">
                          <a:solidFill>
                            <a:srgbClr val="FEFFFE"/>
                          </a:solidFill>
                          <a:effectLst/>
                        </a:rPr>
                        <a:t> à </a:t>
                      </a:r>
                      <a:r>
                        <a:rPr lang="en-US" sz="900" dirty="0" err="1">
                          <a:solidFill>
                            <a:srgbClr val="FEFFFE"/>
                          </a:solidFill>
                          <a:effectLst/>
                        </a:rPr>
                        <a:t>l'échéance</a:t>
                      </a:r>
                      <a:r>
                        <a:rPr lang="en-US" sz="900" dirty="0">
                          <a:solidFill>
                            <a:srgbClr val="FEFFFE"/>
                          </a:solidFill>
                          <a:effectLst/>
                        </a:rPr>
                        <a:t> des participants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100"/>
                        </a:spcBef>
                        <a:spcAft>
                          <a:spcPts val="100"/>
                        </a:spcAft>
                        <a:buClrTx/>
                        <a:buSzTx/>
                        <a:buFontTx/>
                        <a:buNone/>
                        <a:tabLst/>
                        <a:defRPr/>
                      </a:pPr>
                      <a:r>
                        <a:rPr lang="en-US" sz="900" dirty="0">
                          <a:solidFill>
                            <a:srgbClr val="FEFFFE"/>
                          </a:solidFill>
                          <a:effectLst/>
                        </a:rPr>
                        <a:t>Questionnaire </a:t>
                      </a:r>
                      <a:r>
                        <a:rPr lang="en-US" sz="900" dirty="0" err="1">
                          <a:solidFill>
                            <a:srgbClr val="FEFFFE"/>
                          </a:solidFill>
                          <a:effectLst/>
                        </a:rPr>
                        <a:t>envoyé</a:t>
                      </a:r>
                      <a:r>
                        <a:rPr lang="en-US" sz="900" dirty="0">
                          <a:solidFill>
                            <a:srgbClr val="FEFFFE"/>
                          </a:solidFill>
                          <a:effectLst/>
                        </a:rPr>
                        <a:t> aux patients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pPr>
                      <a:r>
                        <a:rPr lang="en-US" sz="900" dirty="0">
                          <a:solidFill>
                            <a:srgbClr val="FEFFFE"/>
                          </a:solidFill>
                          <a:effectLst/>
                        </a:rPr>
                        <a:t>Pas de rappel </a:t>
                      </a:r>
                      <a:r>
                        <a:rPr lang="en-US" sz="900" dirty="0" err="1">
                          <a:solidFill>
                            <a:srgbClr val="FEFFFE"/>
                          </a:solidFill>
                          <a:effectLst/>
                        </a:rPr>
                        <a:t>formel</a:t>
                      </a:r>
                      <a:r>
                        <a:rPr lang="en-US" sz="900" dirty="0">
                          <a:solidFill>
                            <a:srgbClr val="FEFFFE"/>
                          </a:solidFill>
                          <a:effectLst/>
                        </a:rPr>
                        <a:t> (le participant </a:t>
                      </a:r>
                      <a:r>
                        <a:rPr lang="en-US" sz="900" dirty="0" err="1">
                          <a:solidFill>
                            <a:srgbClr val="FEFFFE"/>
                          </a:solidFill>
                          <a:effectLst/>
                        </a:rPr>
                        <a:t>ou</a:t>
                      </a:r>
                      <a:r>
                        <a:rPr lang="en-US" sz="900" dirty="0">
                          <a:solidFill>
                            <a:srgbClr val="FEFFFE"/>
                          </a:solidFill>
                          <a:effectLst/>
                        </a:rPr>
                        <a:t> le </a:t>
                      </a:r>
                      <a:r>
                        <a:rPr lang="en-US" sz="900" dirty="0" err="1">
                          <a:solidFill>
                            <a:srgbClr val="FEFFFE"/>
                          </a:solidFill>
                          <a:effectLst/>
                        </a:rPr>
                        <a:t>médecin</a:t>
                      </a:r>
                      <a:r>
                        <a:rPr lang="en-US" sz="900" dirty="0">
                          <a:solidFill>
                            <a:srgbClr val="FEFFFE"/>
                          </a:solidFill>
                          <a:effectLst/>
                        </a:rPr>
                        <a:t> </a:t>
                      </a:r>
                      <a:r>
                        <a:rPr lang="en-US" sz="900" dirty="0" err="1">
                          <a:solidFill>
                            <a:srgbClr val="FEFFFE"/>
                          </a:solidFill>
                          <a:effectLst/>
                        </a:rPr>
                        <a:t>traitant</a:t>
                      </a:r>
                      <a:r>
                        <a:rPr lang="en-US" sz="900" dirty="0">
                          <a:solidFill>
                            <a:srgbClr val="FEFFFE"/>
                          </a:solidFill>
                          <a:effectLst/>
                        </a:rPr>
                        <a:t> doit </a:t>
                      </a:r>
                      <a:r>
                        <a:rPr lang="en-US" sz="900" dirty="0" err="1">
                          <a:solidFill>
                            <a:srgbClr val="FEFFFE"/>
                          </a:solidFill>
                          <a:effectLst/>
                        </a:rPr>
                        <a:t>initier</a:t>
                      </a:r>
                      <a:r>
                        <a:rPr lang="en-US" sz="900" dirty="0">
                          <a:solidFill>
                            <a:srgbClr val="FEFFFE"/>
                          </a:solidFill>
                          <a:effectLst/>
                        </a:rPr>
                        <a:t> le </a:t>
                      </a:r>
                      <a:r>
                        <a:rPr lang="en-US" sz="900" dirty="0" err="1">
                          <a:solidFill>
                            <a:srgbClr val="FEFFFE"/>
                          </a:solidFill>
                          <a:effectLst/>
                        </a:rPr>
                        <a:t>dépistage</a:t>
                      </a:r>
                      <a:r>
                        <a:rPr lang="en-US" sz="900" dirty="0">
                          <a:solidFill>
                            <a:srgbClr val="FEFFFE"/>
                          </a:solidFill>
                          <a:effectLst/>
                        </a:rPr>
                        <a: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889293358"/>
                  </a:ext>
                </a:extLst>
              </a:tr>
              <a:tr h="208538">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dirty="0">
                          <a:effectLst/>
                        </a:rPr>
                        <a:t> </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dirty="0">
                          <a:effectLst/>
                        </a:rPr>
                        <a:t> </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461992"/>
                  </a:ext>
                </a:extLst>
              </a:tr>
              <a:tr h="20853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369653"/>
                  </a:ext>
                </a:extLst>
              </a:tr>
              <a:tr h="525829">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4024579"/>
                  </a:ext>
                </a:extLst>
              </a:tr>
              <a:tr h="20853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9631992"/>
                  </a:ext>
                </a:extLst>
              </a:tr>
              <a:tr h="35590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434726"/>
                  </a:ext>
                </a:extLst>
              </a:tr>
              <a:tr h="20853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285572"/>
                  </a:ext>
                </a:extLst>
              </a:tr>
              <a:tr h="20853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7566755"/>
                  </a:ext>
                </a:extLst>
              </a:tr>
              <a:tr h="20853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82272"/>
                  </a:ext>
                </a:extLst>
              </a:tr>
              <a:tr h="42670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dirty="0">
                          <a:effectLst/>
                        </a:rPr>
                        <a:t>✓</a:t>
                      </a:r>
                      <a:endParaRPr lang="en-US" sz="900" dirty="0">
                        <a:effectLst/>
                      </a:endParaRPr>
                    </a:p>
                    <a:p>
                      <a:pPr marL="146050" marR="0" indent="-137160" algn="ctr">
                        <a:spcBef>
                          <a:spcPts val="0"/>
                        </a:spcBef>
                        <a:spcAft>
                          <a:spcPts val="0"/>
                        </a:spcAft>
                      </a:pPr>
                      <a:r>
                        <a:rPr lang="en-CA" sz="900" dirty="0">
                          <a:effectLst/>
                        </a:rPr>
                        <a:t>(programme)*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dirty="0">
                          <a:effectLst/>
                        </a:rPr>
                        <a:t>✓</a:t>
                      </a:r>
                      <a:endParaRPr lang="en-US" sz="900" dirty="0">
                        <a:effectLst/>
                      </a:endParaRPr>
                    </a:p>
                    <a:p>
                      <a:pPr marL="146050" marR="0" indent="-137160" algn="ctr">
                        <a:spcBef>
                          <a:spcPts val="100"/>
                        </a:spcBef>
                        <a:spcAft>
                          <a:spcPts val="0"/>
                        </a:spcAft>
                      </a:pPr>
                      <a:r>
                        <a:rPr lang="en-CA" sz="900" dirty="0">
                          <a:effectLst/>
                        </a:rPr>
                        <a:t>(</a:t>
                      </a:r>
                      <a:r>
                        <a:rPr lang="en-CA" sz="900" dirty="0" err="1">
                          <a:effectLst/>
                        </a:rPr>
                        <a:t>opportuniste</a:t>
                      </a: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9155122"/>
                  </a:ext>
                </a:extLst>
              </a:tr>
              <a:tr h="20853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10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103159"/>
                  </a:ext>
                </a:extLst>
              </a:tr>
              <a:tr h="208538">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502318"/>
                  </a:ext>
                </a:extLst>
              </a:tr>
              <a:tr h="208538">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947267"/>
                  </a:ext>
                </a:extLst>
              </a:tr>
              <a:tr h="208538">
                <a:tc>
                  <a:txBody>
                    <a:bodyPr/>
                    <a:lstStyle/>
                    <a:p>
                      <a:pPr marL="0" marR="0" algn="ctr">
                        <a:lnSpc>
                          <a:spcPct val="107000"/>
                        </a:lnSpc>
                        <a:spcBef>
                          <a:spcPts val="100"/>
                        </a:spcBef>
                        <a:spcAft>
                          <a:spcPts val="80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ctr">
                        <a:spcBef>
                          <a:spcPts val="0"/>
                        </a:spcBef>
                        <a:spcAft>
                          <a:spcPts val="100"/>
                        </a:spcAf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0"/>
                        </a:spcBef>
                        <a:spcAft>
                          <a:spcPts val="0"/>
                        </a:spcAf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ctr">
                        <a:spcBef>
                          <a:spcPts val="100"/>
                        </a:spcBef>
                        <a:spcAft>
                          <a:spcPts val="0"/>
                        </a:spcAft>
                      </a:pPr>
                      <a:r>
                        <a:rPr lang="en-CA" sz="900" dirty="0">
                          <a:effectLst/>
                        </a:rPr>
                        <a:t> </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7963397"/>
                  </a:ext>
                </a:extLst>
              </a:tr>
            </a:tbl>
          </a:graphicData>
        </a:graphic>
      </p:graphicFrame>
      <p:sp>
        <p:nvSpPr>
          <p:cNvPr id="5" name="TextBox 4">
            <a:extLst>
              <a:ext uri="{FF2B5EF4-FFF2-40B4-BE49-F238E27FC236}">
                <a16:creationId xmlns:a16="http://schemas.microsoft.com/office/drawing/2014/main" id="{B3B22CF8-73F5-FA97-4BF0-4BB2F8B57731}"/>
              </a:ext>
            </a:extLst>
          </p:cNvPr>
          <p:cNvSpPr txBox="1"/>
          <p:nvPr/>
        </p:nvSpPr>
        <p:spPr>
          <a:xfrm>
            <a:off x="350472" y="5295869"/>
            <a:ext cx="6096000" cy="400110"/>
          </a:xfrm>
          <a:prstGeom prst="rect">
            <a:avLst/>
          </a:prstGeom>
          <a:noFill/>
        </p:spPr>
        <p:txBody>
          <a:bodyPr wrap="square">
            <a:spAutoFit/>
          </a:bodyPr>
          <a:lstStyle/>
          <a:p>
            <a:r>
              <a:rPr lang="en-US" sz="1000" dirty="0">
                <a:effectLst/>
                <a:latin typeface="Calibri" panose="020F0502020204030204" pitchFamily="34" charset="0"/>
                <a:ea typeface="Yu Mincho" panose="02020400000000000000" pitchFamily="18" charset="-128"/>
              </a:rPr>
              <a:t>Qc : *</a:t>
            </a:r>
            <a:r>
              <a:rPr lang="fr-CA" sz="1000" dirty="0">
                <a:effectLst/>
                <a:latin typeface="Calibri" panose="020F0502020204030204" pitchFamily="34" charset="0"/>
                <a:ea typeface="Yu Mincho" panose="02020400000000000000" pitchFamily="18" charset="-128"/>
              </a:rPr>
              <a:t>Une fois que le programme soit établi.</a:t>
            </a:r>
            <a:br>
              <a:rPr lang="en-US" sz="1000" dirty="0">
                <a:effectLst/>
                <a:latin typeface="Calibri" panose="020F0502020204030204" pitchFamily="34" charset="0"/>
                <a:ea typeface="Yu Mincho" panose="02020400000000000000" pitchFamily="18" charset="-128"/>
              </a:rPr>
            </a:br>
            <a:endParaRPr lang="en-US" sz="1000" dirty="0"/>
          </a:p>
        </p:txBody>
      </p:sp>
    </p:spTree>
    <p:extLst>
      <p:ext uri="{BB962C8B-B14F-4D97-AF65-F5344CB8AC3E}">
        <p14:creationId xmlns:p14="http://schemas.microsoft.com/office/powerpoint/2010/main" val="465475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76B5334F-3E69-0F51-6945-E9DC2FC238C2}"/>
              </a:ext>
            </a:extLst>
          </p:cNvPr>
          <p:cNvSpPr>
            <a:spLocks noGrp="1"/>
          </p:cNvSpPr>
          <p:nvPr>
            <p:ph type="title"/>
          </p:nvPr>
        </p:nvSpPr>
        <p:spPr>
          <a:xfrm>
            <a:off x="352425" y="247650"/>
            <a:ext cx="10380662" cy="752475"/>
          </a:xfrm>
        </p:spPr>
        <p:txBody>
          <a:bodyPr>
            <a:normAutofit/>
          </a:bodyPr>
          <a:lstStyle/>
          <a:p>
            <a:pPr marL="0" marR="0">
              <a:spcBef>
                <a:spcPts val="200"/>
              </a:spcBef>
              <a:spcAft>
                <a:spcPts val="0"/>
              </a:spcAft>
            </a:pPr>
            <a:r>
              <a:rPr lang="fr-FR" sz="1600" b="1">
                <a:effectLst/>
                <a:ea typeface="Yu Gothic Light" panose="020B0300000000000000" pitchFamily="34" charset="-128"/>
                <a:cs typeface="Times New Roman" panose="02020603050405020304" pitchFamily="18" charset="0"/>
              </a:rPr>
              <a:t>Réception des résultats des tests de dépistage colorectal anormaux</a:t>
            </a:r>
            <a:endParaRPr lang="en-US" sz="1600" b="1">
              <a:effectLst/>
              <a:ea typeface="Yu Gothic Light" panose="020B0300000000000000" pitchFamily="34" charset="-128"/>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30AC671-F7C4-79E8-83B3-31E6B562AF97}"/>
              </a:ext>
            </a:extLst>
          </p:cNvPr>
          <p:cNvGraphicFramePr>
            <a:graphicFrameLocks noGrp="1"/>
          </p:cNvGraphicFramePr>
          <p:nvPr>
            <p:extLst>
              <p:ext uri="{D42A27DB-BD31-4B8C-83A1-F6EECF244321}">
                <p14:modId xmlns:p14="http://schemas.microsoft.com/office/powerpoint/2010/main" val="170740545"/>
              </p:ext>
            </p:extLst>
          </p:nvPr>
        </p:nvGraphicFramePr>
        <p:xfrm>
          <a:off x="352425" y="838200"/>
          <a:ext cx="11096625" cy="4325488"/>
        </p:xfrm>
        <a:graphic>
          <a:graphicData uri="http://schemas.openxmlformats.org/drawingml/2006/table">
            <a:tbl>
              <a:tblPr firstRow="1" firstCol="1" bandRow="1">
                <a:tableStyleId>{7E9639D4-E3E2-4D34-9284-5A2195B3D0D7}</a:tableStyleId>
              </a:tblPr>
              <a:tblGrid>
                <a:gridCol w="802981">
                  <a:extLst>
                    <a:ext uri="{9D8B030D-6E8A-4147-A177-3AD203B41FA5}">
                      <a16:colId xmlns:a16="http://schemas.microsoft.com/office/drawing/2014/main" val="3033889536"/>
                    </a:ext>
                  </a:extLst>
                </a:gridCol>
                <a:gridCol w="1620522">
                  <a:extLst>
                    <a:ext uri="{9D8B030D-6E8A-4147-A177-3AD203B41FA5}">
                      <a16:colId xmlns:a16="http://schemas.microsoft.com/office/drawing/2014/main" val="1898685601"/>
                    </a:ext>
                  </a:extLst>
                </a:gridCol>
                <a:gridCol w="1444781">
                  <a:extLst>
                    <a:ext uri="{9D8B030D-6E8A-4147-A177-3AD203B41FA5}">
                      <a16:colId xmlns:a16="http://schemas.microsoft.com/office/drawing/2014/main" val="3524727389"/>
                    </a:ext>
                  </a:extLst>
                </a:gridCol>
                <a:gridCol w="1446999">
                  <a:extLst>
                    <a:ext uri="{9D8B030D-6E8A-4147-A177-3AD203B41FA5}">
                      <a16:colId xmlns:a16="http://schemas.microsoft.com/office/drawing/2014/main" val="198859484"/>
                    </a:ext>
                  </a:extLst>
                </a:gridCol>
                <a:gridCol w="1444781">
                  <a:extLst>
                    <a:ext uri="{9D8B030D-6E8A-4147-A177-3AD203B41FA5}">
                      <a16:colId xmlns:a16="http://schemas.microsoft.com/office/drawing/2014/main" val="3981048750"/>
                    </a:ext>
                  </a:extLst>
                </a:gridCol>
                <a:gridCol w="1446999">
                  <a:extLst>
                    <a:ext uri="{9D8B030D-6E8A-4147-A177-3AD203B41FA5}">
                      <a16:colId xmlns:a16="http://schemas.microsoft.com/office/drawing/2014/main" val="2468199531"/>
                    </a:ext>
                  </a:extLst>
                </a:gridCol>
                <a:gridCol w="1444781">
                  <a:extLst>
                    <a:ext uri="{9D8B030D-6E8A-4147-A177-3AD203B41FA5}">
                      <a16:colId xmlns:a16="http://schemas.microsoft.com/office/drawing/2014/main" val="1801979440"/>
                    </a:ext>
                  </a:extLst>
                </a:gridCol>
                <a:gridCol w="1444781">
                  <a:extLst>
                    <a:ext uri="{9D8B030D-6E8A-4147-A177-3AD203B41FA5}">
                      <a16:colId xmlns:a16="http://schemas.microsoft.com/office/drawing/2014/main" val="2737358827"/>
                    </a:ext>
                  </a:extLst>
                </a:gridCol>
              </a:tblGrid>
              <a:tr h="49234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defRPr/>
                      </a:pPr>
                      <a:r>
                        <a:rPr lang="en-US" sz="900" dirty="0">
                          <a:solidFill>
                            <a:srgbClr val="FEFFFE"/>
                          </a:solidFill>
                          <a:effectLst/>
                        </a:rPr>
                        <a:t>Le </a:t>
                      </a:r>
                      <a:r>
                        <a:rPr lang="en-US" sz="900" dirty="0" err="1">
                          <a:solidFill>
                            <a:srgbClr val="FEFFFE"/>
                          </a:solidFill>
                          <a:effectLst/>
                        </a:rPr>
                        <a:t>médecin</a:t>
                      </a:r>
                      <a:r>
                        <a:rPr lang="en-US" sz="900" dirty="0">
                          <a:solidFill>
                            <a:srgbClr val="FEFFFE"/>
                          </a:solidFill>
                          <a:effectLst/>
                        </a:rPr>
                        <a:t> </a:t>
                      </a:r>
                      <a:r>
                        <a:rPr lang="en-US" sz="900" dirty="0" err="1">
                          <a:solidFill>
                            <a:srgbClr val="FEFFFE"/>
                          </a:solidFill>
                          <a:effectLst/>
                        </a:rPr>
                        <a:t>traitant</a:t>
                      </a:r>
                      <a:r>
                        <a:rPr lang="en-US" sz="900" dirty="0">
                          <a:solidFill>
                            <a:srgbClr val="FEFFFE"/>
                          </a:solidFill>
                          <a:effectLst/>
                        </a:rPr>
                        <a:t> </a:t>
                      </a:r>
                      <a:r>
                        <a:rPr lang="en-US" sz="900" dirty="0" err="1">
                          <a:solidFill>
                            <a:srgbClr val="FEFFFE"/>
                          </a:solidFill>
                          <a:effectLst/>
                        </a:rPr>
                        <a:t>est</a:t>
                      </a:r>
                      <a:r>
                        <a:rPr lang="en-US" sz="900" dirty="0">
                          <a:solidFill>
                            <a:srgbClr val="FEFFFE"/>
                          </a:solidFill>
                          <a:effectLst/>
                        </a:rPr>
                        <a:t> chargé de </a:t>
                      </a:r>
                      <a:r>
                        <a:rPr lang="en-US" sz="900" dirty="0" err="1">
                          <a:solidFill>
                            <a:srgbClr val="FEFFFE"/>
                          </a:solidFill>
                          <a:effectLst/>
                        </a:rPr>
                        <a:t>contacter</a:t>
                      </a:r>
                      <a:r>
                        <a:rPr lang="en-US" sz="900" dirty="0">
                          <a:solidFill>
                            <a:srgbClr val="FEFFFE"/>
                          </a:solidFill>
                          <a:effectLst/>
                        </a:rPr>
                        <a:t> les participants pour </a:t>
                      </a:r>
                      <a:r>
                        <a:rPr lang="en-US" sz="900" dirty="0" err="1">
                          <a:solidFill>
                            <a:srgbClr val="FEFFFE"/>
                          </a:solidFill>
                          <a:effectLst/>
                        </a:rPr>
                        <a:t>leur</a:t>
                      </a:r>
                      <a:r>
                        <a:rPr lang="en-US" sz="900" dirty="0">
                          <a:solidFill>
                            <a:srgbClr val="FEFFFE"/>
                          </a:solidFill>
                          <a:effectLst/>
                        </a:rPr>
                        <a:t> </a:t>
                      </a:r>
                      <a:r>
                        <a:rPr lang="en-US" sz="900" dirty="0" err="1">
                          <a:solidFill>
                            <a:srgbClr val="FEFFFE"/>
                          </a:solidFill>
                          <a:effectLst/>
                        </a:rPr>
                        <a:t>fournir</a:t>
                      </a:r>
                      <a:r>
                        <a:rPr lang="en-US" sz="900" dirty="0">
                          <a:solidFill>
                            <a:srgbClr val="FEFFFE"/>
                          </a:solidFill>
                          <a:effectLst/>
                        </a:rPr>
                        <a:t> les </a:t>
                      </a:r>
                      <a:r>
                        <a:rPr lang="en-US" sz="900" dirty="0" err="1">
                          <a:solidFill>
                            <a:srgbClr val="FEFFFE"/>
                          </a:solidFill>
                          <a:effectLst/>
                        </a:rPr>
                        <a:t>résultats</a:t>
                      </a:r>
                      <a:r>
                        <a:rPr lang="en-US" sz="900" dirty="0">
                          <a:solidFill>
                            <a:srgbClr val="FEFFFE"/>
                          </a:solidFill>
                          <a:effectLst/>
                        </a:rPr>
                        <a: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240"/>
                        </a:spcBef>
                        <a:spcAft>
                          <a:spcPts val="240"/>
                        </a:spcAft>
                      </a:pP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defRPr/>
                      </a:pPr>
                      <a:r>
                        <a:rPr lang="en-US" sz="900" dirty="0">
                          <a:solidFill>
                            <a:srgbClr val="FEFFFE"/>
                          </a:solidFill>
                          <a:effectLst/>
                        </a:rPr>
                        <a:t>Le participant </a:t>
                      </a:r>
                      <a:r>
                        <a:rPr lang="en-US" sz="900" dirty="0" err="1">
                          <a:solidFill>
                            <a:srgbClr val="FEFFFE"/>
                          </a:solidFill>
                          <a:effectLst/>
                        </a:rPr>
                        <a:t>reçoit</a:t>
                      </a:r>
                      <a:r>
                        <a:rPr lang="en-US" sz="900" dirty="0">
                          <a:solidFill>
                            <a:srgbClr val="FEFFFE"/>
                          </a:solidFill>
                          <a:effectLst/>
                        </a:rPr>
                        <a:t> un coup de </a:t>
                      </a:r>
                      <a:r>
                        <a:rPr lang="en-US" sz="900" dirty="0" err="1">
                          <a:solidFill>
                            <a:srgbClr val="FEFFFE"/>
                          </a:solidFill>
                          <a:effectLst/>
                        </a:rPr>
                        <a:t>téléphone</a:t>
                      </a:r>
                      <a:r>
                        <a:rPr lang="en-US" sz="900" dirty="0">
                          <a:solidFill>
                            <a:srgbClr val="FEFFFE"/>
                          </a:solidFill>
                          <a:effectLst/>
                        </a:rPr>
                        <a:t> </a:t>
                      </a:r>
                      <a:r>
                        <a:rPr lang="en-US" sz="900" dirty="0" err="1">
                          <a:solidFill>
                            <a:srgbClr val="FEFFFE"/>
                          </a:solidFill>
                          <a:effectLst/>
                        </a:rPr>
                        <a:t>venant</a:t>
                      </a:r>
                      <a:r>
                        <a:rPr lang="en-US" sz="900" dirty="0">
                          <a:solidFill>
                            <a:srgbClr val="FEFFFE"/>
                          </a:solidFill>
                          <a:effectLst/>
                        </a:rPr>
                        <a:t> </a:t>
                      </a:r>
                      <a:r>
                        <a:rPr lang="en-US" sz="900" dirty="0" err="1">
                          <a:solidFill>
                            <a:srgbClr val="FEFFFE"/>
                          </a:solidFill>
                          <a:effectLst/>
                        </a:rPr>
                        <a:t>d'une</a:t>
                      </a:r>
                      <a:r>
                        <a:rPr lang="en-US" sz="900" dirty="0">
                          <a:solidFill>
                            <a:srgbClr val="FEFFFE"/>
                          </a:solidFill>
                          <a:effectLst/>
                        </a:rPr>
                        <a:t> </a:t>
                      </a:r>
                      <a:r>
                        <a:rPr lang="en-US" sz="900" dirty="0" err="1">
                          <a:solidFill>
                            <a:srgbClr val="FEFFFE"/>
                          </a:solidFill>
                          <a:effectLst/>
                        </a:rPr>
                        <a:t>autorité</a:t>
                      </a:r>
                      <a:r>
                        <a:rPr lang="en-US" sz="900" dirty="0">
                          <a:solidFill>
                            <a:srgbClr val="FEFFFE"/>
                          </a:solidFill>
                          <a:effectLst/>
                        </a:rPr>
                        <a:t> </a:t>
                      </a:r>
                      <a:r>
                        <a:rPr lang="en-US" sz="900" dirty="0" err="1">
                          <a:solidFill>
                            <a:srgbClr val="FEFFFE"/>
                          </a:solidFill>
                          <a:effectLst/>
                        </a:rPr>
                        <a:t>ou</a:t>
                      </a:r>
                      <a:r>
                        <a:rPr lang="en-US" sz="900" dirty="0">
                          <a:solidFill>
                            <a:srgbClr val="FEFFFE"/>
                          </a:solidFill>
                          <a:effectLst/>
                        </a:rPr>
                        <a:t> d'un </a:t>
                      </a:r>
                      <a:r>
                        <a:rPr lang="en-US" sz="900" dirty="0" err="1">
                          <a:solidFill>
                            <a:srgbClr val="FEFFFE"/>
                          </a:solidFill>
                          <a:effectLst/>
                        </a:rPr>
                        <a:t>programme</a:t>
                      </a:r>
                      <a:r>
                        <a:rPr lang="en-US" sz="900" dirty="0">
                          <a:solidFill>
                            <a:srgbClr val="FEFFFE"/>
                          </a:solidFill>
                          <a:effectLst/>
                        </a:rPr>
                        <a:t> de </a:t>
                      </a:r>
                      <a:r>
                        <a:rPr lang="en-US" sz="900" dirty="0" err="1">
                          <a:solidFill>
                            <a:srgbClr val="FEFFFE"/>
                          </a:solidFill>
                          <a:effectLst/>
                        </a:rPr>
                        <a:t>santé</a:t>
                      </a:r>
                      <a:r>
                        <a:rPr lang="en-US" sz="900" dirty="0">
                          <a:solidFill>
                            <a:srgbClr val="FEFFFE"/>
                          </a:solidFill>
                          <a:effectLst/>
                        </a:rPr>
                        <a: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240"/>
                        </a:spcBef>
                        <a:spcAft>
                          <a:spcPts val="240"/>
                        </a:spcAft>
                      </a:pP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a:solidFill>
                            <a:srgbClr val="FEFFFE"/>
                          </a:solidFill>
                          <a:effectLst/>
                        </a:rPr>
                        <a:t>Le participant </a:t>
                      </a:r>
                      <a:r>
                        <a:rPr lang="en-US" sz="900" dirty="0" err="1">
                          <a:solidFill>
                            <a:srgbClr val="FEFFFE"/>
                          </a:solidFill>
                          <a:effectLst/>
                        </a:rPr>
                        <a:t>reçoit</a:t>
                      </a:r>
                      <a:r>
                        <a:rPr lang="en-US" sz="900" dirty="0">
                          <a:solidFill>
                            <a:srgbClr val="FEFFFE"/>
                          </a:solidFill>
                          <a:effectLst/>
                        </a:rPr>
                        <a:t> un coup de </a:t>
                      </a:r>
                      <a:r>
                        <a:rPr lang="en-US" sz="900" dirty="0" err="1">
                          <a:solidFill>
                            <a:srgbClr val="FEFFFE"/>
                          </a:solidFill>
                          <a:effectLst/>
                        </a:rPr>
                        <a:t>téléphone</a:t>
                      </a:r>
                      <a:r>
                        <a:rPr lang="en-US" sz="900" dirty="0">
                          <a:solidFill>
                            <a:srgbClr val="FEFFFE"/>
                          </a:solidFill>
                          <a:effectLst/>
                        </a:rPr>
                        <a:t> </a:t>
                      </a:r>
                      <a:r>
                        <a:rPr lang="en-US" sz="900" dirty="0" err="1">
                          <a:solidFill>
                            <a:srgbClr val="FEFFFE"/>
                          </a:solidFill>
                          <a:effectLst/>
                        </a:rPr>
                        <a:t>venant</a:t>
                      </a:r>
                      <a:r>
                        <a:rPr lang="en-US" sz="900" dirty="0">
                          <a:solidFill>
                            <a:srgbClr val="FEFFFE"/>
                          </a:solidFill>
                          <a:effectLst/>
                        </a:rPr>
                        <a:t> d'un </a:t>
                      </a:r>
                      <a:r>
                        <a:rPr lang="en-US" sz="900" dirty="0" err="1">
                          <a:solidFill>
                            <a:srgbClr val="FEFFFE"/>
                          </a:solidFill>
                          <a:effectLst/>
                        </a:rPr>
                        <a:t>prestataire</a:t>
                      </a:r>
                      <a:r>
                        <a:rPr lang="en-US" sz="900" dirty="0">
                          <a:solidFill>
                            <a:srgbClr val="FEFFFE"/>
                          </a:solidFill>
                          <a:effectLst/>
                        </a:rPr>
                        <a:t> de </a:t>
                      </a:r>
                      <a:r>
                        <a:rPr lang="en-US" sz="900" dirty="0" err="1">
                          <a:solidFill>
                            <a:srgbClr val="FEFFFE"/>
                          </a:solidFill>
                          <a:effectLst/>
                        </a:rPr>
                        <a:t>soins</a:t>
                      </a:r>
                      <a:r>
                        <a:rPr lang="en-US" sz="900" dirty="0">
                          <a:solidFill>
                            <a:srgbClr val="FEFFFE"/>
                          </a:solidFill>
                          <a:effectLst/>
                        </a:rPr>
                        <a:t> de </a:t>
                      </a:r>
                      <a:r>
                        <a:rPr lang="en-US" sz="900" dirty="0" err="1">
                          <a:solidFill>
                            <a:srgbClr val="FEFFFE"/>
                          </a:solidFill>
                          <a:effectLst/>
                        </a:rPr>
                        <a:t>santé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240"/>
                        </a:spcBef>
                        <a:spcAft>
                          <a:spcPts val="240"/>
                        </a:spcAft>
                      </a:pP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defRPr/>
                      </a:pPr>
                      <a:r>
                        <a:rPr lang="en-US" sz="900" dirty="0">
                          <a:solidFill>
                            <a:srgbClr val="FEFFFE"/>
                          </a:solidFill>
                          <a:effectLst/>
                        </a:rPr>
                        <a:t>Les participants </a:t>
                      </a:r>
                      <a:r>
                        <a:rPr lang="en-US" sz="900" dirty="0" err="1">
                          <a:solidFill>
                            <a:srgbClr val="FEFFFE"/>
                          </a:solidFill>
                          <a:effectLst/>
                        </a:rPr>
                        <a:t>sont</a:t>
                      </a:r>
                      <a:r>
                        <a:rPr lang="en-US" sz="900" dirty="0">
                          <a:solidFill>
                            <a:srgbClr val="FEFFFE"/>
                          </a:solidFill>
                          <a:effectLst/>
                        </a:rPr>
                        <a:t> </a:t>
                      </a:r>
                      <a:r>
                        <a:rPr lang="en-US" sz="900" dirty="0" err="1">
                          <a:solidFill>
                            <a:srgbClr val="FEFFFE"/>
                          </a:solidFill>
                          <a:effectLst/>
                        </a:rPr>
                        <a:t>conseillés</a:t>
                      </a:r>
                      <a:r>
                        <a:rPr lang="en-US" sz="900" dirty="0">
                          <a:solidFill>
                            <a:srgbClr val="FEFFFE"/>
                          </a:solidFill>
                          <a:effectLst/>
                        </a:rPr>
                        <a:t> de </a:t>
                      </a:r>
                      <a:r>
                        <a:rPr lang="en-US" sz="900" dirty="0" err="1">
                          <a:solidFill>
                            <a:srgbClr val="FEFFFE"/>
                          </a:solidFill>
                          <a:effectLst/>
                        </a:rPr>
                        <a:t>contacter</a:t>
                      </a:r>
                      <a:r>
                        <a:rPr lang="en-US" sz="900" dirty="0">
                          <a:solidFill>
                            <a:srgbClr val="FEFFFE"/>
                          </a:solidFill>
                          <a:effectLst/>
                        </a:rPr>
                        <a:t> </a:t>
                      </a:r>
                      <a:r>
                        <a:rPr lang="en-US" sz="900" dirty="0" err="1">
                          <a:solidFill>
                            <a:srgbClr val="FEFFFE"/>
                          </a:solidFill>
                          <a:effectLst/>
                        </a:rPr>
                        <a:t>leur</a:t>
                      </a:r>
                      <a:r>
                        <a:rPr lang="en-US" sz="900" dirty="0">
                          <a:solidFill>
                            <a:srgbClr val="FEFFFE"/>
                          </a:solidFill>
                          <a:effectLst/>
                        </a:rPr>
                        <a:t> </a:t>
                      </a:r>
                      <a:r>
                        <a:rPr lang="en-US" sz="900" dirty="0" err="1">
                          <a:solidFill>
                            <a:srgbClr val="FEFFFE"/>
                          </a:solidFill>
                          <a:effectLst/>
                        </a:rPr>
                        <a:t>médecin</a:t>
                      </a:r>
                      <a:r>
                        <a:rPr lang="en-US" sz="900" dirty="0">
                          <a:solidFill>
                            <a:srgbClr val="FEFFFE"/>
                          </a:solidFill>
                          <a:effectLst/>
                        </a:rPr>
                        <a:t> </a:t>
                      </a:r>
                      <a:r>
                        <a:rPr lang="en-US" sz="900" dirty="0" err="1">
                          <a:solidFill>
                            <a:srgbClr val="FEFFFE"/>
                          </a:solidFill>
                          <a:effectLst/>
                        </a:rPr>
                        <a:t>traitant</a:t>
                      </a:r>
                      <a:r>
                        <a:rPr lang="en-US" sz="900" dirty="0">
                          <a:solidFill>
                            <a:srgbClr val="FEFFFE"/>
                          </a:solidFill>
                          <a:effectLst/>
                        </a:rPr>
                        <a:t> pour le </a:t>
                      </a:r>
                      <a:r>
                        <a:rPr lang="en-US" sz="900" dirty="0" err="1">
                          <a:solidFill>
                            <a:srgbClr val="FEFFFE"/>
                          </a:solidFill>
                          <a:effectLst/>
                        </a:rPr>
                        <a:t>suivi</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240"/>
                        </a:spcBef>
                        <a:spcAft>
                          <a:spcPts val="240"/>
                        </a:spcAft>
                      </a:pP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err="1">
                          <a:solidFill>
                            <a:srgbClr val="FEFFFE"/>
                          </a:solidFill>
                          <a:effectLst/>
                        </a:rPr>
                        <a:t>Résultats</a:t>
                      </a:r>
                      <a:r>
                        <a:rPr lang="en-US" sz="900" dirty="0">
                          <a:solidFill>
                            <a:srgbClr val="FEFFFE"/>
                          </a:solidFill>
                          <a:effectLst/>
                        </a:rPr>
                        <a:t> </a:t>
                      </a:r>
                      <a:r>
                        <a:rPr lang="en-US" sz="900" dirty="0" err="1">
                          <a:solidFill>
                            <a:srgbClr val="FEFFFE"/>
                          </a:solidFill>
                          <a:effectLst/>
                        </a:rPr>
                        <a:t>envoyés</a:t>
                      </a:r>
                      <a:r>
                        <a:rPr lang="en-US" sz="900" dirty="0">
                          <a:solidFill>
                            <a:srgbClr val="FEFFFE"/>
                          </a:solidFill>
                          <a:effectLst/>
                        </a:rPr>
                        <a:t> </a:t>
                      </a:r>
                      <a:r>
                        <a:rPr lang="en-US" sz="900" dirty="0" err="1">
                          <a:solidFill>
                            <a:srgbClr val="FEFFFE"/>
                          </a:solidFill>
                          <a:effectLst/>
                        </a:rPr>
                        <a:t>directement</a:t>
                      </a:r>
                      <a:r>
                        <a:rPr lang="en-US" sz="900" dirty="0">
                          <a:solidFill>
                            <a:srgbClr val="FEFFFE"/>
                          </a:solidFill>
                          <a:effectLst/>
                        </a:rPr>
                        <a:t> aux participants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defRPr/>
                      </a:pPr>
                      <a:r>
                        <a:rPr lang="en-US" sz="900" dirty="0">
                          <a:solidFill>
                            <a:srgbClr val="FEFFFE"/>
                          </a:solidFill>
                          <a:effectLst/>
                        </a:rPr>
                        <a:t>Le </a:t>
                      </a:r>
                      <a:r>
                        <a:rPr lang="en-US" sz="900" dirty="0" err="1">
                          <a:solidFill>
                            <a:srgbClr val="FEFFFE"/>
                          </a:solidFill>
                          <a:effectLst/>
                        </a:rPr>
                        <a:t>médecin</a:t>
                      </a:r>
                      <a:r>
                        <a:rPr lang="en-US" sz="900" dirty="0">
                          <a:solidFill>
                            <a:srgbClr val="FEFFFE"/>
                          </a:solidFill>
                          <a:effectLst/>
                        </a:rPr>
                        <a:t> </a:t>
                      </a:r>
                      <a:r>
                        <a:rPr lang="en-US" sz="900" dirty="0" err="1">
                          <a:solidFill>
                            <a:srgbClr val="FEFFFE"/>
                          </a:solidFill>
                          <a:effectLst/>
                        </a:rPr>
                        <a:t>traitant</a:t>
                      </a:r>
                      <a:r>
                        <a:rPr lang="en-US" sz="900" dirty="0">
                          <a:solidFill>
                            <a:srgbClr val="FEFFFE"/>
                          </a:solidFill>
                          <a:effectLst/>
                        </a:rPr>
                        <a:t>  </a:t>
                      </a:r>
                      <a:r>
                        <a:rPr lang="en-US" sz="900" dirty="0" err="1">
                          <a:solidFill>
                            <a:srgbClr val="FEFFFE"/>
                          </a:solidFill>
                          <a:effectLst/>
                        </a:rPr>
                        <a:t>reçoit</a:t>
                      </a:r>
                      <a:r>
                        <a:rPr lang="en-US" sz="900" dirty="0">
                          <a:solidFill>
                            <a:srgbClr val="FEFFFE"/>
                          </a:solidFill>
                          <a:effectLst/>
                        </a:rPr>
                        <a:t> les </a:t>
                      </a:r>
                      <a:r>
                        <a:rPr lang="en-US" sz="900" dirty="0" err="1">
                          <a:solidFill>
                            <a:srgbClr val="FEFFFE"/>
                          </a:solidFill>
                          <a:effectLst/>
                        </a:rPr>
                        <a:t>résultats</a:t>
                      </a:r>
                      <a:r>
                        <a:rPr lang="en-US" sz="900" dirty="0">
                          <a:solidFill>
                            <a:srgbClr val="FEFFFE"/>
                          </a:solidFill>
                          <a:effectLst/>
                        </a:rPr>
                        <a:t> </a:t>
                      </a:r>
                      <a:r>
                        <a:rPr lang="en-US" sz="900" dirty="0" err="1">
                          <a:solidFill>
                            <a:srgbClr val="FEFFFE"/>
                          </a:solidFill>
                          <a:effectLst/>
                        </a:rPr>
                        <a:t>directement</a:t>
                      </a:r>
                      <a:r>
                        <a:rPr lang="en-US" sz="900" dirty="0">
                          <a:solidFill>
                            <a:srgbClr val="FEFFFE"/>
                          </a:solidFill>
                          <a:effectLst/>
                        </a:rPr>
                        <a:t> (par </a:t>
                      </a:r>
                      <a:r>
                        <a:rPr lang="en-US" sz="900" dirty="0" err="1">
                          <a:solidFill>
                            <a:srgbClr val="FEFFFE"/>
                          </a:solidFill>
                          <a:effectLst/>
                        </a:rPr>
                        <a:t>exemple</a:t>
                      </a:r>
                      <a:r>
                        <a:rPr lang="en-US" sz="900" dirty="0">
                          <a:solidFill>
                            <a:srgbClr val="FEFFFE"/>
                          </a:solidFill>
                          <a:effectLst/>
                        </a:rPr>
                        <a:t>, par fax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système</a:t>
                      </a:r>
                      <a:r>
                        <a:rPr lang="en-US" sz="900" dirty="0">
                          <a:solidFill>
                            <a:srgbClr val="FEFFFE"/>
                          </a:solidFill>
                          <a:effectLst/>
                        </a:rPr>
                        <a:t> </a:t>
                      </a:r>
                      <a:r>
                        <a:rPr lang="en-US" sz="900" dirty="0" err="1">
                          <a:solidFill>
                            <a:srgbClr val="FEFFFE"/>
                          </a:solidFill>
                          <a:effectLst/>
                        </a:rPr>
                        <a:t>en</a:t>
                      </a:r>
                      <a:r>
                        <a:rPr lang="en-US" sz="900" dirty="0">
                          <a:solidFill>
                            <a:srgbClr val="FEFFFE"/>
                          </a:solidFill>
                          <a:effectLst/>
                        </a:rPr>
                        <a:t> </a:t>
                      </a:r>
                      <a:r>
                        <a:rPr lang="en-US" sz="900" dirty="0" err="1">
                          <a:solidFill>
                            <a:srgbClr val="FEFFFE"/>
                          </a:solidFill>
                          <a:effectLst/>
                        </a:rPr>
                        <a:t>ligne</a:t>
                      </a:r>
                      <a:r>
                        <a:rPr lang="en-US" sz="900" dirty="0">
                          <a:solidFill>
                            <a:srgbClr val="FEFFFE"/>
                          </a:solidFill>
                          <a:effectLst/>
                        </a:rPr>
                        <a: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240"/>
                        </a:spcBef>
                        <a:spcAft>
                          <a:spcPts val="240"/>
                        </a:spcAft>
                      </a:pP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Le </a:t>
                      </a:r>
                      <a:r>
                        <a:rPr lang="en-US" sz="900" dirty="0" err="1">
                          <a:solidFill>
                            <a:srgbClr val="FEFFFE"/>
                          </a:solidFill>
                          <a:effectLst/>
                          <a:latin typeface="Calibri" panose="020F0502020204030204" pitchFamily="34" charset="0"/>
                          <a:ea typeface="Yu Mincho" panose="02020400000000000000" pitchFamily="18" charset="-128"/>
                          <a:cs typeface="Arial" panose="020B0604020202020204" pitchFamily="34" charset="0"/>
                        </a:rPr>
                        <a:t>médecin</a:t>
                      </a: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 </a:t>
                      </a:r>
                      <a:r>
                        <a:rPr lang="en-US" sz="900" dirty="0" err="1">
                          <a:solidFill>
                            <a:srgbClr val="FEFFFE"/>
                          </a:solidFill>
                          <a:effectLst/>
                          <a:latin typeface="Calibri" panose="020F0502020204030204" pitchFamily="34" charset="0"/>
                          <a:ea typeface="Yu Mincho" panose="02020400000000000000" pitchFamily="18" charset="-128"/>
                          <a:cs typeface="Arial" panose="020B0604020202020204" pitchFamily="34" charset="0"/>
                        </a:rPr>
                        <a:t>traitant</a:t>
                      </a: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 </a:t>
                      </a:r>
                      <a:r>
                        <a:rPr lang="en-US" sz="900" dirty="0" err="1">
                          <a:solidFill>
                            <a:srgbClr val="FEFFFE"/>
                          </a:solidFill>
                          <a:effectLst/>
                        </a:rPr>
                        <a:t>reçoit</a:t>
                      </a:r>
                      <a:r>
                        <a:rPr lang="en-US" sz="900" dirty="0">
                          <a:solidFill>
                            <a:srgbClr val="FEFFFE"/>
                          </a:solidFill>
                          <a:effectLst/>
                        </a:rPr>
                        <a:t> </a:t>
                      </a:r>
                      <a:r>
                        <a:rPr lang="en-US" sz="900" dirty="0" err="1">
                          <a:solidFill>
                            <a:srgbClr val="FEFFFE"/>
                          </a:solidFill>
                          <a:effectLst/>
                        </a:rPr>
                        <a:t>une</a:t>
                      </a:r>
                      <a:r>
                        <a:rPr lang="en-US" sz="900" dirty="0">
                          <a:solidFill>
                            <a:srgbClr val="FEFFFE"/>
                          </a:solidFill>
                          <a:effectLst/>
                        </a:rPr>
                        <a:t> </a:t>
                      </a:r>
                      <a:r>
                        <a:rPr lang="en-US" sz="900" dirty="0" err="1">
                          <a:solidFill>
                            <a:srgbClr val="FEFFFE"/>
                          </a:solidFill>
                          <a:effectLst/>
                        </a:rPr>
                        <a:t>lettre</a:t>
                      </a:r>
                      <a:r>
                        <a:rPr lang="en-US" sz="900" dirty="0">
                          <a:solidFill>
                            <a:srgbClr val="FEFFFE"/>
                          </a:solidFill>
                          <a:effectLst/>
                        </a:rPr>
                        <a:t> de </a:t>
                      </a:r>
                      <a:r>
                        <a:rPr lang="en-US" sz="900" dirty="0" err="1">
                          <a:solidFill>
                            <a:srgbClr val="FEFFFE"/>
                          </a:solidFill>
                          <a:effectLst/>
                        </a:rPr>
                        <a:t>résultats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229809663"/>
                  </a:ext>
                </a:extLst>
              </a:tr>
              <a:tr h="214065">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6027633"/>
                  </a:ext>
                </a:extLst>
              </a:tr>
              <a:tr h="21406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dirty="0">
                          <a:effectLst/>
                        </a:rPr>
                        <a:t>✓ (</a:t>
                      </a:r>
                      <a:r>
                        <a:rPr lang="en-CA" sz="900" dirty="0" err="1">
                          <a:effectLst/>
                        </a:rPr>
                        <a:t>opportuniste</a:t>
                      </a: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2940199"/>
                  </a:ext>
                </a:extLst>
              </a:tr>
              <a:tr h="214065">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808483"/>
                  </a:ext>
                </a:extLst>
              </a:tr>
              <a:tr h="21406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014650"/>
                  </a:ext>
                </a:extLst>
              </a:tr>
              <a:tr h="21406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6777"/>
                  </a:ext>
                </a:extLst>
              </a:tr>
              <a:tr h="21406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1687852"/>
                  </a:ext>
                </a:extLst>
              </a:tr>
              <a:tr h="21406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23020"/>
                  </a:ext>
                </a:extLst>
              </a:tr>
              <a:tr h="21406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833025"/>
                  </a:ext>
                </a:extLst>
              </a:tr>
              <a:tr h="36974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dirty="0">
                          <a:effectLst/>
                        </a:rPr>
                        <a:t>✓</a:t>
                      </a:r>
                      <a:endParaRPr lang="en-US" sz="900" dirty="0">
                        <a:effectLst/>
                      </a:endParaRPr>
                    </a:p>
                    <a:p>
                      <a:pPr marL="0" marR="0" indent="0" algn="ctr">
                        <a:spcBef>
                          <a:spcPts val="0"/>
                        </a:spcBef>
                        <a:spcAft>
                          <a:spcPts val="0"/>
                        </a:spcAft>
                        <a:tabLst>
                          <a:tab pos="228600" algn="l"/>
                          <a:tab pos="457200" algn="l"/>
                        </a:tabLst>
                      </a:pPr>
                      <a:r>
                        <a:rPr lang="en-CA" sz="900" dirty="0">
                          <a:effectLst/>
                        </a:rPr>
                        <a:t>(</a:t>
                      </a:r>
                      <a:r>
                        <a:rPr lang="en-CA" sz="900" dirty="0" err="1">
                          <a:effectLst/>
                        </a:rPr>
                        <a:t>opportuniste</a:t>
                      </a: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dirty="0">
                          <a:effectLst/>
                        </a:rPr>
                        <a:t>✓</a:t>
                      </a:r>
                      <a:endParaRPr lang="en-US" sz="900" dirty="0">
                        <a:effectLst/>
                      </a:endParaRPr>
                    </a:p>
                    <a:p>
                      <a:pPr marL="0" marR="0" indent="0" algn="ctr">
                        <a:spcBef>
                          <a:spcPts val="0"/>
                        </a:spcBef>
                        <a:spcAft>
                          <a:spcPts val="0"/>
                        </a:spcAft>
                        <a:tabLst>
                          <a:tab pos="228600" algn="l"/>
                          <a:tab pos="457200" algn="l"/>
                        </a:tabLst>
                      </a:pPr>
                      <a:r>
                        <a:rPr lang="en-CA" sz="900" dirty="0">
                          <a:effectLst/>
                        </a:rPr>
                        <a:t>(programme)**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753251"/>
                  </a:ext>
                </a:extLst>
              </a:tr>
              <a:tr h="21406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427734"/>
                  </a:ext>
                </a:extLst>
              </a:tr>
              <a:tr h="214065">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6446458"/>
                  </a:ext>
                </a:extLst>
              </a:tr>
              <a:tr h="214065">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555074"/>
                  </a:ext>
                </a:extLst>
              </a:tr>
              <a:tr h="681114">
                <a:tc>
                  <a:txBody>
                    <a:bodyPr/>
                    <a:lstStyle/>
                    <a:p>
                      <a:pPr marL="0" marR="0" algn="ctr">
                        <a:lnSpc>
                          <a:spcPct val="107000"/>
                        </a:lnSpc>
                        <a:spcBef>
                          <a:spcPts val="100"/>
                        </a:spcBef>
                        <a:spcAft>
                          <a:spcPts val="80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dirty="0">
                          <a:effectLst/>
                        </a:rPr>
                        <a:t>✓</a:t>
                      </a:r>
                      <a:endParaRPr lang="en-US" sz="900" dirty="0">
                        <a:effectLst/>
                      </a:endParaRPr>
                    </a:p>
                    <a:p>
                      <a:pPr marL="0" marR="0" lvl="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lang="en-CA" sz="900" dirty="0">
                          <a:effectLst/>
                        </a:rPr>
                        <a:t>Envoi </a:t>
                      </a:r>
                      <a:r>
                        <a:rPr lang="en-CA" sz="900" dirty="0" err="1">
                          <a:effectLst/>
                        </a:rPr>
                        <a:t>d'une</a:t>
                      </a:r>
                      <a:r>
                        <a:rPr lang="en-CA" sz="900" dirty="0">
                          <a:effectLst/>
                        </a:rPr>
                        <a:t> </a:t>
                      </a:r>
                      <a:r>
                        <a:rPr lang="en-CA" sz="900" dirty="0" err="1">
                          <a:effectLst/>
                        </a:rPr>
                        <a:t>lettre</a:t>
                      </a:r>
                      <a:r>
                        <a:rPr lang="en-CA" sz="900" dirty="0">
                          <a:effectLst/>
                        </a:rPr>
                        <a:t> </a:t>
                      </a:r>
                      <a:r>
                        <a:rPr lang="en-CA" sz="900" dirty="0" err="1">
                          <a:effectLst/>
                        </a:rPr>
                        <a:t>recommandée</a:t>
                      </a:r>
                      <a:r>
                        <a:rPr lang="en-CA" sz="900" dirty="0">
                          <a:effectLst/>
                        </a:rPr>
                        <a:t> au patient </a:t>
                      </a:r>
                      <a:r>
                        <a:rPr lang="en-CA" sz="900" dirty="0" err="1">
                          <a:effectLst/>
                        </a:rPr>
                        <a:t>s’il</a:t>
                      </a:r>
                      <a:r>
                        <a:rPr lang="en-CA" sz="900" dirty="0">
                          <a:effectLst/>
                        </a:rPr>
                        <a:t> </a:t>
                      </a:r>
                      <a:r>
                        <a:rPr lang="en-CA" sz="900" dirty="0" err="1">
                          <a:effectLst/>
                        </a:rPr>
                        <a:t>est</a:t>
                      </a:r>
                      <a:r>
                        <a:rPr lang="en-CA" sz="900" dirty="0">
                          <a:effectLst/>
                        </a:rPr>
                        <a:t> impossible de le </a:t>
                      </a:r>
                      <a:r>
                        <a:rPr lang="en-CA" sz="900" dirty="0" err="1">
                          <a:effectLst/>
                        </a:rPr>
                        <a:t>joindre</a:t>
                      </a:r>
                      <a:r>
                        <a:rPr lang="en-CA" sz="900" dirty="0">
                          <a:effectLst/>
                        </a:rPr>
                        <a:t> après 2 </a:t>
                      </a:r>
                      <a:r>
                        <a:rPr lang="en-CA" sz="900" dirty="0" err="1">
                          <a:effectLst/>
                        </a:rPr>
                        <a:t>semaines</a:t>
                      </a: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p>
                      <a:pPr marL="0" marR="0" indent="0" algn="ctr">
                        <a:spcBef>
                          <a:spcPts val="0"/>
                        </a:spcBef>
                        <a:spcAft>
                          <a:spcPts val="0"/>
                        </a:spcAft>
                        <a:tabLst>
                          <a:tab pos="228600" algn="l"/>
                          <a:tab pos="457200" algn="l"/>
                        </a:tabLst>
                      </a:pP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tabLst>
                          <a:tab pos="228600" algn="l"/>
                          <a:tab pos="457200" algn="l"/>
                        </a:tabLst>
                      </a:pPr>
                      <a:r>
                        <a:rPr lang="en-CA" sz="900" dirty="0">
                          <a:effectLst/>
                        </a:rPr>
                        <a:t> </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6159170"/>
                  </a:ext>
                </a:extLst>
              </a:tr>
            </a:tbl>
          </a:graphicData>
        </a:graphic>
      </p:graphicFrame>
      <p:sp>
        <p:nvSpPr>
          <p:cNvPr id="3" name="TextBox 2">
            <a:extLst>
              <a:ext uri="{FF2B5EF4-FFF2-40B4-BE49-F238E27FC236}">
                <a16:creationId xmlns:a16="http://schemas.microsoft.com/office/drawing/2014/main" id="{5C34F439-12F5-00CE-E547-6617C79282AE}"/>
              </a:ext>
            </a:extLst>
          </p:cNvPr>
          <p:cNvSpPr txBox="1"/>
          <p:nvPr/>
        </p:nvSpPr>
        <p:spPr>
          <a:xfrm>
            <a:off x="352425" y="5246406"/>
            <a:ext cx="11321609" cy="1015663"/>
          </a:xfrm>
          <a:prstGeom prst="rect">
            <a:avLst/>
          </a:prstGeom>
          <a:noFill/>
        </p:spPr>
        <p:txBody>
          <a:bodyPr wrap="square">
            <a:spAutoFit/>
          </a:bodyPr>
          <a:lstStyle/>
          <a:p>
            <a:r>
              <a:rPr lang="en-US" sz="1000" dirty="0">
                <a:effectLst/>
                <a:latin typeface="Calibri" panose="020F0502020204030204" pitchFamily="34" charset="0"/>
                <a:ea typeface="Yu Mincho" panose="02020400000000000000" pitchFamily="18" charset="-128"/>
              </a:rPr>
              <a:t>Ont. : </a:t>
            </a:r>
            <a:r>
              <a:rPr lang="en-US" sz="1000" dirty="0">
                <a:effectLst/>
                <a:latin typeface="Calibri" panose="020F0502020204030204" pitchFamily="34" charset="0"/>
                <a:ea typeface="Yu Mincho" panose="02020400000000000000" pitchFamily="18" charset="-128"/>
                <a:cs typeface="Calibri" panose="020F0502020204030204" pitchFamily="34" charset="0"/>
              </a:rPr>
              <a:t>*Les</a:t>
            </a:r>
            <a:r>
              <a:rPr lang="en-US" sz="1000" dirty="0">
                <a:effectLst/>
                <a:latin typeface="Calibri" panose="020F0502020204030204" pitchFamily="34" charset="0"/>
                <a:ea typeface="Yu Mincho" panose="02020400000000000000" pitchFamily="18" charset="-128"/>
              </a:rPr>
              <a:t> participants </a:t>
            </a:r>
            <a:r>
              <a:rPr lang="en-US" sz="1000" dirty="0" err="1">
                <a:effectLst/>
                <a:latin typeface="Calibri" panose="020F0502020204030204" pitchFamily="34" charset="0"/>
                <a:ea typeface="Yu Mincho" panose="02020400000000000000" pitchFamily="18" charset="-128"/>
                <a:cs typeface="Calibri" panose="020F0502020204030204" pitchFamily="34" charset="0"/>
              </a:rPr>
              <a:t>peuvent</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appeler</a:t>
            </a:r>
            <a:r>
              <a:rPr lang="en-US" sz="1000" dirty="0">
                <a:effectLst/>
                <a:latin typeface="Calibri" panose="020F0502020204030204" pitchFamily="34" charset="0"/>
                <a:ea typeface="Yu Mincho" panose="02020400000000000000" pitchFamily="18" charset="-128"/>
                <a:cs typeface="Calibri" panose="020F0502020204030204" pitchFamily="34" charset="0"/>
              </a:rPr>
              <a:t> le </a:t>
            </a:r>
            <a:r>
              <a:rPr lang="en-US" sz="1000" dirty="0" err="1">
                <a:effectLst/>
                <a:latin typeface="Calibri" panose="020F0502020204030204" pitchFamily="34" charset="0"/>
                <a:ea typeface="Yu Mincho" panose="02020400000000000000" pitchFamily="18" charset="-128"/>
                <a:cs typeface="Calibri" panose="020F0502020204030204" pitchFamily="34" charset="0"/>
              </a:rPr>
              <a:t>centre</a:t>
            </a:r>
            <a:r>
              <a:rPr lang="en-US" sz="1000" dirty="0">
                <a:effectLst/>
                <a:latin typeface="Calibri" panose="020F0502020204030204" pitchFamily="34" charset="0"/>
                <a:ea typeface="Yu Mincho" panose="02020400000000000000" pitchFamily="18" charset="-128"/>
                <a:cs typeface="Calibri" panose="020F0502020204030204" pitchFamily="34" charset="0"/>
              </a:rPr>
              <a:t> de contact de </a:t>
            </a:r>
            <a:r>
              <a:rPr lang="en-US" sz="1000" dirty="0" err="1">
                <a:effectLst/>
                <a:latin typeface="Calibri" panose="020F0502020204030204" pitchFamily="34" charset="0"/>
                <a:ea typeface="Yu Mincho" panose="02020400000000000000" pitchFamily="18" charset="-128"/>
                <a:cs typeface="Calibri" panose="020F0502020204030204" pitchFamily="34" charset="0"/>
              </a:rPr>
              <a:t>Santé</a:t>
            </a:r>
            <a:r>
              <a:rPr lang="en-US" sz="1000" dirty="0">
                <a:effectLst/>
                <a:latin typeface="Calibri" panose="020F0502020204030204" pitchFamily="34" charset="0"/>
                <a:ea typeface="Yu Mincho" panose="02020400000000000000" pitchFamily="18" charset="-128"/>
                <a:cs typeface="Calibri" panose="020F0502020204030204" pitchFamily="34" charset="0"/>
              </a:rPr>
              <a:t> Ontario (Action Cancer Ontario) pour </a:t>
            </a:r>
            <a:r>
              <a:rPr lang="en-US" sz="1000" dirty="0" err="1">
                <a:effectLst/>
                <a:latin typeface="Calibri" panose="020F0502020204030204" pitchFamily="34" charset="0"/>
                <a:ea typeface="Yu Mincho" panose="02020400000000000000" pitchFamily="18" charset="-128"/>
                <a:cs typeface="Calibri" panose="020F0502020204030204" pitchFamily="34" charset="0"/>
              </a:rPr>
              <a:t>obtenir</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leur</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résultat</a:t>
            </a:r>
            <a:r>
              <a:rPr lang="en-US" sz="1000" dirty="0">
                <a:effectLst/>
                <a:latin typeface="Calibri" panose="020F0502020204030204" pitchFamily="34" charset="0"/>
                <a:ea typeface="Yu Mincho" panose="02020400000000000000" pitchFamily="18" charset="-128"/>
                <a:cs typeface="Calibri" panose="020F0502020204030204" pitchFamily="34" charset="0"/>
              </a:rPr>
              <a:t> TIF.</a:t>
            </a:r>
            <a:br>
              <a:rPr lang="en-US" sz="1000" dirty="0">
                <a:effectLst/>
                <a:latin typeface="Calibri" panose="020F0502020204030204" pitchFamily="34" charset="0"/>
                <a:ea typeface="Yu Mincho" panose="02020400000000000000" pitchFamily="18" charset="-128"/>
              </a:rPr>
            </a:br>
            <a:r>
              <a:rPr lang="en-US" sz="1000" dirty="0" err="1">
                <a:effectLst/>
                <a:latin typeface="Calibri" panose="020F0502020204030204" pitchFamily="34" charset="0"/>
                <a:ea typeface="Yu Mincho" panose="02020400000000000000" pitchFamily="18" charset="-128"/>
              </a:rPr>
              <a:t>Ont</a:t>
            </a:r>
            <a:r>
              <a:rPr lang="en-US" sz="1000" dirty="0">
                <a:effectLst/>
                <a:latin typeface="Calibri" panose="020F0502020204030204" pitchFamily="34" charset="0"/>
                <a:ea typeface="Yu Mincho" panose="02020400000000000000" pitchFamily="18" charset="-128"/>
              </a:rPr>
              <a:t>, : ^ </a:t>
            </a:r>
            <a:r>
              <a:rPr lang="en-US" sz="1000" dirty="0">
                <a:effectLst/>
                <a:latin typeface="Calibri" panose="020F0502020204030204" pitchFamily="34" charset="0"/>
                <a:ea typeface="Yu Mincho" panose="02020400000000000000" pitchFamily="18" charset="-128"/>
                <a:cs typeface="Calibri" panose="020F0502020204030204" pitchFamily="34" charset="0"/>
              </a:rPr>
              <a:t>Le </a:t>
            </a:r>
            <a:r>
              <a:rPr lang="en-US" sz="1000" dirty="0" err="1">
                <a:effectLst/>
                <a:latin typeface="Calibri" panose="020F0502020204030204" pitchFamily="34" charset="0"/>
                <a:ea typeface="Yu Mincho" panose="02020400000000000000" pitchFamily="18" charset="-128"/>
                <a:cs typeface="Calibri" panose="020F0502020204030204" pitchFamily="34" charset="0"/>
              </a:rPr>
              <a:t>médecin</a:t>
            </a:r>
            <a:r>
              <a:rPr lang="en-US" sz="1000" dirty="0">
                <a:effectLst/>
                <a:latin typeface="Calibri" panose="020F0502020204030204" pitchFamily="34" charset="0"/>
                <a:ea typeface="Yu Mincho" panose="02020400000000000000" pitchFamily="18" charset="-128"/>
                <a:cs typeface="Calibri" panose="020F0502020204030204" pitchFamily="34" charset="0"/>
              </a:rPr>
              <a:t> qui supervise </a:t>
            </a:r>
            <a:r>
              <a:rPr lang="en-US" sz="1000" dirty="0" err="1">
                <a:effectLst/>
                <a:latin typeface="Calibri" panose="020F0502020204030204" pitchFamily="34" charset="0"/>
                <a:ea typeface="Yu Mincho" panose="02020400000000000000" pitchFamily="18" charset="-128"/>
                <a:cs typeface="Calibri" panose="020F0502020204030204" pitchFamily="34" charset="0"/>
              </a:rPr>
              <a:t>l'entraîneur</a:t>
            </a:r>
            <a:r>
              <a:rPr lang="en-US" sz="1000" dirty="0">
                <a:effectLst/>
                <a:latin typeface="Calibri" panose="020F0502020204030204" pitchFamily="34" charset="0"/>
                <a:ea typeface="Yu Mincho" panose="02020400000000000000" pitchFamily="18" charset="-128"/>
                <a:cs typeface="Calibri" panose="020F0502020204030204" pitchFamily="34" charset="0"/>
              </a:rPr>
              <a:t> mobile de Hamilton Niagara Haldimand Brant </a:t>
            </a:r>
            <a:r>
              <a:rPr lang="en-US" sz="1000" dirty="0" err="1">
                <a:effectLst/>
                <a:latin typeface="Calibri" panose="020F0502020204030204" pitchFamily="34" charset="0"/>
                <a:ea typeface="Yu Mincho" panose="02020400000000000000" pitchFamily="18" charset="-128"/>
                <a:cs typeface="Calibri" panose="020F0502020204030204" pitchFamily="34" charset="0"/>
              </a:rPr>
              <a:t>fournit</a:t>
            </a:r>
            <a:r>
              <a:rPr lang="en-US" sz="1000" dirty="0">
                <a:effectLst/>
                <a:latin typeface="Calibri" panose="020F0502020204030204" pitchFamily="34" charset="0"/>
                <a:ea typeface="Yu Mincho" panose="02020400000000000000" pitchFamily="18" charset="-128"/>
                <a:cs typeface="Calibri" panose="020F0502020204030204" pitchFamily="34" charset="0"/>
              </a:rPr>
              <a:t> les </a:t>
            </a:r>
            <a:r>
              <a:rPr lang="en-US" sz="1000" dirty="0" err="1">
                <a:effectLst/>
                <a:latin typeface="Calibri" panose="020F0502020204030204" pitchFamily="34" charset="0"/>
                <a:ea typeface="Yu Mincho" panose="02020400000000000000" pitchFamily="18" charset="-128"/>
                <a:cs typeface="Calibri" panose="020F0502020204030204" pitchFamily="34" charset="0"/>
              </a:rPr>
              <a:t>résultats</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directement</a:t>
            </a:r>
            <a:r>
              <a:rPr lang="en-US" sz="1000" dirty="0">
                <a:effectLst/>
                <a:latin typeface="Calibri" panose="020F0502020204030204" pitchFamily="34" charset="0"/>
                <a:ea typeface="Yu Mincho" panose="02020400000000000000" pitchFamily="18" charset="-128"/>
                <a:cs typeface="Calibri" panose="020F0502020204030204" pitchFamily="34" charset="0"/>
              </a:rPr>
              <a:t> aux participants et </a:t>
            </a:r>
            <a:r>
              <a:rPr lang="en-US" sz="1000" dirty="0" err="1">
                <a:effectLst/>
                <a:latin typeface="Calibri" panose="020F0502020204030204" pitchFamily="34" charset="0"/>
                <a:ea typeface="Yu Mincho" panose="02020400000000000000" pitchFamily="18" charset="-128"/>
                <a:cs typeface="Calibri" panose="020F0502020204030204" pitchFamily="34" charset="0"/>
              </a:rPr>
              <a:t>gère</a:t>
            </a:r>
            <a:r>
              <a:rPr lang="en-US" sz="1000" dirty="0">
                <a:effectLst/>
                <a:latin typeface="Calibri" panose="020F0502020204030204" pitchFamily="34" charset="0"/>
                <a:ea typeface="Yu Mincho" panose="02020400000000000000" pitchFamily="18" charset="-128"/>
                <a:cs typeface="Calibri" panose="020F0502020204030204" pitchFamily="34" charset="0"/>
              </a:rPr>
              <a:t> le </a:t>
            </a:r>
            <a:r>
              <a:rPr lang="en-US" sz="1000" dirty="0" err="1">
                <a:effectLst/>
                <a:latin typeface="Calibri" panose="020F0502020204030204" pitchFamily="34" charset="0"/>
                <a:ea typeface="Yu Mincho" panose="02020400000000000000" pitchFamily="18" charset="-128"/>
                <a:cs typeface="Calibri" panose="020F0502020204030204" pitchFamily="34" charset="0"/>
              </a:rPr>
              <a:t>suivi</a:t>
            </a:r>
            <a:r>
              <a:rPr lang="en-US" sz="1000" dirty="0">
                <a:effectLst/>
                <a:latin typeface="Calibri" panose="020F0502020204030204" pitchFamily="34" charset="0"/>
                <a:ea typeface="Yu Mincho" panose="02020400000000000000" pitchFamily="18" charset="-128"/>
                <a:cs typeface="Calibri" panose="020F0502020204030204" pitchFamily="34" charset="0"/>
              </a:rPr>
              <a:t>.</a:t>
            </a:r>
          </a:p>
          <a:p>
            <a:r>
              <a:rPr lang="en-US" sz="1000" dirty="0">
                <a:effectLst/>
                <a:latin typeface="Calibri" panose="020F0502020204030204" pitchFamily="34" charset="0"/>
                <a:ea typeface="Yu Mincho" panose="02020400000000000000" pitchFamily="18" charset="-128"/>
                <a:cs typeface="Calibri" panose="020F0502020204030204" pitchFamily="34" charset="0"/>
              </a:rPr>
              <a:t>Ont. : ~</a:t>
            </a:r>
            <a:r>
              <a:rPr lang="en-US" sz="1000" dirty="0" err="1">
                <a:effectLst/>
                <a:latin typeface="Calibri" panose="020F0502020204030204" pitchFamily="34" charset="0"/>
                <a:ea typeface="Yu Mincho" panose="02020400000000000000" pitchFamily="18" charset="-128"/>
                <a:cs typeface="Calibri" panose="020F0502020204030204" pitchFamily="34" charset="0"/>
              </a:rPr>
              <a:t>Cette</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recommandation</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est</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contenue</a:t>
            </a:r>
            <a:r>
              <a:rPr lang="en-US" sz="1000" dirty="0">
                <a:effectLst/>
                <a:latin typeface="Calibri" panose="020F0502020204030204" pitchFamily="34" charset="0"/>
                <a:ea typeface="Yu Mincho" panose="02020400000000000000" pitchFamily="18" charset="-128"/>
                <a:cs typeface="Calibri" panose="020F0502020204030204" pitchFamily="34" charset="0"/>
              </a:rPr>
              <a:t> dans la </a:t>
            </a:r>
            <a:r>
              <a:rPr lang="en-US" sz="1000" dirty="0" err="1">
                <a:effectLst/>
                <a:latin typeface="Calibri" panose="020F0502020204030204" pitchFamily="34" charset="0"/>
                <a:ea typeface="Yu Mincho" panose="02020400000000000000" pitchFamily="18" charset="-128"/>
                <a:cs typeface="Calibri" panose="020F0502020204030204" pitchFamily="34" charset="0"/>
              </a:rPr>
              <a:t>lettre</a:t>
            </a:r>
            <a:r>
              <a:rPr lang="en-US" sz="1000" dirty="0">
                <a:effectLst/>
                <a:latin typeface="Calibri" panose="020F0502020204030204" pitchFamily="34" charset="0"/>
                <a:ea typeface="Yu Mincho" panose="02020400000000000000" pitchFamily="18" charset="-128"/>
                <a:cs typeface="Calibri" panose="020F0502020204030204" pitchFamily="34" charset="0"/>
              </a:rPr>
              <a:t> de </a:t>
            </a:r>
            <a:r>
              <a:rPr lang="en-US" sz="1000" dirty="0" err="1">
                <a:effectLst/>
                <a:latin typeface="Calibri" panose="020F0502020204030204" pitchFamily="34" charset="0"/>
                <a:ea typeface="Yu Mincho" panose="02020400000000000000" pitchFamily="18" charset="-128"/>
                <a:cs typeface="Calibri" panose="020F0502020204030204" pitchFamily="34" charset="0"/>
              </a:rPr>
              <a:t>résultats</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anormaux</a:t>
            </a:r>
            <a:r>
              <a:rPr lang="en-US" sz="1000" dirty="0">
                <a:effectLst/>
                <a:latin typeface="Calibri" panose="020F0502020204030204" pitchFamily="34" charset="0"/>
                <a:ea typeface="Yu Mincho" panose="02020400000000000000" pitchFamily="18" charset="-128"/>
                <a:cs typeface="Calibri" panose="020F0502020204030204" pitchFamily="34" charset="0"/>
              </a:rPr>
              <a:t>.</a:t>
            </a:r>
            <a:br>
              <a:rPr lang="en-US" sz="1000" spc="-10" dirty="0">
                <a:effectLst/>
                <a:latin typeface="Calibri" panose="020F0502020204030204" pitchFamily="34" charset="0"/>
                <a:ea typeface="Yu Mincho" panose="02020400000000000000" pitchFamily="18" charset="-128"/>
              </a:rPr>
            </a:br>
            <a:r>
              <a:rPr lang="en-US" sz="1000" dirty="0">
                <a:effectLst/>
                <a:latin typeface="Calibri" panose="020F0502020204030204" pitchFamily="34" charset="0"/>
                <a:ea typeface="Yu Mincho" panose="02020400000000000000" pitchFamily="18" charset="-128"/>
              </a:rPr>
              <a:t>Qc : ** Une </a:t>
            </a:r>
            <a:r>
              <a:rPr lang="en-US" sz="1000" dirty="0" err="1">
                <a:effectLst/>
                <a:latin typeface="Calibri" panose="020F0502020204030204" pitchFamily="34" charset="0"/>
                <a:ea typeface="Yu Mincho" panose="02020400000000000000" pitchFamily="18" charset="-128"/>
              </a:rPr>
              <a:t>fois</a:t>
            </a:r>
            <a:r>
              <a:rPr lang="en-US" sz="1000" dirty="0">
                <a:effectLst/>
                <a:latin typeface="Calibri" panose="020F0502020204030204" pitchFamily="34" charset="0"/>
                <a:ea typeface="Yu Mincho" panose="02020400000000000000" pitchFamily="18" charset="-128"/>
              </a:rPr>
              <a:t> que le </a:t>
            </a:r>
            <a:r>
              <a:rPr lang="en-US" sz="1000" dirty="0" err="1">
                <a:effectLst/>
                <a:latin typeface="Calibri" panose="020F0502020204030204" pitchFamily="34" charset="0"/>
                <a:ea typeface="Yu Mincho" panose="02020400000000000000" pitchFamily="18" charset="-128"/>
              </a:rPr>
              <a:t>programme</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soit</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établi</a:t>
            </a:r>
            <a:r>
              <a:rPr lang="en-US" sz="1000" dirty="0">
                <a:effectLst/>
                <a:latin typeface="Calibri" panose="020F0502020204030204" pitchFamily="34" charset="0"/>
                <a:ea typeface="Yu Mincho" panose="02020400000000000000" pitchFamily="18" charset="-128"/>
              </a:rPr>
              <a:t>.</a:t>
            </a:r>
          </a:p>
          <a:p>
            <a:r>
              <a:rPr lang="en-US" sz="1000" dirty="0">
                <a:effectLst/>
                <a:latin typeface="Calibri" panose="020F0502020204030204" pitchFamily="34" charset="0"/>
                <a:ea typeface="Yu Mincho" panose="02020400000000000000" pitchFamily="18" charset="-128"/>
                <a:cs typeface="Calibri" panose="020F0502020204030204" pitchFamily="34" charset="0"/>
              </a:rPr>
              <a:t>N.-B. : ‡Les </a:t>
            </a:r>
            <a:r>
              <a:rPr lang="en-US" sz="1000" dirty="0" err="1">
                <a:effectLst/>
                <a:latin typeface="Calibri" panose="020F0502020204030204" pitchFamily="34" charset="0"/>
                <a:ea typeface="Yu Mincho" panose="02020400000000000000" pitchFamily="18" charset="-128"/>
                <a:cs typeface="Calibri" panose="020F0502020204030204" pitchFamily="34" charset="0"/>
              </a:rPr>
              <a:t>résultats</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sont</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accessibles</a:t>
            </a:r>
            <a:r>
              <a:rPr lang="en-US" sz="1000" dirty="0">
                <a:effectLst/>
                <a:latin typeface="Calibri" panose="020F0502020204030204" pitchFamily="34" charset="0"/>
                <a:ea typeface="Yu Mincho" panose="02020400000000000000" pitchFamily="18" charset="-128"/>
                <a:cs typeface="Calibri" panose="020F0502020204030204" pitchFamily="34" charset="0"/>
              </a:rPr>
              <a:t> via le dossier </a:t>
            </a:r>
            <a:r>
              <a:rPr lang="en-US" sz="1000" dirty="0" err="1">
                <a:effectLst/>
                <a:latin typeface="Calibri" panose="020F0502020204030204" pitchFamily="34" charset="0"/>
                <a:ea typeface="Yu Mincho" panose="02020400000000000000" pitchFamily="18" charset="-128"/>
                <a:cs typeface="Calibri" panose="020F0502020204030204" pitchFamily="34" charset="0"/>
              </a:rPr>
              <a:t>médical</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électronique</a:t>
            </a:r>
            <a:r>
              <a:rPr lang="en-US" sz="1000" dirty="0">
                <a:effectLst/>
                <a:latin typeface="Calibri" panose="020F0502020204030204" pitchFamily="34" charset="0"/>
                <a:ea typeface="Yu Mincho" panose="02020400000000000000" pitchFamily="18" charset="-128"/>
                <a:cs typeface="Calibri" panose="020F0502020204030204" pitchFamily="34" charset="0"/>
              </a:rPr>
              <a:t> (DME) provincial.</a:t>
            </a:r>
            <a:endParaRPr lang="en-US" sz="1000" dirty="0"/>
          </a:p>
          <a:p>
            <a:endParaRPr lang="en-US" sz="1000" dirty="0"/>
          </a:p>
        </p:txBody>
      </p:sp>
    </p:spTree>
    <p:extLst>
      <p:ext uri="{BB962C8B-B14F-4D97-AF65-F5344CB8AC3E}">
        <p14:creationId xmlns:p14="http://schemas.microsoft.com/office/powerpoint/2010/main" val="344956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76B5334F-3E69-0F51-6945-E9DC2FC238C2}"/>
              </a:ext>
            </a:extLst>
          </p:cNvPr>
          <p:cNvSpPr>
            <a:spLocks noGrp="1"/>
          </p:cNvSpPr>
          <p:nvPr>
            <p:ph type="title"/>
          </p:nvPr>
        </p:nvSpPr>
        <p:spPr>
          <a:xfrm>
            <a:off x="352425" y="247650"/>
            <a:ext cx="10380662" cy="752475"/>
          </a:xfrm>
        </p:spPr>
        <p:txBody>
          <a:bodyPr>
            <a:normAutofit/>
          </a:bodyPr>
          <a:lstStyle/>
          <a:p>
            <a:pPr marL="0" marR="0">
              <a:spcBef>
                <a:spcPts val="200"/>
              </a:spcBef>
              <a:spcAft>
                <a:spcPts val="0"/>
              </a:spcAft>
            </a:pPr>
            <a:r>
              <a:rPr lang="fr-FR" sz="1600" b="1">
                <a:effectLst/>
                <a:ea typeface="Yu Gothic Light" panose="020B0300000000000000" pitchFamily="34" charset="-128"/>
                <a:cs typeface="Times New Roman" panose="02020603050405020304" pitchFamily="18" charset="0"/>
              </a:rPr>
              <a:t>Suivi des résultats anormaux des tests de dépistage colorectal</a:t>
            </a:r>
            <a:endParaRPr lang="en-US" sz="1600" b="1">
              <a:effectLst/>
              <a:ea typeface="Yu Gothic Light" panose="020B0300000000000000" pitchFamily="34" charset="-128"/>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B05C863-EA8E-1EAD-045B-AA40C6D062C4}"/>
              </a:ext>
            </a:extLst>
          </p:cNvPr>
          <p:cNvGraphicFramePr>
            <a:graphicFrameLocks noGrp="1"/>
          </p:cNvGraphicFramePr>
          <p:nvPr>
            <p:extLst>
              <p:ext uri="{D42A27DB-BD31-4B8C-83A1-F6EECF244321}">
                <p14:modId xmlns:p14="http://schemas.microsoft.com/office/powerpoint/2010/main" val="2328808534"/>
              </p:ext>
            </p:extLst>
          </p:nvPr>
        </p:nvGraphicFramePr>
        <p:xfrm>
          <a:off x="435195" y="906468"/>
          <a:ext cx="11321609" cy="4892449"/>
        </p:xfrm>
        <a:graphic>
          <a:graphicData uri="http://schemas.openxmlformats.org/drawingml/2006/table">
            <a:tbl>
              <a:tblPr firstRow="1" firstCol="1" bandRow="1">
                <a:tableStyleId>{7E9639D4-E3E2-4D34-9284-5A2195B3D0D7}</a:tableStyleId>
              </a:tblPr>
              <a:tblGrid>
                <a:gridCol w="757762">
                  <a:extLst>
                    <a:ext uri="{9D8B030D-6E8A-4147-A177-3AD203B41FA5}">
                      <a16:colId xmlns:a16="http://schemas.microsoft.com/office/drawing/2014/main" val="1161158086"/>
                    </a:ext>
                  </a:extLst>
                </a:gridCol>
                <a:gridCol w="1874603">
                  <a:extLst>
                    <a:ext uri="{9D8B030D-6E8A-4147-A177-3AD203B41FA5}">
                      <a16:colId xmlns:a16="http://schemas.microsoft.com/office/drawing/2014/main" val="4269042905"/>
                    </a:ext>
                  </a:extLst>
                </a:gridCol>
                <a:gridCol w="1498145">
                  <a:extLst>
                    <a:ext uri="{9D8B030D-6E8A-4147-A177-3AD203B41FA5}">
                      <a16:colId xmlns:a16="http://schemas.microsoft.com/office/drawing/2014/main" val="988643302"/>
                    </a:ext>
                  </a:extLst>
                </a:gridCol>
                <a:gridCol w="1675211">
                  <a:extLst>
                    <a:ext uri="{9D8B030D-6E8A-4147-A177-3AD203B41FA5}">
                      <a16:colId xmlns:a16="http://schemas.microsoft.com/office/drawing/2014/main" val="459188229"/>
                    </a:ext>
                  </a:extLst>
                </a:gridCol>
                <a:gridCol w="1437844">
                  <a:extLst>
                    <a:ext uri="{9D8B030D-6E8A-4147-A177-3AD203B41FA5}">
                      <a16:colId xmlns:a16="http://schemas.microsoft.com/office/drawing/2014/main" val="1160222721"/>
                    </a:ext>
                  </a:extLst>
                </a:gridCol>
                <a:gridCol w="1415201">
                  <a:extLst>
                    <a:ext uri="{9D8B030D-6E8A-4147-A177-3AD203B41FA5}">
                      <a16:colId xmlns:a16="http://schemas.microsoft.com/office/drawing/2014/main" val="3446660867"/>
                    </a:ext>
                  </a:extLst>
                </a:gridCol>
                <a:gridCol w="1360858">
                  <a:extLst>
                    <a:ext uri="{9D8B030D-6E8A-4147-A177-3AD203B41FA5}">
                      <a16:colId xmlns:a16="http://schemas.microsoft.com/office/drawing/2014/main" val="3694751519"/>
                    </a:ext>
                  </a:extLst>
                </a:gridCol>
                <a:gridCol w="1301985">
                  <a:extLst>
                    <a:ext uri="{9D8B030D-6E8A-4147-A177-3AD203B41FA5}">
                      <a16:colId xmlns:a16="http://schemas.microsoft.com/office/drawing/2014/main" val="1464821807"/>
                    </a:ext>
                  </a:extLst>
                </a:gridCol>
              </a:tblGrid>
              <a:tr h="367650">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nSpc>
                          <a:spcPct val="107000"/>
                        </a:lnSpc>
                        <a:spcBef>
                          <a:spcPts val="240"/>
                        </a:spcBef>
                        <a:spcAft>
                          <a:spcPts val="240"/>
                        </a:spcAft>
                      </a:pPr>
                      <a:r>
                        <a:rPr lang="en-US" sz="900" dirty="0">
                          <a:solidFill>
                            <a:srgbClr val="FEFFFE"/>
                          </a:solidFill>
                          <a:effectLst/>
                        </a:rPr>
                        <a:t>Le </a:t>
                      </a:r>
                      <a:r>
                        <a:rPr lang="en-US" sz="900" dirty="0" err="1">
                          <a:solidFill>
                            <a:srgbClr val="FEFFFE"/>
                          </a:solidFill>
                          <a:effectLst/>
                        </a:rPr>
                        <a:t>médecin</a:t>
                      </a:r>
                      <a:r>
                        <a:rPr lang="en-US" sz="900" dirty="0">
                          <a:solidFill>
                            <a:srgbClr val="FEFFFE"/>
                          </a:solidFill>
                          <a:effectLst/>
                        </a:rPr>
                        <a:t> </a:t>
                      </a:r>
                      <a:r>
                        <a:rPr lang="en-US" sz="900" dirty="0" err="1">
                          <a:solidFill>
                            <a:srgbClr val="FEFFFE"/>
                          </a:solidFill>
                          <a:effectLst/>
                        </a:rPr>
                        <a:t>coordonne</a:t>
                      </a:r>
                      <a:r>
                        <a:rPr lang="en-US" sz="900" dirty="0">
                          <a:solidFill>
                            <a:srgbClr val="FEFFFE"/>
                          </a:solidFill>
                          <a:effectLst/>
                        </a:rPr>
                        <a:t> </a:t>
                      </a:r>
                      <a:r>
                        <a:rPr lang="en-US" sz="900" dirty="0" err="1">
                          <a:solidFill>
                            <a:srgbClr val="FEFFFE"/>
                          </a:solidFill>
                          <a:effectLst/>
                        </a:rPr>
                        <a:t>l'orientation</a:t>
                      </a:r>
                      <a:r>
                        <a:rPr lang="en-US" sz="900" dirty="0">
                          <a:solidFill>
                            <a:srgbClr val="FEFFFE"/>
                          </a:solidFill>
                          <a:effectLst/>
                        </a:rPr>
                        <a:t> </a:t>
                      </a:r>
                      <a:r>
                        <a:rPr lang="en-US" sz="900" dirty="0" err="1">
                          <a:solidFill>
                            <a:srgbClr val="FEFFFE"/>
                          </a:solidFill>
                          <a:effectLst/>
                        </a:rPr>
                        <a:t>vers</a:t>
                      </a:r>
                      <a:r>
                        <a:rPr lang="en-US" sz="900" dirty="0">
                          <a:solidFill>
                            <a:srgbClr val="FEFFFE"/>
                          </a:solidFill>
                          <a:effectLst/>
                        </a:rPr>
                        <a:t> </a:t>
                      </a:r>
                      <a:r>
                        <a:rPr lang="en-US" sz="900" dirty="0" err="1">
                          <a:solidFill>
                            <a:srgbClr val="FEFFFE"/>
                          </a:solidFill>
                          <a:effectLst/>
                        </a:rPr>
                        <a:t>une</a:t>
                      </a:r>
                      <a:r>
                        <a:rPr lang="en-US" sz="900" dirty="0">
                          <a:solidFill>
                            <a:srgbClr val="FEFFFE"/>
                          </a:solidFill>
                          <a:effectLst/>
                        </a:rPr>
                        <a:t> </a:t>
                      </a:r>
                      <a:r>
                        <a:rPr lang="en-US" sz="900" dirty="0" err="1">
                          <a:solidFill>
                            <a:srgbClr val="FEFFFE"/>
                          </a:solidFill>
                          <a:effectLst/>
                        </a:rPr>
                        <a:t>coloscopie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defRPr/>
                      </a:pPr>
                      <a:r>
                        <a:rPr lang="en-US" sz="900" dirty="0">
                          <a:solidFill>
                            <a:srgbClr val="FEFFFE"/>
                          </a:solidFill>
                          <a:effectLst/>
                        </a:rPr>
                        <a:t>Le </a:t>
                      </a:r>
                      <a:r>
                        <a:rPr lang="en-US" sz="900" dirty="0" err="1">
                          <a:solidFill>
                            <a:srgbClr val="FEFFFE"/>
                          </a:solidFill>
                          <a:effectLst/>
                        </a:rPr>
                        <a:t>médecin</a:t>
                      </a:r>
                      <a:r>
                        <a:rPr lang="en-US" sz="900" dirty="0">
                          <a:solidFill>
                            <a:srgbClr val="FEFFFE"/>
                          </a:solidFill>
                          <a:effectLst/>
                        </a:rPr>
                        <a:t> </a:t>
                      </a:r>
                      <a:r>
                        <a:rPr lang="en-US" sz="900" dirty="0" err="1">
                          <a:solidFill>
                            <a:srgbClr val="FEFFFE"/>
                          </a:solidFill>
                          <a:effectLst/>
                        </a:rPr>
                        <a:t>coordonne</a:t>
                      </a:r>
                      <a:r>
                        <a:rPr lang="en-US" sz="900" dirty="0">
                          <a:solidFill>
                            <a:srgbClr val="FEFFFE"/>
                          </a:solidFill>
                          <a:effectLst/>
                        </a:rPr>
                        <a:t> la communication du </a:t>
                      </a:r>
                      <a:r>
                        <a:rPr lang="en-US" sz="900" dirty="0" err="1">
                          <a:solidFill>
                            <a:srgbClr val="FEFFFE"/>
                          </a:solidFill>
                          <a:effectLst/>
                        </a:rPr>
                        <a:t>rendez-vous</a:t>
                      </a:r>
                      <a:r>
                        <a:rPr lang="en-US" sz="900" dirty="0">
                          <a:solidFill>
                            <a:srgbClr val="FEFFFE"/>
                          </a:solidFill>
                          <a:effectLst/>
                        </a:rPr>
                        <a:t> au patient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nSpc>
                          <a:spcPct val="107000"/>
                        </a:lnSpc>
                        <a:spcBef>
                          <a:spcPts val="240"/>
                        </a:spcBef>
                        <a:spcAft>
                          <a:spcPts val="240"/>
                        </a:spcAft>
                      </a:pPr>
                      <a:r>
                        <a:rPr lang="en-US" sz="900" dirty="0" err="1">
                          <a:solidFill>
                            <a:srgbClr val="FEFFFE"/>
                          </a:solidFill>
                          <a:effectLst/>
                        </a:rPr>
                        <a:t>Évaluation</a:t>
                      </a:r>
                      <a:r>
                        <a:rPr lang="en-US" sz="900" dirty="0">
                          <a:solidFill>
                            <a:srgbClr val="FEFFFE"/>
                          </a:solidFill>
                          <a:effectLst/>
                        </a:rPr>
                        <a:t> </a:t>
                      </a:r>
                      <a:r>
                        <a:rPr lang="en-US" sz="900" dirty="0" err="1">
                          <a:solidFill>
                            <a:srgbClr val="FEFFFE"/>
                          </a:solidFill>
                          <a:effectLst/>
                        </a:rPr>
                        <a:t>pré-coloscopie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nSpc>
                          <a:spcPct val="107000"/>
                        </a:lnSpc>
                        <a:spcBef>
                          <a:spcPts val="240"/>
                        </a:spcBef>
                        <a:spcAft>
                          <a:spcPts val="240"/>
                        </a:spcAft>
                      </a:pPr>
                      <a:r>
                        <a:rPr lang="en-US" sz="900" dirty="0" err="1">
                          <a:solidFill>
                            <a:srgbClr val="FEFFFE"/>
                          </a:solidFill>
                          <a:effectLst/>
                        </a:rPr>
                        <a:t>Rendez-vous</a:t>
                      </a:r>
                      <a:r>
                        <a:rPr lang="en-US" sz="900" dirty="0">
                          <a:solidFill>
                            <a:srgbClr val="FEFFFE"/>
                          </a:solidFill>
                          <a:effectLst/>
                        </a:rPr>
                        <a:t> </a:t>
                      </a:r>
                      <a:r>
                        <a:rPr lang="en-US" sz="900" dirty="0" err="1">
                          <a:solidFill>
                            <a:srgbClr val="FEFFFE"/>
                          </a:solidFill>
                          <a:effectLst/>
                        </a:rPr>
                        <a:t>envoyé</a:t>
                      </a:r>
                      <a:r>
                        <a:rPr lang="en-US" sz="900" dirty="0">
                          <a:solidFill>
                            <a:srgbClr val="FEFFFE"/>
                          </a:solidFill>
                          <a:effectLst/>
                        </a:rPr>
                        <a:t> par </a:t>
                      </a:r>
                      <a:r>
                        <a:rPr lang="en-US" sz="900" dirty="0" err="1">
                          <a:solidFill>
                            <a:srgbClr val="FEFFFE"/>
                          </a:solidFill>
                          <a:effectLst/>
                        </a:rPr>
                        <a:t>courrier</a:t>
                      </a:r>
                      <a:r>
                        <a:rPr lang="en-US" sz="900" dirty="0">
                          <a:solidFill>
                            <a:srgbClr val="FEFFFE"/>
                          </a:solidFill>
                          <a:effectLst/>
                        </a:rPr>
                        <a:t> au participant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nSpc>
                          <a:spcPct val="107000"/>
                        </a:lnSpc>
                        <a:spcBef>
                          <a:spcPts val="240"/>
                        </a:spcBef>
                        <a:spcAft>
                          <a:spcPts val="240"/>
                        </a:spcAft>
                      </a:pPr>
                      <a:r>
                        <a:rPr lang="en-US" sz="900" dirty="0">
                          <a:solidFill>
                            <a:srgbClr val="FEFFFE"/>
                          </a:solidFill>
                          <a:effectLst/>
                        </a:rPr>
                        <a:t>Le participant </a:t>
                      </a:r>
                      <a:r>
                        <a:rPr lang="en-US" sz="900" dirty="0" err="1">
                          <a:solidFill>
                            <a:srgbClr val="FEFFFE"/>
                          </a:solidFill>
                          <a:effectLst/>
                        </a:rPr>
                        <a:t>est</a:t>
                      </a:r>
                      <a:r>
                        <a:rPr lang="en-US" sz="900" dirty="0">
                          <a:solidFill>
                            <a:srgbClr val="FEFFFE"/>
                          </a:solidFill>
                          <a:effectLst/>
                        </a:rPr>
                        <a:t> </a:t>
                      </a:r>
                      <a:r>
                        <a:rPr lang="en-US" sz="900" dirty="0" err="1">
                          <a:solidFill>
                            <a:srgbClr val="FEFFFE"/>
                          </a:solidFill>
                          <a:effectLst/>
                        </a:rPr>
                        <a:t>contacté</a:t>
                      </a:r>
                      <a:r>
                        <a:rPr lang="en-US" sz="900" dirty="0">
                          <a:solidFill>
                            <a:srgbClr val="FEFFFE"/>
                          </a:solidFill>
                          <a:effectLst/>
                        </a:rPr>
                        <a:t> par le lieu de la </a:t>
                      </a:r>
                      <a:r>
                        <a:rPr lang="en-US" sz="900" dirty="0" err="1">
                          <a:solidFill>
                            <a:srgbClr val="FEFFFE"/>
                          </a:solidFill>
                          <a:effectLst/>
                        </a:rPr>
                        <a:t>coloscopie</a:t>
                      </a:r>
                      <a:r>
                        <a:rPr lang="en-US" sz="900" dirty="0">
                          <a:solidFill>
                            <a:srgbClr val="FEFFFE"/>
                          </a:solidFill>
                          <a:effectLst/>
                        </a:rPr>
                        <a:t> avec </a:t>
                      </a:r>
                      <a:r>
                        <a:rPr lang="en-US" sz="900" dirty="0" err="1">
                          <a:solidFill>
                            <a:srgbClr val="FEFFFE"/>
                          </a:solidFill>
                          <a:effectLst/>
                        </a:rPr>
                        <a:t>l'heure</a:t>
                      </a:r>
                      <a:r>
                        <a:rPr lang="en-US" sz="900" dirty="0">
                          <a:solidFill>
                            <a:srgbClr val="FEFFFE"/>
                          </a:solidFill>
                          <a:effectLst/>
                        </a:rPr>
                        <a:t> du </a:t>
                      </a:r>
                      <a:r>
                        <a:rPr lang="en-US" sz="900" dirty="0" err="1">
                          <a:solidFill>
                            <a:srgbClr val="FEFFFE"/>
                          </a:solidFill>
                          <a:effectLst/>
                        </a:rPr>
                        <a:t>rendez-vous</a:t>
                      </a:r>
                      <a:r>
                        <a:rPr lang="en-US" sz="900" dirty="0">
                          <a:solidFill>
                            <a:srgbClr val="FEFFFE"/>
                          </a:solidFill>
                          <a:effectLst/>
                        </a:rPr>
                        <a: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nSpc>
                          <a:spcPct val="107000"/>
                        </a:lnSpc>
                        <a:spcBef>
                          <a:spcPts val="240"/>
                        </a:spcBef>
                        <a:spcAft>
                          <a:spcPts val="240"/>
                        </a:spcAft>
                      </a:pPr>
                      <a:r>
                        <a:rPr lang="en-US" sz="900" dirty="0">
                          <a:solidFill>
                            <a:srgbClr val="FEFFFE"/>
                          </a:solidFill>
                          <a:effectLst/>
                        </a:rPr>
                        <a:t>Le </a:t>
                      </a:r>
                      <a:r>
                        <a:rPr lang="en-US" sz="900" dirty="0" err="1">
                          <a:solidFill>
                            <a:srgbClr val="FEFFFE"/>
                          </a:solidFill>
                          <a:effectLst/>
                        </a:rPr>
                        <a:t>programme</a:t>
                      </a:r>
                      <a:r>
                        <a:rPr lang="en-US" sz="900" dirty="0">
                          <a:solidFill>
                            <a:srgbClr val="FEFFFE"/>
                          </a:solidFill>
                          <a:effectLst/>
                        </a:rPr>
                        <a:t> </a:t>
                      </a:r>
                      <a:r>
                        <a:rPr lang="en-US" sz="900" dirty="0" err="1">
                          <a:solidFill>
                            <a:srgbClr val="FEFFFE"/>
                          </a:solidFill>
                          <a:effectLst/>
                        </a:rPr>
                        <a:t>initie</a:t>
                      </a:r>
                      <a:r>
                        <a:rPr lang="en-US" sz="900" dirty="0">
                          <a:solidFill>
                            <a:srgbClr val="FEFFFE"/>
                          </a:solidFill>
                          <a:effectLst/>
                        </a:rPr>
                        <a:t> </a:t>
                      </a:r>
                      <a:r>
                        <a:rPr lang="en-US" sz="900" dirty="0" err="1">
                          <a:solidFill>
                            <a:srgbClr val="FEFFFE"/>
                          </a:solidFill>
                          <a:effectLst/>
                        </a:rPr>
                        <a:t>l'orientation</a:t>
                      </a:r>
                      <a:r>
                        <a:rPr lang="en-US" sz="900" dirty="0">
                          <a:solidFill>
                            <a:srgbClr val="FEFFFE"/>
                          </a:solidFill>
                          <a:effectLst/>
                        </a:rPr>
                        <a:t> </a:t>
                      </a:r>
                      <a:r>
                        <a:rPr lang="en-US" sz="900" dirty="0" err="1">
                          <a:solidFill>
                            <a:srgbClr val="FEFFFE"/>
                          </a:solidFill>
                          <a:effectLst/>
                        </a:rPr>
                        <a:t>vers</a:t>
                      </a:r>
                      <a:r>
                        <a:rPr lang="en-US" sz="900" dirty="0">
                          <a:solidFill>
                            <a:srgbClr val="FEFFFE"/>
                          </a:solidFill>
                          <a:effectLst/>
                        </a:rPr>
                        <a:t> la </a:t>
                      </a:r>
                      <a:r>
                        <a:rPr lang="en-US" sz="900" dirty="0" err="1">
                          <a:solidFill>
                            <a:srgbClr val="FEFFFE"/>
                          </a:solidFill>
                          <a:effectLst/>
                        </a:rPr>
                        <a:t>coloscopie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nSpc>
                          <a:spcPct val="107000"/>
                        </a:lnSpc>
                        <a:spcBef>
                          <a:spcPts val="240"/>
                        </a:spcBef>
                        <a:spcAft>
                          <a:spcPts val="240"/>
                        </a:spcAft>
                      </a:pPr>
                      <a:r>
                        <a:rPr lang="en-US" sz="900" dirty="0">
                          <a:solidFill>
                            <a:srgbClr val="FEFFFE"/>
                          </a:solidFill>
                          <a:effectLst/>
                        </a:rPr>
                        <a:t>Le </a:t>
                      </a:r>
                      <a:r>
                        <a:rPr lang="en-US" sz="900" dirty="0" err="1">
                          <a:solidFill>
                            <a:srgbClr val="FEFFFE"/>
                          </a:solidFill>
                          <a:effectLst/>
                        </a:rPr>
                        <a:t>programme</a:t>
                      </a:r>
                      <a:r>
                        <a:rPr lang="en-US" sz="900" dirty="0">
                          <a:solidFill>
                            <a:srgbClr val="FEFFFE"/>
                          </a:solidFill>
                          <a:effectLst/>
                        </a:rPr>
                        <a:t> </a:t>
                      </a:r>
                      <a:r>
                        <a:rPr lang="en-US" sz="900" dirty="0" err="1">
                          <a:solidFill>
                            <a:srgbClr val="FEFFFE"/>
                          </a:solidFill>
                          <a:effectLst/>
                        </a:rPr>
                        <a:t>coordonne</a:t>
                      </a:r>
                      <a:r>
                        <a:rPr lang="en-US" sz="900" dirty="0">
                          <a:solidFill>
                            <a:srgbClr val="FEFFFE"/>
                          </a:solidFill>
                          <a:effectLst/>
                        </a:rPr>
                        <a:t> le </a:t>
                      </a:r>
                      <a:r>
                        <a:rPr lang="en-US" sz="900" dirty="0" err="1">
                          <a:solidFill>
                            <a:srgbClr val="FEFFFE"/>
                          </a:solidFill>
                          <a:effectLst/>
                        </a:rPr>
                        <a:t>suivi</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717843838"/>
                  </a:ext>
                </a:extLst>
              </a:tr>
              <a:tr h="348758">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dirty="0">
                          <a:effectLst/>
                        </a:rPr>
                        <a:t>✓</a:t>
                      </a:r>
                      <a:endParaRPr lang="en-US" sz="900" dirty="0">
                        <a:effectLst/>
                      </a:endParaRPr>
                    </a:p>
                    <a:p>
                      <a:pPr marL="0" marR="0" indent="0" algn="ctr">
                        <a:spcBef>
                          <a:spcPts val="0"/>
                        </a:spcBef>
                        <a:spcAft>
                          <a:spcPts val="0"/>
                        </a:spcAft>
                        <a:tabLst>
                          <a:tab pos="228600" algn="l"/>
                          <a:tab pos="457200" algn="l"/>
                        </a:tabLst>
                      </a:pPr>
                      <a:r>
                        <a:rPr lang="en-CA" sz="900" dirty="0">
                          <a:effectLst/>
                        </a:rPr>
                        <a:t>(les </a:t>
                      </a:r>
                      <a:r>
                        <a:rPr lang="en-CA" sz="900" dirty="0" err="1">
                          <a:effectLst/>
                        </a:rPr>
                        <a:t>recommandations</a:t>
                      </a:r>
                      <a:r>
                        <a:rPr lang="en-CA" sz="900" dirty="0">
                          <a:effectLst/>
                        </a:rPr>
                        <a:t> de </a:t>
                      </a:r>
                      <a:r>
                        <a:rPr lang="en-CA" sz="900" dirty="0" err="1">
                          <a:effectLst/>
                        </a:rPr>
                        <a:t>coloscopie</a:t>
                      </a:r>
                      <a:r>
                        <a:rPr lang="en-CA" sz="900" dirty="0">
                          <a:effectLst/>
                        </a:rPr>
                        <a:t> </a:t>
                      </a:r>
                      <a:r>
                        <a:rPr lang="en-CA" sz="900" dirty="0" err="1">
                          <a:effectLst/>
                        </a:rPr>
                        <a:t>doivent</a:t>
                      </a:r>
                      <a:r>
                        <a:rPr lang="en-CA" sz="900" dirty="0">
                          <a:effectLst/>
                        </a:rPr>
                        <a:t> </a:t>
                      </a:r>
                      <a:r>
                        <a:rPr lang="en-CA" sz="900" dirty="0" err="1">
                          <a:effectLst/>
                        </a:rPr>
                        <a:t>venir</a:t>
                      </a:r>
                      <a:r>
                        <a:rPr lang="en-CA" sz="900" dirty="0">
                          <a:effectLst/>
                        </a:rPr>
                        <a:t> des </a:t>
                      </a:r>
                      <a:r>
                        <a:rPr lang="en-CA" sz="900" dirty="0" err="1">
                          <a:effectLst/>
                        </a:rPr>
                        <a:t>médecins</a:t>
                      </a:r>
                      <a:r>
                        <a:rPr lang="en-CA" sz="900" dirty="0">
                          <a:effectLst/>
                        </a:rPr>
                        <a:t> </a:t>
                      </a:r>
                      <a:r>
                        <a:rPr lang="en-CA" sz="900" dirty="0" err="1">
                          <a:effectLst/>
                        </a:rPr>
                        <a:t>ou</a:t>
                      </a:r>
                      <a:r>
                        <a:rPr lang="en-CA" sz="900" dirty="0">
                          <a:effectLst/>
                        </a:rPr>
                        <a:t> des </a:t>
                      </a:r>
                      <a:r>
                        <a:rPr lang="en-CA" sz="900" dirty="0" err="1">
                          <a:effectLst/>
                        </a:rPr>
                        <a:t>infirmières</a:t>
                      </a:r>
                      <a:r>
                        <a:rPr lang="en-CA" sz="900" dirty="0">
                          <a:effectLst/>
                        </a:rPr>
                        <a:t> </a:t>
                      </a:r>
                      <a:r>
                        <a:rPr lang="en-CA" sz="900" dirty="0" err="1">
                          <a:effectLst/>
                        </a:rPr>
                        <a:t>practiciennes</a:t>
                      </a: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3883741"/>
                  </a:ext>
                </a:extLst>
              </a:tr>
              <a:tr h="31030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dirty="0">
                          <a:effectLst/>
                        </a:rPr>
                        <a:t>✓</a:t>
                      </a:r>
                    </a:p>
                    <a:p>
                      <a:pPr marL="0" marR="0" indent="0" algn="ctr">
                        <a:spcBef>
                          <a:spcPts val="0"/>
                        </a:spcBef>
                        <a:spcAft>
                          <a:spcPts val="0"/>
                        </a:spcAft>
                        <a:tabLst>
                          <a:tab pos="228600" algn="l"/>
                          <a:tab pos="457200" algn="l"/>
                        </a:tabLst>
                      </a:pPr>
                      <a:r>
                        <a:rPr lang="en-US" sz="900" dirty="0">
                          <a:effectLst/>
                        </a:rPr>
                        <a:t>(</a:t>
                      </a:r>
                      <a:r>
                        <a:rPr lang="en-US" sz="900" dirty="0" err="1">
                          <a:effectLst/>
                        </a:rPr>
                        <a:t>opportuniste</a:t>
                      </a:r>
                      <a:r>
                        <a:rPr lang="en-US"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9022950"/>
                  </a:ext>
                </a:extLst>
              </a:tr>
              <a:tr h="437661">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dirty="0">
                          <a:effectLst/>
                        </a:rPr>
                        <a:t>✓</a:t>
                      </a:r>
                      <a:endParaRPr lang="en-US" sz="900" dirty="0">
                        <a:effectLst/>
                      </a:endParaRPr>
                    </a:p>
                    <a:p>
                      <a:pPr marL="0" marR="0" lvl="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lang="en-CA" sz="900" dirty="0">
                          <a:effectLst/>
                        </a:rPr>
                        <a:t>(les </a:t>
                      </a:r>
                      <a:r>
                        <a:rPr lang="en-CA" sz="900" dirty="0" err="1">
                          <a:effectLst/>
                        </a:rPr>
                        <a:t>recommandations</a:t>
                      </a:r>
                      <a:r>
                        <a:rPr lang="en-CA" sz="900" dirty="0">
                          <a:effectLst/>
                        </a:rPr>
                        <a:t> </a:t>
                      </a:r>
                      <a:r>
                        <a:rPr lang="en-CA" sz="900" dirty="0" err="1">
                          <a:effectLst/>
                        </a:rPr>
                        <a:t>peuvent</a:t>
                      </a:r>
                      <a:r>
                        <a:rPr lang="en-CA" sz="900" dirty="0">
                          <a:effectLst/>
                        </a:rPr>
                        <a:t> </a:t>
                      </a:r>
                      <a:r>
                        <a:rPr lang="en-CA" sz="900" dirty="0" err="1">
                          <a:effectLst/>
                        </a:rPr>
                        <a:t>venir</a:t>
                      </a:r>
                      <a:r>
                        <a:rPr lang="en-CA" sz="900" dirty="0">
                          <a:effectLst/>
                        </a:rPr>
                        <a:t> des </a:t>
                      </a:r>
                      <a:r>
                        <a:rPr lang="en-CA" sz="900" dirty="0" err="1">
                          <a:effectLst/>
                        </a:rPr>
                        <a:t>médecins</a:t>
                      </a:r>
                      <a:r>
                        <a:rPr lang="en-CA" sz="900" dirty="0">
                          <a:effectLst/>
                        </a:rPr>
                        <a:t>, </a:t>
                      </a:r>
                      <a:r>
                        <a:rPr lang="fr-CA" sz="900" dirty="0">
                          <a:effectLst/>
                        </a:rPr>
                        <a:t>des infirmières praticiennes ou des infirmières de santé communautaire)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976508"/>
                  </a:ext>
                </a:extLst>
              </a:tr>
              <a:tr h="34875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dirty="0">
                          <a:effectLst/>
                        </a:rPr>
                        <a:t>✓</a:t>
                      </a:r>
                      <a:endParaRPr lang="en-US" sz="900" dirty="0">
                        <a:effectLst/>
                      </a:endParaRPr>
                    </a:p>
                    <a:p>
                      <a:pPr marL="0" marR="0" indent="0" algn="ctr">
                        <a:spcBef>
                          <a:spcPts val="0"/>
                        </a:spcBef>
                        <a:spcAft>
                          <a:spcPts val="0"/>
                        </a:spcAft>
                        <a:tabLst>
                          <a:tab pos="228600" algn="l"/>
                          <a:tab pos="457200" algn="l"/>
                        </a:tabLst>
                      </a:pPr>
                      <a:r>
                        <a:rPr lang="en-CA" sz="900" dirty="0">
                          <a:effectLst/>
                        </a:rPr>
                        <a:t>(</a:t>
                      </a:r>
                      <a:r>
                        <a:rPr lang="en-CA" sz="900" dirty="0" err="1">
                          <a:effectLst/>
                        </a:rPr>
                        <a:t>l'autorité</a:t>
                      </a:r>
                      <a:r>
                        <a:rPr lang="en-CA" sz="900" dirty="0">
                          <a:effectLst/>
                        </a:rPr>
                        <a:t> sanitaire </a:t>
                      </a:r>
                      <a:r>
                        <a:rPr lang="en-CA" sz="900" dirty="0" err="1">
                          <a:effectLst/>
                        </a:rPr>
                        <a:t>contacte</a:t>
                      </a:r>
                      <a:r>
                        <a:rPr lang="en-CA" sz="900" dirty="0">
                          <a:effectLst/>
                        </a:rPr>
                        <a:t> le participant)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4484020"/>
                  </a:ext>
                </a:extLst>
              </a:tr>
              <a:tr h="42261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7029011"/>
                  </a:ext>
                </a:extLst>
              </a:tr>
              <a:tr h="23250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dirty="0">
                          <a:effectLst/>
                        </a:rPr>
                        <a:t>✓ (</a:t>
                      </a:r>
                      <a:r>
                        <a:rPr lang="en-CA" sz="900" dirty="0" err="1">
                          <a:effectLst/>
                        </a:rPr>
                        <a:t>médecin</a:t>
                      </a:r>
                      <a:r>
                        <a:rPr lang="en-CA" sz="900" dirty="0">
                          <a:effectLst/>
                        </a:rPr>
                        <a:t> </a:t>
                      </a:r>
                      <a:r>
                        <a:rPr lang="en-CA" sz="900" dirty="0" err="1">
                          <a:effectLst/>
                        </a:rPr>
                        <a:t>ou</a:t>
                      </a:r>
                      <a:r>
                        <a:rPr lang="en-CA" sz="900" dirty="0">
                          <a:effectLst/>
                        </a:rPr>
                        <a:t> </a:t>
                      </a:r>
                      <a:r>
                        <a:rPr lang="en-CA" sz="900" dirty="0" err="1">
                          <a:effectLst/>
                        </a:rPr>
                        <a:t>navigateur</a:t>
                      </a:r>
                      <a:r>
                        <a:rPr lang="en-CA" sz="900" dirty="0">
                          <a:effectLst/>
                        </a:rPr>
                        <a:t> </a:t>
                      </a:r>
                      <a:r>
                        <a:rPr lang="en-CA" sz="900" dirty="0" err="1">
                          <a:effectLst/>
                        </a:rPr>
                        <a:t>en</a:t>
                      </a:r>
                      <a:r>
                        <a:rPr lang="en-CA" sz="900" dirty="0">
                          <a:effectLst/>
                        </a:rPr>
                        <a:t> </a:t>
                      </a:r>
                      <a:r>
                        <a:rPr lang="en-CA" sz="900" dirty="0" err="1">
                          <a:effectLst/>
                        </a:rPr>
                        <a:t>endoscopie</a:t>
                      </a: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effectLst/>
                      </a:endParaRPr>
                    </a:p>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3090375"/>
                  </a:ext>
                </a:extLst>
              </a:tr>
              <a:tr h="247863">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dirty="0">
                          <a:effectLst/>
                        </a:rPr>
                        <a:t>✓ </a:t>
                      </a:r>
                    </a:p>
                    <a:p>
                      <a:pPr marL="0" marR="0" indent="0" algn="ctr">
                        <a:spcBef>
                          <a:spcPts val="0"/>
                        </a:spcBef>
                        <a:spcAft>
                          <a:spcPts val="0"/>
                        </a:spcAft>
                        <a:tabLst>
                          <a:tab pos="228600" algn="l"/>
                          <a:tab pos="457200" algn="l"/>
                        </a:tabLst>
                      </a:pPr>
                      <a:r>
                        <a:rPr lang="en-CA" sz="900" dirty="0">
                          <a:effectLst/>
                        </a:rPr>
                        <a:t>(</a:t>
                      </a:r>
                      <a:r>
                        <a:rPr lang="en-CA" sz="900" dirty="0" err="1">
                          <a:effectLst/>
                        </a:rPr>
                        <a:t>si</a:t>
                      </a:r>
                      <a:r>
                        <a:rPr lang="en-CA" sz="900" dirty="0">
                          <a:effectLst/>
                        </a:rPr>
                        <a:t> le </a:t>
                      </a:r>
                      <a:r>
                        <a:rPr lang="en-US" sz="900" dirty="0" err="1">
                          <a:effectLst/>
                          <a:latin typeface="Calibri" panose="020F0502020204030204" pitchFamily="34" charset="0"/>
                          <a:ea typeface="Yu Mincho" panose="02020400000000000000" pitchFamily="18" charset="-128"/>
                        </a:rPr>
                        <a:t>médecin</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traitant</a:t>
                      </a:r>
                      <a:r>
                        <a:rPr lang="en-US" sz="900" dirty="0">
                          <a:effectLst/>
                          <a:latin typeface="Calibri" panose="020F0502020204030204" pitchFamily="34" charset="0"/>
                          <a:ea typeface="Yu Mincho" panose="02020400000000000000" pitchFamily="18" charset="-128"/>
                        </a:rPr>
                        <a:t> </a:t>
                      </a:r>
                      <a:r>
                        <a:rPr lang="en-CA" sz="900" dirty="0">
                          <a:effectLst/>
                        </a:rPr>
                        <a:t>le </a:t>
                      </a:r>
                      <a:r>
                        <a:rPr lang="en-CA" sz="900" dirty="0" err="1">
                          <a:effectLst/>
                        </a:rPr>
                        <a:t>préfère</a:t>
                      </a: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dirty="0">
                          <a:effectLst/>
                        </a:rPr>
                        <a:t>✓</a:t>
                      </a:r>
                      <a:endParaRPr lang="en-US" sz="900" dirty="0">
                        <a:effectLst/>
                      </a:endParaRPr>
                    </a:p>
                    <a:p>
                      <a:pPr marL="0" marR="0" indent="0" algn="ctr">
                        <a:spcBef>
                          <a:spcPts val="0"/>
                        </a:spcBef>
                        <a:spcAft>
                          <a:spcPts val="0"/>
                        </a:spcAft>
                        <a:tabLst>
                          <a:tab pos="228600" algn="l"/>
                          <a:tab pos="457200" algn="l"/>
                        </a:tabLst>
                      </a:pPr>
                      <a:r>
                        <a:rPr lang="en-CA" sz="900" dirty="0">
                          <a:effectLst/>
                        </a:rPr>
                        <a:t>(avec </a:t>
                      </a:r>
                      <a:r>
                        <a:rPr lang="en-CA" sz="900" dirty="0" err="1">
                          <a:effectLst/>
                        </a:rPr>
                        <a:t>l'autorisation</a:t>
                      </a:r>
                      <a:r>
                        <a:rPr lang="en-CA" sz="900" dirty="0">
                          <a:effectLst/>
                        </a:rPr>
                        <a:t> du </a:t>
                      </a:r>
                      <a:r>
                        <a:rPr lang="en-US" sz="900" dirty="0" err="1">
                          <a:effectLst/>
                          <a:latin typeface="Calibri" panose="020F0502020204030204" pitchFamily="34" charset="0"/>
                          <a:ea typeface="Yu Mincho" panose="02020400000000000000" pitchFamily="18" charset="-128"/>
                        </a:rPr>
                        <a:t>médecin</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traitant</a:t>
                      </a: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dirty="0">
                          <a:effectLst/>
                        </a:rPr>
                        <a:t>✓</a:t>
                      </a:r>
                      <a:endParaRPr lang="en-US" sz="900" dirty="0">
                        <a:effectLst/>
                      </a:endParaRPr>
                    </a:p>
                    <a:p>
                      <a:pPr marL="0" marR="0" indent="0" algn="ctr">
                        <a:spcBef>
                          <a:spcPts val="0"/>
                        </a:spcBef>
                        <a:spcAft>
                          <a:spcPts val="0"/>
                        </a:spcAft>
                        <a:tabLst>
                          <a:tab pos="228600" algn="l"/>
                          <a:tab pos="457200" algn="l"/>
                        </a:tabLst>
                      </a:pPr>
                      <a:r>
                        <a:rPr lang="en-CA" sz="900" dirty="0">
                          <a:effectLst/>
                        </a:rPr>
                        <a:t>(avec </a:t>
                      </a:r>
                      <a:r>
                        <a:rPr lang="en-CA" sz="900" dirty="0" err="1">
                          <a:effectLst/>
                        </a:rPr>
                        <a:t>l'autorisation</a:t>
                      </a:r>
                      <a:r>
                        <a:rPr lang="en-CA" sz="900" dirty="0">
                          <a:effectLst/>
                        </a:rPr>
                        <a:t> du </a:t>
                      </a:r>
                      <a:r>
                        <a:rPr lang="en-US" sz="900" dirty="0" err="1">
                          <a:effectLst/>
                          <a:latin typeface="Calibri" panose="020F0502020204030204" pitchFamily="34" charset="0"/>
                          <a:ea typeface="Yu Mincho" panose="02020400000000000000" pitchFamily="18" charset="-128"/>
                        </a:rPr>
                        <a:t>médecin</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traitant</a:t>
                      </a: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104876"/>
                  </a:ext>
                </a:extLst>
              </a:tr>
              <a:tr h="42261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5104192"/>
                  </a:ext>
                </a:extLst>
              </a:tr>
              <a:tr h="165241">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algn="ctr">
                        <a:lnSpc>
                          <a:spcPct val="107000"/>
                        </a:lnSpc>
                        <a:spcBef>
                          <a:spcPts val="0"/>
                        </a:spcBef>
                        <a:spcAft>
                          <a:spcPts val="1275"/>
                        </a:spcAft>
                      </a:pPr>
                      <a:r>
                        <a:rPr lang="en-US" sz="900" dirty="0">
                          <a:effectLst/>
                        </a:rPr>
                        <a:t>✓ (</a:t>
                      </a:r>
                      <a:r>
                        <a:rPr lang="en-US" sz="900" dirty="0" err="1">
                          <a:effectLst/>
                        </a:rPr>
                        <a:t>opportuniste</a:t>
                      </a:r>
                      <a:r>
                        <a:rPr lang="en-US" sz="900" dirty="0">
                          <a:effectLst/>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dirty="0">
                          <a:effectLst/>
                        </a:rPr>
                        <a:t>✓ (</a:t>
                      </a:r>
                      <a:r>
                        <a:rPr lang="en-US" sz="900" dirty="0" err="1">
                          <a:effectLst/>
                        </a:rPr>
                        <a:t>opportuniste</a:t>
                      </a:r>
                      <a:r>
                        <a:rPr lang="en-US" sz="900" dirty="0">
                          <a:effectLst/>
                        </a:rPr>
                        <a:t> et </a:t>
                      </a:r>
                      <a:r>
                        <a:rPr lang="en-CA" sz="900" dirty="0">
                          <a:effectLst/>
                        </a:rPr>
                        <a:t>programme)~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dirty="0">
                          <a:effectLst/>
                        </a:rPr>
                        <a:t>✓ (programme)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1640876"/>
                  </a:ext>
                </a:extLst>
              </a:tr>
              <a:tr h="118890">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9676606"/>
                  </a:ext>
                </a:extLst>
              </a:tr>
              <a:tr h="171226">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073346"/>
                  </a:ext>
                </a:extLst>
              </a:tr>
              <a:tr h="118890">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550800"/>
                  </a:ext>
                </a:extLst>
              </a:tr>
              <a:tr h="207660">
                <a:tc>
                  <a:txBody>
                    <a:bodyPr/>
                    <a:lstStyle/>
                    <a:p>
                      <a:pPr marL="0" marR="0" algn="ctr">
                        <a:lnSpc>
                          <a:spcPct val="107000"/>
                        </a:lnSpc>
                        <a:spcBef>
                          <a:spcPts val="100"/>
                        </a:spcBef>
                        <a:spcAft>
                          <a:spcPts val="80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 </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a:effectLst/>
                        </a:rPr>
                        <a:t>✓</a:t>
                      </a:r>
                      <a:endParaRPr lang="en-US" sz="90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spcBef>
                          <a:spcPts val="0"/>
                        </a:spcBef>
                        <a:spcAft>
                          <a:spcPts val="0"/>
                        </a:spcAft>
                        <a:tabLst>
                          <a:tab pos="228600" algn="l"/>
                          <a:tab pos="457200" algn="l"/>
                        </a:tabLst>
                      </a:pPr>
                      <a:r>
                        <a:rPr lang="en-CA" sz="900" dirty="0">
                          <a:effectLst/>
                        </a:rPr>
                        <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3622" marR="43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674843"/>
                  </a:ext>
                </a:extLst>
              </a:tr>
            </a:tbl>
          </a:graphicData>
        </a:graphic>
      </p:graphicFrame>
      <p:sp>
        <p:nvSpPr>
          <p:cNvPr id="5" name="TextBox 4">
            <a:extLst>
              <a:ext uri="{FF2B5EF4-FFF2-40B4-BE49-F238E27FC236}">
                <a16:creationId xmlns:a16="http://schemas.microsoft.com/office/drawing/2014/main" id="{8073713B-B15E-060E-E5C8-752305DC1285}"/>
              </a:ext>
            </a:extLst>
          </p:cNvPr>
          <p:cNvSpPr txBox="1"/>
          <p:nvPr/>
        </p:nvSpPr>
        <p:spPr>
          <a:xfrm>
            <a:off x="352425" y="5886380"/>
            <a:ext cx="11321609" cy="861774"/>
          </a:xfrm>
          <a:prstGeom prst="rect">
            <a:avLst/>
          </a:prstGeom>
          <a:noFill/>
        </p:spPr>
        <p:txBody>
          <a:bodyPr wrap="square">
            <a:spAutoFit/>
          </a:bodyPr>
          <a:lstStyle/>
          <a:p>
            <a:r>
              <a:rPr lang="en-US" sz="1000" dirty="0">
                <a:effectLst/>
                <a:latin typeface="Calibri" panose="020F0502020204030204" pitchFamily="34" charset="0"/>
                <a:ea typeface="Yu Mincho" panose="02020400000000000000" pitchFamily="18" charset="-128"/>
              </a:rPr>
              <a:t>Ont. : *</a:t>
            </a:r>
            <a:r>
              <a:rPr lang="en-US" sz="1000" dirty="0" err="1">
                <a:effectLst/>
                <a:latin typeface="Calibri" panose="020F0502020204030204" pitchFamily="34" charset="0"/>
                <a:ea typeface="Yu Mincho" panose="02020400000000000000" pitchFamily="18" charset="-128"/>
              </a:rPr>
              <a:t>Fournisseur</a:t>
            </a:r>
            <a:r>
              <a:rPr lang="en-US" sz="1000" dirty="0">
                <a:effectLst/>
                <a:latin typeface="Calibri" panose="020F0502020204030204" pitchFamily="34" charset="0"/>
                <a:ea typeface="Yu Mincho" panose="02020400000000000000" pitchFamily="18" charset="-128"/>
              </a:rPr>
              <a:t> de </a:t>
            </a:r>
            <a:r>
              <a:rPr lang="en-US" sz="1000" dirty="0" err="1">
                <a:effectLst/>
                <a:latin typeface="Calibri" panose="020F0502020204030204" pitchFamily="34" charset="0"/>
                <a:ea typeface="Yu Mincho" panose="02020400000000000000" pitchFamily="18" charset="-128"/>
              </a:rPr>
              <a:t>soins</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primaires</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peut</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inclure</a:t>
            </a:r>
            <a:r>
              <a:rPr lang="en-US" sz="1000" dirty="0">
                <a:effectLst/>
                <a:latin typeface="Calibri" panose="020F0502020204030204" pitchFamily="34" charset="0"/>
                <a:ea typeface="Yu Mincho" panose="02020400000000000000" pitchFamily="18" charset="-128"/>
              </a:rPr>
              <a:t> les </a:t>
            </a:r>
            <a:r>
              <a:rPr lang="en-US" sz="1000" dirty="0" err="1">
                <a:effectLst/>
                <a:latin typeface="Calibri" panose="020F0502020204030204" pitchFamily="34" charset="0"/>
                <a:ea typeface="Yu Mincho" panose="02020400000000000000" pitchFamily="18" charset="-128"/>
              </a:rPr>
              <a:t>médecins</a:t>
            </a:r>
            <a:r>
              <a:rPr lang="en-US" sz="1000" dirty="0">
                <a:effectLst/>
                <a:latin typeface="Calibri" panose="020F0502020204030204" pitchFamily="34" charset="0"/>
                <a:ea typeface="Yu Mincho" panose="02020400000000000000" pitchFamily="18" charset="-128"/>
              </a:rPr>
              <a:t> de </a:t>
            </a:r>
            <a:r>
              <a:rPr lang="en-US" sz="1000" dirty="0" err="1">
                <a:effectLst/>
                <a:latin typeface="Calibri" panose="020F0502020204030204" pitchFamily="34" charset="0"/>
                <a:ea typeface="Yu Mincho" panose="02020400000000000000" pitchFamily="18" charset="-128"/>
              </a:rPr>
              <a:t>famille</a:t>
            </a:r>
            <a:r>
              <a:rPr lang="en-US" sz="1000" dirty="0">
                <a:effectLst/>
                <a:latin typeface="Calibri" panose="020F0502020204030204" pitchFamily="34" charset="0"/>
                <a:ea typeface="Yu Mincho" panose="02020400000000000000" pitchFamily="18" charset="-128"/>
              </a:rPr>
              <a:t> et les </a:t>
            </a:r>
            <a:r>
              <a:rPr lang="en-US" sz="1000" dirty="0" err="1">
                <a:effectLst/>
                <a:latin typeface="Calibri" panose="020F0502020204030204" pitchFamily="34" charset="0"/>
                <a:ea typeface="Yu Mincho" panose="02020400000000000000" pitchFamily="18" charset="-128"/>
              </a:rPr>
              <a:t>infirmières</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praticiennes</a:t>
            </a:r>
            <a:r>
              <a:rPr lang="en-US" sz="1000" dirty="0">
                <a:effectLst/>
                <a:latin typeface="Calibri" panose="020F0502020204030204" pitchFamily="34" charset="0"/>
                <a:ea typeface="Yu Mincho" panose="02020400000000000000" pitchFamily="18" charset="-128"/>
              </a:rPr>
              <a:t>)</a:t>
            </a:r>
            <a:br>
              <a:rPr lang="en-US" sz="1000" dirty="0">
                <a:effectLst/>
                <a:latin typeface="Calibri" panose="020F0502020204030204" pitchFamily="34" charset="0"/>
                <a:ea typeface="Yu Mincho" panose="02020400000000000000" pitchFamily="18" charset="-128"/>
              </a:rPr>
            </a:br>
            <a:r>
              <a:rPr lang="en-US" sz="1000" dirty="0">
                <a:effectLst/>
                <a:latin typeface="Calibri" panose="020F0502020204030204" pitchFamily="34" charset="0"/>
                <a:ea typeface="Yu Mincho" panose="02020400000000000000" pitchFamily="18" charset="-128"/>
              </a:rPr>
              <a:t>Ont</a:t>
            </a:r>
            <a:r>
              <a:rPr lang="en-US" sz="1000" dirty="0">
                <a:latin typeface="Calibri" panose="020F0502020204030204" pitchFamily="34" charset="0"/>
                <a:ea typeface="Yu Mincho" panose="02020400000000000000" pitchFamily="18" charset="-128"/>
              </a:rPr>
              <a:t>.</a:t>
            </a:r>
            <a:r>
              <a:rPr lang="en-US" sz="1000" dirty="0">
                <a:effectLst/>
                <a:latin typeface="Calibri" panose="020F0502020204030204" pitchFamily="34" charset="0"/>
                <a:ea typeface="Yu Mincho" panose="02020400000000000000" pitchFamily="18" charset="-128"/>
              </a:rPr>
              <a:t> : ^Les </a:t>
            </a:r>
            <a:r>
              <a:rPr lang="en-US" sz="1000" dirty="0" err="1">
                <a:effectLst/>
                <a:latin typeface="Calibri" panose="020F0502020204030204" pitchFamily="34" charset="0"/>
                <a:ea typeface="Yu Mincho" panose="02020400000000000000" pitchFamily="18" charset="-128"/>
              </a:rPr>
              <a:t>endoscopistes</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individuels</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ou</a:t>
            </a:r>
            <a:r>
              <a:rPr lang="en-US" sz="1000" dirty="0">
                <a:effectLst/>
                <a:latin typeface="Calibri" panose="020F0502020204030204" pitchFamily="34" charset="0"/>
                <a:ea typeface="Yu Mincho" panose="02020400000000000000" pitchFamily="18" charset="-128"/>
              </a:rPr>
              <a:t> le service </a:t>
            </a:r>
            <a:r>
              <a:rPr lang="en-US" sz="1000" dirty="0" err="1">
                <a:effectLst/>
                <a:latin typeface="Calibri" panose="020F0502020204030204" pitchFamily="34" charset="0"/>
                <a:ea typeface="Yu Mincho" panose="02020400000000000000" pitchFamily="18" charset="-128"/>
              </a:rPr>
              <a:t>d'endoscopie</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seront</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responsables</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d'informer</a:t>
            </a:r>
            <a:r>
              <a:rPr lang="en-US" sz="1000" dirty="0">
                <a:effectLst/>
                <a:latin typeface="Calibri" panose="020F0502020204030204" pitchFamily="34" charset="0"/>
                <a:ea typeface="Yu Mincho" panose="02020400000000000000" pitchFamily="18" charset="-128"/>
              </a:rPr>
              <a:t> le patient du </a:t>
            </a:r>
            <a:r>
              <a:rPr lang="en-US" sz="1000" dirty="0" err="1">
                <a:effectLst/>
                <a:latin typeface="Calibri" panose="020F0502020204030204" pitchFamily="34" charset="0"/>
                <a:ea typeface="Yu Mincho" panose="02020400000000000000" pitchFamily="18" charset="-128"/>
              </a:rPr>
              <a:t>rendez-vous</a:t>
            </a:r>
            <a:r>
              <a:rPr lang="en-US" sz="1000" dirty="0">
                <a:effectLst/>
                <a:latin typeface="Calibri" panose="020F0502020204030204" pitchFamily="34" charset="0"/>
                <a:ea typeface="Yu Mincho" panose="02020400000000000000" pitchFamily="18" charset="-128"/>
              </a:rPr>
              <a:t>, de </a:t>
            </a:r>
            <a:r>
              <a:rPr lang="en-US" sz="1000" dirty="0" err="1">
                <a:effectLst/>
                <a:latin typeface="Calibri" panose="020F0502020204030204" pitchFamily="34" charset="0"/>
                <a:ea typeface="Yu Mincho" panose="02020400000000000000" pitchFamily="18" charset="-128"/>
              </a:rPr>
              <a:t>l'évaluation</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précoloscopique</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ou</a:t>
            </a:r>
            <a:r>
              <a:rPr lang="en-US" sz="1000" dirty="0">
                <a:effectLst/>
                <a:latin typeface="Calibri" panose="020F0502020204030204" pitchFamily="34" charset="0"/>
                <a:ea typeface="Yu Mincho" panose="02020400000000000000" pitchFamily="18" charset="-128"/>
              </a:rPr>
              <a:t> de la communication au patient des </a:t>
            </a:r>
            <a:r>
              <a:rPr lang="en-US" sz="1000" dirty="0" err="1">
                <a:effectLst/>
                <a:latin typeface="Calibri" panose="020F0502020204030204" pitchFamily="34" charset="0"/>
                <a:ea typeface="Yu Mincho" panose="02020400000000000000" pitchFamily="18" charset="-128"/>
              </a:rPr>
              <a:t>détails</a:t>
            </a:r>
            <a:r>
              <a:rPr lang="en-US" sz="1000" dirty="0">
                <a:effectLst/>
                <a:latin typeface="Calibri" panose="020F0502020204030204" pitchFamily="34" charset="0"/>
                <a:ea typeface="Yu Mincho" panose="02020400000000000000" pitchFamily="18" charset="-128"/>
              </a:rPr>
              <a:t> du </a:t>
            </a:r>
            <a:r>
              <a:rPr lang="en-US" sz="1000" dirty="0" err="1">
                <a:effectLst/>
                <a:latin typeface="Calibri" panose="020F0502020204030204" pitchFamily="34" charset="0"/>
                <a:ea typeface="Yu Mincho" panose="02020400000000000000" pitchFamily="18" charset="-128"/>
              </a:rPr>
              <a:t>rendez-vous</a:t>
            </a:r>
            <a:r>
              <a:rPr lang="en-US" sz="1000" dirty="0">
                <a:effectLst/>
                <a:latin typeface="Calibri" panose="020F0502020204030204" pitchFamily="34" charset="0"/>
                <a:ea typeface="Yu Mincho" panose="02020400000000000000" pitchFamily="18" charset="-128"/>
              </a:rPr>
              <a:t>.</a:t>
            </a:r>
            <a:br>
              <a:rPr lang="en-US" sz="1000" spc="-10" dirty="0">
                <a:effectLst/>
                <a:latin typeface="Calibri" panose="020F0502020204030204" pitchFamily="34" charset="0"/>
                <a:ea typeface="Yu Mincho" panose="02020400000000000000" pitchFamily="18" charset="-128"/>
              </a:rPr>
            </a:br>
            <a:r>
              <a:rPr lang="en-US" sz="1000" dirty="0">
                <a:effectLst/>
                <a:latin typeface="Calibri" panose="020F0502020204030204" pitchFamily="34" charset="0"/>
                <a:ea typeface="Yu Mincho" panose="02020400000000000000" pitchFamily="18" charset="-128"/>
              </a:rPr>
              <a:t>Qc : ~ Une </a:t>
            </a:r>
            <a:r>
              <a:rPr lang="en-US" sz="1000" dirty="0" err="1">
                <a:effectLst/>
                <a:latin typeface="Calibri" panose="020F0502020204030204" pitchFamily="34" charset="0"/>
                <a:ea typeface="Yu Mincho" panose="02020400000000000000" pitchFamily="18" charset="-128"/>
              </a:rPr>
              <a:t>fois</a:t>
            </a:r>
            <a:r>
              <a:rPr lang="en-US" sz="1000" dirty="0">
                <a:effectLst/>
                <a:latin typeface="Calibri" panose="020F0502020204030204" pitchFamily="34" charset="0"/>
                <a:ea typeface="Yu Mincho" panose="02020400000000000000" pitchFamily="18" charset="-128"/>
              </a:rPr>
              <a:t> que le </a:t>
            </a:r>
            <a:r>
              <a:rPr lang="en-US" sz="1000" dirty="0" err="1">
                <a:effectLst/>
                <a:latin typeface="Calibri" panose="020F0502020204030204" pitchFamily="34" charset="0"/>
                <a:ea typeface="Yu Mincho" panose="02020400000000000000" pitchFamily="18" charset="-128"/>
              </a:rPr>
              <a:t>programme</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soit</a:t>
            </a:r>
            <a:r>
              <a:rPr lang="en-US" sz="1000" dirty="0">
                <a:effectLst/>
                <a:latin typeface="Calibri" panose="020F0502020204030204" pitchFamily="34" charset="0"/>
                <a:ea typeface="Yu Mincho" panose="02020400000000000000" pitchFamily="18" charset="-128"/>
              </a:rPr>
              <a:t> </a:t>
            </a:r>
            <a:r>
              <a:rPr lang="en-US" sz="1000" dirty="0" err="1">
                <a:effectLst/>
                <a:latin typeface="Calibri" panose="020F0502020204030204" pitchFamily="34" charset="0"/>
                <a:ea typeface="Yu Mincho" panose="02020400000000000000" pitchFamily="18" charset="-128"/>
              </a:rPr>
              <a:t>établi</a:t>
            </a:r>
            <a:r>
              <a:rPr lang="en-US" sz="1000" dirty="0">
                <a:effectLst/>
                <a:latin typeface="Calibri" panose="020F0502020204030204" pitchFamily="34" charset="0"/>
                <a:ea typeface="Yu Mincho" panose="02020400000000000000" pitchFamily="18" charset="-128"/>
              </a:rPr>
              <a:t>.</a:t>
            </a:r>
            <a:endParaRPr lang="en-US" sz="1000" dirty="0"/>
          </a:p>
          <a:p>
            <a:endParaRPr lang="en-US" sz="1000" dirty="0"/>
          </a:p>
        </p:txBody>
      </p:sp>
    </p:spTree>
    <p:extLst>
      <p:ext uri="{BB962C8B-B14F-4D97-AF65-F5344CB8AC3E}">
        <p14:creationId xmlns:p14="http://schemas.microsoft.com/office/powerpoint/2010/main" val="2640130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76B5334F-3E69-0F51-6945-E9DC2FC238C2}"/>
              </a:ext>
            </a:extLst>
          </p:cNvPr>
          <p:cNvSpPr>
            <a:spLocks noGrp="1"/>
          </p:cNvSpPr>
          <p:nvPr>
            <p:ph type="title"/>
          </p:nvPr>
        </p:nvSpPr>
        <p:spPr>
          <a:xfrm>
            <a:off x="211015" y="-72872"/>
            <a:ext cx="10380662" cy="752475"/>
          </a:xfrm>
        </p:spPr>
        <p:txBody>
          <a:bodyPr>
            <a:normAutofit/>
          </a:bodyPr>
          <a:lstStyle/>
          <a:p>
            <a:pPr marL="0" marR="0">
              <a:spcBef>
                <a:spcPts val="200"/>
              </a:spcBef>
              <a:spcAft>
                <a:spcPts val="0"/>
              </a:spcAft>
            </a:pPr>
            <a:r>
              <a:rPr lang="fr-FR" sz="1600" b="1" dirty="0">
                <a:effectLst/>
                <a:ea typeface="Yu Gothic Light" panose="020B0300000000000000" pitchFamily="34" charset="-128"/>
                <a:cs typeface="Times New Roman" panose="02020603050405020304" pitchFamily="18" charset="0"/>
              </a:rPr>
              <a:t>Suivi des résultats anormaux des tests de dépistage colorectal</a:t>
            </a:r>
            <a:endParaRPr lang="en-US" sz="1600" b="1" dirty="0">
              <a:effectLst/>
              <a:ea typeface="Yu Gothic Light" panose="020B0300000000000000" pitchFamily="34" charset="-128"/>
              <a:cs typeface="Times New Roman" panose="02020603050405020304" pitchFamily="18" charset="0"/>
            </a:endParaRPr>
          </a:p>
        </p:txBody>
      </p:sp>
      <p:graphicFrame>
        <p:nvGraphicFramePr>
          <p:cNvPr id="2" name="Table 1">
            <a:extLst>
              <a:ext uri="{FF2B5EF4-FFF2-40B4-BE49-F238E27FC236}">
                <a16:creationId xmlns:a16="http://schemas.microsoft.com/office/drawing/2014/main" id="{592B1B84-5396-5726-C2C1-5CB85B25D23B}"/>
              </a:ext>
            </a:extLst>
          </p:cNvPr>
          <p:cNvGraphicFramePr>
            <a:graphicFrameLocks noGrp="1"/>
          </p:cNvGraphicFramePr>
          <p:nvPr>
            <p:extLst>
              <p:ext uri="{D42A27DB-BD31-4B8C-83A1-F6EECF244321}">
                <p14:modId xmlns:p14="http://schemas.microsoft.com/office/powerpoint/2010/main" val="4217346466"/>
              </p:ext>
            </p:extLst>
          </p:nvPr>
        </p:nvGraphicFramePr>
        <p:xfrm>
          <a:off x="211015" y="530520"/>
          <a:ext cx="11652006" cy="6094451"/>
        </p:xfrm>
        <a:graphic>
          <a:graphicData uri="http://schemas.openxmlformats.org/drawingml/2006/table">
            <a:tbl>
              <a:tblPr firstRow="1" firstCol="1" bandRow="1">
                <a:tableStyleId>{7E9639D4-E3E2-4D34-9284-5A2195B3D0D7}</a:tableStyleId>
              </a:tblPr>
              <a:tblGrid>
                <a:gridCol w="726831">
                  <a:extLst>
                    <a:ext uri="{9D8B030D-6E8A-4147-A177-3AD203B41FA5}">
                      <a16:colId xmlns:a16="http://schemas.microsoft.com/office/drawing/2014/main" val="2649743900"/>
                    </a:ext>
                  </a:extLst>
                </a:gridCol>
                <a:gridCol w="10925175">
                  <a:extLst>
                    <a:ext uri="{9D8B030D-6E8A-4147-A177-3AD203B41FA5}">
                      <a16:colId xmlns:a16="http://schemas.microsoft.com/office/drawing/2014/main" val="2757539145"/>
                    </a:ext>
                  </a:extLst>
                </a:gridCol>
              </a:tblGrid>
              <a:tr h="0">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pPr>
                      <a:r>
                        <a:rPr lang="en-US" sz="900" dirty="0">
                          <a:solidFill>
                            <a:srgbClr val="FEFFFE"/>
                          </a:solidFill>
                          <a:effectLst/>
                        </a:rPr>
                        <a:t>Description du </a:t>
                      </a:r>
                      <a:r>
                        <a:rPr lang="en-US" sz="900" dirty="0" err="1">
                          <a:solidFill>
                            <a:srgbClr val="FEFFFE"/>
                          </a:solidFill>
                          <a:effectLst/>
                        </a:rPr>
                        <a:t>processus</a:t>
                      </a:r>
                      <a:r>
                        <a:rPr lang="en-US" sz="900" dirty="0">
                          <a:solidFill>
                            <a:srgbClr val="FEFFFE"/>
                          </a:solidFill>
                          <a:effectLst/>
                        </a:rPr>
                        <a:t> de </a:t>
                      </a:r>
                      <a:r>
                        <a:rPr lang="en-US" sz="900" dirty="0" err="1">
                          <a:solidFill>
                            <a:srgbClr val="FEFFFE"/>
                          </a:solidFill>
                          <a:effectLst/>
                        </a:rPr>
                        <a:t>suivi</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37994" marR="37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1466654886"/>
                  </a:ext>
                </a:extLst>
              </a:tr>
              <a:tr h="387845">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 pos="457200" algn="l"/>
                        </a:tabLst>
                        <a:defRPr/>
                      </a:pPr>
                      <a:r>
                        <a:rPr lang="en-CA" sz="800" dirty="0">
                          <a:effectLst/>
                        </a:rPr>
                        <a:t>Les </a:t>
                      </a:r>
                      <a:r>
                        <a:rPr lang="en-CA" sz="800" dirty="0" err="1">
                          <a:effectLst/>
                        </a:rPr>
                        <a:t>professionels</a:t>
                      </a:r>
                      <a:r>
                        <a:rPr lang="en-CA" sz="800" dirty="0">
                          <a:effectLst/>
                        </a:rPr>
                        <a:t> de </a:t>
                      </a:r>
                      <a:r>
                        <a:rPr lang="en-CA" sz="800" dirty="0" err="1">
                          <a:effectLst/>
                        </a:rPr>
                        <a:t>santé</a:t>
                      </a:r>
                      <a:r>
                        <a:rPr lang="en-CA" sz="800" dirty="0">
                          <a:effectLst/>
                        </a:rPr>
                        <a:t> et le programme </a:t>
                      </a:r>
                      <a:r>
                        <a:rPr lang="en-CA" sz="800" dirty="0" err="1">
                          <a:effectLst/>
                        </a:rPr>
                        <a:t>reçoivent</a:t>
                      </a:r>
                      <a:r>
                        <a:rPr lang="en-CA" sz="800" dirty="0">
                          <a:effectLst/>
                        </a:rPr>
                        <a:t> les </a:t>
                      </a:r>
                      <a:r>
                        <a:rPr lang="en-CA" sz="800" dirty="0" err="1">
                          <a:effectLst/>
                        </a:rPr>
                        <a:t>résultats</a:t>
                      </a:r>
                      <a:r>
                        <a:rPr lang="en-CA" sz="800" dirty="0">
                          <a:effectLst/>
                        </a:rPr>
                        <a:t> du TIF </a:t>
                      </a:r>
                      <a:r>
                        <a:rPr lang="en-CA" sz="800" dirty="0" err="1">
                          <a:effectLst/>
                        </a:rPr>
                        <a:t>directement</a:t>
                      </a:r>
                      <a:r>
                        <a:rPr lang="en-CA" sz="800" dirty="0">
                          <a:effectLst/>
                        </a:rPr>
                        <a:t> du </a:t>
                      </a:r>
                      <a:r>
                        <a:rPr lang="en-CA" sz="800" dirty="0" err="1">
                          <a:effectLst/>
                        </a:rPr>
                        <a:t>laboratoire</a:t>
                      </a:r>
                      <a:r>
                        <a:rPr lang="en-CA" sz="800" dirty="0">
                          <a:effectLst/>
                        </a:rPr>
                        <a:t> de </a:t>
                      </a:r>
                      <a:r>
                        <a:rPr lang="en-CA" sz="800" dirty="0" err="1">
                          <a:effectLst/>
                        </a:rPr>
                        <a:t>l'hôpital</a:t>
                      </a:r>
                      <a:r>
                        <a:rPr lang="en-CA" sz="800" dirty="0">
                          <a:effectLst/>
                        </a:rPr>
                        <a:t> </a:t>
                      </a:r>
                      <a:r>
                        <a:rPr lang="en-CA" sz="800" dirty="0" err="1">
                          <a:effectLst/>
                        </a:rPr>
                        <a:t>général</a:t>
                      </a:r>
                      <a:r>
                        <a:rPr lang="en-CA" sz="800" dirty="0">
                          <a:effectLst/>
                        </a:rPr>
                        <a:t> de Whitehorse par le </a:t>
                      </a:r>
                      <a:r>
                        <a:rPr lang="en-CA" sz="800" dirty="0" err="1">
                          <a:effectLst/>
                        </a:rPr>
                        <a:t>biais</a:t>
                      </a:r>
                      <a:r>
                        <a:rPr lang="en-CA" sz="800" dirty="0">
                          <a:effectLst/>
                        </a:rPr>
                        <a:t> des </a:t>
                      </a:r>
                      <a:r>
                        <a:rPr lang="en-CA" sz="800" dirty="0" err="1">
                          <a:effectLst/>
                        </a:rPr>
                        <a:t>systèmes</a:t>
                      </a:r>
                      <a:r>
                        <a:rPr lang="en-CA" sz="800" dirty="0">
                          <a:effectLst/>
                        </a:rPr>
                        <a:t> </a:t>
                      </a:r>
                      <a:r>
                        <a:rPr lang="en-CA" sz="800" dirty="0" err="1">
                          <a:effectLst/>
                        </a:rPr>
                        <a:t>informatiques</a:t>
                      </a:r>
                      <a:r>
                        <a:rPr lang="en-CA" sz="800" dirty="0">
                          <a:effectLst/>
                        </a:rPr>
                        <a:t>. Le programme assure le </a:t>
                      </a:r>
                      <a:r>
                        <a:rPr lang="en-CA" sz="800" dirty="0" err="1">
                          <a:effectLst/>
                        </a:rPr>
                        <a:t>suivi</a:t>
                      </a:r>
                      <a:r>
                        <a:rPr lang="en-CA" sz="800" dirty="0">
                          <a:effectLst/>
                        </a:rPr>
                        <a:t> de </a:t>
                      </a:r>
                      <a:r>
                        <a:rPr lang="en-CA" sz="800" dirty="0" err="1">
                          <a:effectLst/>
                        </a:rPr>
                        <a:t>tous</a:t>
                      </a:r>
                      <a:r>
                        <a:rPr lang="en-CA" sz="800" dirty="0">
                          <a:effectLst/>
                        </a:rPr>
                        <a:t> les </a:t>
                      </a:r>
                      <a:r>
                        <a:rPr lang="en-CA" sz="800" dirty="0" err="1">
                          <a:effectLst/>
                        </a:rPr>
                        <a:t>résultats</a:t>
                      </a:r>
                      <a:r>
                        <a:rPr lang="en-CA" sz="800" dirty="0">
                          <a:effectLst/>
                        </a:rPr>
                        <a:t> </a:t>
                      </a:r>
                      <a:r>
                        <a:rPr lang="en-CA" sz="800" dirty="0" err="1">
                          <a:effectLst/>
                        </a:rPr>
                        <a:t>positifs</a:t>
                      </a:r>
                      <a:r>
                        <a:rPr lang="en-CA" sz="800" dirty="0">
                          <a:effectLst/>
                        </a:rPr>
                        <a:t> du TIF. Le </a:t>
                      </a:r>
                      <a:r>
                        <a:rPr lang="en-CA" sz="800" dirty="0" err="1">
                          <a:effectLst/>
                        </a:rPr>
                        <a:t>médecin</a:t>
                      </a:r>
                      <a:r>
                        <a:rPr lang="en-CA" sz="800" dirty="0">
                          <a:effectLst/>
                        </a:rPr>
                        <a:t> </a:t>
                      </a:r>
                      <a:r>
                        <a:rPr lang="en-CA" sz="800" dirty="0" err="1">
                          <a:effectLst/>
                        </a:rPr>
                        <a:t>traitant</a:t>
                      </a:r>
                      <a:r>
                        <a:rPr lang="en-CA" sz="800" dirty="0">
                          <a:effectLst/>
                        </a:rPr>
                        <a:t> </a:t>
                      </a:r>
                      <a:r>
                        <a:rPr lang="en-CA" sz="800" dirty="0" err="1">
                          <a:effectLst/>
                        </a:rPr>
                        <a:t>informe</a:t>
                      </a:r>
                      <a:r>
                        <a:rPr lang="en-CA" sz="800" dirty="0">
                          <a:effectLst/>
                        </a:rPr>
                        <a:t> le client des </a:t>
                      </a:r>
                      <a:r>
                        <a:rPr lang="en-CA" sz="800" dirty="0" err="1">
                          <a:effectLst/>
                        </a:rPr>
                        <a:t>résultats</a:t>
                      </a:r>
                      <a:r>
                        <a:rPr lang="en-CA" sz="800" dirty="0">
                          <a:effectLst/>
                        </a:rPr>
                        <a:t> et </a:t>
                      </a:r>
                      <a:r>
                        <a:rPr lang="en-CA" sz="800" dirty="0" err="1">
                          <a:effectLst/>
                        </a:rPr>
                        <a:t>l'oriente</a:t>
                      </a:r>
                      <a:r>
                        <a:rPr lang="en-CA" sz="800" dirty="0">
                          <a:effectLst/>
                        </a:rPr>
                        <a:t> </a:t>
                      </a:r>
                      <a:r>
                        <a:rPr lang="en-CA" sz="800" dirty="0" err="1">
                          <a:effectLst/>
                        </a:rPr>
                        <a:t>vers</a:t>
                      </a:r>
                      <a:r>
                        <a:rPr lang="en-CA" sz="800" dirty="0">
                          <a:effectLst/>
                        </a:rPr>
                        <a:t> </a:t>
                      </a:r>
                      <a:r>
                        <a:rPr lang="en-CA" sz="800" dirty="0" err="1">
                          <a:effectLst/>
                        </a:rPr>
                        <a:t>une</a:t>
                      </a:r>
                      <a:r>
                        <a:rPr lang="en-CA" sz="800" dirty="0">
                          <a:effectLst/>
                        </a:rPr>
                        <a:t> </a:t>
                      </a:r>
                      <a:r>
                        <a:rPr lang="en-CA" sz="800" dirty="0" err="1">
                          <a:effectLst/>
                        </a:rPr>
                        <a:t>coloscopie</a:t>
                      </a:r>
                      <a:r>
                        <a:rPr lang="en-CA" sz="800" dirty="0">
                          <a:effectLst/>
                        </a:rPr>
                        <a:t> </a:t>
                      </a:r>
                      <a:r>
                        <a:rPr lang="en-CA" sz="800" dirty="0" err="1">
                          <a:effectLst/>
                        </a:rPr>
                        <a:t>comme</a:t>
                      </a:r>
                      <a:r>
                        <a:rPr lang="en-CA" sz="800" dirty="0">
                          <a:effectLst/>
                        </a:rPr>
                        <a:t> </a:t>
                      </a:r>
                      <a:r>
                        <a:rPr lang="en-CA" sz="800" dirty="0" err="1">
                          <a:effectLst/>
                        </a:rPr>
                        <a:t>suivi</a:t>
                      </a:r>
                      <a:r>
                        <a:rPr lang="en-CA" sz="800" dirty="0">
                          <a:effectLst/>
                        </a:rPr>
                        <a:t> pour un </a:t>
                      </a:r>
                      <a:r>
                        <a:rPr lang="en-CA" sz="800" dirty="0" err="1">
                          <a:effectLst/>
                        </a:rPr>
                        <a:t>résultat</a:t>
                      </a:r>
                      <a:r>
                        <a:rPr lang="en-CA" sz="800" dirty="0">
                          <a:effectLst/>
                        </a:rPr>
                        <a:t> </a:t>
                      </a:r>
                      <a:r>
                        <a:rPr lang="en-CA" sz="800" dirty="0" err="1">
                          <a:effectLst/>
                        </a:rPr>
                        <a:t>positif</a:t>
                      </a:r>
                      <a:r>
                        <a:rPr lang="en-CA" sz="800" dirty="0">
                          <a:effectLst/>
                        </a:rPr>
                        <a:t> (un </a:t>
                      </a:r>
                      <a:r>
                        <a:rPr lang="en-CA" sz="800" dirty="0" err="1">
                          <a:effectLst/>
                        </a:rPr>
                        <a:t>formulaire</a:t>
                      </a:r>
                      <a:r>
                        <a:rPr lang="en-CA" sz="800" dirty="0">
                          <a:effectLst/>
                        </a:rPr>
                        <a:t> </a:t>
                      </a:r>
                      <a:r>
                        <a:rPr lang="en-CA" sz="800" dirty="0" err="1">
                          <a:effectLst/>
                        </a:rPr>
                        <a:t>standardisé</a:t>
                      </a:r>
                      <a:r>
                        <a:rPr lang="en-CA" sz="800" dirty="0">
                          <a:effectLst/>
                        </a:rPr>
                        <a:t> </a:t>
                      </a:r>
                      <a:r>
                        <a:rPr lang="en-CA" sz="800" dirty="0" err="1">
                          <a:effectLst/>
                        </a:rPr>
                        <a:t>d'orientation</a:t>
                      </a:r>
                      <a:r>
                        <a:rPr lang="en-CA" sz="800" dirty="0">
                          <a:effectLst/>
                        </a:rPr>
                        <a:t> </a:t>
                      </a:r>
                      <a:r>
                        <a:rPr lang="en-CA" sz="800" dirty="0" err="1">
                          <a:effectLst/>
                        </a:rPr>
                        <a:t>vers</a:t>
                      </a:r>
                      <a:r>
                        <a:rPr lang="en-CA" sz="800" dirty="0">
                          <a:effectLst/>
                        </a:rPr>
                        <a:t> </a:t>
                      </a:r>
                      <a:r>
                        <a:rPr lang="en-CA" sz="800" dirty="0" err="1">
                          <a:effectLst/>
                        </a:rPr>
                        <a:t>une</a:t>
                      </a:r>
                      <a:r>
                        <a:rPr lang="en-CA" sz="800" dirty="0">
                          <a:effectLst/>
                        </a:rPr>
                        <a:t> </a:t>
                      </a:r>
                      <a:r>
                        <a:rPr lang="en-CA" sz="800" dirty="0" err="1">
                          <a:effectLst/>
                        </a:rPr>
                        <a:t>coloscopie</a:t>
                      </a:r>
                      <a:r>
                        <a:rPr lang="en-CA" sz="800" dirty="0">
                          <a:effectLst/>
                        </a:rPr>
                        <a:t> </a:t>
                      </a:r>
                      <a:r>
                        <a:rPr lang="en-CA" sz="800" dirty="0" err="1">
                          <a:effectLst/>
                        </a:rPr>
                        <a:t>est</a:t>
                      </a:r>
                      <a:r>
                        <a:rPr lang="en-CA" sz="800" dirty="0">
                          <a:effectLst/>
                        </a:rPr>
                        <a:t> disponible et doit </a:t>
                      </a:r>
                      <a:r>
                        <a:rPr lang="en-CA" sz="800" dirty="0" err="1">
                          <a:effectLst/>
                        </a:rPr>
                        <a:t>être</a:t>
                      </a:r>
                      <a:r>
                        <a:rPr lang="en-CA" sz="800" dirty="0">
                          <a:effectLst/>
                        </a:rPr>
                        <a:t> </a:t>
                      </a:r>
                      <a:r>
                        <a:rPr lang="en-CA" sz="800" dirty="0" err="1">
                          <a:effectLst/>
                        </a:rPr>
                        <a:t>partagé</a:t>
                      </a:r>
                      <a:r>
                        <a:rPr lang="en-CA" sz="800" dirty="0">
                          <a:effectLst/>
                        </a:rPr>
                        <a:t> avec le programme). Le </a:t>
                      </a:r>
                      <a:r>
                        <a:rPr lang="en-CA" sz="800" dirty="0" err="1">
                          <a:effectLst/>
                        </a:rPr>
                        <a:t>suivi</a:t>
                      </a:r>
                      <a:r>
                        <a:rPr lang="en-CA" sz="800" dirty="0">
                          <a:effectLst/>
                        </a:rPr>
                        <a:t> de </a:t>
                      </a:r>
                      <a:r>
                        <a:rPr lang="en-CA" sz="800" dirty="0" err="1">
                          <a:effectLst/>
                        </a:rPr>
                        <a:t>l'orientation</a:t>
                      </a:r>
                      <a:r>
                        <a:rPr lang="en-CA" sz="800" dirty="0">
                          <a:effectLst/>
                        </a:rPr>
                        <a:t> </a:t>
                      </a:r>
                      <a:r>
                        <a:rPr lang="en-CA" sz="800" dirty="0" err="1">
                          <a:effectLst/>
                        </a:rPr>
                        <a:t>est</a:t>
                      </a:r>
                      <a:r>
                        <a:rPr lang="en-CA" sz="800" dirty="0">
                          <a:effectLst/>
                        </a:rPr>
                        <a:t> </a:t>
                      </a:r>
                      <a:r>
                        <a:rPr lang="en-CA" sz="800" dirty="0" err="1">
                          <a:effectLst/>
                        </a:rPr>
                        <a:t>contrôlé</a:t>
                      </a:r>
                      <a:r>
                        <a:rPr lang="en-CA" sz="800" dirty="0">
                          <a:effectLst/>
                        </a:rPr>
                        <a:t>. Le </a:t>
                      </a:r>
                      <a:r>
                        <a:rPr lang="en-CA" sz="800" dirty="0" err="1">
                          <a:effectLst/>
                        </a:rPr>
                        <a:t>médecin</a:t>
                      </a:r>
                      <a:r>
                        <a:rPr lang="en-CA" sz="800" dirty="0">
                          <a:effectLst/>
                        </a:rPr>
                        <a:t> </a:t>
                      </a:r>
                      <a:r>
                        <a:rPr lang="en-CA" sz="800" dirty="0" err="1">
                          <a:effectLst/>
                        </a:rPr>
                        <a:t>traitant</a:t>
                      </a:r>
                      <a:r>
                        <a:rPr lang="en-CA" sz="800" dirty="0">
                          <a:effectLst/>
                        </a:rPr>
                        <a:t> </a:t>
                      </a:r>
                      <a:r>
                        <a:rPr lang="en-CA" sz="800" dirty="0" err="1">
                          <a:effectLst/>
                        </a:rPr>
                        <a:t>est</a:t>
                      </a:r>
                      <a:r>
                        <a:rPr lang="en-CA" sz="800" dirty="0">
                          <a:effectLst/>
                        </a:rPr>
                        <a:t> </a:t>
                      </a:r>
                      <a:r>
                        <a:rPr lang="en-CA" sz="800" dirty="0" err="1">
                          <a:effectLst/>
                        </a:rPr>
                        <a:t>envoyé</a:t>
                      </a:r>
                      <a:r>
                        <a:rPr lang="en-CA" sz="800" dirty="0">
                          <a:effectLst/>
                        </a:rPr>
                        <a:t> des rappels </a:t>
                      </a:r>
                      <a:r>
                        <a:rPr lang="en-CA" sz="800" dirty="0" err="1">
                          <a:effectLst/>
                        </a:rPr>
                        <a:t>si</a:t>
                      </a:r>
                      <a:r>
                        <a:rPr lang="en-CA" sz="800" dirty="0">
                          <a:effectLst/>
                        </a:rPr>
                        <a:t> le programme ne </a:t>
                      </a:r>
                      <a:r>
                        <a:rPr lang="en-CA" sz="800" dirty="0" err="1">
                          <a:effectLst/>
                        </a:rPr>
                        <a:t>reçoit</a:t>
                      </a:r>
                      <a:r>
                        <a:rPr lang="en-CA" sz="800" dirty="0">
                          <a:effectLst/>
                        </a:rPr>
                        <a:t> pas </a:t>
                      </a:r>
                      <a:r>
                        <a:rPr lang="en-CA" sz="800" dirty="0" err="1">
                          <a:effectLst/>
                        </a:rPr>
                        <a:t>une</a:t>
                      </a:r>
                      <a:r>
                        <a:rPr lang="en-CA" sz="800" dirty="0">
                          <a:effectLst/>
                        </a:rPr>
                        <a:t> </a:t>
                      </a:r>
                      <a:r>
                        <a:rPr lang="en-CA" sz="800" dirty="0" err="1">
                          <a:effectLst/>
                        </a:rPr>
                        <a:t>copie</a:t>
                      </a:r>
                      <a:r>
                        <a:rPr lang="en-CA" sz="800" dirty="0">
                          <a:effectLst/>
                        </a:rPr>
                        <a:t> du </a:t>
                      </a:r>
                      <a:r>
                        <a:rPr lang="en-CA" sz="800" dirty="0" err="1">
                          <a:effectLst/>
                        </a:rPr>
                        <a:t>formulaire</a:t>
                      </a:r>
                      <a:r>
                        <a:rPr lang="en-CA" sz="800" dirty="0">
                          <a:effectLst/>
                        </a:rPr>
                        <a:t> de </a:t>
                      </a:r>
                      <a:r>
                        <a:rPr lang="en-CA" sz="800" dirty="0" err="1">
                          <a:effectLst/>
                        </a:rPr>
                        <a:t>demande</a:t>
                      </a:r>
                      <a:r>
                        <a:rPr lang="en-CA" sz="800" dirty="0">
                          <a:effectLst/>
                        </a:rPr>
                        <a:t> de </a:t>
                      </a:r>
                      <a:r>
                        <a:rPr lang="en-CA" sz="800" dirty="0" err="1">
                          <a:effectLst/>
                        </a:rPr>
                        <a:t>coloscopie</a:t>
                      </a:r>
                      <a:r>
                        <a:rPr lang="en-CA" sz="800" dirty="0">
                          <a:effectLst/>
                        </a:rPr>
                        <a:t> </a:t>
                      </a:r>
                      <a:r>
                        <a:rPr lang="en-CA" sz="800" dirty="0" err="1">
                          <a:effectLst/>
                        </a:rPr>
                        <a:t>en</a:t>
                      </a:r>
                      <a:r>
                        <a:rPr lang="en-CA" sz="800" dirty="0">
                          <a:effectLst/>
                        </a:rPr>
                        <a:t> </a:t>
                      </a:r>
                      <a:r>
                        <a:rPr lang="en-CA" sz="800" dirty="0" err="1">
                          <a:effectLst/>
                        </a:rPr>
                        <a:t>cas</a:t>
                      </a:r>
                      <a:r>
                        <a:rPr lang="en-CA" sz="800" dirty="0">
                          <a:effectLst/>
                        </a:rPr>
                        <a:t> de </a:t>
                      </a:r>
                      <a:r>
                        <a:rPr lang="en-CA" sz="800" dirty="0" err="1">
                          <a:effectLst/>
                        </a:rPr>
                        <a:t>résultat</a:t>
                      </a:r>
                      <a:r>
                        <a:rPr lang="en-CA" sz="800" dirty="0">
                          <a:effectLst/>
                        </a:rPr>
                        <a:t> </a:t>
                      </a:r>
                      <a:r>
                        <a:rPr lang="en-CA" sz="800" dirty="0" err="1">
                          <a:effectLst/>
                        </a:rPr>
                        <a:t>positif</a:t>
                      </a:r>
                      <a:r>
                        <a:rPr lang="en-CA" sz="800" dirty="0">
                          <a:effectLst/>
                        </a:rPr>
                        <a:t> du TIF.</a:t>
                      </a: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37994" marR="379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552156"/>
                  </a:ext>
                </a:extLst>
              </a:tr>
              <a:tr h="415730">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CA" sz="800" dirty="0">
                          <a:effectLst/>
                        </a:rPr>
                        <a:t>Le </a:t>
                      </a:r>
                      <a:r>
                        <a:rPr lang="en-CA" sz="800" dirty="0" err="1">
                          <a:effectLst/>
                        </a:rPr>
                        <a:t>médecin</a:t>
                      </a:r>
                      <a:r>
                        <a:rPr lang="en-CA" sz="800" dirty="0">
                          <a:effectLst/>
                        </a:rPr>
                        <a:t> </a:t>
                      </a:r>
                      <a:r>
                        <a:rPr lang="en-CA" sz="800" dirty="0" err="1">
                          <a:effectLst/>
                        </a:rPr>
                        <a:t>traitant</a:t>
                      </a:r>
                      <a:r>
                        <a:rPr lang="en-CA" sz="800" dirty="0">
                          <a:effectLst/>
                        </a:rPr>
                        <a:t> </a:t>
                      </a:r>
                      <a:r>
                        <a:rPr lang="en-CA" sz="800" dirty="0" err="1">
                          <a:effectLst/>
                        </a:rPr>
                        <a:t>reçoit</a:t>
                      </a:r>
                      <a:r>
                        <a:rPr lang="en-CA" sz="800" dirty="0">
                          <a:effectLst/>
                        </a:rPr>
                        <a:t> le </a:t>
                      </a:r>
                      <a:r>
                        <a:rPr lang="en-CA" sz="800" dirty="0" err="1">
                          <a:effectLst/>
                        </a:rPr>
                        <a:t>résultat</a:t>
                      </a:r>
                      <a:r>
                        <a:rPr lang="en-CA" sz="800" dirty="0">
                          <a:effectLst/>
                        </a:rPr>
                        <a:t> anormal du </a:t>
                      </a:r>
                      <a:r>
                        <a:rPr lang="en-CA" sz="800" dirty="0" err="1">
                          <a:effectLst/>
                        </a:rPr>
                        <a:t>laboratoire</a:t>
                      </a:r>
                      <a:r>
                        <a:rPr lang="en-CA" sz="800" dirty="0">
                          <a:effectLst/>
                        </a:rPr>
                        <a:t> </a:t>
                      </a:r>
                      <a:r>
                        <a:rPr lang="en-CA" sz="800" dirty="0" err="1">
                          <a:effectLst/>
                        </a:rPr>
                        <a:t>s'il</a:t>
                      </a:r>
                      <a:r>
                        <a:rPr lang="en-CA" sz="800" dirty="0">
                          <a:effectLst/>
                        </a:rPr>
                        <a:t> a </a:t>
                      </a:r>
                      <a:r>
                        <a:rPr lang="en-CA" sz="800" dirty="0" err="1">
                          <a:effectLst/>
                        </a:rPr>
                        <a:t>demandé</a:t>
                      </a:r>
                      <a:r>
                        <a:rPr lang="en-CA" sz="800" dirty="0">
                          <a:effectLst/>
                        </a:rPr>
                        <a:t> le test. Il </a:t>
                      </a:r>
                      <a:r>
                        <a:rPr lang="en-CA" sz="800" dirty="0" err="1">
                          <a:effectLst/>
                        </a:rPr>
                        <a:t>est</a:t>
                      </a:r>
                      <a:r>
                        <a:rPr lang="en-CA" sz="800" dirty="0">
                          <a:effectLst/>
                        </a:rPr>
                        <a:t> chargé </a:t>
                      </a:r>
                      <a:r>
                        <a:rPr lang="en-CA" sz="800" dirty="0" err="1">
                          <a:effectLst/>
                        </a:rPr>
                        <a:t>d'informer</a:t>
                      </a:r>
                      <a:r>
                        <a:rPr lang="en-CA" sz="800" dirty="0">
                          <a:effectLst/>
                        </a:rPr>
                        <a:t> le patient et de </a:t>
                      </a:r>
                      <a:r>
                        <a:rPr lang="en-CA" sz="800" dirty="0" err="1">
                          <a:effectLst/>
                        </a:rPr>
                        <a:t>remplir</a:t>
                      </a:r>
                      <a:r>
                        <a:rPr lang="en-CA" sz="800" dirty="0">
                          <a:effectLst/>
                        </a:rPr>
                        <a:t> le </a:t>
                      </a:r>
                      <a:r>
                        <a:rPr lang="en-CA" sz="800" dirty="0" err="1">
                          <a:effectLst/>
                        </a:rPr>
                        <a:t>formulaire</a:t>
                      </a:r>
                      <a:r>
                        <a:rPr lang="en-CA" sz="800" dirty="0">
                          <a:effectLst/>
                        </a:rPr>
                        <a:t> de </a:t>
                      </a:r>
                      <a:r>
                        <a:rPr lang="en-CA" sz="800" dirty="0" err="1">
                          <a:effectLst/>
                        </a:rPr>
                        <a:t>demande</a:t>
                      </a:r>
                      <a:r>
                        <a:rPr lang="en-CA" sz="800" dirty="0">
                          <a:effectLst/>
                        </a:rPr>
                        <a:t> de </a:t>
                      </a:r>
                      <a:r>
                        <a:rPr lang="en-CA" sz="800" dirty="0" err="1">
                          <a:effectLst/>
                        </a:rPr>
                        <a:t>coloscopie</a:t>
                      </a:r>
                      <a:r>
                        <a:rPr lang="en-CA" sz="800" dirty="0">
                          <a:effectLst/>
                        </a:rPr>
                        <a:t>.</a:t>
                      </a:r>
                      <a:endParaRPr lang="en-US" sz="80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00" dirty="0">
                          <a:effectLst/>
                        </a:rPr>
                        <a:t>Les </a:t>
                      </a:r>
                      <a:r>
                        <a:rPr lang="en-CA" sz="800" dirty="0" err="1">
                          <a:effectLst/>
                        </a:rPr>
                        <a:t>résultats</a:t>
                      </a:r>
                      <a:r>
                        <a:rPr lang="en-CA" sz="800" dirty="0">
                          <a:effectLst/>
                        </a:rPr>
                        <a:t> </a:t>
                      </a:r>
                      <a:r>
                        <a:rPr lang="en-CA" sz="800" dirty="0" err="1">
                          <a:effectLst/>
                        </a:rPr>
                        <a:t>positifs</a:t>
                      </a:r>
                      <a:r>
                        <a:rPr lang="en-CA" sz="800" dirty="0">
                          <a:effectLst/>
                        </a:rPr>
                        <a:t> des tests </a:t>
                      </a:r>
                      <a:r>
                        <a:rPr lang="en-CA" sz="800" dirty="0" err="1">
                          <a:effectLst/>
                        </a:rPr>
                        <a:t>commandés</a:t>
                      </a:r>
                      <a:r>
                        <a:rPr lang="en-CA" sz="800" dirty="0">
                          <a:effectLst/>
                        </a:rPr>
                        <a:t> par le programme de </a:t>
                      </a:r>
                      <a:r>
                        <a:rPr lang="en-CA" sz="800" dirty="0" err="1">
                          <a:effectLst/>
                        </a:rPr>
                        <a:t>dépistage</a:t>
                      </a:r>
                      <a:r>
                        <a:rPr lang="en-CA" sz="800" dirty="0">
                          <a:effectLst/>
                        </a:rPr>
                        <a:t> </a:t>
                      </a:r>
                      <a:r>
                        <a:rPr lang="en-CA" sz="800" dirty="0" err="1">
                          <a:effectLst/>
                        </a:rPr>
                        <a:t>sont</a:t>
                      </a:r>
                      <a:r>
                        <a:rPr lang="en-CA" sz="800" dirty="0">
                          <a:effectLst/>
                        </a:rPr>
                        <a:t> </a:t>
                      </a:r>
                      <a:r>
                        <a:rPr lang="en-CA" sz="800" dirty="0" err="1">
                          <a:effectLst/>
                        </a:rPr>
                        <a:t>orientés</a:t>
                      </a:r>
                      <a:r>
                        <a:rPr lang="en-CA" sz="800" dirty="0">
                          <a:effectLst/>
                        </a:rPr>
                        <a:t> </a:t>
                      </a:r>
                      <a:r>
                        <a:rPr lang="en-CA" sz="800" dirty="0" err="1">
                          <a:effectLst/>
                        </a:rPr>
                        <a:t>vers</a:t>
                      </a:r>
                      <a:r>
                        <a:rPr lang="en-CA" sz="800" dirty="0">
                          <a:effectLst/>
                        </a:rPr>
                        <a:t> un programme </a:t>
                      </a:r>
                      <a:r>
                        <a:rPr lang="en-CA" sz="800" dirty="0" err="1">
                          <a:effectLst/>
                        </a:rPr>
                        <a:t>d'endoscopie</a:t>
                      </a:r>
                      <a:r>
                        <a:rPr lang="en-CA" sz="800" dirty="0">
                          <a:effectLst/>
                        </a:rPr>
                        <a:t>.</a:t>
                      </a: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37994" marR="379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356002"/>
                  </a:ext>
                </a:extLst>
              </a:tr>
              <a:tr h="583824">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 pos="457200" algn="l"/>
                        </a:tabLst>
                        <a:defRPr/>
                      </a:pPr>
                      <a:r>
                        <a:rPr lang="en-CA" sz="800" dirty="0" err="1">
                          <a:effectLst/>
                        </a:rPr>
                        <a:t>Résultat</a:t>
                      </a:r>
                      <a:r>
                        <a:rPr lang="en-CA" sz="800" dirty="0">
                          <a:effectLst/>
                        </a:rPr>
                        <a:t> anormal </a:t>
                      </a:r>
                      <a:r>
                        <a:rPr lang="en-CA" sz="800" dirty="0" err="1">
                          <a:effectLst/>
                        </a:rPr>
                        <a:t>examiné</a:t>
                      </a:r>
                      <a:r>
                        <a:rPr lang="en-CA" sz="800" dirty="0">
                          <a:effectLst/>
                        </a:rPr>
                        <a:t> par le </a:t>
                      </a:r>
                      <a:r>
                        <a:rPr lang="en-CA" sz="800" dirty="0" err="1">
                          <a:effectLst/>
                        </a:rPr>
                        <a:t>médecin</a:t>
                      </a:r>
                      <a:r>
                        <a:rPr lang="en-CA" sz="800" dirty="0">
                          <a:effectLst/>
                        </a:rPr>
                        <a:t> </a:t>
                      </a:r>
                      <a:r>
                        <a:rPr lang="en-CA" sz="800" dirty="0" err="1">
                          <a:effectLst/>
                        </a:rPr>
                        <a:t>traitant</a:t>
                      </a:r>
                      <a:r>
                        <a:rPr lang="en-CA" sz="800" dirty="0">
                          <a:effectLst/>
                        </a:rPr>
                        <a:t>. </a:t>
                      </a:r>
                      <a:r>
                        <a:rPr lang="en-CA" sz="800" dirty="0" err="1">
                          <a:effectLst/>
                        </a:rPr>
                        <a:t>L'orientation</a:t>
                      </a:r>
                      <a:r>
                        <a:rPr lang="en-CA" sz="800" dirty="0">
                          <a:effectLst/>
                        </a:rPr>
                        <a:t> </a:t>
                      </a:r>
                      <a:r>
                        <a:rPr lang="en-CA" sz="800" dirty="0" err="1">
                          <a:effectLst/>
                        </a:rPr>
                        <a:t>vers</a:t>
                      </a:r>
                      <a:r>
                        <a:rPr lang="en-CA" sz="800" dirty="0">
                          <a:effectLst/>
                        </a:rPr>
                        <a:t> la </a:t>
                      </a:r>
                      <a:r>
                        <a:rPr lang="en-CA" sz="800" dirty="0" err="1">
                          <a:effectLst/>
                        </a:rPr>
                        <a:t>coloscopie</a:t>
                      </a:r>
                      <a:r>
                        <a:rPr lang="en-CA" sz="800" dirty="0">
                          <a:effectLst/>
                        </a:rPr>
                        <a:t> </a:t>
                      </a:r>
                      <a:r>
                        <a:rPr lang="en-CA" sz="800" dirty="0" err="1">
                          <a:effectLst/>
                        </a:rPr>
                        <a:t>dépend</a:t>
                      </a:r>
                      <a:r>
                        <a:rPr lang="en-CA" sz="800" dirty="0">
                          <a:effectLst/>
                        </a:rPr>
                        <a:t> du centre de </a:t>
                      </a:r>
                      <a:r>
                        <a:rPr lang="en-CA" sz="800" dirty="0" err="1">
                          <a:effectLst/>
                        </a:rPr>
                        <a:t>référence</a:t>
                      </a:r>
                      <a:r>
                        <a:rPr lang="en-CA" sz="800" dirty="0">
                          <a:effectLst/>
                        </a:rPr>
                        <a:t> le plus </a:t>
                      </a:r>
                      <a:r>
                        <a:rPr lang="en-CA" sz="800" dirty="0" err="1">
                          <a:effectLst/>
                        </a:rPr>
                        <a:t>proche</a:t>
                      </a:r>
                      <a:r>
                        <a:rPr lang="en-CA" sz="800" dirty="0">
                          <a:effectLst/>
                        </a:rPr>
                        <a:t> (dans </a:t>
                      </a:r>
                      <a:r>
                        <a:rPr lang="en-CA" sz="800" dirty="0" err="1">
                          <a:effectLst/>
                        </a:rPr>
                        <a:t>notre</a:t>
                      </a:r>
                      <a:r>
                        <a:rPr lang="en-CA" sz="800" dirty="0">
                          <a:effectLst/>
                        </a:rPr>
                        <a:t> </a:t>
                      </a:r>
                      <a:r>
                        <a:rPr lang="en-CA" sz="800" dirty="0" err="1">
                          <a:effectLst/>
                        </a:rPr>
                        <a:t>territoire</a:t>
                      </a:r>
                      <a:r>
                        <a:rPr lang="en-CA" sz="800" dirty="0">
                          <a:effectLst/>
                        </a:rPr>
                        <a:t> </a:t>
                      </a:r>
                      <a:r>
                        <a:rPr lang="en-CA" sz="800" dirty="0" err="1">
                          <a:effectLst/>
                        </a:rPr>
                        <a:t>ou</a:t>
                      </a:r>
                      <a:r>
                        <a:rPr lang="en-CA" sz="800" dirty="0">
                          <a:effectLst/>
                        </a:rPr>
                        <a:t> à </a:t>
                      </a:r>
                      <a:r>
                        <a:rPr lang="en-CA" sz="800" dirty="0" err="1">
                          <a:effectLst/>
                        </a:rPr>
                        <a:t>l'extérieur</a:t>
                      </a:r>
                      <a:r>
                        <a:rPr lang="en-CA" sz="800" dirty="0">
                          <a:effectLst/>
                        </a:rPr>
                        <a:t>). </a:t>
                      </a:r>
                      <a:r>
                        <a:rPr lang="en-CA" sz="800" dirty="0" err="1">
                          <a:effectLst/>
                        </a:rPr>
                        <a:t>Nécessite</a:t>
                      </a:r>
                      <a:r>
                        <a:rPr lang="en-CA" sz="800" dirty="0">
                          <a:effectLst/>
                        </a:rPr>
                        <a:t> un transport hors de la </a:t>
                      </a:r>
                      <a:r>
                        <a:rPr lang="en-CA" sz="800" dirty="0" err="1">
                          <a:effectLst/>
                        </a:rPr>
                        <a:t>communauté</a:t>
                      </a:r>
                      <a:r>
                        <a:rPr lang="en-CA" sz="800" dirty="0">
                          <a:effectLst/>
                        </a:rPr>
                        <a:t>, </a:t>
                      </a:r>
                      <a:r>
                        <a:rPr lang="en-CA" sz="800" dirty="0" err="1">
                          <a:effectLst/>
                        </a:rPr>
                        <a:t>sauf</a:t>
                      </a:r>
                      <a:r>
                        <a:rPr lang="en-CA" sz="800" dirty="0">
                          <a:effectLst/>
                        </a:rPr>
                        <a:t> à Iqaluit.</a:t>
                      </a: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p>
                      <a:pPr marL="171450" marR="0" lvl="0" indent="-171450">
                        <a:spcBef>
                          <a:spcPts val="0"/>
                        </a:spcBef>
                        <a:spcAft>
                          <a:spcPts val="0"/>
                        </a:spcAft>
                        <a:buFont typeface="Arial" panose="020B0604020202020204" pitchFamily="34" charset="0"/>
                        <a:buChar char="•"/>
                        <a:tabLst>
                          <a:tab pos="228600" algn="l"/>
                          <a:tab pos="457200" algn="l"/>
                        </a:tabLst>
                      </a:pP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37994" marR="379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1865333"/>
                  </a:ext>
                </a:extLst>
              </a:tr>
              <a:tr h="258563">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 pos="457200" algn="l"/>
                        </a:tabLst>
                        <a:defRPr/>
                      </a:pPr>
                      <a:r>
                        <a:rPr lang="en-CA" sz="800" dirty="0">
                          <a:effectLst/>
                        </a:rPr>
                        <a:t>Le </a:t>
                      </a:r>
                      <a:r>
                        <a:rPr lang="en-CA" sz="800" dirty="0" err="1">
                          <a:effectLst/>
                        </a:rPr>
                        <a:t>médecin</a:t>
                      </a:r>
                      <a:r>
                        <a:rPr lang="en-CA" sz="800" dirty="0">
                          <a:effectLst/>
                        </a:rPr>
                        <a:t> </a:t>
                      </a:r>
                      <a:r>
                        <a:rPr lang="en-CA" sz="800" dirty="0" err="1">
                          <a:effectLst/>
                        </a:rPr>
                        <a:t>traitant</a:t>
                      </a:r>
                      <a:r>
                        <a:rPr lang="en-CA" sz="800" dirty="0">
                          <a:effectLst/>
                        </a:rPr>
                        <a:t> </a:t>
                      </a:r>
                      <a:r>
                        <a:rPr lang="en-CA" sz="800" dirty="0" err="1">
                          <a:effectLst/>
                        </a:rPr>
                        <a:t>reçoit</a:t>
                      </a:r>
                      <a:r>
                        <a:rPr lang="en-CA" sz="800" dirty="0">
                          <a:effectLst/>
                        </a:rPr>
                        <a:t> le rapport de </a:t>
                      </a:r>
                      <a:r>
                        <a:rPr lang="en-CA" sz="800" dirty="0" err="1">
                          <a:effectLst/>
                        </a:rPr>
                        <a:t>résultats</a:t>
                      </a:r>
                      <a:r>
                        <a:rPr lang="en-CA" sz="800" dirty="0">
                          <a:effectLst/>
                        </a:rPr>
                        <a:t> de </a:t>
                      </a:r>
                      <a:r>
                        <a:rPr lang="en-CA" sz="800" dirty="0" err="1">
                          <a:effectLst/>
                        </a:rPr>
                        <a:t>laboratoire</a:t>
                      </a:r>
                      <a:r>
                        <a:rPr lang="en-CA" sz="800" dirty="0">
                          <a:effectLst/>
                        </a:rPr>
                        <a:t> </a:t>
                      </a:r>
                      <a:r>
                        <a:rPr lang="en-CA" sz="800" dirty="0" err="1">
                          <a:effectLst/>
                        </a:rPr>
                        <a:t>anormaux</a:t>
                      </a:r>
                      <a:r>
                        <a:rPr lang="en-CA" sz="800" dirty="0">
                          <a:effectLst/>
                        </a:rPr>
                        <a:t>, le patient </a:t>
                      </a:r>
                      <a:r>
                        <a:rPr lang="en-CA" sz="800" dirty="0" err="1">
                          <a:effectLst/>
                        </a:rPr>
                        <a:t>reçoit</a:t>
                      </a:r>
                      <a:r>
                        <a:rPr lang="en-CA" sz="800" dirty="0">
                          <a:effectLst/>
                        </a:rPr>
                        <a:t> </a:t>
                      </a:r>
                      <a:r>
                        <a:rPr lang="en-CA" sz="800" dirty="0" err="1">
                          <a:effectLst/>
                        </a:rPr>
                        <a:t>une</a:t>
                      </a:r>
                      <a:r>
                        <a:rPr lang="en-CA" sz="800" dirty="0">
                          <a:effectLst/>
                        </a:rPr>
                        <a:t> </a:t>
                      </a:r>
                      <a:r>
                        <a:rPr lang="en-CA" sz="800" dirty="0" err="1">
                          <a:effectLst/>
                        </a:rPr>
                        <a:t>lettre</a:t>
                      </a:r>
                      <a:r>
                        <a:rPr lang="en-CA" sz="800" dirty="0">
                          <a:effectLst/>
                        </a:rPr>
                        <a:t> </a:t>
                      </a:r>
                      <a:r>
                        <a:rPr lang="en-CA" sz="800" dirty="0" err="1">
                          <a:effectLst/>
                        </a:rPr>
                        <a:t>indiquant</a:t>
                      </a:r>
                      <a:r>
                        <a:rPr lang="en-CA" sz="800" dirty="0">
                          <a:effectLst/>
                        </a:rPr>
                        <a:t> </a:t>
                      </a:r>
                      <a:r>
                        <a:rPr lang="en-CA" sz="800" dirty="0" err="1">
                          <a:effectLst/>
                        </a:rPr>
                        <a:t>qu'un</a:t>
                      </a:r>
                      <a:r>
                        <a:rPr lang="en-CA" sz="800" dirty="0">
                          <a:effectLst/>
                        </a:rPr>
                        <a:t> </a:t>
                      </a:r>
                      <a:r>
                        <a:rPr lang="en-CA" sz="800" dirty="0" err="1">
                          <a:effectLst/>
                        </a:rPr>
                        <a:t>suivi</a:t>
                      </a:r>
                      <a:r>
                        <a:rPr lang="en-CA" sz="800" dirty="0">
                          <a:effectLst/>
                        </a:rPr>
                        <a:t> </a:t>
                      </a:r>
                      <a:r>
                        <a:rPr lang="en-CA" sz="800" dirty="0" err="1">
                          <a:effectLst/>
                        </a:rPr>
                        <a:t>est</a:t>
                      </a:r>
                      <a:r>
                        <a:rPr lang="en-CA" sz="800" dirty="0">
                          <a:effectLst/>
                        </a:rPr>
                        <a:t> </a:t>
                      </a:r>
                      <a:r>
                        <a:rPr lang="en-CA" sz="800" dirty="0" err="1">
                          <a:effectLst/>
                        </a:rPr>
                        <a:t>nécessaire</a:t>
                      </a:r>
                      <a:r>
                        <a:rPr lang="en-CA" sz="800" dirty="0">
                          <a:effectLst/>
                        </a:rPr>
                        <a:t>. Le patient </a:t>
                      </a:r>
                      <a:r>
                        <a:rPr lang="en-CA" sz="800" dirty="0" err="1">
                          <a:effectLst/>
                        </a:rPr>
                        <a:t>est</a:t>
                      </a:r>
                      <a:r>
                        <a:rPr lang="en-CA" sz="800" dirty="0">
                          <a:effectLst/>
                        </a:rPr>
                        <a:t> </a:t>
                      </a:r>
                      <a:r>
                        <a:rPr lang="en-CA" sz="800" dirty="0" err="1">
                          <a:effectLst/>
                        </a:rPr>
                        <a:t>adressé</a:t>
                      </a:r>
                      <a:r>
                        <a:rPr lang="en-CA" sz="800" dirty="0">
                          <a:effectLst/>
                        </a:rPr>
                        <a:t> à son </a:t>
                      </a:r>
                      <a:r>
                        <a:rPr lang="en-CA" sz="800" dirty="0" err="1">
                          <a:effectLst/>
                        </a:rPr>
                        <a:t>autorité</a:t>
                      </a:r>
                      <a:r>
                        <a:rPr lang="en-CA" sz="800" dirty="0">
                          <a:effectLst/>
                        </a:rPr>
                        <a:t> sanitaire. Le patient </a:t>
                      </a:r>
                      <a:r>
                        <a:rPr lang="en-CA" sz="800" dirty="0" err="1">
                          <a:effectLst/>
                        </a:rPr>
                        <a:t>est</a:t>
                      </a:r>
                      <a:r>
                        <a:rPr lang="en-CA" sz="800" dirty="0">
                          <a:effectLst/>
                        </a:rPr>
                        <a:t> </a:t>
                      </a:r>
                      <a:r>
                        <a:rPr lang="en-CA" sz="800" dirty="0" err="1">
                          <a:effectLst/>
                        </a:rPr>
                        <a:t>contacté</a:t>
                      </a:r>
                      <a:r>
                        <a:rPr lang="en-CA" sz="800" dirty="0">
                          <a:effectLst/>
                        </a:rPr>
                        <a:t> par son </a:t>
                      </a:r>
                      <a:r>
                        <a:rPr lang="en-CA" sz="800" dirty="0" err="1">
                          <a:effectLst/>
                        </a:rPr>
                        <a:t>autorité</a:t>
                      </a:r>
                      <a:r>
                        <a:rPr lang="en-CA" sz="800" dirty="0">
                          <a:effectLst/>
                        </a:rPr>
                        <a:t> sanitaire pour </a:t>
                      </a:r>
                      <a:r>
                        <a:rPr lang="en-CA" sz="800" dirty="0" err="1">
                          <a:effectLst/>
                        </a:rPr>
                        <a:t>effectuer</a:t>
                      </a:r>
                      <a:r>
                        <a:rPr lang="en-CA" sz="800" dirty="0">
                          <a:effectLst/>
                        </a:rPr>
                        <a:t> </a:t>
                      </a:r>
                      <a:r>
                        <a:rPr lang="en-CA" sz="800" dirty="0" err="1">
                          <a:effectLst/>
                        </a:rPr>
                        <a:t>l'évaluation</a:t>
                      </a:r>
                      <a:r>
                        <a:rPr lang="en-CA" sz="800" dirty="0">
                          <a:effectLst/>
                        </a:rPr>
                        <a:t> </a:t>
                      </a:r>
                      <a:r>
                        <a:rPr lang="en-CA" sz="800" dirty="0" err="1">
                          <a:effectLst/>
                        </a:rPr>
                        <a:t>pré-coloscopie</a:t>
                      </a:r>
                      <a:r>
                        <a:rPr lang="en-CA" sz="800" dirty="0">
                          <a:effectLst/>
                        </a:rPr>
                        <a:t> et </a:t>
                      </a:r>
                      <a:r>
                        <a:rPr lang="en-CA" sz="800" dirty="0" err="1">
                          <a:effectLst/>
                        </a:rPr>
                        <a:t>réserver</a:t>
                      </a:r>
                      <a:r>
                        <a:rPr lang="en-CA" sz="800" dirty="0">
                          <a:effectLst/>
                        </a:rPr>
                        <a:t> le patient pour </a:t>
                      </a:r>
                      <a:r>
                        <a:rPr lang="en-CA" sz="800" dirty="0" err="1">
                          <a:effectLst/>
                        </a:rPr>
                        <a:t>une</a:t>
                      </a:r>
                      <a:r>
                        <a:rPr lang="en-CA" sz="800" dirty="0">
                          <a:effectLst/>
                        </a:rPr>
                        <a:t> </a:t>
                      </a:r>
                      <a:r>
                        <a:rPr lang="en-CA" sz="800" dirty="0" err="1">
                          <a:effectLst/>
                        </a:rPr>
                        <a:t>coloscopie</a:t>
                      </a:r>
                      <a:r>
                        <a:rPr lang="en-CA" sz="800" dirty="0">
                          <a:effectLst/>
                        </a:rPr>
                        <a:t> </a:t>
                      </a:r>
                      <a:r>
                        <a:rPr lang="en-CA" sz="800" dirty="0" err="1">
                          <a:effectLst/>
                        </a:rPr>
                        <a:t>ou</a:t>
                      </a:r>
                      <a:r>
                        <a:rPr lang="en-CA" sz="800" dirty="0">
                          <a:effectLst/>
                        </a:rPr>
                        <a:t> informer le </a:t>
                      </a:r>
                      <a:r>
                        <a:rPr lang="en-CA" sz="800" dirty="0" err="1">
                          <a:effectLst/>
                        </a:rPr>
                        <a:t>médecin</a:t>
                      </a:r>
                      <a:r>
                        <a:rPr lang="en-CA" sz="800" dirty="0">
                          <a:effectLst/>
                        </a:rPr>
                        <a:t> </a:t>
                      </a:r>
                      <a:r>
                        <a:rPr lang="en-CA" sz="800" dirty="0" err="1">
                          <a:effectLst/>
                        </a:rPr>
                        <a:t>traitant</a:t>
                      </a:r>
                      <a:r>
                        <a:rPr lang="en-CA" sz="800" dirty="0">
                          <a:effectLst/>
                        </a:rPr>
                        <a:t> que le patient ne </a:t>
                      </a:r>
                      <a:r>
                        <a:rPr lang="en-CA" sz="800" dirty="0" err="1">
                          <a:effectLst/>
                        </a:rPr>
                        <a:t>va</a:t>
                      </a:r>
                      <a:r>
                        <a:rPr lang="en-CA" sz="800" dirty="0">
                          <a:effectLst/>
                        </a:rPr>
                        <a:t> pas </a:t>
                      </a:r>
                      <a:r>
                        <a:rPr lang="en-CA" sz="800" dirty="0" err="1">
                          <a:effectLst/>
                        </a:rPr>
                        <a:t>poursuivre</a:t>
                      </a:r>
                      <a:r>
                        <a:rPr lang="en-CA" sz="800" dirty="0">
                          <a:effectLst/>
                        </a:rPr>
                        <a:t>. </a:t>
                      </a: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37994" marR="379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6382750"/>
                  </a:ext>
                </a:extLst>
              </a:tr>
              <a:tr h="467061">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CA" sz="800" dirty="0" err="1">
                          <a:effectLst/>
                        </a:rPr>
                        <a:t>Lettre</a:t>
                      </a:r>
                      <a:r>
                        <a:rPr lang="en-CA" sz="800" dirty="0">
                          <a:effectLst/>
                        </a:rPr>
                        <a:t> au patient du programme provincial </a:t>
                      </a:r>
                      <a:r>
                        <a:rPr lang="en-CA" sz="800" dirty="0" err="1">
                          <a:effectLst/>
                        </a:rPr>
                        <a:t>lui</a:t>
                      </a:r>
                      <a:r>
                        <a:rPr lang="en-CA" sz="800" dirty="0">
                          <a:effectLst/>
                        </a:rPr>
                        <a:t> </a:t>
                      </a:r>
                      <a:r>
                        <a:rPr lang="en-CA" sz="800" dirty="0" err="1">
                          <a:effectLst/>
                        </a:rPr>
                        <a:t>conseillant</a:t>
                      </a:r>
                      <a:r>
                        <a:rPr lang="en-CA" sz="800" dirty="0">
                          <a:effectLst/>
                        </a:rPr>
                        <a:t> de consulter un </a:t>
                      </a:r>
                      <a:r>
                        <a:rPr lang="en-CA" sz="800" dirty="0" err="1">
                          <a:effectLst/>
                        </a:rPr>
                        <a:t>médecin</a:t>
                      </a:r>
                      <a:r>
                        <a:rPr lang="en-CA" sz="800" dirty="0">
                          <a:effectLst/>
                        </a:rPr>
                        <a:t>. </a:t>
                      </a:r>
                      <a:endParaRPr lang="en-US" sz="80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00" dirty="0">
                          <a:effectLst/>
                        </a:rPr>
                        <a:t>Le </a:t>
                      </a:r>
                      <a:r>
                        <a:rPr lang="en-CA" sz="800" dirty="0" err="1">
                          <a:effectLst/>
                        </a:rPr>
                        <a:t>médecin</a:t>
                      </a:r>
                      <a:r>
                        <a:rPr lang="en-CA" sz="800" dirty="0">
                          <a:effectLst/>
                        </a:rPr>
                        <a:t> </a:t>
                      </a:r>
                      <a:r>
                        <a:rPr lang="en-CA" sz="800" dirty="0" err="1">
                          <a:effectLst/>
                        </a:rPr>
                        <a:t>l’oriente</a:t>
                      </a:r>
                      <a:r>
                        <a:rPr lang="en-CA" sz="800" dirty="0">
                          <a:effectLst/>
                        </a:rPr>
                        <a:t> </a:t>
                      </a:r>
                      <a:r>
                        <a:rPr lang="en-CA" sz="800" dirty="0" err="1">
                          <a:effectLst/>
                        </a:rPr>
                        <a:t>vers</a:t>
                      </a:r>
                      <a:r>
                        <a:rPr lang="en-CA" sz="800" dirty="0">
                          <a:effectLst/>
                        </a:rPr>
                        <a:t> le programme de </a:t>
                      </a:r>
                      <a:r>
                        <a:rPr lang="en-CA" sz="800" dirty="0" err="1">
                          <a:effectLst/>
                        </a:rPr>
                        <a:t>dépistage</a:t>
                      </a:r>
                      <a:r>
                        <a:rPr lang="en-CA" sz="800" dirty="0">
                          <a:effectLst/>
                        </a:rPr>
                        <a:t> de la zone </a:t>
                      </a:r>
                      <a:r>
                        <a:rPr lang="en-CA" sz="800" dirty="0" err="1">
                          <a:effectLst/>
                        </a:rPr>
                        <a:t>ou</a:t>
                      </a:r>
                      <a:r>
                        <a:rPr lang="en-CA" sz="800" dirty="0">
                          <a:effectLst/>
                        </a:rPr>
                        <a:t> </a:t>
                      </a:r>
                      <a:r>
                        <a:rPr lang="en-CA" sz="800" dirty="0" err="1">
                          <a:effectLst/>
                        </a:rPr>
                        <a:t>directement</a:t>
                      </a:r>
                      <a:r>
                        <a:rPr lang="en-CA" sz="800" dirty="0">
                          <a:effectLst/>
                        </a:rPr>
                        <a:t> </a:t>
                      </a:r>
                      <a:r>
                        <a:rPr lang="en-CA" sz="800" dirty="0" err="1">
                          <a:effectLst/>
                        </a:rPr>
                        <a:t>vers</a:t>
                      </a:r>
                      <a:r>
                        <a:rPr lang="en-CA" sz="800" dirty="0">
                          <a:effectLst/>
                        </a:rPr>
                        <a:t> </a:t>
                      </a:r>
                      <a:r>
                        <a:rPr lang="en-CA" sz="800" dirty="0" err="1">
                          <a:effectLst/>
                        </a:rPr>
                        <a:t>l'endoscopiste</a:t>
                      </a:r>
                      <a:r>
                        <a:rPr lang="en-CA" sz="800" dirty="0">
                          <a:effectLst/>
                        </a:rPr>
                        <a:t>. Le </a:t>
                      </a:r>
                      <a:r>
                        <a:rPr lang="en-CA" sz="800" dirty="0" err="1">
                          <a:effectLst/>
                        </a:rPr>
                        <a:t>médecin</a:t>
                      </a:r>
                      <a:r>
                        <a:rPr lang="en-CA" sz="800" dirty="0">
                          <a:effectLst/>
                        </a:rPr>
                        <a:t> a </a:t>
                      </a:r>
                      <a:r>
                        <a:rPr lang="en-CA" sz="800" dirty="0" err="1">
                          <a:effectLst/>
                        </a:rPr>
                        <a:t>accès</a:t>
                      </a:r>
                      <a:r>
                        <a:rPr lang="en-CA" sz="800" dirty="0">
                          <a:effectLst/>
                        </a:rPr>
                        <a:t> aux </a:t>
                      </a:r>
                      <a:r>
                        <a:rPr lang="en-CA" sz="800" dirty="0" err="1">
                          <a:effectLst/>
                        </a:rPr>
                        <a:t>résultats</a:t>
                      </a:r>
                      <a:r>
                        <a:rPr lang="en-CA" sz="800" dirty="0">
                          <a:effectLst/>
                        </a:rPr>
                        <a:t> du TIF sur le </a:t>
                      </a:r>
                      <a:r>
                        <a:rPr lang="en-CA" sz="800" dirty="0" err="1">
                          <a:effectLst/>
                        </a:rPr>
                        <a:t>système</a:t>
                      </a:r>
                      <a:r>
                        <a:rPr lang="en-CA" sz="800" dirty="0">
                          <a:effectLst/>
                        </a:rPr>
                        <a:t> Netcare (</a:t>
                      </a:r>
                      <a:r>
                        <a:rPr lang="en-CA" sz="800" dirty="0" err="1">
                          <a:effectLst/>
                        </a:rPr>
                        <a:t>système</a:t>
                      </a:r>
                      <a:r>
                        <a:rPr lang="en-CA" sz="800" dirty="0">
                          <a:effectLst/>
                        </a:rPr>
                        <a:t> de rapports de </a:t>
                      </a:r>
                      <a:r>
                        <a:rPr lang="en-CA" sz="800" dirty="0" err="1">
                          <a:effectLst/>
                        </a:rPr>
                        <a:t>laboratoire</a:t>
                      </a:r>
                      <a:r>
                        <a:rPr lang="en-CA" sz="800" dirty="0">
                          <a:effectLst/>
                        </a:rPr>
                        <a:t>).</a:t>
                      </a: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p>
                      <a:pPr marL="171450" marR="0" lvl="0" indent="-171450">
                        <a:spcBef>
                          <a:spcPts val="0"/>
                        </a:spcBef>
                        <a:spcAft>
                          <a:spcPts val="0"/>
                        </a:spcAft>
                        <a:buFont typeface="Arial" panose="020B0604020202020204" pitchFamily="34" charset="0"/>
                        <a:buChar char="•"/>
                        <a:tabLst>
                          <a:tab pos="228600" algn="l"/>
                          <a:tab pos="457200" algn="l"/>
                        </a:tabLst>
                      </a:pP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37994" marR="379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9599062"/>
                  </a:ext>
                </a:extLst>
              </a:tr>
              <a:tr h="38784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 pos="457200" algn="l"/>
                        </a:tabLst>
                        <a:defRPr/>
                      </a:pPr>
                      <a:r>
                        <a:rPr lang="en-CA" sz="800" dirty="0">
                          <a:effectLst/>
                        </a:rPr>
                        <a:t>Le </a:t>
                      </a:r>
                      <a:r>
                        <a:rPr lang="en-CA" sz="800" dirty="0" err="1">
                          <a:effectLst/>
                        </a:rPr>
                        <a:t>médecin</a:t>
                      </a:r>
                      <a:r>
                        <a:rPr lang="en-CA" sz="800" dirty="0">
                          <a:effectLst/>
                        </a:rPr>
                        <a:t> </a:t>
                      </a:r>
                      <a:r>
                        <a:rPr lang="en-CA" sz="800" dirty="0" err="1">
                          <a:effectLst/>
                        </a:rPr>
                        <a:t>traitant</a:t>
                      </a:r>
                      <a:r>
                        <a:rPr lang="en-CA" sz="800" dirty="0">
                          <a:effectLst/>
                        </a:rPr>
                        <a:t> et le participant </a:t>
                      </a:r>
                      <a:r>
                        <a:rPr lang="en-CA" sz="800" dirty="0" err="1">
                          <a:effectLst/>
                        </a:rPr>
                        <a:t>sont</a:t>
                      </a:r>
                      <a:r>
                        <a:rPr lang="en-CA" sz="800" dirty="0">
                          <a:effectLst/>
                        </a:rPr>
                        <a:t> </a:t>
                      </a:r>
                      <a:r>
                        <a:rPr lang="en-CA" sz="800" dirty="0" err="1">
                          <a:effectLst/>
                        </a:rPr>
                        <a:t>informés</a:t>
                      </a:r>
                      <a:r>
                        <a:rPr lang="en-CA" sz="800" dirty="0">
                          <a:effectLst/>
                        </a:rPr>
                        <a:t> du </a:t>
                      </a:r>
                      <a:r>
                        <a:rPr lang="en-CA" sz="800" dirty="0" err="1">
                          <a:effectLst/>
                        </a:rPr>
                        <a:t>résultat</a:t>
                      </a:r>
                      <a:r>
                        <a:rPr lang="en-CA" sz="800" dirty="0">
                          <a:effectLst/>
                        </a:rPr>
                        <a:t> anormal par </a:t>
                      </a:r>
                      <a:r>
                        <a:rPr lang="en-CA" sz="800" dirty="0" err="1">
                          <a:effectLst/>
                        </a:rPr>
                        <a:t>correspondance</a:t>
                      </a:r>
                      <a:r>
                        <a:rPr lang="en-CA" sz="800" dirty="0">
                          <a:effectLst/>
                        </a:rPr>
                        <a:t> </a:t>
                      </a:r>
                      <a:r>
                        <a:rPr lang="en-CA" sz="800" dirty="0" err="1">
                          <a:effectLst/>
                        </a:rPr>
                        <a:t>directe</a:t>
                      </a:r>
                      <a:r>
                        <a:rPr lang="en-CA" sz="800" dirty="0">
                          <a:effectLst/>
                        </a:rPr>
                        <a:t>. Les </a:t>
                      </a:r>
                      <a:r>
                        <a:rPr lang="en-CA" sz="800" dirty="0" err="1">
                          <a:effectLst/>
                        </a:rPr>
                        <a:t>médecins</a:t>
                      </a:r>
                      <a:r>
                        <a:rPr lang="en-CA" sz="800" dirty="0">
                          <a:effectLst/>
                        </a:rPr>
                        <a:t> </a:t>
                      </a:r>
                      <a:r>
                        <a:rPr lang="en-CA" sz="800" dirty="0" err="1">
                          <a:effectLst/>
                        </a:rPr>
                        <a:t>traitants</a:t>
                      </a:r>
                      <a:r>
                        <a:rPr lang="en-CA" sz="800" dirty="0">
                          <a:effectLst/>
                        </a:rPr>
                        <a:t> </a:t>
                      </a:r>
                      <a:r>
                        <a:rPr lang="en-CA" sz="800" dirty="0" err="1">
                          <a:effectLst/>
                        </a:rPr>
                        <a:t>signent</a:t>
                      </a:r>
                      <a:r>
                        <a:rPr lang="en-CA" sz="800" dirty="0">
                          <a:effectLst/>
                        </a:rPr>
                        <a:t> des directives </a:t>
                      </a:r>
                      <a:r>
                        <a:rPr lang="en-CA" sz="800" dirty="0" err="1">
                          <a:effectLst/>
                        </a:rPr>
                        <a:t>médicales</a:t>
                      </a:r>
                      <a:r>
                        <a:rPr lang="en-CA" sz="800" dirty="0">
                          <a:effectLst/>
                        </a:rPr>
                        <a:t> qui </a:t>
                      </a:r>
                      <a:r>
                        <a:rPr lang="en-CA" sz="800" dirty="0" err="1">
                          <a:effectLst/>
                        </a:rPr>
                        <a:t>autorisent</a:t>
                      </a:r>
                      <a:r>
                        <a:rPr lang="en-CA" sz="800" dirty="0">
                          <a:effectLst/>
                        </a:rPr>
                        <a:t> les </a:t>
                      </a:r>
                      <a:r>
                        <a:rPr lang="en-CA" sz="800" dirty="0" err="1">
                          <a:effectLst/>
                        </a:rPr>
                        <a:t>navigateurs</a:t>
                      </a:r>
                      <a:r>
                        <a:rPr lang="en-CA" sz="800" dirty="0">
                          <a:effectLst/>
                        </a:rPr>
                        <a:t> à </a:t>
                      </a:r>
                      <a:r>
                        <a:rPr lang="en-CA" sz="800" dirty="0" err="1">
                          <a:effectLst/>
                        </a:rPr>
                        <a:t>orienter</a:t>
                      </a:r>
                      <a:r>
                        <a:rPr lang="en-CA" sz="800" dirty="0">
                          <a:effectLst/>
                        </a:rPr>
                        <a:t> le client </a:t>
                      </a:r>
                      <a:r>
                        <a:rPr lang="en-CA" sz="800" dirty="0" err="1">
                          <a:effectLst/>
                        </a:rPr>
                        <a:t>vers</a:t>
                      </a:r>
                      <a:r>
                        <a:rPr lang="en-CA" sz="800" dirty="0">
                          <a:effectLst/>
                        </a:rPr>
                        <a:t> </a:t>
                      </a:r>
                      <a:r>
                        <a:rPr lang="en-CA" sz="800" dirty="0" err="1">
                          <a:effectLst/>
                        </a:rPr>
                        <a:t>une</a:t>
                      </a:r>
                      <a:r>
                        <a:rPr lang="en-CA" sz="800" dirty="0">
                          <a:effectLst/>
                        </a:rPr>
                        <a:t> </a:t>
                      </a:r>
                      <a:r>
                        <a:rPr lang="en-CA" sz="800" dirty="0" err="1">
                          <a:effectLst/>
                        </a:rPr>
                        <a:t>coloscopie</a:t>
                      </a:r>
                      <a:r>
                        <a:rPr lang="en-CA" sz="800" dirty="0">
                          <a:effectLst/>
                        </a:rPr>
                        <a:t>. Le </a:t>
                      </a:r>
                      <a:r>
                        <a:rPr lang="en-CA" sz="800" dirty="0" err="1">
                          <a:effectLst/>
                        </a:rPr>
                        <a:t>navigateur</a:t>
                      </a:r>
                      <a:r>
                        <a:rPr lang="en-CA" sz="800" dirty="0">
                          <a:effectLst/>
                        </a:rPr>
                        <a:t> </a:t>
                      </a:r>
                      <a:r>
                        <a:rPr lang="en-CA" sz="800" dirty="0" err="1">
                          <a:effectLst/>
                        </a:rPr>
                        <a:t>téléphone</a:t>
                      </a:r>
                      <a:r>
                        <a:rPr lang="en-CA" sz="800" dirty="0">
                          <a:effectLst/>
                        </a:rPr>
                        <a:t> au participant pour </a:t>
                      </a:r>
                      <a:r>
                        <a:rPr lang="en-CA" sz="800" dirty="0" err="1">
                          <a:effectLst/>
                        </a:rPr>
                        <a:t>discuter</a:t>
                      </a:r>
                      <a:r>
                        <a:rPr lang="en-CA" sz="800" dirty="0">
                          <a:effectLst/>
                        </a:rPr>
                        <a:t> des </a:t>
                      </a:r>
                      <a:r>
                        <a:rPr lang="en-CA" sz="800" dirty="0" err="1">
                          <a:effectLst/>
                        </a:rPr>
                        <a:t>résultats</a:t>
                      </a:r>
                      <a:r>
                        <a:rPr lang="en-CA" sz="800" dirty="0">
                          <a:effectLst/>
                        </a:rPr>
                        <a:t> du test, </a:t>
                      </a:r>
                      <a:r>
                        <a:rPr lang="en-CA" sz="800" dirty="0" err="1">
                          <a:effectLst/>
                        </a:rPr>
                        <a:t>l'orienter</a:t>
                      </a:r>
                      <a:r>
                        <a:rPr lang="en-CA" sz="800" dirty="0">
                          <a:effectLst/>
                        </a:rPr>
                        <a:t> </a:t>
                      </a:r>
                      <a:r>
                        <a:rPr lang="en-CA" sz="800" dirty="0" err="1">
                          <a:effectLst/>
                        </a:rPr>
                        <a:t>vers</a:t>
                      </a:r>
                      <a:r>
                        <a:rPr lang="en-CA" sz="800" dirty="0">
                          <a:effectLst/>
                        </a:rPr>
                        <a:t> </a:t>
                      </a:r>
                      <a:r>
                        <a:rPr lang="en-CA" sz="800" dirty="0" err="1">
                          <a:effectLst/>
                        </a:rPr>
                        <a:t>une</a:t>
                      </a:r>
                      <a:r>
                        <a:rPr lang="en-CA" sz="800" dirty="0">
                          <a:effectLst/>
                        </a:rPr>
                        <a:t> </a:t>
                      </a:r>
                      <a:r>
                        <a:rPr lang="en-CA" sz="800" dirty="0" err="1">
                          <a:effectLst/>
                        </a:rPr>
                        <a:t>coloscopie</a:t>
                      </a:r>
                      <a:r>
                        <a:rPr lang="en-CA" sz="800" dirty="0">
                          <a:effectLst/>
                        </a:rPr>
                        <a:t> et </a:t>
                      </a:r>
                      <a:r>
                        <a:rPr lang="en-CA" sz="800" dirty="0" err="1">
                          <a:effectLst/>
                        </a:rPr>
                        <a:t>effectuer</a:t>
                      </a:r>
                      <a:r>
                        <a:rPr lang="en-CA" sz="800" dirty="0">
                          <a:effectLst/>
                        </a:rPr>
                        <a:t> </a:t>
                      </a:r>
                      <a:r>
                        <a:rPr lang="en-CA" sz="800" dirty="0" err="1">
                          <a:effectLst/>
                        </a:rPr>
                        <a:t>une</a:t>
                      </a:r>
                      <a:r>
                        <a:rPr lang="en-CA" sz="800" dirty="0">
                          <a:effectLst/>
                        </a:rPr>
                        <a:t> </a:t>
                      </a:r>
                      <a:r>
                        <a:rPr lang="en-CA" sz="800" dirty="0" err="1">
                          <a:effectLst/>
                        </a:rPr>
                        <a:t>évaluation</a:t>
                      </a:r>
                      <a:r>
                        <a:rPr lang="en-CA" sz="800" dirty="0">
                          <a:effectLst/>
                        </a:rPr>
                        <a:t> </a:t>
                      </a:r>
                      <a:r>
                        <a:rPr lang="en-CA" sz="800" dirty="0" err="1">
                          <a:effectLst/>
                        </a:rPr>
                        <a:t>standardisée</a:t>
                      </a:r>
                      <a:r>
                        <a:rPr lang="en-CA" sz="800" dirty="0">
                          <a:effectLst/>
                        </a:rPr>
                        <a:t>. </a:t>
                      </a:r>
                      <a:r>
                        <a:rPr lang="en-CA" sz="800" dirty="0" err="1">
                          <a:effectLst/>
                        </a:rPr>
                        <a:t>Toutes</a:t>
                      </a:r>
                      <a:r>
                        <a:rPr lang="en-CA" sz="800" dirty="0">
                          <a:effectLst/>
                        </a:rPr>
                        <a:t> les </a:t>
                      </a:r>
                      <a:r>
                        <a:rPr lang="en-CA" sz="800" dirty="0" err="1">
                          <a:effectLst/>
                        </a:rPr>
                        <a:t>unités</a:t>
                      </a:r>
                      <a:r>
                        <a:rPr lang="en-CA" sz="800" dirty="0">
                          <a:effectLst/>
                        </a:rPr>
                        <a:t> </a:t>
                      </a:r>
                      <a:r>
                        <a:rPr lang="en-CA" sz="800" dirty="0" err="1">
                          <a:effectLst/>
                        </a:rPr>
                        <a:t>n'ont</a:t>
                      </a:r>
                      <a:r>
                        <a:rPr lang="en-CA" sz="800" dirty="0">
                          <a:effectLst/>
                        </a:rPr>
                        <a:t> pas </a:t>
                      </a:r>
                      <a:r>
                        <a:rPr lang="en-CA" sz="800" dirty="0" err="1">
                          <a:effectLst/>
                        </a:rPr>
                        <a:t>consenti</a:t>
                      </a:r>
                      <a:r>
                        <a:rPr lang="en-CA" sz="800" dirty="0">
                          <a:effectLst/>
                        </a:rPr>
                        <a:t> à la navigation des clients. Environ 50 % des participants </a:t>
                      </a:r>
                      <a:r>
                        <a:rPr lang="en-CA" sz="800" dirty="0" err="1">
                          <a:effectLst/>
                        </a:rPr>
                        <a:t>sont</a:t>
                      </a:r>
                      <a:r>
                        <a:rPr lang="en-CA" sz="800" dirty="0">
                          <a:effectLst/>
                        </a:rPr>
                        <a:t> </a:t>
                      </a:r>
                      <a:r>
                        <a:rPr lang="en-CA" sz="800" dirty="0" err="1">
                          <a:effectLst/>
                        </a:rPr>
                        <a:t>évalués</a:t>
                      </a:r>
                      <a:r>
                        <a:rPr lang="en-CA" sz="800" dirty="0">
                          <a:effectLst/>
                        </a:rPr>
                        <a:t> et </a:t>
                      </a:r>
                      <a:r>
                        <a:rPr lang="en-CA" sz="800" dirty="0" err="1">
                          <a:effectLst/>
                        </a:rPr>
                        <a:t>inscrits</a:t>
                      </a:r>
                      <a:r>
                        <a:rPr lang="en-CA" sz="800" dirty="0">
                          <a:effectLst/>
                        </a:rPr>
                        <a:t> par les </a:t>
                      </a:r>
                      <a:r>
                        <a:rPr lang="en-CA" sz="800" dirty="0" err="1">
                          <a:effectLst/>
                        </a:rPr>
                        <a:t>navigateurs</a:t>
                      </a:r>
                      <a:r>
                        <a:rPr lang="en-CA" sz="800" dirty="0">
                          <a:effectLst/>
                        </a:rPr>
                        <a:t>.</a:t>
                      </a: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37994" marR="379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1093396"/>
                  </a:ext>
                </a:extLst>
              </a:tr>
              <a:tr h="51712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CA" sz="800" dirty="0">
                          <a:effectLst/>
                        </a:rPr>
                        <a:t>Le </a:t>
                      </a:r>
                      <a:r>
                        <a:rPr lang="en-CA" sz="800" dirty="0" err="1">
                          <a:effectLst/>
                        </a:rPr>
                        <a:t>responsable</a:t>
                      </a:r>
                      <a:r>
                        <a:rPr lang="en-CA" sz="800" dirty="0">
                          <a:effectLst/>
                        </a:rPr>
                        <a:t> du </a:t>
                      </a:r>
                      <a:r>
                        <a:rPr lang="en-CA" sz="800" dirty="0" err="1">
                          <a:effectLst/>
                        </a:rPr>
                        <a:t>suivi</a:t>
                      </a:r>
                      <a:r>
                        <a:rPr lang="en-CA" sz="800" dirty="0">
                          <a:effectLst/>
                        </a:rPr>
                        <a:t> de </a:t>
                      </a:r>
                      <a:r>
                        <a:rPr lang="en-CA" sz="800" dirty="0" err="1">
                          <a:effectLst/>
                        </a:rPr>
                        <a:t>ColonCheck</a:t>
                      </a:r>
                      <a:r>
                        <a:rPr lang="en-CA" sz="800" dirty="0">
                          <a:effectLst/>
                        </a:rPr>
                        <a:t> </a:t>
                      </a:r>
                      <a:r>
                        <a:rPr lang="en-CA" sz="800" dirty="0" err="1">
                          <a:effectLst/>
                        </a:rPr>
                        <a:t>contacte</a:t>
                      </a:r>
                      <a:r>
                        <a:rPr lang="en-CA" sz="800" dirty="0">
                          <a:effectLst/>
                        </a:rPr>
                        <a:t> le participant par </a:t>
                      </a:r>
                      <a:r>
                        <a:rPr lang="en-CA" sz="800" dirty="0" err="1">
                          <a:effectLst/>
                        </a:rPr>
                        <a:t>téléphone</a:t>
                      </a:r>
                      <a:r>
                        <a:rPr lang="en-CA" sz="800" dirty="0">
                          <a:effectLst/>
                        </a:rPr>
                        <a:t> (</a:t>
                      </a:r>
                      <a:r>
                        <a:rPr lang="en-CA" sz="800" dirty="0" err="1">
                          <a:effectLst/>
                        </a:rPr>
                        <a:t>suivi</a:t>
                      </a:r>
                      <a:r>
                        <a:rPr lang="en-CA" sz="800" dirty="0">
                          <a:effectLst/>
                        </a:rPr>
                        <a:t> </a:t>
                      </a:r>
                      <a:r>
                        <a:rPr lang="en-CA" sz="800" dirty="0" err="1">
                          <a:effectLst/>
                        </a:rPr>
                        <a:t>d'une</a:t>
                      </a:r>
                      <a:r>
                        <a:rPr lang="en-CA" sz="800" dirty="0">
                          <a:effectLst/>
                        </a:rPr>
                        <a:t> </a:t>
                      </a:r>
                      <a:r>
                        <a:rPr lang="en-CA" sz="800" dirty="0" err="1">
                          <a:effectLst/>
                        </a:rPr>
                        <a:t>lettre</a:t>
                      </a:r>
                      <a:r>
                        <a:rPr lang="en-CA" sz="800" dirty="0">
                          <a:effectLst/>
                        </a:rPr>
                        <a:t> au participant et au </a:t>
                      </a:r>
                      <a:r>
                        <a:rPr lang="en-CA" sz="800" dirty="0" err="1">
                          <a:effectLst/>
                        </a:rPr>
                        <a:t>médecin</a:t>
                      </a:r>
                      <a:r>
                        <a:rPr lang="en-CA" sz="800" dirty="0">
                          <a:effectLst/>
                        </a:rPr>
                        <a:t> </a:t>
                      </a:r>
                      <a:r>
                        <a:rPr lang="en-CA" sz="800" dirty="0" err="1">
                          <a:effectLst/>
                        </a:rPr>
                        <a:t>traitant</a:t>
                      </a:r>
                      <a:r>
                        <a:rPr lang="en-CA" sz="800" dirty="0">
                          <a:effectLst/>
                        </a:rPr>
                        <a:t>) </a:t>
                      </a:r>
                      <a:r>
                        <a:rPr lang="en-CA" sz="800" dirty="0" err="1">
                          <a:effectLst/>
                        </a:rPr>
                        <a:t>concernant</a:t>
                      </a:r>
                      <a:r>
                        <a:rPr lang="en-CA" sz="800" dirty="0">
                          <a:effectLst/>
                        </a:rPr>
                        <a:t> le </a:t>
                      </a:r>
                      <a:r>
                        <a:rPr lang="en-CA" sz="800" dirty="0" err="1">
                          <a:effectLst/>
                        </a:rPr>
                        <a:t>résultat</a:t>
                      </a:r>
                      <a:r>
                        <a:rPr lang="en-CA" sz="800" dirty="0">
                          <a:effectLst/>
                        </a:rPr>
                        <a:t> anormal et le </a:t>
                      </a:r>
                      <a:r>
                        <a:rPr lang="en-CA" sz="800" dirty="0" err="1">
                          <a:effectLst/>
                        </a:rPr>
                        <a:t>processus</a:t>
                      </a:r>
                      <a:r>
                        <a:rPr lang="en-CA" sz="800" dirty="0">
                          <a:effectLst/>
                        </a:rPr>
                        <a:t> </a:t>
                      </a:r>
                      <a:r>
                        <a:rPr lang="en-CA" sz="800" dirty="0" err="1">
                          <a:effectLst/>
                        </a:rPr>
                        <a:t>d'orientation</a:t>
                      </a:r>
                      <a:r>
                        <a:rPr lang="en-CA" sz="800" dirty="0">
                          <a:effectLst/>
                        </a:rPr>
                        <a:t> </a:t>
                      </a:r>
                      <a:r>
                        <a:rPr lang="en-CA" sz="800" dirty="0" err="1">
                          <a:effectLst/>
                        </a:rPr>
                        <a:t>vers</a:t>
                      </a:r>
                      <a:r>
                        <a:rPr lang="en-CA" sz="800" dirty="0">
                          <a:effectLst/>
                        </a:rPr>
                        <a:t> le </a:t>
                      </a:r>
                      <a:r>
                        <a:rPr lang="en-CA" sz="800" dirty="0" err="1">
                          <a:effectLst/>
                        </a:rPr>
                        <a:t>suivi</a:t>
                      </a:r>
                      <a:r>
                        <a:rPr lang="en-CA" sz="800" dirty="0">
                          <a:effectLst/>
                        </a:rPr>
                        <a:t> (</a:t>
                      </a:r>
                      <a:r>
                        <a:rPr lang="en-CA" sz="800" dirty="0" err="1">
                          <a:effectLst/>
                        </a:rPr>
                        <a:t>une</a:t>
                      </a:r>
                      <a:r>
                        <a:rPr lang="en-CA" sz="800" dirty="0">
                          <a:effectLst/>
                        </a:rPr>
                        <a:t> brochure sur la </a:t>
                      </a:r>
                      <a:r>
                        <a:rPr lang="en-CA" sz="800" dirty="0" err="1">
                          <a:effectLst/>
                        </a:rPr>
                        <a:t>coloscopie</a:t>
                      </a:r>
                      <a:r>
                        <a:rPr lang="en-CA" sz="800" dirty="0">
                          <a:effectLst/>
                        </a:rPr>
                        <a:t> </a:t>
                      </a:r>
                      <a:r>
                        <a:rPr lang="en-CA" sz="800" dirty="0" err="1">
                          <a:effectLst/>
                        </a:rPr>
                        <a:t>est</a:t>
                      </a:r>
                      <a:r>
                        <a:rPr lang="en-CA" sz="800" dirty="0">
                          <a:effectLst/>
                        </a:rPr>
                        <a:t> </a:t>
                      </a:r>
                      <a:r>
                        <a:rPr lang="en-CA" sz="800" dirty="0" err="1">
                          <a:effectLst/>
                        </a:rPr>
                        <a:t>incluse</a:t>
                      </a:r>
                      <a:r>
                        <a:rPr lang="en-CA" sz="800" dirty="0">
                          <a:effectLst/>
                        </a:rPr>
                        <a:t> dans la </a:t>
                      </a:r>
                      <a:r>
                        <a:rPr lang="en-CA" sz="800" dirty="0" err="1">
                          <a:effectLst/>
                        </a:rPr>
                        <a:t>lettre</a:t>
                      </a:r>
                      <a:r>
                        <a:rPr lang="en-CA" sz="800" dirty="0">
                          <a:effectLst/>
                        </a:rPr>
                        <a:t>).</a:t>
                      </a:r>
                      <a:endParaRPr lang="en-US" sz="80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00" dirty="0">
                          <a:effectLst/>
                        </a:rPr>
                        <a:t> Le </a:t>
                      </a:r>
                      <a:r>
                        <a:rPr lang="en-CA" sz="800" dirty="0" err="1">
                          <a:effectLst/>
                        </a:rPr>
                        <a:t>processus</a:t>
                      </a:r>
                      <a:r>
                        <a:rPr lang="en-CA" sz="800" dirty="0">
                          <a:effectLst/>
                        </a:rPr>
                        <a:t> </a:t>
                      </a:r>
                      <a:r>
                        <a:rPr lang="en-CA" sz="800" dirty="0" err="1">
                          <a:effectLst/>
                        </a:rPr>
                        <a:t>d'orientation</a:t>
                      </a:r>
                      <a:r>
                        <a:rPr lang="en-CA" sz="800" dirty="0">
                          <a:effectLst/>
                        </a:rPr>
                        <a:t> </a:t>
                      </a:r>
                      <a:r>
                        <a:rPr lang="en-CA" sz="800" dirty="0" err="1">
                          <a:effectLst/>
                        </a:rPr>
                        <a:t>dépend</a:t>
                      </a:r>
                      <a:r>
                        <a:rPr lang="en-CA" sz="800" dirty="0">
                          <a:effectLst/>
                        </a:rPr>
                        <a:t> des accords </a:t>
                      </a:r>
                      <a:r>
                        <a:rPr lang="en-CA" sz="800" dirty="0" err="1">
                          <a:effectLst/>
                        </a:rPr>
                        <a:t>conclus</a:t>
                      </a:r>
                      <a:r>
                        <a:rPr lang="en-CA" sz="800" dirty="0">
                          <a:effectLst/>
                        </a:rPr>
                        <a:t> avec </a:t>
                      </a:r>
                      <a:r>
                        <a:rPr lang="en-CA" sz="800" dirty="0" err="1">
                          <a:effectLst/>
                        </a:rPr>
                        <a:t>chacune</a:t>
                      </a:r>
                      <a:r>
                        <a:rPr lang="en-CA" sz="800" dirty="0">
                          <a:effectLst/>
                        </a:rPr>
                        <a:t> des cinq </a:t>
                      </a:r>
                      <a:r>
                        <a:rPr lang="en-CA" sz="800" dirty="0" err="1">
                          <a:effectLst/>
                        </a:rPr>
                        <a:t>autorités</a:t>
                      </a:r>
                      <a:r>
                        <a:rPr lang="en-CA" sz="800" dirty="0">
                          <a:effectLst/>
                        </a:rPr>
                        <a:t> </a:t>
                      </a:r>
                      <a:r>
                        <a:rPr lang="en-CA" sz="800" dirty="0" err="1">
                          <a:effectLst/>
                        </a:rPr>
                        <a:t>sanitaires</a:t>
                      </a:r>
                      <a:r>
                        <a:rPr lang="en-CA" sz="800" dirty="0">
                          <a:effectLst/>
                        </a:rPr>
                        <a:t> </a:t>
                      </a:r>
                      <a:r>
                        <a:rPr lang="en-CA" sz="800" dirty="0" err="1">
                          <a:effectLst/>
                        </a:rPr>
                        <a:t>régionales</a:t>
                      </a:r>
                      <a:r>
                        <a:rPr lang="en-CA" sz="800" dirty="0">
                          <a:effectLst/>
                        </a:rPr>
                        <a:t> et des </a:t>
                      </a:r>
                      <a:r>
                        <a:rPr lang="en-CA" sz="800" dirty="0" err="1">
                          <a:effectLst/>
                        </a:rPr>
                        <a:t>autorisations</a:t>
                      </a:r>
                      <a:r>
                        <a:rPr lang="en-CA" sz="800" dirty="0">
                          <a:effectLst/>
                        </a:rPr>
                        <a:t> </a:t>
                      </a:r>
                      <a:r>
                        <a:rPr lang="en-CA" sz="800" dirty="0" err="1">
                          <a:effectLst/>
                        </a:rPr>
                        <a:t>accordées</a:t>
                      </a:r>
                      <a:r>
                        <a:rPr lang="en-CA" sz="800" dirty="0">
                          <a:effectLst/>
                        </a:rPr>
                        <a:t> par les </a:t>
                      </a:r>
                      <a:r>
                        <a:rPr lang="en-CA" sz="800" dirty="0" err="1">
                          <a:effectLst/>
                        </a:rPr>
                        <a:t>médecins</a:t>
                      </a:r>
                      <a:r>
                        <a:rPr lang="en-CA" sz="800" dirty="0">
                          <a:effectLst/>
                        </a:rPr>
                        <a:t> </a:t>
                      </a:r>
                      <a:r>
                        <a:rPr lang="en-CA" sz="800" dirty="0" err="1">
                          <a:effectLst/>
                        </a:rPr>
                        <a:t>traitants</a:t>
                      </a:r>
                      <a:r>
                        <a:rPr lang="en-CA" sz="800" dirty="0">
                          <a:effectLst/>
                        </a:rPr>
                        <a:t> (</a:t>
                      </a:r>
                      <a:r>
                        <a:rPr lang="en-CA" sz="800" dirty="0" err="1">
                          <a:effectLst/>
                        </a:rPr>
                        <a:t>ColonCheck</a:t>
                      </a:r>
                      <a:r>
                        <a:rPr lang="en-CA" sz="800" dirty="0">
                          <a:effectLst/>
                        </a:rPr>
                        <a:t> a </a:t>
                      </a:r>
                      <a:r>
                        <a:rPr lang="en-CA" sz="800" dirty="0" err="1">
                          <a:effectLst/>
                        </a:rPr>
                        <a:t>reçu</a:t>
                      </a:r>
                      <a:r>
                        <a:rPr lang="en-CA" sz="800" dirty="0">
                          <a:effectLst/>
                        </a:rPr>
                        <a:t> </a:t>
                      </a:r>
                      <a:r>
                        <a:rPr lang="en-CA" sz="800" dirty="0" err="1">
                          <a:effectLst/>
                        </a:rPr>
                        <a:t>l'autorisation</a:t>
                      </a:r>
                      <a:r>
                        <a:rPr lang="en-CA" sz="800" dirty="0">
                          <a:effectLst/>
                        </a:rPr>
                        <a:t> </a:t>
                      </a:r>
                      <a:r>
                        <a:rPr lang="en-CA" sz="800" dirty="0" err="1">
                          <a:effectLst/>
                        </a:rPr>
                        <a:t>d'une</a:t>
                      </a:r>
                      <a:r>
                        <a:rPr lang="en-CA" sz="800" dirty="0">
                          <a:effectLst/>
                        </a:rPr>
                        <a:t> </a:t>
                      </a:r>
                      <a:r>
                        <a:rPr lang="en-CA" sz="800" dirty="0" err="1">
                          <a:effectLst/>
                        </a:rPr>
                        <a:t>majorité</a:t>
                      </a:r>
                      <a:r>
                        <a:rPr lang="en-CA" sz="800" dirty="0">
                          <a:effectLst/>
                        </a:rPr>
                        <a:t> de </a:t>
                      </a:r>
                      <a:r>
                        <a:rPr lang="en-CA" sz="800" dirty="0" err="1">
                          <a:effectLst/>
                        </a:rPr>
                        <a:t>médecins</a:t>
                      </a:r>
                      <a:r>
                        <a:rPr lang="en-CA" sz="800" dirty="0">
                          <a:effectLst/>
                        </a:rPr>
                        <a:t> </a:t>
                      </a:r>
                      <a:r>
                        <a:rPr lang="en-CA" sz="800" dirty="0" err="1">
                          <a:effectLst/>
                        </a:rPr>
                        <a:t>traitants</a:t>
                      </a:r>
                      <a:r>
                        <a:rPr lang="en-CA" sz="800" dirty="0">
                          <a:effectLst/>
                        </a:rPr>
                        <a:t> pour </a:t>
                      </a:r>
                      <a:r>
                        <a:rPr lang="en-CA" sz="800" dirty="0" err="1">
                          <a:effectLst/>
                        </a:rPr>
                        <a:t>orienter</a:t>
                      </a:r>
                      <a:r>
                        <a:rPr lang="en-CA" sz="800" dirty="0">
                          <a:effectLst/>
                        </a:rPr>
                        <a:t> les clients </a:t>
                      </a:r>
                      <a:r>
                        <a:rPr lang="en-CA" sz="800" dirty="0" err="1">
                          <a:effectLst/>
                        </a:rPr>
                        <a:t>directement</a:t>
                      </a:r>
                      <a:r>
                        <a:rPr lang="en-CA" sz="800" dirty="0">
                          <a:effectLst/>
                        </a:rPr>
                        <a:t>). </a:t>
                      </a:r>
                      <a:endParaRPr lang="en-US" sz="80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00" dirty="0">
                          <a:effectLst/>
                        </a:rPr>
                        <a:t>Une </a:t>
                      </a:r>
                      <a:r>
                        <a:rPr lang="en-CA" sz="800" dirty="0" err="1">
                          <a:effectLst/>
                        </a:rPr>
                        <a:t>évaluation</a:t>
                      </a:r>
                      <a:r>
                        <a:rPr lang="en-CA" sz="800" dirty="0">
                          <a:effectLst/>
                        </a:rPr>
                        <a:t> </a:t>
                      </a:r>
                      <a:r>
                        <a:rPr lang="en-CA" sz="800" dirty="0" err="1">
                          <a:effectLst/>
                        </a:rPr>
                        <a:t>pré-coloscopie</a:t>
                      </a:r>
                      <a:r>
                        <a:rPr lang="en-CA" sz="800" dirty="0">
                          <a:effectLst/>
                        </a:rPr>
                        <a:t> </a:t>
                      </a:r>
                      <a:r>
                        <a:rPr lang="en-CA" sz="800" dirty="0" err="1">
                          <a:effectLst/>
                        </a:rPr>
                        <a:t>est</a:t>
                      </a:r>
                      <a:r>
                        <a:rPr lang="en-CA" sz="800" dirty="0">
                          <a:effectLst/>
                        </a:rPr>
                        <a:t> </a:t>
                      </a:r>
                      <a:r>
                        <a:rPr lang="en-CA" sz="800" dirty="0" err="1">
                          <a:effectLst/>
                        </a:rPr>
                        <a:t>effectuée</a:t>
                      </a:r>
                      <a:r>
                        <a:rPr lang="en-CA" sz="800" dirty="0">
                          <a:effectLst/>
                        </a:rPr>
                        <a:t> par </a:t>
                      </a:r>
                      <a:r>
                        <a:rPr lang="en-CA" sz="800" dirty="0" err="1">
                          <a:effectLst/>
                        </a:rPr>
                        <a:t>l'infirmière</a:t>
                      </a:r>
                      <a:r>
                        <a:rPr lang="en-CA" sz="800" dirty="0">
                          <a:effectLst/>
                        </a:rPr>
                        <a:t> </a:t>
                      </a:r>
                      <a:r>
                        <a:rPr lang="en-CA" sz="800" dirty="0" err="1">
                          <a:effectLst/>
                        </a:rPr>
                        <a:t>praticienne</a:t>
                      </a:r>
                      <a:r>
                        <a:rPr lang="en-CA" sz="800" dirty="0">
                          <a:effectLst/>
                        </a:rPr>
                        <a:t> de </a:t>
                      </a:r>
                      <a:r>
                        <a:rPr lang="en-CA" sz="800" dirty="0" err="1">
                          <a:effectLst/>
                        </a:rPr>
                        <a:t>ColonCheck</a:t>
                      </a:r>
                      <a:r>
                        <a:rPr lang="en-CA" sz="800" dirty="0">
                          <a:effectLst/>
                        </a:rPr>
                        <a:t> pour </a:t>
                      </a:r>
                      <a:r>
                        <a:rPr lang="en-CA" sz="800" dirty="0" err="1">
                          <a:effectLst/>
                        </a:rPr>
                        <a:t>tous</a:t>
                      </a:r>
                      <a:r>
                        <a:rPr lang="en-CA" sz="800" dirty="0">
                          <a:effectLst/>
                        </a:rPr>
                        <a:t> les patients </a:t>
                      </a:r>
                      <a:r>
                        <a:rPr lang="en-CA" sz="800" dirty="0" err="1">
                          <a:effectLst/>
                        </a:rPr>
                        <a:t>subissant</a:t>
                      </a:r>
                      <a:r>
                        <a:rPr lang="en-CA" sz="800" dirty="0">
                          <a:effectLst/>
                        </a:rPr>
                        <a:t> </a:t>
                      </a:r>
                      <a:r>
                        <a:rPr lang="en-CA" sz="800" dirty="0" err="1">
                          <a:effectLst/>
                        </a:rPr>
                        <a:t>une</a:t>
                      </a:r>
                      <a:r>
                        <a:rPr lang="en-CA" sz="800" dirty="0">
                          <a:effectLst/>
                        </a:rPr>
                        <a:t> </a:t>
                      </a:r>
                      <a:r>
                        <a:rPr lang="en-CA" sz="800" dirty="0" err="1">
                          <a:effectLst/>
                        </a:rPr>
                        <a:t>coloscopie</a:t>
                      </a:r>
                      <a:r>
                        <a:rPr lang="en-CA" sz="800" dirty="0">
                          <a:effectLst/>
                        </a:rPr>
                        <a:t> à Winnipeg.</a:t>
                      </a: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37994" marR="379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452431"/>
                  </a:ext>
                </a:extLst>
              </a:tr>
              <a:tr h="95048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spcBef>
                          <a:spcPts val="0"/>
                        </a:spcBef>
                        <a:spcAft>
                          <a:spcPts val="0"/>
                        </a:spcAft>
                        <a:buFont typeface="Arial" panose="020B0604020202020204" pitchFamily="34" charset="0"/>
                        <a:buNone/>
                        <a:tabLst>
                          <a:tab pos="228600" algn="l"/>
                          <a:tab pos="457200" algn="l"/>
                        </a:tabLst>
                      </a:pPr>
                      <a:r>
                        <a:rPr lang="en-CA" sz="800" dirty="0">
                          <a:effectLst/>
                        </a:rPr>
                        <a:t>Participants attachés (</a:t>
                      </a:r>
                      <a:r>
                        <a:rPr lang="en-CA" sz="800" dirty="0" err="1">
                          <a:effectLst/>
                        </a:rPr>
                        <a:t>ceux</a:t>
                      </a:r>
                      <a:r>
                        <a:rPr lang="en-CA" sz="800" dirty="0">
                          <a:effectLst/>
                        </a:rPr>
                        <a:t> qui </a:t>
                      </a:r>
                      <a:r>
                        <a:rPr lang="en-CA" sz="800" dirty="0" err="1">
                          <a:effectLst/>
                        </a:rPr>
                        <a:t>ont</a:t>
                      </a:r>
                      <a:r>
                        <a:rPr lang="en-CA" sz="800" dirty="0">
                          <a:effectLst/>
                        </a:rPr>
                        <a:t> un </a:t>
                      </a:r>
                      <a:r>
                        <a:rPr lang="en-CA" sz="800" dirty="0" err="1">
                          <a:effectLst/>
                        </a:rPr>
                        <a:t>médecin</a:t>
                      </a:r>
                      <a:r>
                        <a:rPr lang="en-CA" sz="800" dirty="0">
                          <a:effectLst/>
                        </a:rPr>
                        <a:t> </a:t>
                      </a:r>
                      <a:r>
                        <a:rPr lang="en-CA" sz="800" dirty="0" err="1">
                          <a:effectLst/>
                        </a:rPr>
                        <a:t>traitant</a:t>
                      </a:r>
                      <a:r>
                        <a:rPr lang="en-CA" sz="800" dirty="0">
                          <a:effectLst/>
                        </a:rPr>
                        <a:t>) : </a:t>
                      </a:r>
                      <a:endParaRPr lang="en-US" sz="80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00" dirty="0">
                          <a:effectLst/>
                        </a:rPr>
                        <a:t>Le </a:t>
                      </a:r>
                      <a:r>
                        <a:rPr lang="en-CA" sz="800" dirty="0" err="1">
                          <a:effectLst/>
                        </a:rPr>
                        <a:t>médecin</a:t>
                      </a:r>
                      <a:r>
                        <a:rPr lang="en-CA" sz="800" dirty="0">
                          <a:effectLst/>
                        </a:rPr>
                        <a:t> </a:t>
                      </a:r>
                      <a:r>
                        <a:rPr lang="en-CA" sz="800" dirty="0" err="1">
                          <a:effectLst/>
                        </a:rPr>
                        <a:t>traitant</a:t>
                      </a:r>
                      <a:r>
                        <a:rPr lang="en-CA" sz="800" dirty="0">
                          <a:effectLst/>
                        </a:rPr>
                        <a:t> </a:t>
                      </a:r>
                      <a:r>
                        <a:rPr lang="en-CA" sz="800" dirty="0" err="1">
                          <a:effectLst/>
                        </a:rPr>
                        <a:t>est</a:t>
                      </a:r>
                      <a:r>
                        <a:rPr lang="en-CA" sz="800" dirty="0">
                          <a:effectLst/>
                        </a:rPr>
                        <a:t> chargé de </a:t>
                      </a:r>
                      <a:r>
                        <a:rPr lang="en-CA" sz="800" dirty="0" err="1">
                          <a:effectLst/>
                        </a:rPr>
                        <a:t>communiquer</a:t>
                      </a:r>
                      <a:r>
                        <a:rPr lang="en-CA" sz="800" dirty="0">
                          <a:effectLst/>
                        </a:rPr>
                        <a:t> au participant le </a:t>
                      </a:r>
                      <a:r>
                        <a:rPr lang="en-CA" sz="800" dirty="0" err="1">
                          <a:effectLst/>
                        </a:rPr>
                        <a:t>résultat</a:t>
                      </a:r>
                      <a:r>
                        <a:rPr lang="en-CA" sz="800" dirty="0">
                          <a:effectLst/>
                        </a:rPr>
                        <a:t> anormal du test TIF et de </a:t>
                      </a:r>
                      <a:r>
                        <a:rPr lang="en-CA" sz="800" dirty="0" err="1">
                          <a:effectLst/>
                        </a:rPr>
                        <a:t>l'orienter</a:t>
                      </a:r>
                      <a:r>
                        <a:rPr lang="en-CA" sz="800" dirty="0">
                          <a:effectLst/>
                        </a:rPr>
                        <a:t> </a:t>
                      </a:r>
                      <a:r>
                        <a:rPr lang="en-CA" sz="800" dirty="0" err="1">
                          <a:effectLst/>
                        </a:rPr>
                        <a:t>vers</a:t>
                      </a:r>
                      <a:r>
                        <a:rPr lang="en-CA" sz="800" dirty="0">
                          <a:effectLst/>
                        </a:rPr>
                        <a:t> un </a:t>
                      </a:r>
                      <a:r>
                        <a:rPr lang="en-CA" sz="800" dirty="0" err="1">
                          <a:effectLst/>
                        </a:rPr>
                        <a:t>suivi</a:t>
                      </a:r>
                      <a:r>
                        <a:rPr lang="en-CA" sz="800" dirty="0">
                          <a:effectLst/>
                        </a:rPr>
                        <a:t> par </a:t>
                      </a:r>
                      <a:r>
                        <a:rPr lang="en-CA" sz="800" dirty="0" err="1">
                          <a:effectLst/>
                        </a:rPr>
                        <a:t>coloscopie</a:t>
                      </a:r>
                      <a:r>
                        <a:rPr lang="en-CA" sz="800" dirty="0">
                          <a:effectLst/>
                        </a:rPr>
                        <a:t>.</a:t>
                      </a:r>
                      <a:endParaRPr lang="en-US" sz="80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00" dirty="0">
                          <a:effectLst/>
                        </a:rPr>
                        <a:t>Le </a:t>
                      </a:r>
                      <a:r>
                        <a:rPr lang="en-CA" sz="800" dirty="0" err="1">
                          <a:effectLst/>
                        </a:rPr>
                        <a:t>ministère</a:t>
                      </a:r>
                      <a:r>
                        <a:rPr lang="en-CA" sz="800" dirty="0">
                          <a:effectLst/>
                        </a:rPr>
                        <a:t> de la </a:t>
                      </a:r>
                      <a:r>
                        <a:rPr lang="en-CA" sz="800" dirty="0" err="1">
                          <a:effectLst/>
                        </a:rPr>
                        <a:t>Santé</a:t>
                      </a:r>
                      <a:r>
                        <a:rPr lang="en-CA" sz="800" dirty="0">
                          <a:effectLst/>
                        </a:rPr>
                        <a:t> de </a:t>
                      </a:r>
                      <a:r>
                        <a:rPr lang="en-CA" sz="800" dirty="0" err="1">
                          <a:effectLst/>
                        </a:rPr>
                        <a:t>l'Ontario</a:t>
                      </a:r>
                      <a:r>
                        <a:rPr lang="en-CA" sz="800" dirty="0">
                          <a:effectLst/>
                        </a:rPr>
                        <a:t> (Action Cancer Ontario) </a:t>
                      </a:r>
                      <a:r>
                        <a:rPr lang="en-CA" sz="800" dirty="0" err="1">
                          <a:effectLst/>
                        </a:rPr>
                        <a:t>envoie</a:t>
                      </a:r>
                      <a:r>
                        <a:rPr lang="en-CA" sz="800" dirty="0">
                          <a:effectLst/>
                        </a:rPr>
                        <a:t> </a:t>
                      </a:r>
                      <a:r>
                        <a:rPr lang="en-CA" sz="800" dirty="0" err="1">
                          <a:effectLst/>
                        </a:rPr>
                        <a:t>également</a:t>
                      </a:r>
                      <a:r>
                        <a:rPr lang="en-CA" sz="800" dirty="0">
                          <a:effectLst/>
                        </a:rPr>
                        <a:t> des </a:t>
                      </a:r>
                      <a:r>
                        <a:rPr lang="en-CA" sz="800" dirty="0" err="1">
                          <a:effectLst/>
                        </a:rPr>
                        <a:t>lettres</a:t>
                      </a:r>
                      <a:r>
                        <a:rPr lang="en-CA" sz="800" dirty="0">
                          <a:effectLst/>
                        </a:rPr>
                        <a:t> de </a:t>
                      </a:r>
                      <a:r>
                        <a:rPr lang="en-CA" sz="800" dirty="0" err="1">
                          <a:effectLst/>
                        </a:rPr>
                        <a:t>résultats</a:t>
                      </a:r>
                      <a:r>
                        <a:rPr lang="en-CA" sz="800" dirty="0">
                          <a:effectLst/>
                        </a:rPr>
                        <a:t> du TIF aux participants.</a:t>
                      </a:r>
                      <a:endParaRPr lang="en-US" sz="800" dirty="0">
                        <a:effectLst/>
                      </a:endParaRPr>
                    </a:p>
                    <a:p>
                      <a:pPr marL="0" marR="0" lvl="0" indent="0">
                        <a:spcBef>
                          <a:spcPts val="0"/>
                        </a:spcBef>
                        <a:spcAft>
                          <a:spcPts val="0"/>
                        </a:spcAft>
                        <a:buFont typeface="Arial" panose="020B0604020202020204" pitchFamily="34" charset="0"/>
                        <a:buNone/>
                        <a:tabLst>
                          <a:tab pos="228600" algn="l"/>
                          <a:tab pos="457200" algn="l"/>
                        </a:tabLst>
                      </a:pPr>
                      <a:r>
                        <a:rPr lang="en-CA" sz="800" dirty="0">
                          <a:effectLst/>
                        </a:rPr>
                        <a:t>Participant libre (</a:t>
                      </a:r>
                      <a:r>
                        <a:rPr lang="en-CA" sz="800" dirty="0" err="1">
                          <a:effectLst/>
                        </a:rPr>
                        <a:t>ceux</a:t>
                      </a:r>
                      <a:r>
                        <a:rPr lang="en-CA" sz="800" dirty="0">
                          <a:effectLst/>
                        </a:rPr>
                        <a:t> qui </a:t>
                      </a:r>
                      <a:r>
                        <a:rPr lang="en-CA" sz="800" dirty="0" err="1">
                          <a:effectLst/>
                        </a:rPr>
                        <a:t>n'ont</a:t>
                      </a:r>
                      <a:r>
                        <a:rPr lang="en-CA" sz="800" dirty="0">
                          <a:effectLst/>
                        </a:rPr>
                        <a:t> pas de </a:t>
                      </a:r>
                      <a:r>
                        <a:rPr lang="en-CA" sz="800" dirty="0" err="1">
                          <a:effectLst/>
                        </a:rPr>
                        <a:t>médecin</a:t>
                      </a:r>
                      <a:r>
                        <a:rPr lang="en-CA" sz="800" dirty="0">
                          <a:effectLst/>
                        </a:rPr>
                        <a:t> </a:t>
                      </a:r>
                      <a:r>
                        <a:rPr lang="en-CA" sz="800" dirty="0" err="1">
                          <a:effectLst/>
                        </a:rPr>
                        <a:t>traitant</a:t>
                      </a:r>
                      <a:r>
                        <a:rPr lang="en-CA" sz="800" dirty="0">
                          <a:effectLst/>
                        </a:rPr>
                        <a:t> </a:t>
                      </a:r>
                      <a:r>
                        <a:rPr lang="en-CA" sz="800" dirty="0" err="1">
                          <a:effectLst/>
                        </a:rPr>
                        <a:t>ou</a:t>
                      </a:r>
                      <a:r>
                        <a:rPr lang="en-CA" sz="800" dirty="0">
                          <a:effectLst/>
                        </a:rPr>
                        <a:t> qui </a:t>
                      </a:r>
                      <a:r>
                        <a:rPr lang="en-CA" sz="800" dirty="0" err="1">
                          <a:effectLst/>
                        </a:rPr>
                        <a:t>ont</a:t>
                      </a:r>
                      <a:r>
                        <a:rPr lang="en-CA" sz="800" dirty="0">
                          <a:effectLst/>
                        </a:rPr>
                        <a:t> </a:t>
                      </a:r>
                      <a:r>
                        <a:rPr lang="en-CA" sz="800" dirty="0" err="1">
                          <a:effectLst/>
                        </a:rPr>
                        <a:t>reçu</a:t>
                      </a:r>
                      <a:r>
                        <a:rPr lang="en-CA" sz="800" dirty="0">
                          <a:effectLst/>
                        </a:rPr>
                        <a:t> le TIF par le </a:t>
                      </a:r>
                      <a:r>
                        <a:rPr lang="en-CA" sz="800" dirty="0" err="1">
                          <a:effectLst/>
                        </a:rPr>
                        <a:t>biais</a:t>
                      </a:r>
                      <a:r>
                        <a:rPr lang="en-CA" sz="800" dirty="0">
                          <a:effectLst/>
                        </a:rPr>
                        <a:t> d'un coach mobile) : </a:t>
                      </a:r>
                      <a:endParaRPr lang="en-US" sz="80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00" dirty="0">
                          <a:effectLst/>
                        </a:rPr>
                        <a:t>Le </a:t>
                      </a:r>
                      <a:r>
                        <a:rPr lang="en-CA" sz="800" dirty="0" err="1">
                          <a:effectLst/>
                        </a:rPr>
                        <a:t>ministère</a:t>
                      </a:r>
                      <a:r>
                        <a:rPr lang="en-CA" sz="800" dirty="0">
                          <a:effectLst/>
                        </a:rPr>
                        <a:t> de la </a:t>
                      </a:r>
                      <a:r>
                        <a:rPr lang="en-CA" sz="800" dirty="0" err="1">
                          <a:effectLst/>
                        </a:rPr>
                        <a:t>Santé</a:t>
                      </a:r>
                      <a:r>
                        <a:rPr lang="en-CA" sz="800" dirty="0">
                          <a:effectLst/>
                        </a:rPr>
                        <a:t> de </a:t>
                      </a:r>
                      <a:r>
                        <a:rPr lang="en-CA" sz="800" dirty="0" err="1">
                          <a:effectLst/>
                        </a:rPr>
                        <a:t>l'Ontario</a:t>
                      </a:r>
                      <a:r>
                        <a:rPr lang="en-CA" sz="800" dirty="0">
                          <a:effectLst/>
                        </a:rPr>
                        <a:t> (Action Cancer Ontario) </a:t>
                      </a:r>
                      <a:r>
                        <a:rPr lang="en-CA" sz="800" dirty="0" err="1">
                          <a:effectLst/>
                        </a:rPr>
                        <a:t>envoie</a:t>
                      </a:r>
                      <a:r>
                        <a:rPr lang="en-CA" sz="800" dirty="0">
                          <a:effectLst/>
                        </a:rPr>
                        <a:t> au participant </a:t>
                      </a:r>
                      <a:r>
                        <a:rPr lang="en-CA" sz="800" dirty="0" err="1">
                          <a:effectLst/>
                        </a:rPr>
                        <a:t>une</a:t>
                      </a:r>
                      <a:r>
                        <a:rPr lang="en-CA" sz="800" dirty="0">
                          <a:effectLst/>
                        </a:rPr>
                        <a:t> </a:t>
                      </a:r>
                      <a:r>
                        <a:rPr lang="en-CA" sz="800" dirty="0" err="1">
                          <a:effectLst/>
                        </a:rPr>
                        <a:t>lettre</a:t>
                      </a:r>
                      <a:r>
                        <a:rPr lang="en-CA" sz="800" dirty="0">
                          <a:effectLst/>
                        </a:rPr>
                        <a:t> de </a:t>
                      </a:r>
                      <a:r>
                        <a:rPr lang="en-CA" sz="800" dirty="0" err="1">
                          <a:effectLst/>
                        </a:rPr>
                        <a:t>résultat</a:t>
                      </a:r>
                      <a:r>
                        <a:rPr lang="en-CA" sz="800" dirty="0">
                          <a:effectLst/>
                        </a:rPr>
                        <a:t> anormal dans </a:t>
                      </a:r>
                      <a:r>
                        <a:rPr lang="en-CA" sz="800" dirty="0" err="1">
                          <a:effectLst/>
                        </a:rPr>
                        <a:t>laquelle</a:t>
                      </a:r>
                      <a:r>
                        <a:rPr lang="en-CA" sz="800" dirty="0">
                          <a:effectLst/>
                        </a:rPr>
                        <a:t> il </a:t>
                      </a:r>
                      <a:r>
                        <a:rPr lang="en-CA" sz="800" dirty="0" err="1">
                          <a:effectLst/>
                        </a:rPr>
                        <a:t>est</a:t>
                      </a:r>
                      <a:r>
                        <a:rPr lang="en-CA" sz="800" dirty="0">
                          <a:effectLst/>
                        </a:rPr>
                        <a:t> </a:t>
                      </a:r>
                      <a:r>
                        <a:rPr lang="en-CA" sz="800" dirty="0" err="1">
                          <a:effectLst/>
                        </a:rPr>
                        <a:t>demandé</a:t>
                      </a:r>
                      <a:r>
                        <a:rPr lang="en-CA" sz="800" dirty="0">
                          <a:effectLst/>
                        </a:rPr>
                        <a:t> à la </a:t>
                      </a:r>
                      <a:r>
                        <a:rPr lang="en-CA" sz="800" dirty="0" err="1">
                          <a:effectLst/>
                        </a:rPr>
                        <a:t>personne</a:t>
                      </a:r>
                      <a:r>
                        <a:rPr lang="en-CA" sz="800" dirty="0">
                          <a:effectLst/>
                        </a:rPr>
                        <a:t> </a:t>
                      </a:r>
                      <a:r>
                        <a:rPr lang="en-CA" sz="800" dirty="0" err="1">
                          <a:effectLst/>
                        </a:rPr>
                        <a:t>d'appeler</a:t>
                      </a:r>
                      <a:r>
                        <a:rPr lang="en-CA" sz="800" dirty="0">
                          <a:effectLst/>
                        </a:rPr>
                        <a:t> le centre </a:t>
                      </a:r>
                      <a:r>
                        <a:rPr lang="en-CA" sz="800" dirty="0" err="1">
                          <a:effectLst/>
                        </a:rPr>
                        <a:t>d'appels</a:t>
                      </a:r>
                      <a:r>
                        <a:rPr lang="en-CA" sz="800" dirty="0">
                          <a:effectLst/>
                        </a:rPr>
                        <a:t> du </a:t>
                      </a:r>
                      <a:r>
                        <a:rPr lang="en-CA" sz="800" dirty="0" err="1">
                          <a:effectLst/>
                        </a:rPr>
                        <a:t>ministère</a:t>
                      </a:r>
                      <a:r>
                        <a:rPr lang="en-CA" sz="800" dirty="0">
                          <a:effectLst/>
                        </a:rPr>
                        <a:t> de la </a:t>
                      </a:r>
                      <a:r>
                        <a:rPr lang="en-CA" sz="800" dirty="0" err="1">
                          <a:effectLst/>
                        </a:rPr>
                        <a:t>Santé</a:t>
                      </a:r>
                      <a:r>
                        <a:rPr lang="en-CA" sz="800" dirty="0">
                          <a:effectLst/>
                        </a:rPr>
                        <a:t> de </a:t>
                      </a:r>
                      <a:r>
                        <a:rPr lang="en-CA" sz="800" dirty="0" err="1">
                          <a:effectLst/>
                        </a:rPr>
                        <a:t>l'Ontario</a:t>
                      </a:r>
                      <a:r>
                        <a:rPr lang="en-CA" sz="800" dirty="0">
                          <a:effectLst/>
                        </a:rPr>
                        <a:t> (Action Cancer Ontario) pour </a:t>
                      </a:r>
                      <a:r>
                        <a:rPr lang="en-CA" sz="800" dirty="0" err="1">
                          <a:effectLst/>
                        </a:rPr>
                        <a:t>obtenir</a:t>
                      </a:r>
                      <a:r>
                        <a:rPr lang="en-CA" sz="800" dirty="0">
                          <a:effectLst/>
                        </a:rPr>
                        <a:t> de </a:t>
                      </a:r>
                      <a:r>
                        <a:rPr lang="en-CA" sz="800" dirty="0" err="1">
                          <a:effectLst/>
                        </a:rPr>
                        <a:t>l'aide</a:t>
                      </a:r>
                      <a:r>
                        <a:rPr lang="en-CA" sz="800" dirty="0">
                          <a:effectLst/>
                        </a:rPr>
                        <a:t>. </a:t>
                      </a:r>
                      <a:endParaRPr lang="en-US" sz="80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00" dirty="0">
                          <a:effectLst/>
                        </a:rPr>
                        <a:t>Le centre de contact </a:t>
                      </a:r>
                      <a:r>
                        <a:rPr lang="en-CA" sz="800" dirty="0" err="1">
                          <a:effectLst/>
                        </a:rPr>
                        <a:t>identifie</a:t>
                      </a:r>
                      <a:r>
                        <a:rPr lang="en-CA" sz="800" dirty="0">
                          <a:effectLst/>
                        </a:rPr>
                        <a:t> un </a:t>
                      </a:r>
                      <a:r>
                        <a:rPr lang="en-CA" sz="800" dirty="0" err="1">
                          <a:effectLst/>
                        </a:rPr>
                        <a:t>médecin</a:t>
                      </a:r>
                      <a:r>
                        <a:rPr lang="en-CA" sz="800" dirty="0">
                          <a:effectLst/>
                        </a:rPr>
                        <a:t> qui se </a:t>
                      </a:r>
                      <a:r>
                        <a:rPr lang="en-CA" sz="800" dirty="0" err="1">
                          <a:effectLst/>
                        </a:rPr>
                        <a:t>trouve</a:t>
                      </a:r>
                      <a:r>
                        <a:rPr lang="en-CA" sz="800" dirty="0">
                          <a:effectLst/>
                        </a:rPr>
                        <a:t> à </a:t>
                      </a:r>
                      <a:r>
                        <a:rPr lang="en-CA" sz="800" dirty="0" err="1">
                          <a:effectLst/>
                        </a:rPr>
                        <a:t>moins</a:t>
                      </a:r>
                      <a:r>
                        <a:rPr lang="en-CA" sz="800" dirty="0">
                          <a:effectLst/>
                        </a:rPr>
                        <a:t> </a:t>
                      </a:r>
                      <a:r>
                        <a:rPr lang="en-CA" sz="800" dirty="0" err="1">
                          <a:effectLst/>
                        </a:rPr>
                        <a:t>d'une</a:t>
                      </a:r>
                      <a:r>
                        <a:rPr lang="en-CA" sz="800" dirty="0">
                          <a:effectLst/>
                        </a:rPr>
                        <a:t> </a:t>
                      </a:r>
                      <a:r>
                        <a:rPr lang="en-CA" sz="800" dirty="0" err="1">
                          <a:effectLst/>
                        </a:rPr>
                        <a:t>heure</a:t>
                      </a:r>
                      <a:r>
                        <a:rPr lang="en-CA" sz="800" dirty="0">
                          <a:effectLst/>
                        </a:rPr>
                        <a:t> de route du participant et qui </a:t>
                      </a:r>
                      <a:r>
                        <a:rPr lang="en-CA" sz="800" dirty="0" err="1">
                          <a:effectLst/>
                        </a:rPr>
                        <a:t>est</a:t>
                      </a:r>
                      <a:r>
                        <a:rPr lang="en-CA" sz="800" dirty="0">
                          <a:effectLst/>
                        </a:rPr>
                        <a:t> disponible pour un </a:t>
                      </a:r>
                      <a:r>
                        <a:rPr lang="en-CA" sz="800" dirty="0" err="1">
                          <a:effectLst/>
                        </a:rPr>
                        <a:t>rendez-vous</a:t>
                      </a:r>
                      <a:r>
                        <a:rPr lang="en-CA" sz="800" dirty="0">
                          <a:effectLst/>
                        </a:rPr>
                        <a:t> dans 10 </a:t>
                      </a:r>
                      <a:r>
                        <a:rPr lang="en-CA" sz="800" dirty="0" err="1">
                          <a:effectLst/>
                        </a:rPr>
                        <a:t>jours</a:t>
                      </a:r>
                      <a:r>
                        <a:rPr lang="en-CA" sz="800" dirty="0">
                          <a:effectLst/>
                        </a:rPr>
                        <a:t> et met les participants </a:t>
                      </a:r>
                      <a:r>
                        <a:rPr lang="en-CA" sz="800" dirty="0" err="1">
                          <a:effectLst/>
                        </a:rPr>
                        <a:t>en</a:t>
                      </a:r>
                      <a:r>
                        <a:rPr lang="en-CA" sz="800" dirty="0">
                          <a:effectLst/>
                        </a:rPr>
                        <a:t> contact avec un </a:t>
                      </a:r>
                      <a:r>
                        <a:rPr lang="en-CA" sz="800" dirty="0" err="1">
                          <a:effectLst/>
                        </a:rPr>
                        <a:t>médecin</a:t>
                      </a:r>
                      <a:r>
                        <a:rPr lang="en-CA" sz="800" dirty="0">
                          <a:effectLst/>
                        </a:rPr>
                        <a:t> </a:t>
                      </a:r>
                      <a:r>
                        <a:rPr lang="en-CA" sz="800" dirty="0" err="1">
                          <a:effectLst/>
                        </a:rPr>
                        <a:t>traitant</a:t>
                      </a:r>
                      <a:r>
                        <a:rPr lang="en-CA" sz="800" dirty="0">
                          <a:effectLst/>
                        </a:rPr>
                        <a:t> pour le </a:t>
                      </a:r>
                      <a:r>
                        <a:rPr lang="en-CA" sz="800" dirty="0" err="1">
                          <a:effectLst/>
                        </a:rPr>
                        <a:t>suivi</a:t>
                      </a:r>
                      <a:r>
                        <a:rPr lang="en-CA" sz="800" dirty="0">
                          <a:effectLst/>
                        </a:rPr>
                        <a:t>. </a:t>
                      </a:r>
                      <a:endParaRPr lang="en-US" sz="80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00" dirty="0">
                          <a:effectLst/>
                        </a:rPr>
                        <a:t>Si </a:t>
                      </a:r>
                      <a:r>
                        <a:rPr lang="en-CA" sz="800" dirty="0" err="1">
                          <a:effectLst/>
                        </a:rPr>
                        <a:t>aucun</a:t>
                      </a:r>
                      <a:r>
                        <a:rPr lang="en-CA" sz="800" dirty="0">
                          <a:effectLst/>
                        </a:rPr>
                        <a:t> </a:t>
                      </a:r>
                      <a:r>
                        <a:rPr lang="en-CA" sz="800" dirty="0" err="1">
                          <a:effectLst/>
                        </a:rPr>
                        <a:t>médecin</a:t>
                      </a:r>
                      <a:r>
                        <a:rPr lang="en-CA" sz="800" dirty="0">
                          <a:effectLst/>
                        </a:rPr>
                        <a:t> </a:t>
                      </a:r>
                      <a:r>
                        <a:rPr lang="en-CA" sz="800" dirty="0" err="1">
                          <a:effectLst/>
                        </a:rPr>
                        <a:t>n'est</a:t>
                      </a:r>
                      <a:r>
                        <a:rPr lang="en-CA" sz="800" dirty="0">
                          <a:effectLst/>
                        </a:rPr>
                        <a:t> disponible, le </a:t>
                      </a:r>
                      <a:r>
                        <a:rPr lang="en-CA" sz="800" dirty="0" err="1">
                          <a:effectLst/>
                        </a:rPr>
                        <a:t>cas</a:t>
                      </a:r>
                      <a:r>
                        <a:rPr lang="en-CA" sz="800" dirty="0">
                          <a:effectLst/>
                        </a:rPr>
                        <a:t> </a:t>
                      </a:r>
                      <a:r>
                        <a:rPr lang="en-CA" sz="800" dirty="0" err="1">
                          <a:effectLst/>
                        </a:rPr>
                        <a:t>est</a:t>
                      </a:r>
                      <a:r>
                        <a:rPr lang="en-CA" sz="800" dirty="0">
                          <a:effectLst/>
                        </a:rPr>
                        <a:t> </a:t>
                      </a:r>
                      <a:r>
                        <a:rPr lang="en-CA" sz="800" dirty="0" err="1">
                          <a:effectLst/>
                        </a:rPr>
                        <a:t>transmis</a:t>
                      </a:r>
                      <a:r>
                        <a:rPr lang="en-CA" sz="800" dirty="0">
                          <a:effectLst/>
                        </a:rPr>
                        <a:t> aux </a:t>
                      </a:r>
                      <a:r>
                        <a:rPr lang="en-CA" sz="800" dirty="0" err="1">
                          <a:effectLst/>
                        </a:rPr>
                        <a:t>responsables</a:t>
                      </a:r>
                      <a:r>
                        <a:rPr lang="en-CA" sz="800" dirty="0">
                          <a:effectLst/>
                        </a:rPr>
                        <a:t> </a:t>
                      </a:r>
                      <a:r>
                        <a:rPr lang="en-CA" sz="800" dirty="0" err="1">
                          <a:effectLst/>
                        </a:rPr>
                        <a:t>provinciaux</a:t>
                      </a:r>
                      <a:r>
                        <a:rPr lang="en-CA" sz="800" dirty="0">
                          <a:effectLst/>
                        </a:rPr>
                        <a:t> et </a:t>
                      </a:r>
                      <a:r>
                        <a:rPr lang="en-CA" sz="800" dirty="0" err="1">
                          <a:effectLst/>
                        </a:rPr>
                        <a:t>régionaux</a:t>
                      </a:r>
                      <a:r>
                        <a:rPr lang="en-CA" sz="800" dirty="0">
                          <a:effectLst/>
                        </a:rPr>
                        <a:t> de </a:t>
                      </a:r>
                      <a:r>
                        <a:rPr lang="en-CA" sz="800" dirty="0" err="1">
                          <a:effectLst/>
                        </a:rPr>
                        <a:t>Santé</a:t>
                      </a:r>
                      <a:r>
                        <a:rPr lang="en-CA" sz="800" dirty="0">
                          <a:effectLst/>
                        </a:rPr>
                        <a:t> Ontario (Action Cancer Ontario). </a:t>
                      </a: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37994" marR="379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174298"/>
                  </a:ext>
                </a:extLst>
              </a:tr>
              <a:tr h="258563">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CA" sz="800" dirty="0" err="1">
                          <a:effectLst/>
                        </a:rPr>
                        <a:t>Opportuniste</a:t>
                      </a:r>
                      <a:r>
                        <a:rPr lang="en-CA" sz="800" dirty="0">
                          <a:effectLst/>
                        </a:rPr>
                        <a:t> : Le </a:t>
                      </a:r>
                      <a:r>
                        <a:rPr lang="en-CA" sz="800" dirty="0" err="1">
                          <a:effectLst/>
                        </a:rPr>
                        <a:t>coloscopiste</a:t>
                      </a:r>
                      <a:r>
                        <a:rPr lang="en-CA" sz="800" dirty="0">
                          <a:effectLst/>
                        </a:rPr>
                        <a:t> et le </a:t>
                      </a:r>
                      <a:r>
                        <a:rPr lang="en-CA" sz="800" dirty="0" err="1">
                          <a:effectLst/>
                        </a:rPr>
                        <a:t>médecin</a:t>
                      </a:r>
                      <a:r>
                        <a:rPr lang="en-CA" sz="800" dirty="0">
                          <a:effectLst/>
                        </a:rPr>
                        <a:t> </a:t>
                      </a:r>
                      <a:r>
                        <a:rPr lang="en-CA" sz="800" dirty="0" err="1">
                          <a:effectLst/>
                        </a:rPr>
                        <a:t>traitant</a:t>
                      </a:r>
                      <a:r>
                        <a:rPr lang="en-CA" sz="800" dirty="0">
                          <a:effectLst/>
                        </a:rPr>
                        <a:t> </a:t>
                      </a:r>
                      <a:r>
                        <a:rPr lang="en-CA" sz="800" dirty="0" err="1">
                          <a:effectLst/>
                        </a:rPr>
                        <a:t>sont</a:t>
                      </a:r>
                      <a:r>
                        <a:rPr lang="en-CA" sz="800" dirty="0">
                          <a:effectLst/>
                        </a:rPr>
                        <a:t> chargés de </a:t>
                      </a:r>
                      <a:r>
                        <a:rPr lang="en-CA" sz="800" dirty="0" err="1">
                          <a:effectLst/>
                        </a:rPr>
                        <a:t>contacter</a:t>
                      </a:r>
                      <a:r>
                        <a:rPr lang="en-CA" sz="800" dirty="0">
                          <a:effectLst/>
                        </a:rPr>
                        <a:t> les participants pour </a:t>
                      </a:r>
                      <a:r>
                        <a:rPr lang="en-CA" sz="800" dirty="0" err="1">
                          <a:effectLst/>
                        </a:rPr>
                        <a:t>leur</a:t>
                      </a:r>
                      <a:r>
                        <a:rPr lang="en-CA" sz="800" dirty="0">
                          <a:effectLst/>
                        </a:rPr>
                        <a:t> </a:t>
                      </a:r>
                      <a:r>
                        <a:rPr lang="en-CA" sz="800" dirty="0" err="1">
                          <a:effectLst/>
                        </a:rPr>
                        <a:t>communiquer</a:t>
                      </a:r>
                      <a:r>
                        <a:rPr lang="en-CA" sz="800" dirty="0">
                          <a:effectLst/>
                        </a:rPr>
                        <a:t> les </a:t>
                      </a:r>
                      <a:r>
                        <a:rPr lang="en-CA" sz="800" dirty="0" err="1">
                          <a:effectLst/>
                        </a:rPr>
                        <a:t>résultats</a:t>
                      </a:r>
                      <a:r>
                        <a:rPr lang="en-CA" sz="800" dirty="0">
                          <a:effectLst/>
                        </a:rPr>
                        <a:t>.</a:t>
                      </a:r>
                      <a:endParaRPr lang="en-US" sz="80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00" dirty="0">
                          <a:effectLst/>
                        </a:rPr>
                        <a:t>Programme : Le </a:t>
                      </a:r>
                      <a:r>
                        <a:rPr lang="en-CA" sz="800" dirty="0" err="1">
                          <a:effectLst/>
                        </a:rPr>
                        <a:t>coloscopiste</a:t>
                      </a:r>
                      <a:r>
                        <a:rPr lang="en-CA" sz="800" dirty="0">
                          <a:effectLst/>
                        </a:rPr>
                        <a:t> </a:t>
                      </a:r>
                      <a:r>
                        <a:rPr lang="en-CA" sz="800" dirty="0" err="1">
                          <a:effectLst/>
                        </a:rPr>
                        <a:t>est</a:t>
                      </a:r>
                      <a:r>
                        <a:rPr lang="en-CA" sz="800" dirty="0">
                          <a:effectLst/>
                        </a:rPr>
                        <a:t> chargé de </a:t>
                      </a:r>
                      <a:r>
                        <a:rPr lang="en-CA" sz="800" dirty="0" err="1">
                          <a:effectLst/>
                        </a:rPr>
                        <a:t>contacter</a:t>
                      </a:r>
                      <a:r>
                        <a:rPr lang="en-CA" sz="800" dirty="0">
                          <a:effectLst/>
                        </a:rPr>
                        <a:t> les participants pour </a:t>
                      </a:r>
                      <a:r>
                        <a:rPr lang="en-CA" sz="800" dirty="0" err="1">
                          <a:effectLst/>
                        </a:rPr>
                        <a:t>leur</a:t>
                      </a:r>
                      <a:r>
                        <a:rPr lang="en-CA" sz="800" dirty="0">
                          <a:effectLst/>
                        </a:rPr>
                        <a:t> </a:t>
                      </a:r>
                      <a:r>
                        <a:rPr lang="en-CA" sz="800" dirty="0" err="1">
                          <a:effectLst/>
                        </a:rPr>
                        <a:t>fournir</a:t>
                      </a:r>
                      <a:r>
                        <a:rPr lang="en-CA" sz="800" dirty="0">
                          <a:effectLst/>
                        </a:rPr>
                        <a:t> les </a:t>
                      </a:r>
                      <a:r>
                        <a:rPr lang="en-CA" sz="800" dirty="0" err="1">
                          <a:effectLst/>
                        </a:rPr>
                        <a:t>résultats</a:t>
                      </a:r>
                      <a:r>
                        <a:rPr lang="en-CA" sz="800" dirty="0">
                          <a:effectLst/>
                        </a:rPr>
                        <a:t> et </a:t>
                      </a:r>
                      <a:r>
                        <a:rPr lang="en-CA" sz="800" dirty="0" err="1">
                          <a:effectLst/>
                        </a:rPr>
                        <a:t>gérer</a:t>
                      </a:r>
                      <a:r>
                        <a:rPr lang="en-CA" sz="800" dirty="0">
                          <a:effectLst/>
                        </a:rPr>
                        <a:t> le </a:t>
                      </a:r>
                      <a:r>
                        <a:rPr lang="en-CA" sz="800" dirty="0" err="1">
                          <a:effectLst/>
                        </a:rPr>
                        <a:t>suivi</a:t>
                      </a:r>
                      <a:r>
                        <a:rPr lang="en-CA" sz="800" dirty="0">
                          <a:effectLst/>
                        </a:rPr>
                        <a:t> </a:t>
                      </a:r>
                      <a:r>
                        <a:rPr lang="en-CA" sz="800" dirty="0" err="1">
                          <a:effectLst/>
                        </a:rPr>
                        <a:t>diagnostique</a:t>
                      </a:r>
                      <a:r>
                        <a:rPr lang="en-CA" sz="800" dirty="0">
                          <a:effectLst/>
                        </a:rPr>
                        <a:t> </a:t>
                      </a:r>
                      <a:r>
                        <a:rPr lang="en-CA" sz="800" dirty="0" err="1">
                          <a:effectLst/>
                        </a:rPr>
                        <a:t>clinique</a:t>
                      </a:r>
                      <a:r>
                        <a:rPr lang="en-CA" sz="800" dirty="0">
                          <a:effectLst/>
                        </a:rPr>
                        <a:t> </a:t>
                      </a:r>
                      <a:r>
                        <a:rPr lang="en-CA" sz="800" dirty="0" err="1">
                          <a:effectLst/>
                        </a:rPr>
                        <a:t>si</a:t>
                      </a:r>
                      <a:r>
                        <a:rPr lang="en-CA" sz="800" dirty="0">
                          <a:effectLst/>
                        </a:rPr>
                        <a:t> </a:t>
                      </a:r>
                      <a:r>
                        <a:rPr lang="en-CA" sz="800" dirty="0" err="1">
                          <a:effectLst/>
                        </a:rPr>
                        <a:t>nécessaire</a:t>
                      </a:r>
                      <a:r>
                        <a:rPr lang="en-CA" sz="800" dirty="0">
                          <a:effectLst/>
                        </a:rPr>
                        <a:t>. Le programme de </a:t>
                      </a:r>
                      <a:r>
                        <a:rPr lang="en-CA" sz="800" dirty="0" err="1">
                          <a:effectLst/>
                        </a:rPr>
                        <a:t>dépistage</a:t>
                      </a:r>
                      <a:r>
                        <a:rPr lang="en-CA" sz="800" dirty="0">
                          <a:effectLst/>
                        </a:rPr>
                        <a:t> </a:t>
                      </a:r>
                      <a:r>
                        <a:rPr lang="en-CA" sz="800" dirty="0" err="1">
                          <a:effectLst/>
                        </a:rPr>
                        <a:t>gérera</a:t>
                      </a:r>
                      <a:r>
                        <a:rPr lang="en-CA" sz="800" dirty="0">
                          <a:effectLst/>
                        </a:rPr>
                        <a:t> le </a:t>
                      </a:r>
                      <a:r>
                        <a:rPr lang="en-CA" sz="800" dirty="0" err="1">
                          <a:effectLst/>
                        </a:rPr>
                        <a:t>suivi</a:t>
                      </a:r>
                      <a:r>
                        <a:rPr lang="en-CA" sz="800" dirty="0">
                          <a:effectLst/>
                        </a:rPr>
                        <a:t> </a:t>
                      </a:r>
                      <a:r>
                        <a:rPr lang="en-CA" sz="800" dirty="0" err="1">
                          <a:effectLst/>
                        </a:rPr>
                        <a:t>diagnostique</a:t>
                      </a:r>
                      <a:r>
                        <a:rPr lang="en-CA" sz="800" dirty="0">
                          <a:effectLst/>
                        </a:rPr>
                        <a:t> </a:t>
                      </a:r>
                      <a:r>
                        <a:rPr lang="en-CA" sz="800" dirty="0" err="1">
                          <a:effectLst/>
                        </a:rPr>
                        <a:t>concernant</a:t>
                      </a:r>
                      <a:r>
                        <a:rPr lang="en-CA" sz="800" dirty="0">
                          <a:effectLst/>
                        </a:rPr>
                        <a:t> le </a:t>
                      </a:r>
                      <a:r>
                        <a:rPr lang="en-CA" sz="800" dirty="0" err="1">
                          <a:effectLst/>
                        </a:rPr>
                        <a:t>futur</a:t>
                      </a:r>
                      <a:r>
                        <a:rPr lang="en-CA" sz="800" dirty="0">
                          <a:effectLst/>
                        </a:rPr>
                        <a:t> </a:t>
                      </a:r>
                      <a:r>
                        <a:rPr lang="en-CA" sz="800" dirty="0" err="1">
                          <a:effectLst/>
                        </a:rPr>
                        <a:t>dépistage</a:t>
                      </a:r>
                      <a:r>
                        <a:rPr lang="en-CA" sz="800" dirty="0">
                          <a:effectLst/>
                        </a:rPr>
                        <a:t>~.</a:t>
                      </a: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37994" marR="379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903246"/>
                  </a:ext>
                </a:extLst>
              </a:tr>
              <a:tr h="258563">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 pos="457200" algn="l"/>
                        </a:tabLst>
                        <a:defRPr/>
                      </a:pPr>
                      <a:r>
                        <a:rPr lang="en-CA" sz="800" dirty="0">
                          <a:effectLst/>
                        </a:rPr>
                        <a:t>Le </a:t>
                      </a:r>
                      <a:r>
                        <a:rPr lang="en-CA" sz="800" dirty="0" err="1">
                          <a:effectLst/>
                        </a:rPr>
                        <a:t>laboratoire</a:t>
                      </a:r>
                      <a:r>
                        <a:rPr lang="en-CA" sz="800" dirty="0">
                          <a:effectLst/>
                        </a:rPr>
                        <a:t> </a:t>
                      </a:r>
                      <a:r>
                        <a:rPr lang="en-CA" sz="800" dirty="0" err="1">
                          <a:effectLst/>
                        </a:rPr>
                        <a:t>envoie</a:t>
                      </a:r>
                      <a:r>
                        <a:rPr lang="en-CA" sz="800" dirty="0">
                          <a:effectLst/>
                        </a:rPr>
                        <a:t> </a:t>
                      </a:r>
                      <a:r>
                        <a:rPr lang="en-CA" sz="800" dirty="0" err="1">
                          <a:effectLst/>
                        </a:rPr>
                        <a:t>une</a:t>
                      </a:r>
                      <a:r>
                        <a:rPr lang="en-CA" sz="800" dirty="0">
                          <a:effectLst/>
                        </a:rPr>
                        <a:t> </a:t>
                      </a:r>
                      <a:r>
                        <a:rPr lang="en-CA" sz="800" dirty="0" err="1">
                          <a:effectLst/>
                        </a:rPr>
                        <a:t>lettre</a:t>
                      </a:r>
                      <a:r>
                        <a:rPr lang="en-CA" sz="800" dirty="0">
                          <a:effectLst/>
                        </a:rPr>
                        <a:t> aux </a:t>
                      </a:r>
                      <a:r>
                        <a:rPr lang="en-CA" sz="800" dirty="0" err="1">
                          <a:effectLst/>
                        </a:rPr>
                        <a:t>médecins</a:t>
                      </a:r>
                      <a:r>
                        <a:rPr lang="en-CA" sz="800" dirty="0">
                          <a:effectLst/>
                        </a:rPr>
                        <a:t> </a:t>
                      </a:r>
                      <a:r>
                        <a:rPr lang="en-CA" sz="800" dirty="0" err="1">
                          <a:effectLst/>
                        </a:rPr>
                        <a:t>traitants</a:t>
                      </a:r>
                      <a:r>
                        <a:rPr lang="en-CA" sz="800" dirty="0">
                          <a:effectLst/>
                        </a:rPr>
                        <a:t> pour les informer de </a:t>
                      </a:r>
                      <a:r>
                        <a:rPr lang="en-CA" sz="800" dirty="0" err="1">
                          <a:effectLst/>
                        </a:rPr>
                        <a:t>tous</a:t>
                      </a:r>
                      <a:r>
                        <a:rPr lang="en-CA" sz="800" dirty="0">
                          <a:effectLst/>
                        </a:rPr>
                        <a:t> les </a:t>
                      </a:r>
                      <a:r>
                        <a:rPr lang="en-CA" sz="800" dirty="0" err="1">
                          <a:effectLst/>
                        </a:rPr>
                        <a:t>résultats</a:t>
                      </a:r>
                      <a:r>
                        <a:rPr lang="en-CA" sz="800" dirty="0">
                          <a:effectLst/>
                        </a:rPr>
                        <a:t> du test TIF. </a:t>
                      </a:r>
                      <a:r>
                        <a:rPr lang="en-CA" sz="800" dirty="0" err="1">
                          <a:effectLst/>
                        </a:rPr>
                        <a:t>Tous</a:t>
                      </a:r>
                      <a:r>
                        <a:rPr lang="en-CA" sz="800" dirty="0">
                          <a:effectLst/>
                        </a:rPr>
                        <a:t> les participants </a:t>
                      </a:r>
                      <a:r>
                        <a:rPr lang="en-CA" sz="800" dirty="0" err="1">
                          <a:effectLst/>
                        </a:rPr>
                        <a:t>ayant</a:t>
                      </a:r>
                      <a:r>
                        <a:rPr lang="en-CA" sz="800" dirty="0">
                          <a:effectLst/>
                        </a:rPr>
                        <a:t> un </a:t>
                      </a:r>
                      <a:r>
                        <a:rPr lang="en-CA" sz="800" dirty="0" err="1">
                          <a:effectLst/>
                        </a:rPr>
                        <a:t>résultat</a:t>
                      </a:r>
                      <a:r>
                        <a:rPr lang="en-CA" sz="800" dirty="0">
                          <a:effectLst/>
                        </a:rPr>
                        <a:t> </a:t>
                      </a:r>
                      <a:r>
                        <a:rPr lang="en-CA" sz="800" dirty="0" err="1">
                          <a:effectLst/>
                        </a:rPr>
                        <a:t>positif</a:t>
                      </a:r>
                      <a:r>
                        <a:rPr lang="en-CA" sz="800" dirty="0">
                          <a:effectLst/>
                        </a:rPr>
                        <a:t> au </a:t>
                      </a:r>
                      <a:r>
                        <a:rPr lang="en-CA" sz="800" dirty="0" err="1">
                          <a:effectLst/>
                        </a:rPr>
                        <a:t>testIIFT</a:t>
                      </a:r>
                      <a:r>
                        <a:rPr lang="en-CA" sz="800" dirty="0">
                          <a:effectLst/>
                        </a:rPr>
                        <a:t> </a:t>
                      </a:r>
                      <a:r>
                        <a:rPr lang="en-CA" sz="800" dirty="0" err="1">
                          <a:effectLst/>
                        </a:rPr>
                        <a:t>sont</a:t>
                      </a:r>
                      <a:r>
                        <a:rPr lang="en-CA" sz="800" dirty="0">
                          <a:effectLst/>
                        </a:rPr>
                        <a:t> </a:t>
                      </a:r>
                      <a:r>
                        <a:rPr lang="en-CA" sz="800" dirty="0" err="1">
                          <a:effectLst/>
                        </a:rPr>
                        <a:t>appelés</a:t>
                      </a:r>
                      <a:r>
                        <a:rPr lang="en-CA" sz="800" dirty="0">
                          <a:effectLst/>
                        </a:rPr>
                        <a:t> par </a:t>
                      </a:r>
                      <a:r>
                        <a:rPr lang="en-CA" sz="800" dirty="0" err="1">
                          <a:effectLst/>
                        </a:rPr>
                        <a:t>l'infirmière</a:t>
                      </a:r>
                      <a:r>
                        <a:rPr lang="en-CA" sz="800" dirty="0">
                          <a:effectLst/>
                        </a:rPr>
                        <a:t> du programme pour </a:t>
                      </a:r>
                      <a:r>
                        <a:rPr lang="en-CA" sz="800" dirty="0" err="1">
                          <a:effectLst/>
                        </a:rPr>
                        <a:t>discuter</a:t>
                      </a:r>
                      <a:r>
                        <a:rPr lang="en-CA" sz="800" dirty="0">
                          <a:effectLst/>
                        </a:rPr>
                        <a:t> des </a:t>
                      </a:r>
                      <a:r>
                        <a:rPr lang="en-CA" sz="800" dirty="0" err="1">
                          <a:effectLst/>
                        </a:rPr>
                        <a:t>prochaines</a:t>
                      </a:r>
                      <a:r>
                        <a:rPr lang="en-CA" sz="800" dirty="0">
                          <a:effectLst/>
                        </a:rPr>
                        <a:t> étapes (</a:t>
                      </a:r>
                      <a:r>
                        <a:rPr lang="en-CA" sz="800" dirty="0" err="1">
                          <a:effectLst/>
                        </a:rPr>
                        <a:t>évaluation</a:t>
                      </a:r>
                      <a:r>
                        <a:rPr lang="en-CA" sz="800" dirty="0">
                          <a:effectLst/>
                        </a:rPr>
                        <a:t> </a:t>
                      </a:r>
                      <a:r>
                        <a:rPr lang="en-CA" sz="800" dirty="0" err="1">
                          <a:effectLst/>
                        </a:rPr>
                        <a:t>pré-coloscopie</a:t>
                      </a:r>
                      <a:r>
                        <a:rPr lang="en-CA" sz="800" dirty="0">
                          <a:effectLst/>
                        </a:rPr>
                        <a:t>, </a:t>
                      </a:r>
                      <a:r>
                        <a:rPr lang="en-CA" sz="800" dirty="0" err="1">
                          <a:effectLst/>
                        </a:rPr>
                        <a:t>coloscopie</a:t>
                      </a:r>
                      <a:r>
                        <a:rPr lang="en-CA" sz="800" dirty="0">
                          <a:effectLst/>
                        </a:rPr>
                        <a:t> et consultation avec un </a:t>
                      </a:r>
                      <a:r>
                        <a:rPr lang="en-CA" sz="800" dirty="0" err="1">
                          <a:effectLst/>
                        </a:rPr>
                        <a:t>endoscopiste</a:t>
                      </a:r>
                      <a:r>
                        <a:rPr lang="en-CA" sz="800" dirty="0">
                          <a:effectLst/>
                        </a:rPr>
                        <a:t> </a:t>
                      </a:r>
                      <a:r>
                        <a:rPr lang="en-CA" sz="800" dirty="0" err="1">
                          <a:effectLst/>
                        </a:rPr>
                        <a:t>si</a:t>
                      </a:r>
                      <a:r>
                        <a:rPr lang="en-CA" sz="800" dirty="0">
                          <a:effectLst/>
                        </a:rPr>
                        <a:t> </a:t>
                      </a:r>
                      <a:r>
                        <a:rPr lang="en-CA" sz="800" dirty="0" err="1">
                          <a:effectLst/>
                        </a:rPr>
                        <a:t>nécessaire</a:t>
                      </a:r>
                      <a:r>
                        <a:rPr lang="en-CA" sz="800" dirty="0">
                          <a:effectLst/>
                        </a:rPr>
                        <a:t>). Une </a:t>
                      </a:r>
                      <a:r>
                        <a:rPr lang="en-CA" sz="800" dirty="0" err="1">
                          <a:effectLst/>
                        </a:rPr>
                        <a:t>lettre</a:t>
                      </a:r>
                      <a:r>
                        <a:rPr lang="en-CA" sz="800" dirty="0">
                          <a:effectLst/>
                        </a:rPr>
                        <a:t> </a:t>
                      </a:r>
                      <a:r>
                        <a:rPr lang="en-CA" sz="800" dirty="0" err="1">
                          <a:effectLst/>
                        </a:rPr>
                        <a:t>est</a:t>
                      </a:r>
                      <a:r>
                        <a:rPr lang="en-CA" sz="800" dirty="0">
                          <a:effectLst/>
                        </a:rPr>
                        <a:t> </a:t>
                      </a:r>
                      <a:r>
                        <a:rPr lang="en-CA" sz="800" dirty="0" err="1">
                          <a:effectLst/>
                        </a:rPr>
                        <a:t>envoyée</a:t>
                      </a:r>
                      <a:r>
                        <a:rPr lang="en-CA" sz="800" dirty="0">
                          <a:effectLst/>
                        </a:rPr>
                        <a:t> </a:t>
                      </a:r>
                      <a:r>
                        <a:rPr lang="en-CA" sz="800" dirty="0" err="1">
                          <a:effectLst/>
                        </a:rPr>
                        <a:t>s'il</a:t>
                      </a:r>
                      <a:r>
                        <a:rPr lang="en-CA" sz="800" dirty="0">
                          <a:effectLst/>
                        </a:rPr>
                        <a:t> </a:t>
                      </a:r>
                      <a:r>
                        <a:rPr lang="en-CA" sz="800" dirty="0" err="1">
                          <a:effectLst/>
                        </a:rPr>
                        <a:t>est</a:t>
                      </a:r>
                      <a:r>
                        <a:rPr lang="en-CA" sz="800" dirty="0">
                          <a:effectLst/>
                        </a:rPr>
                        <a:t> impossible de </a:t>
                      </a:r>
                      <a:r>
                        <a:rPr lang="en-CA" sz="800" dirty="0" err="1">
                          <a:effectLst/>
                        </a:rPr>
                        <a:t>joindre</a:t>
                      </a:r>
                      <a:r>
                        <a:rPr lang="en-CA" sz="800" dirty="0">
                          <a:effectLst/>
                        </a:rPr>
                        <a:t> le participant par </a:t>
                      </a:r>
                      <a:r>
                        <a:rPr lang="en-CA" sz="800" dirty="0" err="1">
                          <a:effectLst/>
                        </a:rPr>
                        <a:t>téléphone</a:t>
                      </a:r>
                      <a:r>
                        <a:rPr lang="en-CA" sz="800" dirty="0">
                          <a:effectLst/>
                        </a:rPr>
                        <a:t>.</a:t>
                      </a: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p>
                      <a:pPr marL="171450" marR="0" lvl="0" indent="-171450">
                        <a:spcBef>
                          <a:spcPts val="0"/>
                        </a:spcBef>
                        <a:spcAft>
                          <a:spcPts val="0"/>
                        </a:spcAft>
                        <a:buFont typeface="Arial" panose="020B0604020202020204" pitchFamily="34" charset="0"/>
                        <a:buChar char="•"/>
                        <a:tabLst>
                          <a:tab pos="228600" algn="l"/>
                          <a:tab pos="457200" algn="l"/>
                        </a:tabLst>
                      </a:pP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37994" marR="379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1884363"/>
                  </a:ext>
                </a:extLst>
              </a:tr>
              <a:tr h="321817">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 pos="457200" algn="l"/>
                        </a:tabLst>
                        <a:defRPr/>
                      </a:pPr>
                      <a:r>
                        <a:rPr lang="en-CA" sz="800" dirty="0" err="1">
                          <a:effectLst/>
                        </a:rPr>
                        <a:t>L'infirmière</a:t>
                      </a:r>
                      <a:r>
                        <a:rPr lang="en-CA" sz="800" dirty="0">
                          <a:effectLst/>
                        </a:rPr>
                        <a:t> </a:t>
                      </a:r>
                      <a:r>
                        <a:rPr lang="en-CA" sz="800" dirty="0" err="1">
                          <a:effectLst/>
                        </a:rPr>
                        <a:t>chargée</a:t>
                      </a:r>
                      <a:r>
                        <a:rPr lang="en-CA" sz="800" dirty="0">
                          <a:effectLst/>
                        </a:rPr>
                        <a:t> du </a:t>
                      </a:r>
                      <a:r>
                        <a:rPr lang="en-CA" sz="800" dirty="0" err="1">
                          <a:effectLst/>
                        </a:rPr>
                        <a:t>dépistage</a:t>
                      </a:r>
                      <a:r>
                        <a:rPr lang="en-CA" sz="800" dirty="0">
                          <a:effectLst/>
                        </a:rPr>
                        <a:t> </a:t>
                      </a:r>
                      <a:r>
                        <a:rPr lang="en-CA" sz="800" dirty="0" err="1">
                          <a:effectLst/>
                        </a:rPr>
                        <a:t>contactera</a:t>
                      </a:r>
                      <a:r>
                        <a:rPr lang="en-CA" sz="800" dirty="0">
                          <a:effectLst/>
                        </a:rPr>
                        <a:t> le participant </a:t>
                      </a:r>
                      <a:r>
                        <a:rPr lang="en-CA" sz="800" dirty="0" err="1">
                          <a:effectLst/>
                        </a:rPr>
                        <a:t>dont</a:t>
                      </a:r>
                      <a:r>
                        <a:rPr lang="en-CA" sz="800" dirty="0">
                          <a:effectLst/>
                        </a:rPr>
                        <a:t> le </a:t>
                      </a:r>
                      <a:r>
                        <a:rPr lang="en-CA" sz="800" dirty="0" err="1">
                          <a:effectLst/>
                        </a:rPr>
                        <a:t>résultat</a:t>
                      </a:r>
                      <a:r>
                        <a:rPr lang="en-CA" sz="800" dirty="0">
                          <a:effectLst/>
                        </a:rPr>
                        <a:t> </a:t>
                      </a:r>
                      <a:r>
                        <a:rPr lang="en-CA" sz="800" dirty="0" err="1">
                          <a:effectLst/>
                        </a:rPr>
                        <a:t>est</a:t>
                      </a:r>
                      <a:r>
                        <a:rPr lang="en-CA" sz="800" dirty="0">
                          <a:effectLst/>
                        </a:rPr>
                        <a:t> anormal </a:t>
                      </a:r>
                      <a:r>
                        <a:rPr lang="en-CA" sz="800" dirty="0" err="1">
                          <a:effectLst/>
                        </a:rPr>
                        <a:t>afin</a:t>
                      </a:r>
                      <a:r>
                        <a:rPr lang="en-CA" sz="800" dirty="0">
                          <a:effectLst/>
                        </a:rPr>
                        <a:t> de </a:t>
                      </a:r>
                      <a:r>
                        <a:rPr lang="en-CA" sz="800" dirty="0" err="1">
                          <a:effectLst/>
                        </a:rPr>
                        <a:t>procéder</a:t>
                      </a:r>
                      <a:r>
                        <a:rPr lang="en-CA" sz="800" dirty="0">
                          <a:effectLst/>
                        </a:rPr>
                        <a:t> à </a:t>
                      </a:r>
                      <a:r>
                        <a:rPr lang="en-CA" sz="800" dirty="0" err="1">
                          <a:effectLst/>
                        </a:rPr>
                        <a:t>une</a:t>
                      </a:r>
                      <a:r>
                        <a:rPr lang="en-CA" sz="800" dirty="0">
                          <a:effectLst/>
                        </a:rPr>
                        <a:t> </a:t>
                      </a:r>
                      <a:r>
                        <a:rPr lang="en-CA" sz="800" dirty="0" err="1">
                          <a:effectLst/>
                        </a:rPr>
                        <a:t>évaluation</a:t>
                      </a:r>
                      <a:r>
                        <a:rPr lang="en-CA" sz="800" dirty="0">
                          <a:effectLst/>
                        </a:rPr>
                        <a:t> </a:t>
                      </a:r>
                      <a:r>
                        <a:rPr lang="en-CA" sz="800" dirty="0" err="1">
                          <a:effectLst/>
                        </a:rPr>
                        <a:t>préalable</a:t>
                      </a:r>
                      <a:r>
                        <a:rPr lang="en-CA" sz="800" dirty="0">
                          <a:effectLst/>
                        </a:rPr>
                        <a:t> à la </a:t>
                      </a:r>
                      <a:r>
                        <a:rPr lang="en-CA" sz="800" dirty="0" err="1">
                          <a:effectLst/>
                        </a:rPr>
                        <a:t>coloscopie</a:t>
                      </a:r>
                      <a:r>
                        <a:rPr lang="en-CA" sz="800" dirty="0">
                          <a:effectLst/>
                        </a:rPr>
                        <a:t>. Une </a:t>
                      </a:r>
                      <a:r>
                        <a:rPr lang="en-CA" sz="800" dirty="0" err="1">
                          <a:effectLst/>
                        </a:rPr>
                        <a:t>fois</a:t>
                      </a:r>
                      <a:r>
                        <a:rPr lang="en-CA" sz="800" dirty="0">
                          <a:effectLst/>
                        </a:rPr>
                        <a:t> que </a:t>
                      </a:r>
                      <a:r>
                        <a:rPr lang="en-CA" sz="800" dirty="0" err="1">
                          <a:effectLst/>
                        </a:rPr>
                        <a:t>l'évaluation</a:t>
                      </a:r>
                      <a:r>
                        <a:rPr lang="en-CA" sz="800" dirty="0">
                          <a:effectLst/>
                        </a:rPr>
                        <a:t> </a:t>
                      </a:r>
                      <a:r>
                        <a:rPr lang="en-CA" sz="800" dirty="0" err="1">
                          <a:effectLst/>
                        </a:rPr>
                        <a:t>soit</a:t>
                      </a:r>
                      <a:r>
                        <a:rPr lang="en-CA" sz="800" dirty="0">
                          <a:effectLst/>
                        </a:rPr>
                        <a:t> </a:t>
                      </a:r>
                      <a:r>
                        <a:rPr lang="en-CA" sz="800" dirty="0" err="1">
                          <a:effectLst/>
                        </a:rPr>
                        <a:t>terminée</a:t>
                      </a:r>
                      <a:r>
                        <a:rPr lang="en-CA" sz="800" dirty="0">
                          <a:effectLst/>
                        </a:rPr>
                        <a:t>, la </a:t>
                      </a:r>
                      <a:r>
                        <a:rPr lang="en-CA" sz="800" dirty="0" err="1">
                          <a:effectLst/>
                        </a:rPr>
                        <a:t>personne</a:t>
                      </a:r>
                      <a:r>
                        <a:rPr lang="en-CA" sz="800" dirty="0">
                          <a:effectLst/>
                        </a:rPr>
                        <a:t> </a:t>
                      </a:r>
                      <a:r>
                        <a:rPr lang="en-CA" sz="800" dirty="0" err="1">
                          <a:effectLst/>
                        </a:rPr>
                        <a:t>est</a:t>
                      </a:r>
                      <a:r>
                        <a:rPr lang="en-CA" sz="800" dirty="0">
                          <a:effectLst/>
                        </a:rPr>
                        <a:t> </a:t>
                      </a:r>
                      <a:r>
                        <a:rPr lang="en-CA" sz="800" dirty="0" err="1">
                          <a:effectLst/>
                        </a:rPr>
                        <a:t>inscrite</a:t>
                      </a:r>
                      <a:r>
                        <a:rPr lang="en-CA" sz="800" dirty="0">
                          <a:effectLst/>
                        </a:rPr>
                        <a:t> pour </a:t>
                      </a:r>
                      <a:r>
                        <a:rPr lang="en-CA" sz="800" dirty="0" err="1">
                          <a:effectLst/>
                        </a:rPr>
                        <a:t>une</a:t>
                      </a:r>
                      <a:r>
                        <a:rPr lang="en-CA" sz="800" dirty="0">
                          <a:effectLst/>
                        </a:rPr>
                        <a:t> </a:t>
                      </a:r>
                      <a:r>
                        <a:rPr lang="en-CA" sz="800" dirty="0" err="1">
                          <a:effectLst/>
                        </a:rPr>
                        <a:t>coloscopie</a:t>
                      </a:r>
                      <a:r>
                        <a:rPr lang="en-CA" sz="800" dirty="0">
                          <a:effectLst/>
                        </a:rPr>
                        <a:t> </a:t>
                      </a:r>
                      <a:r>
                        <a:rPr lang="en-CA" sz="800" dirty="0" err="1">
                          <a:effectLst/>
                        </a:rPr>
                        <a:t>auprès</a:t>
                      </a:r>
                      <a:r>
                        <a:rPr lang="en-CA" sz="800" dirty="0">
                          <a:effectLst/>
                        </a:rPr>
                        <a:t> d'un </a:t>
                      </a:r>
                      <a:r>
                        <a:rPr lang="en-CA" sz="800" dirty="0" err="1">
                          <a:effectLst/>
                        </a:rPr>
                        <a:t>médecin</a:t>
                      </a:r>
                      <a:r>
                        <a:rPr lang="en-CA" sz="800" dirty="0">
                          <a:effectLst/>
                        </a:rPr>
                        <a:t> </a:t>
                      </a:r>
                      <a:r>
                        <a:rPr lang="en-CA" sz="800" dirty="0" err="1">
                          <a:effectLst/>
                        </a:rPr>
                        <a:t>accrédité</a:t>
                      </a:r>
                      <a:r>
                        <a:rPr lang="en-CA" sz="800" dirty="0">
                          <a:effectLst/>
                        </a:rPr>
                        <a:t> par le programme de </a:t>
                      </a:r>
                      <a:r>
                        <a:rPr lang="en-CA" sz="800" dirty="0" err="1">
                          <a:effectLst/>
                        </a:rPr>
                        <a:t>dépistage</a:t>
                      </a:r>
                      <a:r>
                        <a:rPr lang="en-CA" sz="800" dirty="0">
                          <a:effectLst/>
                        </a:rPr>
                        <a:t>.</a:t>
                      </a: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p>
                      <a:pPr marL="171450" marR="0" lvl="0" indent="-171450">
                        <a:spcBef>
                          <a:spcPts val="0"/>
                        </a:spcBef>
                        <a:spcAft>
                          <a:spcPts val="0"/>
                        </a:spcAft>
                        <a:buFont typeface="Arial" panose="020B0604020202020204" pitchFamily="34" charset="0"/>
                        <a:buChar char="•"/>
                        <a:tabLst>
                          <a:tab pos="228600" algn="l"/>
                          <a:tab pos="457200" algn="l"/>
                        </a:tabLst>
                      </a:pP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37994" marR="379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1958582"/>
                  </a:ext>
                </a:extLst>
              </a:tr>
              <a:tr h="258563">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 pos="457200" algn="l"/>
                        </a:tabLst>
                        <a:defRPr/>
                      </a:pPr>
                      <a:r>
                        <a:rPr lang="en-CA" sz="800" dirty="0">
                          <a:effectLst/>
                        </a:rPr>
                        <a:t>Le Programme de </a:t>
                      </a:r>
                      <a:r>
                        <a:rPr lang="en-CA" sz="800" dirty="0" err="1">
                          <a:effectLst/>
                        </a:rPr>
                        <a:t>dépistage</a:t>
                      </a:r>
                      <a:r>
                        <a:rPr lang="en-CA" sz="800" dirty="0">
                          <a:effectLst/>
                        </a:rPr>
                        <a:t> du cancer colorectal </a:t>
                      </a:r>
                      <a:r>
                        <a:rPr lang="en-CA" sz="800" dirty="0" err="1">
                          <a:effectLst/>
                        </a:rPr>
                        <a:t>envoie</a:t>
                      </a:r>
                      <a:r>
                        <a:rPr lang="en-CA" sz="800" dirty="0">
                          <a:effectLst/>
                        </a:rPr>
                        <a:t> </a:t>
                      </a:r>
                      <a:r>
                        <a:rPr lang="en-CA" sz="800" dirty="0" err="1">
                          <a:effectLst/>
                        </a:rPr>
                        <a:t>une</a:t>
                      </a:r>
                      <a:r>
                        <a:rPr lang="en-CA" sz="800" dirty="0">
                          <a:effectLst/>
                        </a:rPr>
                        <a:t> </a:t>
                      </a:r>
                      <a:r>
                        <a:rPr lang="en-CA" sz="800" dirty="0" err="1">
                          <a:effectLst/>
                        </a:rPr>
                        <a:t>lettre</a:t>
                      </a:r>
                      <a:r>
                        <a:rPr lang="en-CA" sz="800" dirty="0">
                          <a:effectLst/>
                        </a:rPr>
                        <a:t> de </a:t>
                      </a:r>
                      <a:r>
                        <a:rPr lang="en-CA" sz="800" dirty="0" err="1">
                          <a:effectLst/>
                        </a:rPr>
                        <a:t>résultats</a:t>
                      </a:r>
                      <a:r>
                        <a:rPr lang="en-CA" sz="800" dirty="0">
                          <a:effectLst/>
                        </a:rPr>
                        <a:t> </a:t>
                      </a:r>
                      <a:r>
                        <a:rPr lang="en-CA" sz="800" dirty="0" err="1">
                          <a:effectLst/>
                        </a:rPr>
                        <a:t>anormaux</a:t>
                      </a:r>
                      <a:r>
                        <a:rPr lang="en-CA" sz="800" dirty="0">
                          <a:effectLst/>
                        </a:rPr>
                        <a:t> aux clients pour </a:t>
                      </a:r>
                      <a:r>
                        <a:rPr lang="en-CA" sz="800" dirty="0" err="1">
                          <a:effectLst/>
                        </a:rPr>
                        <a:t>leur</a:t>
                      </a:r>
                      <a:r>
                        <a:rPr lang="en-CA" sz="800" dirty="0">
                          <a:effectLst/>
                        </a:rPr>
                        <a:t> </a:t>
                      </a:r>
                      <a:r>
                        <a:rPr lang="en-CA" sz="800" dirty="0" err="1">
                          <a:effectLst/>
                        </a:rPr>
                        <a:t>indiquer</a:t>
                      </a:r>
                      <a:r>
                        <a:rPr lang="en-CA" sz="800" dirty="0">
                          <a:effectLst/>
                        </a:rPr>
                        <a:t> </a:t>
                      </a:r>
                      <a:r>
                        <a:rPr lang="en-CA" sz="800" dirty="0" err="1">
                          <a:effectLst/>
                        </a:rPr>
                        <a:t>qu'ils</a:t>
                      </a:r>
                      <a:r>
                        <a:rPr lang="en-CA" sz="800" dirty="0">
                          <a:effectLst/>
                        </a:rPr>
                        <a:t> </a:t>
                      </a:r>
                      <a:r>
                        <a:rPr lang="en-CA" sz="800" dirty="0" err="1">
                          <a:effectLst/>
                        </a:rPr>
                        <a:t>doivent</a:t>
                      </a:r>
                      <a:r>
                        <a:rPr lang="en-CA" sz="800" dirty="0">
                          <a:effectLst/>
                        </a:rPr>
                        <a:t> consulter un </a:t>
                      </a:r>
                      <a:r>
                        <a:rPr lang="en-CA" sz="800" dirty="0" err="1">
                          <a:effectLst/>
                        </a:rPr>
                        <a:t>médecin</a:t>
                      </a:r>
                      <a:r>
                        <a:rPr lang="en-CA" sz="800" dirty="0">
                          <a:effectLst/>
                        </a:rPr>
                        <a:t> </a:t>
                      </a:r>
                      <a:r>
                        <a:rPr lang="en-CA" sz="800" dirty="0" err="1">
                          <a:effectLst/>
                        </a:rPr>
                        <a:t>traitant</a:t>
                      </a:r>
                      <a:r>
                        <a:rPr lang="en-CA" sz="800" dirty="0">
                          <a:effectLst/>
                        </a:rPr>
                        <a:t>. Le </a:t>
                      </a:r>
                      <a:r>
                        <a:rPr lang="en-CA" sz="800" dirty="0" err="1">
                          <a:effectLst/>
                        </a:rPr>
                        <a:t>médecin</a:t>
                      </a:r>
                      <a:r>
                        <a:rPr lang="en-CA" sz="800" dirty="0">
                          <a:effectLst/>
                        </a:rPr>
                        <a:t> </a:t>
                      </a:r>
                      <a:r>
                        <a:rPr lang="en-CA" sz="800" dirty="0" err="1">
                          <a:effectLst/>
                        </a:rPr>
                        <a:t>traitant</a:t>
                      </a:r>
                      <a:r>
                        <a:rPr lang="en-CA" sz="800" dirty="0">
                          <a:effectLst/>
                        </a:rPr>
                        <a:t> </a:t>
                      </a:r>
                      <a:r>
                        <a:rPr lang="en-CA" sz="800" dirty="0" err="1">
                          <a:effectLst/>
                        </a:rPr>
                        <a:t>détermine</a:t>
                      </a:r>
                      <a:r>
                        <a:rPr lang="en-CA" sz="800" dirty="0">
                          <a:effectLst/>
                        </a:rPr>
                        <a:t> le </a:t>
                      </a:r>
                      <a:r>
                        <a:rPr lang="en-CA" sz="800" dirty="0" err="1">
                          <a:effectLst/>
                        </a:rPr>
                        <a:t>suivi</a:t>
                      </a:r>
                      <a:r>
                        <a:rPr lang="en-CA" sz="800" dirty="0">
                          <a:effectLst/>
                        </a:rPr>
                        <a:t>. Un </a:t>
                      </a:r>
                      <a:r>
                        <a:rPr lang="en-CA" sz="800" dirty="0" err="1">
                          <a:effectLst/>
                        </a:rPr>
                        <a:t>formulaire</a:t>
                      </a:r>
                      <a:r>
                        <a:rPr lang="en-CA" sz="800" dirty="0">
                          <a:effectLst/>
                        </a:rPr>
                        <a:t> </a:t>
                      </a:r>
                      <a:r>
                        <a:rPr lang="en-CA" sz="800" dirty="0" err="1">
                          <a:effectLst/>
                        </a:rPr>
                        <a:t>standardisé</a:t>
                      </a:r>
                      <a:r>
                        <a:rPr lang="en-CA" sz="800" dirty="0">
                          <a:effectLst/>
                        </a:rPr>
                        <a:t> </a:t>
                      </a:r>
                      <a:r>
                        <a:rPr lang="en-CA" sz="800" dirty="0" err="1">
                          <a:effectLst/>
                        </a:rPr>
                        <a:t>d'orientation</a:t>
                      </a:r>
                      <a:r>
                        <a:rPr lang="en-CA" sz="800" dirty="0">
                          <a:effectLst/>
                        </a:rPr>
                        <a:t> </a:t>
                      </a:r>
                      <a:r>
                        <a:rPr lang="en-CA" sz="800" dirty="0" err="1">
                          <a:effectLst/>
                        </a:rPr>
                        <a:t>vers</a:t>
                      </a:r>
                      <a:r>
                        <a:rPr lang="en-CA" sz="800" dirty="0">
                          <a:effectLst/>
                        </a:rPr>
                        <a:t> </a:t>
                      </a:r>
                      <a:r>
                        <a:rPr lang="en-CA" sz="800" dirty="0" err="1">
                          <a:effectLst/>
                        </a:rPr>
                        <a:t>une</a:t>
                      </a:r>
                      <a:r>
                        <a:rPr lang="en-CA" sz="800" dirty="0">
                          <a:effectLst/>
                        </a:rPr>
                        <a:t> </a:t>
                      </a:r>
                      <a:r>
                        <a:rPr lang="en-CA" sz="800" dirty="0" err="1">
                          <a:effectLst/>
                        </a:rPr>
                        <a:t>coloscopie</a:t>
                      </a:r>
                      <a:r>
                        <a:rPr lang="en-CA" sz="800" dirty="0">
                          <a:effectLst/>
                        </a:rPr>
                        <a:t> </a:t>
                      </a:r>
                      <a:r>
                        <a:rPr lang="en-CA" sz="800" dirty="0" err="1">
                          <a:effectLst/>
                        </a:rPr>
                        <a:t>est</a:t>
                      </a:r>
                      <a:r>
                        <a:rPr lang="en-CA" sz="800" dirty="0">
                          <a:effectLst/>
                        </a:rPr>
                        <a:t> disponible. </a:t>
                      </a:r>
                      <a:r>
                        <a:rPr lang="en-CA" sz="800" dirty="0" err="1">
                          <a:effectLst/>
                        </a:rPr>
                        <a:t>L'activité</a:t>
                      </a:r>
                      <a:r>
                        <a:rPr lang="en-CA" sz="800" dirty="0">
                          <a:effectLst/>
                        </a:rPr>
                        <a:t>/la </a:t>
                      </a:r>
                      <a:r>
                        <a:rPr lang="en-CA" sz="800" dirty="0" err="1">
                          <a:effectLst/>
                        </a:rPr>
                        <a:t>recommandation</a:t>
                      </a:r>
                      <a:r>
                        <a:rPr lang="en-CA" sz="800" dirty="0">
                          <a:effectLst/>
                        </a:rPr>
                        <a:t> de </a:t>
                      </a:r>
                      <a:r>
                        <a:rPr lang="en-CA" sz="800" dirty="0" err="1">
                          <a:effectLst/>
                        </a:rPr>
                        <a:t>suivi</a:t>
                      </a:r>
                      <a:r>
                        <a:rPr lang="en-CA" sz="800" dirty="0">
                          <a:effectLst/>
                        </a:rPr>
                        <a:t> (p. ex. </a:t>
                      </a:r>
                      <a:r>
                        <a:rPr lang="en-CA" sz="800" dirty="0" err="1">
                          <a:effectLst/>
                        </a:rPr>
                        <a:t>coloscopie</a:t>
                      </a:r>
                      <a:r>
                        <a:rPr lang="en-CA" sz="800" dirty="0">
                          <a:effectLst/>
                        </a:rPr>
                        <a:t>) </a:t>
                      </a:r>
                      <a:r>
                        <a:rPr lang="en-CA" sz="800" dirty="0" err="1">
                          <a:effectLst/>
                        </a:rPr>
                        <a:t>est</a:t>
                      </a:r>
                      <a:r>
                        <a:rPr lang="en-CA" sz="800" dirty="0">
                          <a:effectLst/>
                        </a:rPr>
                        <a:t> </a:t>
                      </a:r>
                      <a:r>
                        <a:rPr lang="en-CA" sz="800" dirty="0" err="1">
                          <a:effectLst/>
                        </a:rPr>
                        <a:t>surveillée</a:t>
                      </a:r>
                      <a:r>
                        <a:rPr lang="en-CA" sz="800" dirty="0">
                          <a:effectLst/>
                        </a:rPr>
                        <a:t>. Le </a:t>
                      </a:r>
                      <a:r>
                        <a:rPr lang="en-CA" sz="800" dirty="0" err="1">
                          <a:effectLst/>
                        </a:rPr>
                        <a:t>médecin</a:t>
                      </a:r>
                      <a:r>
                        <a:rPr lang="en-CA" sz="800" dirty="0">
                          <a:effectLst/>
                        </a:rPr>
                        <a:t> </a:t>
                      </a:r>
                      <a:r>
                        <a:rPr lang="en-CA" sz="800" dirty="0" err="1">
                          <a:effectLst/>
                        </a:rPr>
                        <a:t>traitant</a:t>
                      </a:r>
                      <a:r>
                        <a:rPr lang="en-CA" sz="800" dirty="0">
                          <a:effectLst/>
                        </a:rPr>
                        <a:t> </a:t>
                      </a:r>
                      <a:r>
                        <a:rPr lang="en-CA" sz="800" dirty="0" err="1">
                          <a:effectLst/>
                        </a:rPr>
                        <a:t>est</a:t>
                      </a:r>
                      <a:r>
                        <a:rPr lang="en-CA" sz="800" dirty="0">
                          <a:effectLst/>
                        </a:rPr>
                        <a:t> </a:t>
                      </a:r>
                      <a:r>
                        <a:rPr lang="en-CA" sz="800" dirty="0" err="1">
                          <a:effectLst/>
                        </a:rPr>
                        <a:t>contacté</a:t>
                      </a:r>
                      <a:r>
                        <a:rPr lang="en-CA" sz="800" dirty="0">
                          <a:effectLst/>
                        </a:rPr>
                        <a:t> </a:t>
                      </a:r>
                      <a:r>
                        <a:rPr lang="en-CA" sz="800" dirty="0" err="1">
                          <a:effectLst/>
                        </a:rPr>
                        <a:t>s'il</a:t>
                      </a:r>
                      <a:r>
                        <a:rPr lang="en-CA" sz="800" dirty="0">
                          <a:effectLst/>
                        </a:rPr>
                        <a:t> </a:t>
                      </a:r>
                      <a:r>
                        <a:rPr lang="en-CA" sz="800" dirty="0" err="1">
                          <a:effectLst/>
                        </a:rPr>
                        <a:t>n'y</a:t>
                      </a:r>
                      <a:r>
                        <a:rPr lang="en-CA" sz="800" dirty="0">
                          <a:effectLst/>
                        </a:rPr>
                        <a:t> a pas </a:t>
                      </a:r>
                      <a:r>
                        <a:rPr lang="en-CA" sz="800" dirty="0" err="1">
                          <a:effectLst/>
                        </a:rPr>
                        <a:t>d'activité</a:t>
                      </a:r>
                      <a:r>
                        <a:rPr lang="en-CA" sz="800" dirty="0">
                          <a:effectLst/>
                        </a:rPr>
                        <a:t>/</a:t>
                      </a:r>
                      <a:r>
                        <a:rPr lang="en-CA" sz="800" dirty="0" err="1">
                          <a:effectLst/>
                        </a:rPr>
                        <a:t>référence</a:t>
                      </a:r>
                      <a:r>
                        <a:rPr lang="en-CA" sz="800" dirty="0">
                          <a:effectLst/>
                        </a:rPr>
                        <a:t> dans le dossier du client.</a:t>
                      </a: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p>
                      <a:pPr marL="171450" marR="0" lvl="0" indent="-171450">
                        <a:spcBef>
                          <a:spcPts val="0"/>
                        </a:spcBef>
                        <a:spcAft>
                          <a:spcPts val="0"/>
                        </a:spcAft>
                        <a:buFont typeface="Arial" panose="020B0604020202020204" pitchFamily="34" charset="0"/>
                        <a:buChar char="•"/>
                        <a:tabLst>
                          <a:tab pos="228600" algn="l"/>
                          <a:tab pos="457200" algn="l"/>
                        </a:tabLst>
                      </a:pP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37994" marR="379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813201"/>
                  </a:ext>
                </a:extLst>
              </a:tr>
              <a:tr h="258563">
                <a:tc>
                  <a:txBody>
                    <a:bodyPr/>
                    <a:lstStyle/>
                    <a:p>
                      <a:pPr marL="0" marR="0" algn="ctr">
                        <a:lnSpc>
                          <a:spcPct val="107000"/>
                        </a:lnSpc>
                        <a:spcBef>
                          <a:spcPts val="240"/>
                        </a:spcBef>
                        <a:spcAft>
                          <a:spcPts val="24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37994" marR="37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 pos="457200" algn="l"/>
                        </a:tabLst>
                        <a:defRPr/>
                      </a:pPr>
                      <a:r>
                        <a:rPr lang="en-CA" sz="800" dirty="0" err="1">
                          <a:effectLst/>
                        </a:rPr>
                        <a:t>Lorsqu'un</a:t>
                      </a:r>
                      <a:r>
                        <a:rPr lang="en-CA" sz="800" dirty="0">
                          <a:effectLst/>
                        </a:rPr>
                        <a:t> </a:t>
                      </a:r>
                      <a:r>
                        <a:rPr lang="en-CA" sz="800" dirty="0" err="1">
                          <a:effectLst/>
                        </a:rPr>
                        <a:t>résultat</a:t>
                      </a:r>
                      <a:r>
                        <a:rPr lang="en-CA" sz="800" dirty="0">
                          <a:effectLst/>
                        </a:rPr>
                        <a:t> de test anormal </a:t>
                      </a:r>
                      <a:r>
                        <a:rPr lang="en-CA" sz="800" dirty="0" err="1">
                          <a:effectLst/>
                        </a:rPr>
                        <a:t>est</a:t>
                      </a:r>
                      <a:r>
                        <a:rPr lang="en-CA" sz="800" dirty="0">
                          <a:effectLst/>
                        </a:rPr>
                        <a:t> </a:t>
                      </a:r>
                      <a:r>
                        <a:rPr lang="en-CA" sz="800" dirty="0" err="1">
                          <a:effectLst/>
                        </a:rPr>
                        <a:t>envoyé</a:t>
                      </a:r>
                      <a:r>
                        <a:rPr lang="en-CA" sz="800" dirty="0">
                          <a:effectLst/>
                        </a:rPr>
                        <a:t> au programme de </a:t>
                      </a:r>
                      <a:r>
                        <a:rPr lang="en-CA" sz="800" dirty="0" err="1">
                          <a:effectLst/>
                        </a:rPr>
                        <a:t>dépistage</a:t>
                      </a:r>
                      <a:r>
                        <a:rPr lang="en-CA" sz="800" dirty="0">
                          <a:effectLst/>
                        </a:rPr>
                        <a:t>, les </a:t>
                      </a:r>
                      <a:r>
                        <a:rPr lang="en-CA" sz="800" dirty="0" err="1">
                          <a:effectLst/>
                        </a:rPr>
                        <a:t>infirmières</a:t>
                      </a:r>
                      <a:r>
                        <a:rPr lang="en-CA" sz="800" dirty="0">
                          <a:effectLst/>
                        </a:rPr>
                        <a:t> </a:t>
                      </a:r>
                      <a:r>
                        <a:rPr lang="en-CA" sz="800" dirty="0" err="1">
                          <a:effectLst/>
                        </a:rPr>
                        <a:t>coordinatrices</a:t>
                      </a:r>
                      <a:r>
                        <a:rPr lang="en-CA" sz="800" dirty="0">
                          <a:effectLst/>
                        </a:rPr>
                        <a:t> </a:t>
                      </a:r>
                      <a:r>
                        <a:rPr lang="en-CA" sz="800" dirty="0" err="1">
                          <a:effectLst/>
                        </a:rPr>
                        <a:t>contactent</a:t>
                      </a:r>
                      <a:r>
                        <a:rPr lang="en-CA" sz="800" dirty="0">
                          <a:effectLst/>
                        </a:rPr>
                        <a:t> le patient et </a:t>
                      </a:r>
                      <a:r>
                        <a:rPr lang="en-CA" sz="800" dirty="0" err="1">
                          <a:effectLst/>
                        </a:rPr>
                        <a:t>l'informent</a:t>
                      </a:r>
                      <a:r>
                        <a:rPr lang="en-CA" sz="800" dirty="0">
                          <a:effectLst/>
                        </a:rPr>
                        <a:t> du </a:t>
                      </a:r>
                      <a:r>
                        <a:rPr lang="en-CA" sz="800" dirty="0" err="1">
                          <a:effectLst/>
                        </a:rPr>
                        <a:t>résultat</a:t>
                      </a:r>
                      <a:r>
                        <a:rPr lang="en-CA" sz="800" dirty="0">
                          <a:effectLst/>
                        </a:rPr>
                        <a:t> du test. </a:t>
                      </a:r>
                      <a:r>
                        <a:rPr lang="en-CA" sz="800" dirty="0" err="1">
                          <a:effectLst/>
                        </a:rPr>
                        <a:t>L'infirmière</a:t>
                      </a:r>
                      <a:r>
                        <a:rPr lang="en-CA" sz="800" dirty="0">
                          <a:effectLst/>
                        </a:rPr>
                        <a:t> </a:t>
                      </a:r>
                      <a:r>
                        <a:rPr lang="en-CA" sz="800" dirty="0" err="1">
                          <a:effectLst/>
                        </a:rPr>
                        <a:t>procède</a:t>
                      </a:r>
                      <a:r>
                        <a:rPr lang="en-CA" sz="800" dirty="0">
                          <a:effectLst/>
                        </a:rPr>
                        <a:t> à </a:t>
                      </a:r>
                      <a:r>
                        <a:rPr lang="en-CA" sz="800" dirty="0" err="1">
                          <a:effectLst/>
                        </a:rPr>
                        <a:t>une</a:t>
                      </a:r>
                      <a:r>
                        <a:rPr lang="en-CA" sz="800" dirty="0">
                          <a:effectLst/>
                        </a:rPr>
                        <a:t> </a:t>
                      </a:r>
                      <a:r>
                        <a:rPr lang="en-CA" sz="800" dirty="0" err="1">
                          <a:effectLst/>
                        </a:rPr>
                        <a:t>évaluation</a:t>
                      </a:r>
                      <a:r>
                        <a:rPr lang="en-CA" sz="800" dirty="0">
                          <a:effectLst/>
                        </a:rPr>
                        <a:t> </a:t>
                      </a:r>
                      <a:r>
                        <a:rPr lang="en-CA" sz="800" dirty="0" err="1">
                          <a:effectLst/>
                        </a:rPr>
                        <a:t>téléphonique</a:t>
                      </a:r>
                      <a:r>
                        <a:rPr lang="en-CA" sz="800" dirty="0">
                          <a:effectLst/>
                        </a:rPr>
                        <a:t> de </a:t>
                      </a:r>
                      <a:r>
                        <a:rPr lang="en-CA" sz="800" dirty="0" err="1">
                          <a:effectLst/>
                        </a:rPr>
                        <a:t>l'état</a:t>
                      </a:r>
                      <a:r>
                        <a:rPr lang="en-CA" sz="800" dirty="0">
                          <a:effectLst/>
                        </a:rPr>
                        <a:t> de </a:t>
                      </a:r>
                      <a:r>
                        <a:rPr lang="en-CA" sz="800" dirty="0" err="1">
                          <a:effectLst/>
                        </a:rPr>
                        <a:t>santé</a:t>
                      </a:r>
                      <a:r>
                        <a:rPr lang="en-CA" sz="800" dirty="0">
                          <a:effectLst/>
                        </a:rPr>
                        <a:t> et </a:t>
                      </a:r>
                      <a:r>
                        <a:rPr lang="en-CA" sz="800" dirty="0" err="1">
                          <a:effectLst/>
                        </a:rPr>
                        <a:t>oriente</a:t>
                      </a:r>
                      <a:r>
                        <a:rPr lang="en-CA" sz="800" dirty="0">
                          <a:effectLst/>
                        </a:rPr>
                        <a:t> le patient </a:t>
                      </a:r>
                      <a:r>
                        <a:rPr lang="en-CA" sz="800" dirty="0" err="1">
                          <a:effectLst/>
                        </a:rPr>
                        <a:t>vers</a:t>
                      </a:r>
                      <a:r>
                        <a:rPr lang="en-CA" sz="800" dirty="0">
                          <a:effectLst/>
                        </a:rPr>
                        <a:t> </a:t>
                      </a:r>
                      <a:r>
                        <a:rPr lang="en-CA" sz="800" dirty="0" err="1">
                          <a:effectLst/>
                        </a:rPr>
                        <a:t>l'unité</a:t>
                      </a:r>
                      <a:r>
                        <a:rPr lang="en-CA" sz="800" dirty="0">
                          <a:effectLst/>
                        </a:rPr>
                        <a:t> </a:t>
                      </a:r>
                      <a:r>
                        <a:rPr lang="en-CA" sz="800" dirty="0" err="1">
                          <a:effectLst/>
                        </a:rPr>
                        <a:t>d'endoscopie</a:t>
                      </a:r>
                      <a:r>
                        <a:rPr lang="en-CA" sz="800" dirty="0">
                          <a:effectLst/>
                        </a:rPr>
                        <a:t> la plus </a:t>
                      </a:r>
                      <a:r>
                        <a:rPr lang="en-CA" sz="800" dirty="0" err="1">
                          <a:effectLst/>
                        </a:rPr>
                        <a:t>proche</a:t>
                      </a:r>
                      <a:r>
                        <a:rPr lang="en-CA" sz="800" dirty="0">
                          <a:effectLst/>
                        </a:rPr>
                        <a:t> de son domicile pour </a:t>
                      </a:r>
                      <a:r>
                        <a:rPr lang="en-CA" sz="800" dirty="0" err="1">
                          <a:effectLst/>
                        </a:rPr>
                        <a:t>une</a:t>
                      </a:r>
                      <a:r>
                        <a:rPr lang="en-CA" sz="800" dirty="0">
                          <a:effectLst/>
                        </a:rPr>
                        <a:t> </a:t>
                      </a:r>
                      <a:r>
                        <a:rPr lang="en-CA" sz="800" dirty="0" err="1">
                          <a:effectLst/>
                        </a:rPr>
                        <a:t>coloscopie</a:t>
                      </a:r>
                      <a:r>
                        <a:rPr lang="en-CA" sz="800" dirty="0">
                          <a:effectLst/>
                        </a:rPr>
                        <a:t>. Les </a:t>
                      </a:r>
                      <a:r>
                        <a:rPr lang="en-CA" sz="800" dirty="0" err="1">
                          <a:effectLst/>
                        </a:rPr>
                        <a:t>infirmières</a:t>
                      </a:r>
                      <a:r>
                        <a:rPr lang="en-CA" sz="800" dirty="0">
                          <a:effectLst/>
                        </a:rPr>
                        <a:t> </a:t>
                      </a:r>
                      <a:r>
                        <a:rPr lang="en-CA" sz="800" dirty="0" err="1">
                          <a:effectLst/>
                        </a:rPr>
                        <a:t>coordinatrices</a:t>
                      </a:r>
                      <a:r>
                        <a:rPr lang="en-CA" sz="800" dirty="0">
                          <a:effectLst/>
                        </a:rPr>
                        <a:t> </a:t>
                      </a:r>
                      <a:r>
                        <a:rPr lang="en-CA" sz="800" dirty="0" err="1">
                          <a:effectLst/>
                        </a:rPr>
                        <a:t>enverront</a:t>
                      </a:r>
                      <a:r>
                        <a:rPr lang="en-CA" sz="800" dirty="0">
                          <a:effectLst/>
                        </a:rPr>
                        <a:t> un </a:t>
                      </a:r>
                      <a:r>
                        <a:rPr lang="en-CA" sz="800" dirty="0" err="1">
                          <a:effectLst/>
                        </a:rPr>
                        <a:t>paquet</a:t>
                      </a:r>
                      <a:r>
                        <a:rPr lang="en-CA" sz="800" dirty="0">
                          <a:effectLst/>
                        </a:rPr>
                        <a:t> de matériel au patient et </a:t>
                      </a:r>
                      <a:r>
                        <a:rPr lang="en-CA" sz="800" dirty="0" err="1">
                          <a:effectLst/>
                        </a:rPr>
                        <a:t>lui</a:t>
                      </a:r>
                      <a:r>
                        <a:rPr lang="en-CA" sz="800" dirty="0">
                          <a:effectLst/>
                        </a:rPr>
                        <a:t> </a:t>
                      </a:r>
                      <a:r>
                        <a:rPr lang="en-CA" sz="800" dirty="0" err="1">
                          <a:effectLst/>
                        </a:rPr>
                        <a:t>fourniront</a:t>
                      </a:r>
                      <a:r>
                        <a:rPr lang="en-CA" sz="800" dirty="0">
                          <a:effectLst/>
                        </a:rPr>
                        <a:t> </a:t>
                      </a:r>
                      <a:r>
                        <a:rPr lang="en-CA" sz="800" dirty="0" err="1">
                          <a:effectLst/>
                        </a:rPr>
                        <a:t>également</a:t>
                      </a:r>
                      <a:r>
                        <a:rPr lang="en-CA" sz="800" dirty="0">
                          <a:effectLst/>
                        </a:rPr>
                        <a:t> des </a:t>
                      </a:r>
                      <a:r>
                        <a:rPr lang="en-CA" sz="800" dirty="0" err="1">
                          <a:effectLst/>
                        </a:rPr>
                        <a:t>informations</a:t>
                      </a:r>
                      <a:r>
                        <a:rPr lang="en-CA" sz="800" dirty="0">
                          <a:effectLst/>
                        </a:rPr>
                        <a:t> sur la </a:t>
                      </a:r>
                      <a:r>
                        <a:rPr lang="en-CA" sz="800" dirty="0" err="1">
                          <a:effectLst/>
                        </a:rPr>
                        <a:t>préparation</a:t>
                      </a:r>
                      <a:r>
                        <a:rPr lang="en-CA" sz="800" dirty="0">
                          <a:effectLst/>
                        </a:rPr>
                        <a:t> des </a:t>
                      </a:r>
                      <a:r>
                        <a:rPr lang="en-CA" sz="800" dirty="0" err="1">
                          <a:effectLst/>
                        </a:rPr>
                        <a:t>intestins</a:t>
                      </a:r>
                      <a:r>
                        <a:rPr lang="en-CA" sz="800" dirty="0">
                          <a:effectLst/>
                        </a:rPr>
                        <a:t>.</a:t>
                      </a: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p>
                      <a:pPr marL="171450" marR="0" lvl="0" indent="-171450">
                        <a:spcBef>
                          <a:spcPts val="0"/>
                        </a:spcBef>
                        <a:spcAft>
                          <a:spcPts val="0"/>
                        </a:spcAft>
                        <a:buFont typeface="Arial" panose="020B0604020202020204" pitchFamily="34" charset="0"/>
                        <a:buChar char="•"/>
                        <a:tabLst>
                          <a:tab pos="228600" algn="l"/>
                          <a:tab pos="457200" algn="l"/>
                        </a:tabLst>
                      </a:pPr>
                      <a:endParaRPr lang="en-US" sz="8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37994" marR="379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909279"/>
                  </a:ext>
                </a:extLst>
              </a:tr>
            </a:tbl>
          </a:graphicData>
        </a:graphic>
      </p:graphicFrame>
    </p:spTree>
    <p:extLst>
      <p:ext uri="{BB962C8B-B14F-4D97-AF65-F5344CB8AC3E}">
        <p14:creationId xmlns:p14="http://schemas.microsoft.com/office/powerpoint/2010/main" val="4105036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76B5334F-3E69-0F51-6945-E9DC2FC238C2}"/>
              </a:ext>
            </a:extLst>
          </p:cNvPr>
          <p:cNvSpPr>
            <a:spLocks noGrp="1"/>
          </p:cNvSpPr>
          <p:nvPr>
            <p:ph type="title"/>
          </p:nvPr>
        </p:nvSpPr>
        <p:spPr>
          <a:xfrm>
            <a:off x="282087" y="-19343"/>
            <a:ext cx="10380662" cy="752475"/>
          </a:xfrm>
        </p:spPr>
        <p:txBody>
          <a:bodyPr>
            <a:normAutofit/>
          </a:bodyPr>
          <a:lstStyle/>
          <a:p>
            <a:pPr marL="0" marR="0">
              <a:spcBef>
                <a:spcPts val="200"/>
              </a:spcBef>
              <a:spcAft>
                <a:spcPts val="0"/>
              </a:spcAft>
            </a:pPr>
            <a:r>
              <a:rPr lang="fr-FR" sz="1600" b="1" dirty="0">
                <a:effectLst/>
                <a:ea typeface="Yu Gothic Light" panose="020B0300000000000000" pitchFamily="34" charset="-128"/>
                <a:cs typeface="Times New Roman" panose="02020603050405020304" pitchFamily="18" charset="0"/>
              </a:rPr>
              <a:t>Rappel du dépistage après un test fécal anormal</a:t>
            </a:r>
            <a:endParaRPr lang="en-US" sz="1600" b="1" dirty="0">
              <a:effectLst/>
              <a:ea typeface="Yu Gothic Light" panose="020B0300000000000000" pitchFamily="34" charset="-128"/>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EF507FF-FCBE-F4D7-C3A5-9BE495B76B9E}"/>
              </a:ext>
            </a:extLst>
          </p:cNvPr>
          <p:cNvGraphicFramePr>
            <a:graphicFrameLocks noGrp="1"/>
          </p:cNvGraphicFramePr>
          <p:nvPr>
            <p:extLst>
              <p:ext uri="{D42A27DB-BD31-4B8C-83A1-F6EECF244321}">
                <p14:modId xmlns:p14="http://schemas.microsoft.com/office/powerpoint/2010/main" val="3814228831"/>
              </p:ext>
            </p:extLst>
          </p:nvPr>
        </p:nvGraphicFramePr>
        <p:xfrm>
          <a:off x="282087" y="514301"/>
          <a:ext cx="11347204" cy="6212477"/>
        </p:xfrm>
        <a:graphic>
          <a:graphicData uri="http://schemas.openxmlformats.org/drawingml/2006/table">
            <a:tbl>
              <a:tblPr firstRow="1" firstCol="1" bandRow="1">
                <a:tableStyleId>{7E9639D4-E3E2-4D34-9284-5A2195B3D0D7}</a:tableStyleId>
              </a:tblPr>
              <a:tblGrid>
                <a:gridCol w="616682">
                  <a:extLst>
                    <a:ext uri="{9D8B030D-6E8A-4147-A177-3AD203B41FA5}">
                      <a16:colId xmlns:a16="http://schemas.microsoft.com/office/drawing/2014/main" val="1753170378"/>
                    </a:ext>
                  </a:extLst>
                </a:gridCol>
                <a:gridCol w="4636122">
                  <a:extLst>
                    <a:ext uri="{9D8B030D-6E8A-4147-A177-3AD203B41FA5}">
                      <a16:colId xmlns:a16="http://schemas.microsoft.com/office/drawing/2014/main" val="3665086670"/>
                    </a:ext>
                  </a:extLst>
                </a:gridCol>
                <a:gridCol w="6094400">
                  <a:extLst>
                    <a:ext uri="{9D8B030D-6E8A-4147-A177-3AD203B41FA5}">
                      <a16:colId xmlns:a16="http://schemas.microsoft.com/office/drawing/2014/main" val="3065049646"/>
                    </a:ext>
                  </a:extLst>
                </a:gridCol>
              </a:tblGrid>
              <a:tr h="140053">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720"/>
                        </a:spcBef>
                        <a:spcAft>
                          <a:spcPts val="720"/>
                        </a:spcAft>
                        <a:buClrTx/>
                        <a:buSzTx/>
                        <a:buFontTx/>
                        <a:buNone/>
                        <a:tabLst>
                          <a:tab pos="5280025" algn="l"/>
                        </a:tabLst>
                        <a:defRPr/>
                      </a:pPr>
                      <a:r>
                        <a:rPr lang="en-US" sz="900" dirty="0">
                          <a:solidFill>
                            <a:srgbClr val="FEFFFE"/>
                          </a:solidFill>
                          <a:effectLst/>
                        </a:rPr>
                        <a:t>Rappel après un </a:t>
                      </a:r>
                      <a:r>
                        <a:rPr lang="en-US" sz="900" dirty="0" err="1">
                          <a:solidFill>
                            <a:srgbClr val="FEFFFE"/>
                          </a:solidFill>
                          <a:effectLst/>
                        </a:rPr>
                        <a:t>résultat</a:t>
                      </a:r>
                      <a:r>
                        <a:rPr lang="en-US" sz="900" dirty="0">
                          <a:solidFill>
                            <a:srgbClr val="FEFFFE"/>
                          </a:solidFill>
                          <a:effectLst/>
                        </a:rPr>
                        <a:t> </a:t>
                      </a:r>
                      <a:r>
                        <a:rPr lang="en-US" sz="900" dirty="0" err="1">
                          <a:solidFill>
                            <a:srgbClr val="FEFFFE"/>
                          </a:solidFill>
                          <a:effectLst/>
                        </a:rPr>
                        <a:t>négatif</a:t>
                      </a:r>
                      <a:r>
                        <a:rPr lang="en-US" sz="900" dirty="0">
                          <a:solidFill>
                            <a:srgbClr val="FEFFFE"/>
                          </a:solidFill>
                          <a:effectLst/>
                        </a:rPr>
                        <a:t> à </a:t>
                      </a:r>
                      <a:r>
                        <a:rPr lang="en-US" sz="900" dirty="0" err="1">
                          <a:solidFill>
                            <a:srgbClr val="FEFFFE"/>
                          </a:solidFill>
                          <a:effectLst/>
                        </a:rPr>
                        <a:t>une</a:t>
                      </a:r>
                      <a:r>
                        <a:rPr lang="en-US" sz="900" dirty="0">
                          <a:solidFill>
                            <a:srgbClr val="FEFFFE"/>
                          </a:solidFill>
                          <a:effectLst/>
                        </a:rPr>
                        <a:t> </a:t>
                      </a:r>
                      <a:r>
                        <a:rPr lang="en-US" sz="900" dirty="0" err="1">
                          <a:solidFill>
                            <a:srgbClr val="FEFFFE"/>
                          </a:solidFill>
                          <a:effectLst/>
                        </a:rPr>
                        <a:t>coloscopie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tabLst>
                          <a:tab pos="5280025" algn="l"/>
                        </a:tabLst>
                      </a:pPr>
                      <a:r>
                        <a:rPr lang="en-US" sz="900" dirty="0">
                          <a:solidFill>
                            <a:srgbClr val="FEFFFE"/>
                          </a:solidFill>
                          <a:effectLst/>
                        </a:rPr>
                        <a:t>Rappel pour les </a:t>
                      </a:r>
                      <a:r>
                        <a:rPr lang="en-US" sz="900" dirty="0" err="1">
                          <a:solidFill>
                            <a:srgbClr val="FEFFFE"/>
                          </a:solidFill>
                          <a:effectLst/>
                        </a:rPr>
                        <a:t>personnes</a:t>
                      </a:r>
                      <a:r>
                        <a:rPr lang="en-US" sz="900" dirty="0">
                          <a:solidFill>
                            <a:srgbClr val="FEFFFE"/>
                          </a:solidFill>
                          <a:effectLst/>
                        </a:rPr>
                        <a:t> </a:t>
                      </a:r>
                      <a:r>
                        <a:rPr lang="en-US" sz="900" dirty="0" err="1">
                          <a:solidFill>
                            <a:srgbClr val="FEFFFE"/>
                          </a:solidFill>
                          <a:effectLst/>
                        </a:rPr>
                        <a:t>présentant</a:t>
                      </a:r>
                      <a:r>
                        <a:rPr lang="en-US" sz="900" dirty="0">
                          <a:solidFill>
                            <a:srgbClr val="FEFFFE"/>
                          </a:solidFill>
                          <a:effectLst/>
                        </a:rPr>
                        <a:t> des </a:t>
                      </a:r>
                      <a:r>
                        <a:rPr lang="en-US" sz="900" dirty="0" err="1">
                          <a:solidFill>
                            <a:srgbClr val="FEFFFE"/>
                          </a:solidFill>
                          <a:effectLst/>
                        </a:rPr>
                        <a:t>adénomes</a:t>
                      </a:r>
                      <a:r>
                        <a:rPr lang="en-US" sz="900" dirty="0">
                          <a:solidFill>
                            <a:srgbClr val="FEFFFE"/>
                          </a:solidFill>
                          <a:effectLst/>
                        </a:rPr>
                        <a:t> à </a:t>
                      </a:r>
                      <a:r>
                        <a:rPr lang="en-US" sz="900" dirty="0" err="1">
                          <a:solidFill>
                            <a:srgbClr val="FEFFFE"/>
                          </a:solidFill>
                          <a:effectLst/>
                        </a:rPr>
                        <a:t>faible</a:t>
                      </a:r>
                      <a:r>
                        <a:rPr lang="en-US" sz="900" dirty="0">
                          <a:solidFill>
                            <a:srgbClr val="FEFFFE"/>
                          </a:solidFill>
                          <a:effectLst/>
                        </a:rPr>
                        <a:t> </a:t>
                      </a:r>
                      <a:r>
                        <a:rPr lang="en-US" sz="900" dirty="0" err="1">
                          <a:solidFill>
                            <a:srgbClr val="FEFFFE"/>
                          </a:solidFill>
                          <a:effectLst/>
                        </a:rPr>
                        <a:t>ou</a:t>
                      </a:r>
                      <a:r>
                        <a:rPr lang="en-US" sz="900" dirty="0">
                          <a:solidFill>
                            <a:srgbClr val="FEFFFE"/>
                          </a:solidFill>
                          <a:effectLst/>
                        </a:rPr>
                        <a:t> à haut </a:t>
                      </a:r>
                      <a:r>
                        <a:rPr lang="en-US" sz="900" dirty="0" err="1">
                          <a:solidFill>
                            <a:srgbClr val="FEFFFE"/>
                          </a:solidFill>
                          <a:effectLst/>
                        </a:rPr>
                        <a:t>risque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1288027241"/>
                  </a:ext>
                </a:extLst>
              </a:tr>
              <a:tr h="433170">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US" sz="850" dirty="0">
                          <a:effectLst/>
                        </a:rPr>
                        <a:t>Rappel pour un </a:t>
                      </a:r>
                      <a:r>
                        <a:rPr lang="en-US" sz="850" dirty="0" err="1">
                          <a:effectLst/>
                        </a:rPr>
                        <a:t>dépistage</a:t>
                      </a:r>
                      <a:r>
                        <a:rPr lang="en-US" sz="850" dirty="0">
                          <a:effectLst/>
                        </a:rPr>
                        <a:t> TIF dans 10 </a:t>
                      </a:r>
                      <a:r>
                        <a:rPr lang="en-US" sz="850" dirty="0" err="1">
                          <a:effectLst/>
                        </a:rPr>
                        <a:t>ans</a:t>
                      </a:r>
                      <a:r>
                        <a:rPr lang="en-US" sz="850" dirty="0">
                          <a:effectLst/>
                        </a:rPr>
                        <a:t> </a:t>
                      </a:r>
                      <a:r>
                        <a:rPr lang="en-US" sz="850" dirty="0" err="1">
                          <a:effectLst/>
                        </a:rPr>
                        <a:t>ou</a:t>
                      </a:r>
                      <a:r>
                        <a:rPr lang="en-US" sz="850" dirty="0">
                          <a:effectLst/>
                        </a:rPr>
                        <a:t> </a:t>
                      </a:r>
                      <a:r>
                        <a:rPr lang="en-US" sz="850" dirty="0" err="1">
                          <a:effectLst/>
                        </a:rPr>
                        <a:t>selon</a:t>
                      </a:r>
                      <a:r>
                        <a:rPr lang="en-US" sz="850" dirty="0">
                          <a:effectLst/>
                        </a:rPr>
                        <a:t> la </a:t>
                      </a:r>
                      <a:r>
                        <a:rPr lang="en-US" sz="850" dirty="0" err="1">
                          <a:effectLst/>
                        </a:rPr>
                        <a:t>recommandation</a:t>
                      </a:r>
                      <a:r>
                        <a:rPr lang="en-US" sz="850" dirty="0">
                          <a:effectLst/>
                        </a:rPr>
                        <a:t> d'un </a:t>
                      </a:r>
                      <a:r>
                        <a:rPr lang="en-US" sz="850" dirty="0" err="1">
                          <a:effectLst/>
                        </a:rPr>
                        <a:t>endoscopiste</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US" sz="850" dirty="0">
                          <a:effectLst/>
                        </a:rPr>
                        <a:t>Il </a:t>
                      </a:r>
                      <a:r>
                        <a:rPr lang="en-US" sz="850" dirty="0" err="1">
                          <a:effectLst/>
                        </a:rPr>
                        <a:t>est</a:t>
                      </a:r>
                      <a:r>
                        <a:rPr lang="en-US" sz="850" dirty="0">
                          <a:effectLst/>
                        </a:rPr>
                        <a:t> </a:t>
                      </a:r>
                      <a:r>
                        <a:rPr lang="en-US" sz="850" dirty="0" err="1">
                          <a:effectLst/>
                        </a:rPr>
                        <a:t>recommandé</a:t>
                      </a:r>
                      <a:r>
                        <a:rPr lang="en-US" sz="850" dirty="0">
                          <a:effectLst/>
                        </a:rPr>
                        <a:t> aux participants </a:t>
                      </a:r>
                      <a:r>
                        <a:rPr lang="en-US" sz="850" dirty="0" err="1">
                          <a:effectLst/>
                        </a:rPr>
                        <a:t>présentant</a:t>
                      </a:r>
                      <a:r>
                        <a:rPr lang="en-US" sz="850" dirty="0">
                          <a:effectLst/>
                        </a:rPr>
                        <a:t> un </a:t>
                      </a:r>
                      <a:r>
                        <a:rPr lang="en-US" sz="850" dirty="0" err="1">
                          <a:effectLst/>
                        </a:rPr>
                        <a:t>ou</a:t>
                      </a:r>
                      <a:r>
                        <a:rPr lang="en-US" sz="850" dirty="0">
                          <a:effectLst/>
                        </a:rPr>
                        <a:t> </a:t>
                      </a:r>
                      <a:r>
                        <a:rPr lang="en-US" sz="850" dirty="0" err="1">
                          <a:effectLst/>
                        </a:rPr>
                        <a:t>plusieurs</a:t>
                      </a:r>
                      <a:r>
                        <a:rPr lang="en-US" sz="850" dirty="0">
                          <a:effectLst/>
                        </a:rPr>
                        <a:t> </a:t>
                      </a:r>
                      <a:r>
                        <a:rPr lang="en-US" sz="850" dirty="0" err="1">
                          <a:effectLst/>
                        </a:rPr>
                        <a:t>polypes</a:t>
                      </a:r>
                      <a:r>
                        <a:rPr lang="en-US" sz="850" dirty="0">
                          <a:effectLst/>
                        </a:rPr>
                        <a:t> </a:t>
                      </a:r>
                      <a:r>
                        <a:rPr lang="en-US" sz="850" dirty="0" err="1">
                          <a:effectLst/>
                        </a:rPr>
                        <a:t>hyperplasiques</a:t>
                      </a:r>
                      <a:r>
                        <a:rPr lang="en-US" sz="850" dirty="0">
                          <a:effectLst/>
                        </a:rPr>
                        <a:t> de </a:t>
                      </a:r>
                      <a:r>
                        <a:rPr lang="en-US" sz="850" dirty="0" err="1">
                          <a:effectLst/>
                        </a:rPr>
                        <a:t>revenir</a:t>
                      </a:r>
                      <a:r>
                        <a:rPr lang="en-US" sz="850" dirty="0">
                          <a:effectLst/>
                        </a:rPr>
                        <a:t> au </a:t>
                      </a:r>
                      <a:r>
                        <a:rPr lang="en-US" sz="850" dirty="0" err="1">
                          <a:effectLst/>
                        </a:rPr>
                        <a:t>dépistage</a:t>
                      </a:r>
                      <a:r>
                        <a:rPr lang="en-US" sz="850" dirty="0">
                          <a:effectLst/>
                        </a:rPr>
                        <a:t> avec le TIF dans 10 ans.</a:t>
                      </a:r>
                    </a:p>
                    <a:p>
                      <a:pPr marL="171450" marR="0" indent="-171450">
                        <a:lnSpc>
                          <a:spcPct val="107000"/>
                        </a:lnSpc>
                        <a:spcBef>
                          <a:spcPts val="0"/>
                        </a:spcBef>
                        <a:spcAft>
                          <a:spcPts val="0"/>
                        </a:spcAft>
                        <a:buFont typeface="Arial" panose="020B0604020202020204" pitchFamily="34" charset="0"/>
                        <a:buChar char="•"/>
                        <a:tabLst>
                          <a:tab pos="5280025" algn="l"/>
                        </a:tabLst>
                      </a:pPr>
                      <a:r>
                        <a:rPr lang="en-US" sz="850" dirty="0">
                          <a:effectLst/>
                        </a:rPr>
                        <a:t>Il </a:t>
                      </a:r>
                      <a:r>
                        <a:rPr lang="en-US" sz="850" dirty="0" err="1">
                          <a:effectLst/>
                        </a:rPr>
                        <a:t>est</a:t>
                      </a:r>
                      <a:r>
                        <a:rPr lang="en-US" sz="850" dirty="0">
                          <a:effectLst/>
                        </a:rPr>
                        <a:t> </a:t>
                      </a:r>
                      <a:r>
                        <a:rPr lang="en-US" sz="850" dirty="0" err="1">
                          <a:effectLst/>
                        </a:rPr>
                        <a:t>recommandé</a:t>
                      </a:r>
                      <a:r>
                        <a:rPr lang="en-US" sz="850" dirty="0">
                          <a:effectLst/>
                        </a:rPr>
                        <a:t> aux participants </a:t>
                      </a:r>
                      <a:r>
                        <a:rPr lang="en-US" sz="850" dirty="0" err="1">
                          <a:effectLst/>
                        </a:rPr>
                        <a:t>présentant</a:t>
                      </a:r>
                      <a:r>
                        <a:rPr lang="en-US" sz="850" dirty="0">
                          <a:effectLst/>
                        </a:rPr>
                        <a:t> un </a:t>
                      </a:r>
                      <a:r>
                        <a:rPr lang="en-US" sz="850" dirty="0" err="1">
                          <a:effectLst/>
                        </a:rPr>
                        <a:t>ou</a:t>
                      </a:r>
                      <a:r>
                        <a:rPr lang="en-US" sz="850" dirty="0">
                          <a:effectLst/>
                        </a:rPr>
                        <a:t> </a:t>
                      </a:r>
                      <a:r>
                        <a:rPr lang="en-US" sz="850" dirty="0" err="1">
                          <a:effectLst/>
                        </a:rPr>
                        <a:t>plusieurs</a:t>
                      </a:r>
                      <a:r>
                        <a:rPr lang="en-US" sz="850" dirty="0">
                          <a:effectLst/>
                        </a:rPr>
                        <a:t> </a:t>
                      </a:r>
                      <a:r>
                        <a:rPr lang="en-US" sz="850" dirty="0" err="1">
                          <a:effectLst/>
                        </a:rPr>
                        <a:t>polypes</a:t>
                      </a:r>
                      <a:r>
                        <a:rPr lang="en-US" sz="850" dirty="0">
                          <a:effectLst/>
                        </a:rPr>
                        <a:t> à </a:t>
                      </a:r>
                      <a:r>
                        <a:rPr lang="en-US" sz="850" dirty="0" err="1">
                          <a:effectLst/>
                        </a:rPr>
                        <a:t>faible</a:t>
                      </a:r>
                      <a:r>
                        <a:rPr lang="en-US" sz="850" dirty="0">
                          <a:effectLst/>
                        </a:rPr>
                        <a:t> </a:t>
                      </a:r>
                      <a:r>
                        <a:rPr lang="en-US" sz="850" dirty="0" err="1">
                          <a:effectLst/>
                        </a:rPr>
                        <a:t>risque</a:t>
                      </a:r>
                      <a:r>
                        <a:rPr lang="en-US" sz="850" dirty="0">
                          <a:effectLst/>
                        </a:rPr>
                        <a:t> de </a:t>
                      </a:r>
                      <a:r>
                        <a:rPr lang="en-US" sz="850" dirty="0" err="1">
                          <a:effectLst/>
                        </a:rPr>
                        <a:t>revenir</a:t>
                      </a:r>
                      <a:r>
                        <a:rPr lang="en-US" sz="850" dirty="0">
                          <a:effectLst/>
                        </a:rPr>
                        <a:t> au </a:t>
                      </a:r>
                      <a:r>
                        <a:rPr lang="en-US" sz="850" dirty="0" err="1">
                          <a:effectLst/>
                        </a:rPr>
                        <a:t>dépistage</a:t>
                      </a:r>
                      <a:r>
                        <a:rPr lang="en-US" sz="850" dirty="0">
                          <a:effectLst/>
                        </a:rPr>
                        <a:t> par </a:t>
                      </a:r>
                      <a:r>
                        <a:rPr lang="en-US" sz="850" dirty="0" err="1">
                          <a:effectLst/>
                        </a:rPr>
                        <a:t>coloscopie</a:t>
                      </a:r>
                      <a:r>
                        <a:rPr lang="en-US" sz="850" dirty="0">
                          <a:effectLst/>
                        </a:rPr>
                        <a:t> dans 5 ans.</a:t>
                      </a:r>
                    </a:p>
                    <a:p>
                      <a:pPr marL="171450" marR="0" indent="-171450">
                        <a:lnSpc>
                          <a:spcPct val="107000"/>
                        </a:lnSpc>
                        <a:spcBef>
                          <a:spcPts val="0"/>
                        </a:spcBef>
                        <a:spcAft>
                          <a:spcPts val="0"/>
                        </a:spcAft>
                        <a:buFont typeface="Arial" panose="020B0604020202020204" pitchFamily="34" charset="0"/>
                        <a:buChar char="•"/>
                        <a:tabLst>
                          <a:tab pos="5280025" algn="l"/>
                        </a:tabLst>
                      </a:pPr>
                      <a:r>
                        <a:rPr lang="en-US" sz="850" dirty="0">
                          <a:effectLst/>
                        </a:rPr>
                        <a:t>Il </a:t>
                      </a:r>
                      <a:r>
                        <a:rPr lang="en-US" sz="850" dirty="0" err="1">
                          <a:effectLst/>
                        </a:rPr>
                        <a:t>est</a:t>
                      </a:r>
                      <a:r>
                        <a:rPr lang="en-US" sz="850" dirty="0">
                          <a:effectLst/>
                        </a:rPr>
                        <a:t> </a:t>
                      </a:r>
                      <a:r>
                        <a:rPr lang="en-US" sz="850" dirty="0" err="1">
                          <a:effectLst/>
                        </a:rPr>
                        <a:t>recommandé</a:t>
                      </a:r>
                      <a:r>
                        <a:rPr lang="en-US" sz="850" dirty="0">
                          <a:effectLst/>
                        </a:rPr>
                        <a:t> aux participants </a:t>
                      </a:r>
                      <a:r>
                        <a:rPr lang="en-US" sz="850" dirty="0" err="1">
                          <a:effectLst/>
                        </a:rPr>
                        <a:t>présentant</a:t>
                      </a:r>
                      <a:r>
                        <a:rPr lang="en-US" sz="850" dirty="0">
                          <a:effectLst/>
                        </a:rPr>
                        <a:t> un </a:t>
                      </a:r>
                      <a:r>
                        <a:rPr lang="en-US" sz="850" dirty="0" err="1">
                          <a:effectLst/>
                        </a:rPr>
                        <a:t>ou</a:t>
                      </a:r>
                      <a:r>
                        <a:rPr lang="en-US" sz="850" dirty="0">
                          <a:effectLst/>
                        </a:rPr>
                        <a:t> </a:t>
                      </a:r>
                      <a:r>
                        <a:rPr lang="en-US" sz="850" dirty="0" err="1">
                          <a:effectLst/>
                        </a:rPr>
                        <a:t>plusieurs</a:t>
                      </a:r>
                      <a:r>
                        <a:rPr lang="en-US" sz="850" dirty="0">
                          <a:effectLst/>
                        </a:rPr>
                        <a:t> </a:t>
                      </a:r>
                      <a:r>
                        <a:rPr lang="en-US" sz="850" dirty="0" err="1">
                          <a:effectLst/>
                        </a:rPr>
                        <a:t>polypes</a:t>
                      </a:r>
                      <a:r>
                        <a:rPr lang="en-US" sz="850" dirty="0">
                          <a:effectLst/>
                        </a:rPr>
                        <a:t> à haut </a:t>
                      </a:r>
                      <a:r>
                        <a:rPr lang="en-US" sz="850" dirty="0" err="1">
                          <a:effectLst/>
                        </a:rPr>
                        <a:t>risque</a:t>
                      </a:r>
                      <a:r>
                        <a:rPr lang="en-US" sz="850" dirty="0">
                          <a:effectLst/>
                        </a:rPr>
                        <a:t> de </a:t>
                      </a:r>
                      <a:r>
                        <a:rPr lang="en-US" sz="850" dirty="0" err="1">
                          <a:effectLst/>
                        </a:rPr>
                        <a:t>revenir</a:t>
                      </a:r>
                      <a:r>
                        <a:rPr lang="en-US" sz="850" dirty="0">
                          <a:effectLst/>
                        </a:rPr>
                        <a:t> au </a:t>
                      </a:r>
                      <a:r>
                        <a:rPr lang="en-US" sz="850" dirty="0" err="1">
                          <a:effectLst/>
                        </a:rPr>
                        <a:t>dépistage</a:t>
                      </a:r>
                      <a:r>
                        <a:rPr lang="en-US" sz="850" dirty="0">
                          <a:effectLst/>
                        </a:rPr>
                        <a:t> par </a:t>
                      </a:r>
                      <a:r>
                        <a:rPr lang="en-US" sz="850" dirty="0" err="1">
                          <a:effectLst/>
                        </a:rPr>
                        <a:t>coloscopie</a:t>
                      </a:r>
                      <a:r>
                        <a:rPr lang="en-US" sz="850" dirty="0">
                          <a:effectLst/>
                        </a:rPr>
                        <a:t> dans 3 ans.</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932920"/>
                  </a:ext>
                </a:extLst>
              </a:tr>
              <a:tr h="28661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US" sz="850" dirty="0">
                          <a:effectLst/>
                        </a:rPr>
                        <a:t>Si les résultats de la coloscopie sont normaux, les directives recommandent de répéter la coloscopie dans 5 à 10 ans.</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nSpc>
                          <a:spcPct val="107000"/>
                        </a:lnSpc>
                        <a:spcBef>
                          <a:spcPts val="0"/>
                        </a:spcBef>
                        <a:spcAft>
                          <a:spcPts val="0"/>
                        </a:spcAft>
                        <a:buFont typeface="Arial" panose="020B0604020202020204" pitchFamily="34" charset="0"/>
                        <a:buNone/>
                        <a:tabLst>
                          <a:tab pos="5280025" algn="l"/>
                        </a:tabLst>
                      </a:pP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9117067"/>
                  </a:ext>
                </a:extLst>
              </a:tr>
              <a:tr h="140053">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US" sz="850" dirty="0">
                          <a:effectLst/>
                        </a:rPr>
                        <a:t>Rappel pour le </a:t>
                      </a:r>
                      <a:r>
                        <a:rPr lang="en-US" sz="850" dirty="0" err="1">
                          <a:effectLst/>
                        </a:rPr>
                        <a:t>dépistage</a:t>
                      </a:r>
                      <a:r>
                        <a:rPr lang="en-US" sz="850" dirty="0">
                          <a:effectLst/>
                        </a:rPr>
                        <a:t> TIF dans 10 </a:t>
                      </a:r>
                      <a:r>
                        <a:rPr lang="en-US" sz="850" dirty="0" err="1">
                          <a:effectLst/>
                        </a:rPr>
                        <a:t>ans</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nSpc>
                          <a:spcPct val="107000"/>
                        </a:lnSpc>
                        <a:spcBef>
                          <a:spcPts val="0"/>
                        </a:spcBef>
                        <a:spcAft>
                          <a:spcPts val="0"/>
                        </a:spcAft>
                        <a:buFont typeface="Arial" panose="020B0604020202020204" pitchFamily="34" charset="0"/>
                        <a:buNone/>
                        <a:tabLst>
                          <a:tab pos="5280025" algn="l"/>
                        </a:tabLst>
                      </a:pPr>
                      <a:r>
                        <a:rPr lang="en-US" sz="850" dirty="0">
                          <a:effectLst/>
                        </a:rPr>
                        <a:t> </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1723850"/>
                  </a:ext>
                </a:extLst>
              </a:tr>
              <a:tr h="547883">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Rappel pour le </a:t>
                      </a:r>
                      <a:r>
                        <a:rPr lang="en-CA" sz="850" dirty="0" err="1">
                          <a:effectLst/>
                        </a:rPr>
                        <a:t>dépistage</a:t>
                      </a:r>
                      <a:r>
                        <a:rPr lang="en-CA" sz="850" dirty="0">
                          <a:effectLst/>
                        </a:rPr>
                        <a:t> TIF dans 10 ans</a:t>
                      </a:r>
                      <a:endParaRPr lang="en-US" sz="850" dirty="0">
                        <a:effectLst/>
                      </a:endParaRPr>
                    </a:p>
                    <a:p>
                      <a:pPr marL="172085" marR="0" indent="-171450">
                        <a:spcBef>
                          <a:spcPts val="0"/>
                        </a:spcBef>
                        <a:spcAft>
                          <a:spcPts val="0"/>
                        </a:spcAft>
                        <a:buFont typeface="Arial" panose="020B0604020202020204" pitchFamily="34" charset="0"/>
                        <a:buChar char="•"/>
                        <a:tabLst>
                          <a:tab pos="228600" algn="l"/>
                          <a:tab pos="457200" algn="l"/>
                        </a:tabLst>
                      </a:pPr>
                      <a:r>
                        <a:rPr lang="en-CA" sz="850" dirty="0">
                          <a:effectLst/>
                        </a:rPr>
                        <a:t> </a:t>
                      </a:r>
                      <a:endParaRPr lang="en-US" sz="85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Les personnes ayant identifié un ou plusieurs adénomes à faible risque sont rappelées après 5 ans pour une coloscopie.</a:t>
                      </a:r>
                      <a:endParaRPr lang="en-US" sz="85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Les personnes ayant identifié un ou plusieurs adénomes à haut risque sont rappelées 3 ans plus tard pour une coloscopie.</a:t>
                      </a:r>
                      <a:endParaRPr lang="en-US" sz="85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Les personnes ayant de forts antécédents familiaux ou personnels d'adénomes qui n'ont pas d'adénomes identifiés seront rappelées pour une coloscopie dans 5 ans.</a:t>
                      </a:r>
                      <a:endParaRPr lang="en-US" sz="85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8056286"/>
                  </a:ext>
                </a:extLst>
              </a:tr>
              <a:tr h="42101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Les participants qui ont subi une coloscopie s'inscrivent à un programme de coloscopie dans leur zone de santé.</a:t>
                      </a:r>
                      <a:endParaRPr lang="en-US" sz="85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Rappel pour dépistage déterminé par l'endoscopiste et/ou le programme de zone (varie selon la zone) </a:t>
                      </a:r>
                      <a:endParaRPr lang="en-US" sz="85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Rappel pour le </a:t>
                      </a:r>
                      <a:r>
                        <a:rPr lang="en-CA" sz="850" dirty="0" err="1">
                          <a:effectLst/>
                        </a:rPr>
                        <a:t>dépistage</a:t>
                      </a:r>
                      <a:r>
                        <a:rPr lang="en-CA" sz="850" dirty="0">
                          <a:effectLst/>
                        </a:rPr>
                        <a:t> TIF dans 10 ans</a:t>
                      </a:r>
                      <a:endParaRPr lang="en-US" sz="85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nSpc>
                          <a:spcPct val="107000"/>
                        </a:lnSpc>
                        <a:spcBef>
                          <a:spcPts val="0"/>
                        </a:spcBef>
                        <a:spcAft>
                          <a:spcPts val="240"/>
                        </a:spcAft>
                        <a:buFont typeface="Arial" panose="020B0604020202020204" pitchFamily="34" charset="0"/>
                        <a:buNone/>
                        <a:tabLst>
                          <a:tab pos="5280025" algn="l"/>
                        </a:tabLst>
                      </a:pP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3617497"/>
                  </a:ext>
                </a:extLst>
              </a:tr>
              <a:tr h="140053">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US" sz="850" dirty="0">
                          <a:effectLst/>
                        </a:rPr>
                        <a:t>Rappel pour un </a:t>
                      </a:r>
                      <a:r>
                        <a:rPr lang="en-US" sz="850" dirty="0" err="1">
                          <a:effectLst/>
                        </a:rPr>
                        <a:t>dépistage</a:t>
                      </a:r>
                      <a:r>
                        <a:rPr lang="en-US" sz="850" dirty="0">
                          <a:effectLst/>
                        </a:rPr>
                        <a:t> TIF dans 5 </a:t>
                      </a:r>
                      <a:r>
                        <a:rPr lang="en-US" sz="850" dirty="0" err="1">
                          <a:effectLst/>
                        </a:rPr>
                        <a:t>ans</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nSpc>
                          <a:spcPct val="107000"/>
                        </a:lnSpc>
                        <a:spcBef>
                          <a:spcPts val="0"/>
                        </a:spcBef>
                        <a:spcAft>
                          <a:spcPts val="0"/>
                        </a:spcAft>
                        <a:buFont typeface="Arial" panose="020B0604020202020204" pitchFamily="34" charset="0"/>
                        <a:buNone/>
                        <a:tabLst>
                          <a:tab pos="5280025" algn="l"/>
                        </a:tabLst>
                      </a:pPr>
                      <a:r>
                        <a:rPr lang="en-US" sz="850" dirty="0">
                          <a:effectLst/>
                        </a:rPr>
                        <a:t> </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219911"/>
                  </a:ext>
                </a:extLst>
              </a:tr>
              <a:tr h="413994">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nSpc>
                          <a:spcPct val="107000"/>
                        </a:lnSpc>
                        <a:spcBef>
                          <a:spcPts val="240"/>
                        </a:spcBef>
                        <a:spcAft>
                          <a:spcPts val="0"/>
                        </a:spcAft>
                        <a:buFont typeface="Arial" panose="020B0604020202020204" pitchFamily="34" charset="0"/>
                        <a:buChar char="•"/>
                        <a:tabLst>
                          <a:tab pos="5280025" algn="l"/>
                        </a:tabLst>
                      </a:pPr>
                      <a:r>
                        <a:rPr lang="en-US" sz="850" dirty="0">
                          <a:effectLst/>
                        </a:rPr>
                        <a:t>Rappel pour un dépistage par RSOS dans 5 ans  </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Les personnes ayant identifié un ou plusieurs adénomes à faible risque sont rappelées dans 5 à 10 ans pour une coloscopie.</a:t>
                      </a:r>
                      <a:endParaRPr lang="en-US" sz="85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Les personnes ayant identifié un ou plusieurs adénomes à haut risque sont rappelées 3 ans plus tard pour une coloscopie.</a:t>
                      </a:r>
                      <a:endParaRPr lang="en-US" sz="850" dirty="0">
                        <a:effectLst/>
                      </a:endParaRPr>
                    </a:p>
                    <a:p>
                      <a:pPr marL="171450" marR="0" indent="-171450">
                        <a:lnSpc>
                          <a:spcPct val="107000"/>
                        </a:lnSpc>
                        <a:spcBef>
                          <a:spcPts val="0"/>
                        </a:spcBef>
                        <a:spcAft>
                          <a:spcPts val="240"/>
                        </a:spcAft>
                        <a:buFont typeface="Arial" panose="020B0604020202020204" pitchFamily="34" charset="0"/>
                        <a:buChar char="•"/>
                        <a:tabLst>
                          <a:tab pos="5280025" algn="l"/>
                        </a:tabLst>
                      </a:pPr>
                      <a:r>
                        <a:rPr lang="en-US" sz="850" dirty="0">
                          <a:effectLst/>
                        </a:rPr>
                        <a:t>Les personnes ayant des antécédents familiaux ou personnels importants de sont rappelées pour une coloscopie dans 5 à 10 ans.</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7335697"/>
                  </a:ext>
                </a:extLst>
              </a:tr>
              <a:tr h="86753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Rappel pour le </a:t>
                      </a:r>
                      <a:r>
                        <a:rPr lang="en-CA" sz="850" dirty="0" err="1">
                          <a:effectLst/>
                        </a:rPr>
                        <a:t>dépistage</a:t>
                      </a:r>
                      <a:r>
                        <a:rPr lang="en-CA" sz="850" dirty="0">
                          <a:effectLst/>
                        </a:rPr>
                        <a:t> TIF dans 10 ans</a:t>
                      </a:r>
                      <a:endParaRPr lang="en-US" sz="850" dirty="0">
                        <a:effectLst/>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Ceux qui présentent un ou plusieurs polypes hyperplasiques dans le rectum ou le sigmoïde doivent revenir au dépistage par le TIF dans 10 ans.</a:t>
                      </a:r>
                      <a:endParaRPr lang="en-US" sz="85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Il est recommandé à ceux qui présentent un ou deux adénomes à faible risque de revenir au dépistage par TIF dans 5 ans. </a:t>
                      </a:r>
                      <a:endParaRPr lang="en-US" sz="85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Il est recommandé aux personnes présentant un ou plusieurs adénomes à haut risque de subir une coloscopie de surveillance trois ans après la coloscopie initiale.</a:t>
                      </a:r>
                      <a:endParaRPr lang="en-US" sz="85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Les personnes présentant plus de 10 adénomes doivent subir une évaluation génétique pour détecter les syndromes de polypose adénomateuse familiale. L'intervalle de surveillance ultérieur dépendra des résultats de l'évaluation génétique et de l'absence de polypes dans le côlon. </a:t>
                      </a:r>
                      <a:endParaRPr lang="en-US" sz="85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2204874"/>
                  </a:ext>
                </a:extLst>
              </a:tr>
              <a:tr h="140053">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US" sz="850" dirty="0">
                          <a:effectLst/>
                        </a:rPr>
                        <a:t>Si les résultats de la coloscopie sont normaux, les directives recommandent de répéter la coloscopie dans 5 à 10 ans.</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nSpc>
                          <a:spcPct val="107000"/>
                        </a:lnSpc>
                        <a:spcBef>
                          <a:spcPts val="0"/>
                        </a:spcBef>
                        <a:spcAft>
                          <a:spcPts val="0"/>
                        </a:spcAft>
                        <a:buFont typeface="Arial" panose="020B0604020202020204" pitchFamily="34" charset="0"/>
                        <a:buNone/>
                        <a:tabLst>
                          <a:tab pos="5280025" algn="l"/>
                        </a:tabLst>
                      </a:pP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2747896"/>
                  </a:ext>
                </a:extLst>
              </a:tr>
              <a:tr h="140053">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US" sz="850" dirty="0">
                          <a:effectLst/>
                        </a:rPr>
                        <a:t>Rappel pour le </a:t>
                      </a:r>
                      <a:r>
                        <a:rPr lang="en-US" sz="850" dirty="0" err="1">
                          <a:effectLst/>
                        </a:rPr>
                        <a:t>dépistage</a:t>
                      </a:r>
                      <a:r>
                        <a:rPr lang="en-US" sz="850" dirty="0">
                          <a:effectLst/>
                        </a:rPr>
                        <a:t> TIF dans 10 </a:t>
                      </a:r>
                      <a:r>
                        <a:rPr lang="en-US" sz="850" dirty="0" err="1">
                          <a:effectLst/>
                        </a:rPr>
                        <a:t>ans</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US" sz="850" dirty="0" err="1">
                          <a:effectLst/>
                        </a:rPr>
                        <a:t>Suivi</a:t>
                      </a:r>
                      <a:r>
                        <a:rPr lang="en-US" sz="850" dirty="0">
                          <a:effectLst/>
                        </a:rPr>
                        <a:t> par </a:t>
                      </a:r>
                      <a:r>
                        <a:rPr lang="en-US" sz="850" dirty="0" err="1">
                          <a:effectLst/>
                        </a:rPr>
                        <a:t>l'endoscopiste</a:t>
                      </a:r>
                      <a:r>
                        <a:rPr lang="en-US" sz="850" dirty="0">
                          <a:effectLst/>
                        </a:rPr>
                        <a:t> </a:t>
                      </a:r>
                      <a:r>
                        <a:rPr lang="en-US" sz="850" dirty="0" err="1">
                          <a:effectLst/>
                        </a:rPr>
                        <a:t>selon</a:t>
                      </a:r>
                      <a:r>
                        <a:rPr lang="en-US" sz="850" dirty="0">
                          <a:effectLst/>
                        </a:rPr>
                        <a:t> les directives </a:t>
                      </a:r>
                      <a:r>
                        <a:rPr lang="en-US" sz="850" dirty="0" err="1">
                          <a:effectLst/>
                        </a:rPr>
                        <a:t>existantes</a:t>
                      </a:r>
                      <a:r>
                        <a:rPr lang="en-US" sz="850" dirty="0">
                          <a:effectLst/>
                        </a:rPr>
                        <a:t>.</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089219"/>
                  </a:ext>
                </a:extLst>
              </a:tr>
              <a:tr h="158483">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Rappel pour le </a:t>
                      </a:r>
                      <a:r>
                        <a:rPr lang="en-CA" sz="850" dirty="0" err="1">
                          <a:effectLst/>
                        </a:rPr>
                        <a:t>dépistage</a:t>
                      </a:r>
                      <a:r>
                        <a:rPr lang="en-CA" sz="850" dirty="0">
                          <a:effectLst/>
                        </a:rPr>
                        <a:t> TIF dans 10 ans</a:t>
                      </a:r>
                      <a:endParaRPr lang="en-US" sz="850" dirty="0">
                        <a:effectLst/>
                      </a:endParaRPr>
                    </a:p>
                    <a:p>
                      <a:pPr marL="172085" marR="0" indent="-171450">
                        <a:spcBef>
                          <a:spcPts val="0"/>
                        </a:spcBef>
                        <a:spcAft>
                          <a:spcPts val="0"/>
                        </a:spcAft>
                        <a:buFont typeface="Arial" panose="020B0604020202020204" pitchFamily="34" charset="0"/>
                        <a:buChar char="•"/>
                        <a:tabLst>
                          <a:tab pos="228600" algn="l"/>
                          <a:tab pos="457200" algn="l"/>
                        </a:tabLst>
                      </a:pPr>
                      <a:r>
                        <a:rPr lang="en-CA" sz="850" dirty="0">
                          <a:effectLst/>
                        </a:rPr>
                        <a:t> </a:t>
                      </a:r>
                      <a:endParaRPr lang="en-US" sz="85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228600" algn="l"/>
                          <a:tab pos="457200" algn="l"/>
                        </a:tabLst>
                      </a:pPr>
                      <a:r>
                        <a:rPr lang="en-US" sz="850" kern="1200" dirty="0">
                          <a:solidFill>
                            <a:schemeClr val="tx1"/>
                          </a:solidFill>
                          <a:effectLst/>
                          <a:latin typeface="+mn-lt"/>
                          <a:ea typeface="+mn-ea"/>
                          <a:cs typeface="+mn-cs"/>
                        </a:rPr>
                        <a:t>Les participants présentant des adénomes à faible risque reprendront le </a:t>
                      </a:r>
                      <a:r>
                        <a:rPr lang="en-US" sz="850" kern="1200" dirty="0" err="1">
                          <a:solidFill>
                            <a:schemeClr val="tx1"/>
                          </a:solidFill>
                          <a:effectLst/>
                          <a:latin typeface="+mn-lt"/>
                          <a:ea typeface="+mn-ea"/>
                          <a:cs typeface="+mn-cs"/>
                        </a:rPr>
                        <a:t>dépistage</a:t>
                      </a:r>
                      <a:r>
                        <a:rPr lang="en-US" sz="850" kern="1200" dirty="0">
                          <a:solidFill>
                            <a:schemeClr val="tx1"/>
                          </a:solidFill>
                          <a:effectLst/>
                          <a:latin typeface="+mn-lt"/>
                          <a:ea typeface="+mn-ea"/>
                          <a:cs typeface="+mn-cs"/>
                        </a:rPr>
                        <a:t> TIF après environ 5 ans (saut de deux cycles TIF).</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228600" algn="l"/>
                          <a:tab pos="457200" algn="l"/>
                        </a:tabLst>
                      </a:pPr>
                      <a:r>
                        <a:rPr lang="en-US" sz="850" kern="1200" dirty="0">
                          <a:solidFill>
                            <a:schemeClr val="tx1"/>
                          </a:solidFill>
                          <a:effectLst/>
                          <a:latin typeface="+mn-lt"/>
                          <a:ea typeface="+mn-ea"/>
                          <a:cs typeface="+mn-cs"/>
                        </a:rPr>
                        <a:t>Les participants présentant des adénomes à haut risque seront inscrits au programme pour une coloscopie de surveillance dans 3 ans.</a:t>
                      </a: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13763"/>
                  </a:ext>
                </a:extLst>
              </a:tr>
              <a:tr h="177786">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Les participants qui ont subi une coloscopie s'inscrivent à un programme de coloscopie dans leur zone de santé.</a:t>
                      </a:r>
                      <a:endParaRPr lang="en-US" sz="85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Rappel pour dépistage déterminé par l'endoscopiste et/ou le programme de zone (varie selon la zone) </a:t>
                      </a:r>
                      <a:endParaRPr lang="en-US" sz="850" dirty="0">
                        <a:effectLst/>
                      </a:endParaRPr>
                    </a:p>
                    <a:p>
                      <a:pPr marL="171450" marR="0" lvl="0" indent="-171450">
                        <a:spcBef>
                          <a:spcPts val="0"/>
                        </a:spcBef>
                        <a:spcAft>
                          <a:spcPts val="0"/>
                        </a:spcAft>
                        <a:buFont typeface="Arial" panose="020B0604020202020204" pitchFamily="34" charset="0"/>
                        <a:buChar char="•"/>
                        <a:tabLst>
                          <a:tab pos="228600" algn="l"/>
                          <a:tab pos="457200" algn="l"/>
                        </a:tabLst>
                      </a:pPr>
                      <a:r>
                        <a:rPr lang="en-CA" sz="850" dirty="0">
                          <a:effectLst/>
                        </a:rPr>
                        <a:t>Rappel pour le </a:t>
                      </a:r>
                      <a:r>
                        <a:rPr lang="en-CA" sz="850" dirty="0" err="1">
                          <a:effectLst/>
                        </a:rPr>
                        <a:t>dépistage</a:t>
                      </a:r>
                      <a:r>
                        <a:rPr lang="en-CA" sz="850" dirty="0">
                          <a:effectLst/>
                        </a:rPr>
                        <a:t> TIF dans 10 ans</a:t>
                      </a:r>
                      <a:endParaRPr lang="en-US" sz="85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US" sz="850" dirty="0">
                          <a:effectLst/>
                        </a:rPr>
                        <a:t>Aucune activité de rappel par le programme n'a été lancée pour les coloscopies. </a:t>
                      </a:r>
                    </a:p>
                    <a:p>
                      <a:pPr marL="171450" marR="0" indent="-171450">
                        <a:lnSpc>
                          <a:spcPct val="107000"/>
                        </a:lnSpc>
                        <a:spcBef>
                          <a:spcPts val="0"/>
                        </a:spcBef>
                        <a:spcAft>
                          <a:spcPts val="0"/>
                        </a:spcAft>
                        <a:buFont typeface="Arial" panose="020B0604020202020204" pitchFamily="34" charset="0"/>
                        <a:buChar char="•"/>
                        <a:tabLst>
                          <a:tab pos="5280025" algn="l"/>
                        </a:tabLst>
                      </a:pPr>
                      <a:r>
                        <a:rPr lang="en-US" sz="850" dirty="0">
                          <a:effectLst/>
                        </a:rPr>
                        <a:t>Le PCP/participant coordonne et détermine les prochaines procédures en suivant les directives de l'ACG ou la recommandation du dernier rapport de coloscopie.</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3567370"/>
                  </a:ext>
                </a:extLst>
              </a:tr>
              <a:tr h="140053">
                <a:tc>
                  <a:txBody>
                    <a:bodyPr/>
                    <a:lstStyle/>
                    <a:p>
                      <a:pPr marL="0" marR="0" algn="ctr">
                        <a:lnSpc>
                          <a:spcPct val="107000"/>
                        </a:lnSpc>
                        <a:spcBef>
                          <a:spcPts val="100"/>
                        </a:spcBef>
                        <a:spcAft>
                          <a:spcPts val="80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US" sz="850" dirty="0">
                          <a:effectLst/>
                        </a:rPr>
                        <a:t>Rappel pour un </a:t>
                      </a:r>
                      <a:r>
                        <a:rPr lang="en-US" sz="850" dirty="0" err="1">
                          <a:effectLst/>
                        </a:rPr>
                        <a:t>dépistage</a:t>
                      </a:r>
                      <a:r>
                        <a:rPr lang="en-US" sz="850" dirty="0">
                          <a:effectLst/>
                        </a:rPr>
                        <a:t> TIF dans 5 </a:t>
                      </a:r>
                      <a:r>
                        <a:rPr lang="en-US" sz="850" dirty="0" err="1">
                          <a:effectLst/>
                        </a:rPr>
                        <a:t>ans</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US" sz="850" dirty="0">
                          <a:effectLst/>
                        </a:rPr>
                        <a:t>Il est recommandé aux participants présentant un ou plusieurs adénomes à faible risque de revenir au dépistage avec le TIF dans 5 ans.</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41112" marR="411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809682"/>
                  </a:ext>
                </a:extLst>
              </a:tr>
            </a:tbl>
          </a:graphicData>
        </a:graphic>
      </p:graphicFrame>
    </p:spTree>
    <p:extLst>
      <p:ext uri="{BB962C8B-B14F-4D97-AF65-F5344CB8AC3E}">
        <p14:creationId xmlns:p14="http://schemas.microsoft.com/office/powerpoint/2010/main" val="3819985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76B5334F-3E69-0F51-6945-E9DC2FC238C2}"/>
              </a:ext>
            </a:extLst>
          </p:cNvPr>
          <p:cNvSpPr>
            <a:spLocks noGrp="1"/>
          </p:cNvSpPr>
          <p:nvPr>
            <p:ph type="title"/>
          </p:nvPr>
        </p:nvSpPr>
        <p:spPr>
          <a:xfrm>
            <a:off x="94518" y="91342"/>
            <a:ext cx="10380662" cy="752475"/>
          </a:xfrm>
        </p:spPr>
        <p:txBody>
          <a:bodyPr>
            <a:normAutofit/>
          </a:bodyPr>
          <a:lstStyle/>
          <a:p>
            <a:pPr marL="0" marR="0">
              <a:spcBef>
                <a:spcPts val="200"/>
              </a:spcBef>
              <a:spcAft>
                <a:spcPts val="0"/>
              </a:spcAft>
            </a:pPr>
            <a:r>
              <a:rPr lang="fr-FR" sz="1600" b="1">
                <a:effectLst/>
                <a:ea typeface="Yu Gothic Light" panose="020B0300000000000000" pitchFamily="34" charset="-128"/>
                <a:cs typeface="Times New Roman" panose="02020603050405020304" pitchFamily="18" charset="0"/>
              </a:rPr>
              <a:t>Stratégies mises en œuvre pour réduire le délai entre un test fécal anormal et le suivi par coloscopie (1/2)</a:t>
            </a:r>
            <a:endParaRPr lang="en-US" sz="1600" b="1">
              <a:effectLst/>
              <a:ea typeface="Yu Gothic Light" panose="020B0300000000000000" pitchFamily="34" charset="-128"/>
              <a:cs typeface="Times New Roman" panose="02020603050405020304" pitchFamily="18" charset="0"/>
            </a:endParaRPr>
          </a:p>
        </p:txBody>
      </p:sp>
      <p:graphicFrame>
        <p:nvGraphicFramePr>
          <p:cNvPr id="2" name="Table 1">
            <a:extLst>
              <a:ext uri="{FF2B5EF4-FFF2-40B4-BE49-F238E27FC236}">
                <a16:creationId xmlns:a16="http://schemas.microsoft.com/office/drawing/2014/main" id="{81EF6C0B-F4AE-FCF3-3A37-B5A2040EF4A4}"/>
              </a:ext>
            </a:extLst>
          </p:cNvPr>
          <p:cNvGraphicFramePr>
            <a:graphicFrameLocks noGrp="1"/>
          </p:cNvGraphicFramePr>
          <p:nvPr>
            <p:extLst>
              <p:ext uri="{D42A27DB-BD31-4B8C-83A1-F6EECF244321}">
                <p14:modId xmlns:p14="http://schemas.microsoft.com/office/powerpoint/2010/main" val="1866961283"/>
              </p:ext>
            </p:extLst>
          </p:nvPr>
        </p:nvGraphicFramePr>
        <p:xfrm>
          <a:off x="189036" y="843817"/>
          <a:ext cx="11821454" cy="4598613"/>
        </p:xfrm>
        <a:graphic>
          <a:graphicData uri="http://schemas.openxmlformats.org/drawingml/2006/table">
            <a:tbl>
              <a:tblPr firstRow="1" firstCol="1" bandRow="1">
                <a:tableStyleId>{7E9639D4-E3E2-4D34-9284-5A2195B3D0D7}</a:tableStyleId>
              </a:tblPr>
              <a:tblGrid>
                <a:gridCol w="615949">
                  <a:extLst>
                    <a:ext uri="{9D8B030D-6E8A-4147-A177-3AD203B41FA5}">
                      <a16:colId xmlns:a16="http://schemas.microsoft.com/office/drawing/2014/main" val="948257905"/>
                    </a:ext>
                  </a:extLst>
                </a:gridCol>
                <a:gridCol w="11205505">
                  <a:extLst>
                    <a:ext uri="{9D8B030D-6E8A-4147-A177-3AD203B41FA5}">
                      <a16:colId xmlns:a16="http://schemas.microsoft.com/office/drawing/2014/main" val="2858218414"/>
                    </a:ext>
                  </a:extLst>
                </a:gridCol>
              </a:tblGrid>
              <a:tr h="10932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p>
                    <a:p>
                      <a:pPr marL="0" marR="0" algn="ctr">
                        <a:lnSpc>
                          <a:spcPct val="107000"/>
                        </a:lnSpc>
                        <a:spcBef>
                          <a:spcPts val="240"/>
                        </a:spcBef>
                        <a:spcAft>
                          <a:spcPts val="240"/>
                        </a:spcAft>
                        <a:tabLst>
                          <a:tab pos="5280025" algn="l"/>
                        </a:tabLst>
                      </a:pPr>
                      <a:r>
                        <a:rPr lang="en-US" sz="900" dirty="0" err="1">
                          <a:solidFill>
                            <a:srgbClr val="FEFFFE"/>
                          </a:solidFill>
                          <a:effectLst/>
                          <a:latin typeface="Calibri" panose="020F0502020204030204" pitchFamily="34" charset="0"/>
                          <a:ea typeface="Yu Mincho" panose="02020400000000000000" pitchFamily="18" charset="-128"/>
                          <a:cs typeface="Arial" panose="020B0604020202020204" pitchFamily="34" charset="0"/>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solidFill>
                      <a:schemeClr val="tx1">
                        <a:lumMod val="75000"/>
                      </a:schemeClr>
                    </a:solidFill>
                  </a:tcPr>
                </a:tc>
                <a:tc>
                  <a:txBody>
                    <a:bodyPr/>
                    <a:lstStyle/>
                    <a:p>
                      <a:pPr marL="0" marR="0">
                        <a:lnSpc>
                          <a:spcPct val="107000"/>
                        </a:lnSpc>
                        <a:spcBef>
                          <a:spcPts val="100"/>
                        </a:spcBef>
                        <a:spcAft>
                          <a:spcPts val="100"/>
                        </a:spcAft>
                      </a:pPr>
                      <a:r>
                        <a:rPr lang="en-US" sz="900" dirty="0" err="1">
                          <a:solidFill>
                            <a:srgbClr val="FEFFFE"/>
                          </a:solidFill>
                          <a:effectLst/>
                        </a:rPr>
                        <a:t>Stratégies</a:t>
                      </a:r>
                      <a:r>
                        <a:rPr lang="en-US" sz="900" dirty="0">
                          <a:solidFill>
                            <a:srgbClr val="FEFFFE"/>
                          </a:solidFill>
                          <a:effectLst/>
                        </a:rPr>
                        <a:t> </a:t>
                      </a:r>
                      <a:r>
                        <a:rPr lang="en-US" sz="900" dirty="0" err="1">
                          <a:solidFill>
                            <a:srgbClr val="FEFFFE"/>
                          </a:solidFill>
                          <a:effectLst/>
                        </a:rPr>
                        <a:t>visant</a:t>
                      </a:r>
                      <a:r>
                        <a:rPr lang="en-US" sz="900" dirty="0">
                          <a:solidFill>
                            <a:srgbClr val="FEFFFE"/>
                          </a:solidFill>
                          <a:effectLst/>
                        </a:rPr>
                        <a:t> à </a:t>
                      </a:r>
                      <a:r>
                        <a:rPr lang="en-US" sz="900" dirty="0" err="1">
                          <a:solidFill>
                            <a:srgbClr val="FEFFFE"/>
                          </a:solidFill>
                          <a:effectLst/>
                        </a:rPr>
                        <a:t>réduire</a:t>
                      </a:r>
                      <a:r>
                        <a:rPr lang="en-US" sz="900" dirty="0">
                          <a:solidFill>
                            <a:srgbClr val="FEFFFE"/>
                          </a:solidFill>
                          <a:effectLst/>
                        </a:rPr>
                        <a:t> les </a:t>
                      </a:r>
                      <a:r>
                        <a:rPr lang="en-US" sz="900" dirty="0" err="1">
                          <a:solidFill>
                            <a:srgbClr val="FEFFFE"/>
                          </a:solidFill>
                          <a:effectLst/>
                        </a:rPr>
                        <a:t>délais</a:t>
                      </a:r>
                      <a:r>
                        <a:rPr lang="en-US" sz="900" dirty="0">
                          <a:solidFill>
                            <a:srgbClr val="FEFFFE"/>
                          </a:solidFill>
                          <a:effectLst/>
                        </a:rPr>
                        <a:t> </a:t>
                      </a:r>
                      <a:r>
                        <a:rPr lang="en-US" sz="900" dirty="0" err="1">
                          <a:solidFill>
                            <a:srgbClr val="FEFFFE"/>
                          </a:solidFill>
                          <a:effectLst/>
                        </a:rPr>
                        <a:t>d'attente</a:t>
                      </a:r>
                      <a:r>
                        <a:rPr lang="en-US" sz="900" dirty="0">
                          <a:solidFill>
                            <a:srgbClr val="FEFFFE"/>
                          </a:solidFill>
                          <a:effectLst/>
                        </a:rPr>
                        <a:t> pour </a:t>
                      </a:r>
                      <a:r>
                        <a:rPr lang="en-US" sz="900" dirty="0" err="1">
                          <a:solidFill>
                            <a:srgbClr val="FEFFFE"/>
                          </a:solidFill>
                          <a:effectLst/>
                        </a:rPr>
                        <a:t>une</a:t>
                      </a:r>
                      <a:r>
                        <a:rPr lang="en-US" sz="900" dirty="0">
                          <a:solidFill>
                            <a:srgbClr val="FEFFFE"/>
                          </a:solidFill>
                          <a:effectLst/>
                        </a:rPr>
                        <a:t> </a:t>
                      </a:r>
                      <a:r>
                        <a:rPr lang="en-US" sz="900" dirty="0" err="1">
                          <a:solidFill>
                            <a:srgbClr val="FEFFFE"/>
                          </a:solidFill>
                          <a:effectLst/>
                        </a:rPr>
                        <a:t>coloscopie</a:t>
                      </a:r>
                      <a:r>
                        <a:rPr lang="en-US" sz="900" dirty="0">
                          <a:solidFill>
                            <a:srgbClr val="FEFFFE"/>
                          </a:solidFill>
                          <a:effectLst/>
                        </a:rPr>
                        <a:t> après un test </a:t>
                      </a:r>
                      <a:r>
                        <a:rPr lang="en-US" sz="900" dirty="0" err="1">
                          <a:solidFill>
                            <a:srgbClr val="FEFFFE"/>
                          </a:solidFill>
                          <a:effectLst/>
                        </a:rPr>
                        <a:t>fécal</a:t>
                      </a:r>
                      <a:r>
                        <a:rPr lang="en-US" sz="900" dirty="0">
                          <a:solidFill>
                            <a:srgbClr val="FEFFFE"/>
                          </a:solidFill>
                          <a:effectLst/>
                        </a:rPr>
                        <a:t> anormal</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2134" marR="22134" marT="0" marB="0" anchor="ctr">
                    <a:solidFill>
                      <a:schemeClr val="tx1">
                        <a:lumMod val="75000"/>
                      </a:schemeClr>
                    </a:solidFill>
                  </a:tcPr>
                </a:tc>
                <a:extLst>
                  <a:ext uri="{0D108BD9-81ED-4DB2-BD59-A6C34878D82A}">
                    <a16:rowId xmlns:a16="http://schemas.microsoft.com/office/drawing/2014/main" val="3891085688"/>
                  </a:ext>
                </a:extLst>
              </a:tr>
              <a:tr h="1218926">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solidFill>
                      <a:schemeClr val="tx1">
                        <a:lumMod val="75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Clinique de </a:t>
                      </a:r>
                      <a:r>
                        <a:rPr lang="en-US" sz="900" kern="1200" dirty="0" err="1">
                          <a:solidFill>
                            <a:schemeClr val="tx1"/>
                          </a:solidFill>
                          <a:effectLst/>
                          <a:latin typeface="+mn-lt"/>
                          <a:ea typeface="+mn-ea"/>
                          <a:cs typeface="+mn-cs"/>
                        </a:rPr>
                        <a:t>coloscopie</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Augmentation du personnel </a:t>
                      </a:r>
                      <a:r>
                        <a:rPr lang="en-US" sz="900" kern="1200" dirty="0" err="1">
                          <a:solidFill>
                            <a:schemeClr val="tx1"/>
                          </a:solidFill>
                          <a:effectLst/>
                          <a:latin typeface="+mn-lt"/>
                          <a:ea typeface="+mn-ea"/>
                          <a:cs typeface="+mn-cs"/>
                        </a:rPr>
                        <a:t>administratif</a:t>
                      </a:r>
                      <a:r>
                        <a:rPr lang="en-US" sz="900" kern="1200" dirty="0">
                          <a:solidFill>
                            <a:schemeClr val="tx1"/>
                          </a:solidFill>
                          <a:effectLst/>
                          <a:latin typeface="+mn-lt"/>
                          <a:ea typeface="+mn-ea"/>
                          <a:cs typeface="+mn-cs"/>
                        </a:rPr>
                        <a:t> et des </a:t>
                      </a:r>
                      <a:r>
                        <a:rPr lang="en-US" sz="900" kern="1200" dirty="0" err="1">
                          <a:solidFill>
                            <a:schemeClr val="tx1"/>
                          </a:solidFill>
                          <a:effectLst/>
                          <a:latin typeface="+mn-lt"/>
                          <a:ea typeface="+mn-ea"/>
                          <a:cs typeface="+mn-cs"/>
                        </a:rPr>
                        <a:t>coloscopistes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expérimentés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Salles </a:t>
                      </a:r>
                      <a:r>
                        <a:rPr lang="en-US" sz="900" kern="1200" dirty="0" err="1">
                          <a:solidFill>
                            <a:schemeClr val="tx1"/>
                          </a:solidFill>
                          <a:effectLst/>
                          <a:latin typeface="+mn-lt"/>
                          <a:ea typeface="+mn-ea"/>
                          <a:cs typeface="+mn-cs"/>
                        </a:rPr>
                        <a:t>d'endoscopie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dédiées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Augmentation des coloscopies à 4 </a:t>
                      </a:r>
                      <a:r>
                        <a:rPr lang="en-US" sz="900" kern="1200" dirty="0" err="1">
                          <a:solidFill>
                            <a:schemeClr val="tx1"/>
                          </a:solidFill>
                          <a:effectLst/>
                          <a:latin typeface="+mn-lt"/>
                          <a:ea typeface="+mn-ea"/>
                          <a:cs typeface="+mn-cs"/>
                        </a:rPr>
                        <a:t>jours</a:t>
                      </a:r>
                      <a:r>
                        <a:rPr lang="en-US" sz="900" kern="1200" dirty="0">
                          <a:solidFill>
                            <a:schemeClr val="tx1"/>
                          </a:solidFill>
                          <a:effectLst/>
                          <a:latin typeface="+mn-lt"/>
                          <a:ea typeface="+mn-ea"/>
                          <a:cs typeface="+mn-cs"/>
                        </a:rPr>
                        <a:t>/</a:t>
                      </a:r>
                      <a:r>
                        <a:rPr lang="en-US" sz="900" kern="1200" dirty="0" err="1">
                          <a:solidFill>
                            <a:schemeClr val="tx1"/>
                          </a:solidFill>
                          <a:effectLst/>
                          <a:latin typeface="+mn-lt"/>
                          <a:ea typeface="+mn-ea"/>
                          <a:cs typeface="+mn-cs"/>
                        </a:rPr>
                        <a:t>semaine</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err="1">
                          <a:solidFill>
                            <a:schemeClr val="tx1"/>
                          </a:solidFill>
                          <a:effectLst/>
                          <a:latin typeface="+mn-lt"/>
                          <a:ea typeface="+mn-ea"/>
                          <a:cs typeface="+mn-cs"/>
                        </a:rPr>
                        <a:t>Financement</a:t>
                      </a:r>
                      <a:r>
                        <a:rPr lang="en-US" sz="900" kern="1200" dirty="0">
                          <a:solidFill>
                            <a:schemeClr val="tx1"/>
                          </a:solidFill>
                          <a:effectLst/>
                          <a:latin typeface="+mn-lt"/>
                          <a:ea typeface="+mn-ea"/>
                          <a:cs typeface="+mn-cs"/>
                        </a:rPr>
                        <a:t> par le PCCC de </a:t>
                      </a:r>
                      <a:r>
                        <a:rPr lang="en-US" sz="900" kern="1200" dirty="0" err="1">
                          <a:solidFill>
                            <a:schemeClr val="tx1"/>
                          </a:solidFill>
                          <a:effectLst/>
                          <a:latin typeface="+mn-lt"/>
                          <a:ea typeface="+mn-ea"/>
                          <a:cs typeface="+mn-cs"/>
                        </a:rPr>
                        <a:t>l'achat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d'équipement</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coloscopie</a:t>
                      </a:r>
                      <a:r>
                        <a:rPr lang="en-US" sz="900" kern="1200" dirty="0">
                          <a:solidFill>
                            <a:schemeClr val="tx1"/>
                          </a:solidFill>
                          <a:effectLst/>
                          <a:latin typeface="+mn-lt"/>
                          <a:ea typeface="+mn-ea"/>
                          <a:cs typeface="+mn-cs"/>
                        </a:rPr>
                        <a:t> et du </a:t>
                      </a:r>
                      <a:r>
                        <a:rPr lang="en-US" sz="900" kern="1200" dirty="0" err="1">
                          <a:solidFill>
                            <a:schemeClr val="tx1"/>
                          </a:solidFill>
                          <a:effectLst/>
                          <a:latin typeface="+mn-lt"/>
                          <a:ea typeface="+mn-ea"/>
                          <a:cs typeface="+mn-cs"/>
                        </a:rPr>
                        <a:t>logiciel</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d'échange</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connaissances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err="1">
                          <a:solidFill>
                            <a:schemeClr val="tx1"/>
                          </a:solidFill>
                          <a:effectLst/>
                          <a:latin typeface="+mn-lt"/>
                          <a:ea typeface="+mn-ea"/>
                          <a:cs typeface="+mn-cs"/>
                        </a:rPr>
                        <a:t>ColonCheck</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Avis aux Médecins </a:t>
                      </a:r>
                      <a:r>
                        <a:rPr lang="en-US" sz="900" kern="1200" dirty="0" err="1">
                          <a:solidFill>
                            <a:schemeClr val="tx1"/>
                          </a:solidFill>
                          <a:effectLst/>
                          <a:latin typeface="+mn-lt"/>
                          <a:ea typeface="+mn-ea"/>
                          <a:cs typeface="+mn-cs"/>
                        </a:rPr>
                        <a:t>traitants</a:t>
                      </a:r>
                      <a:r>
                        <a:rPr lang="en-US" sz="900" kern="1200" dirty="0">
                          <a:solidFill>
                            <a:schemeClr val="tx1"/>
                          </a:solidFill>
                          <a:effectLst/>
                          <a:latin typeface="+mn-lt"/>
                          <a:ea typeface="+mn-ea"/>
                          <a:cs typeface="+mn-cs"/>
                        </a:rPr>
                        <a:t> pour </a:t>
                      </a:r>
                      <a:r>
                        <a:rPr lang="en-US" sz="900" kern="1200" dirty="0" err="1">
                          <a:solidFill>
                            <a:schemeClr val="tx1"/>
                          </a:solidFill>
                          <a:effectLst/>
                          <a:latin typeface="+mn-lt"/>
                          <a:ea typeface="+mn-ea"/>
                          <a:cs typeface="+mn-cs"/>
                        </a:rPr>
                        <a:t>qu'ils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complètent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l'aiguillage</a:t>
                      </a:r>
                      <a:r>
                        <a:rPr lang="en-US" sz="900" kern="1200" dirty="0">
                          <a:solidFill>
                            <a:schemeClr val="tx1"/>
                          </a:solidFill>
                          <a:effectLst/>
                          <a:latin typeface="+mn-lt"/>
                          <a:ea typeface="+mn-ea"/>
                          <a:cs typeface="+mn-cs"/>
                        </a:rPr>
                        <a:t> des TIF </a:t>
                      </a:r>
                      <a:r>
                        <a:rPr lang="en-US" sz="900" kern="1200" dirty="0" err="1">
                          <a:solidFill>
                            <a:schemeClr val="tx1"/>
                          </a:solidFill>
                          <a:effectLst/>
                          <a:latin typeface="+mn-lt"/>
                          <a:ea typeface="+mn-ea"/>
                          <a:cs typeface="+mn-cs"/>
                        </a:rPr>
                        <a:t>positifs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envoyés</a:t>
                      </a:r>
                      <a:r>
                        <a:rPr lang="en-US" sz="900" kern="1200" dirty="0">
                          <a:solidFill>
                            <a:schemeClr val="tx1"/>
                          </a:solidFill>
                          <a:effectLst/>
                          <a:latin typeface="+mn-lt"/>
                          <a:ea typeface="+mn-ea"/>
                          <a:cs typeface="+mn-cs"/>
                        </a:rPr>
                        <a:t> plus </a:t>
                      </a:r>
                      <a:r>
                        <a:rPr lang="en-US" sz="900" kern="1200" dirty="0" err="1">
                          <a:solidFill>
                            <a:schemeClr val="tx1"/>
                          </a:solidFill>
                          <a:effectLst/>
                          <a:latin typeface="+mn-lt"/>
                          <a:ea typeface="+mn-ea"/>
                          <a:cs typeface="+mn-cs"/>
                        </a:rPr>
                        <a:t>tôt</a:t>
                      </a:r>
                      <a:r>
                        <a:rPr lang="en-US" sz="900" kern="1200" dirty="0">
                          <a:solidFill>
                            <a:schemeClr val="tx1"/>
                          </a:solidFill>
                          <a:effectLst/>
                          <a:latin typeface="+mn-lt"/>
                          <a:ea typeface="+mn-ea"/>
                          <a:cs typeface="+mn-cs"/>
                        </a:rPr>
                        <a:t> - </a:t>
                      </a:r>
                      <a:r>
                        <a:rPr lang="en-US" sz="900" kern="1200" dirty="0" err="1">
                          <a:solidFill>
                            <a:schemeClr val="tx1"/>
                          </a:solidFill>
                          <a:effectLst/>
                          <a:latin typeface="+mn-lt"/>
                          <a:ea typeface="+mn-ea"/>
                          <a:cs typeface="+mn-cs"/>
                        </a:rPr>
                        <a:t>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cours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err="1">
                          <a:solidFill>
                            <a:schemeClr val="tx1"/>
                          </a:solidFill>
                          <a:effectLst/>
                          <a:latin typeface="+mn-lt"/>
                          <a:ea typeface="+mn-ea"/>
                          <a:cs typeface="+mn-cs"/>
                        </a:rPr>
                        <a:t>Éducation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répétée</a:t>
                      </a:r>
                      <a:r>
                        <a:rPr lang="en-US" sz="900" kern="1200" dirty="0">
                          <a:solidFill>
                            <a:schemeClr val="tx1"/>
                          </a:solidFill>
                          <a:effectLst/>
                          <a:latin typeface="+mn-lt"/>
                          <a:ea typeface="+mn-ea"/>
                          <a:cs typeface="+mn-cs"/>
                        </a:rPr>
                        <a:t> des </a:t>
                      </a:r>
                      <a:r>
                        <a:rPr lang="en-US" sz="900" kern="1200" dirty="0" err="1">
                          <a:solidFill>
                            <a:schemeClr val="tx1"/>
                          </a:solidFill>
                          <a:effectLst/>
                          <a:latin typeface="+mn-lt"/>
                          <a:ea typeface="+mn-ea"/>
                          <a:cs typeface="+mn-cs"/>
                        </a:rPr>
                        <a:t>fournisseurs</a:t>
                      </a:r>
                      <a:r>
                        <a:rPr lang="en-US" sz="900" kern="1200" dirty="0">
                          <a:solidFill>
                            <a:schemeClr val="tx1"/>
                          </a:solidFill>
                          <a:effectLst/>
                          <a:latin typeface="+mn-lt"/>
                          <a:ea typeface="+mn-ea"/>
                          <a:cs typeface="+mn-cs"/>
                        </a:rPr>
                        <a:t> et </a:t>
                      </a:r>
                      <a:r>
                        <a:rPr lang="en-US" sz="900" kern="1200" dirty="0" err="1">
                          <a:solidFill>
                            <a:schemeClr val="tx1"/>
                          </a:solidFill>
                          <a:effectLst/>
                          <a:latin typeface="+mn-lt"/>
                          <a:ea typeface="+mn-ea"/>
                          <a:cs typeface="+mn-cs"/>
                        </a:rPr>
                        <a:t>lettres</a:t>
                      </a:r>
                      <a:r>
                        <a:rPr lang="en-US" sz="900" kern="1200" dirty="0">
                          <a:solidFill>
                            <a:schemeClr val="tx1"/>
                          </a:solidFill>
                          <a:effectLst/>
                          <a:latin typeface="+mn-lt"/>
                          <a:ea typeface="+mn-ea"/>
                          <a:cs typeface="+mn-cs"/>
                        </a:rPr>
                        <a:t> de rappel - </a:t>
                      </a:r>
                      <a:r>
                        <a:rPr lang="en-US" sz="900" kern="1200" dirty="0" err="1">
                          <a:solidFill>
                            <a:schemeClr val="tx1"/>
                          </a:solidFill>
                          <a:effectLst/>
                          <a:latin typeface="+mn-lt"/>
                          <a:ea typeface="+mn-ea"/>
                          <a:cs typeface="+mn-cs"/>
                        </a:rPr>
                        <a:t>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cours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err="1">
                          <a:solidFill>
                            <a:schemeClr val="tx1"/>
                          </a:solidFill>
                          <a:effectLst/>
                          <a:latin typeface="+mn-lt"/>
                          <a:ea typeface="+mn-ea"/>
                          <a:cs typeface="+mn-cs"/>
                        </a:rPr>
                        <a:t>Suivi</a:t>
                      </a:r>
                      <a:r>
                        <a:rPr lang="en-US" sz="900" kern="1200" dirty="0">
                          <a:solidFill>
                            <a:schemeClr val="tx1"/>
                          </a:solidFill>
                          <a:effectLst/>
                          <a:latin typeface="+mn-lt"/>
                          <a:ea typeface="+mn-ea"/>
                          <a:cs typeface="+mn-cs"/>
                        </a:rPr>
                        <a:t> avec la </a:t>
                      </a:r>
                      <a:r>
                        <a:rPr lang="en-US" sz="900" kern="1200" dirty="0" err="1">
                          <a:solidFill>
                            <a:schemeClr val="tx1"/>
                          </a:solidFill>
                          <a:effectLst/>
                          <a:latin typeface="+mn-lt"/>
                          <a:ea typeface="+mn-ea"/>
                          <a:cs typeface="+mn-cs"/>
                        </a:rPr>
                        <a:t>clinique</a:t>
                      </a:r>
                      <a:r>
                        <a:rPr lang="en-US" sz="900" kern="1200" dirty="0">
                          <a:solidFill>
                            <a:schemeClr val="tx1"/>
                          </a:solidFill>
                          <a:effectLst/>
                          <a:latin typeface="+mn-lt"/>
                          <a:ea typeface="+mn-ea"/>
                          <a:cs typeface="+mn-cs"/>
                        </a:rPr>
                        <a:t> du </a:t>
                      </a:r>
                      <a:r>
                        <a:rPr lang="en-US" sz="900" kern="1200" dirty="0" err="1">
                          <a:solidFill>
                            <a:schemeClr val="tx1"/>
                          </a:solidFill>
                          <a:effectLst/>
                          <a:latin typeface="+mn-lt"/>
                          <a:ea typeface="+mn-ea"/>
                          <a:cs typeface="+mn-cs"/>
                        </a:rPr>
                        <a:t>chirurgien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si</a:t>
                      </a:r>
                      <a:r>
                        <a:rPr lang="en-US" sz="900" kern="1200" dirty="0">
                          <a:solidFill>
                            <a:schemeClr val="tx1"/>
                          </a:solidFill>
                          <a:effectLst/>
                          <a:latin typeface="+mn-lt"/>
                          <a:ea typeface="+mn-ea"/>
                          <a:cs typeface="+mn-cs"/>
                        </a:rPr>
                        <a:t> le </a:t>
                      </a:r>
                      <a:r>
                        <a:rPr lang="en-US" sz="900" kern="1200" dirty="0" err="1">
                          <a:solidFill>
                            <a:schemeClr val="tx1"/>
                          </a:solidFill>
                          <a:effectLst/>
                          <a:latin typeface="+mn-lt"/>
                          <a:ea typeface="+mn-ea"/>
                          <a:cs typeface="+mn-cs"/>
                        </a:rPr>
                        <a:t>programme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n'a</a:t>
                      </a:r>
                      <a:r>
                        <a:rPr lang="en-US" sz="900" kern="1200" dirty="0">
                          <a:solidFill>
                            <a:schemeClr val="tx1"/>
                          </a:solidFill>
                          <a:effectLst/>
                          <a:latin typeface="+mn-lt"/>
                          <a:ea typeface="+mn-ea"/>
                          <a:cs typeface="+mn-cs"/>
                        </a:rPr>
                        <a:t> pas </a:t>
                      </a:r>
                      <a:r>
                        <a:rPr lang="en-US" sz="900" kern="1200" dirty="0" err="1">
                          <a:solidFill>
                            <a:schemeClr val="tx1"/>
                          </a:solidFill>
                          <a:effectLst/>
                          <a:latin typeface="+mn-lt"/>
                          <a:ea typeface="+mn-ea"/>
                          <a:cs typeface="+mn-cs"/>
                        </a:rPr>
                        <a:t>reçu</a:t>
                      </a:r>
                      <a:r>
                        <a:rPr lang="en-US" sz="900" kern="1200" dirty="0">
                          <a:solidFill>
                            <a:schemeClr val="tx1"/>
                          </a:solidFill>
                          <a:effectLst/>
                          <a:latin typeface="+mn-lt"/>
                          <a:ea typeface="+mn-ea"/>
                          <a:cs typeface="+mn-cs"/>
                        </a:rPr>
                        <a:t> de date de </a:t>
                      </a:r>
                      <a:r>
                        <a:rPr lang="en-US" sz="900" kern="1200" dirty="0" err="1">
                          <a:solidFill>
                            <a:schemeClr val="tx1"/>
                          </a:solidFill>
                          <a:effectLst/>
                          <a:latin typeface="+mn-lt"/>
                          <a:ea typeface="+mn-ea"/>
                          <a:cs typeface="+mn-cs"/>
                        </a:rPr>
                        <a:t>rendez-vous</a:t>
                      </a:r>
                      <a:r>
                        <a:rPr lang="en-US" sz="900" kern="1200" dirty="0">
                          <a:solidFill>
                            <a:schemeClr val="tx1"/>
                          </a:solidFill>
                          <a:effectLst/>
                          <a:latin typeface="+mn-lt"/>
                          <a:ea typeface="+mn-ea"/>
                          <a:cs typeface="+mn-cs"/>
                        </a:rPr>
                        <a:t> pour les coloscopies - </a:t>
                      </a:r>
                      <a:r>
                        <a:rPr lang="en-US" sz="900" kern="1200" dirty="0" err="1">
                          <a:solidFill>
                            <a:schemeClr val="tx1"/>
                          </a:solidFill>
                          <a:effectLst/>
                          <a:latin typeface="+mn-lt"/>
                          <a:ea typeface="+mn-ea"/>
                          <a:cs typeface="+mn-cs"/>
                        </a:rPr>
                        <a:t>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cours</a:t>
                      </a:r>
                      <a:endParaRPr lang="en-US" sz="900" kern="1200" dirty="0">
                        <a:solidFill>
                          <a:schemeClr val="tx1"/>
                        </a:solidFill>
                        <a:effectLst/>
                        <a:latin typeface="+mn-lt"/>
                        <a:ea typeface="+mn-ea"/>
                        <a:cs typeface="+mn-cs"/>
                      </a:endParaRPr>
                    </a:p>
                  </a:txBody>
                  <a:tcPr marL="22134" marR="22134" marT="0" marB="0"/>
                </a:tc>
                <a:extLst>
                  <a:ext uri="{0D108BD9-81ED-4DB2-BD59-A6C34878D82A}">
                    <a16:rowId xmlns:a16="http://schemas.microsoft.com/office/drawing/2014/main" val="2849831494"/>
                  </a:ext>
                </a:extLst>
              </a:tr>
              <a:tr h="453234">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solidFill>
                      <a:schemeClr val="tx1">
                        <a:lumMod val="75000"/>
                      </a:schemeClr>
                    </a:solidFill>
                  </a:tcPr>
                </a:tc>
                <a:tc>
                  <a:txBody>
                    <a:bodyPr/>
                    <a:lstStyle/>
                    <a:p>
                      <a:pPr marL="171450" marR="0" lvl="0" indent="-171450" algn="l" defTabSz="914400" rtl="0" eaLnBrk="1" latinLnBrk="0" hangingPunct="1">
                        <a:lnSpc>
                          <a:spcPct val="115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Programme de dépistage organisé en phases de planification en vue de réduire le délai entre un TIF positif et la coloscopie. </a:t>
                      </a:r>
                    </a:p>
                    <a:p>
                      <a:pPr marL="171450" marR="0" lvl="0" indent="-171450" algn="l" defTabSz="914400" rtl="0" eaLnBrk="1" latinLnBrk="0" hangingPunct="1">
                        <a:lnSpc>
                          <a:spcPct val="115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Formulaires de réservation révisés pour les sites </a:t>
                      </a:r>
                      <a:r>
                        <a:rPr lang="en-US" sz="900" kern="1200" dirty="0" err="1">
                          <a:solidFill>
                            <a:schemeClr val="tx1"/>
                          </a:solidFill>
                          <a:effectLst/>
                          <a:latin typeface="+mn-lt"/>
                          <a:ea typeface="+mn-ea"/>
                          <a:cs typeface="+mn-cs"/>
                        </a:rPr>
                        <a:t>d'endoscopie</a:t>
                      </a:r>
                      <a:r>
                        <a:rPr lang="en-US" sz="900" kern="1200" dirty="0">
                          <a:solidFill>
                            <a:schemeClr val="tx1"/>
                          </a:solidFill>
                          <a:effectLst/>
                          <a:latin typeface="+mn-lt"/>
                          <a:ea typeface="+mn-ea"/>
                          <a:cs typeface="+mn-cs"/>
                        </a:rPr>
                        <a:t> qui indiquent la date d'un TIF positif. </a:t>
                      </a:r>
                    </a:p>
                    <a:p>
                      <a:pPr marL="171450" marR="0" lvl="0" indent="-171450" algn="l" defTabSz="914400" rtl="0" eaLnBrk="1" latinLnBrk="0" hangingPunct="1">
                        <a:lnSpc>
                          <a:spcPct val="115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Rationalisation du processus allant du test TIF positif à la coloscopie afin de réduire le nombre de rendez-vous des patients et le temps d'attente potentiel.</a:t>
                      </a:r>
                    </a:p>
                  </a:txBody>
                  <a:tcPr marL="22134" marR="22134" marT="0" marB="0"/>
                </a:tc>
                <a:extLst>
                  <a:ext uri="{0D108BD9-81ED-4DB2-BD59-A6C34878D82A}">
                    <a16:rowId xmlns:a16="http://schemas.microsoft.com/office/drawing/2014/main" val="379509044"/>
                  </a:ext>
                </a:extLst>
              </a:tr>
              <a:tr h="170916">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228600" algn="l"/>
                          <a:tab pos="457200" algn="l"/>
                        </a:tabLst>
                      </a:pPr>
                      <a:r>
                        <a:rPr lang="en-CA" sz="900" kern="1200" dirty="0">
                          <a:solidFill>
                            <a:schemeClr val="tx1"/>
                          </a:solidFill>
                          <a:effectLst/>
                          <a:latin typeface="+mn-lt"/>
                          <a:ea typeface="+mn-ea"/>
                          <a:cs typeface="+mn-cs"/>
                        </a:rPr>
                        <a:t>Chaque région dispose de flux de travail spécifiques pour coordonner les résultats et le suivi, car les services pour deux régions sont </a:t>
                      </a:r>
                      <a:r>
                        <a:rPr lang="en-CA" sz="900" kern="1200" dirty="0" err="1">
                          <a:solidFill>
                            <a:schemeClr val="tx1"/>
                          </a:solidFill>
                          <a:effectLst/>
                          <a:latin typeface="+mn-lt"/>
                          <a:ea typeface="+mn-ea"/>
                          <a:cs typeface="+mn-cs"/>
                        </a:rPr>
                        <a:t>fournis</a:t>
                      </a:r>
                      <a:r>
                        <a:rPr lang="en-CA" sz="900" kern="1200" dirty="0">
                          <a:solidFill>
                            <a:schemeClr val="tx1"/>
                          </a:solidFill>
                          <a:effectLst/>
                          <a:latin typeface="+mn-lt"/>
                          <a:ea typeface="+mn-ea"/>
                          <a:cs typeface="+mn-cs"/>
                        </a:rPr>
                        <a:t> hors du territoire.  </a:t>
                      </a:r>
                      <a:endParaRPr lang="en-US" sz="900" kern="1200" dirty="0">
                        <a:solidFill>
                          <a:schemeClr val="tx1"/>
                        </a:solidFill>
                        <a:effectLst/>
                        <a:latin typeface="+mn-lt"/>
                        <a:ea typeface="+mn-ea"/>
                        <a:cs typeface="+mn-cs"/>
                      </a:endParaRPr>
                    </a:p>
                  </a:txBody>
                  <a:tcPr marL="22134" marR="22134" marT="0" marB="0"/>
                </a:tc>
                <a:extLst>
                  <a:ext uri="{0D108BD9-81ED-4DB2-BD59-A6C34878D82A}">
                    <a16:rowId xmlns:a16="http://schemas.microsoft.com/office/drawing/2014/main" val="4087711303"/>
                  </a:ext>
                </a:extLst>
              </a:tr>
              <a:tr h="17091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228600" algn="l"/>
                          <a:tab pos="457200" algn="l"/>
                        </a:tabLst>
                      </a:pPr>
                      <a:r>
                        <a:rPr lang="en-CA" sz="900" kern="1200" dirty="0">
                          <a:solidFill>
                            <a:schemeClr val="tx1"/>
                          </a:solidFill>
                          <a:effectLst/>
                          <a:latin typeface="+mn-lt"/>
                          <a:ea typeface="+mn-ea"/>
                          <a:cs typeface="+mn-cs"/>
                        </a:rPr>
                        <a:t>Orientation </a:t>
                      </a:r>
                      <a:r>
                        <a:rPr lang="en-CA" sz="900" kern="1200" dirty="0" err="1">
                          <a:solidFill>
                            <a:schemeClr val="tx1"/>
                          </a:solidFill>
                          <a:effectLst/>
                          <a:latin typeface="+mn-lt"/>
                          <a:ea typeface="+mn-ea"/>
                          <a:cs typeface="+mn-cs"/>
                        </a:rPr>
                        <a:t>facilitée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vers</a:t>
                      </a:r>
                      <a:r>
                        <a:rPr lang="en-CA" sz="900" kern="1200" dirty="0">
                          <a:solidFill>
                            <a:schemeClr val="tx1"/>
                          </a:solidFill>
                          <a:effectLst/>
                          <a:latin typeface="+mn-lt"/>
                          <a:ea typeface="+mn-ea"/>
                          <a:cs typeface="+mn-cs"/>
                        </a:rPr>
                        <a:t> les </a:t>
                      </a:r>
                      <a:r>
                        <a:rPr lang="en-CA" sz="900" kern="1200" dirty="0" err="1">
                          <a:solidFill>
                            <a:schemeClr val="tx1"/>
                          </a:solidFill>
                          <a:effectLst/>
                          <a:latin typeface="+mn-lt"/>
                          <a:ea typeface="+mn-ea"/>
                          <a:cs typeface="+mn-cs"/>
                        </a:rPr>
                        <a:t>autorités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sanitaires</a:t>
                      </a:r>
                      <a:r>
                        <a:rPr lang="en-CA" sz="900" kern="1200" dirty="0">
                          <a:solidFill>
                            <a:schemeClr val="tx1"/>
                          </a:solidFill>
                          <a:effectLst/>
                          <a:latin typeface="+mn-lt"/>
                          <a:ea typeface="+mn-ea"/>
                          <a:cs typeface="+mn-cs"/>
                        </a:rPr>
                        <a:t> pour le </a:t>
                      </a:r>
                      <a:r>
                        <a:rPr lang="en-CA" sz="900" kern="1200" dirty="0" err="1">
                          <a:solidFill>
                            <a:schemeClr val="tx1"/>
                          </a:solidFill>
                          <a:effectLst/>
                          <a:latin typeface="+mn-lt"/>
                          <a:ea typeface="+mn-ea"/>
                          <a:cs typeface="+mn-cs"/>
                        </a:rPr>
                        <a:t>suivi</a:t>
                      </a:r>
                      <a:r>
                        <a:rPr lang="en-CA" sz="900" kern="1200" dirty="0">
                          <a:solidFill>
                            <a:schemeClr val="tx1"/>
                          </a:solidFill>
                          <a:effectLst/>
                          <a:latin typeface="+mn-lt"/>
                          <a:ea typeface="+mn-ea"/>
                          <a:cs typeface="+mn-cs"/>
                        </a:rPr>
                        <a:t>. Dans </a:t>
                      </a:r>
                      <a:r>
                        <a:rPr lang="en-CA" sz="900" kern="1200" dirty="0" err="1">
                          <a:solidFill>
                            <a:schemeClr val="tx1"/>
                          </a:solidFill>
                          <a:effectLst/>
                          <a:latin typeface="+mn-lt"/>
                          <a:ea typeface="+mn-ea"/>
                          <a:cs typeface="+mn-cs"/>
                        </a:rPr>
                        <a:t>certaines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autorités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sanitaires</a:t>
                      </a:r>
                      <a:r>
                        <a:rPr lang="en-CA" sz="900" kern="1200" dirty="0">
                          <a:solidFill>
                            <a:schemeClr val="tx1"/>
                          </a:solidFill>
                          <a:effectLst/>
                          <a:latin typeface="+mn-lt"/>
                          <a:ea typeface="+mn-ea"/>
                          <a:cs typeface="+mn-cs"/>
                        </a:rPr>
                        <a:t>, les patients </a:t>
                      </a:r>
                      <a:r>
                        <a:rPr lang="en-CA" sz="900" kern="1200" dirty="0" err="1">
                          <a:solidFill>
                            <a:schemeClr val="tx1"/>
                          </a:solidFill>
                          <a:effectLst/>
                          <a:latin typeface="+mn-lt"/>
                          <a:ea typeface="+mn-ea"/>
                          <a:cs typeface="+mn-cs"/>
                        </a:rPr>
                        <a:t>remplissent</a:t>
                      </a:r>
                      <a:r>
                        <a:rPr lang="en-CA" sz="900" kern="1200" dirty="0">
                          <a:solidFill>
                            <a:schemeClr val="tx1"/>
                          </a:solidFill>
                          <a:effectLst/>
                          <a:latin typeface="+mn-lt"/>
                          <a:ea typeface="+mn-ea"/>
                          <a:cs typeface="+mn-cs"/>
                        </a:rPr>
                        <a:t> un questionnaire </a:t>
                      </a:r>
                      <a:r>
                        <a:rPr lang="en-CA" sz="900" kern="1200" dirty="0" err="1">
                          <a:solidFill>
                            <a:schemeClr val="tx1"/>
                          </a:solidFill>
                          <a:effectLst/>
                          <a:latin typeface="+mn-lt"/>
                          <a:ea typeface="+mn-ea"/>
                          <a:cs typeface="+mn-cs"/>
                        </a:rPr>
                        <a:t>d'évaluation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avant</a:t>
                      </a:r>
                      <a:r>
                        <a:rPr lang="en-CA" sz="900" kern="1200" dirty="0">
                          <a:solidFill>
                            <a:schemeClr val="tx1"/>
                          </a:solidFill>
                          <a:effectLst/>
                          <a:latin typeface="+mn-lt"/>
                          <a:ea typeface="+mn-ea"/>
                          <a:cs typeface="+mn-cs"/>
                        </a:rPr>
                        <a:t> la </a:t>
                      </a:r>
                      <a:r>
                        <a:rPr lang="en-CA" sz="900" kern="1200" dirty="0" err="1">
                          <a:solidFill>
                            <a:schemeClr val="tx1"/>
                          </a:solidFill>
                          <a:effectLst/>
                          <a:latin typeface="+mn-lt"/>
                          <a:ea typeface="+mn-ea"/>
                          <a:cs typeface="+mn-cs"/>
                        </a:rPr>
                        <a:t>coloscopie</a:t>
                      </a:r>
                      <a:r>
                        <a:rPr lang="en-CA" sz="900" kern="1200" dirty="0">
                          <a:solidFill>
                            <a:schemeClr val="tx1"/>
                          </a:solidFill>
                          <a:effectLst/>
                          <a:latin typeface="+mn-lt"/>
                          <a:ea typeface="+mn-ea"/>
                          <a:cs typeface="+mn-cs"/>
                        </a:rPr>
                        <a:t>. Si le patient </a:t>
                      </a:r>
                      <a:r>
                        <a:rPr lang="en-CA" sz="900" kern="1200" dirty="0" err="1">
                          <a:solidFill>
                            <a:schemeClr val="tx1"/>
                          </a:solidFill>
                          <a:effectLst/>
                          <a:latin typeface="+mn-lt"/>
                          <a:ea typeface="+mn-ea"/>
                          <a:cs typeface="+mn-cs"/>
                        </a:rPr>
                        <a:t>est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considéré</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comme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présentant</a:t>
                      </a:r>
                      <a:r>
                        <a:rPr lang="en-CA" sz="900" kern="1200" dirty="0">
                          <a:solidFill>
                            <a:schemeClr val="tx1"/>
                          </a:solidFill>
                          <a:effectLst/>
                          <a:latin typeface="+mn-lt"/>
                          <a:ea typeface="+mn-ea"/>
                          <a:cs typeface="+mn-cs"/>
                        </a:rPr>
                        <a:t> un </a:t>
                      </a:r>
                      <a:r>
                        <a:rPr lang="en-CA" sz="900" kern="1200" dirty="0" err="1">
                          <a:solidFill>
                            <a:schemeClr val="tx1"/>
                          </a:solidFill>
                          <a:effectLst/>
                          <a:latin typeface="+mn-lt"/>
                          <a:ea typeface="+mn-ea"/>
                          <a:cs typeface="+mn-cs"/>
                        </a:rPr>
                        <a:t>faible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risque</a:t>
                      </a:r>
                      <a:r>
                        <a:rPr lang="en-CA" sz="900" kern="1200" dirty="0">
                          <a:solidFill>
                            <a:schemeClr val="tx1"/>
                          </a:solidFill>
                          <a:effectLst/>
                          <a:latin typeface="+mn-lt"/>
                          <a:ea typeface="+mn-ea"/>
                          <a:cs typeface="+mn-cs"/>
                        </a:rPr>
                        <a:t>, il </a:t>
                      </a:r>
                      <a:r>
                        <a:rPr lang="en-CA" sz="900" kern="1200" dirty="0" err="1">
                          <a:solidFill>
                            <a:schemeClr val="tx1"/>
                          </a:solidFill>
                          <a:effectLst/>
                          <a:latin typeface="+mn-lt"/>
                          <a:ea typeface="+mn-ea"/>
                          <a:cs typeface="+mn-cs"/>
                        </a:rPr>
                        <a:t>est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directement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inscrit</a:t>
                      </a:r>
                      <a:r>
                        <a:rPr lang="en-CA" sz="900" kern="1200" dirty="0">
                          <a:solidFill>
                            <a:schemeClr val="tx1"/>
                          </a:solidFill>
                          <a:effectLst/>
                          <a:latin typeface="+mn-lt"/>
                          <a:ea typeface="+mn-ea"/>
                          <a:cs typeface="+mn-cs"/>
                        </a:rPr>
                        <a:t> au scope.</a:t>
                      </a:r>
                      <a:endParaRPr lang="en-US" sz="900" kern="1200" dirty="0">
                        <a:solidFill>
                          <a:schemeClr val="tx1"/>
                        </a:solidFill>
                        <a:effectLst/>
                        <a:latin typeface="+mn-lt"/>
                        <a:ea typeface="+mn-ea"/>
                        <a:cs typeface="+mn-cs"/>
                      </a:endParaRPr>
                    </a:p>
                  </a:txBody>
                  <a:tcPr marL="22134" marR="22134" marT="0" marB="0"/>
                </a:tc>
                <a:extLst>
                  <a:ext uri="{0D108BD9-81ED-4DB2-BD59-A6C34878D82A}">
                    <a16:rowId xmlns:a16="http://schemas.microsoft.com/office/drawing/2014/main" val="2501062579"/>
                  </a:ext>
                </a:extLst>
              </a:tr>
              <a:tr h="803985">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tx1">
                        <a:lumMod val="75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Places </a:t>
                      </a:r>
                      <a:r>
                        <a:rPr lang="en-US" sz="900" kern="1200" dirty="0" err="1">
                          <a:solidFill>
                            <a:schemeClr val="tx1"/>
                          </a:solidFill>
                          <a:effectLst/>
                          <a:latin typeface="+mn-lt"/>
                          <a:ea typeface="+mn-ea"/>
                          <a:cs typeface="+mn-cs"/>
                        </a:rPr>
                        <a:t>dédiées</a:t>
                      </a:r>
                      <a:r>
                        <a:rPr lang="en-US" sz="900" kern="1200" dirty="0">
                          <a:solidFill>
                            <a:schemeClr val="tx1"/>
                          </a:solidFill>
                          <a:effectLst/>
                          <a:latin typeface="+mn-lt"/>
                          <a:ea typeface="+mn-ea"/>
                          <a:cs typeface="+mn-cs"/>
                        </a:rPr>
                        <a:t> à </a:t>
                      </a:r>
                      <a:r>
                        <a:rPr lang="en-US" sz="900" kern="1200" dirty="0" err="1">
                          <a:solidFill>
                            <a:schemeClr val="tx1"/>
                          </a:solidFill>
                          <a:effectLst/>
                          <a:latin typeface="+mn-lt"/>
                          <a:ea typeface="+mn-ea"/>
                          <a:cs typeface="+mn-cs"/>
                        </a:rPr>
                        <a:t>l'endoscopie</a:t>
                      </a:r>
                      <a:r>
                        <a:rPr lang="en-US" sz="900" kern="1200" dirty="0">
                          <a:solidFill>
                            <a:schemeClr val="tx1"/>
                          </a:solidFill>
                          <a:effectLst/>
                          <a:latin typeface="+mn-lt"/>
                          <a:ea typeface="+mn-ea"/>
                          <a:cs typeface="+mn-cs"/>
                        </a:rPr>
                        <a: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err="1">
                          <a:solidFill>
                            <a:schemeClr val="tx1"/>
                          </a:solidFill>
                          <a:effectLst/>
                          <a:latin typeface="+mn-lt"/>
                          <a:ea typeface="+mn-ea"/>
                          <a:cs typeface="+mn-cs"/>
                        </a:rPr>
                        <a:t>Contrôle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régulier</a:t>
                      </a:r>
                      <a:r>
                        <a:rPr lang="en-US" sz="900" kern="1200" dirty="0">
                          <a:solidFill>
                            <a:schemeClr val="tx1"/>
                          </a:solidFill>
                          <a:effectLst/>
                          <a:latin typeface="+mn-lt"/>
                          <a:ea typeface="+mn-ea"/>
                          <a:cs typeface="+mn-cs"/>
                        </a:rPr>
                        <a:t> du </a:t>
                      </a:r>
                      <a:r>
                        <a:rPr lang="en-US" sz="900" kern="1200" dirty="0" err="1">
                          <a:solidFill>
                            <a:schemeClr val="tx1"/>
                          </a:solidFill>
                          <a:effectLst/>
                          <a:latin typeface="+mn-lt"/>
                          <a:ea typeface="+mn-ea"/>
                          <a:cs typeface="+mn-cs"/>
                        </a:rPr>
                        <a:t>nombre</a:t>
                      </a:r>
                      <a:r>
                        <a:rPr lang="en-US" sz="900" kern="1200" dirty="0">
                          <a:solidFill>
                            <a:schemeClr val="tx1"/>
                          </a:solidFill>
                          <a:effectLst/>
                          <a:latin typeface="+mn-lt"/>
                          <a:ea typeface="+mn-ea"/>
                          <a:cs typeface="+mn-cs"/>
                        </a:rPr>
                        <a:t> de coloscopies de </a:t>
                      </a:r>
                      <a:r>
                        <a:rPr lang="en-US" sz="900" kern="1200" dirty="0" err="1">
                          <a:solidFill>
                            <a:schemeClr val="tx1"/>
                          </a:solidFill>
                          <a:effectLst/>
                          <a:latin typeface="+mn-lt"/>
                          <a:ea typeface="+mn-ea"/>
                          <a:cs typeface="+mn-cs"/>
                        </a:rPr>
                        <a:t>suivi</a:t>
                      </a:r>
                      <a:r>
                        <a:rPr lang="en-US" sz="900" kern="1200" dirty="0">
                          <a:solidFill>
                            <a:schemeClr val="tx1"/>
                          </a:solidFill>
                          <a:effectLst/>
                          <a:latin typeface="+mn-lt"/>
                          <a:ea typeface="+mn-ea"/>
                          <a:cs typeface="+mn-cs"/>
                        </a:rPr>
                        <a:t> et du temps </a:t>
                      </a:r>
                      <a:r>
                        <a:rPr lang="en-US" sz="900" kern="1200" dirty="0" err="1">
                          <a:solidFill>
                            <a:schemeClr val="tx1"/>
                          </a:solidFill>
                          <a:effectLst/>
                          <a:latin typeface="+mn-lt"/>
                          <a:ea typeface="+mn-ea"/>
                          <a:cs typeface="+mn-cs"/>
                        </a:rPr>
                        <a:t>d'attente</a:t>
                      </a:r>
                      <a:r>
                        <a:rPr lang="en-US" sz="900" kern="1200" dirty="0">
                          <a:solidFill>
                            <a:schemeClr val="tx1"/>
                          </a:solidFill>
                          <a:effectLst/>
                          <a:latin typeface="+mn-lt"/>
                          <a:ea typeface="+mn-ea"/>
                          <a:cs typeface="+mn-cs"/>
                        </a:rPr>
                        <a:t>.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Mise </a:t>
                      </a:r>
                      <a:r>
                        <a:rPr lang="en-US" sz="900" kern="1200" dirty="0" err="1">
                          <a:solidFill>
                            <a:schemeClr val="tx1"/>
                          </a:solidFill>
                          <a:effectLst/>
                          <a:latin typeface="+mn-lt"/>
                          <a:ea typeface="+mn-ea"/>
                          <a:cs typeface="+mn-cs"/>
                        </a:rPr>
                        <a:t>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œuvre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réussie</a:t>
                      </a:r>
                      <a:r>
                        <a:rPr lang="en-US" sz="900" kern="1200" dirty="0">
                          <a:solidFill>
                            <a:schemeClr val="tx1"/>
                          </a:solidFill>
                          <a:effectLst/>
                          <a:latin typeface="+mn-lt"/>
                          <a:ea typeface="+mn-ea"/>
                          <a:cs typeface="+mn-cs"/>
                        </a:rPr>
                        <a:t> de la politique </a:t>
                      </a:r>
                      <a:r>
                        <a:rPr lang="en-US" sz="900" kern="1200" dirty="0" err="1">
                          <a:solidFill>
                            <a:schemeClr val="tx1"/>
                          </a:solidFill>
                          <a:effectLst/>
                          <a:latin typeface="+mn-lt"/>
                          <a:ea typeface="+mn-ea"/>
                          <a:cs typeface="+mn-cs"/>
                        </a:rPr>
                        <a:t>provinciale</a:t>
                      </a:r>
                      <a:r>
                        <a:rPr lang="en-US" sz="900" kern="1200" dirty="0">
                          <a:solidFill>
                            <a:schemeClr val="tx1"/>
                          </a:solidFill>
                          <a:effectLst/>
                          <a:latin typeface="+mn-lt"/>
                          <a:ea typeface="+mn-ea"/>
                          <a:cs typeface="+mn-cs"/>
                        </a:rPr>
                        <a:t> du C-GRS ; </a:t>
                      </a:r>
                      <a:r>
                        <a:rPr lang="en-US" sz="900" kern="1200" dirty="0" err="1">
                          <a:solidFill>
                            <a:schemeClr val="tx1"/>
                          </a:solidFill>
                          <a:effectLst/>
                          <a:latin typeface="+mn-lt"/>
                          <a:ea typeface="+mn-ea"/>
                          <a:cs typeface="+mn-cs"/>
                        </a:rPr>
                        <a:t>mandat</a:t>
                      </a:r>
                      <a:r>
                        <a:rPr lang="en-US" sz="900" kern="1200" dirty="0">
                          <a:solidFill>
                            <a:schemeClr val="tx1"/>
                          </a:solidFill>
                          <a:effectLst/>
                          <a:latin typeface="+mn-lt"/>
                          <a:ea typeface="+mn-ea"/>
                          <a:cs typeface="+mn-cs"/>
                        </a:rPr>
                        <a:t> pour </a:t>
                      </a:r>
                      <a:r>
                        <a:rPr lang="en-US" sz="900" kern="1200" dirty="0" err="1">
                          <a:solidFill>
                            <a:schemeClr val="tx1"/>
                          </a:solidFill>
                          <a:effectLst/>
                          <a:latin typeface="+mn-lt"/>
                          <a:ea typeface="+mn-ea"/>
                          <a:cs typeface="+mn-cs"/>
                        </a:rPr>
                        <a:t>améliorer</a:t>
                      </a:r>
                      <a:r>
                        <a:rPr lang="en-US" sz="900" kern="1200" dirty="0">
                          <a:solidFill>
                            <a:schemeClr val="tx1"/>
                          </a:solidFill>
                          <a:effectLst/>
                          <a:latin typeface="+mn-lt"/>
                          <a:ea typeface="+mn-ea"/>
                          <a:cs typeface="+mn-cs"/>
                        </a:rPr>
                        <a:t> la </a:t>
                      </a:r>
                      <a:r>
                        <a:rPr lang="en-US" sz="900" kern="1200" dirty="0" err="1">
                          <a:solidFill>
                            <a:schemeClr val="tx1"/>
                          </a:solidFill>
                          <a:effectLst/>
                          <a:latin typeface="+mn-lt"/>
                          <a:ea typeface="+mn-ea"/>
                          <a:cs typeface="+mn-cs"/>
                        </a:rPr>
                        <a:t>qualité</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l'endoscopie</a:t>
                      </a:r>
                      <a:r>
                        <a:rPr lang="en-US" sz="900" kern="1200" dirty="0">
                          <a:solidFill>
                            <a:schemeClr val="tx1"/>
                          </a:solidFill>
                          <a:effectLst/>
                          <a:latin typeface="+mn-lt"/>
                          <a:ea typeface="+mn-ea"/>
                          <a:cs typeface="+mn-cs"/>
                        </a:rPr>
                        <a:t>, y </a:t>
                      </a:r>
                      <a:r>
                        <a:rPr lang="en-US" sz="900" kern="1200" dirty="0" err="1">
                          <a:solidFill>
                            <a:schemeClr val="tx1"/>
                          </a:solidFill>
                          <a:effectLst/>
                          <a:latin typeface="+mn-lt"/>
                          <a:ea typeface="+mn-ea"/>
                          <a:cs typeface="+mn-cs"/>
                        </a:rPr>
                        <a:t>compris</a:t>
                      </a:r>
                      <a:r>
                        <a:rPr lang="en-US" sz="900" kern="1200" dirty="0">
                          <a:solidFill>
                            <a:schemeClr val="tx1"/>
                          </a:solidFill>
                          <a:effectLst/>
                          <a:latin typeface="+mn-lt"/>
                          <a:ea typeface="+mn-ea"/>
                          <a:cs typeface="+mn-cs"/>
                        </a:rPr>
                        <a:t> le respect des temps </a:t>
                      </a:r>
                      <a:r>
                        <a:rPr lang="en-US" sz="900" kern="1200" dirty="0" err="1">
                          <a:solidFill>
                            <a:schemeClr val="tx1"/>
                          </a:solidFill>
                          <a:effectLst/>
                          <a:latin typeface="+mn-lt"/>
                          <a:ea typeface="+mn-ea"/>
                          <a:cs typeface="+mn-cs"/>
                        </a:rPr>
                        <a:t>d'attente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recommandés</a:t>
                      </a:r>
                      <a:r>
                        <a:rPr lang="en-US" sz="900" kern="1200" dirty="0">
                          <a:solidFill>
                            <a:schemeClr val="tx1"/>
                          </a:solidFill>
                          <a:effectLst/>
                          <a:latin typeface="+mn-lt"/>
                          <a:ea typeface="+mn-ea"/>
                          <a:cs typeface="+mn-cs"/>
                        </a:rPr>
                        <a:t>.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Surveillance active de </a:t>
                      </a:r>
                      <a:r>
                        <a:rPr lang="en-US" sz="900" kern="1200" dirty="0" err="1">
                          <a:solidFill>
                            <a:schemeClr val="tx1"/>
                          </a:solidFill>
                          <a:effectLst/>
                          <a:latin typeface="+mn-lt"/>
                          <a:ea typeface="+mn-ea"/>
                          <a:cs typeface="+mn-cs"/>
                        </a:rPr>
                        <a:t>l'impact</a:t>
                      </a:r>
                      <a:r>
                        <a:rPr lang="en-US" sz="900" kern="1200" dirty="0">
                          <a:solidFill>
                            <a:schemeClr val="tx1"/>
                          </a:solidFill>
                          <a:effectLst/>
                          <a:latin typeface="+mn-lt"/>
                          <a:ea typeface="+mn-ea"/>
                          <a:cs typeface="+mn-cs"/>
                        </a:rPr>
                        <a:t> du COVID sur le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et le </a:t>
                      </a:r>
                      <a:r>
                        <a:rPr lang="en-US" sz="900" kern="1200" dirty="0" err="1">
                          <a:solidFill>
                            <a:schemeClr val="tx1"/>
                          </a:solidFill>
                          <a:effectLst/>
                          <a:latin typeface="+mn-lt"/>
                          <a:ea typeface="+mn-ea"/>
                          <a:cs typeface="+mn-cs"/>
                        </a:rPr>
                        <a:t>suivi</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diagnostique</a:t>
                      </a:r>
                      <a:r>
                        <a:rPr lang="en-US" sz="900" kern="1200" dirty="0">
                          <a:solidFill>
                            <a:schemeClr val="tx1"/>
                          </a:solidFill>
                          <a:effectLst/>
                          <a:latin typeface="+mn-lt"/>
                          <a:ea typeface="+mn-ea"/>
                          <a:cs typeface="+mn-cs"/>
                        </a:rPr>
                        <a:t> du cancer colorectal. Plan de reprise </a:t>
                      </a:r>
                      <a:r>
                        <a:rPr lang="en-US" sz="900" kern="1200" dirty="0" err="1">
                          <a:solidFill>
                            <a:schemeClr val="tx1"/>
                          </a:solidFill>
                          <a:effectLst/>
                          <a:latin typeface="+mn-lt"/>
                          <a:ea typeface="+mn-ea"/>
                          <a:cs typeface="+mn-cs"/>
                        </a:rPr>
                        <a:t>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cas</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pandémie</a:t>
                      </a:r>
                      <a:r>
                        <a:rPr lang="en-US" sz="900" kern="1200" dirty="0">
                          <a:solidFill>
                            <a:schemeClr val="tx1"/>
                          </a:solidFill>
                          <a:effectLst/>
                          <a:latin typeface="+mn-lt"/>
                          <a:ea typeface="+mn-ea"/>
                          <a:cs typeface="+mn-cs"/>
                        </a:rPr>
                        <a:t> COVID-19 pour les </a:t>
                      </a:r>
                      <a:r>
                        <a:rPr lang="en-US" sz="900" kern="1200" dirty="0" err="1">
                          <a:solidFill>
                            <a:schemeClr val="tx1"/>
                          </a:solidFill>
                          <a:effectLst/>
                          <a:latin typeface="+mn-lt"/>
                          <a:ea typeface="+mn-ea"/>
                          <a:cs typeface="+mn-cs"/>
                        </a:rPr>
                        <a:t>soins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ambulatoires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distribué</a:t>
                      </a:r>
                      <a:r>
                        <a:rPr lang="en-US" sz="900" kern="1200" dirty="0">
                          <a:solidFill>
                            <a:schemeClr val="tx1"/>
                          </a:solidFill>
                          <a:effectLst/>
                          <a:latin typeface="+mn-lt"/>
                          <a:ea typeface="+mn-ea"/>
                          <a:cs typeface="+mn-cs"/>
                        </a:rPr>
                        <a:t> à </a:t>
                      </a:r>
                      <a:r>
                        <a:rPr lang="en-US" sz="900" kern="1200" dirty="0" err="1">
                          <a:solidFill>
                            <a:schemeClr val="tx1"/>
                          </a:solidFill>
                          <a:effectLst/>
                          <a:latin typeface="+mn-lt"/>
                          <a:ea typeface="+mn-ea"/>
                          <a:cs typeface="+mn-cs"/>
                        </a:rPr>
                        <a:t>tous</a:t>
                      </a:r>
                      <a:r>
                        <a:rPr lang="en-US" sz="900" kern="1200" dirty="0">
                          <a:solidFill>
                            <a:schemeClr val="tx1"/>
                          </a:solidFill>
                          <a:effectLst/>
                          <a:latin typeface="+mn-lt"/>
                          <a:ea typeface="+mn-ea"/>
                          <a:cs typeface="+mn-cs"/>
                        </a:rPr>
                        <a:t> les sites </a:t>
                      </a:r>
                      <a:r>
                        <a:rPr lang="en-US" sz="900" kern="1200" dirty="0" err="1">
                          <a:solidFill>
                            <a:schemeClr val="tx1"/>
                          </a:solidFill>
                          <a:effectLst/>
                          <a:latin typeface="+mn-lt"/>
                          <a:ea typeface="+mn-ea"/>
                          <a:cs typeface="+mn-cs"/>
                        </a:rPr>
                        <a:t>d'endoscopie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concernant</a:t>
                      </a:r>
                      <a:r>
                        <a:rPr lang="en-US" sz="900" kern="1200" dirty="0">
                          <a:solidFill>
                            <a:schemeClr val="tx1"/>
                          </a:solidFill>
                          <a:effectLst/>
                          <a:latin typeface="+mn-lt"/>
                          <a:ea typeface="+mn-ea"/>
                          <a:cs typeface="+mn-cs"/>
                        </a:rPr>
                        <a:t> le triage et la </a:t>
                      </a:r>
                      <a:r>
                        <a:rPr lang="en-US" sz="900" kern="1200" dirty="0" err="1">
                          <a:solidFill>
                            <a:schemeClr val="tx1"/>
                          </a:solidFill>
                          <a:effectLst/>
                          <a:latin typeface="+mn-lt"/>
                          <a:ea typeface="+mn-ea"/>
                          <a:cs typeface="+mn-cs"/>
                        </a:rPr>
                        <a:t>priorisation</a:t>
                      </a:r>
                      <a:r>
                        <a:rPr lang="en-US" sz="900" kern="1200" dirty="0">
                          <a:solidFill>
                            <a:schemeClr val="tx1"/>
                          </a:solidFill>
                          <a:effectLst/>
                          <a:latin typeface="+mn-lt"/>
                          <a:ea typeface="+mn-ea"/>
                          <a:cs typeface="+mn-cs"/>
                        </a:rPr>
                        <a:t> des </a:t>
                      </a:r>
                      <a:r>
                        <a:rPr lang="en-US" sz="900" kern="1200" dirty="0" err="1">
                          <a:solidFill>
                            <a:schemeClr val="tx1"/>
                          </a:solidFill>
                          <a:effectLst/>
                          <a:latin typeface="+mn-lt"/>
                          <a:ea typeface="+mn-ea"/>
                          <a:cs typeface="+mn-cs"/>
                        </a:rPr>
                        <a:t>créneaux</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endoscopiques</a:t>
                      </a:r>
                      <a:r>
                        <a:rPr lang="en-US" sz="900" kern="1200" dirty="0">
                          <a:solidFill>
                            <a:schemeClr val="tx1"/>
                          </a:solidFill>
                          <a:effectLst/>
                          <a:latin typeface="+mn-lt"/>
                          <a:ea typeface="+mn-ea"/>
                          <a:cs typeface="+mn-cs"/>
                        </a:rPr>
                        <a:t> pendant le COVID.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Mise à jour </a:t>
                      </a:r>
                      <a:r>
                        <a:rPr lang="en-US" sz="900" kern="1200" dirty="0" err="1">
                          <a:solidFill>
                            <a:schemeClr val="tx1"/>
                          </a:solidFill>
                          <a:effectLst/>
                          <a:latin typeface="+mn-lt"/>
                          <a:ea typeface="+mn-ea"/>
                          <a:cs typeface="+mn-cs"/>
                        </a:rPr>
                        <a:t>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cours</a:t>
                      </a:r>
                      <a:r>
                        <a:rPr lang="en-US" sz="900" kern="1200" dirty="0">
                          <a:solidFill>
                            <a:schemeClr val="tx1"/>
                          </a:solidFill>
                          <a:effectLst/>
                          <a:latin typeface="+mn-lt"/>
                          <a:ea typeface="+mn-ea"/>
                          <a:cs typeface="+mn-cs"/>
                        </a:rPr>
                        <a:t> des </a:t>
                      </a:r>
                      <a:r>
                        <a:rPr lang="en-US" sz="900" kern="1200" dirty="0" err="1">
                          <a:solidFill>
                            <a:schemeClr val="tx1"/>
                          </a:solidFill>
                          <a:effectLst/>
                          <a:latin typeface="+mn-lt"/>
                          <a:ea typeface="+mn-ea"/>
                          <a:cs typeface="+mn-cs"/>
                        </a:rPr>
                        <a:t>recommandations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provinciales</a:t>
                      </a:r>
                      <a:r>
                        <a:rPr lang="en-US" sz="900" kern="1200" dirty="0">
                          <a:solidFill>
                            <a:schemeClr val="tx1"/>
                          </a:solidFill>
                          <a:effectLst/>
                          <a:latin typeface="+mn-lt"/>
                          <a:ea typeface="+mn-ea"/>
                          <a:cs typeface="+mn-cs"/>
                        </a:rPr>
                        <a:t> sur la surveillance post-</a:t>
                      </a:r>
                      <a:r>
                        <a:rPr lang="en-US" sz="900" kern="1200" dirty="0" err="1">
                          <a:solidFill>
                            <a:schemeClr val="tx1"/>
                          </a:solidFill>
                          <a:effectLst/>
                          <a:latin typeface="+mn-lt"/>
                          <a:ea typeface="+mn-ea"/>
                          <a:cs typeface="+mn-cs"/>
                        </a:rPr>
                        <a:t>polypectomie</a:t>
                      </a:r>
                      <a:r>
                        <a:rPr lang="en-US" sz="900" kern="1200" dirty="0">
                          <a:solidFill>
                            <a:schemeClr val="tx1"/>
                          </a:solidFill>
                          <a:effectLst/>
                          <a:latin typeface="+mn-lt"/>
                          <a:ea typeface="+mn-ea"/>
                          <a:cs typeface="+mn-cs"/>
                        </a:rPr>
                        <a:t>, y </a:t>
                      </a:r>
                      <a:r>
                        <a:rPr lang="en-US" sz="900" kern="1200" dirty="0" err="1">
                          <a:solidFill>
                            <a:schemeClr val="tx1"/>
                          </a:solidFill>
                          <a:effectLst/>
                          <a:latin typeface="+mn-lt"/>
                          <a:ea typeface="+mn-ea"/>
                          <a:cs typeface="+mn-cs"/>
                        </a:rPr>
                        <a:t>compris</a:t>
                      </a:r>
                      <a:r>
                        <a:rPr lang="en-US" sz="900" kern="1200" dirty="0">
                          <a:solidFill>
                            <a:schemeClr val="tx1"/>
                          </a:solidFill>
                          <a:effectLst/>
                          <a:latin typeface="+mn-lt"/>
                          <a:ea typeface="+mn-ea"/>
                          <a:cs typeface="+mn-cs"/>
                        </a:rPr>
                        <a:t> la </a:t>
                      </a:r>
                      <a:r>
                        <a:rPr lang="en-US" sz="900" kern="1200" dirty="0" err="1">
                          <a:solidFill>
                            <a:schemeClr val="tx1"/>
                          </a:solidFill>
                          <a:effectLst/>
                          <a:latin typeface="+mn-lt"/>
                          <a:ea typeface="+mn-ea"/>
                          <a:cs typeface="+mn-cs"/>
                        </a:rPr>
                        <a:t>révision</a:t>
                      </a:r>
                      <a:r>
                        <a:rPr lang="en-US" sz="900" kern="1200" dirty="0">
                          <a:solidFill>
                            <a:schemeClr val="tx1"/>
                          </a:solidFill>
                          <a:effectLst/>
                          <a:latin typeface="+mn-lt"/>
                          <a:ea typeface="+mn-ea"/>
                          <a:cs typeface="+mn-cs"/>
                        </a:rPr>
                        <a:t> de la surveillance des </a:t>
                      </a:r>
                      <a:r>
                        <a:rPr lang="en-US" sz="900" kern="1200" dirty="0" err="1">
                          <a:solidFill>
                            <a:schemeClr val="tx1"/>
                          </a:solidFill>
                          <a:effectLst/>
                          <a:latin typeface="+mn-lt"/>
                          <a:ea typeface="+mn-ea"/>
                          <a:cs typeface="+mn-cs"/>
                        </a:rPr>
                        <a:t>adénomes</a:t>
                      </a:r>
                      <a:r>
                        <a:rPr lang="en-US" sz="900" kern="1200" dirty="0">
                          <a:solidFill>
                            <a:schemeClr val="tx1"/>
                          </a:solidFill>
                          <a:effectLst/>
                          <a:latin typeface="+mn-lt"/>
                          <a:ea typeface="+mn-ea"/>
                          <a:cs typeface="+mn-cs"/>
                        </a:rPr>
                        <a:t> à </a:t>
                      </a:r>
                      <a:r>
                        <a:rPr lang="en-US" sz="900" kern="1200" dirty="0" err="1">
                          <a:solidFill>
                            <a:schemeClr val="tx1"/>
                          </a:solidFill>
                          <a:effectLst/>
                          <a:latin typeface="+mn-lt"/>
                          <a:ea typeface="+mn-ea"/>
                          <a:cs typeface="+mn-cs"/>
                        </a:rPr>
                        <a:t>faible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risque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ce</a:t>
                      </a:r>
                      <a:r>
                        <a:rPr lang="en-US" sz="900" kern="1200" dirty="0">
                          <a:solidFill>
                            <a:schemeClr val="tx1"/>
                          </a:solidFill>
                          <a:effectLst/>
                          <a:latin typeface="+mn-lt"/>
                          <a:ea typeface="+mn-ea"/>
                          <a:cs typeface="+mn-cs"/>
                        </a:rPr>
                        <a:t> qui </a:t>
                      </a:r>
                      <a:r>
                        <a:rPr lang="en-US" sz="900" kern="1200" dirty="0" err="1">
                          <a:solidFill>
                            <a:schemeClr val="tx1"/>
                          </a:solidFill>
                          <a:effectLst/>
                          <a:latin typeface="+mn-lt"/>
                          <a:ea typeface="+mn-ea"/>
                          <a:cs typeface="+mn-cs"/>
                        </a:rPr>
                        <a:t>réduira</a:t>
                      </a:r>
                      <a:r>
                        <a:rPr lang="en-US" sz="900" kern="1200" dirty="0">
                          <a:solidFill>
                            <a:schemeClr val="tx1"/>
                          </a:solidFill>
                          <a:effectLst/>
                          <a:latin typeface="+mn-lt"/>
                          <a:ea typeface="+mn-ea"/>
                          <a:cs typeface="+mn-cs"/>
                        </a:rPr>
                        <a:t> le volume de coloscopies à </a:t>
                      </a:r>
                      <a:r>
                        <a:rPr lang="en-US" sz="900" kern="1200" dirty="0" err="1">
                          <a:solidFill>
                            <a:schemeClr val="tx1"/>
                          </a:solidFill>
                          <a:effectLst/>
                          <a:latin typeface="+mn-lt"/>
                          <a:ea typeface="+mn-ea"/>
                          <a:cs typeface="+mn-cs"/>
                        </a:rPr>
                        <a:t>faible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rendement</a:t>
                      </a:r>
                      <a:r>
                        <a:rPr lang="en-US" sz="900" kern="1200" dirty="0">
                          <a:solidFill>
                            <a:schemeClr val="tx1"/>
                          </a:solidFill>
                          <a:effectLst/>
                          <a:latin typeface="+mn-lt"/>
                          <a:ea typeface="+mn-ea"/>
                          <a:cs typeface="+mn-cs"/>
                        </a:rPr>
                        <a:t>.</a:t>
                      </a:r>
                    </a:p>
                  </a:txBody>
                  <a:tcPr marL="22134" marR="22134" marT="0" marB="0"/>
                </a:tc>
                <a:extLst>
                  <a:ext uri="{0D108BD9-81ED-4DB2-BD59-A6C34878D82A}">
                    <a16:rowId xmlns:a16="http://schemas.microsoft.com/office/drawing/2014/main" val="3142665518"/>
                  </a:ext>
                </a:extLst>
              </a:tr>
              <a:tr h="46395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tx1">
                        <a:lumMod val="75000"/>
                      </a:schemeClr>
                    </a:solidFill>
                  </a:tcPr>
                </a:tc>
                <a:tc>
                  <a:txBody>
                    <a:bodyPr/>
                    <a:lstStyle/>
                    <a:p>
                      <a:pPr marL="171450" marR="0" lvl="0" indent="-171450" algn="l" defTabSz="914400" rtl="0" eaLnBrk="1" fontAlgn="base" latinLnBrk="0" hangingPunct="1">
                        <a:spcBef>
                          <a:spcPts val="0"/>
                        </a:spcBef>
                        <a:spcAft>
                          <a:spcPts val="0"/>
                        </a:spcAft>
                        <a:buFont typeface="Arial" panose="020B0604020202020204" pitchFamily="34" charset="0"/>
                        <a:buChar char="•"/>
                        <a:tabLst>
                          <a:tab pos="228600" algn="l"/>
                          <a:tab pos="457200" algn="l"/>
                        </a:tabLst>
                      </a:pPr>
                      <a:r>
                        <a:rPr lang="en-CA" sz="900" kern="1200" dirty="0">
                          <a:solidFill>
                            <a:schemeClr val="tx1"/>
                          </a:solidFill>
                          <a:effectLst/>
                          <a:latin typeface="+mn-lt"/>
                          <a:ea typeface="+mn-ea"/>
                          <a:cs typeface="+mn-cs"/>
                        </a:rPr>
                        <a:t>Des </a:t>
                      </a:r>
                      <a:r>
                        <a:rPr lang="en-CA" sz="900" kern="1200" dirty="0" err="1">
                          <a:solidFill>
                            <a:schemeClr val="tx1"/>
                          </a:solidFill>
                          <a:effectLst/>
                          <a:latin typeface="+mn-lt"/>
                          <a:ea typeface="+mn-ea"/>
                          <a:cs typeface="+mn-cs"/>
                        </a:rPr>
                        <a:t>créneaux</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réservés</a:t>
                      </a:r>
                      <a:r>
                        <a:rPr lang="en-CA" sz="900" kern="1200" dirty="0">
                          <a:solidFill>
                            <a:schemeClr val="tx1"/>
                          </a:solidFill>
                          <a:effectLst/>
                          <a:latin typeface="+mn-lt"/>
                          <a:ea typeface="+mn-ea"/>
                          <a:cs typeface="+mn-cs"/>
                        </a:rPr>
                        <a:t> à </a:t>
                      </a:r>
                      <a:r>
                        <a:rPr lang="en-CA" sz="900" kern="1200" dirty="0" err="1">
                          <a:solidFill>
                            <a:schemeClr val="tx1"/>
                          </a:solidFill>
                          <a:effectLst/>
                          <a:latin typeface="+mn-lt"/>
                          <a:ea typeface="+mn-ea"/>
                          <a:cs typeface="+mn-cs"/>
                        </a:rPr>
                        <a:t>l'endoscopie</a:t>
                      </a:r>
                      <a:r>
                        <a:rPr lang="en-CA" sz="900" kern="1200" dirty="0">
                          <a:solidFill>
                            <a:schemeClr val="tx1"/>
                          </a:solidFill>
                          <a:effectLst/>
                          <a:latin typeface="+mn-lt"/>
                          <a:ea typeface="+mn-ea"/>
                          <a:cs typeface="+mn-cs"/>
                        </a:rPr>
                        <a:t> dans la </a:t>
                      </a:r>
                      <a:r>
                        <a:rPr lang="en-CA" sz="900" kern="1200" dirty="0" err="1">
                          <a:solidFill>
                            <a:schemeClr val="tx1"/>
                          </a:solidFill>
                          <a:effectLst/>
                          <a:latin typeface="+mn-lt"/>
                          <a:ea typeface="+mn-ea"/>
                          <a:cs typeface="+mn-cs"/>
                        </a:rPr>
                        <a:t>plupart</a:t>
                      </a:r>
                      <a:r>
                        <a:rPr lang="en-CA" sz="900" kern="1200" dirty="0">
                          <a:solidFill>
                            <a:schemeClr val="tx1"/>
                          </a:solidFill>
                          <a:effectLst/>
                          <a:latin typeface="+mn-lt"/>
                          <a:ea typeface="+mn-ea"/>
                          <a:cs typeface="+mn-cs"/>
                        </a:rPr>
                        <a:t> des </a:t>
                      </a:r>
                      <a:r>
                        <a:rPr lang="en-CA" sz="900" kern="1200" dirty="0" err="1">
                          <a:solidFill>
                            <a:schemeClr val="tx1"/>
                          </a:solidFill>
                          <a:effectLst/>
                          <a:latin typeface="+mn-lt"/>
                          <a:ea typeface="+mn-ea"/>
                          <a:cs typeface="+mn-cs"/>
                        </a:rPr>
                        <a:t>régions</a:t>
                      </a:r>
                      <a:r>
                        <a:rPr lang="en-CA" sz="900" kern="1200" dirty="0">
                          <a:solidFill>
                            <a:schemeClr val="tx1"/>
                          </a:solidFill>
                          <a:effectLst/>
                          <a:latin typeface="+mn-lt"/>
                          <a:ea typeface="+mn-ea"/>
                          <a:cs typeface="+mn-cs"/>
                        </a:rPr>
                        <a:t> de la province ; le programme de </a:t>
                      </a:r>
                      <a:r>
                        <a:rPr lang="en-CA" sz="900" kern="1200" dirty="0" err="1">
                          <a:solidFill>
                            <a:schemeClr val="tx1"/>
                          </a:solidFill>
                          <a:effectLst/>
                          <a:latin typeface="+mn-lt"/>
                          <a:ea typeface="+mn-ea"/>
                          <a:cs typeface="+mn-cs"/>
                        </a:rPr>
                        <a:t>dépistage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est</a:t>
                      </a:r>
                      <a:r>
                        <a:rPr lang="en-CA" sz="900" kern="1200" dirty="0">
                          <a:solidFill>
                            <a:schemeClr val="tx1"/>
                          </a:solidFill>
                          <a:effectLst/>
                          <a:latin typeface="+mn-lt"/>
                          <a:ea typeface="+mn-ea"/>
                          <a:cs typeface="+mn-cs"/>
                        </a:rPr>
                        <a:t> un </a:t>
                      </a:r>
                      <a:r>
                        <a:rPr lang="en-CA" sz="900" kern="1200" dirty="0" err="1">
                          <a:solidFill>
                            <a:schemeClr val="tx1"/>
                          </a:solidFill>
                          <a:effectLst/>
                          <a:latin typeface="+mn-lt"/>
                          <a:ea typeface="+mn-ea"/>
                          <a:cs typeface="+mn-cs"/>
                        </a:rPr>
                        <a:t>intervenant</a:t>
                      </a:r>
                      <a:r>
                        <a:rPr lang="en-CA" sz="900" kern="1200" dirty="0">
                          <a:solidFill>
                            <a:schemeClr val="tx1"/>
                          </a:solidFill>
                          <a:effectLst/>
                          <a:latin typeface="+mn-lt"/>
                          <a:ea typeface="+mn-ea"/>
                          <a:cs typeface="+mn-cs"/>
                        </a:rPr>
                        <a:t> dans le </a:t>
                      </a:r>
                      <a:r>
                        <a:rPr lang="en-CA" sz="900" kern="1200" dirty="0" err="1">
                          <a:solidFill>
                            <a:schemeClr val="tx1"/>
                          </a:solidFill>
                          <a:effectLst/>
                          <a:latin typeface="+mn-lt"/>
                          <a:ea typeface="+mn-ea"/>
                          <a:cs typeface="+mn-cs"/>
                        </a:rPr>
                        <a:t>projet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financé</a:t>
                      </a:r>
                      <a:r>
                        <a:rPr lang="en-CA" sz="900" kern="1200" dirty="0">
                          <a:solidFill>
                            <a:schemeClr val="tx1"/>
                          </a:solidFill>
                          <a:effectLst/>
                          <a:latin typeface="+mn-lt"/>
                          <a:ea typeface="+mn-ea"/>
                          <a:cs typeface="+mn-cs"/>
                        </a:rPr>
                        <a:t> par le PCCC </a:t>
                      </a:r>
                      <a:r>
                        <a:rPr lang="en-CA" sz="900" kern="1200" dirty="0" err="1">
                          <a:solidFill>
                            <a:schemeClr val="tx1"/>
                          </a:solidFill>
                          <a:effectLst/>
                          <a:latin typeface="+mn-lt"/>
                          <a:ea typeface="+mn-ea"/>
                          <a:cs typeface="+mn-cs"/>
                        </a:rPr>
                        <a:t>intitulé</a:t>
                      </a:r>
                      <a:r>
                        <a:rPr lang="en-CA" sz="900" kern="1200" dirty="0">
                          <a:solidFill>
                            <a:schemeClr val="tx1"/>
                          </a:solidFill>
                          <a:effectLst/>
                          <a:latin typeface="+mn-lt"/>
                          <a:ea typeface="+mn-ea"/>
                          <a:cs typeface="+mn-cs"/>
                        </a:rPr>
                        <a:t> Managing Endoscopy Resources to Serve Better Patients. Les </a:t>
                      </a:r>
                      <a:r>
                        <a:rPr lang="en-CA" sz="900" kern="1200" dirty="0" err="1">
                          <a:solidFill>
                            <a:schemeClr val="tx1"/>
                          </a:solidFill>
                          <a:effectLst/>
                          <a:latin typeface="+mn-lt"/>
                          <a:ea typeface="+mn-ea"/>
                          <a:cs typeface="+mn-cs"/>
                        </a:rPr>
                        <a:t>stratégies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comprennent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l'établissement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d'une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liste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d'attente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centralisée</a:t>
                      </a:r>
                      <a:r>
                        <a:rPr lang="en-CA" sz="900" kern="1200" dirty="0">
                          <a:solidFill>
                            <a:schemeClr val="tx1"/>
                          </a:solidFill>
                          <a:effectLst/>
                          <a:latin typeface="+mn-lt"/>
                          <a:ea typeface="+mn-ea"/>
                          <a:cs typeface="+mn-cs"/>
                        </a:rPr>
                        <a:t>, d'un </a:t>
                      </a:r>
                      <a:r>
                        <a:rPr lang="en-CA" sz="900" kern="1200" dirty="0" err="1">
                          <a:solidFill>
                            <a:schemeClr val="tx1"/>
                          </a:solidFill>
                          <a:effectLst/>
                          <a:latin typeface="+mn-lt"/>
                          <a:ea typeface="+mn-ea"/>
                          <a:cs typeface="+mn-cs"/>
                        </a:rPr>
                        <a:t>système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d'ordonnancement</a:t>
                      </a:r>
                      <a:r>
                        <a:rPr lang="en-CA" sz="900" kern="1200" dirty="0">
                          <a:solidFill>
                            <a:schemeClr val="tx1"/>
                          </a:solidFill>
                          <a:effectLst/>
                          <a:latin typeface="+mn-lt"/>
                          <a:ea typeface="+mn-ea"/>
                          <a:cs typeface="+mn-cs"/>
                        </a:rPr>
                        <a:t> et de documentation (OR Manager) pour les patients </a:t>
                      </a:r>
                      <a:r>
                        <a:rPr lang="en-CA" sz="900" kern="1200" dirty="0" err="1">
                          <a:solidFill>
                            <a:schemeClr val="tx1"/>
                          </a:solidFill>
                          <a:effectLst/>
                          <a:latin typeface="+mn-lt"/>
                          <a:ea typeface="+mn-ea"/>
                          <a:cs typeface="+mn-cs"/>
                        </a:rPr>
                        <a:t>en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endoscopie</a:t>
                      </a:r>
                      <a:r>
                        <a:rPr lang="en-CA" sz="900" kern="1200" dirty="0">
                          <a:solidFill>
                            <a:schemeClr val="tx1"/>
                          </a:solidFill>
                          <a:effectLst/>
                          <a:latin typeface="+mn-lt"/>
                          <a:ea typeface="+mn-ea"/>
                          <a:cs typeface="+mn-cs"/>
                        </a:rPr>
                        <a:t> avec </a:t>
                      </a:r>
                      <a:r>
                        <a:rPr lang="en-CA" sz="900" kern="1200" dirty="0" err="1">
                          <a:solidFill>
                            <a:schemeClr val="tx1"/>
                          </a:solidFill>
                          <a:effectLst/>
                          <a:latin typeface="+mn-lt"/>
                          <a:ea typeface="+mn-ea"/>
                          <a:cs typeface="+mn-cs"/>
                        </a:rPr>
                        <a:t>une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priorité</a:t>
                      </a:r>
                      <a:r>
                        <a:rPr lang="en-CA" sz="900" kern="1200" dirty="0">
                          <a:solidFill>
                            <a:schemeClr val="tx1"/>
                          </a:solidFill>
                          <a:effectLst/>
                          <a:latin typeface="+mn-lt"/>
                          <a:ea typeface="+mn-ea"/>
                          <a:cs typeface="+mn-cs"/>
                        </a:rPr>
                        <a:t> de </a:t>
                      </a:r>
                      <a:r>
                        <a:rPr lang="en-CA" sz="900" kern="1200" dirty="0" err="1">
                          <a:solidFill>
                            <a:schemeClr val="tx1"/>
                          </a:solidFill>
                          <a:effectLst/>
                          <a:latin typeface="+mn-lt"/>
                          <a:ea typeface="+mn-ea"/>
                          <a:cs typeface="+mn-cs"/>
                        </a:rPr>
                        <a:t>réservation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spécifique</a:t>
                      </a:r>
                      <a:r>
                        <a:rPr lang="en-CA" sz="900" kern="1200" dirty="0">
                          <a:solidFill>
                            <a:schemeClr val="tx1"/>
                          </a:solidFill>
                          <a:effectLst/>
                          <a:latin typeface="+mn-lt"/>
                          <a:ea typeface="+mn-ea"/>
                          <a:cs typeface="+mn-cs"/>
                        </a:rPr>
                        <a:t> à </a:t>
                      </a:r>
                      <a:r>
                        <a:rPr lang="en-CA" sz="900" kern="1200" dirty="0" err="1">
                          <a:solidFill>
                            <a:schemeClr val="tx1"/>
                          </a:solidFill>
                          <a:effectLst/>
                          <a:latin typeface="+mn-lt"/>
                          <a:ea typeface="+mn-ea"/>
                          <a:cs typeface="+mn-cs"/>
                        </a:rPr>
                        <a:t>l'endoscopie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basée</a:t>
                      </a:r>
                      <a:r>
                        <a:rPr lang="en-CA" sz="900" kern="1200" dirty="0">
                          <a:solidFill>
                            <a:schemeClr val="tx1"/>
                          </a:solidFill>
                          <a:effectLst/>
                          <a:latin typeface="+mn-lt"/>
                          <a:ea typeface="+mn-ea"/>
                          <a:cs typeface="+mn-cs"/>
                        </a:rPr>
                        <a:t> sur les </a:t>
                      </a:r>
                      <a:r>
                        <a:rPr lang="en-CA" sz="900" kern="1200" dirty="0" err="1">
                          <a:solidFill>
                            <a:schemeClr val="tx1"/>
                          </a:solidFill>
                          <a:effectLst/>
                          <a:latin typeface="+mn-lt"/>
                          <a:ea typeface="+mn-ea"/>
                          <a:cs typeface="+mn-cs"/>
                        </a:rPr>
                        <a:t>lignes</a:t>
                      </a:r>
                      <a:r>
                        <a:rPr lang="en-CA" sz="900" kern="1200" dirty="0">
                          <a:solidFill>
                            <a:schemeClr val="tx1"/>
                          </a:solidFill>
                          <a:effectLst/>
                          <a:latin typeface="+mn-lt"/>
                          <a:ea typeface="+mn-ea"/>
                          <a:cs typeface="+mn-cs"/>
                        </a:rPr>
                        <a:t> directrices de </a:t>
                      </a:r>
                      <a:r>
                        <a:rPr lang="en-CA" sz="900" kern="1200" dirty="0" err="1">
                          <a:solidFill>
                            <a:schemeClr val="tx1"/>
                          </a:solidFill>
                          <a:effectLst/>
                          <a:latin typeface="+mn-lt"/>
                          <a:ea typeface="+mn-ea"/>
                          <a:cs typeface="+mn-cs"/>
                        </a:rPr>
                        <a:t>l'Association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canadienne</a:t>
                      </a:r>
                      <a:r>
                        <a:rPr lang="en-CA" sz="900" kern="1200" dirty="0">
                          <a:solidFill>
                            <a:schemeClr val="tx1"/>
                          </a:solidFill>
                          <a:effectLst/>
                          <a:latin typeface="+mn-lt"/>
                          <a:ea typeface="+mn-ea"/>
                          <a:cs typeface="+mn-cs"/>
                        </a:rPr>
                        <a:t> de </a:t>
                      </a:r>
                      <a:r>
                        <a:rPr lang="en-CA" sz="900" kern="1200" dirty="0" err="1">
                          <a:solidFill>
                            <a:schemeClr val="tx1"/>
                          </a:solidFill>
                          <a:effectLst/>
                          <a:latin typeface="+mn-lt"/>
                          <a:ea typeface="+mn-ea"/>
                          <a:cs typeface="+mn-cs"/>
                        </a:rPr>
                        <a:t>gastroentérologie</a:t>
                      </a:r>
                      <a:r>
                        <a:rPr lang="en-CA" sz="900" kern="1200" dirty="0">
                          <a:solidFill>
                            <a:schemeClr val="tx1"/>
                          </a:solidFill>
                          <a:effectLst/>
                          <a:latin typeface="+mn-lt"/>
                          <a:ea typeface="+mn-ea"/>
                          <a:cs typeface="+mn-cs"/>
                        </a:rPr>
                        <a:t> (ACG) qui </a:t>
                      </a:r>
                      <a:r>
                        <a:rPr lang="en-CA" sz="900" kern="1200" dirty="0" err="1">
                          <a:solidFill>
                            <a:schemeClr val="tx1"/>
                          </a:solidFill>
                          <a:effectLst/>
                          <a:latin typeface="+mn-lt"/>
                          <a:ea typeface="+mn-ea"/>
                          <a:cs typeface="+mn-cs"/>
                        </a:rPr>
                        <a:t>décrivent</a:t>
                      </a:r>
                      <a:r>
                        <a:rPr lang="en-CA" sz="900" kern="1200" dirty="0">
                          <a:solidFill>
                            <a:schemeClr val="tx1"/>
                          </a:solidFill>
                          <a:effectLst/>
                          <a:latin typeface="+mn-lt"/>
                          <a:ea typeface="+mn-ea"/>
                          <a:cs typeface="+mn-cs"/>
                        </a:rPr>
                        <a:t> les temps </a:t>
                      </a:r>
                      <a:r>
                        <a:rPr lang="en-CA" sz="900" kern="1200" dirty="0" err="1">
                          <a:solidFill>
                            <a:schemeClr val="tx1"/>
                          </a:solidFill>
                          <a:effectLst/>
                          <a:latin typeface="+mn-lt"/>
                          <a:ea typeface="+mn-ea"/>
                          <a:cs typeface="+mn-cs"/>
                        </a:rPr>
                        <a:t>d'attente</a:t>
                      </a:r>
                      <a:r>
                        <a:rPr lang="en-CA" sz="900" kern="1200" dirty="0">
                          <a:solidFill>
                            <a:schemeClr val="tx1"/>
                          </a:solidFill>
                          <a:effectLst/>
                          <a:latin typeface="+mn-lt"/>
                          <a:ea typeface="+mn-ea"/>
                          <a:cs typeface="+mn-cs"/>
                        </a:rPr>
                        <a:t> maximums </a:t>
                      </a:r>
                      <a:r>
                        <a:rPr lang="en-CA" sz="900" kern="1200" dirty="0" err="1">
                          <a:solidFill>
                            <a:schemeClr val="tx1"/>
                          </a:solidFill>
                          <a:effectLst/>
                          <a:latin typeface="+mn-lt"/>
                          <a:ea typeface="+mn-ea"/>
                          <a:cs typeface="+mn-cs"/>
                        </a:rPr>
                        <a:t>selon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l'acuité</a:t>
                      </a:r>
                      <a:r>
                        <a:rPr lang="en-CA" sz="900" kern="1200" dirty="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a:p>
                      <a:pPr marL="171450" marR="0" lvl="0" indent="-171450" algn="l" defTabSz="914400" rtl="0" eaLnBrk="1" fontAlgn="base" latinLnBrk="0" hangingPunct="1">
                        <a:spcBef>
                          <a:spcPts val="0"/>
                        </a:spcBef>
                        <a:spcAft>
                          <a:spcPts val="0"/>
                        </a:spcAft>
                        <a:buFont typeface="Arial" panose="020B0604020202020204" pitchFamily="34" charset="0"/>
                        <a:buChar char="•"/>
                        <a:tabLst>
                          <a:tab pos="228600" algn="l"/>
                          <a:tab pos="457200" algn="l"/>
                        </a:tabLst>
                      </a:pPr>
                      <a:r>
                        <a:rPr lang="en-CA" sz="900" kern="1200" dirty="0">
                          <a:solidFill>
                            <a:schemeClr val="tx1"/>
                          </a:solidFill>
                          <a:effectLst/>
                          <a:latin typeface="+mn-lt"/>
                          <a:ea typeface="+mn-ea"/>
                          <a:cs typeface="+mn-cs"/>
                        </a:rPr>
                        <a:t>Les </a:t>
                      </a:r>
                      <a:r>
                        <a:rPr lang="en-CA" sz="900" kern="1200" dirty="0" err="1">
                          <a:solidFill>
                            <a:schemeClr val="tx1"/>
                          </a:solidFill>
                          <a:effectLst/>
                          <a:latin typeface="+mn-lt"/>
                          <a:ea typeface="+mn-ea"/>
                          <a:cs typeface="+mn-cs"/>
                        </a:rPr>
                        <a:t>résultats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attendus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comprennent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l'amélioration</a:t>
                      </a:r>
                      <a:r>
                        <a:rPr lang="en-CA" sz="900" kern="1200" dirty="0">
                          <a:solidFill>
                            <a:schemeClr val="tx1"/>
                          </a:solidFill>
                          <a:effectLst/>
                          <a:latin typeface="+mn-lt"/>
                          <a:ea typeface="+mn-ea"/>
                          <a:cs typeface="+mn-cs"/>
                        </a:rPr>
                        <a:t> des volumes de </a:t>
                      </a:r>
                      <a:r>
                        <a:rPr lang="en-CA" sz="900" kern="1200" dirty="0" err="1">
                          <a:solidFill>
                            <a:schemeClr val="tx1"/>
                          </a:solidFill>
                          <a:effectLst/>
                          <a:latin typeface="+mn-lt"/>
                          <a:ea typeface="+mn-ea"/>
                          <a:cs typeface="+mn-cs"/>
                        </a:rPr>
                        <a:t>procédures</a:t>
                      </a:r>
                      <a:r>
                        <a:rPr lang="en-CA" sz="900" kern="1200" dirty="0">
                          <a:solidFill>
                            <a:schemeClr val="tx1"/>
                          </a:solidFill>
                          <a:effectLst/>
                          <a:latin typeface="+mn-lt"/>
                          <a:ea typeface="+mn-ea"/>
                          <a:cs typeface="+mn-cs"/>
                        </a:rPr>
                        <a:t>, des </a:t>
                      </a:r>
                      <a:r>
                        <a:rPr lang="en-CA" sz="900" kern="1200" dirty="0" err="1">
                          <a:solidFill>
                            <a:schemeClr val="tx1"/>
                          </a:solidFill>
                          <a:effectLst/>
                          <a:latin typeface="+mn-lt"/>
                          <a:ea typeface="+mn-ea"/>
                          <a:cs typeface="+mn-cs"/>
                        </a:rPr>
                        <a:t>listes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d'attente</a:t>
                      </a:r>
                      <a:r>
                        <a:rPr lang="en-CA" sz="900" kern="1200" dirty="0">
                          <a:solidFill>
                            <a:schemeClr val="tx1"/>
                          </a:solidFill>
                          <a:effectLst/>
                          <a:latin typeface="+mn-lt"/>
                          <a:ea typeface="+mn-ea"/>
                          <a:cs typeface="+mn-cs"/>
                        </a:rPr>
                        <a:t> et des </a:t>
                      </a:r>
                      <a:r>
                        <a:rPr lang="en-CA" sz="900" kern="1200" dirty="0" err="1">
                          <a:solidFill>
                            <a:schemeClr val="tx1"/>
                          </a:solidFill>
                          <a:effectLst/>
                          <a:latin typeface="+mn-lt"/>
                          <a:ea typeface="+mn-ea"/>
                          <a:cs typeface="+mn-cs"/>
                        </a:rPr>
                        <a:t>réservations</a:t>
                      </a:r>
                      <a:r>
                        <a:rPr lang="en-CA" sz="900" kern="1200" dirty="0">
                          <a:solidFill>
                            <a:schemeClr val="tx1"/>
                          </a:solidFill>
                          <a:effectLst/>
                          <a:latin typeface="+mn-lt"/>
                          <a:ea typeface="+mn-ea"/>
                          <a:cs typeface="+mn-cs"/>
                        </a:rPr>
                        <a:t> pour </a:t>
                      </a:r>
                      <a:r>
                        <a:rPr lang="en-CA" sz="900" kern="1200" dirty="0" err="1">
                          <a:solidFill>
                            <a:schemeClr val="tx1"/>
                          </a:solidFill>
                          <a:effectLst/>
                          <a:latin typeface="+mn-lt"/>
                          <a:ea typeface="+mn-ea"/>
                          <a:cs typeface="+mn-cs"/>
                        </a:rPr>
                        <a:t>tous</a:t>
                      </a:r>
                      <a:r>
                        <a:rPr lang="en-CA" sz="900" kern="1200" dirty="0">
                          <a:solidFill>
                            <a:schemeClr val="tx1"/>
                          </a:solidFill>
                          <a:effectLst/>
                          <a:latin typeface="+mn-lt"/>
                          <a:ea typeface="+mn-ea"/>
                          <a:cs typeface="+mn-cs"/>
                        </a:rPr>
                        <a:t> les patients </a:t>
                      </a:r>
                      <a:r>
                        <a:rPr lang="en-CA" sz="900" kern="1200" dirty="0" err="1">
                          <a:solidFill>
                            <a:schemeClr val="tx1"/>
                          </a:solidFill>
                          <a:effectLst/>
                          <a:latin typeface="+mn-lt"/>
                          <a:ea typeface="+mn-ea"/>
                          <a:cs typeface="+mn-cs"/>
                        </a:rPr>
                        <a:t>afin</a:t>
                      </a:r>
                      <a:r>
                        <a:rPr lang="en-CA" sz="900" kern="1200" dirty="0">
                          <a:solidFill>
                            <a:schemeClr val="tx1"/>
                          </a:solidFill>
                          <a:effectLst/>
                          <a:latin typeface="+mn-lt"/>
                          <a:ea typeface="+mn-ea"/>
                          <a:cs typeface="+mn-cs"/>
                        </a:rPr>
                        <a:t> de </a:t>
                      </a:r>
                      <a:r>
                        <a:rPr lang="en-CA" sz="900" kern="1200" dirty="0" err="1">
                          <a:solidFill>
                            <a:schemeClr val="tx1"/>
                          </a:solidFill>
                          <a:effectLst/>
                          <a:latin typeface="+mn-lt"/>
                          <a:ea typeface="+mn-ea"/>
                          <a:cs typeface="+mn-cs"/>
                        </a:rPr>
                        <a:t>garantir</a:t>
                      </a:r>
                      <a:r>
                        <a:rPr lang="en-CA" sz="900" kern="1200" dirty="0">
                          <a:solidFill>
                            <a:schemeClr val="tx1"/>
                          </a:solidFill>
                          <a:effectLst/>
                          <a:latin typeface="+mn-lt"/>
                          <a:ea typeface="+mn-ea"/>
                          <a:cs typeface="+mn-cs"/>
                        </a:rPr>
                        <a:t> que </a:t>
                      </a:r>
                      <a:r>
                        <a:rPr lang="en-CA" sz="900" kern="1200" dirty="0" err="1">
                          <a:solidFill>
                            <a:schemeClr val="tx1"/>
                          </a:solidFill>
                          <a:effectLst/>
                          <a:latin typeface="+mn-lt"/>
                          <a:ea typeface="+mn-ea"/>
                          <a:cs typeface="+mn-cs"/>
                        </a:rPr>
                        <a:t>tous</a:t>
                      </a:r>
                      <a:r>
                        <a:rPr lang="en-CA" sz="900" kern="1200" dirty="0">
                          <a:solidFill>
                            <a:schemeClr val="tx1"/>
                          </a:solidFill>
                          <a:effectLst/>
                          <a:latin typeface="+mn-lt"/>
                          <a:ea typeface="+mn-ea"/>
                          <a:cs typeface="+mn-cs"/>
                        </a:rPr>
                        <a:t> les patients </a:t>
                      </a:r>
                      <a:r>
                        <a:rPr lang="en-CA" sz="900" kern="1200" dirty="0" err="1">
                          <a:solidFill>
                            <a:schemeClr val="tx1"/>
                          </a:solidFill>
                          <a:effectLst/>
                          <a:latin typeface="+mn-lt"/>
                          <a:ea typeface="+mn-ea"/>
                          <a:cs typeface="+mn-cs"/>
                        </a:rPr>
                        <a:t>soient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vus</a:t>
                      </a:r>
                      <a:r>
                        <a:rPr lang="en-CA" sz="900" kern="1200" dirty="0">
                          <a:solidFill>
                            <a:schemeClr val="tx1"/>
                          </a:solidFill>
                          <a:effectLst/>
                          <a:latin typeface="+mn-lt"/>
                          <a:ea typeface="+mn-ea"/>
                          <a:cs typeface="+mn-cs"/>
                        </a:rPr>
                        <a:t> dans les temps </a:t>
                      </a:r>
                      <a:r>
                        <a:rPr lang="en-CA" sz="900" kern="1200" dirty="0" err="1">
                          <a:solidFill>
                            <a:schemeClr val="tx1"/>
                          </a:solidFill>
                          <a:effectLst/>
                          <a:latin typeface="+mn-lt"/>
                          <a:ea typeface="+mn-ea"/>
                          <a:cs typeface="+mn-cs"/>
                        </a:rPr>
                        <a:t>d'attente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cibles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en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fonction</a:t>
                      </a:r>
                      <a:r>
                        <a:rPr lang="en-CA" sz="900" kern="1200" dirty="0">
                          <a:solidFill>
                            <a:schemeClr val="tx1"/>
                          </a:solidFill>
                          <a:effectLst/>
                          <a:latin typeface="+mn-lt"/>
                          <a:ea typeface="+mn-ea"/>
                          <a:cs typeface="+mn-cs"/>
                        </a:rPr>
                        <a:t> de </a:t>
                      </a:r>
                      <a:r>
                        <a:rPr lang="en-CA" sz="900" kern="1200" dirty="0" err="1">
                          <a:solidFill>
                            <a:schemeClr val="tx1"/>
                          </a:solidFill>
                          <a:effectLst/>
                          <a:latin typeface="+mn-lt"/>
                          <a:ea typeface="+mn-ea"/>
                          <a:cs typeface="+mn-cs"/>
                        </a:rPr>
                        <a:t>leur</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priorité</a:t>
                      </a:r>
                      <a:r>
                        <a:rPr lang="en-CA" sz="900" kern="1200" dirty="0">
                          <a:solidFill>
                            <a:schemeClr val="tx1"/>
                          </a:solidFill>
                          <a:effectLst/>
                          <a:latin typeface="+mn-lt"/>
                          <a:ea typeface="+mn-ea"/>
                          <a:cs typeface="+mn-cs"/>
                        </a:rPr>
                        <a:t> ; </a:t>
                      </a:r>
                      <a:endParaRPr lang="en-US" sz="900" kern="1200" dirty="0">
                        <a:solidFill>
                          <a:schemeClr val="tx1"/>
                        </a:solidFill>
                        <a:effectLst/>
                        <a:latin typeface="+mn-lt"/>
                        <a:ea typeface="+mn-ea"/>
                        <a:cs typeface="+mn-cs"/>
                      </a:endParaRPr>
                    </a:p>
                  </a:txBody>
                  <a:tcPr marL="22134" marR="22134" marT="0" marB="0"/>
                </a:tc>
                <a:extLst>
                  <a:ext uri="{0D108BD9-81ED-4DB2-BD59-A6C34878D82A}">
                    <a16:rowId xmlns:a16="http://schemas.microsoft.com/office/drawing/2014/main" val="4239609195"/>
                  </a:ext>
                </a:extLst>
              </a:tr>
              <a:tr h="44897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tx1">
                        <a:lumMod val="75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Avec </a:t>
                      </a:r>
                      <a:r>
                        <a:rPr lang="en-US" sz="900" kern="1200" dirty="0" err="1">
                          <a:solidFill>
                            <a:schemeClr val="tx1"/>
                          </a:solidFill>
                          <a:effectLst/>
                          <a:latin typeface="+mn-lt"/>
                          <a:ea typeface="+mn-ea"/>
                          <a:cs typeface="+mn-cs"/>
                        </a:rPr>
                        <a:t>l'autorisation</a:t>
                      </a:r>
                      <a:r>
                        <a:rPr lang="en-US" sz="900" kern="1200" dirty="0">
                          <a:solidFill>
                            <a:schemeClr val="tx1"/>
                          </a:solidFill>
                          <a:effectLst/>
                          <a:latin typeface="+mn-lt"/>
                          <a:ea typeface="+mn-ea"/>
                          <a:cs typeface="+mn-cs"/>
                        </a:rPr>
                        <a:t> du m</a:t>
                      </a:r>
                      <a:r>
                        <a:rPr lang="en-CA" sz="900" kern="1200" dirty="0">
                          <a:solidFill>
                            <a:schemeClr val="tx1"/>
                          </a:solidFill>
                          <a:effectLst/>
                          <a:latin typeface="+mn-lt"/>
                          <a:ea typeface="+mn-ea"/>
                          <a:cs typeface="+mn-cs"/>
                        </a:rPr>
                        <a:t>é</a:t>
                      </a:r>
                      <a:r>
                        <a:rPr lang="en-US" sz="900" kern="1200" dirty="0" err="1">
                          <a:solidFill>
                            <a:schemeClr val="tx1"/>
                          </a:solidFill>
                          <a:effectLst/>
                          <a:latin typeface="+mn-lt"/>
                          <a:ea typeface="+mn-ea"/>
                          <a:cs typeface="+mn-cs"/>
                        </a:rPr>
                        <a:t>decin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traitant</a:t>
                      </a:r>
                      <a:r>
                        <a:rPr lang="en-US" sz="900" kern="1200" dirty="0">
                          <a:solidFill>
                            <a:schemeClr val="tx1"/>
                          </a:solidFill>
                          <a:effectLst/>
                          <a:latin typeface="+mn-lt"/>
                          <a:ea typeface="+mn-ea"/>
                          <a:cs typeface="+mn-cs"/>
                        </a:rPr>
                        <a:t>, le </a:t>
                      </a:r>
                      <a:r>
                        <a:rPr lang="en-US" sz="900" kern="1200" dirty="0" err="1">
                          <a:solidFill>
                            <a:schemeClr val="tx1"/>
                          </a:solidFill>
                          <a:effectLst/>
                          <a:latin typeface="+mn-lt"/>
                          <a:ea typeface="+mn-ea"/>
                          <a:cs typeface="+mn-cs"/>
                        </a:rPr>
                        <a:t>programme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orientera</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directement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vers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une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coloscopie</a:t>
                      </a:r>
                      <a:r>
                        <a:rPr lang="en-US" sz="900" kern="1200" dirty="0">
                          <a:solidFill>
                            <a:schemeClr val="tx1"/>
                          </a:solidFill>
                          <a:effectLst/>
                          <a:latin typeface="+mn-lt"/>
                          <a:ea typeface="+mn-ea"/>
                          <a:cs typeface="+mn-cs"/>
                        </a:rPr>
                        <a: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Le </a:t>
                      </a:r>
                      <a:r>
                        <a:rPr lang="en-US" sz="900" kern="1200" dirty="0" err="1">
                          <a:solidFill>
                            <a:schemeClr val="tx1"/>
                          </a:solidFill>
                          <a:effectLst/>
                          <a:latin typeface="+mn-lt"/>
                          <a:ea typeface="+mn-ea"/>
                          <a:cs typeface="+mn-cs"/>
                        </a:rPr>
                        <a:t>programme</a:t>
                      </a:r>
                      <a:r>
                        <a:rPr lang="en-US" sz="900" kern="1200" dirty="0">
                          <a:solidFill>
                            <a:schemeClr val="tx1"/>
                          </a:solidFill>
                          <a:effectLst/>
                          <a:latin typeface="+mn-lt"/>
                          <a:ea typeface="+mn-ea"/>
                          <a:cs typeface="+mn-cs"/>
                        </a:rPr>
                        <a:t> dispose de </a:t>
                      </a:r>
                      <a:r>
                        <a:rPr lang="en-US" sz="900" kern="1200" dirty="0" err="1">
                          <a:solidFill>
                            <a:schemeClr val="tx1"/>
                          </a:solidFill>
                          <a:effectLst/>
                          <a:latin typeface="+mn-lt"/>
                          <a:ea typeface="+mn-ea"/>
                          <a:cs typeface="+mn-cs"/>
                        </a:rPr>
                        <a:t>postes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dédiés</a:t>
                      </a:r>
                      <a:r>
                        <a:rPr lang="en-US" sz="900" kern="1200" dirty="0">
                          <a:solidFill>
                            <a:schemeClr val="tx1"/>
                          </a:solidFill>
                          <a:effectLst/>
                          <a:latin typeface="+mn-lt"/>
                          <a:ea typeface="+mn-ea"/>
                          <a:cs typeface="+mn-cs"/>
                        </a:rPr>
                        <a:t> à Winnipeg et de </a:t>
                      </a:r>
                      <a:r>
                        <a:rPr lang="en-US" sz="900" kern="1200" dirty="0" err="1">
                          <a:solidFill>
                            <a:schemeClr val="tx1"/>
                          </a:solidFill>
                          <a:effectLst/>
                          <a:latin typeface="+mn-lt"/>
                          <a:ea typeface="+mn-ea"/>
                          <a:cs typeface="+mn-cs"/>
                        </a:rPr>
                        <a:t>processus</a:t>
                      </a:r>
                      <a:r>
                        <a:rPr lang="en-US" sz="900" kern="1200" dirty="0">
                          <a:solidFill>
                            <a:schemeClr val="tx1"/>
                          </a:solidFill>
                          <a:effectLst/>
                          <a:latin typeface="+mn-lt"/>
                          <a:ea typeface="+mn-ea"/>
                          <a:cs typeface="+mn-cs"/>
                        </a:rPr>
                        <a:t> de triage dans </a:t>
                      </a:r>
                      <a:r>
                        <a:rPr lang="en-US" sz="900" kern="1200" dirty="0" err="1">
                          <a:solidFill>
                            <a:schemeClr val="tx1"/>
                          </a:solidFill>
                          <a:effectLst/>
                          <a:latin typeface="+mn-lt"/>
                          <a:ea typeface="+mn-ea"/>
                          <a:cs typeface="+mn-cs"/>
                        </a:rPr>
                        <a:t>chacune</a:t>
                      </a:r>
                      <a:r>
                        <a:rPr lang="en-US" sz="900" kern="1200" dirty="0">
                          <a:solidFill>
                            <a:schemeClr val="tx1"/>
                          </a:solidFill>
                          <a:effectLst/>
                          <a:latin typeface="+mn-lt"/>
                          <a:ea typeface="+mn-ea"/>
                          <a:cs typeface="+mn-cs"/>
                        </a:rPr>
                        <a:t> des </a:t>
                      </a:r>
                      <a:r>
                        <a:rPr lang="en-US" sz="900" kern="1200" dirty="0" err="1">
                          <a:solidFill>
                            <a:schemeClr val="tx1"/>
                          </a:solidFill>
                          <a:effectLst/>
                          <a:latin typeface="+mn-lt"/>
                          <a:ea typeface="+mn-ea"/>
                          <a:cs typeface="+mn-cs"/>
                        </a:rPr>
                        <a:t>autres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autorités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sanitaires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régionales</a:t>
                      </a:r>
                      <a:r>
                        <a:rPr lang="en-US" sz="900" kern="1200" dirty="0">
                          <a:solidFill>
                            <a:schemeClr val="tx1"/>
                          </a:solidFill>
                          <a:effectLst/>
                          <a:latin typeface="+mn-lt"/>
                          <a:ea typeface="+mn-ea"/>
                          <a:cs typeface="+mn-cs"/>
                        </a:rPr>
                        <a: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kern="1200" dirty="0">
                          <a:solidFill>
                            <a:schemeClr val="tx1"/>
                          </a:solidFill>
                          <a:effectLst/>
                          <a:latin typeface="+mn-lt"/>
                          <a:ea typeface="+mn-ea"/>
                          <a:cs typeface="+mn-cs"/>
                        </a:rPr>
                        <a:t>Dans deux des cinq </a:t>
                      </a:r>
                      <a:r>
                        <a:rPr lang="en-CA" sz="900" kern="1200" dirty="0" err="1">
                          <a:solidFill>
                            <a:schemeClr val="tx1"/>
                          </a:solidFill>
                          <a:effectLst/>
                          <a:latin typeface="+mn-lt"/>
                          <a:ea typeface="+mn-ea"/>
                          <a:cs typeface="+mn-cs"/>
                        </a:rPr>
                        <a:t>autorités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sanitaires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l'admission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centralisée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gère</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l'orientation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directe</a:t>
                      </a:r>
                      <a:r>
                        <a:rPr lang="en-CA" sz="900" kern="1200" dirty="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a:txBody>
                  <a:tcPr marL="22134" marR="22134" marT="0" marB="0"/>
                </a:tc>
                <a:extLst>
                  <a:ext uri="{0D108BD9-81ED-4DB2-BD59-A6C34878D82A}">
                    <a16:rowId xmlns:a16="http://schemas.microsoft.com/office/drawing/2014/main" val="755095314"/>
                  </a:ext>
                </a:extLst>
              </a:tr>
            </a:tbl>
          </a:graphicData>
        </a:graphic>
      </p:graphicFrame>
    </p:spTree>
    <p:extLst>
      <p:ext uri="{BB962C8B-B14F-4D97-AF65-F5344CB8AC3E}">
        <p14:creationId xmlns:p14="http://schemas.microsoft.com/office/powerpoint/2010/main" val="1762747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76B5334F-3E69-0F51-6945-E9DC2FC238C2}"/>
              </a:ext>
            </a:extLst>
          </p:cNvPr>
          <p:cNvSpPr>
            <a:spLocks noGrp="1"/>
          </p:cNvSpPr>
          <p:nvPr>
            <p:ph type="title"/>
          </p:nvPr>
        </p:nvSpPr>
        <p:spPr>
          <a:xfrm>
            <a:off x="169310" y="208573"/>
            <a:ext cx="10380662" cy="752475"/>
          </a:xfrm>
        </p:spPr>
        <p:txBody>
          <a:bodyPr>
            <a:normAutofit/>
          </a:bodyPr>
          <a:lstStyle/>
          <a:p>
            <a:pPr marL="0" marR="0">
              <a:spcBef>
                <a:spcPts val="200"/>
              </a:spcBef>
              <a:spcAft>
                <a:spcPts val="0"/>
              </a:spcAft>
            </a:pPr>
            <a:r>
              <a:rPr lang="fr-FR" sz="1600" b="1">
                <a:effectLst/>
                <a:ea typeface="Yu Gothic Light" panose="020B0300000000000000" pitchFamily="34" charset="-128"/>
                <a:cs typeface="Times New Roman" panose="02020603050405020304" pitchFamily="18" charset="0"/>
              </a:rPr>
              <a:t>Stratégies mises en œuvre pour réduire le délai entre un test fécal anormal et le suivi par coloscopie (2/2)</a:t>
            </a:r>
            <a:endParaRPr lang="en-US" sz="1600" b="1">
              <a:effectLst/>
              <a:ea typeface="Yu Gothic Light" panose="020B0300000000000000" pitchFamily="34" charset="-128"/>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0E5F3A6-2FFF-3B53-A447-F50C3E170252}"/>
              </a:ext>
            </a:extLst>
          </p:cNvPr>
          <p:cNvGraphicFramePr>
            <a:graphicFrameLocks noGrp="1"/>
          </p:cNvGraphicFramePr>
          <p:nvPr>
            <p:extLst>
              <p:ext uri="{D42A27DB-BD31-4B8C-83A1-F6EECF244321}">
                <p14:modId xmlns:p14="http://schemas.microsoft.com/office/powerpoint/2010/main" val="913652756"/>
              </p:ext>
            </p:extLst>
          </p:nvPr>
        </p:nvGraphicFramePr>
        <p:xfrm>
          <a:off x="169310" y="1126310"/>
          <a:ext cx="11850752" cy="3955453"/>
        </p:xfrm>
        <a:graphic>
          <a:graphicData uri="http://schemas.openxmlformats.org/drawingml/2006/table">
            <a:tbl>
              <a:tblPr firstRow="1" firstCol="1" bandRow="1">
                <a:tableStyleId>{7E9639D4-E3E2-4D34-9284-5A2195B3D0D7}</a:tableStyleId>
              </a:tblPr>
              <a:tblGrid>
                <a:gridCol w="580967">
                  <a:extLst>
                    <a:ext uri="{9D8B030D-6E8A-4147-A177-3AD203B41FA5}">
                      <a16:colId xmlns:a16="http://schemas.microsoft.com/office/drawing/2014/main" val="2276577704"/>
                    </a:ext>
                  </a:extLst>
                </a:gridCol>
                <a:gridCol w="11269785">
                  <a:extLst>
                    <a:ext uri="{9D8B030D-6E8A-4147-A177-3AD203B41FA5}">
                      <a16:colId xmlns:a16="http://schemas.microsoft.com/office/drawing/2014/main" val="2010101974"/>
                    </a:ext>
                  </a:extLst>
                </a:gridCol>
              </a:tblGrid>
              <a:tr h="181681">
                <a:tc>
                  <a:txBody>
                    <a:bodyPr/>
                    <a:lstStyle/>
                    <a:p>
                      <a:pPr marL="0" marR="0" algn="ctr">
                        <a:lnSpc>
                          <a:spcPct val="107000"/>
                        </a:lnSpc>
                        <a:spcBef>
                          <a:spcPts val="100"/>
                        </a:spcBef>
                        <a:spcAft>
                          <a:spcPts val="100"/>
                        </a:spcAf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2134" marR="22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pPr>
                      <a:r>
                        <a:rPr lang="en-US" sz="900" dirty="0" err="1">
                          <a:solidFill>
                            <a:srgbClr val="FEFFFE"/>
                          </a:solidFill>
                          <a:effectLst/>
                        </a:rPr>
                        <a:t>Stratégies</a:t>
                      </a:r>
                      <a:r>
                        <a:rPr lang="en-US" sz="900" dirty="0">
                          <a:solidFill>
                            <a:srgbClr val="FEFFFE"/>
                          </a:solidFill>
                          <a:effectLst/>
                        </a:rPr>
                        <a:t> </a:t>
                      </a:r>
                      <a:r>
                        <a:rPr lang="en-US" sz="900" dirty="0" err="1">
                          <a:solidFill>
                            <a:srgbClr val="FEFFFE"/>
                          </a:solidFill>
                          <a:effectLst/>
                        </a:rPr>
                        <a:t>visant</a:t>
                      </a:r>
                      <a:r>
                        <a:rPr lang="en-US" sz="900" dirty="0">
                          <a:solidFill>
                            <a:srgbClr val="FEFFFE"/>
                          </a:solidFill>
                          <a:effectLst/>
                        </a:rPr>
                        <a:t> à </a:t>
                      </a:r>
                      <a:r>
                        <a:rPr lang="en-US" sz="900" dirty="0" err="1">
                          <a:solidFill>
                            <a:srgbClr val="FEFFFE"/>
                          </a:solidFill>
                          <a:effectLst/>
                        </a:rPr>
                        <a:t>réduire</a:t>
                      </a:r>
                      <a:r>
                        <a:rPr lang="en-US" sz="900" dirty="0">
                          <a:solidFill>
                            <a:srgbClr val="FEFFFE"/>
                          </a:solidFill>
                          <a:effectLst/>
                        </a:rPr>
                        <a:t> les </a:t>
                      </a:r>
                      <a:r>
                        <a:rPr lang="en-US" sz="900" dirty="0" err="1">
                          <a:solidFill>
                            <a:srgbClr val="FEFFFE"/>
                          </a:solidFill>
                          <a:effectLst/>
                        </a:rPr>
                        <a:t>délais</a:t>
                      </a:r>
                      <a:r>
                        <a:rPr lang="en-US" sz="900" dirty="0">
                          <a:solidFill>
                            <a:srgbClr val="FEFFFE"/>
                          </a:solidFill>
                          <a:effectLst/>
                        </a:rPr>
                        <a:t> </a:t>
                      </a:r>
                      <a:r>
                        <a:rPr lang="en-US" sz="900" dirty="0" err="1">
                          <a:solidFill>
                            <a:srgbClr val="FEFFFE"/>
                          </a:solidFill>
                          <a:effectLst/>
                        </a:rPr>
                        <a:t>d'attente</a:t>
                      </a:r>
                      <a:r>
                        <a:rPr lang="en-US" sz="900" dirty="0">
                          <a:solidFill>
                            <a:srgbClr val="FEFFFE"/>
                          </a:solidFill>
                          <a:effectLst/>
                        </a:rPr>
                        <a:t> pour </a:t>
                      </a:r>
                      <a:r>
                        <a:rPr lang="en-US" sz="900" dirty="0" err="1">
                          <a:solidFill>
                            <a:srgbClr val="FEFFFE"/>
                          </a:solidFill>
                          <a:effectLst/>
                        </a:rPr>
                        <a:t>une</a:t>
                      </a:r>
                      <a:r>
                        <a:rPr lang="en-US" sz="900" dirty="0">
                          <a:solidFill>
                            <a:srgbClr val="FEFFFE"/>
                          </a:solidFill>
                          <a:effectLst/>
                        </a:rPr>
                        <a:t> </a:t>
                      </a:r>
                      <a:r>
                        <a:rPr lang="en-US" sz="900" dirty="0" err="1">
                          <a:solidFill>
                            <a:srgbClr val="FEFFFE"/>
                          </a:solidFill>
                          <a:effectLst/>
                        </a:rPr>
                        <a:t>coloscopie</a:t>
                      </a:r>
                      <a:r>
                        <a:rPr lang="en-US" sz="900" dirty="0">
                          <a:solidFill>
                            <a:srgbClr val="FEFFFE"/>
                          </a:solidFill>
                          <a:effectLst/>
                        </a:rPr>
                        <a:t> après un test </a:t>
                      </a:r>
                      <a:r>
                        <a:rPr lang="en-US" sz="900" dirty="0" err="1">
                          <a:solidFill>
                            <a:srgbClr val="FEFFFE"/>
                          </a:solidFill>
                          <a:effectLst/>
                        </a:rPr>
                        <a:t>fécal</a:t>
                      </a:r>
                      <a:r>
                        <a:rPr lang="en-US" sz="900" dirty="0">
                          <a:solidFill>
                            <a:srgbClr val="FEFFFE"/>
                          </a:solidFill>
                          <a:effectLst/>
                        </a:rPr>
                        <a:t> anormal</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2134" marR="22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3588936880"/>
                  </a:ext>
                </a:extLst>
              </a:tr>
              <a:tr h="682516">
                <a:tc>
                  <a:txBody>
                    <a:bodyPr/>
                    <a:lstStyle/>
                    <a:p>
                      <a:pPr marL="0" marR="0" algn="ctr">
                        <a:lnSpc>
                          <a:spcPct val="107000"/>
                        </a:lnSpc>
                        <a:spcBef>
                          <a:spcPts val="0"/>
                        </a:spcBef>
                        <a:spcAft>
                          <a:spcPts val="800"/>
                        </a:spcAf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2134" marR="22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Développement d'un outil régional de surveillance et de planification COVID-19 pour aider les programmes régionaux de lutte contre le cancer à surveiller et à améliorer les temps d'attente pour les coloscopies chez les personnes ayant un test fécal anormal.</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Élaboration de fiches-conseils COVID-19 pour les </a:t>
                      </a:r>
                      <a:r>
                        <a:rPr lang="en-US" sz="900" kern="1200" dirty="0" err="1">
                          <a:solidFill>
                            <a:schemeClr val="tx1"/>
                          </a:solidFill>
                          <a:effectLst/>
                          <a:latin typeface="+mn-lt"/>
                          <a:ea typeface="+mn-ea"/>
                          <a:cs typeface="+mn-cs"/>
                        </a:rPr>
                        <a:t>médecins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traitants</a:t>
                      </a:r>
                      <a:r>
                        <a:rPr lang="en-US" sz="900" kern="1200" dirty="0">
                          <a:solidFill>
                            <a:schemeClr val="tx1"/>
                          </a:solidFill>
                          <a:effectLst/>
                          <a:latin typeface="+mn-lt"/>
                          <a:ea typeface="+mn-ea"/>
                          <a:cs typeface="+mn-cs"/>
                        </a:rPr>
                        <a:t> et les endoscopistes afin de soutenir la reprise progressive du dépistage du cancer colorectal et l'augmentation des services d'endoscopie gastro-intestinale.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Éducation pour les </a:t>
                      </a:r>
                      <a:r>
                        <a:rPr lang="en-US" sz="900" kern="1200" dirty="0" err="1">
                          <a:solidFill>
                            <a:schemeClr val="tx1"/>
                          </a:solidFill>
                          <a:effectLst/>
                          <a:latin typeface="+mn-lt"/>
                          <a:ea typeface="+mn-ea"/>
                          <a:cs typeface="+mn-cs"/>
                        </a:rPr>
                        <a:t>médecins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traitants</a:t>
                      </a:r>
                      <a:r>
                        <a:rPr lang="en-US" sz="900" kern="1200" dirty="0">
                          <a:solidFill>
                            <a:schemeClr val="tx1"/>
                          </a:solidFill>
                          <a:effectLst/>
                          <a:latin typeface="+mn-lt"/>
                          <a:ea typeface="+mn-ea"/>
                          <a:cs typeface="+mn-cs"/>
                        </a:rPr>
                        <a:t> et les endoscopistes (par exemple, développement professionnel continu, rapports de </a:t>
                      </a:r>
                      <a:r>
                        <a:rPr lang="en-US" sz="900" kern="1200" dirty="0" err="1">
                          <a:solidFill>
                            <a:schemeClr val="tx1"/>
                          </a:solidFill>
                          <a:effectLst/>
                          <a:latin typeface="+mn-lt"/>
                          <a:ea typeface="+mn-ea"/>
                          <a:cs typeface="+mn-cs"/>
                        </a:rPr>
                        <a:t>laboratoire</a:t>
                      </a:r>
                      <a:r>
                        <a:rPr lang="en-US" sz="900" kern="1200" dirty="0">
                          <a:solidFill>
                            <a:schemeClr val="tx1"/>
                          </a:solidFill>
                          <a:effectLst/>
                          <a:latin typeface="+mn-lt"/>
                          <a:ea typeface="+mn-ea"/>
                          <a:cs typeface="+mn-cs"/>
                        </a:rPr>
                        <a:t> TIF soulignant le suivi en temps opportun, etc.)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Achèvement d'un projet pilote pour informer les futures stratégies d'amélioration du suivi (c'est-à-dire la navigation centralisée).</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Processus de mise en relation des personnes n'ayant pas de </a:t>
                      </a:r>
                      <a:r>
                        <a:rPr lang="en-US" sz="900" kern="1200" dirty="0" err="1">
                          <a:solidFill>
                            <a:schemeClr val="tx1"/>
                          </a:solidFill>
                          <a:effectLst/>
                          <a:latin typeface="+mn-lt"/>
                          <a:ea typeface="+mn-ea"/>
                          <a:cs typeface="+mn-cs"/>
                        </a:rPr>
                        <a:t>médecin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traitant</a:t>
                      </a:r>
                      <a:r>
                        <a:rPr lang="en-US" sz="900" kern="1200" dirty="0">
                          <a:solidFill>
                            <a:schemeClr val="tx1"/>
                          </a:solidFill>
                          <a:effectLst/>
                          <a:latin typeface="+mn-lt"/>
                          <a:ea typeface="+mn-ea"/>
                          <a:cs typeface="+mn-cs"/>
                        </a:rPr>
                        <a:t> régulier et dont le résultat est anormal avec un </a:t>
                      </a:r>
                      <a:r>
                        <a:rPr lang="en-US" sz="900" kern="1200" dirty="0" err="1">
                          <a:solidFill>
                            <a:schemeClr val="tx1"/>
                          </a:solidFill>
                          <a:effectLst/>
                          <a:latin typeface="+mn-lt"/>
                          <a:ea typeface="+mn-ea"/>
                          <a:cs typeface="+mn-cs"/>
                        </a:rPr>
                        <a:t>médecin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traitant</a:t>
                      </a:r>
                      <a:endParaRPr lang="en-US" sz="900" kern="1200" dirty="0">
                        <a:solidFill>
                          <a:schemeClr val="tx1"/>
                        </a:solidFill>
                        <a:effectLst/>
                        <a:latin typeface="+mn-lt"/>
                        <a:ea typeface="+mn-ea"/>
                        <a:cs typeface="+mn-cs"/>
                      </a:endParaRPr>
                    </a:p>
                  </a:txBody>
                  <a:tcPr marL="22134" marR="221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21748"/>
                  </a:ext>
                </a:extLst>
              </a:tr>
              <a:tr h="723060">
                <a:tc>
                  <a:txBody>
                    <a:bodyPr/>
                    <a:lstStyle/>
                    <a:p>
                      <a:pPr marL="0" marR="0" algn="ctr">
                        <a:lnSpc>
                          <a:spcPct val="107000"/>
                        </a:lnSpc>
                        <a:spcBef>
                          <a:spcPts val="100"/>
                        </a:spcBef>
                        <a:spcAft>
                          <a:spcPts val="800"/>
                        </a:spcAf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2134" marR="22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kern="1200" dirty="0">
                          <a:solidFill>
                            <a:schemeClr val="tx1"/>
                          </a:solidFill>
                          <a:effectLst/>
                          <a:latin typeface="+mn-lt"/>
                          <a:ea typeface="+mn-ea"/>
                          <a:cs typeface="+mn-cs"/>
                        </a:rPr>
                        <a:t>Mise en œuvre d'un formulaire standardisé de demande de coloscopie avec différents niveaux de priorité</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kern="1200" dirty="0">
                          <a:solidFill>
                            <a:schemeClr val="tx1"/>
                          </a:solidFill>
                          <a:effectLst/>
                          <a:latin typeface="+mn-lt"/>
                          <a:ea typeface="+mn-ea"/>
                          <a:cs typeface="+mn-cs"/>
                        </a:rPr>
                        <a:t>Mise en place d'un nouveau système de rémunération pour les unités d'endoscopie afin d'améliorer le volume et de diminuer les temps d'attente.</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Mise en place de l'accès rapide à la coloscopie qui consiste à programmer une procédure de coloscopie en supprimant la nécessité pour les patients de rencontrer un gastro-entérologue pour un rendez-vous préalable à la procédure ; ils se présentent simplement le jour de leur intervention. Chaque patient recevra une consultation initiale par téléphone avec une infirmière, qui évaluera l'état de santé du patient et prendra en charge les facteurs de risque avant la procédure. Une </a:t>
                      </a:r>
                      <a:r>
                        <a:rPr lang="en-US" sz="900" kern="1200" dirty="0" err="1">
                          <a:solidFill>
                            <a:schemeClr val="tx1"/>
                          </a:solidFill>
                          <a:effectLst/>
                          <a:latin typeface="+mn-lt"/>
                          <a:ea typeface="+mn-ea"/>
                          <a:cs typeface="+mn-cs"/>
                        </a:rPr>
                        <a:t>fois</a:t>
                      </a:r>
                      <a:r>
                        <a:rPr lang="en-US" sz="900" kern="1200" dirty="0">
                          <a:solidFill>
                            <a:schemeClr val="tx1"/>
                          </a:solidFill>
                          <a:effectLst/>
                          <a:latin typeface="+mn-lt"/>
                          <a:ea typeface="+mn-ea"/>
                          <a:cs typeface="+mn-cs"/>
                        </a:rPr>
                        <a:t> que </a:t>
                      </a:r>
                      <a:r>
                        <a:rPr lang="en-US" sz="900" kern="1200" dirty="0" err="1">
                          <a:solidFill>
                            <a:schemeClr val="tx1"/>
                          </a:solidFill>
                          <a:effectLst/>
                          <a:latin typeface="+mn-lt"/>
                          <a:ea typeface="+mn-ea"/>
                          <a:cs typeface="+mn-cs"/>
                        </a:rPr>
                        <a:t>l'évaluation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soit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terminée</a:t>
                      </a:r>
                      <a:r>
                        <a:rPr lang="en-US" sz="900" kern="1200" dirty="0">
                          <a:solidFill>
                            <a:schemeClr val="tx1"/>
                          </a:solidFill>
                          <a:effectLst/>
                          <a:latin typeface="+mn-lt"/>
                          <a:ea typeface="+mn-ea"/>
                          <a:cs typeface="+mn-cs"/>
                        </a:rPr>
                        <a:t>, ils seront programmés pour la procédure avec un </a:t>
                      </a:r>
                      <a:r>
                        <a:rPr lang="en-US" sz="900" kern="1200" dirty="0" err="1">
                          <a:solidFill>
                            <a:schemeClr val="tx1"/>
                          </a:solidFill>
                          <a:effectLst/>
                          <a:latin typeface="+mn-lt"/>
                          <a:ea typeface="+mn-ea"/>
                          <a:cs typeface="+mn-cs"/>
                        </a:rPr>
                        <a:t>coloscopiste</a:t>
                      </a:r>
                      <a:r>
                        <a:rPr lang="en-US" sz="900" kern="1200" dirty="0">
                          <a:solidFill>
                            <a:schemeClr val="tx1"/>
                          </a:solidFill>
                          <a:effectLst/>
                          <a:latin typeface="+mn-lt"/>
                          <a:ea typeface="+mn-ea"/>
                          <a:cs typeface="+mn-cs"/>
                        </a:rPr>
                        <a:t> et recevront des instructions pour les agents préparatoires de nettoyage du côlon.</a:t>
                      </a:r>
                    </a:p>
                  </a:txBody>
                  <a:tcPr marL="22134" marR="221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4086537"/>
                  </a:ext>
                </a:extLst>
              </a:tr>
              <a:tr h="493916">
                <a:tc>
                  <a:txBody>
                    <a:bodyPr/>
                    <a:lstStyle/>
                    <a:p>
                      <a:pPr marL="0" marR="0" algn="ctr">
                        <a:lnSpc>
                          <a:spcPct val="107000"/>
                        </a:lnSpc>
                        <a:spcBef>
                          <a:spcPts val="0"/>
                        </a:spcBef>
                        <a:spcAft>
                          <a:spcPts val="800"/>
                        </a:spcAf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2134" marR="22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Approche intégrée et services centralisés du programme de dépistage du cancer colorectal</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Créneaux d'endoscopie dédiés aux coloscopies TIF positives.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Suivi des temps d'attente pour les coloscopies des programmes de dépistage et de la demande de coloscopies de dépistage</a:t>
                      </a:r>
                    </a:p>
                  </a:txBody>
                  <a:tcPr marL="22134" marR="221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2815736"/>
                  </a:ext>
                </a:extLst>
              </a:tr>
              <a:tr h="493916">
                <a:tc>
                  <a:txBody>
                    <a:bodyPr/>
                    <a:lstStyle/>
                    <a:p>
                      <a:pPr marL="0" marR="0" algn="ctr">
                        <a:lnSpc>
                          <a:spcPct val="107000"/>
                        </a:lnSpc>
                        <a:spcBef>
                          <a:spcPts val="0"/>
                        </a:spcBef>
                        <a:spcAft>
                          <a:spcPts val="800"/>
                        </a:spcAft>
                      </a:pPr>
                      <a:r>
                        <a:rPr lang="en-US" sz="900" dirty="0">
                          <a:solidFill>
                            <a:srgbClr val="FEFFFE"/>
                          </a:solidFill>
                          <a:effectLst/>
                        </a:rPr>
                        <a:t>N.-</a:t>
                      </a:r>
                      <a:r>
                        <a:rPr lang="en-US" sz="900" b="1" kern="1200" dirty="0">
                          <a:solidFill>
                            <a:srgbClr val="FEFFFE"/>
                          </a:solidFill>
                          <a:effectLst/>
                          <a:latin typeface="+mn-lt"/>
                          <a:ea typeface="+mn-ea"/>
                          <a:cs typeface="+mn-cs"/>
                        </a:rPr>
                        <a:t>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2134" marR="22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Approche intégrée et services centralisés du programme de dépistage du cancer colorectal</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Créneaux d'endoscopie dédiés aux coloscopies TIF positives.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Suivi et notification des temps d'attente pour les coloscopies dans le cadre du programme de dépistage et de la demande de coloscopies de dépistage</a:t>
                      </a:r>
                    </a:p>
                  </a:txBody>
                  <a:tcPr marL="22134" marR="221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6388002"/>
                  </a:ext>
                </a:extLst>
              </a:tr>
              <a:tr h="325994">
                <a:tc>
                  <a:txBody>
                    <a:bodyPr/>
                    <a:lstStyle/>
                    <a:p>
                      <a:pPr marL="0" marR="0" lvl="0" indent="0" algn="ctr" defTabSz="914400" rtl="0" eaLnBrk="1" fontAlgn="auto" latinLnBrk="0" hangingPunct="1">
                        <a:lnSpc>
                          <a:spcPct val="107000"/>
                        </a:lnSpc>
                        <a:spcBef>
                          <a:spcPts val="100"/>
                        </a:spcBef>
                        <a:spcAft>
                          <a:spcPts val="800"/>
                        </a:spcAft>
                        <a:buClrTx/>
                        <a:buSzTx/>
                        <a:buFontTx/>
                        <a:buNone/>
                        <a:tabLst/>
                        <a:defRPr/>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2134" marR="22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kern="1200" dirty="0">
                          <a:solidFill>
                            <a:schemeClr val="tx1"/>
                          </a:solidFill>
                          <a:effectLst/>
                          <a:latin typeface="+mn-lt"/>
                          <a:ea typeface="+mn-ea"/>
                          <a:cs typeface="+mn-cs"/>
                        </a:rPr>
                        <a:t>Planification du plan de navigation diagnostique</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Suivi du temps d'attente en place et suivi avec le </a:t>
                      </a:r>
                      <a:r>
                        <a:rPr lang="en-US" sz="900" kern="1200" dirty="0" err="1">
                          <a:solidFill>
                            <a:schemeClr val="tx1"/>
                          </a:solidFill>
                          <a:effectLst/>
                          <a:latin typeface="+mn-lt"/>
                          <a:ea typeface="+mn-ea"/>
                          <a:cs typeface="+mn-cs"/>
                        </a:rPr>
                        <a:t>médecin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traitant</a:t>
                      </a:r>
                      <a:r>
                        <a:rPr lang="en-US" sz="900" kern="1200" dirty="0">
                          <a:solidFill>
                            <a:schemeClr val="tx1"/>
                          </a:solidFill>
                          <a:effectLst/>
                          <a:latin typeface="+mn-lt"/>
                          <a:ea typeface="+mn-ea"/>
                          <a:cs typeface="+mn-cs"/>
                        </a:rPr>
                        <a:t> pour une mise à jour sur l'orientation vers la coloscopie.</a:t>
                      </a:r>
                    </a:p>
                  </a:txBody>
                  <a:tcPr marL="22134" marR="221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1029950"/>
                  </a:ext>
                </a:extLst>
              </a:tr>
              <a:tr h="661838">
                <a:tc>
                  <a:txBody>
                    <a:bodyPr/>
                    <a:lstStyle/>
                    <a:p>
                      <a:pPr marL="0" marR="0" algn="ctr">
                        <a:lnSpc>
                          <a:spcPct val="107000"/>
                        </a:lnSpc>
                        <a:spcBef>
                          <a:spcPts val="100"/>
                        </a:spcBef>
                        <a:spcAft>
                          <a:spcPts val="80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22134" marR="22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kern="1200" dirty="0">
                          <a:solidFill>
                            <a:schemeClr val="tx1"/>
                          </a:solidFill>
                          <a:effectLst/>
                          <a:latin typeface="+mn-lt"/>
                          <a:ea typeface="+mn-ea"/>
                          <a:cs typeface="+mn-cs"/>
                        </a:rPr>
                        <a:t>Le programme dispose d'un temps </a:t>
                      </a:r>
                      <a:r>
                        <a:rPr lang="en-CA" sz="900" kern="1200" dirty="0" err="1">
                          <a:solidFill>
                            <a:schemeClr val="tx1"/>
                          </a:solidFill>
                          <a:effectLst/>
                          <a:latin typeface="+mn-lt"/>
                          <a:ea typeface="+mn-ea"/>
                          <a:cs typeface="+mn-cs"/>
                        </a:rPr>
                        <a:t>dédié</a:t>
                      </a:r>
                      <a:r>
                        <a:rPr lang="en-CA" sz="900" kern="1200" dirty="0">
                          <a:solidFill>
                            <a:schemeClr val="tx1"/>
                          </a:solidFill>
                          <a:effectLst/>
                          <a:latin typeface="+mn-lt"/>
                          <a:ea typeface="+mn-ea"/>
                          <a:cs typeface="+mn-cs"/>
                        </a:rPr>
                        <a:t> à la </a:t>
                      </a:r>
                      <a:r>
                        <a:rPr lang="en-CA" sz="900" kern="1200" dirty="0" err="1">
                          <a:solidFill>
                            <a:schemeClr val="tx1"/>
                          </a:solidFill>
                          <a:effectLst/>
                          <a:latin typeface="+mn-lt"/>
                          <a:ea typeface="+mn-ea"/>
                          <a:cs typeface="+mn-cs"/>
                        </a:rPr>
                        <a:t>coloscopie</a:t>
                      </a:r>
                      <a:r>
                        <a:rPr lang="en-CA" sz="900" kern="1200" dirty="0">
                          <a:solidFill>
                            <a:schemeClr val="tx1"/>
                          </a:solidFill>
                          <a:effectLst/>
                          <a:latin typeface="+mn-lt"/>
                          <a:ea typeface="+mn-ea"/>
                          <a:cs typeface="+mn-cs"/>
                        </a:rPr>
                        <a:t> dans ¼ des </a:t>
                      </a:r>
                      <a:r>
                        <a:rPr lang="en-CA" sz="900" kern="1200" dirty="0" err="1">
                          <a:solidFill>
                            <a:schemeClr val="tx1"/>
                          </a:solidFill>
                          <a:effectLst/>
                          <a:latin typeface="+mn-lt"/>
                          <a:ea typeface="+mn-ea"/>
                          <a:cs typeface="+mn-cs"/>
                        </a:rPr>
                        <a:t>régions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sanitaires</a:t>
                      </a:r>
                      <a:r>
                        <a:rPr lang="en-CA" sz="900" kern="1200" dirty="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kern="1200" dirty="0">
                          <a:solidFill>
                            <a:schemeClr val="tx1"/>
                          </a:solidFill>
                          <a:effectLst/>
                          <a:latin typeface="+mn-lt"/>
                          <a:ea typeface="+mn-ea"/>
                          <a:cs typeface="+mn-cs"/>
                        </a:rPr>
                        <a:t>Les </a:t>
                      </a:r>
                      <a:r>
                        <a:rPr lang="en-CA" sz="900" kern="1200" dirty="0" err="1">
                          <a:solidFill>
                            <a:schemeClr val="tx1"/>
                          </a:solidFill>
                          <a:effectLst/>
                          <a:latin typeface="+mn-lt"/>
                          <a:ea typeface="+mn-ea"/>
                          <a:cs typeface="+mn-cs"/>
                        </a:rPr>
                        <a:t>endoscopistes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complètent</a:t>
                      </a:r>
                      <a:r>
                        <a:rPr lang="en-CA" sz="900" kern="1200" dirty="0">
                          <a:solidFill>
                            <a:schemeClr val="tx1"/>
                          </a:solidFill>
                          <a:effectLst/>
                          <a:latin typeface="+mn-lt"/>
                          <a:ea typeface="+mn-ea"/>
                          <a:cs typeface="+mn-cs"/>
                        </a:rPr>
                        <a:t> le programme SEE</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CA" sz="900" kern="1200" dirty="0">
                          <a:solidFill>
                            <a:schemeClr val="tx1"/>
                          </a:solidFill>
                          <a:effectLst/>
                          <a:latin typeface="+mn-lt"/>
                          <a:ea typeface="+mn-ea"/>
                          <a:cs typeface="+mn-cs"/>
                        </a:rPr>
                        <a:t>Suivez les directives de </a:t>
                      </a:r>
                      <a:r>
                        <a:rPr lang="en-CA" sz="900" kern="1200" dirty="0" err="1">
                          <a:solidFill>
                            <a:schemeClr val="tx1"/>
                          </a:solidFill>
                          <a:effectLst/>
                          <a:latin typeface="+mn-lt"/>
                          <a:ea typeface="+mn-ea"/>
                          <a:cs typeface="+mn-cs"/>
                        </a:rPr>
                        <a:t>l'ACG</a:t>
                      </a:r>
                      <a:r>
                        <a:rPr lang="en-CA" sz="900" kern="1200" dirty="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228600" algn="l"/>
                          <a:tab pos="457200" algn="l"/>
                        </a:tabLst>
                      </a:pPr>
                      <a:r>
                        <a:rPr lang="en-US" sz="900" kern="1200" dirty="0">
                          <a:solidFill>
                            <a:schemeClr val="tx1"/>
                          </a:solidFill>
                          <a:effectLst/>
                          <a:latin typeface="+mn-lt"/>
                          <a:ea typeface="+mn-ea"/>
                          <a:cs typeface="+mn-cs"/>
                        </a:rPr>
                        <a:t>La navigation par les </a:t>
                      </a:r>
                      <a:r>
                        <a:rPr lang="en-US" sz="900" kern="1200" dirty="0" err="1">
                          <a:solidFill>
                            <a:schemeClr val="tx1"/>
                          </a:solidFill>
                          <a:effectLst/>
                          <a:latin typeface="+mn-lt"/>
                          <a:ea typeface="+mn-ea"/>
                          <a:cs typeface="+mn-cs"/>
                        </a:rPr>
                        <a:t>infirmières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permet</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diriger</a:t>
                      </a:r>
                      <a:r>
                        <a:rPr lang="en-US" sz="900" kern="1200" dirty="0">
                          <a:solidFill>
                            <a:schemeClr val="tx1"/>
                          </a:solidFill>
                          <a:effectLst/>
                          <a:latin typeface="+mn-lt"/>
                          <a:ea typeface="+mn-ea"/>
                          <a:cs typeface="+mn-cs"/>
                        </a:rPr>
                        <a:t> les patients </a:t>
                      </a:r>
                      <a:r>
                        <a:rPr lang="en-US" sz="900" kern="1200" dirty="0" err="1">
                          <a:solidFill>
                            <a:schemeClr val="tx1"/>
                          </a:solidFill>
                          <a:effectLst/>
                          <a:latin typeface="+mn-lt"/>
                          <a:ea typeface="+mn-ea"/>
                          <a:cs typeface="+mn-cs"/>
                        </a:rPr>
                        <a:t>vers</a:t>
                      </a:r>
                      <a:r>
                        <a:rPr lang="en-US" sz="900" kern="1200" dirty="0">
                          <a:solidFill>
                            <a:schemeClr val="tx1"/>
                          </a:solidFill>
                          <a:effectLst/>
                          <a:latin typeface="+mn-lt"/>
                          <a:ea typeface="+mn-ea"/>
                          <a:cs typeface="+mn-cs"/>
                        </a:rPr>
                        <a:t> la </a:t>
                      </a:r>
                      <a:r>
                        <a:rPr lang="en-US" sz="900" kern="1200" dirty="0" err="1">
                          <a:solidFill>
                            <a:schemeClr val="tx1"/>
                          </a:solidFill>
                          <a:effectLst/>
                          <a:latin typeface="+mn-lt"/>
                          <a:ea typeface="+mn-ea"/>
                          <a:cs typeface="+mn-cs"/>
                        </a:rPr>
                        <a:t>coloscopie</a:t>
                      </a:r>
                      <a:endParaRPr lang="en-US" sz="900" kern="1200" dirty="0">
                        <a:solidFill>
                          <a:schemeClr val="tx1"/>
                        </a:solidFill>
                        <a:effectLst/>
                        <a:latin typeface="+mn-lt"/>
                        <a:ea typeface="+mn-ea"/>
                        <a:cs typeface="+mn-cs"/>
                      </a:endParaRPr>
                    </a:p>
                  </a:txBody>
                  <a:tcPr marL="22134" marR="221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8167003"/>
                  </a:ext>
                </a:extLst>
              </a:tr>
            </a:tbl>
          </a:graphicData>
        </a:graphic>
      </p:graphicFrame>
      <p:sp>
        <p:nvSpPr>
          <p:cNvPr id="4" name="TextBox 3">
            <a:extLst>
              <a:ext uri="{FF2B5EF4-FFF2-40B4-BE49-F238E27FC236}">
                <a16:creationId xmlns:a16="http://schemas.microsoft.com/office/drawing/2014/main" id="{F300FE88-27F8-45A9-6486-46949CC6E62B}"/>
              </a:ext>
            </a:extLst>
          </p:cNvPr>
          <p:cNvSpPr txBox="1"/>
          <p:nvPr/>
        </p:nvSpPr>
        <p:spPr>
          <a:xfrm>
            <a:off x="169310" y="5177068"/>
            <a:ext cx="6096000" cy="760593"/>
          </a:xfrm>
          <a:prstGeom prst="rect">
            <a:avLst/>
          </a:prstGeom>
          <a:noFill/>
        </p:spPr>
        <p:txBody>
          <a:bodyPr wrap="square">
            <a:spAutoFit/>
          </a:bodyPr>
          <a:lstStyle/>
          <a:p>
            <a:pPr marL="0" marR="0">
              <a:lnSpc>
                <a:spcPct val="107000"/>
              </a:lnSpc>
              <a:spcBef>
                <a:spcPts val="0"/>
              </a:spcBef>
              <a:spcAft>
                <a:spcPts val="800"/>
              </a:spcAft>
            </a:pPr>
            <a:r>
              <a:rPr lang="en-US" sz="1000" dirty="0">
                <a:effectLst/>
                <a:latin typeface="Calibri" panose="020F0502020204030204" pitchFamily="34" charset="0"/>
                <a:ea typeface="Yu Mincho" panose="02020400000000000000" pitchFamily="18" charset="-128"/>
                <a:cs typeface="Arial" panose="020B0604020202020204" pitchFamily="34" charset="0"/>
              </a:rPr>
              <a:t>T.-N.-L. : * Association </a:t>
            </a:r>
            <a:r>
              <a:rPr lang="en-US" sz="1000" dirty="0" err="1">
                <a:effectLst/>
                <a:latin typeface="Calibri" panose="020F0502020204030204" pitchFamily="34" charset="0"/>
                <a:ea typeface="Yu Mincho" panose="02020400000000000000" pitchFamily="18" charset="-128"/>
                <a:cs typeface="Arial" panose="020B0604020202020204" pitchFamily="34" charset="0"/>
              </a:rPr>
              <a:t>canadienne</a:t>
            </a:r>
            <a:r>
              <a:rPr lang="en-US" sz="1000" dirty="0">
                <a:effectLst/>
                <a:latin typeface="Calibri" panose="020F0502020204030204" pitchFamily="34" charset="0"/>
                <a:ea typeface="Yu Mincho" panose="02020400000000000000" pitchFamily="18" charset="-128"/>
                <a:cs typeface="Arial" panose="020B0604020202020204" pitchFamily="34" charset="0"/>
              </a:rPr>
              <a:t> de </a:t>
            </a:r>
            <a:r>
              <a:rPr lang="en-US" sz="1000" dirty="0" err="1">
                <a:effectLst/>
                <a:latin typeface="Calibri" panose="020F0502020204030204" pitchFamily="34" charset="0"/>
                <a:ea typeface="Yu Mincho" panose="02020400000000000000" pitchFamily="18" charset="-128"/>
                <a:cs typeface="Arial" panose="020B0604020202020204" pitchFamily="34" charset="0"/>
              </a:rPr>
              <a:t>gastroentérologie</a:t>
            </a:r>
            <a:br>
              <a:rPr lang="en-US" sz="3200" dirty="0">
                <a:effectLst/>
                <a:latin typeface="Calibri" panose="020F0502020204030204" pitchFamily="34" charset="0"/>
                <a:ea typeface="Yu Mincho" panose="02020400000000000000" pitchFamily="18" charset="-128"/>
                <a:cs typeface="Arial" panose="020B0604020202020204" pitchFamily="34" charset="0"/>
              </a:rPr>
            </a:br>
            <a:endParaRPr lang="en-US" sz="32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093204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602C92-8820-BD6F-1226-4E1A278685AB}"/>
              </a:ext>
            </a:extLst>
          </p:cNvPr>
          <p:cNvSpPr>
            <a:spLocks noGrp="1"/>
          </p:cNvSpPr>
          <p:nvPr>
            <p:ph type="sldNum" sz="quarter" idx="12"/>
          </p:nvPr>
        </p:nvSpPr>
        <p:spPr/>
        <p:txBody>
          <a:bodyPr/>
          <a:lstStyle/>
          <a:p>
            <a:fld id="{D9F2F12A-E773-6344-8602-31C2DEEE88BD}" type="slidenum">
              <a:rPr lang="en-US" smtClean="0"/>
              <a:pPr/>
              <a:t>29</a:t>
            </a:fld>
            <a:endParaRPr lang="en-US"/>
          </a:p>
        </p:txBody>
      </p:sp>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normAutofit fontScale="90000"/>
          </a:bodyPr>
          <a:lstStyle/>
          <a:p>
            <a:r>
              <a:rPr lang="fr-FR"/>
              <a:t>Dépistage du cancer colorectal pour les personnes à risque accru et élevé</a:t>
            </a:r>
            <a:endParaRPr lang="en-US"/>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fr-FR" dirty="0"/>
              <a:t>Risque accru</a:t>
            </a:r>
          </a:p>
          <a:p>
            <a:r>
              <a:rPr lang="fr-FR" dirty="0"/>
              <a:t>Risque élevé</a:t>
            </a:r>
          </a:p>
          <a:p>
            <a:r>
              <a:rPr lang="fr-FR" dirty="0"/>
              <a:t>Syndrome de Lynch</a:t>
            </a:r>
            <a:endParaRPr lang="en-US" dirty="0"/>
          </a:p>
        </p:txBody>
      </p:sp>
    </p:spTree>
    <p:extLst>
      <p:ext uri="{BB962C8B-B14F-4D97-AF65-F5344CB8AC3E}">
        <p14:creationId xmlns:p14="http://schemas.microsoft.com/office/powerpoint/2010/main" val="117600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EC1DF1-58C0-7B6D-652A-009DD2A020A6}"/>
              </a:ext>
            </a:extLst>
          </p:cNvPr>
          <p:cNvSpPr>
            <a:spLocks noGrp="1"/>
          </p:cNvSpPr>
          <p:nvPr>
            <p:ph type="title"/>
          </p:nvPr>
        </p:nvSpPr>
        <p:spPr>
          <a:xfrm>
            <a:off x="973014" y="206435"/>
            <a:ext cx="10380786" cy="752842"/>
          </a:xfrm>
        </p:spPr>
        <p:txBody>
          <a:bodyPr>
            <a:normAutofit/>
          </a:bodyPr>
          <a:lstStyle/>
          <a:p>
            <a:r>
              <a:rPr lang="fr-FR" sz="1600"/>
              <a:t>Parcours de dépistage du cancer colorectal</a:t>
            </a:r>
            <a:endParaRPr lang="en-US" sz="1600"/>
          </a:p>
        </p:txBody>
      </p:sp>
      <p:sp>
        <p:nvSpPr>
          <p:cNvPr id="2" name="Slide Number Placeholder 1">
            <a:extLst>
              <a:ext uri="{FF2B5EF4-FFF2-40B4-BE49-F238E27FC236}">
                <a16:creationId xmlns:a16="http://schemas.microsoft.com/office/drawing/2014/main" id="{BACE797F-2919-214B-B90F-C6975526C29C}"/>
              </a:ext>
            </a:extLst>
          </p:cNvPr>
          <p:cNvSpPr>
            <a:spLocks noGrp="1"/>
          </p:cNvSpPr>
          <p:nvPr>
            <p:ph type="sldNum" sz="quarter" idx="12"/>
          </p:nvPr>
        </p:nvSpPr>
        <p:spPr/>
        <p:txBody>
          <a:bodyPr/>
          <a:lstStyle/>
          <a:p>
            <a:fld id="{D9F2F12A-E773-6344-8602-31C2DEEE88BD}" type="slidenum">
              <a:rPr lang="en-US" smtClean="0"/>
              <a:pPr/>
              <a:t>3</a:t>
            </a:fld>
            <a:endParaRPr lang="en-US"/>
          </a:p>
        </p:txBody>
      </p:sp>
      <p:pic>
        <p:nvPicPr>
          <p:cNvPr id="3" name="Picture 2" descr="Timeline&#10;&#10;Description automatically generated">
            <a:extLst>
              <a:ext uri="{FF2B5EF4-FFF2-40B4-BE49-F238E27FC236}">
                <a16:creationId xmlns:a16="http://schemas.microsoft.com/office/drawing/2014/main" id="{E4182C92-B6C1-6761-5932-DCA2F5DBDF25}"/>
              </a:ext>
            </a:extLst>
          </p:cNvPr>
          <p:cNvPicPr>
            <a:picLocks noChangeAspect="1"/>
          </p:cNvPicPr>
          <p:nvPr/>
        </p:nvPicPr>
        <p:blipFill>
          <a:blip r:embed="rId2"/>
          <a:stretch>
            <a:fillRect/>
          </a:stretch>
        </p:blipFill>
        <p:spPr>
          <a:xfrm>
            <a:off x="2263103" y="603638"/>
            <a:ext cx="7665794" cy="5873790"/>
          </a:xfrm>
          <a:prstGeom prst="rect">
            <a:avLst/>
          </a:prstGeom>
        </p:spPr>
      </p:pic>
    </p:spTree>
    <p:extLst>
      <p:ext uri="{BB962C8B-B14F-4D97-AF65-F5344CB8AC3E}">
        <p14:creationId xmlns:p14="http://schemas.microsoft.com/office/powerpoint/2010/main" val="4189668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76B5334F-3E69-0F51-6945-E9DC2FC238C2}"/>
              </a:ext>
            </a:extLst>
          </p:cNvPr>
          <p:cNvSpPr>
            <a:spLocks noGrp="1"/>
          </p:cNvSpPr>
          <p:nvPr>
            <p:ph type="title"/>
          </p:nvPr>
        </p:nvSpPr>
        <p:spPr>
          <a:xfrm>
            <a:off x="320432" y="75711"/>
            <a:ext cx="10380662" cy="752475"/>
          </a:xfrm>
        </p:spPr>
        <p:txBody>
          <a:bodyPr>
            <a:normAutofit/>
          </a:bodyPr>
          <a:lstStyle/>
          <a:p>
            <a:pPr marL="0" marR="0">
              <a:spcBef>
                <a:spcPts val="200"/>
              </a:spcBef>
              <a:spcAft>
                <a:spcPts val="0"/>
              </a:spcAft>
            </a:pPr>
            <a:r>
              <a:rPr lang="en-US" sz="1600" dirty="0" err="1">
                <a:ea typeface="Yu Gothic Light" panose="020B0300000000000000" pitchFamily="34" charset="-128"/>
                <a:cs typeface="Times New Roman" panose="02020603050405020304" pitchFamily="18" charset="0"/>
              </a:rPr>
              <a:t>Définitions</a:t>
            </a:r>
            <a:r>
              <a:rPr lang="en-US" sz="1600" dirty="0">
                <a:ea typeface="Yu Gothic Light" panose="020B0300000000000000" pitchFamily="34" charset="-128"/>
                <a:cs typeface="Times New Roman" panose="02020603050405020304" pitchFamily="18" charset="0"/>
              </a:rPr>
              <a:t> de </a:t>
            </a:r>
            <a:r>
              <a:rPr lang="en-US" sz="1600" dirty="0" err="1">
                <a:ea typeface="Yu Gothic Light" panose="020B0300000000000000" pitchFamily="34" charset="-128"/>
                <a:cs typeface="Times New Roman" panose="02020603050405020304" pitchFamily="18" charset="0"/>
              </a:rPr>
              <a:t>l'augmentation</a:t>
            </a:r>
            <a:r>
              <a:rPr lang="en-US" sz="1600" dirty="0">
                <a:ea typeface="Yu Gothic Light" panose="020B0300000000000000" pitchFamily="34" charset="-128"/>
                <a:cs typeface="Times New Roman" panose="02020603050405020304" pitchFamily="18" charset="0"/>
              </a:rPr>
              <a:t> du </a:t>
            </a:r>
            <a:r>
              <a:rPr lang="en-US" sz="1600" dirty="0" err="1">
                <a:ea typeface="Yu Gothic Light" panose="020B0300000000000000" pitchFamily="34" charset="-128"/>
                <a:cs typeface="Times New Roman" panose="02020603050405020304" pitchFamily="18" charset="0"/>
              </a:rPr>
              <a:t>risque</a:t>
            </a:r>
            <a:r>
              <a:rPr lang="en-US" sz="1600" dirty="0">
                <a:ea typeface="Yu Gothic Light" panose="020B0300000000000000" pitchFamily="34" charset="-128"/>
                <a:cs typeface="Times New Roman" panose="02020603050405020304" pitchFamily="18" charset="0"/>
              </a:rPr>
              <a:t> de cancer colorectal</a:t>
            </a:r>
            <a:endParaRPr lang="en-US" sz="1600" b="1" dirty="0">
              <a:effectLst/>
              <a:ea typeface="Yu Gothic Light" panose="020B0300000000000000" pitchFamily="34" charset="-128"/>
              <a:cs typeface="Times New Roman" panose="02020603050405020304" pitchFamily="18" charset="0"/>
            </a:endParaRPr>
          </a:p>
        </p:txBody>
      </p:sp>
      <p:graphicFrame>
        <p:nvGraphicFramePr>
          <p:cNvPr id="7" name="Table 6">
            <a:extLst>
              <a:ext uri="{FF2B5EF4-FFF2-40B4-BE49-F238E27FC236}">
                <a16:creationId xmlns:a16="http://schemas.microsoft.com/office/drawing/2014/main" id="{EC74C251-07AF-DCC4-1DE8-DA361C66C2B0}"/>
              </a:ext>
            </a:extLst>
          </p:cNvPr>
          <p:cNvGraphicFramePr>
            <a:graphicFrameLocks noGrp="1"/>
          </p:cNvGraphicFramePr>
          <p:nvPr>
            <p:extLst>
              <p:ext uri="{D42A27DB-BD31-4B8C-83A1-F6EECF244321}">
                <p14:modId xmlns:p14="http://schemas.microsoft.com/office/powerpoint/2010/main" val="2186429238"/>
              </p:ext>
            </p:extLst>
          </p:nvPr>
        </p:nvGraphicFramePr>
        <p:xfrm>
          <a:off x="320432" y="664065"/>
          <a:ext cx="11332306" cy="2838011"/>
        </p:xfrm>
        <a:graphic>
          <a:graphicData uri="http://schemas.openxmlformats.org/drawingml/2006/table">
            <a:tbl>
              <a:tblPr firstRow="1" firstCol="1" bandRow="1">
                <a:tableStyleId>{7E9639D4-E3E2-4D34-9284-5A2195B3D0D7}</a:tableStyleId>
              </a:tblPr>
              <a:tblGrid>
                <a:gridCol w="693492">
                  <a:extLst>
                    <a:ext uri="{9D8B030D-6E8A-4147-A177-3AD203B41FA5}">
                      <a16:colId xmlns:a16="http://schemas.microsoft.com/office/drawing/2014/main" val="2061422317"/>
                    </a:ext>
                  </a:extLst>
                </a:gridCol>
                <a:gridCol w="3125365">
                  <a:extLst>
                    <a:ext uri="{9D8B030D-6E8A-4147-A177-3AD203B41FA5}">
                      <a16:colId xmlns:a16="http://schemas.microsoft.com/office/drawing/2014/main" val="1889742998"/>
                    </a:ext>
                  </a:extLst>
                </a:gridCol>
                <a:gridCol w="2504483">
                  <a:extLst>
                    <a:ext uri="{9D8B030D-6E8A-4147-A177-3AD203B41FA5}">
                      <a16:colId xmlns:a16="http://schemas.microsoft.com/office/drawing/2014/main" val="488139796"/>
                    </a:ext>
                  </a:extLst>
                </a:gridCol>
                <a:gridCol w="2504483">
                  <a:extLst>
                    <a:ext uri="{9D8B030D-6E8A-4147-A177-3AD203B41FA5}">
                      <a16:colId xmlns:a16="http://schemas.microsoft.com/office/drawing/2014/main" val="1737583085"/>
                    </a:ext>
                  </a:extLst>
                </a:gridCol>
                <a:gridCol w="2504483">
                  <a:extLst>
                    <a:ext uri="{9D8B030D-6E8A-4147-A177-3AD203B41FA5}">
                      <a16:colId xmlns:a16="http://schemas.microsoft.com/office/drawing/2014/main" val="2569545542"/>
                    </a:ext>
                  </a:extLst>
                </a:gridCol>
              </a:tblGrid>
              <a:tr h="292311">
                <a:tc>
                  <a:txBody>
                    <a:bodyPr/>
                    <a:lstStyle/>
                    <a:p>
                      <a:pPr marL="0" marR="0" algn="ctr">
                        <a:lnSpc>
                          <a:spcPct val="107000"/>
                        </a:lnSpc>
                        <a:spcBef>
                          <a:spcPts val="100"/>
                        </a:spcBef>
                        <a:spcAft>
                          <a:spcPts val="100"/>
                        </a:spcAft>
                        <a:tabLst>
                          <a:tab pos="5280025" algn="l"/>
                        </a:tabLst>
                      </a:pPr>
                      <a:r>
                        <a:rPr lang="en-US" sz="900" dirty="0">
                          <a:solidFill>
                            <a:srgbClr val="FEFFFE"/>
                          </a:solidFill>
                          <a:effectLst/>
                        </a:rPr>
                        <a:t> 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100"/>
                        </a:spcBef>
                        <a:spcAft>
                          <a:spcPts val="100"/>
                        </a:spcAft>
                        <a:tabLst>
                          <a:tab pos="5280025" algn="l"/>
                        </a:tabLst>
                      </a:pPr>
                      <a:r>
                        <a:rPr lang="en-US" sz="900" dirty="0">
                          <a:solidFill>
                            <a:srgbClr val="FEFFFE"/>
                          </a:solidFill>
                          <a:effectLst/>
                        </a:rPr>
                        <a:t>Un parent de 1</a:t>
                      </a:r>
                      <a:r>
                        <a:rPr lang="en-US" sz="900" baseline="30000" dirty="0">
                          <a:solidFill>
                            <a:srgbClr val="FEFFFE"/>
                          </a:solidFill>
                          <a:effectLst/>
                        </a:rPr>
                        <a:t>ier</a:t>
                      </a:r>
                      <a:r>
                        <a:rPr lang="en-US" sz="900" dirty="0">
                          <a:solidFill>
                            <a:srgbClr val="FEFFFE"/>
                          </a:solidFill>
                          <a:effectLst/>
                        </a:rPr>
                        <a:t> </a:t>
                      </a:r>
                      <a:r>
                        <a:rPr lang="en-US" sz="900" dirty="0" err="1">
                          <a:solidFill>
                            <a:srgbClr val="FEFFFE"/>
                          </a:solidFill>
                          <a:effectLst/>
                        </a:rPr>
                        <a:t>degré</a:t>
                      </a:r>
                      <a:r>
                        <a:rPr lang="en-US" sz="900" dirty="0">
                          <a:solidFill>
                            <a:srgbClr val="FEFFFE"/>
                          </a:solidFill>
                          <a:effectLst/>
                        </a:rPr>
                        <a:t> </a:t>
                      </a:r>
                      <a:r>
                        <a:rPr lang="en-US" sz="900" dirty="0" err="1">
                          <a:solidFill>
                            <a:srgbClr val="FEFFFE"/>
                          </a:solidFill>
                          <a:effectLst/>
                        </a:rPr>
                        <a:t>diagnostiqué</a:t>
                      </a:r>
                      <a:r>
                        <a:rPr lang="en-US" sz="900" dirty="0">
                          <a:solidFill>
                            <a:srgbClr val="FEFFFE"/>
                          </a:solidFill>
                          <a:effectLst/>
                        </a:rPr>
                        <a:t> avec : </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100"/>
                        </a:spcBef>
                        <a:spcAft>
                          <a:spcPts val="100"/>
                        </a:spcAft>
                        <a:tabLst>
                          <a:tab pos="5280025" algn="l"/>
                        </a:tabLst>
                      </a:pPr>
                      <a:r>
                        <a:rPr lang="en-US" sz="900" dirty="0">
                          <a:solidFill>
                            <a:srgbClr val="FEFFFE"/>
                          </a:solidFill>
                          <a:effectLst/>
                        </a:rPr>
                        <a:t>Deux parents ou plus de 1</a:t>
                      </a:r>
                      <a:r>
                        <a:rPr lang="en-US" sz="900" baseline="30000" dirty="0">
                          <a:solidFill>
                            <a:srgbClr val="FEFFFE"/>
                          </a:solidFill>
                          <a:effectLst/>
                        </a:rPr>
                        <a:t>ier</a:t>
                      </a:r>
                      <a:r>
                        <a:rPr lang="en-US" sz="900" dirty="0">
                          <a:solidFill>
                            <a:srgbClr val="FEFFFE"/>
                          </a:solidFill>
                          <a:effectLst/>
                        </a:rPr>
                        <a:t> degrés diagnostiqués avec : </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100"/>
                        </a:spcBef>
                        <a:spcAft>
                          <a:spcPts val="100"/>
                        </a:spcAft>
                        <a:tabLst>
                          <a:tab pos="5280025" algn="l"/>
                        </a:tabLst>
                      </a:pPr>
                      <a:r>
                        <a:rPr lang="en-US" sz="900" dirty="0">
                          <a:solidFill>
                            <a:srgbClr val="FEFFFE"/>
                          </a:solidFill>
                          <a:effectLst/>
                        </a:rPr>
                        <a:t>Deux parents de 2</a:t>
                      </a:r>
                      <a:r>
                        <a:rPr lang="en-US" sz="900" baseline="30000" dirty="0">
                          <a:solidFill>
                            <a:srgbClr val="FEFFFE"/>
                          </a:solidFill>
                          <a:effectLst/>
                        </a:rPr>
                        <a:t>e</a:t>
                      </a:r>
                      <a:r>
                        <a:rPr lang="en-US" sz="900" dirty="0">
                          <a:solidFill>
                            <a:srgbClr val="FEFFFE"/>
                          </a:solidFill>
                          <a:effectLst/>
                        </a:rPr>
                        <a:t> degrés diagnostiqués avec : </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100"/>
                        </a:spcBef>
                        <a:spcAft>
                          <a:spcPts val="100"/>
                        </a:spcAft>
                        <a:tabLst>
                          <a:tab pos="5280025" algn="l"/>
                        </a:tabLst>
                      </a:pPr>
                      <a:r>
                        <a:rPr lang="en-US" sz="900" dirty="0">
                          <a:solidFill>
                            <a:srgbClr val="FEFFFE"/>
                          </a:solidFill>
                          <a:effectLst/>
                        </a:rPr>
                        <a:t>Histoire personnelle de : </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4033425443"/>
                  </a:ext>
                </a:extLst>
              </a:tr>
              <a:tr h="169016">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 </a:t>
                      </a: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Cancer colorectal, polypes adénomateux</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Cancer colorectal, polypes adénomateux</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8620806"/>
                  </a:ext>
                </a:extLst>
              </a:tr>
              <a:tr h="16901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tabLst>
                          <a:tab pos="5280025" algn="l"/>
                        </a:tabLst>
                      </a:pPr>
                      <a:r>
                        <a:rPr lang="en-US" sz="900" dirty="0">
                          <a:effectLst/>
                        </a:rPr>
                        <a:t>Cancer colorectal</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Cancer colorectal</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Cancer colorectal, polypes adénomateux</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4806828"/>
                  </a:ext>
                </a:extLst>
              </a:tr>
              <a:tr h="169016">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tabLst>
                          <a:tab pos="5280025" algn="l"/>
                        </a:tabLst>
                      </a:pPr>
                      <a:r>
                        <a:rPr lang="en-US" sz="900" dirty="0">
                          <a:effectLst/>
                        </a:rPr>
                        <a:t>Cancer colorectal</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Cancer colorectal, polypes adénomateux</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Cancer colorectal, polypes adénomateux</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741786"/>
                  </a:ext>
                </a:extLst>
              </a:tr>
              <a:tr h="16901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tabLst>
                          <a:tab pos="5280025" algn="l"/>
                        </a:tabLst>
                      </a:pPr>
                      <a:r>
                        <a:rPr lang="en-US" sz="900" dirty="0">
                          <a:effectLst/>
                        </a:rPr>
                        <a:t>Cancer colorectal</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Cancer colorectal</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3718968"/>
                  </a:ext>
                </a:extLst>
              </a:tr>
              <a:tr h="16901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Cancer colorectal, polypes adénomateux</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Cancer colorectal, polypes adénomateux</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2026512"/>
                  </a:ext>
                </a:extLst>
              </a:tr>
              <a:tr h="18105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a:t>
                      </a: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653949"/>
                  </a:ext>
                </a:extLst>
              </a:tr>
              <a:tr h="203689">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Cancer colorectal, polypes adénomateux</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u="none" strike="noStrike">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Cancer colorectal, polypes adénomateux</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0532239"/>
                  </a:ext>
                </a:extLst>
              </a:tr>
              <a:tr h="16901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tabLst>
                          <a:tab pos="5280025" algn="l"/>
                        </a:tabLst>
                      </a:pPr>
                      <a:r>
                        <a:rPr lang="en-US" sz="900">
                          <a:effectLst/>
                        </a:rPr>
                        <a:t>Cancer colorectal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Cancer colorectal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8291745"/>
                  </a:ext>
                </a:extLst>
              </a:tr>
              <a:tr h="196654">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Cancer colorectal, polypes adénomateux</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Cancer colorectal, polypes adénomateux</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4707409"/>
                  </a:ext>
                </a:extLst>
              </a:tr>
              <a:tr h="17093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tabLst>
                          <a:tab pos="5280025" algn="l"/>
                        </a:tabLst>
                      </a:pPr>
                      <a:r>
                        <a:rPr lang="en-US" sz="900">
                          <a:effectLst/>
                        </a:rPr>
                        <a:t>Cancer colorectal, polypes adénomateux</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Cancer colorectal, polypes adénomateux</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1604415"/>
                  </a:ext>
                </a:extLst>
              </a:tr>
              <a:tr h="169016">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334239"/>
                  </a:ext>
                </a:extLst>
              </a:tr>
              <a:tr h="176480">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tabLst>
                          <a:tab pos="5280025" algn="l"/>
                        </a:tabLst>
                      </a:pPr>
                      <a:r>
                        <a:rPr lang="en-US" sz="900">
                          <a:effectLst/>
                        </a:rPr>
                        <a:t>Cancer colorectal, polypes adénomateux</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Cancer colorectal, polypes adénomateux</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9917481"/>
                  </a:ext>
                </a:extLst>
              </a:tr>
              <a:tr h="292311">
                <a:tc>
                  <a:txBody>
                    <a:bodyPr/>
                    <a:lstStyle/>
                    <a:p>
                      <a:pPr marL="0" marR="0" algn="ctr">
                        <a:lnSpc>
                          <a:spcPct val="107000"/>
                        </a:lnSpc>
                        <a:spcBef>
                          <a:spcPts val="240"/>
                        </a:spcBef>
                        <a:spcAft>
                          <a:spcPts val="24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37994" marR="37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tabLst>
                          <a:tab pos="5280025" algn="l"/>
                        </a:tabLst>
                      </a:pPr>
                      <a:r>
                        <a:rPr lang="en-US" sz="900" dirty="0">
                          <a:effectLst/>
                        </a:rPr>
                        <a:t>Cancer colorectal</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Cancer colorectal</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Cancer colorectal</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tabLst>
                          <a:tab pos="5280025" algn="l"/>
                        </a:tabLst>
                      </a:pPr>
                      <a:r>
                        <a:rPr lang="en-US" sz="900" dirty="0">
                          <a:effectLst/>
                        </a:rPr>
                        <a:t>Cancer colorectal, polypes adénomateux</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629" marR="546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482060"/>
                  </a:ext>
                </a:extLst>
              </a:tr>
            </a:tbl>
          </a:graphicData>
        </a:graphic>
      </p:graphicFrame>
      <p:sp>
        <p:nvSpPr>
          <p:cNvPr id="11" name="TextBox 10">
            <a:extLst>
              <a:ext uri="{FF2B5EF4-FFF2-40B4-BE49-F238E27FC236}">
                <a16:creationId xmlns:a16="http://schemas.microsoft.com/office/drawing/2014/main" id="{C155B9B4-76E1-0530-124B-F63257F424B2}"/>
              </a:ext>
            </a:extLst>
          </p:cNvPr>
          <p:cNvSpPr txBox="1"/>
          <p:nvPr/>
        </p:nvSpPr>
        <p:spPr>
          <a:xfrm>
            <a:off x="320432" y="3592012"/>
            <a:ext cx="11321609" cy="1200329"/>
          </a:xfrm>
          <a:prstGeom prst="rect">
            <a:avLst/>
          </a:prstGeom>
          <a:noFill/>
        </p:spPr>
        <p:txBody>
          <a:bodyPr wrap="square">
            <a:spAutoFit/>
          </a:bodyPr>
          <a:lstStyle/>
          <a:p>
            <a:r>
              <a:rPr lang="en-US" sz="900" dirty="0" err="1">
                <a:effectLst/>
                <a:latin typeface="Calibri" panose="020F0502020204030204" pitchFamily="34" charset="0"/>
                <a:ea typeface="Yu Mincho" panose="02020400000000000000" pitchFamily="18" charset="-128"/>
                <a:cs typeface="Calibri" panose="020F0502020204030204" pitchFamily="34" charset="0"/>
              </a:rPr>
              <a:t>Yn</a:t>
            </a:r>
            <a:r>
              <a:rPr lang="en-US" sz="900" dirty="0">
                <a:effectLst/>
                <a:latin typeface="Calibri" panose="020F0502020204030204" pitchFamily="34" charset="0"/>
                <a:ea typeface="Yu Mincho" panose="02020400000000000000" pitchFamily="18" charset="-128"/>
                <a:cs typeface="Calibri" panose="020F0502020204030204" pitchFamily="34" charset="0"/>
              </a:rPr>
              <a:t>, T.N.-O., </a:t>
            </a:r>
            <a:r>
              <a:rPr lang="en-US" sz="900" dirty="0" err="1">
                <a:effectLst/>
                <a:latin typeface="Calibri" panose="020F0502020204030204" pitchFamily="34" charset="0"/>
                <a:ea typeface="Yu Mincho" panose="02020400000000000000" pitchFamily="18" charset="-128"/>
                <a:cs typeface="Calibri" panose="020F0502020204030204" pitchFamily="34" charset="0"/>
              </a:rPr>
              <a:t>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a:latin typeface="Calibri" panose="020F0502020204030204" pitchFamily="34" charset="0"/>
                <a:ea typeface="Yu Mincho" panose="02020400000000000000" pitchFamily="18" charset="-128"/>
                <a:cs typeface="Calibri" panose="020F0502020204030204" pitchFamily="34" charset="0"/>
              </a:rPr>
              <a:t>.</a:t>
            </a:r>
            <a:r>
              <a:rPr lang="en-US" sz="900" dirty="0">
                <a:effectLst/>
                <a:latin typeface="Calibri" panose="020F0502020204030204" pitchFamily="34" charset="0"/>
                <a:ea typeface="Yu Mincho" panose="02020400000000000000" pitchFamily="18" charset="-128"/>
                <a:cs typeface="Calibri" panose="020F0502020204030204" pitchFamily="34" charset="0"/>
              </a:rPr>
              <a:t>C-B., Alb., N.-</a:t>
            </a:r>
            <a:r>
              <a:rPr lang="en-US" sz="900" dirty="0">
                <a:effectLst/>
                <a:latin typeface="Calibri" panose="020F0502020204030204" pitchFamily="34" charset="0"/>
                <a:ea typeface="Yu Mincho" panose="02020400000000000000" pitchFamily="18" charset="-128"/>
              </a:rPr>
              <a:t>É</a:t>
            </a:r>
            <a:r>
              <a:rPr lang="en-US" sz="900" dirty="0">
                <a:effectLst/>
                <a:latin typeface="Calibri" panose="020F0502020204030204" pitchFamily="34" charset="0"/>
                <a:ea typeface="Yu Mincho" panose="02020400000000000000" pitchFamily="18" charset="-128"/>
                <a:cs typeface="Calibri" panose="020F0502020204030204" pitchFamily="34" charset="0"/>
              </a:rPr>
              <a:t>, T.-N.-L. :* </a:t>
            </a:r>
            <a:r>
              <a:rPr lang="en-US" sz="900" dirty="0" err="1">
                <a:effectLst/>
                <a:latin typeface="Calibri" panose="020F0502020204030204" pitchFamily="34" charset="0"/>
                <a:ea typeface="Yu Mincho" panose="02020400000000000000" pitchFamily="18" charset="-128"/>
                <a:cs typeface="Calibri" panose="020F0502020204030204" pitchFamily="34" charset="0"/>
              </a:rPr>
              <a:t>âge</a:t>
            </a:r>
            <a:r>
              <a:rPr lang="en-US" sz="900" dirty="0">
                <a:effectLst/>
                <a:latin typeface="Calibri" panose="020F0502020204030204" pitchFamily="34" charset="0"/>
                <a:ea typeface="Yu Mincho" panose="02020400000000000000" pitchFamily="18" charset="-128"/>
                <a:cs typeface="Calibri" panose="020F0502020204030204" pitchFamily="34" charset="0"/>
              </a:rPr>
              <a:t> ≤ 60 </a:t>
            </a:r>
            <a:r>
              <a:rPr lang="en-US" sz="900" dirty="0" err="1">
                <a:effectLst/>
                <a:latin typeface="Calibri" panose="020F0502020204030204" pitchFamily="34" charset="0"/>
                <a:ea typeface="Yu Mincho" panose="02020400000000000000" pitchFamily="18" charset="-128"/>
                <a:cs typeface="Calibri" panose="020F0502020204030204" pitchFamily="34" charset="0"/>
              </a:rPr>
              <a:t>ans</a:t>
            </a:r>
            <a:endParaRPr lang="en-US" sz="900" dirty="0">
              <a:effectLst/>
              <a:latin typeface="Calibri" panose="020F0502020204030204" pitchFamily="34" charset="0"/>
              <a:ea typeface="Yu Mincho" panose="02020400000000000000" pitchFamily="18" charset="-128"/>
              <a:cs typeface="Calibri" panose="020F0502020204030204" pitchFamily="34" charset="0"/>
            </a:endParaRPr>
          </a:p>
          <a:p>
            <a:r>
              <a:rPr lang="en-US" sz="900" dirty="0" err="1">
                <a:effectLst/>
                <a:latin typeface="Calibri" panose="020F0502020204030204" pitchFamily="34" charset="0"/>
                <a:ea typeface="Yu Mincho" panose="02020400000000000000" pitchFamily="18" charset="-128"/>
                <a:cs typeface="Calibri" panose="020F0502020204030204" pitchFamily="34" charset="0"/>
              </a:rPr>
              <a:t>Ont</a:t>
            </a:r>
            <a:r>
              <a:rPr lang="en-US" sz="900" dirty="0">
                <a:effectLst/>
                <a:latin typeface="Calibri" panose="020F0502020204030204" pitchFamily="34" charset="0"/>
                <a:ea typeface="Yu Mincho" panose="02020400000000000000" pitchFamily="18" charset="-128"/>
                <a:cs typeface="Calibri" panose="020F0502020204030204" pitchFamily="34" charset="0"/>
              </a:rPr>
              <a:t> : ^ Les </a:t>
            </a:r>
            <a:r>
              <a:rPr lang="en-US" sz="900" dirty="0" err="1">
                <a:effectLst/>
                <a:latin typeface="Calibri" panose="020F0502020204030204" pitchFamily="34" charset="0"/>
                <a:ea typeface="Yu Mincho" panose="02020400000000000000" pitchFamily="18" charset="-128"/>
                <a:cs typeface="Calibri" panose="020F0502020204030204" pitchFamily="34" charset="0"/>
              </a:rPr>
              <a:t>critères</a:t>
            </a:r>
            <a:r>
              <a:rPr lang="en-US" sz="900" dirty="0">
                <a:effectLst/>
                <a:latin typeface="Calibri" panose="020F0502020204030204" pitchFamily="34" charset="0"/>
                <a:ea typeface="Yu Mincho" panose="02020400000000000000" pitchFamily="18" charset="-128"/>
                <a:cs typeface="Calibri" panose="020F0502020204030204" pitchFamily="34" charset="0"/>
              </a:rPr>
              <a:t>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définition</a:t>
            </a:r>
            <a:r>
              <a:rPr lang="en-US" sz="900" dirty="0">
                <a:effectLst/>
                <a:latin typeface="Calibri" panose="020F0502020204030204" pitchFamily="34" charset="0"/>
                <a:ea typeface="Yu Mincho" panose="02020400000000000000" pitchFamily="18" charset="-128"/>
                <a:cs typeface="Calibri" panose="020F0502020204030204" pitchFamily="34" charset="0"/>
              </a:rPr>
              <a:t> d'un </a:t>
            </a:r>
            <a:r>
              <a:rPr lang="en-US" sz="900" dirty="0" err="1">
                <a:effectLst/>
                <a:latin typeface="Calibri" panose="020F0502020204030204" pitchFamily="34" charset="0"/>
                <a:ea typeface="Yu Mincho" panose="02020400000000000000" pitchFamily="18" charset="-128"/>
                <a:cs typeface="Calibri" panose="020F0502020204030204" pitchFamily="34" charset="0"/>
              </a:rPr>
              <a:t>risque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accru</a:t>
            </a:r>
            <a:r>
              <a:rPr lang="en-US" sz="900" dirty="0">
                <a:effectLst/>
                <a:latin typeface="Calibri" panose="020F0502020204030204" pitchFamily="34" charset="0"/>
                <a:ea typeface="Yu Mincho" panose="02020400000000000000" pitchFamily="18" charset="-128"/>
                <a:cs typeface="Calibri" panose="020F0502020204030204" pitchFamily="34" charset="0"/>
              </a:rPr>
              <a:t> de cancer colorectal </a:t>
            </a:r>
            <a:r>
              <a:rPr lang="en-US" sz="900" dirty="0" err="1">
                <a:effectLst/>
                <a:latin typeface="Calibri" panose="020F0502020204030204" pitchFamily="34" charset="0"/>
                <a:ea typeface="Yu Mincho" panose="02020400000000000000" pitchFamily="18" charset="-128"/>
                <a:cs typeface="Calibri" panose="020F0502020204030204" pitchFamily="34" charset="0"/>
              </a:rPr>
              <a:t>sont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actuellement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en</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cours</a:t>
            </a:r>
            <a:r>
              <a:rPr lang="en-US" sz="900" dirty="0">
                <a:effectLst/>
                <a:latin typeface="Calibri" panose="020F0502020204030204" pitchFamily="34" charset="0"/>
                <a:ea typeface="Yu Mincho" panose="02020400000000000000" pitchFamily="18" charset="-128"/>
                <a:cs typeface="Calibri" panose="020F0502020204030204" pitchFamily="34" charset="0"/>
              </a:rPr>
              <a:t>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révision</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en</a:t>
            </a:r>
            <a:r>
              <a:rPr lang="en-US" sz="900" dirty="0">
                <a:effectLst/>
                <a:latin typeface="Calibri" panose="020F0502020204030204" pitchFamily="34" charset="0"/>
                <a:ea typeface="Yu Mincho" panose="02020400000000000000" pitchFamily="18" charset="-128"/>
                <a:cs typeface="Calibri" panose="020F0502020204030204" pitchFamily="34" charset="0"/>
              </a:rPr>
              <a:t> Ontario.</a:t>
            </a:r>
            <a:br>
              <a:rPr lang="en-US" sz="900" dirty="0">
                <a:effectLst/>
                <a:latin typeface="Calibri" panose="020F0502020204030204" pitchFamily="34" charset="0"/>
                <a:ea typeface="Yu Mincho" panose="02020400000000000000" pitchFamily="18" charset="-128"/>
                <a:cs typeface="Calibri" panose="020F0502020204030204" pitchFamily="34" charset="0"/>
              </a:rPr>
            </a:br>
            <a:r>
              <a:rPr lang="en-US" sz="900" dirty="0">
                <a:effectLst/>
                <a:latin typeface="Calibri" panose="020F0502020204030204" pitchFamily="34" charset="0"/>
                <a:ea typeface="Yu Mincho" panose="02020400000000000000" pitchFamily="18" charset="-128"/>
                <a:cs typeface="Calibri" panose="020F0502020204030204" pitchFamily="34" charset="0"/>
              </a:rPr>
              <a:t>Qc : ~ Au Québec, un parent à 2</a:t>
            </a:r>
            <a:r>
              <a:rPr lang="en-US" sz="900" baseline="30000" dirty="0">
                <a:effectLst/>
                <a:latin typeface="Calibri" panose="020F0502020204030204" pitchFamily="34" charset="0"/>
                <a:ea typeface="Yu Mincho" panose="02020400000000000000" pitchFamily="18" charset="-128"/>
                <a:cs typeface="Calibri" panose="020F0502020204030204" pitchFamily="34" charset="0"/>
              </a:rPr>
              <a:t>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ou</a:t>
            </a:r>
            <a:r>
              <a:rPr lang="en-US" sz="900" dirty="0">
                <a:effectLst/>
                <a:latin typeface="Calibri" panose="020F0502020204030204" pitchFamily="34" charset="0"/>
                <a:ea typeface="Yu Mincho" panose="02020400000000000000" pitchFamily="18" charset="-128"/>
                <a:cs typeface="Calibri" panose="020F0502020204030204" pitchFamily="34" charset="0"/>
              </a:rPr>
              <a:t> 3</a:t>
            </a:r>
            <a:r>
              <a:rPr lang="en-US" sz="900" baseline="30000" dirty="0">
                <a:effectLst/>
                <a:latin typeface="Calibri" panose="020F0502020204030204" pitchFamily="34" charset="0"/>
                <a:ea typeface="Yu Mincho" panose="02020400000000000000" pitchFamily="18" charset="-128"/>
                <a:cs typeface="Calibri" panose="020F0502020204030204" pitchFamily="34" charset="0"/>
              </a:rPr>
              <a:t>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degré</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ayant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reçu</a:t>
            </a:r>
            <a:r>
              <a:rPr lang="en-US" sz="900" dirty="0">
                <a:effectLst/>
                <a:latin typeface="Calibri" panose="020F0502020204030204" pitchFamily="34" charset="0"/>
                <a:ea typeface="Yu Mincho" panose="02020400000000000000" pitchFamily="18" charset="-128"/>
                <a:cs typeface="Calibri" panose="020F0502020204030204" pitchFamily="34" charset="0"/>
              </a:rPr>
              <a:t> un diagnostic de cancer colorectal </a:t>
            </a:r>
            <a:r>
              <a:rPr lang="en-US" sz="900" dirty="0" err="1">
                <a:effectLst/>
                <a:latin typeface="Calibri" panose="020F0502020204030204" pitchFamily="34" charset="0"/>
                <a:ea typeface="Yu Mincho" panose="02020400000000000000" pitchFamily="18" charset="-128"/>
                <a:cs typeface="Calibri" panose="020F0502020204030204" pitchFamily="34" charset="0"/>
              </a:rPr>
              <a:t>ou</a:t>
            </a:r>
            <a:r>
              <a:rPr lang="en-US" sz="900" dirty="0">
                <a:effectLst/>
                <a:latin typeface="Calibri" panose="020F0502020204030204" pitchFamily="34" charset="0"/>
                <a:ea typeface="Yu Mincho" panose="02020400000000000000" pitchFamily="18" charset="-128"/>
                <a:cs typeface="Calibri" panose="020F0502020204030204" pitchFamily="34" charset="0"/>
              </a:rPr>
              <a:t>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polypes</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adénomateux</a:t>
            </a:r>
            <a:r>
              <a:rPr lang="en-US" sz="900" dirty="0">
                <a:effectLst/>
                <a:latin typeface="Calibri" panose="020F0502020204030204" pitchFamily="34" charset="0"/>
                <a:ea typeface="Yu Mincho" panose="02020400000000000000" pitchFamily="18" charset="-128"/>
                <a:cs typeface="Calibri" panose="020F0502020204030204" pitchFamily="34" charset="0"/>
              </a:rPr>
              <a:t>, un parent à 1</a:t>
            </a:r>
            <a:r>
              <a:rPr lang="en-US" sz="900" baseline="30000" dirty="0">
                <a:effectLst/>
                <a:latin typeface="Calibri" panose="020F0502020204030204" pitchFamily="34" charset="0"/>
                <a:ea typeface="Yu Mincho" panose="02020400000000000000" pitchFamily="18" charset="-128"/>
                <a:cs typeface="Calibri" panose="020F0502020204030204" pitchFamily="34" charset="0"/>
              </a:rPr>
              <a:t>ier</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degré</a:t>
            </a:r>
            <a:r>
              <a:rPr lang="en-US" sz="900" dirty="0">
                <a:effectLst/>
                <a:latin typeface="Calibri" panose="020F0502020204030204" pitchFamily="34" charset="0"/>
                <a:ea typeface="Yu Mincho" panose="02020400000000000000" pitchFamily="18" charset="-128"/>
                <a:cs typeface="Calibri" panose="020F0502020204030204" pitchFamily="34" charset="0"/>
              </a:rPr>
              <a:t> et un parent à 2</a:t>
            </a:r>
            <a:r>
              <a:rPr lang="en-US" sz="900" baseline="30000" dirty="0">
                <a:effectLst/>
                <a:latin typeface="Calibri" panose="020F0502020204030204" pitchFamily="34" charset="0"/>
                <a:ea typeface="Yu Mincho" panose="02020400000000000000" pitchFamily="18" charset="-128"/>
                <a:cs typeface="Calibri" panose="020F0502020204030204" pitchFamily="34" charset="0"/>
              </a:rPr>
              <a:t>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degré</a:t>
            </a:r>
            <a:r>
              <a:rPr lang="en-US" sz="900" dirty="0">
                <a:effectLst/>
                <a:latin typeface="Calibri" panose="020F0502020204030204" pitchFamily="34" charset="0"/>
                <a:ea typeface="Yu Mincho" panose="02020400000000000000" pitchFamily="18" charset="-128"/>
                <a:cs typeface="Calibri" panose="020F0502020204030204" pitchFamily="34" charset="0"/>
              </a:rPr>
              <a:t> du </a:t>
            </a:r>
            <a:r>
              <a:rPr lang="en-US" sz="900" dirty="0" err="1">
                <a:effectLst/>
                <a:latin typeface="Calibri" panose="020F0502020204030204" pitchFamily="34" charset="0"/>
                <a:ea typeface="Yu Mincho" panose="02020400000000000000" pitchFamily="18" charset="-128"/>
                <a:cs typeface="Calibri" panose="020F0502020204030204" pitchFamily="34" charset="0"/>
              </a:rPr>
              <a:t>même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côté</a:t>
            </a:r>
            <a:r>
              <a:rPr lang="en-US" sz="900" dirty="0">
                <a:effectLst/>
                <a:latin typeface="Calibri" panose="020F0502020204030204" pitchFamily="34" charset="0"/>
                <a:ea typeface="Yu Mincho" panose="02020400000000000000" pitchFamily="18" charset="-128"/>
                <a:cs typeface="Calibri" panose="020F0502020204030204" pitchFamily="34" charset="0"/>
              </a:rPr>
              <a:t> de la </a:t>
            </a:r>
            <a:r>
              <a:rPr lang="en-US" sz="900" dirty="0" err="1">
                <a:effectLst/>
                <a:latin typeface="Calibri" panose="020F0502020204030204" pitchFamily="34" charset="0"/>
                <a:ea typeface="Yu Mincho" panose="02020400000000000000" pitchFamily="18" charset="-128"/>
                <a:cs typeface="Calibri" panose="020F0502020204030204" pitchFamily="34" charset="0"/>
              </a:rPr>
              <a:t>famille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ayant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reçu</a:t>
            </a:r>
            <a:r>
              <a:rPr lang="en-US" sz="900" dirty="0">
                <a:effectLst/>
                <a:latin typeface="Calibri" panose="020F0502020204030204" pitchFamily="34" charset="0"/>
                <a:ea typeface="Yu Mincho" panose="02020400000000000000" pitchFamily="18" charset="-128"/>
                <a:cs typeface="Calibri" panose="020F0502020204030204" pitchFamily="34" charset="0"/>
              </a:rPr>
              <a:t> un diagnostic de cancer colorectal à tout </a:t>
            </a:r>
            <a:r>
              <a:rPr lang="en-US" sz="900" dirty="0" err="1">
                <a:effectLst/>
                <a:latin typeface="Calibri" panose="020F0502020204030204" pitchFamily="34" charset="0"/>
                <a:ea typeface="Yu Mincho" panose="02020400000000000000" pitchFamily="18" charset="-128"/>
                <a:cs typeface="Calibri" panose="020F0502020204030204" pitchFamily="34" charset="0"/>
              </a:rPr>
              <a:t>âge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sont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considérés</a:t>
            </a:r>
            <a:r>
              <a:rPr lang="en-US" sz="900" dirty="0">
                <a:effectLst/>
                <a:latin typeface="Calibri" panose="020F0502020204030204" pitchFamily="34" charset="0"/>
                <a:ea typeface="Yu Mincho" panose="02020400000000000000" pitchFamily="18" charset="-128"/>
                <a:cs typeface="Calibri" panose="020F0502020204030204" pitchFamily="34" charset="0"/>
              </a:rPr>
              <a:t>. On </a:t>
            </a:r>
            <a:r>
              <a:rPr lang="en-US" sz="900" dirty="0" err="1">
                <a:effectLst/>
                <a:latin typeface="Calibri" panose="020F0502020204030204" pitchFamily="34" charset="0"/>
                <a:ea typeface="Yu Mincho" panose="02020400000000000000" pitchFamily="18" charset="-128"/>
                <a:cs typeface="Calibri" panose="020F0502020204030204" pitchFamily="34" charset="0"/>
              </a:rPr>
              <a:t>considère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également</a:t>
            </a:r>
            <a:r>
              <a:rPr lang="en-US" sz="900" dirty="0">
                <a:effectLst/>
                <a:latin typeface="Calibri" panose="020F0502020204030204" pitchFamily="34" charset="0"/>
                <a:ea typeface="Yu Mincho" panose="02020400000000000000" pitchFamily="18" charset="-128"/>
                <a:cs typeface="Calibri" panose="020F0502020204030204" pitchFamily="34" charset="0"/>
              </a:rPr>
              <a:t> un </a:t>
            </a:r>
            <a:r>
              <a:rPr lang="en-US" sz="900" dirty="0" err="1">
                <a:effectLst/>
                <a:latin typeface="Calibri" panose="020F0502020204030204" pitchFamily="34" charset="0"/>
                <a:ea typeface="Yu Mincho" panose="02020400000000000000" pitchFamily="18" charset="-128"/>
                <a:cs typeface="Calibri" panose="020F0502020204030204" pitchFamily="34" charset="0"/>
              </a:rPr>
              <a:t>risque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accru</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léger</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ou</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modéré</a:t>
            </a:r>
            <a:r>
              <a:rPr lang="en-US" sz="900" dirty="0">
                <a:effectLst/>
                <a:latin typeface="Calibri" panose="020F0502020204030204" pitchFamily="34" charset="0"/>
                <a:ea typeface="Yu Mincho" panose="02020400000000000000" pitchFamily="18" charset="-128"/>
                <a:cs typeface="Calibri" panose="020F0502020204030204" pitchFamily="34" charset="0"/>
              </a:rPr>
              <a:t>. </a:t>
            </a:r>
            <a:endParaRPr lang="en-US" sz="900" dirty="0">
              <a:latin typeface="Calibri" panose="020F0502020204030204" pitchFamily="34" charset="0"/>
              <a:ea typeface="Yu Mincho" panose="02020400000000000000" pitchFamily="18" charset="-128"/>
              <a:cs typeface="Calibri" panose="020F0502020204030204" pitchFamily="34" charset="0"/>
            </a:endParaRPr>
          </a:p>
          <a:p>
            <a:r>
              <a:rPr lang="en-US" sz="900" dirty="0">
                <a:latin typeface="Calibri" panose="020F0502020204030204" pitchFamily="34" charset="0"/>
                <a:ea typeface="Yu Mincho" panose="02020400000000000000" pitchFamily="18" charset="-128"/>
              </a:rPr>
              <a:t>Qc</a:t>
            </a:r>
            <a:r>
              <a:rPr lang="en-US" sz="900" dirty="0">
                <a:effectLst/>
                <a:latin typeface="Calibri" panose="020F0502020204030204" pitchFamily="34" charset="0"/>
                <a:ea typeface="Yu Mincho" panose="02020400000000000000" pitchFamily="18" charset="-128"/>
              </a:rPr>
              <a:t> : ** Les </a:t>
            </a:r>
            <a:r>
              <a:rPr lang="en-US" sz="900" dirty="0" err="1">
                <a:effectLst/>
                <a:latin typeface="Calibri" panose="020F0502020204030204" pitchFamily="34" charset="0"/>
                <a:ea typeface="Yu Mincho" panose="02020400000000000000" pitchFamily="18" charset="-128"/>
              </a:rPr>
              <a:t>algorithmes</a:t>
            </a:r>
            <a:r>
              <a:rPr lang="en-US" sz="900" dirty="0">
                <a:effectLst/>
                <a:latin typeface="Calibri" panose="020F0502020204030204" pitchFamily="34" charset="0"/>
                <a:ea typeface="Yu Mincho" panose="02020400000000000000" pitchFamily="18" charset="-128"/>
              </a:rPr>
              <a:t> de surveillance et de gestion </a:t>
            </a:r>
            <a:r>
              <a:rPr lang="en-US" sz="900" dirty="0" err="1">
                <a:effectLst/>
                <a:latin typeface="Calibri" panose="020F0502020204030204" pitchFamily="34" charset="0"/>
                <a:ea typeface="Yu Mincho" panose="02020400000000000000" pitchFamily="18" charset="-128"/>
              </a:rPr>
              <a:t>en</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fonction</a:t>
            </a:r>
            <a:r>
              <a:rPr lang="en-US" sz="900" dirty="0">
                <a:effectLst/>
                <a:latin typeface="Calibri" panose="020F0502020204030204" pitchFamily="34" charset="0"/>
                <a:ea typeface="Yu Mincho" panose="02020400000000000000" pitchFamily="18" charset="-128"/>
              </a:rPr>
              <a:t> des </a:t>
            </a:r>
            <a:r>
              <a:rPr lang="en-US" sz="900" dirty="0" err="1">
                <a:effectLst/>
                <a:latin typeface="Calibri" panose="020F0502020204030204" pitchFamily="34" charset="0"/>
                <a:ea typeface="Yu Mincho" panose="02020400000000000000" pitchFamily="18" charset="-128"/>
              </a:rPr>
              <a:t>risques</a:t>
            </a:r>
            <a:r>
              <a:rPr lang="en-US" sz="900" dirty="0">
                <a:effectLst/>
                <a:latin typeface="Calibri" panose="020F0502020204030204" pitchFamily="34" charset="0"/>
                <a:ea typeface="Yu Mincho" panose="02020400000000000000" pitchFamily="18" charset="-128"/>
              </a:rPr>
              <a:t> et de surveillance </a:t>
            </a:r>
            <a:r>
              <a:rPr lang="en-US" sz="900" dirty="0" err="1">
                <a:effectLst/>
                <a:latin typeface="Calibri" panose="020F0502020204030204" pitchFamily="34" charset="0"/>
                <a:ea typeface="Yu Mincho" panose="02020400000000000000" pitchFamily="18" charset="-128"/>
              </a:rPr>
              <a:t>clinique</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en</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fonction</a:t>
            </a:r>
            <a:r>
              <a:rPr lang="en-US" sz="900" dirty="0">
                <a:effectLst/>
                <a:latin typeface="Calibri" panose="020F0502020204030204" pitchFamily="34" charset="0"/>
                <a:ea typeface="Yu Mincho" panose="02020400000000000000" pitchFamily="18" charset="-128"/>
              </a:rPr>
              <a:t> de </a:t>
            </a:r>
            <a:r>
              <a:rPr lang="en-US" sz="900" dirty="0" err="1">
                <a:effectLst/>
                <a:latin typeface="Calibri" panose="020F0502020204030204" pitchFamily="34" charset="0"/>
                <a:ea typeface="Yu Mincho" panose="02020400000000000000" pitchFamily="18" charset="-128"/>
              </a:rPr>
              <a:t>l'affection</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sont</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actuellement</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en</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cours</a:t>
            </a:r>
            <a:r>
              <a:rPr lang="en-US" sz="900" dirty="0">
                <a:effectLst/>
                <a:latin typeface="Calibri" panose="020F0502020204030204" pitchFamily="34" charset="0"/>
                <a:ea typeface="Yu Mincho" panose="02020400000000000000" pitchFamily="18" charset="-128"/>
              </a:rPr>
              <a:t> de </a:t>
            </a:r>
            <a:r>
              <a:rPr lang="en-US" sz="900" dirty="0" err="1">
                <a:effectLst/>
                <a:latin typeface="Calibri" panose="020F0502020204030204" pitchFamily="34" charset="0"/>
                <a:ea typeface="Yu Mincho" panose="02020400000000000000" pitchFamily="18" charset="-128"/>
              </a:rPr>
              <a:t>révision</a:t>
            </a:r>
            <a:r>
              <a:rPr lang="en-US" sz="900" dirty="0">
                <a:effectLst/>
                <a:latin typeface="Calibri" panose="020F0502020204030204" pitchFamily="34" charset="0"/>
                <a:ea typeface="Yu Mincho" panose="02020400000000000000" pitchFamily="18" charset="-128"/>
              </a:rPr>
              <a:t>. Les </a:t>
            </a:r>
            <a:r>
              <a:rPr lang="en-US" sz="900" dirty="0" err="1">
                <a:effectLst/>
                <a:latin typeface="Calibri" panose="020F0502020204030204" pitchFamily="34" charset="0"/>
                <a:ea typeface="Yu Mincho" panose="02020400000000000000" pitchFamily="18" charset="-128"/>
              </a:rPr>
              <a:t>algorithmes</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peuvent</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être</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trouvés</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ici</a:t>
            </a:r>
            <a:r>
              <a:rPr lang="en-US" sz="900" dirty="0">
                <a:effectLst/>
                <a:latin typeface="Calibri" panose="020F0502020204030204" pitchFamily="34" charset="0"/>
                <a:ea typeface="Yu Mincho" panose="02020400000000000000" pitchFamily="18" charset="-128"/>
              </a:rPr>
              <a:t> </a:t>
            </a:r>
            <a:r>
              <a:rPr lang="en-US" sz="900" u="sng" dirty="0">
                <a:solidFill>
                  <a:srgbClr val="0563C1"/>
                </a:solidFill>
                <a:effectLst/>
                <a:latin typeface="Calibri" panose="020F0502020204030204" pitchFamily="34" charset="0"/>
                <a:ea typeface="Yu Mincho" panose="02020400000000000000" pitchFamily="18" charset="-128"/>
                <a:cs typeface="Calibri" panose="020F0502020204030204" pitchFamily="34" charset="0"/>
                <a:hlinkClick r:id="rId3"/>
              </a:rPr>
              <a:t>: https://www.msss.gouv.qc.ca/professionnels/cancer/pqdccr/</a:t>
            </a:r>
            <a:br>
              <a:rPr lang="en-US" sz="900" dirty="0">
                <a:effectLst/>
                <a:latin typeface="Calibri" panose="020F0502020204030204" pitchFamily="34" charset="0"/>
                <a:ea typeface="Yu Mincho" panose="02020400000000000000" pitchFamily="18" charset="-128"/>
              </a:rPr>
            </a:br>
            <a:r>
              <a:rPr lang="en-US" sz="900" dirty="0">
                <a:effectLst/>
                <a:latin typeface="Calibri" panose="020F0502020204030204" pitchFamily="34" charset="0"/>
                <a:ea typeface="Yu Mincho" panose="02020400000000000000" pitchFamily="18" charset="-128"/>
              </a:rPr>
              <a:t>N.-É. : ‡ Les </a:t>
            </a:r>
            <a:r>
              <a:rPr lang="en-US" sz="900" dirty="0" err="1">
                <a:effectLst/>
                <a:latin typeface="Calibri" panose="020F0502020204030204" pitchFamily="34" charset="0"/>
                <a:ea typeface="Yu Mincho" panose="02020400000000000000" pitchFamily="18" charset="-128"/>
              </a:rPr>
              <a:t>critères</a:t>
            </a:r>
            <a:r>
              <a:rPr lang="en-US" sz="900" dirty="0">
                <a:effectLst/>
                <a:latin typeface="Calibri" panose="020F0502020204030204" pitchFamily="34" charset="0"/>
                <a:ea typeface="Yu Mincho" panose="02020400000000000000" pitchFamily="18" charset="-128"/>
              </a:rPr>
              <a:t> de </a:t>
            </a:r>
            <a:r>
              <a:rPr lang="en-US" sz="900" dirty="0" err="1">
                <a:effectLst/>
                <a:latin typeface="Calibri" panose="020F0502020204030204" pitchFamily="34" charset="0"/>
                <a:ea typeface="Yu Mincho" panose="02020400000000000000" pitchFamily="18" charset="-128"/>
              </a:rPr>
              <a:t>définition</a:t>
            </a:r>
            <a:r>
              <a:rPr lang="en-US" sz="900" dirty="0">
                <a:effectLst/>
                <a:latin typeface="Calibri" panose="020F0502020204030204" pitchFamily="34" charset="0"/>
                <a:ea typeface="Yu Mincho" panose="02020400000000000000" pitchFamily="18" charset="-128"/>
              </a:rPr>
              <a:t> d'un </a:t>
            </a:r>
            <a:r>
              <a:rPr lang="en-US" sz="900" dirty="0" err="1">
                <a:effectLst/>
                <a:latin typeface="Calibri" panose="020F0502020204030204" pitchFamily="34" charset="0"/>
                <a:ea typeface="Yu Mincho" panose="02020400000000000000" pitchFamily="18" charset="-128"/>
              </a:rPr>
              <a:t>risque</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accru</a:t>
            </a:r>
            <a:r>
              <a:rPr lang="en-US" sz="900" dirty="0">
                <a:effectLst/>
                <a:latin typeface="Calibri" panose="020F0502020204030204" pitchFamily="34" charset="0"/>
                <a:ea typeface="Yu Mincho" panose="02020400000000000000" pitchFamily="18" charset="-128"/>
              </a:rPr>
              <a:t> de </a:t>
            </a:r>
            <a:r>
              <a:rPr lang="en-US" sz="900" dirty="0" err="1">
                <a:effectLst/>
                <a:latin typeface="Calibri" panose="020F0502020204030204" pitchFamily="34" charset="0"/>
                <a:ea typeface="Yu Mincho" panose="02020400000000000000" pitchFamily="18" charset="-128"/>
              </a:rPr>
              <a:t>développer</a:t>
            </a:r>
            <a:r>
              <a:rPr lang="en-US" sz="900" dirty="0">
                <a:effectLst/>
                <a:latin typeface="Calibri" panose="020F0502020204030204" pitchFamily="34" charset="0"/>
                <a:ea typeface="Yu Mincho" panose="02020400000000000000" pitchFamily="18" charset="-128"/>
              </a:rPr>
              <a:t> un cancer colorectal </a:t>
            </a:r>
            <a:r>
              <a:rPr lang="en-US" sz="900" dirty="0" err="1">
                <a:effectLst/>
                <a:latin typeface="Calibri" panose="020F0502020204030204" pitchFamily="34" charset="0"/>
                <a:ea typeface="Yu Mincho" panose="02020400000000000000" pitchFamily="18" charset="-128"/>
              </a:rPr>
              <a:t>sont</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actuellement</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en</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cours</a:t>
            </a:r>
            <a:r>
              <a:rPr lang="en-US" sz="900" dirty="0">
                <a:effectLst/>
                <a:latin typeface="Calibri" panose="020F0502020204030204" pitchFamily="34" charset="0"/>
                <a:ea typeface="Yu Mincho" panose="02020400000000000000" pitchFamily="18" charset="-128"/>
              </a:rPr>
              <a:t> de </a:t>
            </a:r>
            <a:r>
              <a:rPr lang="en-US" sz="900" dirty="0" err="1">
                <a:effectLst/>
                <a:latin typeface="Calibri" panose="020F0502020204030204" pitchFamily="34" charset="0"/>
                <a:ea typeface="Yu Mincho" panose="02020400000000000000" pitchFamily="18" charset="-128"/>
              </a:rPr>
              <a:t>révision</a:t>
            </a:r>
            <a:r>
              <a:rPr lang="en-US" sz="900" dirty="0">
                <a:effectLst/>
                <a:latin typeface="Calibri" panose="020F0502020204030204" pitchFamily="34" charset="0"/>
                <a:ea typeface="Yu Mincho" panose="02020400000000000000" pitchFamily="18" charset="-128"/>
              </a:rPr>
              <a:t> </a:t>
            </a:r>
            <a:r>
              <a:rPr lang="en-US" sz="900" dirty="0" err="1">
                <a:effectLst/>
                <a:latin typeface="Calibri" panose="020F0502020204030204" pitchFamily="34" charset="0"/>
                <a:ea typeface="Yu Mincho" panose="02020400000000000000" pitchFamily="18" charset="-128"/>
              </a:rPr>
              <a:t>en</a:t>
            </a:r>
            <a:r>
              <a:rPr lang="en-US" sz="900" dirty="0">
                <a:effectLst/>
                <a:latin typeface="Calibri" panose="020F0502020204030204" pitchFamily="34" charset="0"/>
                <a:ea typeface="Yu Mincho" panose="02020400000000000000" pitchFamily="18" charset="-128"/>
              </a:rPr>
              <a:t> Nouvelle-</a:t>
            </a:r>
            <a:r>
              <a:rPr lang="en-US" sz="900" dirty="0" err="1">
                <a:effectLst/>
                <a:latin typeface="Calibri" panose="020F0502020204030204" pitchFamily="34" charset="0"/>
                <a:ea typeface="Yu Mincho" panose="02020400000000000000" pitchFamily="18" charset="-128"/>
              </a:rPr>
              <a:t>Écosse</a:t>
            </a:r>
            <a:r>
              <a:rPr lang="en-US" sz="900" dirty="0">
                <a:effectLst/>
                <a:latin typeface="Calibri" panose="020F0502020204030204" pitchFamily="34" charset="0"/>
                <a:ea typeface="Yu Mincho" panose="02020400000000000000" pitchFamily="18" charset="-128"/>
              </a:rPr>
              <a:t>.</a:t>
            </a:r>
            <a:endParaRPr lang="en-US" sz="900" dirty="0"/>
          </a:p>
          <a:p>
            <a:endParaRPr lang="en-US" sz="900" dirty="0"/>
          </a:p>
        </p:txBody>
      </p:sp>
    </p:spTree>
    <p:extLst>
      <p:ext uri="{BB962C8B-B14F-4D97-AF65-F5344CB8AC3E}">
        <p14:creationId xmlns:p14="http://schemas.microsoft.com/office/powerpoint/2010/main" val="1714741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76B5334F-3E69-0F51-6945-E9DC2FC238C2}"/>
              </a:ext>
            </a:extLst>
          </p:cNvPr>
          <p:cNvSpPr>
            <a:spLocks noGrp="1"/>
          </p:cNvSpPr>
          <p:nvPr>
            <p:ph type="title"/>
          </p:nvPr>
        </p:nvSpPr>
        <p:spPr>
          <a:xfrm>
            <a:off x="320432" y="520854"/>
            <a:ext cx="10380662" cy="752475"/>
          </a:xfrm>
        </p:spPr>
        <p:txBody>
          <a:bodyPr>
            <a:normAutofit/>
          </a:bodyPr>
          <a:lstStyle/>
          <a:p>
            <a:pPr marL="0" marR="0">
              <a:spcBef>
                <a:spcPts val="200"/>
              </a:spcBef>
              <a:spcAft>
                <a:spcPts val="0"/>
              </a:spcAft>
            </a:pPr>
            <a:r>
              <a:rPr lang="en-US" sz="1600" dirty="0" err="1">
                <a:ea typeface="Yu Gothic Light" panose="020B0300000000000000" pitchFamily="34" charset="-128"/>
                <a:cs typeface="Times New Roman" panose="02020603050405020304" pitchFamily="18" charset="0"/>
              </a:rPr>
              <a:t>Recommandations</a:t>
            </a:r>
            <a:r>
              <a:rPr lang="en-US" sz="1600" dirty="0">
                <a:ea typeface="Yu Gothic Light" panose="020B0300000000000000" pitchFamily="34" charset="-128"/>
                <a:cs typeface="Times New Roman" panose="02020603050405020304" pitchFamily="18" charset="0"/>
              </a:rPr>
              <a:t> pour les </a:t>
            </a:r>
            <a:r>
              <a:rPr lang="en-US" sz="1600" dirty="0" err="1">
                <a:ea typeface="Yu Gothic Light" panose="020B0300000000000000" pitchFamily="34" charset="-128"/>
                <a:cs typeface="Times New Roman" panose="02020603050405020304" pitchFamily="18" charset="0"/>
              </a:rPr>
              <a:t>risques</a:t>
            </a:r>
            <a:r>
              <a:rPr lang="en-US" sz="1600" dirty="0">
                <a:ea typeface="Yu Gothic Light" panose="020B0300000000000000" pitchFamily="34" charset="-128"/>
                <a:cs typeface="Times New Roman" panose="02020603050405020304" pitchFamily="18" charset="0"/>
              </a:rPr>
              <a:t> </a:t>
            </a:r>
            <a:r>
              <a:rPr lang="en-US" sz="1600" dirty="0" err="1">
                <a:ea typeface="Yu Gothic Light" panose="020B0300000000000000" pitchFamily="34" charset="-128"/>
                <a:cs typeface="Times New Roman" panose="02020603050405020304" pitchFamily="18" charset="0"/>
              </a:rPr>
              <a:t>accrus</a:t>
            </a:r>
            <a:r>
              <a:rPr lang="en-US" sz="1600" dirty="0">
                <a:ea typeface="Yu Gothic Light" panose="020B0300000000000000" pitchFamily="34" charset="-128"/>
                <a:cs typeface="Times New Roman" panose="02020603050405020304" pitchFamily="18" charset="0"/>
              </a:rPr>
              <a:t> (1/2)</a:t>
            </a:r>
            <a:endParaRPr lang="en-US" sz="1600" b="1" dirty="0">
              <a:effectLst/>
              <a:ea typeface="Yu Gothic Light" panose="020B0300000000000000" pitchFamily="34" charset="-128"/>
              <a:cs typeface="Times New Roman" panose="02020603050405020304" pitchFamily="18" charset="0"/>
            </a:endParaRPr>
          </a:p>
        </p:txBody>
      </p:sp>
      <p:graphicFrame>
        <p:nvGraphicFramePr>
          <p:cNvPr id="2" name="Table 1">
            <a:extLst>
              <a:ext uri="{FF2B5EF4-FFF2-40B4-BE49-F238E27FC236}">
                <a16:creationId xmlns:a16="http://schemas.microsoft.com/office/drawing/2014/main" id="{63F20F9B-7722-DF6A-A5FD-333EBE9F1E84}"/>
              </a:ext>
            </a:extLst>
          </p:cNvPr>
          <p:cNvGraphicFramePr>
            <a:graphicFrameLocks noGrp="1"/>
          </p:cNvGraphicFramePr>
          <p:nvPr>
            <p:extLst>
              <p:ext uri="{D42A27DB-BD31-4B8C-83A1-F6EECF244321}">
                <p14:modId xmlns:p14="http://schemas.microsoft.com/office/powerpoint/2010/main" val="512148864"/>
              </p:ext>
            </p:extLst>
          </p:nvPr>
        </p:nvGraphicFramePr>
        <p:xfrm>
          <a:off x="320432" y="1273329"/>
          <a:ext cx="11387016" cy="3698318"/>
        </p:xfrm>
        <a:graphic>
          <a:graphicData uri="http://schemas.openxmlformats.org/drawingml/2006/table">
            <a:tbl>
              <a:tblPr firstRow="1" firstCol="1" bandRow="1">
                <a:tableStyleId>{7E9639D4-E3E2-4D34-9284-5A2195B3D0D7}</a:tableStyleId>
              </a:tblPr>
              <a:tblGrid>
                <a:gridCol w="524226">
                  <a:extLst>
                    <a:ext uri="{9D8B030D-6E8A-4147-A177-3AD203B41FA5}">
                      <a16:colId xmlns:a16="http://schemas.microsoft.com/office/drawing/2014/main" val="1133580634"/>
                    </a:ext>
                  </a:extLst>
                </a:gridCol>
                <a:gridCol w="5755982">
                  <a:extLst>
                    <a:ext uri="{9D8B030D-6E8A-4147-A177-3AD203B41FA5}">
                      <a16:colId xmlns:a16="http://schemas.microsoft.com/office/drawing/2014/main" val="3931686782"/>
                    </a:ext>
                  </a:extLst>
                </a:gridCol>
                <a:gridCol w="5106808">
                  <a:extLst>
                    <a:ext uri="{9D8B030D-6E8A-4147-A177-3AD203B41FA5}">
                      <a16:colId xmlns:a16="http://schemas.microsoft.com/office/drawing/2014/main" val="2616204955"/>
                    </a:ext>
                  </a:extLst>
                </a:gridCol>
              </a:tblGrid>
              <a:tr h="473914">
                <a:tc>
                  <a:txBody>
                    <a:bodyPr/>
                    <a:lstStyle/>
                    <a:p>
                      <a:pPr marL="0" marR="0" algn="ctr">
                        <a:lnSpc>
                          <a:spcPct val="107000"/>
                        </a:lnSpc>
                        <a:spcBef>
                          <a:spcPts val="100"/>
                        </a:spcBef>
                        <a:spcAft>
                          <a:spcPts val="10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9589" marR="29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tabLst>
                          <a:tab pos="5280025" algn="l"/>
                        </a:tabLst>
                      </a:pPr>
                      <a:r>
                        <a:rPr lang="en-US" sz="900" dirty="0">
                          <a:solidFill>
                            <a:srgbClr val="FEFFFE"/>
                          </a:solidFill>
                          <a:effectLst/>
                        </a:rPr>
                        <a:t>Recommandation de dépistage pour la population à risque accru </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9589" marR="29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tabLst>
                          <a:tab pos="5280025" algn="l"/>
                        </a:tabLst>
                      </a:pPr>
                      <a:r>
                        <a:rPr lang="en-US" sz="900" dirty="0">
                          <a:solidFill>
                            <a:srgbClr val="FEFFFE"/>
                          </a:solidFill>
                          <a:effectLst/>
                        </a:rPr>
                        <a:t>Recommandations de suivi après une coloscopie normale </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9589" marR="29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47984069"/>
                  </a:ext>
                </a:extLst>
              </a:tr>
              <a:tr h="604816">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100"/>
                        </a:spcAft>
                        <a:buFont typeface="Arial" panose="020B0604020202020204" pitchFamily="34" charset="0"/>
                        <a:buChar char="•"/>
                      </a:pPr>
                      <a:r>
                        <a:rPr lang="en-CA" sz="900" dirty="0">
                          <a:effectLst/>
                        </a:rPr>
                        <a:t>Dépistage par coloscopie</a:t>
                      </a:r>
                      <a:endParaRPr lang="en-US" sz="900" dirty="0">
                        <a:effectLst/>
                      </a:endParaRPr>
                    </a:p>
                    <a:p>
                      <a:pPr marL="171450" marR="0" lvl="0" indent="-171450">
                        <a:spcBef>
                          <a:spcPts val="0"/>
                        </a:spcBef>
                        <a:spcAft>
                          <a:spcPts val="0"/>
                        </a:spcAft>
                        <a:buFont typeface="Arial" panose="020B0604020202020204" pitchFamily="34" charset="0"/>
                        <a:buChar char="•"/>
                      </a:pPr>
                      <a:r>
                        <a:rPr lang="en-CA" sz="900" dirty="0">
                          <a:effectLst/>
                        </a:rPr>
                        <a:t>Parent du 1er degré diagnostiqué avec un cancer colorectal ou des polypes adénomateux à un âge ≤ 60 ans ou 2 parents du 1er degré ou plus diagnostiqués à tout âge avec un cancer colorectal ou des polypes adénomateux. Référer à l'âge de 40 ans, ou 10 ans avant le cas index, selon la première éventualité. Le TIF n'est pas recommandé.</a:t>
                      </a:r>
                      <a:endParaRPr lang="en-US" sz="900" dirty="0">
                        <a:effectLst/>
                      </a:endParaRPr>
                    </a:p>
                    <a:p>
                      <a:pPr marL="171450" marR="0" lvl="0" indent="-171450">
                        <a:spcBef>
                          <a:spcPts val="0"/>
                        </a:spcBef>
                        <a:spcAft>
                          <a:spcPts val="0"/>
                        </a:spcAft>
                        <a:buFont typeface="Arial" panose="020B0604020202020204" pitchFamily="34" charset="0"/>
                        <a:buChar char="•"/>
                      </a:pPr>
                      <a:r>
                        <a:rPr lang="en-CA" sz="900" dirty="0">
                          <a:effectLst/>
                        </a:rPr>
                        <a:t>Parent du 1er degré ayant reçu un diagnostic de cancer colorectal à l'âge de ˃60 ans dépistage par TIF tous les 2 ans à partir de 50 ans. </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100"/>
                        </a:spcBef>
                        <a:spcAft>
                          <a:spcPts val="0"/>
                        </a:spcAft>
                        <a:buFont typeface="Arial" panose="020B0604020202020204" pitchFamily="34" charset="0"/>
                        <a:buChar char="•"/>
                      </a:pPr>
                      <a:r>
                        <a:rPr lang="en-CA" sz="900" dirty="0">
                          <a:effectLst/>
                        </a:rPr>
                        <a:t>Colonoscopie tous les 5 ans ou selon les indications du spécialiste. </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5525958"/>
                  </a:ext>
                </a:extLst>
              </a:tr>
              <a:tr h="121459">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100"/>
                        </a:spcAft>
                        <a:buFont typeface="Arial" panose="020B0604020202020204" pitchFamily="34" charset="0"/>
                        <a:buChar char="•"/>
                      </a:pPr>
                      <a:r>
                        <a:rPr lang="en-CA" sz="900" dirty="0">
                          <a:effectLst/>
                        </a:rPr>
                        <a:t>Dépistage par coloscopie à l'âge de 40 ans, ou 10 ans avant le diagnostic du parent le plus jeune.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100"/>
                        </a:spcBef>
                        <a:spcAft>
                          <a:spcPts val="0"/>
                        </a:spcAft>
                        <a:buFont typeface="Arial" panose="020B0604020202020204" pitchFamily="34" charset="0"/>
                        <a:buChar char="•"/>
                      </a:pPr>
                      <a:r>
                        <a:rPr lang="en-CA" sz="900" dirty="0">
                          <a:effectLst/>
                        </a:rPr>
                        <a:t>Colonoscopie dans 5-10 ans</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620125"/>
                  </a:ext>
                </a:extLst>
              </a:tr>
              <a:tr h="121459">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100"/>
                        </a:spcAft>
                        <a:buFont typeface="Arial" panose="020B0604020202020204" pitchFamily="34" charset="0"/>
                        <a:buChar char="•"/>
                      </a:pPr>
                      <a:r>
                        <a:rPr lang="en-CA" sz="900" dirty="0">
                          <a:effectLst/>
                        </a:rPr>
                        <a:t>Dépistage par coloscopie, en fonction du résultat</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100"/>
                        </a:spcBef>
                        <a:spcAft>
                          <a:spcPts val="0"/>
                        </a:spcAft>
                        <a:buFont typeface="Arial" panose="020B0604020202020204" pitchFamily="34" charset="0"/>
                        <a:buChar char="•"/>
                      </a:pPr>
                      <a:r>
                        <a:rPr lang="en-CA" sz="900" dirty="0">
                          <a:effectLst/>
                        </a:rPr>
                        <a:t>Varie en fonction du type de polype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1774592"/>
                  </a:ext>
                </a:extLst>
              </a:tr>
              <a:tr h="36728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100"/>
                        </a:spcAft>
                        <a:buFont typeface="Arial" panose="020B0604020202020204" pitchFamily="34" charset="0"/>
                        <a:buChar char="•"/>
                      </a:pPr>
                      <a:r>
                        <a:rPr lang="en-CA" sz="900" dirty="0">
                          <a:effectLst/>
                        </a:rPr>
                        <a:t>Antécédents familiaux importants de cancer colorectal ou antécédents personnels d'adénome à faible risque : dépistage par coloscopie tous les 5 ans.</a:t>
                      </a:r>
                      <a:endParaRPr lang="en-US" sz="900" dirty="0">
                        <a:effectLst/>
                      </a:endParaRPr>
                    </a:p>
                    <a:p>
                      <a:pPr marL="171450" marR="0" lvl="0" indent="-171450">
                        <a:spcBef>
                          <a:spcPts val="0"/>
                        </a:spcBef>
                        <a:spcAft>
                          <a:spcPts val="0"/>
                        </a:spcAft>
                        <a:buFont typeface="Arial" panose="020B0604020202020204" pitchFamily="34" charset="0"/>
                        <a:buChar char="•"/>
                      </a:pPr>
                      <a:r>
                        <a:rPr lang="en-CA" sz="900" dirty="0">
                          <a:effectLst/>
                        </a:rPr>
                        <a:t>Antécédents personnels d'adénome à haut risque lors de la dernière coloscopie : Dépistage par coloscopie dans 3 ans</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100"/>
                        </a:spcBef>
                        <a:spcAft>
                          <a:spcPts val="0"/>
                        </a:spcAft>
                        <a:buFont typeface="Arial" panose="020B0604020202020204" pitchFamily="34" charset="0"/>
                        <a:buChar char="•"/>
                      </a:pPr>
                      <a:r>
                        <a:rPr lang="en-CA" sz="900" dirty="0">
                          <a:effectLst/>
                        </a:rPr>
                        <a:t>Colonoscopie dans les 5 ans</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7504093"/>
                  </a:ext>
                </a:extLst>
              </a:tr>
              <a:tr h="36728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100"/>
                        </a:spcAft>
                        <a:buFont typeface="Arial" panose="020B0604020202020204" pitchFamily="34" charset="0"/>
                        <a:buChar char="•"/>
                      </a:pPr>
                      <a:r>
                        <a:rPr lang="en-CA" sz="900" dirty="0">
                          <a:effectLst/>
                        </a:rPr>
                        <a:t>Dépistage par coloscopie </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CA" sz="900" dirty="0">
                          <a:effectLst/>
                        </a:rPr>
                        <a:t>Suivi dans 5-10 ans</a:t>
                      </a:r>
                      <a:endParaRPr lang="en-US" sz="900" dirty="0">
                        <a:effectLst/>
                      </a:endParaRPr>
                    </a:p>
                    <a:p>
                      <a:pPr marL="171450" marR="0" lvl="0" indent="-171450">
                        <a:spcBef>
                          <a:spcPts val="100"/>
                        </a:spcBef>
                        <a:spcAft>
                          <a:spcPts val="0"/>
                        </a:spcAft>
                        <a:buFont typeface="Arial" panose="020B0604020202020204" pitchFamily="34" charset="0"/>
                        <a:buChar char="•"/>
                      </a:pPr>
                      <a:r>
                        <a:rPr lang="en-CA" sz="900" dirty="0">
                          <a:effectLst/>
                        </a:rPr>
                        <a:t>En cas d'antécédents de cancer colorectal, surveillance 1 an après la chirurgie. Doit avoir 3 coloscopies normales pour revenir à un intervalle de 5 ans. </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3895713"/>
                  </a:ext>
                </a:extLst>
              </a:tr>
              <a:tr h="36728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100"/>
                        </a:spcAft>
                        <a:buFont typeface="Arial" panose="020B0604020202020204" pitchFamily="34" charset="0"/>
                        <a:buChar char="•"/>
                      </a:pPr>
                      <a:r>
                        <a:rPr lang="en-CA" sz="900" dirty="0">
                          <a:effectLst/>
                        </a:rPr>
                        <a:t>Un parent du 1er degré a reçu un diagnostic de cancer colorectal : Dépistage par coloscopie à partir de 40 ans ou 10 ans avant le diagnostic du parent le plus jeune.</a:t>
                      </a:r>
                      <a:endParaRPr lang="en-US" sz="900" dirty="0">
                        <a:effectLst/>
                      </a:endParaRPr>
                    </a:p>
                    <a:p>
                      <a:pPr marL="171450" marR="0" lvl="0" indent="-171450">
                        <a:spcBef>
                          <a:spcPts val="0"/>
                        </a:spcBef>
                        <a:spcAft>
                          <a:spcPts val="0"/>
                        </a:spcAft>
                        <a:buFont typeface="Arial" panose="020B0604020202020204" pitchFamily="34" charset="0"/>
                        <a:buChar char="•"/>
                      </a:pPr>
                      <a:r>
                        <a:rPr lang="en-CA" sz="900" dirty="0">
                          <a:effectLst/>
                        </a:rPr>
                        <a:t>Parents du 1er degré diagnostiqués à un âge ≥60 ans : dépistage par TIF à partir de 40 ans.</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100"/>
                        </a:spcBef>
                        <a:spcAft>
                          <a:spcPts val="0"/>
                        </a:spcAft>
                        <a:buFont typeface="Arial" panose="020B0604020202020204" pitchFamily="34" charset="0"/>
                        <a:buChar char="•"/>
                      </a:pPr>
                      <a:r>
                        <a:rPr lang="en-CA" sz="900" dirty="0">
                          <a:effectLst/>
                        </a:rPr>
                        <a:t>Recommandations à la discrétion de l'endoscopiste et du participant, surveillées par le </a:t>
                      </a:r>
                      <a:r>
                        <a:rPr lang="en-CA" sz="900" dirty="0" err="1">
                          <a:effectLst/>
                        </a:rPr>
                        <a:t>médecin</a:t>
                      </a:r>
                      <a:r>
                        <a:rPr lang="en-CA" sz="900" dirty="0">
                          <a:effectLst/>
                        </a:rPr>
                        <a:t> </a:t>
                      </a:r>
                      <a:r>
                        <a:rPr lang="en-CA" sz="900" dirty="0" err="1">
                          <a:effectLst/>
                        </a:rPr>
                        <a:t>traitant</a:t>
                      </a:r>
                      <a:r>
                        <a:rPr lang="en-CA" sz="900" dirty="0">
                          <a:effectLst/>
                        </a:rPr>
                        <a:t> (sur la base des directives de l'ACG).</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37890"/>
                  </a:ext>
                </a:extLst>
              </a:tr>
              <a:tr h="23752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100"/>
                        </a:spcAft>
                        <a:buFont typeface="Arial" panose="020B0604020202020204" pitchFamily="34" charset="0"/>
                        <a:buChar char="•"/>
                      </a:pPr>
                      <a:r>
                        <a:rPr lang="en-CA" sz="900" dirty="0">
                          <a:effectLst/>
                        </a:rPr>
                        <a:t>Dépistage par coloscopie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100"/>
                        </a:spcBef>
                        <a:spcAft>
                          <a:spcPts val="0"/>
                        </a:spcAft>
                        <a:buFont typeface="Arial" panose="020B0604020202020204" pitchFamily="34" charset="0"/>
                        <a:buChar char="•"/>
                      </a:pPr>
                      <a:r>
                        <a:rPr lang="en-CA" sz="900" dirty="0">
                          <a:effectLst/>
                        </a:rPr>
                        <a:t>Coloscopie tous les 5 à 10 ans à partir de l'âge de 40 ans ou 10 ans avant le diagnostic du parent le plus jeune.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4442858"/>
                  </a:ext>
                </a:extLst>
              </a:tr>
              <a:tr h="48605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100"/>
                        </a:spcAft>
                        <a:buFont typeface="Arial" panose="020B0604020202020204" pitchFamily="34" charset="0"/>
                        <a:buChar char="•"/>
                      </a:pPr>
                      <a:r>
                        <a:rPr lang="en-CA" sz="900" dirty="0" err="1">
                          <a:effectLst/>
                        </a:rPr>
                        <a:t>ColonCancerCheck </a:t>
                      </a:r>
                      <a:r>
                        <a:rPr lang="en-CA" sz="900" dirty="0">
                          <a:effectLst/>
                        </a:rPr>
                        <a:t>recommande aux personnes ne présentant aucun symptôme et présentant un risque accru de cancer colorectal de se soumettre à un dépistage par coloscopie. Une personne présentant un risque accru devrait commencer le dépistage à l'âge de 50 ans, ou 10 ans avant l'âge auquel le cancer colorectal a été diagnostiqué chez un membre de sa famille, selon la première éventualité.</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CA" sz="900" dirty="0">
                          <a:effectLst/>
                        </a:rPr>
                        <a:t>Les personnes dont un parent au premier degré a reçu un diagnostic de cancer colorectal avant l'âge de 60 ans doivent se soumettre à un nouveau dépistage après une coloscopie normale dans cinq ans. </a:t>
                      </a:r>
                      <a:endParaRPr lang="en-US" sz="900" dirty="0">
                        <a:effectLst/>
                      </a:endParaRPr>
                    </a:p>
                    <a:p>
                      <a:pPr marL="171450" marR="0" lvl="0" indent="-171450">
                        <a:spcBef>
                          <a:spcPts val="100"/>
                        </a:spcBef>
                        <a:spcAft>
                          <a:spcPts val="0"/>
                        </a:spcAft>
                        <a:buFont typeface="Arial" panose="020B0604020202020204" pitchFamily="34" charset="0"/>
                        <a:buChar char="•"/>
                      </a:pPr>
                      <a:r>
                        <a:rPr lang="en-CA" sz="900" dirty="0">
                          <a:effectLst/>
                        </a:rPr>
                        <a:t>Les personnes dont un parent au premier degré a reçu un diagnostic de cancer colorectal à l'âge de 60 ans ou plus doivent se soumettre à un nouveau dépistage après une coloscopie normale dans 10 ans.</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408909"/>
                  </a:ext>
                </a:extLst>
              </a:tr>
            </a:tbl>
          </a:graphicData>
        </a:graphic>
      </p:graphicFrame>
      <p:sp>
        <p:nvSpPr>
          <p:cNvPr id="4" name="TextBox 3">
            <a:extLst>
              <a:ext uri="{FF2B5EF4-FFF2-40B4-BE49-F238E27FC236}">
                <a16:creationId xmlns:a16="http://schemas.microsoft.com/office/drawing/2014/main" id="{AED919C4-0B92-2B36-65E4-849BB49B8635}"/>
              </a:ext>
            </a:extLst>
          </p:cNvPr>
          <p:cNvSpPr txBox="1"/>
          <p:nvPr/>
        </p:nvSpPr>
        <p:spPr>
          <a:xfrm>
            <a:off x="320432" y="5145117"/>
            <a:ext cx="8659448" cy="579005"/>
          </a:xfrm>
          <a:prstGeom prst="rect">
            <a:avLst/>
          </a:prstGeom>
          <a:noFill/>
        </p:spPr>
        <p:txBody>
          <a:bodyPr wrap="square">
            <a:spAutoFit/>
          </a:bodyPr>
          <a:lstStyle/>
          <a:p>
            <a:pPr>
              <a:lnSpc>
                <a:spcPct val="107000"/>
              </a:lnSpc>
              <a:spcBef>
                <a:spcPts val="300"/>
              </a:spcBef>
              <a:spcAft>
                <a:spcPts val="800"/>
              </a:spcAft>
            </a:pPr>
            <a:r>
              <a:rPr lang="en-US" sz="1000" dirty="0">
                <a:effectLst/>
                <a:latin typeface="Calibri" panose="020F0502020204030204" pitchFamily="34" charset="0"/>
                <a:ea typeface="Yu Mincho" panose="02020400000000000000" pitchFamily="18" charset="-128"/>
                <a:cs typeface="Calibri" panose="020F0502020204030204" pitchFamily="34" charset="0"/>
              </a:rPr>
              <a:t>Ont. : *Les </a:t>
            </a:r>
            <a:r>
              <a:rPr lang="en-US" sz="1000" dirty="0" err="1">
                <a:effectLst/>
                <a:latin typeface="Calibri" panose="020F0502020204030204" pitchFamily="34" charset="0"/>
                <a:ea typeface="Yu Mincho" panose="02020400000000000000" pitchFamily="18" charset="-128"/>
                <a:cs typeface="Calibri" panose="020F0502020204030204" pitchFamily="34" charset="0"/>
              </a:rPr>
              <a:t>recommandations</a:t>
            </a:r>
            <a:r>
              <a:rPr lang="en-US" sz="1000" dirty="0">
                <a:effectLst/>
                <a:latin typeface="Calibri" panose="020F0502020204030204" pitchFamily="34" charset="0"/>
                <a:ea typeface="Yu Mincho" panose="02020400000000000000" pitchFamily="18" charset="-128"/>
                <a:cs typeface="Calibri" panose="020F0502020204030204" pitchFamily="34" charset="0"/>
              </a:rPr>
              <a:t> de </a:t>
            </a:r>
            <a:r>
              <a:rPr lang="en-US" sz="1000" dirty="0" err="1">
                <a:effectLst/>
                <a:latin typeface="Calibri" panose="020F0502020204030204" pitchFamily="34" charset="0"/>
                <a:ea typeface="Yu Mincho" panose="02020400000000000000" pitchFamily="18" charset="-128"/>
                <a:cs typeface="Calibri" panose="020F0502020204030204" pitchFamily="34" charset="0"/>
              </a:rPr>
              <a:t>dépistage</a:t>
            </a:r>
            <a:r>
              <a:rPr lang="en-US" sz="1000" dirty="0">
                <a:effectLst/>
                <a:latin typeface="Calibri" panose="020F0502020204030204" pitchFamily="34" charset="0"/>
                <a:ea typeface="Yu Mincho" panose="02020400000000000000" pitchFamily="18" charset="-128"/>
                <a:cs typeface="Calibri" panose="020F0502020204030204" pitchFamily="34" charset="0"/>
              </a:rPr>
              <a:t> pour les </a:t>
            </a:r>
            <a:r>
              <a:rPr lang="en-US" sz="1000" dirty="0" err="1">
                <a:effectLst/>
                <a:latin typeface="Calibri" panose="020F0502020204030204" pitchFamily="34" charset="0"/>
                <a:ea typeface="Yu Mincho" panose="02020400000000000000" pitchFamily="18" charset="-128"/>
                <a:cs typeface="Calibri" panose="020F0502020204030204" pitchFamily="34" charset="0"/>
              </a:rPr>
              <a:t>personnes</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présentant</a:t>
            </a:r>
            <a:r>
              <a:rPr lang="en-US" sz="1000" dirty="0">
                <a:effectLst/>
                <a:latin typeface="Calibri" panose="020F0502020204030204" pitchFamily="34" charset="0"/>
                <a:ea typeface="Yu Mincho" panose="02020400000000000000" pitchFamily="18" charset="-128"/>
                <a:cs typeface="Calibri" panose="020F0502020204030204" pitchFamily="34" charset="0"/>
              </a:rPr>
              <a:t> un </a:t>
            </a:r>
            <a:r>
              <a:rPr lang="en-US" sz="1000" dirty="0" err="1">
                <a:effectLst/>
                <a:latin typeface="Calibri" panose="020F0502020204030204" pitchFamily="34" charset="0"/>
                <a:ea typeface="Yu Mincho" panose="02020400000000000000" pitchFamily="18" charset="-128"/>
                <a:cs typeface="Calibri" panose="020F0502020204030204" pitchFamily="34" charset="0"/>
              </a:rPr>
              <a:t>risque</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accru</a:t>
            </a:r>
            <a:r>
              <a:rPr lang="en-US" sz="1000" dirty="0">
                <a:effectLst/>
                <a:latin typeface="Calibri" panose="020F0502020204030204" pitchFamily="34" charset="0"/>
                <a:ea typeface="Yu Mincho" panose="02020400000000000000" pitchFamily="18" charset="-128"/>
                <a:cs typeface="Calibri" panose="020F0502020204030204" pitchFamily="34" charset="0"/>
              </a:rPr>
              <a:t> de cancer colorectal </a:t>
            </a:r>
            <a:r>
              <a:rPr lang="en-US" sz="1000" dirty="0" err="1">
                <a:effectLst/>
                <a:latin typeface="Calibri" panose="020F0502020204030204" pitchFamily="34" charset="0"/>
                <a:ea typeface="Yu Mincho" panose="02020400000000000000" pitchFamily="18" charset="-128"/>
                <a:cs typeface="Calibri" panose="020F0502020204030204" pitchFamily="34" charset="0"/>
              </a:rPr>
              <a:t>sont</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actuellement</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en</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cours</a:t>
            </a:r>
            <a:r>
              <a:rPr lang="en-US" sz="1000" dirty="0">
                <a:effectLst/>
                <a:latin typeface="Calibri" panose="020F0502020204030204" pitchFamily="34" charset="0"/>
                <a:ea typeface="Yu Mincho" panose="02020400000000000000" pitchFamily="18" charset="-128"/>
                <a:cs typeface="Calibri" panose="020F0502020204030204" pitchFamily="34" charset="0"/>
              </a:rPr>
              <a:t> de </a:t>
            </a:r>
            <a:r>
              <a:rPr lang="en-US" sz="1000" dirty="0" err="1">
                <a:effectLst/>
                <a:latin typeface="Calibri" panose="020F0502020204030204" pitchFamily="34" charset="0"/>
                <a:ea typeface="Yu Mincho" panose="02020400000000000000" pitchFamily="18" charset="-128"/>
                <a:cs typeface="Calibri" panose="020F0502020204030204" pitchFamily="34" charset="0"/>
              </a:rPr>
              <a:t>révision</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en</a:t>
            </a:r>
            <a:r>
              <a:rPr lang="en-US" sz="1000" dirty="0">
                <a:effectLst/>
                <a:latin typeface="Calibri" panose="020F0502020204030204" pitchFamily="34" charset="0"/>
                <a:ea typeface="Yu Mincho" panose="02020400000000000000" pitchFamily="18" charset="-128"/>
                <a:cs typeface="Calibri" panose="020F0502020204030204" pitchFamily="34" charset="0"/>
              </a:rPr>
              <a:t> Ontario.</a:t>
            </a:r>
            <a:br>
              <a:rPr lang="en-US" sz="1000" dirty="0">
                <a:effectLst/>
                <a:latin typeface="Calibri" panose="020F0502020204030204" pitchFamily="34" charset="0"/>
                <a:ea typeface="Yu Mincho" panose="02020400000000000000" pitchFamily="18" charset="-128"/>
                <a:cs typeface="Calibri" panose="020F0502020204030204" pitchFamily="34" charset="0"/>
              </a:rPr>
            </a:br>
            <a:br>
              <a:rPr lang="en-US" sz="1000" dirty="0">
                <a:effectLst/>
                <a:latin typeface="Calibri" panose="020F0502020204030204" pitchFamily="34" charset="0"/>
                <a:ea typeface="Yu Mincho" panose="02020400000000000000" pitchFamily="18" charset="-128"/>
                <a:cs typeface="Calibri" panose="020F0502020204030204" pitchFamily="34" charset="0"/>
              </a:rPr>
            </a:br>
            <a:endParaRPr lang="en-US" sz="10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853550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76B5334F-3E69-0F51-6945-E9DC2FC238C2}"/>
              </a:ext>
            </a:extLst>
          </p:cNvPr>
          <p:cNvSpPr>
            <a:spLocks noGrp="1"/>
          </p:cNvSpPr>
          <p:nvPr>
            <p:ph type="title"/>
          </p:nvPr>
        </p:nvSpPr>
        <p:spPr>
          <a:xfrm>
            <a:off x="320432" y="435219"/>
            <a:ext cx="10380662" cy="752475"/>
          </a:xfrm>
        </p:spPr>
        <p:txBody>
          <a:bodyPr>
            <a:normAutofit/>
          </a:bodyPr>
          <a:lstStyle/>
          <a:p>
            <a:pPr marL="0" marR="0">
              <a:spcBef>
                <a:spcPts val="200"/>
              </a:spcBef>
              <a:spcAft>
                <a:spcPts val="0"/>
              </a:spcAft>
            </a:pPr>
            <a:r>
              <a:rPr lang="en-US" sz="1600" dirty="0" err="1">
                <a:ea typeface="Yu Gothic Light" panose="020B0300000000000000" pitchFamily="34" charset="-128"/>
                <a:cs typeface="Times New Roman" panose="02020603050405020304" pitchFamily="18" charset="0"/>
              </a:rPr>
              <a:t>Recommandations</a:t>
            </a:r>
            <a:r>
              <a:rPr lang="en-US" sz="1600" dirty="0">
                <a:ea typeface="Yu Gothic Light" panose="020B0300000000000000" pitchFamily="34" charset="-128"/>
                <a:cs typeface="Times New Roman" panose="02020603050405020304" pitchFamily="18" charset="0"/>
              </a:rPr>
              <a:t> pour les </a:t>
            </a:r>
            <a:r>
              <a:rPr lang="en-US" sz="1600" dirty="0" err="1">
                <a:ea typeface="Yu Gothic Light" panose="020B0300000000000000" pitchFamily="34" charset="-128"/>
                <a:cs typeface="Times New Roman" panose="02020603050405020304" pitchFamily="18" charset="0"/>
              </a:rPr>
              <a:t>risques</a:t>
            </a:r>
            <a:r>
              <a:rPr lang="en-US" sz="1600" dirty="0">
                <a:ea typeface="Yu Gothic Light" panose="020B0300000000000000" pitchFamily="34" charset="-128"/>
                <a:cs typeface="Times New Roman" panose="02020603050405020304" pitchFamily="18" charset="0"/>
              </a:rPr>
              <a:t> </a:t>
            </a:r>
            <a:r>
              <a:rPr lang="en-US" sz="1600" dirty="0" err="1">
                <a:ea typeface="Yu Gothic Light" panose="020B0300000000000000" pitchFamily="34" charset="-128"/>
                <a:cs typeface="Times New Roman" panose="02020603050405020304" pitchFamily="18" charset="0"/>
              </a:rPr>
              <a:t>accrus</a:t>
            </a:r>
            <a:r>
              <a:rPr lang="en-US" sz="1600" dirty="0">
                <a:ea typeface="Yu Gothic Light" panose="020B0300000000000000" pitchFamily="34" charset="-128"/>
                <a:cs typeface="Times New Roman" panose="02020603050405020304" pitchFamily="18" charset="0"/>
              </a:rPr>
              <a:t> (1/2)</a:t>
            </a:r>
            <a:endParaRPr lang="en-US" sz="1600" b="1" dirty="0">
              <a:effectLst/>
              <a:ea typeface="Yu Gothic Light" panose="020B0300000000000000" pitchFamily="34" charset="-128"/>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CA27C99-33D9-CCEF-C639-068BD3F4C3E7}"/>
              </a:ext>
            </a:extLst>
          </p:cNvPr>
          <p:cNvGraphicFramePr>
            <a:graphicFrameLocks noGrp="1"/>
          </p:cNvGraphicFramePr>
          <p:nvPr>
            <p:extLst>
              <p:ext uri="{D42A27DB-BD31-4B8C-83A1-F6EECF244321}">
                <p14:modId xmlns:p14="http://schemas.microsoft.com/office/powerpoint/2010/main" val="2280162581"/>
              </p:ext>
            </p:extLst>
          </p:nvPr>
        </p:nvGraphicFramePr>
        <p:xfrm>
          <a:off x="320432" y="1069232"/>
          <a:ext cx="11574583" cy="4083995"/>
        </p:xfrm>
        <a:graphic>
          <a:graphicData uri="http://schemas.openxmlformats.org/drawingml/2006/table">
            <a:tbl>
              <a:tblPr firstRow="1" firstCol="1" bandRow="1">
                <a:tableStyleId>{7E9639D4-E3E2-4D34-9284-5A2195B3D0D7}</a:tableStyleId>
              </a:tblPr>
              <a:tblGrid>
                <a:gridCol w="515815">
                  <a:extLst>
                    <a:ext uri="{9D8B030D-6E8A-4147-A177-3AD203B41FA5}">
                      <a16:colId xmlns:a16="http://schemas.microsoft.com/office/drawing/2014/main" val="2685667342"/>
                    </a:ext>
                  </a:extLst>
                </a:gridCol>
                <a:gridCol w="5867841">
                  <a:extLst>
                    <a:ext uri="{9D8B030D-6E8A-4147-A177-3AD203B41FA5}">
                      <a16:colId xmlns:a16="http://schemas.microsoft.com/office/drawing/2014/main" val="761083223"/>
                    </a:ext>
                  </a:extLst>
                </a:gridCol>
                <a:gridCol w="5190927">
                  <a:extLst>
                    <a:ext uri="{9D8B030D-6E8A-4147-A177-3AD203B41FA5}">
                      <a16:colId xmlns:a16="http://schemas.microsoft.com/office/drawing/2014/main" val="2935525476"/>
                    </a:ext>
                  </a:extLst>
                </a:gridCol>
              </a:tblGrid>
              <a:tr h="438929">
                <a:tc>
                  <a:txBody>
                    <a:bodyPr/>
                    <a:lstStyle/>
                    <a:p>
                      <a:pPr marL="0" marR="0" algn="ctr">
                        <a:lnSpc>
                          <a:spcPct val="107000"/>
                        </a:lnSpc>
                        <a:spcBef>
                          <a:spcPts val="100"/>
                        </a:spcBef>
                        <a:spcAft>
                          <a:spcPts val="10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9589" marR="29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tabLst>
                          <a:tab pos="5280025" algn="l"/>
                        </a:tabLst>
                      </a:pPr>
                      <a:r>
                        <a:rPr lang="en-US" sz="900" dirty="0">
                          <a:solidFill>
                            <a:srgbClr val="FEFFFE"/>
                          </a:solidFill>
                          <a:effectLst/>
                        </a:rPr>
                        <a:t>Recommandation de dépistage pour la population à risque accru </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9589" marR="29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tabLst>
                          <a:tab pos="5280025" algn="l"/>
                        </a:tabLst>
                      </a:pPr>
                      <a:r>
                        <a:rPr lang="en-US" sz="900" dirty="0">
                          <a:solidFill>
                            <a:srgbClr val="FEFFFE"/>
                          </a:solidFill>
                          <a:effectLst/>
                        </a:rPr>
                        <a:t>Recommandations de suivi après une coloscopie normale </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9589" marR="29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1589121366"/>
                  </a:ext>
                </a:extLst>
              </a:tr>
              <a:tr h="476946">
                <a:tc>
                  <a:txBody>
                    <a:bodyPr/>
                    <a:lstStyle/>
                    <a:p>
                      <a:pPr marL="0" marR="0" algn="ctr">
                        <a:lnSpc>
                          <a:spcPct val="107000"/>
                        </a:lnSpc>
                        <a:spcBef>
                          <a:spcPts val="100"/>
                        </a:spcBef>
                        <a:spcAft>
                          <a:spcPts val="80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9589" marR="29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100"/>
                        </a:spcAft>
                        <a:buFont typeface="Arial" panose="020B0604020202020204" pitchFamily="34" charset="0"/>
                        <a:buChar char="•"/>
                      </a:pPr>
                      <a:r>
                        <a:rPr lang="en-CA" sz="900" dirty="0">
                          <a:effectLst/>
                        </a:rPr>
                        <a:t>Risque légèrement accru : Dépistage par le test TIF à partir de 40 ans</a:t>
                      </a:r>
                      <a:endParaRPr lang="en-US" sz="900" dirty="0">
                        <a:effectLst/>
                      </a:endParaRPr>
                    </a:p>
                    <a:p>
                      <a:pPr marL="171450" marR="0" lvl="0" indent="-171450">
                        <a:spcBef>
                          <a:spcPts val="0"/>
                        </a:spcBef>
                        <a:spcAft>
                          <a:spcPts val="0"/>
                        </a:spcAft>
                        <a:buFont typeface="Arial" panose="020B0604020202020204" pitchFamily="34" charset="0"/>
                        <a:buChar char="•"/>
                      </a:pPr>
                      <a:r>
                        <a:rPr lang="en-CA" sz="900" dirty="0">
                          <a:effectLst/>
                        </a:rPr>
                        <a:t>Risque modérément accru : Dépistage par coloscopie tous les 5 ans à partir de 40 ans ou 10 ans avant le diagnostic du parent le plus jeune.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CA" sz="900" dirty="0">
                          <a:effectLst/>
                        </a:rPr>
                        <a:t>Risque légèrement accru : Test TIF dans 10 ans</a:t>
                      </a:r>
                      <a:endParaRPr lang="en-US" sz="900" dirty="0">
                        <a:effectLst/>
                      </a:endParaRPr>
                    </a:p>
                    <a:p>
                      <a:pPr marL="171450" marR="0" lvl="0" indent="-171450">
                        <a:spcBef>
                          <a:spcPts val="100"/>
                        </a:spcBef>
                        <a:spcAft>
                          <a:spcPts val="0"/>
                        </a:spcAft>
                        <a:buFont typeface="Arial" panose="020B0604020202020204" pitchFamily="34" charset="0"/>
                        <a:buChar char="•"/>
                      </a:pPr>
                      <a:r>
                        <a:rPr lang="en-CA" sz="900" dirty="0">
                          <a:effectLst/>
                        </a:rPr>
                        <a:t>Risque modérément accru : coloscopie tous les 5 ans</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1708296"/>
                  </a:ext>
                </a:extLst>
              </a:tr>
              <a:tr h="980791">
                <a:tc>
                  <a:txBody>
                    <a:bodyPr/>
                    <a:lstStyle/>
                    <a:p>
                      <a:pPr marL="0" marR="0" algn="ctr">
                        <a:lnSpc>
                          <a:spcPct val="107000"/>
                        </a:lnSpc>
                        <a:spcBef>
                          <a:spcPts val="100"/>
                        </a:spcBef>
                        <a:spcAft>
                          <a:spcPts val="80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9589" marR="29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nSpc>
                          <a:spcPct val="107000"/>
                        </a:lnSpc>
                        <a:spcBef>
                          <a:spcPts val="100"/>
                        </a:spcBef>
                        <a:spcAft>
                          <a:spcPts val="100"/>
                        </a:spcAft>
                        <a:buFont typeface="Arial" panose="020B0604020202020204" pitchFamily="34" charset="0"/>
                        <a:buNone/>
                        <a:tabLst>
                          <a:tab pos="5280025" algn="l"/>
                        </a:tabLst>
                      </a:pPr>
                      <a:r>
                        <a:rPr lang="en-US" sz="900" dirty="0">
                          <a:effectLst/>
                        </a:rPr>
                        <a:t>1. Un parent au 1er degré atteint d'un cancer colorectal ou de polypes adénomateux diagnostiqué à un âge inférieur à 60 ans ou deux parents au 1er degré ou plus atteints d'un cancer colorectal ou de polypes adénomateux diagnostiqués à tout âge : Dépistage par coloscopie à l'âge de 40 ans ou 10 ans avant le diagnostic du parent le plus jeune.</a:t>
                      </a:r>
                    </a:p>
                    <a:p>
                      <a:pPr marL="0" marR="0" lvl="0" indent="0">
                        <a:lnSpc>
                          <a:spcPct val="107000"/>
                        </a:lnSpc>
                        <a:spcBef>
                          <a:spcPts val="100"/>
                        </a:spcBef>
                        <a:spcAft>
                          <a:spcPts val="100"/>
                        </a:spcAft>
                        <a:buFont typeface="Arial" panose="020B0604020202020204" pitchFamily="34" charset="0"/>
                        <a:buNone/>
                        <a:tabLst>
                          <a:tab pos="5280025" algn="l"/>
                        </a:tabLst>
                      </a:pPr>
                      <a:r>
                        <a:rPr lang="en-US" sz="900" dirty="0">
                          <a:effectLst/>
                        </a:rPr>
                        <a:t>2. Un parent au 1er degré atteint d'un cancer colorectal ou de polypes adénomateux diagnostiqués à un âge supérieur à 60 ans ou deux parents au 2ème degré ou plus atteints d'un cancer colorectal ou de polypes adénomateux diagnostiqués à un âge supérieur à 60 ans : dépistage par RSOS à partir de 40 ans et/ou orientation vers un spécialiste.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07000"/>
                        </a:lnSpc>
                        <a:spcBef>
                          <a:spcPts val="100"/>
                        </a:spcBef>
                        <a:spcAft>
                          <a:spcPts val="100"/>
                        </a:spcAft>
                        <a:buFont typeface="Arial" panose="020B0604020202020204" pitchFamily="34" charset="0"/>
                        <a:buChar char="•"/>
                        <a:tabLst>
                          <a:tab pos="5280025" algn="l"/>
                        </a:tabLst>
                      </a:pPr>
                      <a:r>
                        <a:rPr lang="en-US" sz="900" dirty="0">
                          <a:effectLst/>
                        </a:rPr>
                        <a:t>Colonoscopie tous les 5 ans</a:t>
                      </a: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6628531"/>
                  </a:ext>
                </a:extLst>
              </a:tr>
              <a:tr h="625231">
                <a:tc>
                  <a:txBody>
                    <a:bodyPr/>
                    <a:lstStyle/>
                    <a:p>
                      <a:pPr marL="0" marR="0" algn="ctr">
                        <a:lnSpc>
                          <a:spcPct val="107000"/>
                        </a:lnSpc>
                        <a:spcBef>
                          <a:spcPts val="100"/>
                        </a:spcBef>
                        <a:spcAft>
                          <a:spcPts val="800"/>
                        </a:spcAft>
                        <a:tabLst>
                          <a:tab pos="5280025" algn="l"/>
                        </a:tabLst>
                      </a:pPr>
                      <a:r>
                        <a:rPr lang="en-US" sz="900" dirty="0">
                          <a:solidFill>
                            <a:srgbClr val="FEFFFE"/>
                          </a:solidFill>
                          <a:effectLst/>
                        </a:rPr>
                        <a:t>NS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9589" marR="29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100"/>
                        </a:spcAft>
                        <a:buFont typeface="Arial" panose="020B0604020202020204" pitchFamily="34" charset="0"/>
                        <a:buChar char="•"/>
                      </a:pPr>
                      <a:r>
                        <a:rPr lang="en-CA" sz="900" dirty="0">
                          <a:effectLst/>
                        </a:rPr>
                        <a:t>Un parent au 1er degré atteint d'un cancer colorectal âgé de ≤60 ans ; coloscopie à partir de 40 ans ou 10 ans plus jeune que l'âge du parent au 1er degré au moment du diagnostic.</a:t>
                      </a:r>
                      <a:endParaRPr lang="en-US" sz="900" dirty="0">
                        <a:effectLst/>
                      </a:endParaRPr>
                    </a:p>
                    <a:p>
                      <a:pPr marL="171450" marR="0" lvl="0" indent="-171450">
                        <a:spcBef>
                          <a:spcPts val="0"/>
                        </a:spcBef>
                        <a:spcAft>
                          <a:spcPts val="0"/>
                        </a:spcAft>
                        <a:buFont typeface="Arial" panose="020B0604020202020204" pitchFamily="34" charset="0"/>
                        <a:buChar char="•"/>
                      </a:pPr>
                      <a:r>
                        <a:rPr lang="en-CA" sz="900" dirty="0">
                          <a:effectLst/>
                        </a:rPr>
                        <a:t>Au moins deux parents au premier degré atteints d'un cancer colorectal ; coloscopie à partir de 40 ans ou 10 ans plus jeune que l'âge du parent au premier degré au moment du diagnostic.</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100"/>
                        </a:spcBef>
                        <a:spcAft>
                          <a:spcPts val="0"/>
                        </a:spcAft>
                        <a:buFont typeface="Arial" panose="020B0604020202020204" pitchFamily="34" charset="0"/>
                        <a:buChar char="•"/>
                      </a:pPr>
                      <a:r>
                        <a:rPr lang="en-CA" sz="900" dirty="0">
                          <a:effectLst/>
                        </a:rPr>
                        <a:t>Colonoscopie dans les 5 ans </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6843109"/>
                  </a:ext>
                </a:extLst>
              </a:tr>
              <a:tr h="1148861">
                <a:tc>
                  <a:txBody>
                    <a:bodyPr/>
                    <a:lstStyle/>
                    <a:p>
                      <a:pPr marL="0" marR="0" algn="ctr">
                        <a:lnSpc>
                          <a:spcPct val="107000"/>
                        </a:lnSpc>
                        <a:spcBef>
                          <a:spcPts val="100"/>
                        </a:spcBef>
                        <a:spcAft>
                          <a:spcPts val="800"/>
                        </a:spcAft>
                        <a:tabLst>
                          <a:tab pos="5280025" algn="l"/>
                        </a:tabLst>
                      </a:pPr>
                      <a:r>
                        <a:rPr lang="en-US" sz="900" dirty="0">
                          <a:solidFill>
                            <a:srgbClr val="FEFFFE"/>
                          </a:solidFill>
                          <a:effectLst/>
                        </a:rPr>
                        <a:t>PE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9589" marR="29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100"/>
                        </a:spcAft>
                        <a:buFont typeface="Arial" panose="020B0604020202020204" pitchFamily="34" charset="0"/>
                        <a:buChar char="•"/>
                      </a:pPr>
                      <a:r>
                        <a:rPr lang="en-CA" sz="900" dirty="0">
                          <a:effectLst/>
                        </a:rPr>
                        <a:t>Antécédents familiaux de cancer colorectal/adénomes chez un parent, un frère ou une sœur ou un enfant et le participant est âgé de 40 ans ou plus, la recommandation de dépistage est une coloscopie tous les 5 ans.</a:t>
                      </a:r>
                      <a:endParaRPr lang="en-US" sz="900" dirty="0">
                        <a:effectLst/>
                      </a:endParaRPr>
                    </a:p>
                    <a:p>
                      <a:pPr marL="171450" marR="0" lvl="0" indent="-171450">
                        <a:spcBef>
                          <a:spcPts val="0"/>
                        </a:spcBef>
                        <a:spcAft>
                          <a:spcPts val="0"/>
                        </a:spcAft>
                        <a:buFont typeface="Arial" panose="020B0604020202020204" pitchFamily="34" charset="0"/>
                        <a:buChar char="•"/>
                      </a:pPr>
                      <a:r>
                        <a:rPr lang="en-CA" sz="900" dirty="0">
                          <a:effectLst/>
                        </a:rPr>
                        <a:t>Antécédents familiaux de cancer colorectal/adénomes chez un parent, un frère ou une sœur ou un enfant et si le participant a moins de 40 ans, la recommandation de dépistage est une coloscopie tous les 5 ans, en commençant 10 ans avant le parent affecté.</a:t>
                      </a:r>
                      <a:endParaRPr lang="en-US" sz="900" dirty="0">
                        <a:effectLst/>
                      </a:endParaRPr>
                    </a:p>
                    <a:p>
                      <a:pPr marL="171450" marR="0" lvl="0" indent="-171450">
                        <a:spcBef>
                          <a:spcPts val="0"/>
                        </a:spcBef>
                        <a:spcAft>
                          <a:spcPts val="0"/>
                        </a:spcAft>
                        <a:buFont typeface="Arial" panose="020B0604020202020204" pitchFamily="34" charset="0"/>
                        <a:buChar char="•"/>
                      </a:pPr>
                      <a:r>
                        <a:rPr lang="en-CA" sz="900" dirty="0">
                          <a:effectLst/>
                        </a:rPr>
                        <a:t>Suivez les directives de l'ACG en cas d'autres risques accrus, comme des conditions génétiques avec une prédisposition au cancer colorectal, des antécédents personnels de cancer colorectal ou d'adénomes, une maladie intestinale inflammatoire ou des symptômes de cancer colorectal.</a:t>
                      </a:r>
                      <a:endParaRPr lang="en-US" sz="900" dirty="0">
                        <a:effectLst/>
                      </a:endParaRPr>
                    </a:p>
                    <a:p>
                      <a:pPr marL="171450" marR="0" lvl="0" indent="-171450">
                        <a:spcBef>
                          <a:spcPts val="0"/>
                        </a:spcBef>
                        <a:spcAft>
                          <a:spcPts val="0"/>
                        </a:spcAft>
                        <a:buFont typeface="Arial" panose="020B0604020202020204" pitchFamily="34" charset="0"/>
                        <a:buChar char="•"/>
                      </a:pPr>
                      <a:r>
                        <a:rPr lang="en-CA" sz="900" dirty="0">
                          <a:effectLst/>
                        </a:rPr>
                        <a:t>Le risque accru est géré par le </a:t>
                      </a:r>
                      <a:r>
                        <a:rPr lang="en-CA" sz="900" dirty="0" err="1">
                          <a:effectLst/>
                        </a:rPr>
                        <a:t>médecin</a:t>
                      </a:r>
                      <a:r>
                        <a:rPr lang="en-CA" sz="900" dirty="0">
                          <a:effectLst/>
                        </a:rPr>
                        <a:t> </a:t>
                      </a:r>
                      <a:r>
                        <a:rPr lang="en-CA" sz="900" dirty="0" err="1">
                          <a:effectLst/>
                        </a:rPr>
                        <a:t>traitant</a:t>
                      </a:r>
                      <a:r>
                        <a:rPr lang="en-CA" sz="900" dirty="0">
                          <a:effectLst/>
                        </a:rPr>
                        <a:t>, la recommandation est à la discrétion du </a:t>
                      </a:r>
                      <a:r>
                        <a:rPr lang="en-CA" sz="900" dirty="0" err="1">
                          <a:effectLst/>
                        </a:rPr>
                        <a:t>médecin</a:t>
                      </a:r>
                      <a:r>
                        <a:rPr lang="en-CA" sz="900" dirty="0">
                          <a:effectLst/>
                        </a:rPr>
                        <a:t> </a:t>
                      </a:r>
                      <a:r>
                        <a:rPr lang="en-CA" sz="900" dirty="0" err="1">
                          <a:effectLst/>
                        </a:rPr>
                        <a:t>traitant</a:t>
                      </a:r>
                      <a:r>
                        <a:rPr lang="en-CA" sz="900" dirty="0">
                          <a:effectLst/>
                        </a:rPr>
                        <a:t>. L'orientation est coordonnée par le </a:t>
                      </a:r>
                      <a:r>
                        <a:rPr lang="en-CA" sz="900" dirty="0" err="1">
                          <a:effectLst/>
                        </a:rPr>
                        <a:t>médecin</a:t>
                      </a:r>
                      <a:r>
                        <a:rPr lang="en-CA" sz="900" dirty="0">
                          <a:effectLst/>
                        </a:rPr>
                        <a:t> </a:t>
                      </a:r>
                      <a:r>
                        <a:rPr lang="en-CA" sz="900" dirty="0" err="1">
                          <a:effectLst/>
                        </a:rPr>
                        <a:t>traitant</a:t>
                      </a:r>
                      <a:r>
                        <a:rPr lang="en-CA" sz="900" dirty="0">
                          <a:effectLst/>
                        </a:rPr>
                        <a:t> et non par le programme.)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100"/>
                        </a:spcBef>
                        <a:spcAft>
                          <a:spcPts val="0"/>
                        </a:spcAft>
                        <a:buFont typeface="Arial" panose="020B0604020202020204" pitchFamily="34" charset="0"/>
                        <a:buChar char="•"/>
                      </a:pPr>
                      <a:r>
                        <a:rPr lang="en-CA" sz="900" dirty="0">
                          <a:effectLst/>
                        </a:rPr>
                        <a:t>Recommandations à la discrétion de l'endoscopiste, suivre les directives de l'ACG.</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2837898"/>
                  </a:ext>
                </a:extLst>
              </a:tr>
              <a:tr h="177798">
                <a:tc>
                  <a:txBody>
                    <a:bodyPr/>
                    <a:lstStyle/>
                    <a:p>
                      <a:pPr marL="0" marR="0" algn="ctr">
                        <a:lnSpc>
                          <a:spcPct val="107000"/>
                        </a:lnSpc>
                        <a:spcBef>
                          <a:spcPts val="100"/>
                        </a:spcBef>
                        <a:spcAft>
                          <a:spcPts val="800"/>
                        </a:spcAft>
                        <a:tabLst>
                          <a:tab pos="5280025" algn="l"/>
                        </a:tabLst>
                      </a:pPr>
                      <a:r>
                        <a:rPr lang="en-US" sz="900" dirty="0">
                          <a:solidFill>
                            <a:srgbClr val="FEFFFE"/>
                          </a:solidFill>
                          <a:effectLst/>
                        </a:rPr>
                        <a:t>T.-N.-L.</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9589" marR="29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spcBef>
                          <a:spcPts val="0"/>
                        </a:spcBef>
                        <a:spcAft>
                          <a:spcPts val="100"/>
                        </a:spcAft>
                        <a:buFont typeface="Arial" panose="020B0604020202020204" pitchFamily="34" charset="0"/>
                        <a:buChar char="•"/>
                      </a:pPr>
                      <a:r>
                        <a:rPr lang="en-CA" sz="900" dirty="0" err="1">
                          <a:effectLst/>
                        </a:rPr>
                        <a:t>Dépistage</a:t>
                      </a:r>
                      <a:r>
                        <a:rPr lang="en-CA" sz="900" dirty="0">
                          <a:effectLst/>
                        </a:rPr>
                        <a:t> par </a:t>
                      </a:r>
                      <a:r>
                        <a:rPr lang="en-CA" sz="900" dirty="0" err="1">
                          <a:effectLst/>
                        </a:rPr>
                        <a:t>coloscopie</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spcBef>
                          <a:spcPts val="100"/>
                        </a:spcBef>
                        <a:spcAft>
                          <a:spcPts val="0"/>
                        </a:spcAft>
                        <a:buFont typeface="Arial" panose="020B0604020202020204" pitchFamily="34" charset="0"/>
                        <a:buChar char="•"/>
                      </a:pPr>
                      <a:r>
                        <a:rPr lang="en-CA" sz="900" dirty="0" err="1">
                          <a:effectLst/>
                        </a:rPr>
                        <a:t>Suivi</a:t>
                      </a:r>
                      <a:r>
                        <a:rPr lang="en-CA" sz="900" dirty="0">
                          <a:effectLst/>
                        </a:rPr>
                        <a:t> avec </a:t>
                      </a:r>
                      <a:r>
                        <a:rPr lang="en-CA" sz="900" dirty="0" err="1">
                          <a:effectLst/>
                        </a:rPr>
                        <a:t>coloscopie</a:t>
                      </a:r>
                      <a:r>
                        <a:rPr lang="en-CA" sz="900" dirty="0">
                          <a:effectLst/>
                        </a:rPr>
                        <a:t> </a:t>
                      </a:r>
                      <a:endParaRPr lang="en-US" sz="900" dirty="0">
                        <a:solidFill>
                          <a:srgbClr val="262626"/>
                        </a:solidFill>
                        <a:effectLst/>
                        <a:latin typeface="Wingdings" panose="05000000000000000000" pitchFamily="2" charset="2"/>
                        <a:ea typeface="Yu Mincho" panose="02020400000000000000" pitchFamily="18" charset="-128"/>
                        <a:cs typeface="Segoe UI Emoji" panose="020B0502040204020203" pitchFamily="34" charset="0"/>
                      </a:endParaRPr>
                    </a:p>
                  </a:txBody>
                  <a:tcPr marL="29589" marR="29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065846"/>
                  </a:ext>
                </a:extLst>
              </a:tr>
            </a:tbl>
          </a:graphicData>
        </a:graphic>
      </p:graphicFrame>
      <p:sp>
        <p:nvSpPr>
          <p:cNvPr id="4" name="TextBox 3">
            <a:extLst>
              <a:ext uri="{FF2B5EF4-FFF2-40B4-BE49-F238E27FC236}">
                <a16:creationId xmlns:a16="http://schemas.microsoft.com/office/drawing/2014/main" id="{5C1D4CF9-1F10-9DDE-AB1A-2A7C69D2B4A9}"/>
              </a:ext>
            </a:extLst>
          </p:cNvPr>
          <p:cNvSpPr txBox="1"/>
          <p:nvPr/>
        </p:nvSpPr>
        <p:spPr>
          <a:xfrm>
            <a:off x="320432" y="5290495"/>
            <a:ext cx="8659448" cy="414344"/>
          </a:xfrm>
          <a:prstGeom prst="rect">
            <a:avLst/>
          </a:prstGeom>
          <a:noFill/>
        </p:spPr>
        <p:txBody>
          <a:bodyPr wrap="square">
            <a:spAutoFit/>
          </a:bodyPr>
          <a:lstStyle/>
          <a:p>
            <a:pPr marL="0" marR="0">
              <a:lnSpc>
                <a:spcPct val="107000"/>
              </a:lnSpc>
              <a:spcBef>
                <a:spcPts val="300"/>
              </a:spcBef>
              <a:spcAft>
                <a:spcPts val="800"/>
              </a:spcAft>
            </a:pPr>
            <a:r>
              <a:rPr lang="en-US" sz="1000" dirty="0">
                <a:effectLst/>
                <a:latin typeface="Calibri" panose="020F0502020204030204" pitchFamily="34" charset="0"/>
                <a:ea typeface="Yu Mincho" panose="02020400000000000000" pitchFamily="18" charset="-128"/>
                <a:cs typeface="Calibri" panose="020F0502020204030204" pitchFamily="34" charset="0"/>
              </a:rPr>
              <a:t>Qc : ^ Les </a:t>
            </a:r>
            <a:r>
              <a:rPr lang="en-US" sz="1000" dirty="0" err="1">
                <a:effectLst/>
                <a:latin typeface="Calibri" panose="020F0502020204030204" pitchFamily="34" charset="0"/>
                <a:ea typeface="Yu Mincho" panose="02020400000000000000" pitchFamily="18" charset="-128"/>
                <a:cs typeface="Calibri" panose="020F0502020204030204" pitchFamily="34" charset="0"/>
              </a:rPr>
              <a:t>algorithmes</a:t>
            </a:r>
            <a:r>
              <a:rPr lang="en-US" sz="1000" dirty="0">
                <a:effectLst/>
                <a:latin typeface="Calibri" panose="020F0502020204030204" pitchFamily="34" charset="0"/>
                <a:ea typeface="Yu Mincho" panose="02020400000000000000" pitchFamily="18" charset="-128"/>
                <a:cs typeface="Calibri" panose="020F0502020204030204" pitchFamily="34" charset="0"/>
              </a:rPr>
              <a:t> de surveillance et de gestion </a:t>
            </a:r>
            <a:r>
              <a:rPr lang="en-US" sz="1000" dirty="0" err="1">
                <a:effectLst/>
                <a:latin typeface="Calibri" panose="020F0502020204030204" pitchFamily="34" charset="0"/>
                <a:ea typeface="Yu Mincho" panose="02020400000000000000" pitchFamily="18" charset="-128"/>
                <a:cs typeface="Calibri" panose="020F0502020204030204" pitchFamily="34" charset="0"/>
              </a:rPr>
              <a:t>fondés</a:t>
            </a:r>
            <a:r>
              <a:rPr lang="en-US" sz="1000" dirty="0">
                <a:effectLst/>
                <a:latin typeface="Calibri" panose="020F0502020204030204" pitchFamily="34" charset="0"/>
                <a:ea typeface="Yu Mincho" panose="02020400000000000000" pitchFamily="18" charset="-128"/>
                <a:cs typeface="Calibri" panose="020F0502020204030204" pitchFamily="34" charset="0"/>
              </a:rPr>
              <a:t> sur le </a:t>
            </a:r>
            <a:r>
              <a:rPr lang="en-US" sz="1000" dirty="0" err="1">
                <a:effectLst/>
                <a:latin typeface="Calibri" panose="020F0502020204030204" pitchFamily="34" charset="0"/>
                <a:ea typeface="Yu Mincho" panose="02020400000000000000" pitchFamily="18" charset="-128"/>
                <a:cs typeface="Calibri" panose="020F0502020204030204" pitchFamily="34" charset="0"/>
              </a:rPr>
              <a:t>risque</a:t>
            </a:r>
            <a:r>
              <a:rPr lang="en-US" sz="1000" dirty="0">
                <a:effectLst/>
                <a:latin typeface="Calibri" panose="020F0502020204030204" pitchFamily="34" charset="0"/>
                <a:ea typeface="Yu Mincho" panose="02020400000000000000" pitchFamily="18" charset="-128"/>
                <a:cs typeface="Calibri" panose="020F0502020204030204" pitchFamily="34" charset="0"/>
              </a:rPr>
              <a:t> et de surveillance </a:t>
            </a:r>
            <a:r>
              <a:rPr lang="en-US" sz="1000" dirty="0" err="1">
                <a:effectLst/>
                <a:latin typeface="Calibri" panose="020F0502020204030204" pitchFamily="34" charset="0"/>
                <a:ea typeface="Yu Mincho" panose="02020400000000000000" pitchFamily="18" charset="-128"/>
                <a:cs typeface="Calibri" panose="020F0502020204030204" pitchFamily="34" charset="0"/>
              </a:rPr>
              <a:t>clinique</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en</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fonction</a:t>
            </a:r>
            <a:r>
              <a:rPr lang="en-US" sz="1000" dirty="0">
                <a:effectLst/>
                <a:latin typeface="Calibri" panose="020F0502020204030204" pitchFamily="34" charset="0"/>
                <a:ea typeface="Yu Mincho" panose="02020400000000000000" pitchFamily="18" charset="-128"/>
                <a:cs typeface="Calibri" panose="020F0502020204030204" pitchFamily="34" charset="0"/>
              </a:rPr>
              <a:t> de </a:t>
            </a:r>
            <a:r>
              <a:rPr lang="en-US" sz="1000" dirty="0" err="1">
                <a:effectLst/>
                <a:latin typeface="Calibri" panose="020F0502020204030204" pitchFamily="34" charset="0"/>
                <a:ea typeface="Yu Mincho" panose="02020400000000000000" pitchFamily="18" charset="-128"/>
                <a:cs typeface="Calibri" panose="020F0502020204030204" pitchFamily="34" charset="0"/>
              </a:rPr>
              <a:t>l'affection</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sont</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actuellement</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en</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cours</a:t>
            </a:r>
            <a:r>
              <a:rPr lang="en-US" sz="1000" dirty="0">
                <a:effectLst/>
                <a:latin typeface="Calibri" panose="020F0502020204030204" pitchFamily="34" charset="0"/>
                <a:ea typeface="Yu Mincho" panose="02020400000000000000" pitchFamily="18" charset="-128"/>
                <a:cs typeface="Calibri" panose="020F0502020204030204" pitchFamily="34" charset="0"/>
              </a:rPr>
              <a:t> de </a:t>
            </a:r>
            <a:r>
              <a:rPr lang="en-US" sz="1000" dirty="0" err="1">
                <a:effectLst/>
                <a:latin typeface="Calibri" panose="020F0502020204030204" pitchFamily="34" charset="0"/>
                <a:ea typeface="Yu Mincho" panose="02020400000000000000" pitchFamily="18" charset="-128"/>
                <a:cs typeface="Calibri" panose="020F0502020204030204" pitchFamily="34" charset="0"/>
              </a:rPr>
              <a:t>révision</a:t>
            </a:r>
            <a:r>
              <a:rPr lang="en-US" sz="1000" dirty="0">
                <a:effectLst/>
                <a:latin typeface="Calibri" panose="020F0502020204030204" pitchFamily="34" charset="0"/>
                <a:ea typeface="Yu Mincho" panose="02020400000000000000" pitchFamily="18" charset="-128"/>
                <a:cs typeface="Calibri" panose="020F0502020204030204" pitchFamily="34" charset="0"/>
              </a:rPr>
              <a:t>. Les </a:t>
            </a:r>
            <a:r>
              <a:rPr lang="en-US" sz="1000" dirty="0" err="1">
                <a:effectLst/>
                <a:latin typeface="Calibri" panose="020F0502020204030204" pitchFamily="34" charset="0"/>
                <a:ea typeface="Yu Mincho" panose="02020400000000000000" pitchFamily="18" charset="-128"/>
                <a:cs typeface="Calibri" panose="020F0502020204030204" pitchFamily="34" charset="0"/>
              </a:rPr>
              <a:t>algorithmes</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peuvent</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être</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consultés</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ici</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u="sng" dirty="0">
                <a:solidFill>
                  <a:srgbClr val="0563C1"/>
                </a:solidFill>
                <a:effectLst/>
                <a:latin typeface="Calibri" panose="020F0502020204030204" pitchFamily="34" charset="0"/>
                <a:ea typeface="Yu Mincho" panose="02020400000000000000" pitchFamily="18" charset="-128"/>
                <a:cs typeface="Calibri" panose="020F0502020204030204" pitchFamily="34" charset="0"/>
                <a:hlinkClick r:id="rId3"/>
              </a:rPr>
              <a:t>: https://www.msss.gouv.qc.ca/professionnels/cancer/pqdccr/.</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4903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76B5334F-3E69-0F51-6945-E9DC2FC238C2}"/>
              </a:ext>
            </a:extLst>
          </p:cNvPr>
          <p:cNvSpPr>
            <a:spLocks noGrp="1"/>
          </p:cNvSpPr>
          <p:nvPr>
            <p:ph type="title"/>
          </p:nvPr>
        </p:nvSpPr>
        <p:spPr>
          <a:xfrm>
            <a:off x="416170" y="609175"/>
            <a:ext cx="10380662" cy="752475"/>
          </a:xfrm>
        </p:spPr>
        <p:txBody>
          <a:bodyPr>
            <a:normAutofit/>
          </a:bodyPr>
          <a:lstStyle/>
          <a:p>
            <a:pPr marL="0" marR="0">
              <a:spcBef>
                <a:spcPts val="200"/>
              </a:spcBef>
              <a:spcAft>
                <a:spcPts val="0"/>
              </a:spcAft>
            </a:pPr>
            <a:r>
              <a:rPr lang="en-US" sz="1600" dirty="0" err="1">
                <a:ea typeface="Yu Gothic Light" panose="020B0300000000000000" pitchFamily="34" charset="-128"/>
                <a:cs typeface="Times New Roman" panose="02020603050405020304" pitchFamily="18" charset="0"/>
              </a:rPr>
              <a:t>Projets</a:t>
            </a:r>
            <a:r>
              <a:rPr lang="en-US" sz="1600" dirty="0">
                <a:ea typeface="Yu Gothic Light" panose="020B0300000000000000" pitchFamily="34" charset="-128"/>
                <a:cs typeface="Times New Roman" panose="02020603050405020304" pitchFamily="18" charset="0"/>
              </a:rPr>
              <a:t> de mise </a:t>
            </a:r>
            <a:r>
              <a:rPr lang="en-US" sz="1600" dirty="0" err="1">
                <a:ea typeface="Yu Gothic Light" panose="020B0300000000000000" pitchFamily="34" charset="-128"/>
                <a:cs typeface="Times New Roman" panose="02020603050405020304" pitchFamily="18" charset="0"/>
              </a:rPr>
              <a:t>en</a:t>
            </a:r>
            <a:r>
              <a:rPr lang="en-US" sz="1600" dirty="0">
                <a:ea typeface="Yu Gothic Light" panose="020B0300000000000000" pitchFamily="34" charset="-128"/>
                <a:cs typeface="Times New Roman" panose="02020603050405020304" pitchFamily="18" charset="0"/>
              </a:rPr>
              <a:t> </a:t>
            </a:r>
            <a:r>
              <a:rPr lang="en-US" sz="1600" dirty="0" err="1">
                <a:ea typeface="Yu Gothic Light" panose="020B0300000000000000" pitchFamily="34" charset="-128"/>
                <a:cs typeface="Times New Roman" panose="02020603050405020304" pitchFamily="18" charset="0"/>
              </a:rPr>
              <a:t>œuvre</a:t>
            </a:r>
            <a:r>
              <a:rPr lang="en-US" sz="1600" dirty="0">
                <a:ea typeface="Yu Gothic Light" panose="020B0300000000000000" pitchFamily="34" charset="-128"/>
                <a:cs typeface="Times New Roman" panose="02020603050405020304" pitchFamily="18" charset="0"/>
              </a:rPr>
              <a:t> du </a:t>
            </a:r>
            <a:r>
              <a:rPr lang="en-US" sz="1600" dirty="0" err="1">
                <a:ea typeface="Yu Gothic Light" panose="020B0300000000000000" pitchFamily="34" charset="-128"/>
                <a:cs typeface="Times New Roman" panose="02020603050405020304" pitchFamily="18" charset="0"/>
              </a:rPr>
              <a:t>dépistage</a:t>
            </a:r>
            <a:r>
              <a:rPr lang="en-US" sz="1600" dirty="0">
                <a:ea typeface="Yu Gothic Light" panose="020B0300000000000000" pitchFamily="34" charset="-128"/>
                <a:cs typeface="Times New Roman" panose="02020603050405020304" pitchFamily="18" charset="0"/>
              </a:rPr>
              <a:t> par </a:t>
            </a:r>
            <a:r>
              <a:rPr lang="en-US" sz="1600" dirty="0" err="1">
                <a:ea typeface="Yu Gothic Light" panose="020B0300000000000000" pitchFamily="34" charset="-128"/>
                <a:cs typeface="Times New Roman" panose="02020603050405020304" pitchFamily="18" charset="0"/>
              </a:rPr>
              <a:t>analyse</a:t>
            </a:r>
            <a:r>
              <a:rPr lang="en-US" sz="1600" dirty="0">
                <a:ea typeface="Yu Gothic Light" panose="020B0300000000000000" pitchFamily="34" charset="-128"/>
                <a:cs typeface="Times New Roman" panose="02020603050405020304" pitchFamily="18" charset="0"/>
              </a:rPr>
              <a:t> </a:t>
            </a:r>
            <a:r>
              <a:rPr lang="en-US" sz="1600" dirty="0" err="1">
                <a:ea typeface="Yu Gothic Light" panose="020B0300000000000000" pitchFamily="34" charset="-128"/>
                <a:cs typeface="Times New Roman" panose="02020603050405020304" pitchFamily="18" charset="0"/>
              </a:rPr>
              <a:t>fécale</a:t>
            </a:r>
            <a:r>
              <a:rPr lang="en-US" sz="1600" dirty="0">
                <a:ea typeface="Yu Gothic Light" panose="020B0300000000000000" pitchFamily="34" charset="-128"/>
                <a:cs typeface="Times New Roman" panose="02020603050405020304" pitchFamily="18" charset="0"/>
              </a:rPr>
              <a:t> pour les </a:t>
            </a:r>
            <a:r>
              <a:rPr lang="en-US" sz="1600" dirty="0" err="1">
                <a:ea typeface="Yu Gothic Light" panose="020B0300000000000000" pitchFamily="34" charset="-128"/>
                <a:cs typeface="Times New Roman" panose="02020603050405020304" pitchFamily="18" charset="0"/>
              </a:rPr>
              <a:t>personnes</a:t>
            </a:r>
            <a:r>
              <a:rPr lang="en-US" sz="1600" dirty="0">
                <a:ea typeface="Yu Gothic Light" panose="020B0300000000000000" pitchFamily="34" charset="-128"/>
                <a:cs typeface="Times New Roman" panose="02020603050405020304" pitchFamily="18" charset="0"/>
              </a:rPr>
              <a:t> </a:t>
            </a:r>
            <a:r>
              <a:rPr lang="en-US" sz="1600" dirty="0" err="1">
                <a:ea typeface="Yu Gothic Light" panose="020B0300000000000000" pitchFamily="34" charset="-128"/>
                <a:cs typeface="Times New Roman" panose="02020603050405020304" pitchFamily="18" charset="0"/>
              </a:rPr>
              <a:t>ayant</a:t>
            </a:r>
            <a:r>
              <a:rPr lang="en-US" sz="1600" dirty="0">
                <a:ea typeface="Yu Gothic Light" panose="020B0300000000000000" pitchFamily="34" charset="-128"/>
                <a:cs typeface="Times New Roman" panose="02020603050405020304" pitchFamily="18" charset="0"/>
              </a:rPr>
              <a:t> des </a:t>
            </a:r>
            <a:r>
              <a:rPr lang="en-US" sz="1600" dirty="0" err="1">
                <a:ea typeface="Yu Gothic Light" panose="020B0300000000000000" pitchFamily="34" charset="-128"/>
                <a:cs typeface="Times New Roman" panose="02020603050405020304" pitchFamily="18" charset="0"/>
              </a:rPr>
              <a:t>antécédents</a:t>
            </a:r>
            <a:r>
              <a:rPr lang="en-US" sz="1600" dirty="0">
                <a:ea typeface="Yu Gothic Light" panose="020B0300000000000000" pitchFamily="34" charset="-128"/>
                <a:cs typeface="Times New Roman" panose="02020603050405020304" pitchFamily="18" charset="0"/>
              </a:rPr>
              <a:t> </a:t>
            </a:r>
            <a:r>
              <a:rPr lang="en-US" sz="1600" dirty="0" err="1">
                <a:ea typeface="Yu Gothic Light" panose="020B0300000000000000" pitchFamily="34" charset="-128"/>
                <a:cs typeface="Times New Roman" panose="02020603050405020304" pitchFamily="18" charset="0"/>
              </a:rPr>
              <a:t>familiaux</a:t>
            </a:r>
            <a:r>
              <a:rPr lang="en-US" sz="1600" dirty="0">
                <a:ea typeface="Yu Gothic Light" panose="020B0300000000000000" pitchFamily="34" charset="-128"/>
                <a:cs typeface="Times New Roman" panose="02020603050405020304" pitchFamily="18" charset="0"/>
              </a:rPr>
              <a:t> de cancer colorectal</a:t>
            </a:r>
            <a:endParaRPr lang="en-US" sz="1600" b="1" dirty="0">
              <a:effectLst/>
              <a:ea typeface="Yu Gothic Light" panose="020B0300000000000000" pitchFamily="34" charset="-128"/>
              <a:cs typeface="Times New Roman" panose="02020603050405020304" pitchFamily="18" charset="0"/>
            </a:endParaRPr>
          </a:p>
        </p:txBody>
      </p:sp>
      <p:graphicFrame>
        <p:nvGraphicFramePr>
          <p:cNvPr id="2" name="Table 1">
            <a:extLst>
              <a:ext uri="{FF2B5EF4-FFF2-40B4-BE49-F238E27FC236}">
                <a16:creationId xmlns:a16="http://schemas.microsoft.com/office/drawing/2014/main" id="{3DFB51E6-1DBF-1322-FC66-BDD1E295532E}"/>
              </a:ext>
            </a:extLst>
          </p:cNvPr>
          <p:cNvGraphicFramePr>
            <a:graphicFrameLocks noGrp="1"/>
          </p:cNvGraphicFramePr>
          <p:nvPr>
            <p:extLst>
              <p:ext uri="{D42A27DB-BD31-4B8C-83A1-F6EECF244321}">
                <p14:modId xmlns:p14="http://schemas.microsoft.com/office/powerpoint/2010/main" val="700594620"/>
              </p:ext>
            </p:extLst>
          </p:nvPr>
        </p:nvGraphicFramePr>
        <p:xfrm>
          <a:off x="416170" y="1361650"/>
          <a:ext cx="11080262" cy="3502644"/>
        </p:xfrm>
        <a:graphic>
          <a:graphicData uri="http://schemas.openxmlformats.org/drawingml/2006/table">
            <a:tbl>
              <a:tblPr firstRow="1" firstCol="1" bandRow="1">
                <a:tableStyleId>{7E9639D4-E3E2-4D34-9284-5A2195B3D0D7}</a:tableStyleId>
              </a:tblPr>
              <a:tblGrid>
                <a:gridCol w="804976">
                  <a:extLst>
                    <a:ext uri="{9D8B030D-6E8A-4147-A177-3AD203B41FA5}">
                      <a16:colId xmlns:a16="http://schemas.microsoft.com/office/drawing/2014/main" val="1244149824"/>
                    </a:ext>
                  </a:extLst>
                </a:gridCol>
                <a:gridCol w="10275286">
                  <a:extLst>
                    <a:ext uri="{9D8B030D-6E8A-4147-A177-3AD203B41FA5}">
                      <a16:colId xmlns:a16="http://schemas.microsoft.com/office/drawing/2014/main" val="160055093"/>
                    </a:ext>
                  </a:extLst>
                </a:gridCol>
              </a:tblGrid>
              <a:tr h="409696">
                <a:tc>
                  <a:txBody>
                    <a:bodyPr/>
                    <a:lstStyle/>
                    <a:p>
                      <a:pPr marL="0" marR="0" algn="ctr">
                        <a:lnSpc>
                          <a:spcPct val="107000"/>
                        </a:lnSpc>
                        <a:spcBef>
                          <a:spcPts val="100"/>
                        </a:spcBef>
                        <a:spcAft>
                          <a:spcPts val="10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solidFill>
                      <a:schemeClr val="tx1">
                        <a:lumMod val="75000"/>
                      </a:schemeClr>
                    </a:solidFill>
                  </a:tcPr>
                </a:tc>
                <a:tc>
                  <a:txBody>
                    <a:bodyPr/>
                    <a:lstStyle/>
                    <a:p>
                      <a:pPr marL="0" marR="0">
                        <a:lnSpc>
                          <a:spcPct val="107000"/>
                        </a:lnSpc>
                        <a:spcBef>
                          <a:spcPts val="100"/>
                        </a:spcBef>
                        <a:spcAft>
                          <a:spcPts val="100"/>
                        </a:spcAft>
                        <a:tabLst>
                          <a:tab pos="5280025" algn="l"/>
                        </a:tabLst>
                      </a:pPr>
                      <a:r>
                        <a:rPr lang="en-US" sz="900" dirty="0">
                          <a:solidFill>
                            <a:srgbClr val="FEFFFE"/>
                          </a:solidFill>
                          <a:effectLst/>
                        </a:rPr>
                        <a:t>Plans visant à mettre en œuvre un dépistage basé sur les selles plutôt qu'une coloscopie pour les personnes ayant des antécédents familiaux </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solidFill>
                      <a:schemeClr val="tx1">
                        <a:lumMod val="75000"/>
                      </a:schemeClr>
                    </a:solidFill>
                  </a:tcPr>
                </a:tc>
                <a:extLst>
                  <a:ext uri="{0D108BD9-81ED-4DB2-BD59-A6C34878D82A}">
                    <a16:rowId xmlns:a16="http://schemas.microsoft.com/office/drawing/2014/main" val="1778861124"/>
                  </a:ext>
                </a:extLst>
              </a:tr>
              <a:tr h="357643">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solidFill>
                      <a:schemeClr val="tx1">
                        <a:lumMod val="75000"/>
                      </a:schemeClr>
                    </a:solidFill>
                  </a:tcPr>
                </a:tc>
                <a:tc>
                  <a:txBody>
                    <a:bodyPr/>
                    <a:lstStyle/>
                    <a:p>
                      <a:pPr marL="0" marR="0">
                        <a:lnSpc>
                          <a:spcPct val="107000"/>
                        </a:lnSpc>
                        <a:spcBef>
                          <a:spcPts val="0"/>
                        </a:spcBef>
                        <a:spcAft>
                          <a:spcPts val="800"/>
                        </a:spcAft>
                        <a:tabLst>
                          <a:tab pos="5280025" algn="l"/>
                        </a:tabLst>
                      </a:pPr>
                      <a:r>
                        <a:rPr lang="en-US" sz="900" dirty="0">
                          <a:effectLst/>
                        </a:rPr>
                        <a:t>Les personnes ayant un parent de 1</a:t>
                      </a:r>
                      <a:r>
                        <a:rPr lang="en-US" sz="900" baseline="30000" dirty="0">
                          <a:effectLst/>
                        </a:rPr>
                        <a:t>ier</a:t>
                      </a:r>
                      <a:r>
                        <a:rPr lang="en-US" sz="900" dirty="0">
                          <a:effectLst/>
                        </a:rPr>
                        <a:t> degré atteint d'un cancer colorectal et diagnostiqué avant l'âge de 60 ans se voient proposer le TIF.</a:t>
                      </a:r>
                      <a:br>
                        <a:rPr lang="en-US" sz="900" dirty="0">
                          <a:effectLst/>
                        </a:rPr>
                      </a:br>
                      <a:r>
                        <a:rPr lang="en-US" sz="900" dirty="0">
                          <a:effectLst/>
                        </a:rPr>
                        <a:t>Il n'est pas prévu actuellement d'envisager le TIF pour les personnes ayant des antécédents familiaux plus marqués.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584898029"/>
                  </a:ext>
                </a:extLst>
              </a:tr>
              <a:tr h="20018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solidFill>
                      <a:schemeClr val="tx1">
                        <a:lumMod val="75000"/>
                      </a:schemeClr>
                    </a:solidFill>
                  </a:tcPr>
                </a:tc>
                <a:tc>
                  <a:txBody>
                    <a:bodyPr/>
                    <a:lstStyle/>
                    <a:p>
                      <a:pPr marL="0" marR="0">
                        <a:lnSpc>
                          <a:spcPct val="107000"/>
                        </a:lnSpc>
                        <a:spcBef>
                          <a:spcPts val="0"/>
                        </a:spcBef>
                        <a:spcAft>
                          <a:spcPts val="800"/>
                        </a:spcAft>
                        <a:tabLst>
                          <a:tab pos="5280025" algn="l"/>
                        </a:tabLst>
                      </a:pPr>
                      <a:r>
                        <a:rPr lang="en-US" sz="900" dirty="0" err="1">
                          <a:effectLst/>
                        </a:rPr>
                        <a:t>Aucun</a:t>
                      </a:r>
                      <a:r>
                        <a:rPr lang="en-US" sz="900" dirty="0">
                          <a:effectLst/>
                        </a:rPr>
                        <a:t> plan </a:t>
                      </a:r>
                      <a:r>
                        <a:rPr lang="en-US" sz="900" dirty="0" err="1">
                          <a:effectLst/>
                        </a:rPr>
                        <a:t>actuel</a:t>
                      </a: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4278290135"/>
                  </a:ext>
                </a:extLst>
              </a:tr>
              <a:tr h="200186">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tx1">
                        <a:lumMod val="75000"/>
                      </a:schemeClr>
                    </a:solidFill>
                  </a:tcPr>
                </a:tc>
                <a:tc>
                  <a:txBody>
                    <a:bodyPr/>
                    <a:lstStyle/>
                    <a:p>
                      <a:pPr marL="0" marR="0">
                        <a:lnSpc>
                          <a:spcPct val="107000"/>
                        </a:lnSpc>
                        <a:spcBef>
                          <a:spcPts val="0"/>
                        </a:spcBef>
                        <a:spcAft>
                          <a:spcPts val="800"/>
                        </a:spcAft>
                        <a:tabLst>
                          <a:tab pos="5280025" algn="l"/>
                        </a:tabLst>
                      </a:pPr>
                      <a:r>
                        <a:rPr lang="en-US" sz="900" dirty="0" err="1">
                          <a:effectLst/>
                        </a:rPr>
                        <a:t>Aucun</a:t>
                      </a:r>
                      <a:r>
                        <a:rPr lang="en-US" sz="900" dirty="0">
                          <a:effectLst/>
                        </a:rPr>
                        <a:t> plan </a:t>
                      </a:r>
                      <a:r>
                        <a:rPr lang="en-US" sz="900" dirty="0" err="1">
                          <a:effectLst/>
                        </a:rPr>
                        <a:t>actuel</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509571241"/>
                  </a:ext>
                </a:extLst>
              </a:tr>
              <a:tr h="324743">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solidFill>
                      <a:schemeClr val="tx1">
                        <a:lumMod val="75000"/>
                      </a:schemeClr>
                    </a:solidFill>
                  </a:tcPr>
                </a:tc>
                <a:tc>
                  <a:txBody>
                    <a:bodyPr/>
                    <a:lstStyle/>
                    <a:p>
                      <a:pPr marL="0" marR="0">
                        <a:lnSpc>
                          <a:spcPct val="107000"/>
                        </a:lnSpc>
                        <a:spcBef>
                          <a:spcPts val="0"/>
                        </a:spcBef>
                        <a:spcAft>
                          <a:spcPts val="800"/>
                        </a:spcAft>
                        <a:tabLst>
                          <a:tab pos="5280025" algn="l"/>
                        </a:tabLst>
                      </a:pPr>
                      <a:r>
                        <a:rPr lang="en-US" sz="900" kern="1200" dirty="0">
                          <a:solidFill>
                            <a:schemeClr val="tx1"/>
                          </a:solidFill>
                          <a:effectLst/>
                          <a:latin typeface="+mn-lt"/>
                          <a:ea typeface="+mn-ea"/>
                          <a:cs typeface="+mn-cs"/>
                        </a:rPr>
                        <a:t>Les personnes ayant un parent au premier degré atteint d'un cancer colorectal et diagnostiqué après 60 ans se voient proposer le TIF.</a:t>
                      </a:r>
                      <a:br>
                        <a:rPr lang="en-US" sz="900" kern="1200" dirty="0">
                          <a:solidFill>
                            <a:schemeClr val="tx1"/>
                          </a:solidFill>
                          <a:effectLst/>
                          <a:latin typeface="+mn-lt"/>
                          <a:ea typeface="+mn-ea"/>
                          <a:cs typeface="+mn-cs"/>
                        </a:rPr>
                      </a:br>
                      <a:r>
                        <a:rPr lang="en-US" sz="900" kern="1200" dirty="0">
                          <a:solidFill>
                            <a:schemeClr val="tx1"/>
                          </a:solidFill>
                          <a:effectLst/>
                          <a:latin typeface="+mn-lt"/>
                          <a:ea typeface="+mn-ea"/>
                          <a:cs typeface="+mn-cs"/>
                        </a:rPr>
                        <a:t>Il n'est pas prévu actuellement d'envisager le TIF pour les personnes ayant des antécédents familiaux plus marqués.</a:t>
                      </a:r>
                    </a:p>
                  </a:txBody>
                  <a:tcPr marL="68580" marR="68580" marT="0" marB="0"/>
                </a:tc>
                <a:extLst>
                  <a:ext uri="{0D108BD9-81ED-4DB2-BD59-A6C34878D82A}">
                    <a16:rowId xmlns:a16="http://schemas.microsoft.com/office/drawing/2014/main" val="3431689666"/>
                  </a:ext>
                </a:extLst>
              </a:tr>
              <a:tr h="20018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tx1">
                        <a:lumMod val="75000"/>
                      </a:schemeClr>
                    </a:solidFill>
                  </a:tcPr>
                </a:tc>
                <a:tc>
                  <a:txBody>
                    <a:bodyPr/>
                    <a:lstStyle/>
                    <a:p>
                      <a:pPr marL="0" marR="0">
                        <a:lnSpc>
                          <a:spcPct val="107000"/>
                        </a:lnSpc>
                        <a:spcBef>
                          <a:spcPts val="0"/>
                        </a:spcBef>
                        <a:spcAft>
                          <a:spcPts val="800"/>
                        </a:spcAft>
                        <a:tabLst>
                          <a:tab pos="5280025" algn="l"/>
                        </a:tabLst>
                      </a:pPr>
                      <a:r>
                        <a:rPr lang="en-US" sz="900" dirty="0" err="1">
                          <a:effectLst/>
                        </a:rPr>
                        <a:t>En</a:t>
                      </a:r>
                      <a:r>
                        <a:rPr lang="en-US" sz="900" dirty="0">
                          <a:effectLst/>
                        </a:rPr>
                        <a:t> </a:t>
                      </a:r>
                      <a:r>
                        <a:rPr lang="en-US" sz="900" dirty="0" err="1">
                          <a:effectLst/>
                        </a:rPr>
                        <a:t>cours</a:t>
                      </a:r>
                      <a:r>
                        <a:rPr lang="en-US" sz="900" dirty="0">
                          <a:effectLst/>
                        </a:rPr>
                        <a:t> </a:t>
                      </a:r>
                      <a:r>
                        <a:rPr lang="en-US" sz="900" dirty="0" err="1">
                          <a:effectLst/>
                        </a:rPr>
                        <a:t>d'examen</a:t>
                      </a:r>
                      <a:r>
                        <a:rPr lang="en-US" sz="900" dirty="0">
                          <a:effectLst/>
                        </a:rPr>
                        <a:t>, </a:t>
                      </a:r>
                      <a:r>
                        <a:rPr lang="en-US" sz="900" dirty="0" err="1">
                          <a:effectLst/>
                        </a:rPr>
                        <a:t>nouvelles</a:t>
                      </a:r>
                      <a:r>
                        <a:rPr lang="en-US" sz="900" dirty="0">
                          <a:effectLst/>
                        </a:rPr>
                        <a:t> </a:t>
                      </a:r>
                      <a:r>
                        <a:rPr lang="en-US" sz="900" dirty="0" err="1">
                          <a:effectLst/>
                        </a:rPr>
                        <a:t>lignes</a:t>
                      </a:r>
                      <a:r>
                        <a:rPr lang="en-US" sz="900" dirty="0">
                          <a:effectLst/>
                        </a:rPr>
                        <a:t> directrices de </a:t>
                      </a:r>
                      <a:r>
                        <a:rPr lang="en-US" sz="900" dirty="0" err="1">
                          <a:effectLst/>
                        </a:rPr>
                        <a:t>l'ACG</a:t>
                      </a:r>
                      <a:r>
                        <a:rPr lang="en-US" sz="900" dirty="0">
                          <a:effectLst/>
                        </a:rPr>
                        <a:t> et de </a:t>
                      </a:r>
                      <a:r>
                        <a:rPr lang="en-US" sz="900" dirty="0" err="1">
                          <a:effectLst/>
                        </a:rPr>
                        <a:t>l’Alberta</a:t>
                      </a:r>
                      <a:r>
                        <a:rPr lang="en-US" sz="900" dirty="0">
                          <a:effectLst/>
                        </a:rPr>
                        <a:t> </a:t>
                      </a:r>
                      <a:r>
                        <a:rPr lang="en-US" sz="900" dirty="0" err="1">
                          <a:effectLst/>
                        </a:rPr>
                        <a:t>en</a:t>
                      </a:r>
                      <a:r>
                        <a:rPr lang="en-US" sz="900" dirty="0">
                          <a:effectLst/>
                        </a:rPr>
                        <a:t> </a:t>
                      </a:r>
                      <a:r>
                        <a:rPr lang="en-US" sz="900" dirty="0" err="1">
                          <a:effectLst/>
                        </a:rPr>
                        <a:t>attente</a:t>
                      </a: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234923130"/>
                  </a:ext>
                </a:extLst>
              </a:tr>
              <a:tr h="50885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tx1">
                        <a:lumMod val="75000"/>
                      </a:schemeClr>
                    </a:solidFill>
                  </a:tcPr>
                </a:tc>
                <a:tc>
                  <a:txBody>
                    <a:bodyPr/>
                    <a:lstStyle/>
                    <a:p>
                      <a:pPr marL="0" marR="0">
                        <a:lnSpc>
                          <a:spcPct val="107000"/>
                        </a:lnSpc>
                        <a:spcBef>
                          <a:spcPts val="0"/>
                        </a:spcBef>
                        <a:spcAft>
                          <a:spcPts val="800"/>
                        </a:spcAft>
                        <a:tabLst>
                          <a:tab pos="5280025" algn="l"/>
                        </a:tabLst>
                      </a:pPr>
                      <a:r>
                        <a:rPr lang="en-US" sz="900" dirty="0">
                          <a:effectLst/>
                        </a:rPr>
                        <a:t>Les </a:t>
                      </a:r>
                      <a:r>
                        <a:rPr lang="en-US" sz="900" dirty="0" err="1">
                          <a:effectLst/>
                        </a:rPr>
                        <a:t>lignes</a:t>
                      </a:r>
                      <a:r>
                        <a:rPr lang="en-US" sz="900" dirty="0">
                          <a:effectLst/>
                        </a:rPr>
                        <a:t> directrices de </a:t>
                      </a:r>
                      <a:r>
                        <a:rPr lang="en-US" sz="900" dirty="0" err="1">
                          <a:effectLst/>
                        </a:rPr>
                        <a:t>dépistage</a:t>
                      </a:r>
                      <a:r>
                        <a:rPr lang="en-US" sz="900" dirty="0">
                          <a:effectLst/>
                        </a:rPr>
                        <a:t> de la Saskatchewan </a:t>
                      </a:r>
                      <a:r>
                        <a:rPr lang="en-US" sz="900" dirty="0" err="1">
                          <a:effectLst/>
                        </a:rPr>
                        <a:t>indiquent</a:t>
                      </a:r>
                      <a:r>
                        <a:rPr lang="en-US" sz="900" dirty="0">
                          <a:effectLst/>
                        </a:rPr>
                        <a:t> que les </a:t>
                      </a:r>
                      <a:r>
                        <a:rPr lang="en-US" sz="900" dirty="0" err="1">
                          <a:effectLst/>
                        </a:rPr>
                        <a:t>antécédents</a:t>
                      </a:r>
                      <a:r>
                        <a:rPr lang="en-US" sz="900" dirty="0">
                          <a:effectLst/>
                        </a:rPr>
                        <a:t> </a:t>
                      </a:r>
                      <a:r>
                        <a:rPr lang="en-US" sz="900" dirty="0" err="1">
                          <a:effectLst/>
                        </a:rPr>
                        <a:t>familiaux</a:t>
                      </a:r>
                      <a:r>
                        <a:rPr lang="en-US" sz="900" dirty="0">
                          <a:effectLst/>
                        </a:rPr>
                        <a:t> </a:t>
                      </a:r>
                      <a:r>
                        <a:rPr lang="en-US" sz="900" dirty="0" err="1">
                          <a:effectLst/>
                        </a:rPr>
                        <a:t>doivent</a:t>
                      </a:r>
                      <a:r>
                        <a:rPr lang="en-US" sz="900" dirty="0">
                          <a:effectLst/>
                        </a:rPr>
                        <a:t> </a:t>
                      </a:r>
                      <a:r>
                        <a:rPr lang="en-US" sz="900" dirty="0" err="1">
                          <a:effectLst/>
                        </a:rPr>
                        <a:t>être</a:t>
                      </a:r>
                      <a:r>
                        <a:rPr lang="en-US" sz="900" dirty="0">
                          <a:effectLst/>
                        </a:rPr>
                        <a:t> </a:t>
                      </a:r>
                      <a:r>
                        <a:rPr lang="en-US" sz="900" dirty="0" err="1">
                          <a:effectLst/>
                        </a:rPr>
                        <a:t>suivis</a:t>
                      </a:r>
                      <a:r>
                        <a:rPr lang="en-US" sz="900" dirty="0">
                          <a:effectLst/>
                        </a:rPr>
                        <a:t> </a:t>
                      </a:r>
                      <a:r>
                        <a:rPr lang="en-US" sz="900" dirty="0" err="1">
                          <a:effectLst/>
                        </a:rPr>
                        <a:t>d'une</a:t>
                      </a:r>
                      <a:r>
                        <a:rPr lang="en-US" sz="900" dirty="0">
                          <a:effectLst/>
                        </a:rPr>
                        <a:t> </a:t>
                      </a:r>
                      <a:r>
                        <a:rPr lang="en-US" sz="900" dirty="0" err="1">
                          <a:effectLst/>
                        </a:rPr>
                        <a:t>coloscopie</a:t>
                      </a:r>
                      <a:r>
                        <a:rPr lang="en-US" sz="900" dirty="0">
                          <a:effectLst/>
                        </a:rPr>
                        <a:t>, </a:t>
                      </a:r>
                      <a:r>
                        <a:rPr lang="en-US" sz="900" dirty="0" err="1">
                          <a:effectLst/>
                        </a:rPr>
                        <a:t>mais</a:t>
                      </a:r>
                      <a:r>
                        <a:rPr lang="en-US" sz="900" dirty="0">
                          <a:effectLst/>
                        </a:rPr>
                        <a:t> le </a:t>
                      </a:r>
                      <a:r>
                        <a:rPr lang="en-US" sz="900" dirty="0" err="1">
                          <a:effectLst/>
                        </a:rPr>
                        <a:t>programme</a:t>
                      </a:r>
                      <a:r>
                        <a:rPr lang="en-US" sz="900" dirty="0">
                          <a:effectLst/>
                        </a:rPr>
                        <a:t> de </a:t>
                      </a:r>
                      <a:r>
                        <a:rPr lang="en-US" sz="900" dirty="0" err="1">
                          <a:effectLst/>
                        </a:rPr>
                        <a:t>dépistage</a:t>
                      </a:r>
                      <a:r>
                        <a:rPr lang="en-US" sz="900" dirty="0">
                          <a:effectLst/>
                        </a:rPr>
                        <a:t> de la Saskatchewan invite </a:t>
                      </a:r>
                      <a:r>
                        <a:rPr lang="en-US" sz="900" dirty="0" err="1">
                          <a:effectLst/>
                        </a:rPr>
                        <a:t>tous</a:t>
                      </a:r>
                      <a:r>
                        <a:rPr lang="en-US" sz="900" dirty="0">
                          <a:effectLst/>
                        </a:rPr>
                        <a:t> les clients </a:t>
                      </a:r>
                      <a:r>
                        <a:rPr lang="en-US" sz="900" dirty="0" err="1">
                          <a:effectLst/>
                        </a:rPr>
                        <a:t>âgés</a:t>
                      </a:r>
                      <a:r>
                        <a:rPr lang="en-US" sz="900" dirty="0">
                          <a:effectLst/>
                        </a:rPr>
                        <a:t> de 50 à 74 </a:t>
                      </a:r>
                      <a:r>
                        <a:rPr lang="en-US" sz="900" dirty="0" err="1">
                          <a:effectLst/>
                        </a:rPr>
                        <a:t>ans</a:t>
                      </a:r>
                      <a:r>
                        <a:rPr lang="en-US" sz="900" dirty="0">
                          <a:effectLst/>
                        </a:rPr>
                        <a:t> </a:t>
                      </a:r>
                      <a:r>
                        <a:rPr lang="en-US" sz="900" dirty="0" err="1">
                          <a:effectLst/>
                        </a:rPr>
                        <a:t>en</a:t>
                      </a:r>
                      <a:r>
                        <a:rPr lang="en-US" sz="900" dirty="0">
                          <a:effectLst/>
                        </a:rPr>
                        <a:t> </a:t>
                      </a:r>
                      <a:r>
                        <a:rPr lang="en-US" sz="900" dirty="0" err="1">
                          <a:effectLst/>
                        </a:rPr>
                        <a:t>envoyant</a:t>
                      </a:r>
                      <a:r>
                        <a:rPr lang="en-US" sz="900" dirty="0">
                          <a:effectLst/>
                        </a:rPr>
                        <a:t> par la poste un test TIF au domicile de </a:t>
                      </a:r>
                      <a:r>
                        <a:rPr lang="en-US" sz="900" dirty="0" err="1">
                          <a:effectLst/>
                        </a:rPr>
                        <a:t>toute</a:t>
                      </a:r>
                      <a:r>
                        <a:rPr lang="en-US" sz="900" dirty="0">
                          <a:effectLst/>
                        </a:rPr>
                        <a:t> la population couverte. Par </a:t>
                      </a:r>
                      <a:r>
                        <a:rPr lang="en-US" sz="900" dirty="0" err="1">
                          <a:effectLst/>
                        </a:rPr>
                        <a:t>conséquent</a:t>
                      </a:r>
                      <a:r>
                        <a:rPr lang="en-US" sz="900" dirty="0">
                          <a:effectLst/>
                        </a:rPr>
                        <a:t>, un client </a:t>
                      </a:r>
                      <a:r>
                        <a:rPr lang="en-US" sz="900" dirty="0" err="1">
                          <a:effectLst/>
                        </a:rPr>
                        <a:t>ayant</a:t>
                      </a:r>
                      <a:r>
                        <a:rPr lang="en-US" sz="900" dirty="0">
                          <a:effectLst/>
                        </a:rPr>
                        <a:t> des </a:t>
                      </a:r>
                      <a:r>
                        <a:rPr lang="en-US" sz="900" dirty="0" err="1">
                          <a:effectLst/>
                        </a:rPr>
                        <a:t>antécédents</a:t>
                      </a:r>
                      <a:r>
                        <a:rPr lang="en-US" sz="900" dirty="0">
                          <a:effectLst/>
                        </a:rPr>
                        <a:t> </a:t>
                      </a:r>
                      <a:r>
                        <a:rPr lang="en-US" sz="900" dirty="0" err="1">
                          <a:effectLst/>
                        </a:rPr>
                        <a:t>familiaux</a:t>
                      </a:r>
                      <a:r>
                        <a:rPr lang="en-US" sz="900" dirty="0">
                          <a:effectLst/>
                        </a:rPr>
                        <a:t> </a:t>
                      </a:r>
                      <a:r>
                        <a:rPr lang="en-US" sz="900" dirty="0" err="1">
                          <a:effectLst/>
                        </a:rPr>
                        <a:t>recevra</a:t>
                      </a:r>
                      <a:r>
                        <a:rPr lang="en-US" sz="900" dirty="0">
                          <a:effectLst/>
                        </a:rPr>
                        <a:t> le test TIF à </a:t>
                      </a:r>
                      <a:r>
                        <a:rPr lang="en-US" sz="900" dirty="0" err="1">
                          <a:effectLst/>
                        </a:rPr>
                        <a:t>moins</a:t>
                      </a:r>
                      <a:r>
                        <a:rPr lang="en-US" sz="900" dirty="0">
                          <a:effectLst/>
                        </a:rPr>
                        <a:t> que le client ne </a:t>
                      </a:r>
                      <a:r>
                        <a:rPr lang="en-US" sz="900" dirty="0" err="1">
                          <a:effectLst/>
                        </a:rPr>
                        <a:t>déclare</a:t>
                      </a:r>
                      <a:r>
                        <a:rPr lang="en-US" sz="900" dirty="0">
                          <a:effectLst/>
                        </a:rPr>
                        <a:t> </a:t>
                      </a:r>
                      <a:r>
                        <a:rPr lang="en-US" sz="900" dirty="0" err="1">
                          <a:effectLst/>
                        </a:rPr>
                        <a:t>lui-même</a:t>
                      </a:r>
                      <a:r>
                        <a:rPr lang="en-US" sz="900" dirty="0">
                          <a:effectLst/>
                        </a:rPr>
                        <a:t> </a:t>
                      </a:r>
                      <a:r>
                        <a:rPr lang="en-US" sz="900" dirty="0" err="1">
                          <a:effectLst/>
                        </a:rPr>
                        <a:t>ses</a:t>
                      </a:r>
                      <a:r>
                        <a:rPr lang="en-US" sz="900" dirty="0">
                          <a:effectLst/>
                        </a:rPr>
                        <a:t> </a:t>
                      </a:r>
                      <a:r>
                        <a:rPr lang="en-US" sz="900" dirty="0" err="1">
                          <a:effectLst/>
                        </a:rPr>
                        <a:t>antécédents</a:t>
                      </a:r>
                      <a:r>
                        <a:rPr lang="en-US" sz="900" dirty="0">
                          <a:effectLst/>
                        </a:rPr>
                        <a:t> </a:t>
                      </a:r>
                      <a:r>
                        <a:rPr lang="en-US" sz="900" dirty="0" err="1">
                          <a:effectLst/>
                        </a:rPr>
                        <a:t>familiaux</a:t>
                      </a:r>
                      <a:r>
                        <a:rPr lang="en-US" sz="900" dirty="0">
                          <a:effectLst/>
                        </a:rPr>
                        <a:t> et ne se retire du </a:t>
                      </a:r>
                      <a:r>
                        <a:rPr lang="en-US" sz="900" dirty="0" err="1">
                          <a:effectLst/>
                        </a:rPr>
                        <a:t>programme</a:t>
                      </a:r>
                      <a:r>
                        <a:rPr lang="en-US" sz="900" dirty="0">
                          <a:effectLst/>
                        </a:rPr>
                        <a:t> </a:t>
                      </a:r>
                      <a:r>
                        <a:rPr lang="en-US" sz="900" dirty="0" err="1">
                          <a:effectLst/>
                        </a:rPr>
                        <a:t>ou</a:t>
                      </a:r>
                      <a:r>
                        <a:rPr lang="en-US" sz="900" dirty="0">
                          <a:effectLst/>
                        </a:rPr>
                        <a:t> que le </a:t>
                      </a:r>
                      <a:r>
                        <a:rPr lang="en-US" sz="900" dirty="0" err="1">
                          <a:effectLst/>
                        </a:rPr>
                        <a:t>coloscopiste</a:t>
                      </a:r>
                      <a:r>
                        <a:rPr lang="en-US" sz="900" dirty="0">
                          <a:effectLst/>
                        </a:rPr>
                        <a:t> ne </a:t>
                      </a:r>
                      <a:r>
                        <a:rPr lang="en-US" sz="900" dirty="0" err="1">
                          <a:effectLst/>
                        </a:rPr>
                        <a:t>recommande</a:t>
                      </a:r>
                      <a:r>
                        <a:rPr lang="en-US" sz="900" dirty="0">
                          <a:effectLst/>
                        </a:rPr>
                        <a:t> au </a:t>
                      </a:r>
                      <a:r>
                        <a:rPr lang="en-US" sz="900" dirty="0" err="1">
                          <a:effectLst/>
                        </a:rPr>
                        <a:t>programme</a:t>
                      </a:r>
                      <a:r>
                        <a:rPr lang="en-US" sz="900" dirty="0">
                          <a:effectLst/>
                        </a:rPr>
                        <a:t> de </a:t>
                      </a:r>
                      <a:r>
                        <a:rPr lang="en-US" sz="900" dirty="0" err="1">
                          <a:effectLst/>
                        </a:rPr>
                        <a:t>dépistage</a:t>
                      </a:r>
                      <a:r>
                        <a:rPr lang="en-US" sz="900" dirty="0">
                          <a:effectLst/>
                        </a:rPr>
                        <a:t> que le client </a:t>
                      </a:r>
                      <a:r>
                        <a:rPr lang="en-US" sz="900" dirty="0" err="1">
                          <a:effectLst/>
                        </a:rPr>
                        <a:t>reste</a:t>
                      </a:r>
                      <a:r>
                        <a:rPr lang="en-US" sz="900" dirty="0">
                          <a:effectLst/>
                        </a:rPr>
                        <a:t> sous surveillance par </a:t>
                      </a:r>
                      <a:r>
                        <a:rPr lang="en-US" sz="900" dirty="0" err="1">
                          <a:effectLst/>
                        </a:rPr>
                        <a:t>coloscopie</a:t>
                      </a:r>
                      <a:r>
                        <a:rPr lang="en-US" sz="900" dirty="0">
                          <a:effectLst/>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854341268"/>
                  </a:ext>
                </a:extLst>
              </a:tr>
              <a:tr h="20018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tx1">
                        <a:lumMod val="7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tab pos="5280025" algn="l"/>
                        </a:tabLst>
                        <a:defRPr/>
                      </a:pPr>
                      <a:r>
                        <a:rPr lang="en-US" sz="900" dirty="0" err="1">
                          <a:effectLst/>
                        </a:rPr>
                        <a:t>Aucun</a:t>
                      </a:r>
                      <a:r>
                        <a:rPr lang="en-US" sz="900" dirty="0">
                          <a:effectLst/>
                        </a:rPr>
                        <a:t> plan </a:t>
                      </a:r>
                      <a:r>
                        <a:rPr lang="en-US" sz="900" dirty="0" err="1">
                          <a:effectLst/>
                        </a:rPr>
                        <a:t>actuel</a:t>
                      </a: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095126206"/>
                  </a:ext>
                </a:extLst>
              </a:tr>
              <a:tr h="20018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tx1">
                        <a:lumMod val="7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tab pos="5280025" algn="l"/>
                        </a:tabLst>
                        <a:defRPr/>
                      </a:pPr>
                      <a:r>
                        <a:rPr lang="en-US" sz="900" dirty="0" err="1">
                          <a:effectLst/>
                        </a:rPr>
                        <a:t>Aucun</a:t>
                      </a:r>
                      <a:r>
                        <a:rPr lang="en-US" sz="900" dirty="0">
                          <a:effectLst/>
                        </a:rPr>
                        <a:t> plan </a:t>
                      </a:r>
                      <a:r>
                        <a:rPr lang="en-US" sz="900" dirty="0" err="1">
                          <a:effectLst/>
                        </a:rPr>
                        <a:t>actuel</a:t>
                      </a:r>
                      <a:r>
                        <a:rPr lang="en-US" sz="900" dirty="0">
                          <a:effectLst/>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347169883"/>
                  </a:ext>
                </a:extLst>
              </a:tr>
              <a:tr h="20018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tx1">
                        <a:lumMod val="75000"/>
                      </a:schemeClr>
                    </a:solidFill>
                  </a:tcPr>
                </a:tc>
                <a:tc>
                  <a:txBody>
                    <a:bodyPr/>
                    <a:lstStyle/>
                    <a:p>
                      <a:pPr marL="0" marR="0">
                        <a:lnSpc>
                          <a:spcPct val="107000"/>
                        </a:lnSpc>
                        <a:spcBef>
                          <a:spcPts val="0"/>
                        </a:spcBef>
                        <a:spcAft>
                          <a:spcPts val="800"/>
                        </a:spcAft>
                        <a:tabLst>
                          <a:tab pos="5280025" algn="l"/>
                        </a:tabLst>
                      </a:pPr>
                      <a:r>
                        <a:rPr lang="fr-CA" sz="900" dirty="0">
                          <a:effectLst/>
                        </a:rPr>
                        <a:t>Aucun plan actuel</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649755328"/>
                  </a:ext>
                </a:extLst>
              </a:tr>
              <a:tr h="20018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tx1">
                        <a:lumMod val="7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tab pos="5280025" algn="l"/>
                        </a:tabLst>
                        <a:defRPr/>
                      </a:pPr>
                      <a:r>
                        <a:rPr lang="en-US" sz="900" dirty="0" err="1">
                          <a:effectLst/>
                        </a:rPr>
                        <a:t>Aucun</a:t>
                      </a:r>
                      <a:r>
                        <a:rPr lang="en-US" sz="900" dirty="0">
                          <a:effectLst/>
                        </a:rPr>
                        <a:t> plan </a:t>
                      </a:r>
                      <a:r>
                        <a:rPr lang="en-US" sz="900" dirty="0" err="1">
                          <a:effectLst/>
                        </a:rPr>
                        <a:t>actuel</a:t>
                      </a: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63517680"/>
                  </a:ext>
                </a:extLst>
              </a:tr>
              <a:tr h="200186">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tx1">
                        <a:lumMod val="75000"/>
                      </a:schemeClr>
                    </a:solidFill>
                  </a:tcPr>
                </a:tc>
                <a:tc>
                  <a:txBody>
                    <a:bodyPr/>
                    <a:lstStyle/>
                    <a:p>
                      <a:pPr marL="0" marR="0">
                        <a:lnSpc>
                          <a:spcPct val="107000"/>
                        </a:lnSpc>
                        <a:spcBef>
                          <a:spcPts val="0"/>
                        </a:spcBef>
                        <a:spcAft>
                          <a:spcPts val="800"/>
                        </a:spcAft>
                        <a:tabLst>
                          <a:tab pos="5280025" algn="l"/>
                        </a:tabLst>
                      </a:pPr>
                      <a:r>
                        <a:rPr lang="en-US" sz="900" dirty="0">
                          <a:effectLst/>
                        </a:rPr>
                        <a:t>Parent au premier degré atteint d'un cancer colorectal âgé de plus de 60 ans ; dépistage à risque moyen avec le TIF à 50 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902293370"/>
                  </a:ext>
                </a:extLst>
              </a:tr>
              <a:tr h="156416">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solidFill>
                      <a:schemeClr val="tx1">
                        <a:lumMod val="75000"/>
                      </a:schemeClr>
                    </a:solidFill>
                  </a:tcPr>
                </a:tc>
                <a:tc>
                  <a:txBody>
                    <a:bodyPr/>
                    <a:lstStyle/>
                    <a:p>
                      <a:pPr marL="0" marR="0">
                        <a:lnSpc>
                          <a:spcPct val="107000"/>
                        </a:lnSpc>
                        <a:spcBef>
                          <a:spcPts val="0"/>
                        </a:spcBef>
                        <a:spcAft>
                          <a:spcPts val="800"/>
                        </a:spcAft>
                        <a:tabLst>
                          <a:tab pos="5280025" algn="l"/>
                        </a:tabLst>
                      </a:pPr>
                      <a:r>
                        <a:rPr lang="en-US" sz="900" dirty="0" err="1">
                          <a:effectLst/>
                        </a:rPr>
                        <a:t>Aucun</a:t>
                      </a:r>
                      <a:r>
                        <a:rPr lang="en-US" sz="900" dirty="0">
                          <a:effectLst/>
                        </a:rPr>
                        <a:t> plan </a:t>
                      </a:r>
                      <a:r>
                        <a:rPr lang="en-US" sz="900" dirty="0" err="1">
                          <a:effectLst/>
                        </a:rPr>
                        <a:t>actuel</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50172455"/>
                  </a:ext>
                </a:extLst>
              </a:tr>
              <a:tr h="143802">
                <a:tc>
                  <a:txBody>
                    <a:bodyPr/>
                    <a:lstStyle/>
                    <a:p>
                      <a:pPr marL="0" marR="0" algn="ctr">
                        <a:lnSpc>
                          <a:spcPct val="107000"/>
                        </a:lnSpc>
                        <a:spcBef>
                          <a:spcPts val="240"/>
                        </a:spcBef>
                        <a:spcAft>
                          <a:spcPts val="24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37994" marR="37994" marT="0" marB="0" anchor="ctr">
                    <a:solidFill>
                      <a:schemeClr val="tx1">
                        <a:lumMod val="75000"/>
                      </a:schemeClr>
                    </a:solidFill>
                  </a:tcPr>
                </a:tc>
                <a:tc>
                  <a:txBody>
                    <a:bodyPr/>
                    <a:lstStyle/>
                    <a:p>
                      <a:pPr marL="0" marR="0">
                        <a:lnSpc>
                          <a:spcPct val="107000"/>
                        </a:lnSpc>
                        <a:spcBef>
                          <a:spcPts val="0"/>
                        </a:spcBef>
                        <a:spcAft>
                          <a:spcPts val="800"/>
                        </a:spcAft>
                        <a:tabLst>
                          <a:tab pos="5280025" algn="l"/>
                        </a:tabLst>
                      </a:pPr>
                      <a:r>
                        <a:rPr lang="en-US" sz="900" dirty="0" err="1">
                          <a:effectLst/>
                        </a:rPr>
                        <a:t>Aucun</a:t>
                      </a:r>
                      <a:r>
                        <a:rPr lang="en-US" sz="900" dirty="0">
                          <a:effectLst/>
                        </a:rPr>
                        <a:t> plan actuel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356511582"/>
                  </a:ext>
                </a:extLst>
              </a:tr>
            </a:tbl>
          </a:graphicData>
        </a:graphic>
      </p:graphicFrame>
      <p:sp>
        <p:nvSpPr>
          <p:cNvPr id="6" name="TextBox 5">
            <a:extLst>
              <a:ext uri="{FF2B5EF4-FFF2-40B4-BE49-F238E27FC236}">
                <a16:creationId xmlns:a16="http://schemas.microsoft.com/office/drawing/2014/main" id="{92AB87A8-6FC5-982D-F658-DA7F3419EEDB}"/>
              </a:ext>
            </a:extLst>
          </p:cNvPr>
          <p:cNvSpPr txBox="1"/>
          <p:nvPr/>
        </p:nvSpPr>
        <p:spPr>
          <a:xfrm>
            <a:off x="416170" y="5059372"/>
            <a:ext cx="10699261" cy="414344"/>
          </a:xfrm>
          <a:prstGeom prst="rect">
            <a:avLst/>
          </a:prstGeom>
          <a:noFill/>
        </p:spPr>
        <p:txBody>
          <a:bodyPr wrap="square">
            <a:spAutoFit/>
          </a:bodyPr>
          <a:lstStyle/>
          <a:p>
            <a:pPr marL="0" marR="0">
              <a:lnSpc>
                <a:spcPct val="107000"/>
              </a:lnSpc>
              <a:spcBef>
                <a:spcPts val="0"/>
              </a:spcBef>
              <a:spcAft>
                <a:spcPts val="800"/>
              </a:spcAft>
            </a:pPr>
            <a:r>
              <a:rPr lang="en-US" sz="1000" dirty="0">
                <a:effectLst/>
                <a:latin typeface="Calibri" panose="020F0502020204030204" pitchFamily="34" charset="0"/>
                <a:ea typeface="Yu Mincho" panose="02020400000000000000" pitchFamily="18" charset="-128"/>
                <a:cs typeface="Calibri" panose="020F0502020204030204" pitchFamily="34" charset="0"/>
              </a:rPr>
              <a:t>Ont. : *</a:t>
            </a:r>
            <a:r>
              <a:rPr lang="en-US" sz="1000" dirty="0" err="1">
                <a:effectLst/>
                <a:latin typeface="Calibri" panose="020F0502020204030204" pitchFamily="34" charset="0"/>
                <a:ea typeface="Yu Mincho" panose="02020400000000000000" pitchFamily="18" charset="-128"/>
                <a:cs typeface="Calibri" panose="020F0502020204030204" pitchFamily="34" charset="0"/>
              </a:rPr>
              <a:t>Cela</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pourrait</a:t>
            </a:r>
            <a:r>
              <a:rPr lang="en-US" sz="1000" dirty="0">
                <a:effectLst/>
                <a:latin typeface="Calibri" panose="020F0502020204030204" pitchFamily="34" charset="0"/>
                <a:ea typeface="Yu Mincho" panose="02020400000000000000" pitchFamily="18" charset="-128"/>
                <a:cs typeface="Calibri" panose="020F0502020204030204" pitchFamily="34" charset="0"/>
              </a:rPr>
              <a:t> changer car la </a:t>
            </a:r>
            <a:r>
              <a:rPr lang="en-US" sz="1000" dirty="0" err="1">
                <a:effectLst/>
                <a:latin typeface="Calibri" panose="020F0502020204030204" pitchFamily="34" charset="0"/>
                <a:ea typeface="Yu Mincho" panose="02020400000000000000" pitchFamily="18" charset="-128"/>
                <a:cs typeface="Calibri" panose="020F0502020204030204" pitchFamily="34" charset="0"/>
              </a:rPr>
              <a:t>définition</a:t>
            </a:r>
            <a:r>
              <a:rPr lang="en-US" sz="1000" dirty="0">
                <a:effectLst/>
                <a:latin typeface="Calibri" panose="020F0502020204030204" pitchFamily="34" charset="0"/>
                <a:ea typeface="Yu Mincho" panose="02020400000000000000" pitchFamily="18" charset="-128"/>
                <a:cs typeface="Calibri" panose="020F0502020204030204" pitchFamily="34" charset="0"/>
              </a:rPr>
              <a:t> de </a:t>
            </a:r>
            <a:r>
              <a:rPr lang="en-US" sz="1000" dirty="0" err="1">
                <a:effectLst/>
                <a:latin typeface="Calibri" panose="020F0502020204030204" pitchFamily="34" charset="0"/>
                <a:ea typeface="Yu Mincho" panose="02020400000000000000" pitchFamily="18" charset="-128"/>
                <a:cs typeface="Calibri" panose="020F0502020204030204" pitchFamily="34" charset="0"/>
              </a:rPr>
              <a:t>risque</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accru</a:t>
            </a:r>
            <a:r>
              <a:rPr lang="en-US" sz="1000" dirty="0">
                <a:effectLst/>
                <a:latin typeface="Calibri" panose="020F0502020204030204" pitchFamily="34" charset="0"/>
                <a:ea typeface="Yu Mincho" panose="02020400000000000000" pitchFamily="18" charset="-128"/>
                <a:cs typeface="Calibri" panose="020F0502020204030204" pitchFamily="34" charset="0"/>
              </a:rPr>
              <a:t> et les </a:t>
            </a:r>
            <a:r>
              <a:rPr lang="en-US" sz="1000" dirty="0" err="1">
                <a:effectLst/>
                <a:latin typeface="Calibri" panose="020F0502020204030204" pitchFamily="34" charset="0"/>
                <a:ea typeface="Yu Mincho" panose="02020400000000000000" pitchFamily="18" charset="-128"/>
                <a:cs typeface="Calibri" panose="020F0502020204030204" pitchFamily="34" charset="0"/>
              </a:rPr>
              <a:t>recommandations</a:t>
            </a:r>
            <a:r>
              <a:rPr lang="en-US" sz="1000" dirty="0">
                <a:effectLst/>
                <a:latin typeface="Calibri" panose="020F0502020204030204" pitchFamily="34" charset="0"/>
                <a:ea typeface="Yu Mincho" panose="02020400000000000000" pitchFamily="18" charset="-128"/>
                <a:cs typeface="Calibri" panose="020F0502020204030204" pitchFamily="34" charset="0"/>
              </a:rPr>
              <a:t> de </a:t>
            </a:r>
            <a:r>
              <a:rPr lang="en-US" sz="1000" dirty="0" err="1">
                <a:effectLst/>
                <a:latin typeface="Calibri" panose="020F0502020204030204" pitchFamily="34" charset="0"/>
                <a:ea typeface="Yu Mincho" panose="02020400000000000000" pitchFamily="18" charset="-128"/>
                <a:cs typeface="Calibri" panose="020F0502020204030204" pitchFamily="34" charset="0"/>
              </a:rPr>
              <a:t>dépistage</a:t>
            </a:r>
            <a:r>
              <a:rPr lang="en-US" sz="1000" dirty="0">
                <a:effectLst/>
                <a:latin typeface="Calibri" panose="020F0502020204030204" pitchFamily="34" charset="0"/>
                <a:ea typeface="Yu Mincho" panose="02020400000000000000" pitchFamily="18" charset="-128"/>
                <a:cs typeface="Calibri" panose="020F0502020204030204" pitchFamily="34" charset="0"/>
              </a:rPr>
              <a:t> pour les </a:t>
            </a:r>
            <a:r>
              <a:rPr lang="en-US" sz="1000" dirty="0" err="1">
                <a:effectLst/>
                <a:latin typeface="Calibri" panose="020F0502020204030204" pitchFamily="34" charset="0"/>
                <a:ea typeface="Yu Mincho" panose="02020400000000000000" pitchFamily="18" charset="-128"/>
                <a:cs typeface="Calibri" panose="020F0502020204030204" pitchFamily="34" charset="0"/>
              </a:rPr>
              <a:t>personnes</a:t>
            </a:r>
            <a:r>
              <a:rPr lang="en-US" sz="1000" dirty="0">
                <a:effectLst/>
                <a:latin typeface="Calibri" panose="020F0502020204030204" pitchFamily="34" charset="0"/>
                <a:ea typeface="Yu Mincho" panose="02020400000000000000" pitchFamily="18" charset="-128"/>
                <a:cs typeface="Calibri" panose="020F0502020204030204" pitchFamily="34" charset="0"/>
              </a:rPr>
              <a:t> à </a:t>
            </a:r>
            <a:r>
              <a:rPr lang="en-US" sz="1000" dirty="0" err="1">
                <a:effectLst/>
                <a:latin typeface="Calibri" panose="020F0502020204030204" pitchFamily="34" charset="0"/>
                <a:ea typeface="Yu Mincho" panose="02020400000000000000" pitchFamily="18" charset="-128"/>
                <a:cs typeface="Calibri" panose="020F0502020204030204" pitchFamily="34" charset="0"/>
              </a:rPr>
              <a:t>risque</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accru</a:t>
            </a:r>
            <a:r>
              <a:rPr lang="en-US" sz="1000" dirty="0">
                <a:effectLst/>
                <a:latin typeface="Calibri" panose="020F0502020204030204" pitchFamily="34" charset="0"/>
                <a:ea typeface="Yu Mincho" panose="02020400000000000000" pitchFamily="18" charset="-128"/>
                <a:cs typeface="Calibri" panose="020F0502020204030204" pitchFamily="34" charset="0"/>
              </a:rPr>
              <a:t> de cancer colorectal </a:t>
            </a:r>
            <a:r>
              <a:rPr lang="en-US" sz="1000" dirty="0" err="1">
                <a:effectLst/>
                <a:latin typeface="Calibri" panose="020F0502020204030204" pitchFamily="34" charset="0"/>
                <a:ea typeface="Yu Mincho" panose="02020400000000000000" pitchFamily="18" charset="-128"/>
                <a:cs typeface="Calibri" panose="020F0502020204030204" pitchFamily="34" charset="0"/>
              </a:rPr>
              <a:t>sont</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actuellement</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en</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cours</a:t>
            </a:r>
            <a:r>
              <a:rPr lang="en-US" sz="1000" dirty="0">
                <a:effectLst/>
                <a:latin typeface="Calibri" panose="020F0502020204030204" pitchFamily="34" charset="0"/>
                <a:ea typeface="Yu Mincho" panose="02020400000000000000" pitchFamily="18" charset="-128"/>
                <a:cs typeface="Calibri" panose="020F0502020204030204" pitchFamily="34" charset="0"/>
              </a:rPr>
              <a:t> de </a:t>
            </a:r>
            <a:r>
              <a:rPr lang="en-US" sz="1000" dirty="0" err="1">
                <a:effectLst/>
                <a:latin typeface="Calibri" panose="020F0502020204030204" pitchFamily="34" charset="0"/>
                <a:ea typeface="Yu Mincho" panose="02020400000000000000" pitchFamily="18" charset="-128"/>
                <a:cs typeface="Calibri" panose="020F0502020204030204" pitchFamily="34" charset="0"/>
              </a:rPr>
              <a:t>révision</a:t>
            </a:r>
            <a:r>
              <a:rPr lang="en-US" sz="1000" dirty="0">
                <a:effectLst/>
                <a:latin typeface="Calibri" panose="020F0502020204030204" pitchFamily="34" charset="0"/>
                <a:ea typeface="Yu Mincho" panose="02020400000000000000" pitchFamily="18" charset="-128"/>
                <a:cs typeface="Calibri" panose="020F0502020204030204" pitchFamily="34" charset="0"/>
              </a:rPr>
              <a:t> </a:t>
            </a:r>
            <a:r>
              <a:rPr lang="en-US" sz="1000" dirty="0" err="1">
                <a:effectLst/>
                <a:latin typeface="Calibri" panose="020F0502020204030204" pitchFamily="34" charset="0"/>
                <a:ea typeface="Yu Mincho" panose="02020400000000000000" pitchFamily="18" charset="-128"/>
                <a:cs typeface="Calibri" panose="020F0502020204030204" pitchFamily="34" charset="0"/>
              </a:rPr>
              <a:t>en</a:t>
            </a:r>
            <a:r>
              <a:rPr lang="en-US" sz="1000" dirty="0">
                <a:effectLst/>
                <a:latin typeface="Calibri" panose="020F0502020204030204" pitchFamily="34" charset="0"/>
                <a:ea typeface="Yu Mincho" panose="02020400000000000000" pitchFamily="18" charset="-128"/>
                <a:cs typeface="Calibri" panose="020F0502020204030204" pitchFamily="34" charset="0"/>
              </a:rPr>
              <a:t> Ontario.</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436323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76B5334F-3E69-0F51-6945-E9DC2FC238C2}"/>
              </a:ext>
            </a:extLst>
          </p:cNvPr>
          <p:cNvSpPr>
            <a:spLocks noGrp="1"/>
          </p:cNvSpPr>
          <p:nvPr>
            <p:ph type="title"/>
          </p:nvPr>
        </p:nvSpPr>
        <p:spPr>
          <a:xfrm>
            <a:off x="273069" y="257908"/>
            <a:ext cx="10380662" cy="752475"/>
          </a:xfrm>
        </p:spPr>
        <p:txBody>
          <a:bodyPr>
            <a:normAutofit/>
          </a:bodyPr>
          <a:lstStyle/>
          <a:p>
            <a:pPr marL="0" marR="0">
              <a:spcBef>
                <a:spcPts val="200"/>
              </a:spcBef>
              <a:spcAft>
                <a:spcPts val="0"/>
              </a:spcAft>
            </a:pPr>
            <a:r>
              <a:rPr lang="en-US" sz="1600" dirty="0" err="1">
                <a:ea typeface="Yu Gothic Light" panose="020B0300000000000000" pitchFamily="34" charset="-128"/>
                <a:cs typeface="Times New Roman" panose="02020603050405020304" pitchFamily="18" charset="0"/>
              </a:rPr>
              <a:t>Définitions</a:t>
            </a:r>
            <a:r>
              <a:rPr lang="en-US" sz="1600" dirty="0">
                <a:ea typeface="Yu Gothic Light" panose="020B0300000000000000" pitchFamily="34" charset="-128"/>
                <a:cs typeface="Times New Roman" panose="02020603050405020304" pitchFamily="18" charset="0"/>
              </a:rPr>
              <a:t> du </a:t>
            </a:r>
            <a:r>
              <a:rPr lang="en-US" sz="1600" dirty="0" err="1">
                <a:ea typeface="Yu Gothic Light" panose="020B0300000000000000" pitchFamily="34" charset="-128"/>
                <a:cs typeface="Times New Roman" panose="02020603050405020304" pitchFamily="18" charset="0"/>
              </a:rPr>
              <a:t>risque</a:t>
            </a:r>
            <a:r>
              <a:rPr lang="en-US" sz="1600" dirty="0">
                <a:ea typeface="Yu Gothic Light" panose="020B0300000000000000" pitchFamily="34" charset="-128"/>
                <a:cs typeface="Times New Roman" panose="02020603050405020304" pitchFamily="18" charset="0"/>
              </a:rPr>
              <a:t> </a:t>
            </a:r>
            <a:r>
              <a:rPr lang="en-US" sz="1600" dirty="0" err="1">
                <a:ea typeface="Yu Gothic Light" panose="020B0300000000000000" pitchFamily="34" charset="-128"/>
                <a:cs typeface="Times New Roman" panose="02020603050405020304" pitchFamily="18" charset="0"/>
              </a:rPr>
              <a:t>élevé</a:t>
            </a:r>
            <a:r>
              <a:rPr lang="en-US" sz="1600" dirty="0">
                <a:ea typeface="Yu Gothic Light" panose="020B0300000000000000" pitchFamily="34" charset="-128"/>
                <a:cs typeface="Times New Roman" panose="02020603050405020304" pitchFamily="18" charset="0"/>
              </a:rPr>
              <a:t> de cancer colorectal </a:t>
            </a:r>
            <a:endParaRPr lang="en-US" sz="1600" b="1" dirty="0">
              <a:effectLst/>
              <a:ea typeface="Yu Gothic Light" panose="020B0300000000000000" pitchFamily="34" charset="-128"/>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79AAA71-813C-D239-77FD-3A2201F5832A}"/>
              </a:ext>
            </a:extLst>
          </p:cNvPr>
          <p:cNvGraphicFramePr>
            <a:graphicFrameLocks noGrp="1"/>
          </p:cNvGraphicFramePr>
          <p:nvPr>
            <p:extLst>
              <p:ext uri="{D42A27DB-BD31-4B8C-83A1-F6EECF244321}">
                <p14:modId xmlns:p14="http://schemas.microsoft.com/office/powerpoint/2010/main" val="383791401"/>
              </p:ext>
            </p:extLst>
          </p:nvPr>
        </p:nvGraphicFramePr>
        <p:xfrm>
          <a:off x="187567" y="913522"/>
          <a:ext cx="11525740" cy="4473425"/>
        </p:xfrm>
        <a:graphic>
          <a:graphicData uri="http://schemas.openxmlformats.org/drawingml/2006/table">
            <a:tbl>
              <a:tblPr firstRow="1" firstCol="1" bandRow="1">
                <a:tableStyleId>{7E9639D4-E3E2-4D34-9284-5A2195B3D0D7}</a:tableStyleId>
              </a:tblPr>
              <a:tblGrid>
                <a:gridCol w="617418">
                  <a:extLst>
                    <a:ext uri="{9D8B030D-6E8A-4147-A177-3AD203B41FA5}">
                      <a16:colId xmlns:a16="http://schemas.microsoft.com/office/drawing/2014/main" val="3774763278"/>
                    </a:ext>
                  </a:extLst>
                </a:gridCol>
                <a:gridCol w="5361353">
                  <a:extLst>
                    <a:ext uri="{9D8B030D-6E8A-4147-A177-3AD203B41FA5}">
                      <a16:colId xmlns:a16="http://schemas.microsoft.com/office/drawing/2014/main" val="2500469245"/>
                    </a:ext>
                  </a:extLst>
                </a:gridCol>
                <a:gridCol w="5546969">
                  <a:extLst>
                    <a:ext uri="{9D8B030D-6E8A-4147-A177-3AD203B41FA5}">
                      <a16:colId xmlns:a16="http://schemas.microsoft.com/office/drawing/2014/main" val="152869659"/>
                    </a:ext>
                  </a:extLst>
                </a:gridCol>
              </a:tblGrid>
              <a:tr h="252180">
                <a:tc>
                  <a:txBody>
                    <a:bodyPr/>
                    <a:lstStyle/>
                    <a:p>
                      <a:pPr marL="0" marR="0" algn="ctr">
                        <a:lnSpc>
                          <a:spcPct val="107000"/>
                        </a:lnSpc>
                        <a:spcBef>
                          <a:spcPts val="100"/>
                        </a:spcBef>
                        <a:spcAft>
                          <a:spcPts val="100"/>
                        </a:spcAf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100"/>
                        </a:spcBef>
                        <a:spcAft>
                          <a:spcPts val="100"/>
                        </a:spcAft>
                      </a:pPr>
                      <a:r>
                        <a:rPr lang="en-US" sz="900" dirty="0">
                          <a:solidFill>
                            <a:srgbClr val="FEFFFE"/>
                          </a:solidFill>
                          <a:effectLst/>
                        </a:rPr>
                        <a:t>Âge cible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100"/>
                        </a:spcBef>
                        <a:spcAft>
                          <a:spcPts val="100"/>
                        </a:spcAft>
                      </a:pPr>
                      <a:r>
                        <a:rPr lang="en-US" sz="900" dirty="0">
                          <a:solidFill>
                            <a:srgbClr val="FEFFFE"/>
                          </a:solidFill>
                          <a:effectLst/>
                        </a:rPr>
                        <a:t>Definition de </a:t>
                      </a:r>
                      <a:r>
                        <a:rPr lang="en-US" sz="900" dirty="0" err="1">
                          <a:solidFill>
                            <a:srgbClr val="FEFFFE"/>
                          </a:solidFill>
                          <a:effectLst/>
                        </a:rPr>
                        <a:t>risque</a:t>
                      </a:r>
                      <a:r>
                        <a:rPr lang="en-US" sz="900" dirty="0">
                          <a:solidFill>
                            <a:srgbClr val="FEFFFE"/>
                          </a:solidFill>
                          <a:effectLst/>
                        </a:rPr>
                        <a:t> </a:t>
                      </a:r>
                      <a:r>
                        <a:rPr lang="en-US" sz="900" dirty="0" err="1">
                          <a:solidFill>
                            <a:srgbClr val="FEFFFE"/>
                          </a:solidFill>
                          <a:effectLst/>
                        </a:rPr>
                        <a:t>élevé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941774108"/>
                  </a:ext>
                </a:extLst>
              </a:tr>
              <a:tr h="299201">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900" dirty="0">
                          <a:effectLst/>
                        </a:rPr>
                        <a:t>À partir de 50 ans, ou 10 ans avant l'âge auquel le cancer colorectal a été diagnostiqué chez leur parent, selon la première éventualité.</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900" dirty="0">
                          <a:effectLst/>
                        </a:rPr>
                        <a:t>Les </a:t>
                      </a:r>
                      <a:r>
                        <a:rPr lang="en-US" sz="900" dirty="0" err="1">
                          <a:effectLst/>
                        </a:rPr>
                        <a:t>personnes</a:t>
                      </a:r>
                      <a:r>
                        <a:rPr lang="en-US" sz="900" dirty="0">
                          <a:effectLst/>
                        </a:rPr>
                        <a:t> </a:t>
                      </a:r>
                      <a:r>
                        <a:rPr lang="en-US" sz="900" dirty="0" err="1">
                          <a:effectLst/>
                        </a:rPr>
                        <a:t>asymptomatiques</a:t>
                      </a:r>
                      <a:r>
                        <a:rPr lang="en-US" sz="900" dirty="0">
                          <a:effectLst/>
                        </a:rPr>
                        <a:t> </a:t>
                      </a:r>
                      <a:r>
                        <a:rPr lang="en-US" sz="900" dirty="0" err="1">
                          <a:effectLst/>
                        </a:rPr>
                        <a:t>ayant</a:t>
                      </a:r>
                      <a:r>
                        <a:rPr lang="en-US" sz="900" dirty="0">
                          <a:effectLst/>
                        </a:rPr>
                        <a:t> des </a:t>
                      </a:r>
                      <a:r>
                        <a:rPr lang="en-US" sz="900" dirty="0" err="1">
                          <a:effectLst/>
                        </a:rPr>
                        <a:t>antécédents</a:t>
                      </a:r>
                      <a:r>
                        <a:rPr lang="en-US" sz="900" dirty="0">
                          <a:effectLst/>
                        </a:rPr>
                        <a:t> </a:t>
                      </a:r>
                      <a:r>
                        <a:rPr lang="en-US" sz="900" dirty="0" err="1">
                          <a:effectLst/>
                        </a:rPr>
                        <a:t>familiaux</a:t>
                      </a:r>
                      <a:r>
                        <a:rPr lang="en-US" sz="900" dirty="0">
                          <a:effectLst/>
                        </a:rPr>
                        <a:t> de cancer colorectal, </a:t>
                      </a:r>
                      <a:r>
                        <a:rPr lang="en-US" sz="900" dirty="0" err="1">
                          <a:effectLst/>
                        </a:rPr>
                        <a:t>notamment</a:t>
                      </a:r>
                      <a:r>
                        <a:rPr lang="en-US" sz="900" dirty="0">
                          <a:effectLst/>
                        </a:rPr>
                        <a:t> un </a:t>
                      </a:r>
                      <a:r>
                        <a:rPr lang="en-US" sz="900" dirty="0" err="1">
                          <a:effectLst/>
                        </a:rPr>
                        <a:t>ou</a:t>
                      </a:r>
                      <a:r>
                        <a:rPr lang="en-US" sz="900" dirty="0">
                          <a:effectLst/>
                        </a:rPr>
                        <a:t> </a:t>
                      </a:r>
                      <a:r>
                        <a:rPr lang="en-US" sz="900" dirty="0" err="1">
                          <a:effectLst/>
                        </a:rPr>
                        <a:t>plusieurs</a:t>
                      </a:r>
                      <a:r>
                        <a:rPr lang="en-US" sz="900" dirty="0">
                          <a:effectLst/>
                        </a:rPr>
                        <a:t> parents au premier </a:t>
                      </a:r>
                      <a:r>
                        <a:rPr lang="en-US" sz="900" dirty="0" err="1">
                          <a:effectLst/>
                        </a:rPr>
                        <a:t>degré</a:t>
                      </a:r>
                      <a:r>
                        <a:rPr lang="en-US" sz="900" dirty="0">
                          <a:effectLst/>
                        </a:rPr>
                        <a:t> (parent, frère </a:t>
                      </a:r>
                      <a:r>
                        <a:rPr lang="en-US" sz="900" dirty="0" err="1">
                          <a:effectLst/>
                        </a:rPr>
                        <a:t>ou</a:t>
                      </a:r>
                      <a:r>
                        <a:rPr lang="en-US" sz="900" dirty="0">
                          <a:effectLst/>
                        </a:rPr>
                        <a:t> </a:t>
                      </a:r>
                      <a:r>
                        <a:rPr lang="en-US" sz="900" dirty="0" err="1">
                          <a:effectLst/>
                        </a:rPr>
                        <a:t>sœur</a:t>
                      </a:r>
                      <a:r>
                        <a:rPr lang="en-US" sz="900" dirty="0">
                          <a:effectLst/>
                        </a:rPr>
                        <a:t>, enfant) chez qui la </a:t>
                      </a:r>
                      <a:r>
                        <a:rPr lang="en-US" sz="900" dirty="0" err="1">
                          <a:effectLst/>
                        </a:rPr>
                        <a:t>maladie</a:t>
                      </a:r>
                      <a:r>
                        <a:rPr lang="en-US" sz="900" dirty="0">
                          <a:effectLst/>
                        </a:rPr>
                        <a:t> a </a:t>
                      </a:r>
                      <a:r>
                        <a:rPr lang="en-US" sz="900" dirty="0" err="1">
                          <a:effectLst/>
                        </a:rPr>
                        <a:t>été</a:t>
                      </a:r>
                      <a:r>
                        <a:rPr lang="en-US" sz="900" dirty="0">
                          <a:effectLst/>
                        </a:rPr>
                        <a:t> </a:t>
                      </a:r>
                      <a:r>
                        <a:rPr lang="en-US" sz="900" dirty="0" err="1">
                          <a:effectLst/>
                        </a:rPr>
                        <a:t>diagnostiquée</a:t>
                      </a:r>
                      <a:r>
                        <a:rPr lang="en-US" sz="900" dirty="0">
                          <a:effectLst/>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451384"/>
                  </a:ext>
                </a:extLst>
              </a:tr>
              <a:tr h="137234">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900" dirty="0">
                          <a:effectLst/>
                        </a:rPr>
                        <a:t>50 - 74</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900" dirty="0">
                          <a:effectLst/>
                        </a:rPr>
                        <a:t>Sur la base des </a:t>
                      </a:r>
                      <a:r>
                        <a:rPr lang="en-US" sz="900" dirty="0" err="1">
                          <a:effectLst/>
                        </a:rPr>
                        <a:t>lignes</a:t>
                      </a:r>
                      <a:r>
                        <a:rPr lang="en-US" sz="900" dirty="0">
                          <a:effectLst/>
                        </a:rPr>
                        <a:t> directrices </a:t>
                      </a:r>
                      <a:r>
                        <a:rPr lang="en-US" sz="900" dirty="0" err="1">
                          <a:effectLst/>
                        </a:rPr>
                        <a:t>cliniques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934519"/>
                  </a:ext>
                </a:extLst>
              </a:tr>
              <a:tr h="137234">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900">
                          <a:effectLst/>
                        </a:rPr>
                        <a:t>50 -74</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900" dirty="0">
                          <a:effectLst/>
                        </a:rPr>
                        <a:t>Sur la base des </a:t>
                      </a:r>
                      <a:r>
                        <a:rPr lang="en-US" sz="900" dirty="0" err="1">
                          <a:effectLst/>
                        </a:rPr>
                        <a:t>lignes</a:t>
                      </a:r>
                      <a:r>
                        <a:rPr lang="en-US" sz="900" dirty="0">
                          <a:effectLst/>
                        </a:rPr>
                        <a:t> directrices de pratique </a:t>
                      </a:r>
                      <a:r>
                        <a:rPr lang="en-US" sz="900" dirty="0" err="1">
                          <a:effectLst/>
                        </a:rPr>
                        <a:t>clinique</a:t>
                      </a:r>
                      <a:r>
                        <a:rPr lang="en-US" sz="900" dirty="0">
                          <a:effectLst/>
                        </a:rPr>
                        <a:t>, </a:t>
                      </a:r>
                      <a:r>
                        <a:rPr lang="en-US" sz="900" dirty="0" err="1">
                          <a:effectLst/>
                        </a:rPr>
                        <a:t>consultez</a:t>
                      </a:r>
                      <a:r>
                        <a:rPr lang="en-US" sz="900" dirty="0">
                          <a:effectLst/>
                        </a:rPr>
                        <a:t> un </a:t>
                      </a:r>
                      <a:r>
                        <a:rPr lang="en-US" sz="900" dirty="0" err="1">
                          <a:effectLst/>
                        </a:rPr>
                        <a:t>spécialiste</a:t>
                      </a: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5529369"/>
                  </a:ext>
                </a:extLst>
              </a:tr>
              <a:tr h="137234">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900" dirty="0">
                          <a:effectLst/>
                        </a:rPr>
                        <a:t>10 ans avant le diagnostic d'un parent du premier degré - 74</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900" u="none" strike="noStrike"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5231024"/>
                  </a:ext>
                </a:extLst>
              </a:tr>
              <a:tr h="137234">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900" dirty="0">
                          <a:effectLst/>
                        </a:rPr>
                        <a:t>50 - 74</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900" dirty="0">
                          <a:effectLst/>
                        </a:rPr>
                        <a:t>Les </a:t>
                      </a:r>
                      <a:r>
                        <a:rPr lang="en-US" sz="900" dirty="0" err="1">
                          <a:effectLst/>
                        </a:rPr>
                        <a:t>personnes</a:t>
                      </a:r>
                      <a:r>
                        <a:rPr lang="en-US" sz="900" dirty="0">
                          <a:effectLst/>
                        </a:rPr>
                        <a:t> </a:t>
                      </a:r>
                      <a:r>
                        <a:rPr lang="en-US" sz="900" dirty="0" err="1">
                          <a:effectLst/>
                        </a:rPr>
                        <a:t>ayant</a:t>
                      </a:r>
                      <a:r>
                        <a:rPr lang="en-US" sz="900" dirty="0">
                          <a:effectLst/>
                        </a:rPr>
                        <a:t> des </a:t>
                      </a:r>
                      <a:r>
                        <a:rPr lang="en-US" sz="900" dirty="0" err="1">
                          <a:effectLst/>
                        </a:rPr>
                        <a:t>antécédents</a:t>
                      </a:r>
                      <a:r>
                        <a:rPr lang="en-US" sz="900" dirty="0">
                          <a:effectLst/>
                        </a:rPr>
                        <a:t> </a:t>
                      </a:r>
                      <a:r>
                        <a:rPr lang="en-US" sz="900" dirty="0" err="1">
                          <a:effectLst/>
                        </a:rPr>
                        <a:t>personnels</a:t>
                      </a:r>
                      <a:r>
                        <a:rPr lang="en-US" sz="900" dirty="0">
                          <a:effectLst/>
                        </a:rPr>
                        <a:t> </a:t>
                      </a:r>
                      <a:r>
                        <a:rPr lang="en-US" sz="900" dirty="0" err="1">
                          <a:effectLst/>
                        </a:rPr>
                        <a:t>ou</a:t>
                      </a:r>
                      <a:r>
                        <a:rPr lang="en-US" sz="900" dirty="0">
                          <a:effectLst/>
                        </a:rPr>
                        <a:t> </a:t>
                      </a:r>
                      <a:r>
                        <a:rPr lang="en-US" sz="900" dirty="0" err="1">
                          <a:effectLst/>
                        </a:rPr>
                        <a:t>familiaux</a:t>
                      </a:r>
                      <a:r>
                        <a:rPr lang="en-US" sz="900" dirty="0">
                          <a:effectLst/>
                        </a:rPr>
                        <a:t> </a:t>
                      </a:r>
                      <a:r>
                        <a:rPr lang="en-US" sz="900" dirty="0" err="1">
                          <a:effectLst/>
                        </a:rPr>
                        <a:t>peuvent</a:t>
                      </a:r>
                      <a:r>
                        <a:rPr lang="en-US" sz="900" dirty="0">
                          <a:effectLst/>
                        </a:rPr>
                        <a:t> commencer le </a:t>
                      </a:r>
                      <a:r>
                        <a:rPr lang="en-US" sz="900" dirty="0" err="1">
                          <a:effectLst/>
                        </a:rPr>
                        <a:t>dépistage</a:t>
                      </a:r>
                      <a:r>
                        <a:rPr lang="en-US" sz="900" dirty="0">
                          <a:effectLst/>
                        </a:rPr>
                        <a:t> par </a:t>
                      </a:r>
                      <a:r>
                        <a:rPr lang="en-US" sz="900" dirty="0" err="1">
                          <a:effectLst/>
                        </a:rPr>
                        <a:t>une</a:t>
                      </a:r>
                      <a:r>
                        <a:rPr lang="en-US" sz="900" dirty="0">
                          <a:effectLst/>
                        </a:rPr>
                        <a:t> </a:t>
                      </a:r>
                      <a:r>
                        <a:rPr lang="en-US" sz="900" dirty="0" err="1">
                          <a:effectLst/>
                        </a:rPr>
                        <a:t>coloscopie</a:t>
                      </a:r>
                      <a:r>
                        <a:rPr lang="en-US" sz="900" dirty="0">
                          <a:effectLst/>
                        </a:rPr>
                        <a:t> à 40 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5052867"/>
                  </a:ext>
                </a:extLst>
              </a:tr>
              <a:tr h="307431">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900">
                          <a:effectLst/>
                        </a:rPr>
                        <a:t>50 - 74</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900" dirty="0">
                          <a:effectLst/>
                        </a:rPr>
                        <a:t>Le </a:t>
                      </a:r>
                      <a:r>
                        <a:rPr lang="en-US" sz="900" dirty="0" err="1">
                          <a:effectLst/>
                        </a:rPr>
                        <a:t>programme</a:t>
                      </a:r>
                      <a:r>
                        <a:rPr lang="en-US" sz="900" dirty="0">
                          <a:effectLst/>
                        </a:rPr>
                        <a:t> ne </a:t>
                      </a:r>
                      <a:r>
                        <a:rPr lang="en-US" sz="900" dirty="0" err="1">
                          <a:effectLst/>
                        </a:rPr>
                        <a:t>recrute</a:t>
                      </a:r>
                      <a:r>
                        <a:rPr lang="en-US" sz="900" dirty="0">
                          <a:effectLst/>
                        </a:rPr>
                        <a:t> pas </a:t>
                      </a:r>
                      <a:r>
                        <a:rPr lang="en-US" sz="900" dirty="0" err="1">
                          <a:effectLst/>
                        </a:rPr>
                        <a:t>intentionnellement</a:t>
                      </a:r>
                      <a:r>
                        <a:rPr lang="en-US" sz="900" dirty="0">
                          <a:effectLst/>
                        </a:rPr>
                        <a:t> des </a:t>
                      </a:r>
                      <a:r>
                        <a:rPr lang="en-US" sz="900" dirty="0" err="1">
                          <a:effectLst/>
                        </a:rPr>
                        <a:t>personnes</a:t>
                      </a:r>
                      <a:r>
                        <a:rPr lang="en-US" sz="900" dirty="0">
                          <a:effectLst/>
                        </a:rPr>
                        <a:t> à haut </a:t>
                      </a:r>
                      <a:r>
                        <a:rPr lang="en-US" sz="900" dirty="0" err="1">
                          <a:effectLst/>
                        </a:rPr>
                        <a:t>risque</a:t>
                      </a:r>
                      <a:r>
                        <a:rPr lang="en-US" sz="900" dirty="0">
                          <a:effectLst/>
                        </a:rPr>
                        <a:t> pour le </a:t>
                      </a:r>
                      <a:r>
                        <a:rPr lang="en-US" sz="900" dirty="0" err="1">
                          <a:effectLst/>
                        </a:rPr>
                        <a:t>dépistage</a:t>
                      </a:r>
                      <a:r>
                        <a:rPr lang="en-US" sz="900" dirty="0">
                          <a:effectLst/>
                        </a:rPr>
                        <a:t> par TIF. Les </a:t>
                      </a:r>
                      <a:r>
                        <a:rPr lang="en-US" sz="900" dirty="0" err="1">
                          <a:effectLst/>
                        </a:rPr>
                        <a:t>personnes</a:t>
                      </a:r>
                      <a:r>
                        <a:rPr lang="en-US" sz="900" dirty="0">
                          <a:effectLst/>
                        </a:rPr>
                        <a:t> à haut </a:t>
                      </a:r>
                      <a:r>
                        <a:rPr lang="en-US" sz="900" dirty="0" err="1">
                          <a:effectLst/>
                        </a:rPr>
                        <a:t>risque</a:t>
                      </a:r>
                      <a:r>
                        <a:rPr lang="en-US" sz="900" dirty="0">
                          <a:effectLst/>
                        </a:rPr>
                        <a:t> </a:t>
                      </a:r>
                      <a:r>
                        <a:rPr lang="en-US" sz="900" dirty="0" err="1">
                          <a:effectLst/>
                        </a:rPr>
                        <a:t>peuvent</a:t>
                      </a:r>
                      <a:r>
                        <a:rPr lang="en-US" sz="900" dirty="0">
                          <a:effectLst/>
                        </a:rPr>
                        <a:t> </a:t>
                      </a:r>
                      <a:r>
                        <a:rPr lang="en-US" sz="900" dirty="0" err="1">
                          <a:effectLst/>
                        </a:rPr>
                        <a:t>accéder</a:t>
                      </a:r>
                      <a:r>
                        <a:rPr lang="en-US" sz="900" dirty="0">
                          <a:effectLst/>
                        </a:rPr>
                        <a:t> au </a:t>
                      </a:r>
                      <a:r>
                        <a:rPr lang="en-US" sz="900" dirty="0" err="1">
                          <a:effectLst/>
                        </a:rPr>
                        <a:t>dépistage</a:t>
                      </a:r>
                      <a:r>
                        <a:rPr lang="en-US" sz="900" dirty="0">
                          <a:effectLst/>
                        </a:rPr>
                        <a:t> par </a:t>
                      </a:r>
                      <a:r>
                        <a:rPr lang="en-US" sz="900" dirty="0" err="1">
                          <a:effectLst/>
                        </a:rPr>
                        <a:t>coloscopie</a:t>
                      </a:r>
                      <a:r>
                        <a:rPr lang="en-US" sz="900" dirty="0">
                          <a:effectLst/>
                        </a:rPr>
                        <a:t> par </a:t>
                      </a:r>
                      <a:r>
                        <a:rPr lang="en-US" sz="900" dirty="0" err="1">
                          <a:effectLst/>
                        </a:rPr>
                        <a:t>l'intermédiaire</a:t>
                      </a:r>
                      <a:r>
                        <a:rPr lang="en-US" sz="900" dirty="0">
                          <a:effectLst/>
                        </a:rPr>
                        <a:t> de </a:t>
                      </a:r>
                      <a:r>
                        <a:rPr lang="en-US" sz="900" dirty="0" err="1">
                          <a:effectLst/>
                        </a:rPr>
                        <a:t>leur</a:t>
                      </a:r>
                      <a:r>
                        <a:rPr lang="en-US" sz="900" dirty="0">
                          <a:effectLst/>
                        </a:rPr>
                        <a:t> </a:t>
                      </a:r>
                      <a:r>
                        <a:rPr lang="en-US" sz="900" dirty="0" err="1">
                          <a:effectLst/>
                        </a:rPr>
                        <a:t>prestataire</a:t>
                      </a:r>
                      <a:r>
                        <a:rPr lang="en-US" sz="900" dirty="0">
                          <a:effectLst/>
                        </a:rPr>
                        <a:t> de </a:t>
                      </a:r>
                      <a:r>
                        <a:rPr lang="en-US" sz="900" dirty="0" err="1">
                          <a:effectLst/>
                        </a:rPr>
                        <a:t>soins</a:t>
                      </a:r>
                      <a:r>
                        <a:rPr lang="en-US" sz="900" dirty="0">
                          <a:effectLst/>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1486635"/>
                  </a:ext>
                </a:extLst>
              </a:tr>
              <a:tr h="328783">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900" dirty="0">
                          <a:effectLst/>
                        </a:rPr>
                        <a:t>50 - 74</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900" dirty="0">
                          <a:effectLst/>
                        </a:rPr>
                        <a:t>Le </a:t>
                      </a:r>
                      <a:r>
                        <a:rPr lang="en-US" sz="900" dirty="0" err="1">
                          <a:effectLst/>
                        </a:rPr>
                        <a:t>programme</a:t>
                      </a:r>
                      <a:r>
                        <a:rPr lang="en-US" sz="900" dirty="0">
                          <a:effectLst/>
                        </a:rPr>
                        <a:t> ne </a:t>
                      </a:r>
                      <a:r>
                        <a:rPr lang="en-US" sz="900" dirty="0" err="1">
                          <a:effectLst/>
                        </a:rPr>
                        <a:t>recrute</a:t>
                      </a:r>
                      <a:r>
                        <a:rPr lang="en-US" sz="900" dirty="0">
                          <a:effectLst/>
                        </a:rPr>
                        <a:t> pas </a:t>
                      </a:r>
                      <a:r>
                        <a:rPr lang="en-US" sz="900" dirty="0" err="1">
                          <a:effectLst/>
                        </a:rPr>
                        <a:t>intentionnellement</a:t>
                      </a:r>
                      <a:r>
                        <a:rPr lang="en-US" sz="900" dirty="0">
                          <a:effectLst/>
                        </a:rPr>
                        <a:t> des </a:t>
                      </a:r>
                      <a:r>
                        <a:rPr lang="en-US" sz="900" dirty="0" err="1">
                          <a:effectLst/>
                        </a:rPr>
                        <a:t>personnes</a:t>
                      </a:r>
                      <a:r>
                        <a:rPr lang="en-US" sz="900" dirty="0">
                          <a:effectLst/>
                        </a:rPr>
                        <a:t> à haut </a:t>
                      </a:r>
                      <a:r>
                        <a:rPr lang="en-US" sz="900" dirty="0" err="1">
                          <a:effectLst/>
                        </a:rPr>
                        <a:t>risque</a:t>
                      </a:r>
                      <a:r>
                        <a:rPr lang="en-US" sz="900" dirty="0">
                          <a:effectLst/>
                        </a:rPr>
                        <a:t> pour le </a:t>
                      </a:r>
                      <a:r>
                        <a:rPr lang="en-US" sz="900" dirty="0" err="1">
                          <a:effectLst/>
                        </a:rPr>
                        <a:t>dépistage</a:t>
                      </a:r>
                      <a:r>
                        <a:rPr lang="en-US" sz="900" dirty="0">
                          <a:effectLst/>
                        </a:rPr>
                        <a:t> par RSOS. Les </a:t>
                      </a:r>
                      <a:r>
                        <a:rPr lang="en-US" sz="900" dirty="0" err="1">
                          <a:effectLst/>
                        </a:rPr>
                        <a:t>personnes</a:t>
                      </a:r>
                      <a:r>
                        <a:rPr lang="en-US" sz="900" dirty="0">
                          <a:effectLst/>
                        </a:rPr>
                        <a:t> à haut </a:t>
                      </a:r>
                      <a:r>
                        <a:rPr lang="en-US" sz="900" dirty="0" err="1">
                          <a:effectLst/>
                        </a:rPr>
                        <a:t>risque</a:t>
                      </a:r>
                      <a:r>
                        <a:rPr lang="en-US" sz="900" dirty="0">
                          <a:effectLst/>
                        </a:rPr>
                        <a:t> </a:t>
                      </a:r>
                      <a:r>
                        <a:rPr lang="en-US" sz="900" dirty="0" err="1">
                          <a:effectLst/>
                        </a:rPr>
                        <a:t>peuvent</a:t>
                      </a:r>
                      <a:r>
                        <a:rPr lang="en-US" sz="900" dirty="0">
                          <a:effectLst/>
                        </a:rPr>
                        <a:t> </a:t>
                      </a:r>
                      <a:r>
                        <a:rPr lang="en-US" sz="900" dirty="0" err="1">
                          <a:effectLst/>
                        </a:rPr>
                        <a:t>accéder</a:t>
                      </a:r>
                      <a:r>
                        <a:rPr lang="en-US" sz="900" dirty="0">
                          <a:effectLst/>
                        </a:rPr>
                        <a:t> au </a:t>
                      </a:r>
                      <a:r>
                        <a:rPr lang="en-US" sz="900" dirty="0" err="1">
                          <a:effectLst/>
                        </a:rPr>
                        <a:t>dépistage</a:t>
                      </a:r>
                      <a:r>
                        <a:rPr lang="en-US" sz="900" dirty="0">
                          <a:effectLst/>
                        </a:rPr>
                        <a:t> par </a:t>
                      </a:r>
                      <a:r>
                        <a:rPr lang="en-US" sz="900" dirty="0" err="1">
                          <a:effectLst/>
                        </a:rPr>
                        <a:t>coloscopie</a:t>
                      </a:r>
                      <a:r>
                        <a:rPr lang="en-US" sz="900" dirty="0">
                          <a:effectLst/>
                        </a:rPr>
                        <a:t> par </a:t>
                      </a:r>
                      <a:r>
                        <a:rPr lang="en-US" sz="900" dirty="0" err="1">
                          <a:effectLst/>
                        </a:rPr>
                        <a:t>l'intermédiaire</a:t>
                      </a:r>
                      <a:r>
                        <a:rPr lang="en-US" sz="900" dirty="0">
                          <a:effectLst/>
                        </a:rPr>
                        <a:t> de </a:t>
                      </a:r>
                      <a:r>
                        <a:rPr lang="en-US" sz="900" dirty="0" err="1">
                          <a:effectLst/>
                        </a:rPr>
                        <a:t>leur</a:t>
                      </a:r>
                      <a:r>
                        <a:rPr lang="en-US" sz="900" dirty="0">
                          <a:effectLst/>
                        </a:rPr>
                        <a:t> </a:t>
                      </a:r>
                      <a:r>
                        <a:rPr lang="en-US" sz="900" dirty="0" err="1">
                          <a:effectLst/>
                        </a:rPr>
                        <a:t>prestataire</a:t>
                      </a:r>
                      <a:r>
                        <a:rPr lang="en-US" sz="900" dirty="0">
                          <a:effectLst/>
                        </a:rPr>
                        <a:t> de </a:t>
                      </a:r>
                      <a:r>
                        <a:rPr lang="en-US" sz="900" dirty="0" err="1">
                          <a:effectLst/>
                        </a:rPr>
                        <a:t>soins</a:t>
                      </a:r>
                      <a:r>
                        <a:rPr lang="en-US" sz="900" dirty="0">
                          <a:effectLst/>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448765"/>
                  </a:ext>
                </a:extLst>
              </a:tr>
              <a:tr h="44933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900" dirty="0">
                          <a:effectLst/>
                        </a:rPr>
                        <a:t> Dépend des antécédents familiaux ou des syndromes génétiques.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dirty="0">
                          <a:effectLst/>
                        </a:rPr>
                        <a:t>Risque élevé : Les personnes atteintes de syndromes héréditaires de cancer colorectal, tels que la polypose adénomateuse familiale (FAP), le syndrome de Lynch, la polypose associée à MUTYH, le syndrome de </a:t>
                      </a:r>
                      <a:r>
                        <a:rPr lang="en-US" sz="900" dirty="0" err="1">
                          <a:effectLst/>
                        </a:rPr>
                        <a:t>Peutz-Jeghers</a:t>
                      </a:r>
                      <a:r>
                        <a:rPr lang="en-US" sz="900" dirty="0">
                          <a:effectLst/>
                        </a:rPr>
                        <a:t> et le syndrome de polypose juvénile. </a:t>
                      </a:r>
                    </a:p>
                    <a:p>
                      <a:pPr marL="0" marR="0" algn="l">
                        <a:lnSpc>
                          <a:spcPct val="107000"/>
                        </a:lnSpc>
                        <a:spcBef>
                          <a:spcPts val="0"/>
                        </a:spcBef>
                        <a:spcAft>
                          <a:spcPts val="800"/>
                        </a:spcAft>
                      </a:pPr>
                      <a:r>
                        <a:rPr lang="en-US" sz="900" dirty="0">
                          <a:effectLst/>
                        </a:rPr>
                        <a:t>Les personnes à haut risque sont prises en charge en dehors du programme de dépistage.</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718797"/>
                  </a:ext>
                </a:extLst>
              </a:tr>
              <a:tr h="137234">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900" dirty="0">
                          <a:effectLst/>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900">
                          <a:effectLst/>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5941464"/>
                  </a:ext>
                </a:extLst>
              </a:tr>
              <a:tr h="29724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900" dirty="0">
                          <a:effectLst/>
                        </a:rPr>
                        <a:t>-N/A</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900" dirty="0" err="1">
                          <a:effectLst/>
                        </a:rPr>
                        <a:t>Basé</a:t>
                      </a:r>
                      <a:r>
                        <a:rPr lang="en-US" sz="900" dirty="0">
                          <a:effectLst/>
                        </a:rPr>
                        <a:t> sur les directives de pratique </a:t>
                      </a:r>
                      <a:r>
                        <a:rPr lang="en-US" sz="900" dirty="0" err="1">
                          <a:effectLst/>
                        </a:rPr>
                        <a:t>clinique</a:t>
                      </a:r>
                      <a:r>
                        <a:rPr lang="en-US" sz="900" dirty="0">
                          <a:effectLst/>
                        </a:rPr>
                        <a:t>. La </a:t>
                      </a:r>
                      <a:r>
                        <a:rPr lang="en-US" sz="900" dirty="0" err="1">
                          <a:effectLst/>
                        </a:rPr>
                        <a:t>définition</a:t>
                      </a:r>
                      <a:r>
                        <a:rPr lang="en-US" sz="900" dirty="0">
                          <a:effectLst/>
                        </a:rPr>
                        <a:t> des </a:t>
                      </a:r>
                      <a:r>
                        <a:rPr lang="en-US" sz="900" dirty="0" err="1">
                          <a:effectLst/>
                        </a:rPr>
                        <a:t>risques</a:t>
                      </a:r>
                      <a:r>
                        <a:rPr lang="en-US" sz="900" dirty="0">
                          <a:effectLst/>
                        </a:rPr>
                        <a:t> </a:t>
                      </a:r>
                      <a:r>
                        <a:rPr lang="en-US" sz="900" dirty="0" err="1">
                          <a:effectLst/>
                        </a:rPr>
                        <a:t>élevés</a:t>
                      </a:r>
                      <a:r>
                        <a:rPr lang="en-US" sz="900" dirty="0">
                          <a:effectLst/>
                        </a:rPr>
                        <a:t> </a:t>
                      </a:r>
                      <a:r>
                        <a:rPr lang="en-US" sz="900" dirty="0" err="1">
                          <a:effectLst/>
                        </a:rPr>
                        <a:t>n'est</a:t>
                      </a:r>
                      <a:r>
                        <a:rPr lang="en-US" sz="900" dirty="0">
                          <a:effectLst/>
                        </a:rPr>
                        <a:t> pas </a:t>
                      </a:r>
                      <a:r>
                        <a:rPr lang="en-US" sz="900" dirty="0" err="1">
                          <a:effectLst/>
                        </a:rPr>
                        <a:t>spécifiée</a:t>
                      </a:r>
                      <a:r>
                        <a:rPr lang="en-US" sz="900" dirty="0">
                          <a:effectLst/>
                        </a:rPr>
                        <a:t> dans </a:t>
                      </a:r>
                      <a:r>
                        <a:rPr lang="en-US" sz="900" dirty="0" err="1">
                          <a:effectLst/>
                        </a:rPr>
                        <a:t>nos</a:t>
                      </a:r>
                      <a:r>
                        <a:rPr lang="en-US" sz="900" dirty="0">
                          <a:effectLst/>
                        </a:rPr>
                        <a:t> directives. Les </a:t>
                      </a:r>
                      <a:r>
                        <a:rPr lang="en-US" sz="900" dirty="0" err="1">
                          <a:effectLst/>
                        </a:rPr>
                        <a:t>définitions</a:t>
                      </a:r>
                      <a:r>
                        <a:rPr lang="en-US" sz="900" dirty="0">
                          <a:effectLst/>
                        </a:rPr>
                        <a:t> des </a:t>
                      </a:r>
                      <a:r>
                        <a:rPr lang="en-US" sz="900" dirty="0" err="1">
                          <a:effectLst/>
                        </a:rPr>
                        <a:t>lignes</a:t>
                      </a:r>
                      <a:r>
                        <a:rPr lang="en-US" sz="900" dirty="0">
                          <a:effectLst/>
                        </a:rPr>
                        <a:t> directrices </a:t>
                      </a:r>
                      <a:r>
                        <a:rPr lang="en-US" sz="900" dirty="0" err="1">
                          <a:effectLst/>
                        </a:rPr>
                        <a:t>utilisent</a:t>
                      </a:r>
                      <a:r>
                        <a:rPr lang="en-US" sz="900" dirty="0">
                          <a:effectLst/>
                        </a:rPr>
                        <a:t> le </a:t>
                      </a:r>
                      <a:r>
                        <a:rPr lang="en-US" sz="900" dirty="0" err="1">
                          <a:effectLst/>
                        </a:rPr>
                        <a:t>terme</a:t>
                      </a:r>
                      <a:r>
                        <a:rPr lang="en-US" sz="900" dirty="0">
                          <a:effectLst/>
                        </a:rPr>
                        <a:t> de </a:t>
                      </a:r>
                      <a:r>
                        <a:rPr lang="en-US" sz="900" dirty="0" err="1">
                          <a:effectLst/>
                        </a:rPr>
                        <a:t>risque</a:t>
                      </a:r>
                      <a:r>
                        <a:rPr lang="en-US" sz="900" dirty="0">
                          <a:effectLst/>
                        </a:rPr>
                        <a:t> </a:t>
                      </a:r>
                      <a:r>
                        <a:rPr lang="en-US" sz="900" dirty="0" err="1">
                          <a:effectLst/>
                        </a:rPr>
                        <a:t>moyen</a:t>
                      </a:r>
                      <a:r>
                        <a:rPr lang="en-US" sz="900" dirty="0">
                          <a:effectLst/>
                        </a:rPr>
                        <a:t> et de </a:t>
                      </a:r>
                      <a:r>
                        <a:rPr lang="en-US" sz="900" dirty="0" err="1">
                          <a:effectLst/>
                        </a:rPr>
                        <a:t>risque</a:t>
                      </a:r>
                      <a:r>
                        <a:rPr lang="en-US" sz="900" dirty="0">
                          <a:effectLst/>
                        </a:rPr>
                        <a:t> non </a:t>
                      </a:r>
                      <a:r>
                        <a:rPr lang="en-US" sz="900" dirty="0" err="1">
                          <a:effectLst/>
                        </a:rPr>
                        <a:t>moyen</a:t>
                      </a: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7038088"/>
                  </a:ext>
                </a:extLst>
              </a:tr>
              <a:tr h="252180">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900">
                          <a:effectLst/>
                        </a:rPr>
                        <a:t>Dépend du syndrome génétique</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900" dirty="0">
                          <a:effectLst/>
                        </a:rPr>
                        <a:t>Les personnes à haut risque doivent passer une coloscopie par l'intermédiaire de leur fournisseur de soins de santé.</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1406068"/>
                  </a:ext>
                </a:extLst>
              </a:tr>
              <a:tr h="755138">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900" dirty="0">
                          <a:effectLst/>
                        </a:rPr>
                        <a:t>Dépend des conditions génétiques :</a:t>
                      </a:r>
                      <a:br>
                        <a:rPr lang="en-US" sz="900" dirty="0">
                          <a:effectLst/>
                        </a:rPr>
                      </a:br>
                      <a:r>
                        <a:rPr lang="en-US" sz="900" dirty="0">
                          <a:effectLst/>
                        </a:rPr>
                        <a:t>HNPCC - Début à l'âge de 20 ans ou 10 ans plus jeune que le parent affecté.</a:t>
                      </a:r>
                      <a:br>
                        <a:rPr lang="en-US" sz="900" dirty="0">
                          <a:effectLst/>
                        </a:rPr>
                      </a:br>
                      <a:r>
                        <a:rPr lang="en-US" sz="900" dirty="0">
                          <a:effectLst/>
                        </a:rPr>
                        <a:t>FAP - Début entre 10 et 12 ans</a:t>
                      </a:r>
                      <a:br>
                        <a:rPr lang="en-US" sz="900" dirty="0">
                          <a:effectLst/>
                        </a:rPr>
                      </a:br>
                      <a:r>
                        <a:rPr lang="en-US" sz="900" dirty="0">
                          <a:effectLst/>
                        </a:rPr>
                        <a:t>AFAP - Début entre 16 et 18 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900" dirty="0">
                          <a:effectLst/>
                        </a:rPr>
                        <a:t>La définition de risque accru dans les lignes directrices inclut les personnes à </a:t>
                      </a:r>
                      <a:r>
                        <a:rPr lang="en-US" sz="900" dirty="0" err="1">
                          <a:effectLst/>
                        </a:rPr>
                        <a:t>risque</a:t>
                      </a:r>
                      <a:r>
                        <a:rPr lang="en-US" sz="900" dirty="0">
                          <a:effectLst/>
                        </a:rPr>
                        <a:t> </a:t>
                      </a:r>
                      <a:r>
                        <a:rPr lang="en-US" sz="900" dirty="0" err="1">
                          <a:effectLst/>
                        </a:rPr>
                        <a:t>élevé</a:t>
                      </a:r>
                      <a:r>
                        <a:rPr lang="en-US" sz="900" dirty="0">
                          <a:effectLst/>
                        </a:rPr>
                        <a:t> </a:t>
                      </a:r>
                      <a:r>
                        <a:rPr lang="en-US" sz="900" dirty="0" err="1">
                          <a:effectLst/>
                        </a:rPr>
                        <a:t>sentant</a:t>
                      </a:r>
                      <a:r>
                        <a:rPr lang="en-US" sz="900" dirty="0">
                          <a:effectLst/>
                        </a:rPr>
                        <a:t> une condition génétique (HNPCC, FAP, AFAP) avec une prédisposition au cancer colorectal. La condition spécifique détermine le processus, l'intervalle et l'âge du dépistage. </a:t>
                      </a:r>
                      <a:br>
                        <a:rPr lang="en-US" sz="900" dirty="0">
                          <a:effectLst/>
                        </a:rPr>
                      </a:br>
                      <a:r>
                        <a:rPr lang="en-US" sz="900" dirty="0">
                          <a:effectLst/>
                        </a:rPr>
                        <a:t>Les personnes à haut risque ne sont pas identifiées par le programme. Les personnes âgées de 50 à 74 ans présentant un risque accru sont invitées par une lettre d'invitation à s'identifier et à discuter des options de dépistage avec leur prestataire de soins primaires (coloscopie).</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161071"/>
                  </a:ext>
                </a:extLst>
              </a:tr>
              <a:tr h="252180">
                <a:tc>
                  <a:txBody>
                    <a:bodyPr/>
                    <a:lstStyle/>
                    <a:p>
                      <a:pPr marL="0" marR="0" algn="ctr">
                        <a:lnSpc>
                          <a:spcPct val="107000"/>
                        </a:lnSpc>
                        <a:spcBef>
                          <a:spcPts val="240"/>
                        </a:spcBef>
                        <a:spcAft>
                          <a:spcPts val="24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37994" marR="37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900" dirty="0">
                          <a:effectLst/>
                        </a:rPr>
                        <a:t>50 - 74</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900" dirty="0">
                          <a:effectLst/>
                        </a:rPr>
                        <a:t>Les personnes à </a:t>
                      </a:r>
                      <a:r>
                        <a:rPr lang="en-US" sz="900" dirty="0" err="1">
                          <a:effectLst/>
                        </a:rPr>
                        <a:t>risque</a:t>
                      </a:r>
                      <a:r>
                        <a:rPr lang="en-US" sz="900" dirty="0">
                          <a:effectLst/>
                        </a:rPr>
                        <a:t> </a:t>
                      </a:r>
                      <a:r>
                        <a:rPr lang="en-US" sz="900" dirty="0" err="1">
                          <a:effectLst/>
                        </a:rPr>
                        <a:t>élevé</a:t>
                      </a:r>
                      <a:r>
                        <a:rPr lang="en-US" sz="900" dirty="0">
                          <a:effectLst/>
                        </a:rPr>
                        <a:t> </a:t>
                      </a:r>
                      <a:r>
                        <a:rPr lang="en-US" sz="900" dirty="0" err="1">
                          <a:effectLst/>
                        </a:rPr>
                        <a:t>doivent</a:t>
                      </a:r>
                      <a:r>
                        <a:rPr lang="en-US" sz="900" dirty="0">
                          <a:effectLst/>
                        </a:rPr>
                        <a:t> passer une coloscopie par l'intermédiaire de leur fournisseur de soins de santé.</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49033" marR="49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4589532"/>
                  </a:ext>
                </a:extLst>
              </a:tr>
            </a:tbl>
          </a:graphicData>
        </a:graphic>
      </p:graphicFrame>
      <p:sp>
        <p:nvSpPr>
          <p:cNvPr id="7" name="TextBox 6">
            <a:extLst>
              <a:ext uri="{FF2B5EF4-FFF2-40B4-BE49-F238E27FC236}">
                <a16:creationId xmlns:a16="http://schemas.microsoft.com/office/drawing/2014/main" id="{89B09C12-CE1D-3E75-7F7C-53306E260A9B}"/>
              </a:ext>
            </a:extLst>
          </p:cNvPr>
          <p:cNvSpPr txBox="1"/>
          <p:nvPr/>
        </p:nvSpPr>
        <p:spPr>
          <a:xfrm>
            <a:off x="203198" y="5460595"/>
            <a:ext cx="8659448" cy="967765"/>
          </a:xfrm>
          <a:prstGeom prst="rect">
            <a:avLst/>
          </a:prstGeom>
          <a:noFill/>
        </p:spPr>
        <p:txBody>
          <a:bodyPr wrap="square">
            <a:spAutoFit/>
          </a:bodyPr>
          <a:lstStyle/>
          <a:p>
            <a:pPr>
              <a:lnSpc>
                <a:spcPct val="107000"/>
              </a:lnSpc>
              <a:spcBef>
                <a:spcPts val="300"/>
              </a:spcBef>
              <a:spcAft>
                <a:spcPts val="800"/>
              </a:spcAft>
            </a:pPr>
            <a:r>
              <a:rPr lang="en-US" sz="900" dirty="0">
                <a:effectLst/>
                <a:latin typeface="Calibri" panose="020F0502020204030204" pitchFamily="34" charset="0"/>
                <a:ea typeface="Yu Mincho" panose="02020400000000000000" pitchFamily="18" charset="-128"/>
                <a:cs typeface="Calibri" panose="020F0502020204030204" pitchFamily="34" charset="0"/>
              </a:rPr>
              <a:t>Qc : * Les </a:t>
            </a:r>
            <a:r>
              <a:rPr lang="en-US" sz="900" dirty="0" err="1">
                <a:effectLst/>
                <a:latin typeface="Calibri" panose="020F0502020204030204" pitchFamily="34" charset="0"/>
                <a:ea typeface="Yu Mincho" panose="02020400000000000000" pitchFamily="18" charset="-128"/>
                <a:cs typeface="Calibri" panose="020F0502020204030204" pitchFamily="34" charset="0"/>
              </a:rPr>
              <a:t>algorithmes</a:t>
            </a:r>
            <a:r>
              <a:rPr lang="en-US" sz="900" dirty="0">
                <a:effectLst/>
                <a:latin typeface="Calibri" panose="020F0502020204030204" pitchFamily="34" charset="0"/>
                <a:ea typeface="Yu Mincho" panose="02020400000000000000" pitchFamily="18" charset="-128"/>
                <a:cs typeface="Calibri" panose="020F0502020204030204" pitchFamily="34" charset="0"/>
              </a:rPr>
              <a:t> de surveillance et de gestion </a:t>
            </a:r>
            <a:r>
              <a:rPr lang="en-US" sz="900" dirty="0" err="1">
                <a:effectLst/>
                <a:latin typeface="Calibri" panose="020F0502020204030204" pitchFamily="34" charset="0"/>
                <a:ea typeface="Yu Mincho" panose="02020400000000000000" pitchFamily="18" charset="-128"/>
                <a:cs typeface="Calibri" panose="020F0502020204030204" pitchFamily="34" charset="0"/>
              </a:rPr>
              <a:t>fondés</a:t>
            </a:r>
            <a:r>
              <a:rPr lang="en-US" sz="900" dirty="0">
                <a:effectLst/>
                <a:latin typeface="Calibri" panose="020F0502020204030204" pitchFamily="34" charset="0"/>
                <a:ea typeface="Yu Mincho" panose="02020400000000000000" pitchFamily="18" charset="-128"/>
                <a:cs typeface="Calibri" panose="020F0502020204030204" pitchFamily="34" charset="0"/>
              </a:rPr>
              <a:t> sur le </a:t>
            </a:r>
            <a:r>
              <a:rPr lang="en-US" sz="900" dirty="0" err="1">
                <a:effectLst/>
                <a:latin typeface="Calibri" panose="020F0502020204030204" pitchFamily="34" charset="0"/>
                <a:ea typeface="Yu Mincho" panose="02020400000000000000" pitchFamily="18" charset="-128"/>
                <a:cs typeface="Calibri" panose="020F0502020204030204" pitchFamily="34" charset="0"/>
              </a:rPr>
              <a:t>risque</a:t>
            </a:r>
            <a:r>
              <a:rPr lang="en-US" sz="900" dirty="0">
                <a:effectLst/>
                <a:latin typeface="Calibri" panose="020F0502020204030204" pitchFamily="34" charset="0"/>
                <a:ea typeface="Yu Mincho" panose="02020400000000000000" pitchFamily="18" charset="-128"/>
                <a:cs typeface="Calibri" panose="020F0502020204030204" pitchFamily="34" charset="0"/>
              </a:rPr>
              <a:t> et la surveillance </a:t>
            </a:r>
            <a:r>
              <a:rPr lang="en-US" sz="900" dirty="0" err="1">
                <a:effectLst/>
                <a:latin typeface="Calibri" panose="020F0502020204030204" pitchFamily="34" charset="0"/>
                <a:ea typeface="Yu Mincho" panose="02020400000000000000" pitchFamily="18" charset="-128"/>
                <a:cs typeface="Calibri" panose="020F0502020204030204" pitchFamily="34" charset="0"/>
              </a:rPr>
              <a:t>clinique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en</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fonction</a:t>
            </a:r>
            <a:r>
              <a:rPr lang="en-US" sz="900" dirty="0">
                <a:effectLst/>
                <a:latin typeface="Calibri" panose="020F0502020204030204" pitchFamily="34" charset="0"/>
                <a:ea typeface="Yu Mincho" panose="02020400000000000000" pitchFamily="18" charset="-128"/>
                <a:cs typeface="Calibri" panose="020F0502020204030204" pitchFamily="34" charset="0"/>
              </a:rPr>
              <a:t>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l'affection</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sont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en</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cours</a:t>
            </a:r>
            <a:r>
              <a:rPr lang="en-US" sz="900" dirty="0">
                <a:effectLst/>
                <a:latin typeface="Calibri" panose="020F0502020204030204" pitchFamily="34" charset="0"/>
                <a:ea typeface="Yu Mincho" panose="02020400000000000000" pitchFamily="18" charset="-128"/>
                <a:cs typeface="Calibri" panose="020F0502020204030204" pitchFamily="34" charset="0"/>
              </a:rPr>
              <a:t>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révision</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Ils</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comportent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actuellement</a:t>
            </a:r>
            <a:r>
              <a:rPr lang="en-US" sz="900" dirty="0">
                <a:effectLst/>
                <a:latin typeface="Calibri" panose="020F0502020204030204" pitchFamily="34" charset="0"/>
                <a:ea typeface="Yu Mincho" panose="02020400000000000000" pitchFamily="18" charset="-128"/>
                <a:cs typeface="Calibri" panose="020F0502020204030204" pitchFamily="34" charset="0"/>
              </a:rPr>
              <a:t> 3 </a:t>
            </a:r>
            <a:r>
              <a:rPr lang="en-US" sz="900" dirty="0" err="1">
                <a:effectLst/>
                <a:latin typeface="Calibri" panose="020F0502020204030204" pitchFamily="34" charset="0"/>
                <a:ea typeface="Yu Mincho" panose="02020400000000000000" pitchFamily="18" charset="-128"/>
                <a:cs typeface="Calibri" panose="020F0502020204030204" pitchFamily="34" charset="0"/>
              </a:rPr>
              <a:t>catégories</a:t>
            </a:r>
            <a:r>
              <a:rPr lang="en-US" sz="900" dirty="0">
                <a:effectLst/>
                <a:latin typeface="Calibri" panose="020F0502020204030204" pitchFamily="34" charset="0"/>
                <a:ea typeface="Yu Mincho" panose="02020400000000000000" pitchFamily="18" charset="-128"/>
                <a:cs typeface="Calibri" panose="020F0502020204030204" pitchFamily="34" charset="0"/>
              </a:rPr>
              <a:t>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risque</a:t>
            </a:r>
            <a:r>
              <a:rPr lang="en-US" sz="900" dirty="0">
                <a:effectLst/>
                <a:latin typeface="Calibri" panose="020F0502020204030204" pitchFamily="34" charset="0"/>
                <a:ea typeface="Yu Mincho" panose="02020400000000000000" pitchFamily="18" charset="-128"/>
                <a:cs typeface="Calibri" panose="020F0502020204030204" pitchFamily="34" charset="0"/>
              </a:rPr>
              <a:t> : </a:t>
            </a:r>
            <a:r>
              <a:rPr lang="en-US" sz="900" dirty="0" err="1">
                <a:effectLst/>
                <a:latin typeface="Calibri" panose="020F0502020204030204" pitchFamily="34" charset="0"/>
                <a:ea typeface="Yu Mincho" panose="02020400000000000000" pitchFamily="18" charset="-128"/>
                <a:cs typeface="Calibri" panose="020F0502020204030204" pitchFamily="34" charset="0"/>
              </a:rPr>
              <a:t>risque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modéré</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risque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légèrement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accru</a:t>
            </a:r>
            <a:r>
              <a:rPr lang="en-US" sz="900" dirty="0">
                <a:effectLst/>
                <a:latin typeface="Calibri" panose="020F0502020204030204" pitchFamily="34" charset="0"/>
                <a:ea typeface="Yu Mincho" panose="02020400000000000000" pitchFamily="18" charset="-128"/>
                <a:cs typeface="Calibri" panose="020F0502020204030204" pitchFamily="34" charset="0"/>
              </a:rPr>
              <a:t> et </a:t>
            </a:r>
            <a:r>
              <a:rPr lang="en-US" sz="900" dirty="0" err="1">
                <a:effectLst/>
                <a:latin typeface="Calibri" panose="020F0502020204030204" pitchFamily="34" charset="0"/>
                <a:ea typeface="Yu Mincho" panose="02020400000000000000" pitchFamily="18" charset="-128"/>
                <a:cs typeface="Calibri" panose="020F0502020204030204" pitchFamily="34" charset="0"/>
              </a:rPr>
              <a:t>risque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modérément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accru</a:t>
            </a:r>
            <a:r>
              <a:rPr lang="en-US" sz="900" dirty="0">
                <a:effectLst/>
                <a:latin typeface="Calibri" panose="020F0502020204030204" pitchFamily="34" charset="0"/>
                <a:ea typeface="Yu Mincho" panose="02020400000000000000" pitchFamily="18" charset="-128"/>
                <a:cs typeface="Calibri" panose="020F0502020204030204" pitchFamily="34" charset="0"/>
              </a:rPr>
              <a:t>. Les </a:t>
            </a:r>
            <a:r>
              <a:rPr lang="en-US" sz="900" dirty="0" err="1">
                <a:effectLst/>
                <a:latin typeface="Calibri" panose="020F0502020204030204" pitchFamily="34" charset="0"/>
                <a:ea typeface="Yu Mincho" panose="02020400000000000000" pitchFamily="18" charset="-128"/>
                <a:cs typeface="Calibri" panose="020F0502020204030204" pitchFamily="34" charset="0"/>
              </a:rPr>
              <a:t>personnes</a:t>
            </a:r>
            <a:r>
              <a:rPr lang="en-US" sz="900" dirty="0">
                <a:effectLst/>
                <a:latin typeface="Calibri" panose="020F0502020204030204" pitchFamily="34" charset="0"/>
                <a:ea typeface="Yu Mincho" panose="02020400000000000000" pitchFamily="18" charset="-128"/>
                <a:cs typeface="Calibri" panose="020F0502020204030204" pitchFamily="34" charset="0"/>
              </a:rPr>
              <a:t> à </a:t>
            </a:r>
            <a:r>
              <a:rPr lang="en-US" sz="900" dirty="0" err="1">
                <a:effectLst/>
                <a:latin typeface="Calibri" panose="020F0502020204030204" pitchFamily="34" charset="0"/>
                <a:ea typeface="Yu Mincho" panose="02020400000000000000" pitchFamily="18" charset="-128"/>
                <a:cs typeface="Calibri" panose="020F0502020204030204" pitchFamily="34" charset="0"/>
              </a:rPr>
              <a:t>risque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élevé</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sont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incluses</a:t>
            </a:r>
            <a:r>
              <a:rPr lang="en-US" sz="900" dirty="0">
                <a:effectLst/>
                <a:latin typeface="Calibri" panose="020F0502020204030204" pitchFamily="34" charset="0"/>
                <a:ea typeface="Yu Mincho" panose="02020400000000000000" pitchFamily="18" charset="-128"/>
                <a:cs typeface="Calibri" panose="020F0502020204030204" pitchFamily="34" charset="0"/>
              </a:rPr>
              <a:t> dans les </a:t>
            </a:r>
            <a:r>
              <a:rPr lang="en-US" sz="900" dirty="0" err="1">
                <a:effectLst/>
                <a:latin typeface="Calibri" panose="020F0502020204030204" pitchFamily="34" charset="0"/>
                <a:ea typeface="Yu Mincho" panose="02020400000000000000" pitchFamily="18" charset="-128"/>
                <a:cs typeface="Calibri" panose="020F0502020204030204" pitchFamily="34" charset="0"/>
              </a:rPr>
              <a:t>algorithmes</a:t>
            </a:r>
            <a:r>
              <a:rPr lang="en-US" sz="900" dirty="0">
                <a:effectLst/>
                <a:latin typeface="Calibri" panose="020F0502020204030204" pitchFamily="34" charset="0"/>
                <a:ea typeface="Yu Mincho" panose="02020400000000000000" pitchFamily="18" charset="-128"/>
                <a:cs typeface="Calibri" panose="020F0502020204030204" pitchFamily="34" charset="0"/>
              </a:rPr>
              <a:t>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risque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modérément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accru</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mais</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ils</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n'ont</a:t>
            </a:r>
            <a:r>
              <a:rPr lang="en-US" sz="900" dirty="0">
                <a:effectLst/>
                <a:latin typeface="Calibri" panose="020F0502020204030204" pitchFamily="34" charset="0"/>
                <a:ea typeface="Yu Mincho" panose="02020400000000000000" pitchFamily="18" charset="-128"/>
                <a:cs typeface="Calibri" panose="020F0502020204030204" pitchFamily="34" charset="0"/>
              </a:rPr>
              <a:t> pas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définition</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spécifique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ni</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d'algorithme</a:t>
            </a:r>
            <a:r>
              <a:rPr lang="en-US" sz="900" dirty="0">
                <a:effectLst/>
                <a:latin typeface="Calibri" panose="020F0502020204030204" pitchFamily="34" charset="0"/>
                <a:ea typeface="Yu Mincho" panose="02020400000000000000" pitchFamily="18" charset="-128"/>
                <a:cs typeface="Calibri" panose="020F0502020204030204" pitchFamily="34" charset="0"/>
              </a:rPr>
              <a:t> précis pour </a:t>
            </a:r>
            <a:r>
              <a:rPr lang="en-US" sz="900" dirty="0" err="1">
                <a:effectLst/>
                <a:latin typeface="Calibri" panose="020F0502020204030204" pitchFamily="34" charset="0"/>
                <a:ea typeface="Yu Mincho" panose="02020400000000000000" pitchFamily="18" charset="-128"/>
                <a:cs typeface="Calibri" panose="020F0502020204030204" pitchFamily="34" charset="0"/>
              </a:rPr>
              <a:t>cette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catégorie</a:t>
            </a:r>
            <a:r>
              <a:rPr lang="en-US" sz="900" dirty="0">
                <a:effectLst/>
                <a:latin typeface="Calibri" panose="020F0502020204030204" pitchFamily="34" charset="0"/>
                <a:ea typeface="Yu Mincho" panose="02020400000000000000" pitchFamily="18" charset="-128"/>
                <a:cs typeface="Calibri" panose="020F0502020204030204" pitchFamily="34" charset="0"/>
              </a:rPr>
              <a:t>.</a:t>
            </a:r>
            <a:br>
              <a:rPr lang="en-US" sz="900" dirty="0">
                <a:effectLst/>
                <a:latin typeface="Calibri" panose="020F0502020204030204" pitchFamily="34" charset="0"/>
                <a:ea typeface="Yu Mincho" panose="02020400000000000000" pitchFamily="18" charset="-128"/>
                <a:cs typeface="Calibri" panose="020F0502020204030204" pitchFamily="34" charset="0"/>
              </a:rPr>
            </a:b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Aucune</a:t>
            </a:r>
            <a:r>
              <a:rPr lang="en-US" sz="900" dirty="0">
                <a:effectLst/>
                <a:latin typeface="Calibri" panose="020F0502020204030204" pitchFamily="34" charset="0"/>
                <a:ea typeface="Yu Mincho" panose="02020400000000000000" pitchFamily="18" charset="-128"/>
                <a:cs typeface="Calibri" panose="020F0502020204030204" pitchFamily="34" charset="0"/>
              </a:rPr>
              <a:t> information </a:t>
            </a:r>
            <a:r>
              <a:rPr lang="en-US" sz="900" dirty="0" err="1">
                <a:effectLst/>
                <a:latin typeface="Calibri" panose="020F0502020204030204" pitchFamily="34" charset="0"/>
                <a:ea typeface="Yu Mincho" panose="02020400000000000000" pitchFamily="18" charset="-128"/>
                <a:cs typeface="Calibri" panose="020F0502020204030204" pitchFamily="34" charset="0"/>
              </a:rPr>
              <a:t>n'a</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été</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fournie</a:t>
            </a:r>
            <a:r>
              <a:rPr lang="en-US" sz="900" dirty="0">
                <a:effectLst/>
                <a:latin typeface="Calibri" panose="020F0502020204030204" pitchFamily="34" charset="0"/>
                <a:ea typeface="Yu Mincho" panose="02020400000000000000" pitchFamily="18" charset="-128"/>
                <a:cs typeface="Calibri" panose="020F0502020204030204" pitchFamily="34" charset="0"/>
              </a:rPr>
              <a:t> au moment de la </a:t>
            </a:r>
            <a:r>
              <a:rPr lang="en-US" sz="900" dirty="0" err="1">
                <a:effectLst/>
                <a:latin typeface="Calibri" panose="020F0502020204030204" pitchFamily="34" charset="0"/>
                <a:ea typeface="Yu Mincho" panose="02020400000000000000" pitchFamily="18" charset="-128"/>
                <a:cs typeface="Calibri" panose="020F0502020204030204" pitchFamily="34" charset="0"/>
              </a:rPr>
              <a:t>collecte</a:t>
            </a:r>
            <a:r>
              <a:rPr lang="en-US" sz="900" dirty="0">
                <a:effectLst/>
                <a:latin typeface="Calibri" panose="020F0502020204030204" pitchFamily="34" charset="0"/>
                <a:ea typeface="Yu Mincho" panose="02020400000000000000" pitchFamily="18" charset="-128"/>
                <a:cs typeface="Calibri" panose="020F0502020204030204" pitchFamily="34" charset="0"/>
              </a:rPr>
              <a:t> des </a:t>
            </a:r>
            <a:r>
              <a:rPr lang="en-US" sz="900" dirty="0" err="1">
                <a:effectLst/>
                <a:latin typeface="Calibri" panose="020F0502020204030204" pitchFamily="34" charset="0"/>
                <a:ea typeface="Yu Mincho" panose="02020400000000000000" pitchFamily="18" charset="-128"/>
                <a:cs typeface="Calibri" panose="020F0502020204030204" pitchFamily="34" charset="0"/>
              </a:rPr>
              <a:t>données</a:t>
            </a:r>
            <a:r>
              <a:rPr lang="en-US" sz="900" dirty="0">
                <a:effectLst/>
                <a:latin typeface="Calibri" panose="020F0502020204030204" pitchFamily="34" charset="0"/>
                <a:ea typeface="Yu Mincho" panose="02020400000000000000" pitchFamily="18" charset="-128"/>
                <a:cs typeface="Calibri" panose="020F0502020204030204"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Bef>
                <a:spcPts val="300"/>
              </a:spcBef>
              <a:spcAft>
                <a:spcPts val="800"/>
              </a:spcAft>
            </a:pPr>
            <a:endParaRPr lang="en-US" sz="9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605197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76B5334F-3E69-0F51-6945-E9DC2FC238C2}"/>
              </a:ext>
            </a:extLst>
          </p:cNvPr>
          <p:cNvSpPr>
            <a:spLocks noGrp="1"/>
          </p:cNvSpPr>
          <p:nvPr>
            <p:ph type="title"/>
          </p:nvPr>
        </p:nvSpPr>
        <p:spPr>
          <a:xfrm>
            <a:off x="273069" y="408220"/>
            <a:ext cx="10380662" cy="752475"/>
          </a:xfrm>
        </p:spPr>
        <p:txBody>
          <a:bodyPr>
            <a:normAutofit/>
          </a:bodyPr>
          <a:lstStyle/>
          <a:p>
            <a:pPr marL="0" marR="0">
              <a:spcBef>
                <a:spcPts val="200"/>
              </a:spcBef>
              <a:spcAft>
                <a:spcPts val="0"/>
              </a:spcAft>
            </a:pPr>
            <a:r>
              <a:rPr lang="fr-FR" sz="1600">
                <a:ea typeface="Yu Gothic Light" panose="020B0300000000000000" pitchFamily="34" charset="-128"/>
                <a:cs typeface="Times New Roman" panose="02020603050405020304" pitchFamily="18" charset="0"/>
              </a:rPr>
              <a:t>Recommandations de dépistage pour les personnes atteintes du syndrome de Lynch</a:t>
            </a:r>
            <a:endParaRPr lang="en-US" sz="1600" b="1">
              <a:effectLst/>
              <a:ea typeface="Yu Gothic Light" panose="020B0300000000000000" pitchFamily="34" charset="-128"/>
              <a:cs typeface="Times New Roman" panose="02020603050405020304" pitchFamily="18" charset="0"/>
            </a:endParaRPr>
          </a:p>
        </p:txBody>
      </p:sp>
      <p:graphicFrame>
        <p:nvGraphicFramePr>
          <p:cNvPr id="6" name="Table 5">
            <a:extLst>
              <a:ext uri="{FF2B5EF4-FFF2-40B4-BE49-F238E27FC236}">
                <a16:creationId xmlns:a16="http://schemas.microsoft.com/office/drawing/2014/main" id="{662C3AE6-785D-EDC5-2121-544B5BAEDC45}"/>
              </a:ext>
            </a:extLst>
          </p:cNvPr>
          <p:cNvGraphicFramePr>
            <a:graphicFrameLocks noGrp="1"/>
          </p:cNvGraphicFramePr>
          <p:nvPr>
            <p:extLst>
              <p:ext uri="{D42A27DB-BD31-4B8C-83A1-F6EECF244321}">
                <p14:modId xmlns:p14="http://schemas.microsoft.com/office/powerpoint/2010/main" val="2764519278"/>
              </p:ext>
            </p:extLst>
          </p:nvPr>
        </p:nvGraphicFramePr>
        <p:xfrm>
          <a:off x="330709" y="1052905"/>
          <a:ext cx="11379202" cy="3803255"/>
        </p:xfrm>
        <a:graphic>
          <a:graphicData uri="http://schemas.openxmlformats.org/drawingml/2006/table">
            <a:tbl>
              <a:tblPr firstRow="1" firstCol="1" bandRow="1">
                <a:tableStyleId>{7E9639D4-E3E2-4D34-9284-5A2195B3D0D7}</a:tableStyleId>
              </a:tblPr>
              <a:tblGrid>
                <a:gridCol w="758615">
                  <a:extLst>
                    <a:ext uri="{9D8B030D-6E8A-4147-A177-3AD203B41FA5}">
                      <a16:colId xmlns:a16="http://schemas.microsoft.com/office/drawing/2014/main" val="113708035"/>
                    </a:ext>
                  </a:extLst>
                </a:gridCol>
                <a:gridCol w="6411794">
                  <a:extLst>
                    <a:ext uri="{9D8B030D-6E8A-4147-A177-3AD203B41FA5}">
                      <a16:colId xmlns:a16="http://schemas.microsoft.com/office/drawing/2014/main" val="1021448235"/>
                    </a:ext>
                  </a:extLst>
                </a:gridCol>
                <a:gridCol w="4208793">
                  <a:extLst>
                    <a:ext uri="{9D8B030D-6E8A-4147-A177-3AD203B41FA5}">
                      <a16:colId xmlns:a16="http://schemas.microsoft.com/office/drawing/2014/main" val="987695434"/>
                    </a:ext>
                  </a:extLst>
                </a:gridCol>
              </a:tblGrid>
              <a:tr h="284265">
                <a:tc>
                  <a:txBody>
                    <a:bodyPr/>
                    <a:lstStyle/>
                    <a:p>
                      <a:pPr marL="0" marR="0" algn="ctr">
                        <a:lnSpc>
                          <a:spcPct val="107000"/>
                        </a:lnSpc>
                        <a:spcBef>
                          <a:spcPts val="100"/>
                        </a:spcBef>
                        <a:spcAft>
                          <a:spcPts val="100"/>
                        </a:spcAft>
                      </a:pPr>
                      <a:r>
                        <a:rPr lang="en-US" sz="1000" dirty="0">
                          <a:solidFill>
                            <a:srgbClr val="FEFFFE"/>
                          </a:solidFill>
                          <a:effectLst/>
                        </a:rPr>
                        <a:t> Province </a:t>
                      </a:r>
                      <a:r>
                        <a:rPr lang="en-US" sz="1000" dirty="0" err="1">
                          <a:solidFill>
                            <a:srgbClr val="FEFFFE"/>
                          </a:solidFill>
                          <a:effectLst/>
                        </a:rPr>
                        <a:t>ou</a:t>
                      </a:r>
                      <a:r>
                        <a:rPr lang="en-US" sz="1000" dirty="0">
                          <a:solidFill>
                            <a:srgbClr val="FEFFFE"/>
                          </a:solidFill>
                          <a:effectLst/>
                        </a:rPr>
                        <a:t> </a:t>
                      </a:r>
                      <a:r>
                        <a:rPr lang="en-US" sz="1000" dirty="0" err="1">
                          <a:solidFill>
                            <a:srgbClr val="FEFFFE"/>
                          </a:solidFill>
                          <a:effectLst/>
                        </a:rPr>
                        <a:t>territoire</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100"/>
                        </a:spcBef>
                        <a:spcAft>
                          <a:spcPts val="100"/>
                        </a:spcAft>
                      </a:pPr>
                      <a:r>
                        <a:rPr lang="en-US" sz="1000" dirty="0">
                          <a:solidFill>
                            <a:srgbClr val="FEFFFE"/>
                          </a:solidFill>
                          <a:effectLst/>
                        </a:rPr>
                        <a:t>La juridiction a des recommandations de dépistage pour les personnes atteintes du syndrome de Lynch.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100"/>
                        </a:spcBef>
                        <a:spcAft>
                          <a:spcPts val="100"/>
                        </a:spcAft>
                      </a:pPr>
                      <a:r>
                        <a:rPr lang="en-US" sz="1000" dirty="0">
                          <a:solidFill>
                            <a:srgbClr val="FEFFFE"/>
                          </a:solidFill>
                          <a:effectLst/>
                        </a:rPr>
                        <a:t>La juridiction n'a pas de recommandations de dépistage pour les personnes atteintes du syndrome de Lynch.</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4028235241"/>
                  </a:ext>
                </a:extLst>
              </a:tr>
              <a:tr h="354628">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000">
                          <a:effectLst/>
                        </a:rPr>
                        <a:t>✓ Suivre les recommandations de l'Association canadienne de gastroentérologie.</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2883968"/>
                  </a:ext>
                </a:extLst>
              </a:tr>
              <a:tr h="13890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000" dirty="0">
                          <a:effectLst/>
                        </a:rPr>
                        <a:t>✓ Consulter un spécialiste</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3315406"/>
                  </a:ext>
                </a:extLst>
              </a:tr>
              <a:tr h="138906">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000" dirty="0">
                          <a:effectLst/>
                        </a:rPr>
                        <a: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9373094"/>
                  </a:ext>
                </a:extLst>
              </a:tr>
              <a:tr h="15116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1000" dirty="0">
                          <a:effectLst/>
                        </a:rPr>
                        <a:t>✓ GPAC* </a:t>
                      </a:r>
                      <a:r>
                        <a:rPr lang="en-US" sz="1000" dirty="0" err="1">
                          <a:effectLst/>
                        </a:rPr>
                        <a:t>lignes</a:t>
                      </a:r>
                      <a:r>
                        <a:rPr lang="en-US" sz="1000" dirty="0">
                          <a:effectLst/>
                        </a:rPr>
                        <a:t> directrices pour le </a:t>
                      </a:r>
                      <a:r>
                        <a:rPr lang="en-US" sz="1000" dirty="0" err="1">
                          <a:effectLst/>
                        </a:rPr>
                        <a:t>dépistage</a:t>
                      </a:r>
                      <a:r>
                        <a:rPr lang="en-US" sz="1000" dirty="0">
                          <a:effectLst/>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4004739"/>
                  </a:ext>
                </a:extLst>
              </a:tr>
              <a:tr h="13890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000" dirty="0">
                          <a:effectLst/>
                        </a:rPr>
                        <a: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905428"/>
                  </a:ext>
                </a:extLst>
              </a:tr>
              <a:tr h="13890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000">
                          <a:effectLst/>
                        </a:rPr>
                        <a: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2214826"/>
                  </a:ext>
                </a:extLst>
              </a:tr>
              <a:tr h="15507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000" dirty="0">
                          <a:effectLst/>
                        </a:rPr>
                        <a: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8340135"/>
                  </a:ext>
                </a:extLst>
              </a:tr>
              <a:tr h="13890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000">
                          <a:effectLst/>
                        </a:rPr>
                        <a: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404444"/>
                  </a:ext>
                </a:extLst>
              </a:tr>
              <a:tr h="13890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1000">
                          <a:effectLst/>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000">
                          <a:effectLst/>
                        </a:rPr>
                        <a: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2186643"/>
                  </a:ext>
                </a:extLst>
              </a:tr>
              <a:tr h="43412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1000" dirty="0">
                          <a:effectLst/>
                        </a:rPr>
                        <a:t>✓ Selon </a:t>
                      </a:r>
                      <a:r>
                        <a:rPr lang="en-US" sz="1000" dirty="0" err="1">
                          <a:effectLst/>
                        </a:rPr>
                        <a:t>l'algorithme</a:t>
                      </a:r>
                      <a:r>
                        <a:rPr lang="en-US" sz="1000" dirty="0">
                          <a:effectLst/>
                        </a:rPr>
                        <a:t> des </a:t>
                      </a:r>
                      <a:r>
                        <a:rPr lang="en-US" sz="1000" dirty="0" err="1">
                          <a:effectLst/>
                        </a:rPr>
                        <a:t>lignes</a:t>
                      </a:r>
                      <a:r>
                        <a:rPr lang="en-US" sz="1000" dirty="0">
                          <a:effectLst/>
                        </a:rPr>
                        <a:t> directrices de pratique pour le </a:t>
                      </a:r>
                      <a:r>
                        <a:rPr lang="en-US" sz="1000" dirty="0" err="1">
                          <a:effectLst/>
                        </a:rPr>
                        <a:t>dépistage</a:t>
                      </a:r>
                      <a:r>
                        <a:rPr lang="en-US" sz="1000" dirty="0">
                          <a:effectLst/>
                        </a:rPr>
                        <a:t> du cancer colorectal de N.-B., </a:t>
                      </a:r>
                      <a:r>
                        <a:rPr lang="en-US" sz="1000" dirty="0" err="1">
                          <a:effectLst/>
                        </a:rPr>
                        <a:t>une</a:t>
                      </a:r>
                      <a:r>
                        <a:rPr lang="en-US" sz="1000" dirty="0">
                          <a:effectLst/>
                        </a:rPr>
                        <a:t> coloscopie tous les 1 à 2 ans à partir de l'âge de 20 ans ou 10 ans plus jeune que le cas le plus précoce dans la famille, selon la première éventualité, est recommandée pour le cancer colorectal héréditaire sans polypose ou le syndrome de Lynch.</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840606"/>
                  </a:ext>
                </a:extLst>
              </a:tr>
              <a:tr h="406281">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1000" dirty="0">
                          <a:effectLst/>
                        </a:rPr>
                        <a:t>✓ En cas d'antécédents familiaux de cancer colorectal héréditaire sans polypose - coloscopie tous les 2 ou 3 ans à partir de 20 ans, ou 10 ans plus jeune que le cas le plus précoce dans la famille. Un conseil génétique est recommandé.</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9879853"/>
                  </a:ext>
                </a:extLst>
              </a:tr>
              <a:tr h="612819">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fontAlgn="auto" latinLnBrk="0" hangingPunct="1">
                        <a:lnSpc>
                          <a:spcPct val="107000"/>
                        </a:lnSpc>
                        <a:spcBef>
                          <a:spcPts val="600"/>
                        </a:spcBef>
                        <a:spcAft>
                          <a:spcPts val="0"/>
                        </a:spcAft>
                        <a:buClrTx/>
                        <a:buSzTx/>
                        <a:buFontTx/>
                        <a:buNone/>
                        <a:tabLst/>
                        <a:defRPr/>
                      </a:pPr>
                      <a:r>
                        <a:rPr lang="en-US" sz="1000" dirty="0">
                          <a:effectLst/>
                        </a:rPr>
                        <a:t>✓ </a:t>
                      </a:r>
                      <a:r>
                        <a:rPr lang="en-US" sz="1000" dirty="0" err="1">
                          <a:effectLst/>
                        </a:rPr>
                        <a:t>Coloscopie</a:t>
                      </a:r>
                      <a:r>
                        <a:rPr lang="en-US" sz="1000" dirty="0">
                          <a:effectLst/>
                        </a:rPr>
                        <a:t> </a:t>
                      </a:r>
                      <a:r>
                        <a:rPr lang="en-US" sz="1000" dirty="0" err="1">
                          <a:effectLst/>
                        </a:rPr>
                        <a:t>tous</a:t>
                      </a:r>
                      <a:r>
                        <a:rPr lang="en-US" sz="1000" dirty="0">
                          <a:effectLst/>
                        </a:rPr>
                        <a:t> les 1 à 2 </a:t>
                      </a:r>
                      <a:r>
                        <a:rPr lang="en-US" sz="1000" dirty="0" err="1">
                          <a:effectLst/>
                        </a:rPr>
                        <a:t>ans</a:t>
                      </a:r>
                      <a:r>
                        <a:rPr lang="en-US" sz="1000" dirty="0">
                          <a:effectLst/>
                        </a:rPr>
                        <a:t> à </a:t>
                      </a:r>
                      <a:r>
                        <a:rPr lang="en-US" sz="1000" dirty="0" err="1">
                          <a:effectLst/>
                        </a:rPr>
                        <a:t>partir</a:t>
                      </a:r>
                      <a:r>
                        <a:rPr lang="en-US" sz="1000" dirty="0">
                          <a:effectLst/>
                        </a:rPr>
                        <a:t> de </a:t>
                      </a:r>
                      <a:r>
                        <a:rPr lang="en-US" sz="1000" dirty="0" err="1">
                          <a:effectLst/>
                        </a:rPr>
                        <a:t>l'âge</a:t>
                      </a:r>
                      <a:r>
                        <a:rPr lang="en-US" sz="1000" dirty="0">
                          <a:effectLst/>
                        </a:rPr>
                        <a:t> de 20 </a:t>
                      </a:r>
                      <a:r>
                        <a:rPr lang="en-US" sz="1000" dirty="0" err="1">
                          <a:effectLst/>
                        </a:rPr>
                        <a:t>ans</a:t>
                      </a:r>
                      <a:r>
                        <a:rPr lang="en-US" sz="1000" dirty="0">
                          <a:effectLst/>
                        </a:rPr>
                        <a:t> </a:t>
                      </a:r>
                      <a:r>
                        <a:rPr lang="en-US" sz="1000" dirty="0" err="1">
                          <a:effectLst/>
                        </a:rPr>
                        <a:t>ou</a:t>
                      </a:r>
                      <a:r>
                        <a:rPr lang="en-US" sz="1000" dirty="0">
                          <a:effectLst/>
                        </a:rPr>
                        <a:t> 10 </a:t>
                      </a:r>
                      <a:r>
                        <a:rPr lang="en-US" sz="1000" dirty="0" err="1">
                          <a:effectLst/>
                        </a:rPr>
                        <a:t>ans</a:t>
                      </a:r>
                      <a:r>
                        <a:rPr lang="en-US" sz="1000" dirty="0">
                          <a:effectLst/>
                        </a:rPr>
                        <a:t> plus </a:t>
                      </a:r>
                      <a:r>
                        <a:rPr lang="en-US" sz="1000" dirty="0" err="1">
                          <a:effectLst/>
                        </a:rPr>
                        <a:t>tôt</a:t>
                      </a:r>
                      <a:r>
                        <a:rPr lang="en-US" sz="1000" dirty="0">
                          <a:effectLst/>
                        </a:rPr>
                        <a:t> que le plus </a:t>
                      </a:r>
                      <a:r>
                        <a:rPr lang="en-US" sz="1000" dirty="0" err="1">
                          <a:effectLst/>
                        </a:rPr>
                        <a:t>jeune</a:t>
                      </a:r>
                      <a:r>
                        <a:rPr lang="en-US" sz="1000" dirty="0">
                          <a:effectLst/>
                        </a:rPr>
                        <a:t> parent </a:t>
                      </a:r>
                      <a:r>
                        <a:rPr lang="en-US" sz="1000" dirty="0" err="1">
                          <a:effectLst/>
                        </a:rPr>
                        <a:t>affecté</a:t>
                      </a:r>
                      <a:r>
                        <a:rPr lang="en-US" sz="1000" dirty="0">
                          <a:effectLst/>
                        </a:rPr>
                        <a:t> de la </a:t>
                      </a:r>
                      <a:r>
                        <a:rPr lang="en-US" sz="1000" dirty="0" err="1">
                          <a:effectLst/>
                        </a:rPr>
                        <a:t>personne</a:t>
                      </a:r>
                      <a:r>
                        <a:rPr lang="en-US" sz="1000" dirty="0">
                          <a:effectLst/>
                        </a:rPr>
                        <a:t>, </a:t>
                      </a:r>
                      <a:r>
                        <a:rPr lang="en-US" sz="1000" dirty="0" err="1">
                          <a:effectLst/>
                        </a:rPr>
                        <a:t>conformément</a:t>
                      </a:r>
                      <a:r>
                        <a:rPr lang="en-US" sz="1000" dirty="0">
                          <a:effectLst/>
                        </a:rPr>
                        <a:t> aux </a:t>
                      </a:r>
                      <a:r>
                        <a:rPr lang="en-US" sz="1000" dirty="0" err="1">
                          <a:effectLst/>
                        </a:rPr>
                        <a:t>lignes</a:t>
                      </a:r>
                      <a:r>
                        <a:rPr lang="en-US" sz="1000" dirty="0">
                          <a:effectLst/>
                        </a:rPr>
                        <a:t> directrices de pratique pour le </a:t>
                      </a:r>
                      <a:r>
                        <a:rPr lang="en-US" sz="1000" dirty="0" err="1">
                          <a:effectLst/>
                        </a:rPr>
                        <a:t>dépistage</a:t>
                      </a:r>
                      <a:r>
                        <a:rPr lang="en-US" sz="1000" dirty="0">
                          <a:effectLst/>
                        </a:rPr>
                        <a:t> du cancer colorectal de l’ Î.-P.-É. de 2019.</a:t>
                      </a:r>
                    </a:p>
                    <a:p>
                      <a:pPr marL="0" marR="0" algn="l">
                        <a:lnSpc>
                          <a:spcPct val="107000"/>
                        </a:lnSpc>
                        <a:spcBef>
                          <a:spcPts val="0"/>
                        </a:spcBef>
                        <a:spcAft>
                          <a:spcPts val="800"/>
                        </a:spcAft>
                      </a:pPr>
                      <a:r>
                        <a:rPr lang="en-US" sz="1000" dirty="0">
                          <a:effectLst/>
                        </a:rPr>
                        <a:t>Les </a:t>
                      </a:r>
                      <a:r>
                        <a:rPr lang="en-US" sz="1000" dirty="0" err="1">
                          <a:effectLst/>
                        </a:rPr>
                        <a:t>personnes</a:t>
                      </a:r>
                      <a:r>
                        <a:rPr lang="en-US" sz="1000" dirty="0">
                          <a:effectLst/>
                        </a:rPr>
                        <a:t> </a:t>
                      </a:r>
                      <a:r>
                        <a:rPr lang="en-US" sz="1000" dirty="0" err="1">
                          <a:effectLst/>
                        </a:rPr>
                        <a:t>atteintes</a:t>
                      </a:r>
                      <a:r>
                        <a:rPr lang="en-US" sz="1000" dirty="0">
                          <a:effectLst/>
                        </a:rPr>
                        <a:t> du syndrome de Lynch ne font pas </a:t>
                      </a:r>
                      <a:r>
                        <a:rPr lang="en-US" sz="1000" dirty="0" err="1">
                          <a:effectLst/>
                        </a:rPr>
                        <a:t>partie</a:t>
                      </a:r>
                      <a:r>
                        <a:rPr lang="en-US" sz="1000" dirty="0">
                          <a:effectLst/>
                        </a:rPr>
                        <a:t> du </a:t>
                      </a:r>
                      <a:r>
                        <a:rPr lang="en-US" sz="1000" dirty="0" err="1">
                          <a:effectLst/>
                        </a:rPr>
                        <a:t>programme</a:t>
                      </a:r>
                      <a:r>
                        <a:rPr lang="en-US" sz="1000" dirty="0">
                          <a:effectLst/>
                        </a:rPr>
                        <a:t> de </a:t>
                      </a:r>
                      <a:r>
                        <a:rPr lang="en-US" sz="1000" dirty="0" err="1">
                          <a:effectLst/>
                        </a:rPr>
                        <a:t>dépistage</a:t>
                      </a:r>
                      <a:r>
                        <a:rPr lang="en-US" sz="1000" dirty="0">
                          <a:effectLst/>
                        </a:rPr>
                        <a:t> colorectal </a:t>
                      </a:r>
                      <a:r>
                        <a:rPr lang="en-US" sz="1000" dirty="0" err="1">
                          <a:effectLst/>
                        </a:rPr>
                        <a:t>en</a:t>
                      </a:r>
                      <a:r>
                        <a:rPr lang="en-US" sz="1000" dirty="0">
                          <a:effectLst/>
                        </a:rPr>
                        <a:t> raison de </a:t>
                      </a:r>
                      <a:r>
                        <a:rPr lang="en-US" sz="1000" dirty="0" err="1">
                          <a:effectLst/>
                        </a:rPr>
                        <a:t>l'accent</a:t>
                      </a:r>
                      <a:r>
                        <a:rPr lang="en-US" sz="1000" dirty="0">
                          <a:effectLst/>
                        </a:rPr>
                        <a:t> mis sur le </a:t>
                      </a:r>
                      <a:r>
                        <a:rPr lang="en-US" sz="1000" dirty="0" err="1">
                          <a:effectLst/>
                        </a:rPr>
                        <a:t>dépistage</a:t>
                      </a:r>
                      <a:r>
                        <a:rPr lang="en-US" sz="1000" dirty="0">
                          <a:effectLst/>
                        </a:rPr>
                        <a:t> du </a:t>
                      </a:r>
                      <a:r>
                        <a:rPr lang="en-US" sz="1000" dirty="0" err="1">
                          <a:effectLst/>
                        </a:rPr>
                        <a:t>risque</a:t>
                      </a:r>
                      <a:r>
                        <a:rPr lang="en-US" sz="1000" dirty="0">
                          <a:effectLst/>
                        </a:rPr>
                        <a:t> </a:t>
                      </a:r>
                      <a:r>
                        <a:rPr lang="en-US" sz="1000" dirty="0" err="1">
                          <a:effectLst/>
                        </a:rPr>
                        <a:t>moyen</a:t>
                      </a:r>
                      <a:r>
                        <a:rPr lang="en-US" sz="1000" dirty="0">
                          <a:effectLst/>
                        </a:rPr>
                        <a: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1753945"/>
                  </a:ext>
                </a:extLst>
              </a:tr>
              <a:tr h="349819">
                <a:tc>
                  <a:txBody>
                    <a:bodyPr/>
                    <a:lstStyle/>
                    <a:p>
                      <a:pPr marL="0" marR="0" algn="ctr">
                        <a:lnSpc>
                          <a:spcPct val="107000"/>
                        </a:lnSpc>
                        <a:spcBef>
                          <a:spcPts val="240"/>
                        </a:spcBef>
                        <a:spcAft>
                          <a:spcPts val="240"/>
                        </a:spcAf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37994" marR="37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000" dirty="0">
                          <a:effectLst/>
                        </a:rPr>
                        <a:t>✓ Suivre les recommandations de l'Association canadienne de gastroentérologie.</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35334" marR="35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3803194"/>
                  </a:ext>
                </a:extLst>
              </a:tr>
            </a:tbl>
          </a:graphicData>
        </a:graphic>
      </p:graphicFrame>
      <p:sp>
        <p:nvSpPr>
          <p:cNvPr id="9" name="TextBox 8">
            <a:extLst>
              <a:ext uri="{FF2B5EF4-FFF2-40B4-BE49-F238E27FC236}">
                <a16:creationId xmlns:a16="http://schemas.microsoft.com/office/drawing/2014/main" id="{C270C33B-776C-3CC5-F1D6-06F718E109F6}"/>
              </a:ext>
            </a:extLst>
          </p:cNvPr>
          <p:cNvSpPr txBox="1"/>
          <p:nvPr/>
        </p:nvSpPr>
        <p:spPr>
          <a:xfrm>
            <a:off x="330709" y="5098437"/>
            <a:ext cx="11321609" cy="507831"/>
          </a:xfrm>
          <a:prstGeom prst="rect">
            <a:avLst/>
          </a:prstGeom>
          <a:noFill/>
        </p:spPr>
        <p:txBody>
          <a:bodyPr wrap="square">
            <a:spAutoFit/>
          </a:bodyPr>
          <a:lstStyle/>
          <a:p>
            <a:r>
              <a:rPr lang="en-US" sz="900" dirty="0">
                <a:effectLst/>
                <a:latin typeface="Calibri" panose="020F0502020204030204" pitchFamily="34" charset="0"/>
                <a:ea typeface="Yu Mincho" panose="02020400000000000000" pitchFamily="18" charset="-128"/>
                <a:cs typeface="Calibri" panose="020F0502020204030204" pitchFamily="34" charset="0"/>
              </a:rPr>
              <a:t>C.-B. : *Guidelines and Protocol Advisory Committee (</a:t>
            </a:r>
            <a:r>
              <a:rPr lang="en-US" sz="900" dirty="0" err="1">
                <a:effectLst/>
                <a:latin typeface="Calibri" panose="020F0502020204030204" pitchFamily="34" charset="0"/>
                <a:ea typeface="Yu Mincho" panose="02020400000000000000" pitchFamily="18" charset="-128"/>
                <a:cs typeface="Calibri" panose="020F0502020204030204" pitchFamily="34" charset="0"/>
              </a:rPr>
              <a:t>Comité</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consultatif</a:t>
            </a:r>
            <a:r>
              <a:rPr lang="en-US" sz="900" dirty="0">
                <a:effectLst/>
                <a:latin typeface="Calibri" panose="020F0502020204030204" pitchFamily="34" charset="0"/>
                <a:ea typeface="Yu Mincho" panose="02020400000000000000" pitchFamily="18" charset="-128"/>
                <a:cs typeface="Calibri" panose="020F0502020204030204" pitchFamily="34" charset="0"/>
              </a:rPr>
              <a:t> sur les </a:t>
            </a:r>
            <a:r>
              <a:rPr lang="en-US" sz="900" dirty="0" err="1">
                <a:effectLst/>
                <a:latin typeface="Calibri" panose="020F0502020204030204" pitchFamily="34" charset="0"/>
                <a:ea typeface="Yu Mincho" panose="02020400000000000000" pitchFamily="18" charset="-128"/>
                <a:cs typeface="Calibri" panose="020F0502020204030204" pitchFamily="34" charset="0"/>
              </a:rPr>
              <a:t>lignes</a:t>
            </a:r>
            <a:r>
              <a:rPr lang="en-US" sz="900" dirty="0">
                <a:effectLst/>
                <a:latin typeface="Calibri" panose="020F0502020204030204" pitchFamily="34" charset="0"/>
                <a:ea typeface="Yu Mincho" panose="02020400000000000000" pitchFamily="18" charset="-128"/>
                <a:cs typeface="Calibri" panose="020F0502020204030204" pitchFamily="34" charset="0"/>
              </a:rPr>
              <a:t> directrices et le </a:t>
            </a:r>
            <a:r>
              <a:rPr lang="en-US" sz="900" dirty="0" err="1">
                <a:effectLst/>
                <a:latin typeface="Calibri" panose="020F0502020204030204" pitchFamily="34" charset="0"/>
                <a:ea typeface="Yu Mincho" panose="02020400000000000000" pitchFamily="18" charset="-128"/>
                <a:cs typeface="Calibri" panose="020F0502020204030204" pitchFamily="34" charset="0"/>
              </a:rPr>
              <a:t>protocole</a:t>
            </a:r>
            <a:r>
              <a:rPr lang="en-US" sz="900" dirty="0">
                <a:effectLst/>
                <a:latin typeface="Calibri" panose="020F0502020204030204" pitchFamily="34" charset="0"/>
                <a:ea typeface="Yu Mincho" panose="02020400000000000000" pitchFamily="18" charset="-128"/>
                <a:cs typeface="Calibri" panose="020F0502020204030204" pitchFamily="34" charset="0"/>
              </a:rPr>
              <a:t>)</a:t>
            </a:r>
          </a:p>
          <a:p>
            <a:r>
              <a:rPr lang="en-US" sz="900" dirty="0">
                <a:effectLst/>
                <a:latin typeface="Calibri" panose="020F0502020204030204" pitchFamily="34" charset="0"/>
                <a:ea typeface="Yu Mincho" panose="02020400000000000000" pitchFamily="18" charset="-128"/>
                <a:cs typeface="Calibri" panose="020F0502020204030204" pitchFamily="34" charset="0"/>
              </a:rPr>
              <a:t>Ont. : ^Le </a:t>
            </a:r>
            <a:r>
              <a:rPr lang="en-US" sz="900" dirty="0" err="1">
                <a:effectLst/>
                <a:latin typeface="Calibri" panose="020F0502020204030204" pitchFamily="34" charset="0"/>
                <a:ea typeface="Yu Mincho" panose="02020400000000000000" pitchFamily="18" charset="-128"/>
                <a:cs typeface="Calibri" panose="020F0502020204030204" pitchFamily="34" charset="0"/>
              </a:rPr>
              <a:t>programme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prévoit</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d'élaborer</a:t>
            </a:r>
            <a:r>
              <a:rPr lang="en-US" sz="900" dirty="0">
                <a:effectLst/>
                <a:latin typeface="Calibri" panose="020F0502020204030204" pitchFamily="34" charset="0"/>
                <a:ea typeface="Yu Mincho" panose="02020400000000000000" pitchFamily="18" charset="-128"/>
                <a:cs typeface="Calibri" panose="020F0502020204030204" pitchFamily="34" charset="0"/>
              </a:rPr>
              <a:t> des </a:t>
            </a:r>
            <a:r>
              <a:rPr lang="en-US" sz="900" dirty="0" err="1">
                <a:effectLst/>
                <a:latin typeface="Calibri" panose="020F0502020204030204" pitchFamily="34" charset="0"/>
                <a:ea typeface="Yu Mincho" panose="02020400000000000000" pitchFamily="18" charset="-128"/>
                <a:cs typeface="Calibri" panose="020F0502020204030204" pitchFamily="34" charset="0"/>
              </a:rPr>
              <a:t>recommandations</a:t>
            </a:r>
            <a:r>
              <a:rPr lang="en-US" sz="900" dirty="0">
                <a:effectLst/>
                <a:latin typeface="Calibri" panose="020F0502020204030204" pitchFamily="34" charset="0"/>
                <a:ea typeface="Yu Mincho" panose="02020400000000000000" pitchFamily="18" charset="-128"/>
                <a:cs typeface="Calibri" panose="020F0502020204030204" pitchFamily="34" charset="0"/>
              </a:rPr>
              <a:t>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dépistage</a:t>
            </a:r>
            <a:r>
              <a:rPr lang="en-US" sz="900" dirty="0">
                <a:effectLst/>
                <a:latin typeface="Calibri" panose="020F0502020204030204" pitchFamily="34" charset="0"/>
                <a:ea typeface="Yu Mincho" panose="02020400000000000000" pitchFamily="18" charset="-128"/>
                <a:cs typeface="Calibri" panose="020F0502020204030204" pitchFamily="34" charset="0"/>
              </a:rPr>
              <a:t> pour les </a:t>
            </a:r>
            <a:r>
              <a:rPr lang="en-US" sz="900" dirty="0" err="1">
                <a:effectLst/>
                <a:latin typeface="Calibri" panose="020F0502020204030204" pitchFamily="34" charset="0"/>
                <a:ea typeface="Yu Mincho" panose="02020400000000000000" pitchFamily="18" charset="-128"/>
                <a:cs typeface="Calibri" panose="020F0502020204030204" pitchFamily="34" charset="0"/>
              </a:rPr>
              <a:t>personnes</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atteintes</a:t>
            </a:r>
            <a:r>
              <a:rPr lang="en-US" sz="900" dirty="0">
                <a:effectLst/>
                <a:latin typeface="Calibri" panose="020F0502020204030204" pitchFamily="34" charset="0"/>
                <a:ea typeface="Yu Mincho" panose="02020400000000000000" pitchFamily="18" charset="-128"/>
                <a:cs typeface="Calibri" panose="020F0502020204030204" pitchFamily="34" charset="0"/>
              </a:rPr>
              <a:t> du syndrome de Lynch à </a:t>
            </a:r>
            <a:r>
              <a:rPr lang="en-US" sz="900" dirty="0" err="1">
                <a:effectLst/>
                <a:latin typeface="Calibri" panose="020F0502020204030204" pitchFamily="34" charset="0"/>
                <a:ea typeface="Yu Mincho" panose="02020400000000000000" pitchFamily="18" charset="-128"/>
                <a:cs typeface="Calibri" panose="020F0502020204030204" pitchFamily="34" charset="0"/>
              </a:rPr>
              <a:t>l'avenir</a:t>
            </a:r>
            <a:r>
              <a:rPr lang="en-US" sz="900" dirty="0">
                <a:effectLst/>
                <a:latin typeface="Calibri" panose="020F0502020204030204" pitchFamily="34" charset="0"/>
                <a:ea typeface="Yu Mincho" panose="02020400000000000000" pitchFamily="18" charset="-128"/>
                <a:cs typeface="Calibri" panose="020F0502020204030204" pitchFamily="34" charset="0"/>
              </a:rPr>
              <a:t>.</a:t>
            </a:r>
            <a:br>
              <a:rPr lang="en-US" sz="900" dirty="0">
                <a:effectLst/>
                <a:latin typeface="Calibri" panose="020F0502020204030204" pitchFamily="34" charset="0"/>
                <a:ea typeface="Yu Mincho" panose="02020400000000000000" pitchFamily="18" charset="-128"/>
                <a:cs typeface="Calibri" panose="020F0502020204030204" pitchFamily="34" charset="0"/>
              </a:rPr>
            </a:br>
            <a:r>
              <a:rPr lang="en-US" sz="900" dirty="0">
                <a:effectLst/>
                <a:latin typeface="Calibri" panose="020F0502020204030204" pitchFamily="34" charset="0"/>
                <a:ea typeface="Yu Mincho" panose="02020400000000000000" pitchFamily="18" charset="-128"/>
                <a:cs typeface="Calibri" panose="020F0502020204030204" pitchFamily="34" charset="0"/>
              </a:rPr>
              <a:t>N.-É.- : ~Bien que la Nouvelle-</a:t>
            </a:r>
            <a:r>
              <a:rPr lang="en-US" sz="900" dirty="0" err="1">
                <a:effectLst/>
                <a:latin typeface="Calibri" panose="020F0502020204030204" pitchFamily="34" charset="0"/>
                <a:ea typeface="Yu Mincho" panose="02020400000000000000" pitchFamily="18" charset="-128"/>
                <a:cs typeface="Calibri" panose="020F0502020204030204" pitchFamily="34" charset="0"/>
              </a:rPr>
              <a:t>Écosse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ait</a:t>
            </a:r>
            <a:r>
              <a:rPr lang="en-US" sz="900" dirty="0">
                <a:effectLst/>
                <a:latin typeface="Calibri" panose="020F0502020204030204" pitchFamily="34" charset="0"/>
                <a:ea typeface="Yu Mincho" panose="02020400000000000000" pitchFamily="18" charset="-128"/>
                <a:cs typeface="Calibri" panose="020F0502020204030204" pitchFamily="34" charset="0"/>
              </a:rPr>
              <a:t> des </a:t>
            </a:r>
            <a:r>
              <a:rPr lang="en-US" sz="900" dirty="0" err="1">
                <a:effectLst/>
                <a:latin typeface="Calibri" panose="020F0502020204030204" pitchFamily="34" charset="0"/>
                <a:ea typeface="Yu Mincho" panose="02020400000000000000" pitchFamily="18" charset="-128"/>
                <a:cs typeface="Calibri" panose="020F0502020204030204" pitchFamily="34" charset="0"/>
              </a:rPr>
              <a:t>recommandations</a:t>
            </a:r>
            <a:r>
              <a:rPr lang="en-US" sz="900" dirty="0">
                <a:effectLst/>
                <a:latin typeface="Calibri" panose="020F0502020204030204" pitchFamily="34" charset="0"/>
                <a:ea typeface="Yu Mincho" panose="02020400000000000000" pitchFamily="18" charset="-128"/>
                <a:cs typeface="Calibri" panose="020F0502020204030204" pitchFamily="34" charset="0"/>
              </a:rPr>
              <a:t>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dépistage</a:t>
            </a:r>
            <a:r>
              <a:rPr lang="en-US" sz="900" dirty="0">
                <a:effectLst/>
                <a:latin typeface="Calibri" panose="020F0502020204030204" pitchFamily="34" charset="0"/>
                <a:ea typeface="Yu Mincho" panose="02020400000000000000" pitchFamily="18" charset="-128"/>
                <a:cs typeface="Calibri" panose="020F0502020204030204" pitchFamily="34" charset="0"/>
              </a:rPr>
              <a:t> pour les </a:t>
            </a:r>
            <a:r>
              <a:rPr lang="en-US" sz="900" dirty="0" err="1">
                <a:effectLst/>
                <a:latin typeface="Calibri" panose="020F0502020204030204" pitchFamily="34" charset="0"/>
                <a:ea typeface="Yu Mincho" panose="02020400000000000000" pitchFamily="18" charset="-128"/>
                <a:cs typeface="Calibri" panose="020F0502020204030204" pitchFamily="34" charset="0"/>
              </a:rPr>
              <a:t>personnes</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atteintes</a:t>
            </a:r>
            <a:r>
              <a:rPr lang="en-US" sz="900" dirty="0">
                <a:effectLst/>
                <a:latin typeface="Calibri" panose="020F0502020204030204" pitchFamily="34" charset="0"/>
                <a:ea typeface="Yu Mincho" panose="02020400000000000000" pitchFamily="18" charset="-128"/>
                <a:cs typeface="Calibri" panose="020F0502020204030204" pitchFamily="34" charset="0"/>
              </a:rPr>
              <a:t> du syndrome de Lynch, </a:t>
            </a:r>
            <a:r>
              <a:rPr lang="en-US" sz="900" dirty="0" err="1">
                <a:effectLst/>
                <a:latin typeface="Calibri" panose="020F0502020204030204" pitchFamily="34" charset="0"/>
                <a:ea typeface="Yu Mincho" panose="02020400000000000000" pitchFamily="18" charset="-128"/>
                <a:cs typeface="Calibri" panose="020F0502020204030204" pitchFamily="34" charset="0"/>
              </a:rPr>
              <a:t>celles</a:t>
            </a:r>
            <a:r>
              <a:rPr lang="en-US" sz="900" dirty="0">
                <a:effectLst/>
                <a:latin typeface="Calibri" panose="020F0502020204030204" pitchFamily="34" charset="0"/>
                <a:ea typeface="Yu Mincho" panose="02020400000000000000" pitchFamily="18" charset="-128"/>
                <a:cs typeface="Calibri" panose="020F0502020204030204" pitchFamily="34" charset="0"/>
              </a:rPr>
              <a:t>-ci ne font pas </a:t>
            </a:r>
            <a:r>
              <a:rPr lang="en-US" sz="900" dirty="0" err="1">
                <a:effectLst/>
                <a:latin typeface="Calibri" panose="020F0502020204030204" pitchFamily="34" charset="0"/>
                <a:ea typeface="Yu Mincho" panose="02020400000000000000" pitchFamily="18" charset="-128"/>
                <a:cs typeface="Calibri" panose="020F0502020204030204" pitchFamily="34" charset="0"/>
              </a:rPr>
              <a:t>partie</a:t>
            </a:r>
            <a:r>
              <a:rPr lang="en-US" sz="900" dirty="0">
                <a:effectLst/>
                <a:latin typeface="Calibri" panose="020F0502020204030204" pitchFamily="34" charset="0"/>
                <a:ea typeface="Yu Mincho" panose="02020400000000000000" pitchFamily="18" charset="-128"/>
                <a:cs typeface="Calibri" panose="020F0502020204030204" pitchFamily="34" charset="0"/>
              </a:rPr>
              <a:t> du </a:t>
            </a:r>
            <a:r>
              <a:rPr lang="en-US" sz="900" dirty="0" err="1">
                <a:effectLst/>
                <a:latin typeface="Calibri" panose="020F0502020204030204" pitchFamily="34" charset="0"/>
                <a:ea typeface="Yu Mincho" panose="02020400000000000000" pitchFamily="18" charset="-128"/>
                <a:cs typeface="Calibri" panose="020F0502020204030204" pitchFamily="34" charset="0"/>
              </a:rPr>
              <a:t>programme</a:t>
            </a:r>
            <a:r>
              <a:rPr lang="en-US" sz="900" dirty="0">
                <a:effectLst/>
                <a:latin typeface="Calibri" panose="020F0502020204030204" pitchFamily="34" charset="0"/>
                <a:ea typeface="Yu Mincho" panose="02020400000000000000" pitchFamily="18" charset="-128"/>
                <a:cs typeface="Calibri" panose="020F0502020204030204" pitchFamily="34" charset="0"/>
              </a:rPr>
              <a:t> de </a:t>
            </a:r>
            <a:r>
              <a:rPr lang="en-US" sz="900" dirty="0" err="1">
                <a:effectLst/>
                <a:latin typeface="Calibri" panose="020F0502020204030204" pitchFamily="34" charset="0"/>
                <a:ea typeface="Yu Mincho" panose="02020400000000000000" pitchFamily="18" charset="-128"/>
                <a:cs typeface="Calibri" panose="020F0502020204030204" pitchFamily="34" charset="0"/>
              </a:rPr>
              <a:t>dépistage</a:t>
            </a:r>
            <a:r>
              <a:rPr lang="en-US" sz="900" dirty="0">
                <a:effectLst/>
                <a:latin typeface="Calibri" panose="020F0502020204030204" pitchFamily="34" charset="0"/>
                <a:ea typeface="Yu Mincho" panose="02020400000000000000" pitchFamily="18" charset="-128"/>
                <a:cs typeface="Calibri" panose="020F0502020204030204" pitchFamily="34" charset="0"/>
              </a:rPr>
              <a:t> </a:t>
            </a:r>
            <a:r>
              <a:rPr lang="en-US" sz="900" dirty="0" err="1">
                <a:effectLst/>
                <a:latin typeface="Calibri" panose="020F0502020204030204" pitchFamily="34" charset="0"/>
                <a:ea typeface="Yu Mincho" panose="02020400000000000000" pitchFamily="18" charset="-128"/>
                <a:cs typeface="Calibri" panose="020F0502020204030204" pitchFamily="34" charset="0"/>
              </a:rPr>
              <a:t>organisé</a:t>
            </a:r>
            <a:r>
              <a:rPr lang="en-US" sz="900" dirty="0">
                <a:effectLst/>
                <a:latin typeface="Calibri" panose="020F0502020204030204" pitchFamily="34" charset="0"/>
                <a:ea typeface="Yu Mincho" panose="02020400000000000000" pitchFamily="18" charset="-128"/>
                <a:cs typeface="Calibri" panose="020F0502020204030204" pitchFamily="34" charset="0"/>
              </a:rPr>
              <a:t>.</a:t>
            </a:r>
            <a:endParaRPr lang="en-US" sz="900" dirty="0">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2756216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45ECA1-E851-0335-6511-53F2E53307A5}"/>
              </a:ext>
            </a:extLst>
          </p:cNvPr>
          <p:cNvSpPr>
            <a:spLocks noGrp="1"/>
          </p:cNvSpPr>
          <p:nvPr>
            <p:ph type="sldNum" sz="quarter" idx="12"/>
          </p:nvPr>
        </p:nvSpPr>
        <p:spPr/>
        <p:txBody>
          <a:bodyPr/>
          <a:lstStyle/>
          <a:p>
            <a:fld id="{D9F2F12A-E773-6344-8602-31C2DEEE88BD}" type="slidenum">
              <a:rPr lang="en-US" smtClean="0"/>
              <a:pPr/>
              <a:t>36</a:t>
            </a:fld>
            <a:endParaRPr lang="en-US"/>
          </a:p>
        </p:txBody>
      </p:sp>
      <p:sp>
        <p:nvSpPr>
          <p:cNvPr id="5" name="Title 4">
            <a:extLst>
              <a:ext uri="{FF2B5EF4-FFF2-40B4-BE49-F238E27FC236}">
                <a16:creationId xmlns:a16="http://schemas.microsoft.com/office/drawing/2014/main" id="{5998A0C2-90E2-6041-7FC8-4A21F20D657B}"/>
              </a:ext>
            </a:extLst>
          </p:cNvPr>
          <p:cNvSpPr>
            <a:spLocks noGrp="1"/>
          </p:cNvSpPr>
          <p:nvPr>
            <p:ph type="title"/>
          </p:nvPr>
        </p:nvSpPr>
        <p:spPr/>
        <p:txBody>
          <a:bodyPr/>
          <a:lstStyle/>
          <a:p>
            <a:r>
              <a:rPr lang="en-US" dirty="0" err="1"/>
              <a:t>Sensibilisation</a:t>
            </a:r>
            <a:r>
              <a:rPr lang="en-US" dirty="0"/>
              <a:t> de la population</a:t>
            </a:r>
          </a:p>
        </p:txBody>
      </p:sp>
      <p:sp>
        <p:nvSpPr>
          <p:cNvPr id="6" name="Content Placeholder 5">
            <a:extLst>
              <a:ext uri="{FF2B5EF4-FFF2-40B4-BE49-F238E27FC236}">
                <a16:creationId xmlns:a16="http://schemas.microsoft.com/office/drawing/2014/main" id="{294D8612-B6F0-0B14-30A5-BC69407CBC00}"/>
              </a:ext>
            </a:extLst>
          </p:cNvPr>
          <p:cNvSpPr>
            <a:spLocks noGrp="1"/>
          </p:cNvSpPr>
          <p:nvPr>
            <p:ph idx="1"/>
          </p:nvPr>
        </p:nvSpPr>
        <p:spPr/>
        <p:txBody>
          <a:bodyPr/>
          <a:lstStyle/>
          <a:p>
            <a:r>
              <a:rPr lang="fr-FR" dirty="0"/>
              <a:t>Toutes les personnes </a:t>
            </a:r>
            <a:r>
              <a:rPr lang="en-US" dirty="0" err="1"/>
              <a:t>éligibles</a:t>
            </a:r>
            <a:r>
              <a:rPr lang="en-US" dirty="0"/>
              <a:t> </a:t>
            </a:r>
          </a:p>
          <a:p>
            <a:r>
              <a:rPr lang="fr-FR" dirty="0"/>
              <a:t>Premières Nations, Inuits et Métis </a:t>
            </a:r>
          </a:p>
          <a:p>
            <a:r>
              <a:rPr lang="fr-FR" dirty="0"/>
              <a:t>Populations mal desservies</a:t>
            </a:r>
          </a:p>
          <a:p>
            <a:r>
              <a:rPr lang="fr-FR" dirty="0"/>
              <a:t>Populations rurales et éloignées</a:t>
            </a:r>
          </a:p>
          <a:p>
            <a:r>
              <a:rPr lang="en-US" dirty="0"/>
              <a:t>LGBTQ2S+</a:t>
            </a:r>
          </a:p>
        </p:txBody>
      </p:sp>
    </p:spTree>
    <p:extLst>
      <p:ext uri="{BB962C8B-B14F-4D97-AF65-F5344CB8AC3E}">
        <p14:creationId xmlns:p14="http://schemas.microsoft.com/office/powerpoint/2010/main" val="1773324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405423" y="190341"/>
            <a:ext cx="10380786" cy="345482"/>
          </a:xfrm>
        </p:spPr>
        <p:txBody>
          <a:bodyPr>
            <a:normAutofit/>
          </a:bodyPr>
          <a:lstStyle/>
          <a:p>
            <a:r>
              <a:rPr lang="fr-FR" sz="1600" dirty="0"/>
              <a:t>Stratégies pour améliorer le dépistage colorectal pour toutes les personnes éligibles (1/3)</a:t>
            </a:r>
            <a:endParaRPr lang="en-US" sz="1600" dirty="0"/>
          </a:p>
        </p:txBody>
      </p:sp>
      <p:graphicFrame>
        <p:nvGraphicFramePr>
          <p:cNvPr id="4" name="Table 3">
            <a:extLst>
              <a:ext uri="{FF2B5EF4-FFF2-40B4-BE49-F238E27FC236}">
                <a16:creationId xmlns:a16="http://schemas.microsoft.com/office/drawing/2014/main" id="{8272EFC3-1CBC-ADD9-FEB6-02A916EC0652}"/>
              </a:ext>
            </a:extLst>
          </p:cNvPr>
          <p:cNvGraphicFramePr>
            <a:graphicFrameLocks noGrp="1"/>
          </p:cNvGraphicFramePr>
          <p:nvPr>
            <p:extLst>
              <p:ext uri="{D42A27DB-BD31-4B8C-83A1-F6EECF244321}">
                <p14:modId xmlns:p14="http://schemas.microsoft.com/office/powerpoint/2010/main" val="571319723"/>
              </p:ext>
            </p:extLst>
          </p:nvPr>
        </p:nvGraphicFramePr>
        <p:xfrm>
          <a:off x="165248" y="535823"/>
          <a:ext cx="11861503" cy="6104004"/>
        </p:xfrm>
        <a:graphic>
          <a:graphicData uri="http://schemas.openxmlformats.org/drawingml/2006/table">
            <a:tbl>
              <a:tblPr firstRow="1" firstCol="1">
                <a:tableStyleId>{7E9639D4-E3E2-4D34-9284-5A2195B3D0D7}</a:tableStyleId>
              </a:tblPr>
              <a:tblGrid>
                <a:gridCol w="756967">
                  <a:extLst>
                    <a:ext uri="{9D8B030D-6E8A-4147-A177-3AD203B41FA5}">
                      <a16:colId xmlns:a16="http://schemas.microsoft.com/office/drawing/2014/main" val="3446569191"/>
                    </a:ext>
                  </a:extLst>
                </a:gridCol>
                <a:gridCol w="4142154">
                  <a:extLst>
                    <a:ext uri="{9D8B030D-6E8A-4147-A177-3AD203B41FA5}">
                      <a16:colId xmlns:a16="http://schemas.microsoft.com/office/drawing/2014/main" val="430360165"/>
                    </a:ext>
                  </a:extLst>
                </a:gridCol>
                <a:gridCol w="6962382">
                  <a:extLst>
                    <a:ext uri="{9D8B030D-6E8A-4147-A177-3AD203B41FA5}">
                      <a16:colId xmlns:a16="http://schemas.microsoft.com/office/drawing/2014/main" val="1095524670"/>
                    </a:ext>
                  </a:extLst>
                </a:gridCol>
              </a:tblGrid>
              <a:tr h="347315">
                <a:tc>
                  <a:txBody>
                    <a:bodyPr/>
                    <a:lstStyle/>
                    <a:p>
                      <a:pPr marL="0" marR="0" algn="ctr">
                        <a:lnSpc>
                          <a:spcPct val="107000"/>
                        </a:lnSpc>
                        <a:spcBef>
                          <a:spcPts val="0"/>
                        </a:spcBef>
                        <a:spcAft>
                          <a:spcPts val="240"/>
                        </a:spcAft>
                      </a:pPr>
                      <a:r>
                        <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Province </a:t>
                      </a:r>
                      <a:r>
                        <a:rPr lang="en-US" sz="1000" dirty="0" err="1">
                          <a:solidFill>
                            <a:srgbClr val="FEFFFE"/>
                          </a:solidFill>
                          <a:effectLst/>
                          <a:latin typeface="Calibri" panose="020F0502020204030204" pitchFamily="34" charset="0"/>
                          <a:ea typeface="Yu Mincho" panose="02020400000000000000" pitchFamily="18" charset="-128"/>
                          <a:cs typeface="Arial" panose="020B0604020202020204" pitchFamily="34" charset="0"/>
                        </a:rPr>
                        <a:t>ou</a:t>
                      </a:r>
                      <a:r>
                        <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 </a:t>
                      </a:r>
                      <a:r>
                        <a:rPr lang="en-US" sz="1000" dirty="0" err="1">
                          <a:solidFill>
                            <a:srgbClr val="FEFFFE"/>
                          </a:solidFill>
                          <a:effectLst/>
                          <a:latin typeface="Calibri" panose="020F0502020204030204" pitchFamily="34" charset="0"/>
                          <a:ea typeface="Yu Mincho" panose="02020400000000000000" pitchFamily="18" charset="-128"/>
                          <a:cs typeface="Arial" panose="020B0604020202020204" pitchFamily="34" charset="0"/>
                        </a:rPr>
                        <a:t>territoire</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pPr>
                      <a:r>
                        <a:rPr lang="en-US" sz="1000" dirty="0">
                          <a:solidFill>
                            <a:srgbClr val="FEFFFE"/>
                          </a:solidFill>
                          <a:effectLst/>
                        </a:rPr>
                        <a:t>Stratégies utilisées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pPr>
                      <a:r>
                        <a:rPr lang="en-US" sz="1000" dirty="0">
                          <a:solidFill>
                            <a:srgbClr val="FEFFFE"/>
                          </a:solidFill>
                          <a:effectLst/>
                        </a:rPr>
                        <a:t>Description des </a:t>
                      </a:r>
                      <a:r>
                        <a:rPr lang="en-US" sz="1000" dirty="0" err="1">
                          <a:solidFill>
                            <a:srgbClr val="FEFFFE"/>
                          </a:solidFill>
                          <a:effectLst/>
                        </a:rPr>
                        <a:t>activités</a:t>
                      </a:r>
                      <a:r>
                        <a:rPr lang="en-US" sz="1000" dirty="0">
                          <a:solidFill>
                            <a:srgbClr val="FEFFFE"/>
                          </a:solidFill>
                          <a:effectLst/>
                        </a:rPr>
                        <a:t> </a:t>
                      </a:r>
                      <a:r>
                        <a:rPr lang="en-US" sz="1000" dirty="0" err="1">
                          <a:solidFill>
                            <a:srgbClr val="FEFFFE"/>
                          </a:solidFill>
                          <a:effectLst/>
                        </a:rPr>
                        <a:t>visant</a:t>
                      </a:r>
                      <a:r>
                        <a:rPr lang="en-US" sz="1000" dirty="0">
                          <a:solidFill>
                            <a:srgbClr val="FEFFFE"/>
                          </a:solidFill>
                          <a:effectLst/>
                        </a:rPr>
                        <a:t> à </a:t>
                      </a:r>
                      <a:r>
                        <a:rPr lang="en-US" sz="1000" dirty="0" err="1">
                          <a:solidFill>
                            <a:srgbClr val="FEFFFE"/>
                          </a:solidFill>
                          <a:effectLst/>
                        </a:rPr>
                        <a:t>améliorer</a:t>
                      </a:r>
                      <a:r>
                        <a:rPr lang="en-US" sz="1000" dirty="0">
                          <a:solidFill>
                            <a:srgbClr val="FEFFFE"/>
                          </a:solidFill>
                          <a:effectLst/>
                        </a:rPr>
                        <a:t> le </a:t>
                      </a:r>
                      <a:r>
                        <a:rPr lang="en-US" sz="1000" dirty="0" err="1">
                          <a:solidFill>
                            <a:srgbClr val="FEFFFE"/>
                          </a:solidFill>
                          <a:effectLst/>
                        </a:rPr>
                        <a:t>dépistage</a:t>
                      </a:r>
                      <a:r>
                        <a:rPr lang="en-US" sz="1000" dirty="0">
                          <a:solidFill>
                            <a:srgbClr val="FEFFFE"/>
                          </a:solidFill>
                          <a:effectLst/>
                        </a:rPr>
                        <a:t> colorectal pour </a:t>
                      </a:r>
                      <a:r>
                        <a:rPr lang="en-US" sz="1000" dirty="0" err="1">
                          <a:solidFill>
                            <a:srgbClr val="FEFFFE"/>
                          </a:solidFill>
                          <a:effectLst/>
                        </a:rPr>
                        <a:t>toutes</a:t>
                      </a:r>
                      <a:r>
                        <a:rPr lang="en-US" sz="1000" dirty="0">
                          <a:solidFill>
                            <a:srgbClr val="FEFFFE"/>
                          </a:solidFill>
                          <a:effectLst/>
                        </a:rPr>
                        <a:t> les </a:t>
                      </a:r>
                      <a:r>
                        <a:rPr lang="en-US" sz="1000" dirty="0" err="1">
                          <a:solidFill>
                            <a:srgbClr val="FEFFFE"/>
                          </a:solidFill>
                          <a:effectLst/>
                        </a:rPr>
                        <a:t>personnes</a:t>
                      </a:r>
                      <a:r>
                        <a:rPr lang="en-US" sz="1000" dirty="0">
                          <a:solidFill>
                            <a:srgbClr val="FEFFFE"/>
                          </a:solidFill>
                          <a:effectLst/>
                        </a:rPr>
                        <a:t> </a:t>
                      </a:r>
                      <a:r>
                        <a:rPr lang="en-US" sz="1000" dirty="0" err="1">
                          <a:solidFill>
                            <a:srgbClr val="FEFFFE"/>
                          </a:solidFill>
                          <a:effectLst/>
                        </a:rPr>
                        <a:t>éligibles</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073281769"/>
                  </a:ext>
                </a:extLst>
              </a:tr>
              <a:tr h="630962">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Éducation</a:t>
                      </a:r>
                      <a:endParaRPr lang="en-US" sz="900" dirty="0">
                        <a:effectLst/>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Rappels aux clients </a:t>
                      </a:r>
                      <a:endParaRPr lang="en-US" sz="900" dirty="0">
                        <a:effectLst/>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Médias</a:t>
                      </a:r>
                      <a:endParaRPr lang="en-US" sz="900" dirty="0">
                        <a:effectLst/>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Améliorer les services de coloscopie et la résilience du dépistage</a:t>
                      </a:r>
                      <a:endParaRPr lang="en-US" sz="9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Site web du programme, communications directes avec les fournisseurs, </a:t>
                      </a:r>
                      <a:endParaRPr lang="en-US" sz="900" kern="1200" dirty="0">
                        <a:solidFill>
                          <a:schemeClr val="tx1"/>
                        </a:solidFill>
                        <a:effectLst/>
                        <a:latin typeface="+mn-lt"/>
                        <a:ea typeface="+mn-ea"/>
                        <a:cs typeface="+mn-cs"/>
                      </a:endParaRPr>
                    </a:p>
                    <a:p>
                      <a:pPr marL="171450" marR="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Rappels de dépistage, le programme assure le suivi de tous les TNP en envoyant le kit TIF et une lettre encourageant le participant à répéter le test.</a:t>
                      </a:r>
                      <a:endParaRPr lang="en-US" sz="900" kern="1200" dirty="0">
                        <a:solidFill>
                          <a:schemeClr val="tx1"/>
                        </a:solidFill>
                        <a:effectLst/>
                        <a:latin typeface="+mn-lt"/>
                        <a:ea typeface="+mn-ea"/>
                        <a:cs typeface="+mn-cs"/>
                      </a:endParaRPr>
                    </a:p>
                    <a:p>
                      <a:pPr marL="171450" marR="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Journaux de petits médias, etc. trimestriellement, médias de masse annuellement, en engageant plus de plateformes de médias sociaux.</a:t>
                      </a:r>
                      <a:endParaRPr lang="en-US" sz="900" kern="1200" dirty="0">
                        <a:solidFill>
                          <a:schemeClr val="tx1"/>
                        </a:solidFill>
                        <a:effectLst/>
                        <a:latin typeface="+mn-lt"/>
                        <a:ea typeface="+mn-ea"/>
                        <a:cs typeface="+mn-cs"/>
                      </a:endParaRPr>
                    </a:p>
                    <a:p>
                      <a:pPr marL="171450" marR="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Achat d'un équipement de coloscopie et d'un logiciel d'échange de connaissances</a:t>
                      </a:r>
                      <a:endParaRPr lang="en-US" sz="900" kern="1200" dirty="0">
                        <a:solidFill>
                          <a:schemeClr val="tx1"/>
                        </a:solidFill>
                        <a:effectLst/>
                        <a:latin typeface="+mn-lt"/>
                        <a:ea typeface="+mn-ea"/>
                        <a:cs typeface="+mn-cs"/>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1084303"/>
                  </a:ext>
                </a:extLst>
              </a:tr>
              <a:tr h="89688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Médias de masse</a:t>
                      </a:r>
                    </a:p>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Petits médias</a:t>
                      </a:r>
                    </a:p>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Médias sociaux</a:t>
                      </a:r>
                    </a:p>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Rappels aux clients</a:t>
                      </a:r>
                    </a:p>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Engager directement la communauté dans la co-conception des programmes.</a:t>
                      </a:r>
                      <a:endParaRPr lang="en-US" sz="9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Annonces radio, annonces dans les journaux, affiches, messages sur les médias sociaux adaptés aux différentes communautés. </a:t>
                      </a:r>
                    </a:p>
                    <a:p>
                      <a:pPr marL="171450" marR="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Réunions avant le lancement avec les représentants de chaque région sanitaire et les parties prenantes de la communauté.</a:t>
                      </a:r>
                    </a:p>
                    <a:p>
                      <a:pPr marL="171450" marR="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Des lettres de rappel sont envoyées aux clients qui n'ont pas terminé les tests.</a:t>
                      </a:r>
                      <a:endParaRPr lang="en-US" sz="900" kern="1200" dirty="0">
                        <a:solidFill>
                          <a:schemeClr val="tx1"/>
                        </a:solidFill>
                        <a:effectLst/>
                        <a:latin typeface="+mn-lt"/>
                        <a:ea typeface="+mn-ea"/>
                        <a:cs typeface="+mn-cs"/>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970604"/>
                  </a:ext>
                </a:extLst>
              </a:tr>
              <a:tr h="471451">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Dépistage opportuniste pour le moment. Dans le cadre du plan d'implantation d'un programme de dépistage organisé, plusieurs de ces stratégies seront utilisées</a:t>
                      </a:r>
                      <a:endParaRPr lang="en-US" sz="9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CA" sz="900" dirty="0">
                          <a:effectLst/>
                        </a:rPr>
                        <a:t> </a:t>
                      </a:r>
                      <a:endParaRPr lang="en-US" sz="9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23286"/>
                  </a:ext>
                </a:extLst>
              </a:tr>
              <a:tr h="471451">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Médias</a:t>
                      </a:r>
                      <a:endParaRPr lang="en-US" sz="900" dirty="0">
                        <a:effectLst/>
                      </a:endParaRPr>
                    </a:p>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Rappels et systèmes de rappel des fournisseurs</a:t>
                      </a:r>
                      <a:endParaRPr lang="en-US" sz="900" dirty="0">
                        <a:effectLst/>
                      </a:endParaRPr>
                    </a:p>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Rappels aux clients</a:t>
                      </a:r>
                      <a:endParaRPr lang="en-US" sz="9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CA" sz="900" dirty="0">
                          <a:effectLst/>
                        </a:rPr>
                        <a:t> </a:t>
                      </a:r>
                      <a:endParaRPr lang="en-US" sz="9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479461"/>
                  </a:ext>
                </a:extLst>
              </a:tr>
              <a:tr h="1348671">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Éducation (individuelle et en groupe)</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Invitation du client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Médias (petits et grands)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Évaluation et retour d'information des prestataires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Formation des prestataires de soins de santé à la compétence culturelle</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Développement de matériels et de ressources culturellement sûrs</a:t>
                      </a:r>
                    </a:p>
                    <a:p>
                      <a:pPr marL="171450" marR="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Engagement direct de la communauté dans la co-conception des programmes</a:t>
                      </a: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Piloter des services de dépistage mobiles intégrés (mammographie, Pap et TIF) dirigés par des infirmières praticiennes. </a:t>
                      </a:r>
                      <a:endParaRPr lang="en-US" sz="900" kern="1200" dirty="0">
                        <a:solidFill>
                          <a:schemeClr val="tx1"/>
                        </a:solidFill>
                        <a:effectLst/>
                        <a:latin typeface="+mn-lt"/>
                        <a:ea typeface="+mn-ea"/>
                        <a:cs typeface="+mn-cs"/>
                      </a:endParaRPr>
                    </a:p>
                    <a:p>
                      <a:pPr marL="171450" marR="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Envoi du TIF</a:t>
                      </a:r>
                      <a:endParaRPr lang="en-US" sz="900" kern="1200" dirty="0">
                        <a:solidFill>
                          <a:schemeClr val="tx1"/>
                        </a:solidFill>
                        <a:effectLst/>
                        <a:latin typeface="+mn-lt"/>
                        <a:ea typeface="+mn-ea"/>
                        <a:cs typeface="+mn-cs"/>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3316195"/>
                  </a:ext>
                </a:extLst>
              </a:tr>
              <a:tr h="79047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Éducation</a:t>
                      </a:r>
                    </a:p>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Rappels aux clients</a:t>
                      </a:r>
                    </a:p>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Médias</a:t>
                      </a:r>
                    </a:p>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Rappels et rappels des fournisseurs</a:t>
                      </a:r>
                    </a:p>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Évaluation et retour d'information des prestataires ;</a:t>
                      </a:r>
                      <a:endParaRPr lang="en-US" sz="9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CA" sz="900" dirty="0">
                          <a:effectLst/>
                        </a:rPr>
                        <a:t>La province fournit un rapport annuel sur la qualité du programme de dépistage du cancer colorectal pour les coloscopies réalisées sur des patients TIF positifs en Saskatchewan (âgés de 50 à 74 ans) ; présentations aux nouveaux médecins de la province ; affichage dans les médias sociaux, site web </a:t>
                      </a:r>
                      <a:endParaRPr lang="en-US" sz="9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130243"/>
                  </a:ext>
                </a:extLst>
              </a:tr>
              <a:tr h="105049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Campagnes exhaustives de lettres </a:t>
                      </a:r>
                    </a:p>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Site web informatif</a:t>
                      </a:r>
                    </a:p>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Publicité télévisée (diffusée à certaines périodes)</a:t>
                      </a:r>
                    </a:p>
                    <a:p>
                      <a:pPr marL="171450" marR="0" indent="-171450">
                        <a:lnSpc>
                          <a:spcPct val="107000"/>
                        </a:lnSpc>
                        <a:spcBef>
                          <a:spcPts val="0"/>
                        </a:spcBef>
                        <a:spcAft>
                          <a:spcPts val="0"/>
                        </a:spcAft>
                        <a:buFont typeface="Arial" panose="020B0604020202020204" pitchFamily="34" charset="0"/>
                        <a:buChar char="•"/>
                        <a:tabLst>
                          <a:tab pos="5280025" algn="l"/>
                        </a:tabLst>
                      </a:pPr>
                      <a:r>
                        <a:rPr lang="en-CA" sz="900" dirty="0">
                          <a:effectLst/>
                        </a:rPr>
                        <a:t>Enquêtes de satisfaction</a:t>
                      </a: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Lettres d'invitation envoyées à toutes les personnes de 50 ans et aux nouveaux Manitobains.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Lettres de rappel et d'avertissement envoyées à des intervalles appropriés.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Page Web du programme de dépistage sur le site de la DGCCRF, qui informe et permet de demander des tests.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La publicité télévisée sera diffusée en mars. Articles promotionnels en cours de développement pour soutenir la publicité télévisée</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Enquête de satisfaction envoyée à tous les clients dont le test est positif et qui ont fait l'objet d'une enquête de suivi.</a:t>
                      </a:r>
                      <a:endParaRPr lang="en-US" sz="900" kern="1200" dirty="0">
                        <a:solidFill>
                          <a:schemeClr val="tx1"/>
                        </a:solidFill>
                        <a:effectLst/>
                        <a:latin typeface="+mn-lt"/>
                        <a:ea typeface="+mn-ea"/>
                        <a:cs typeface="+mn-cs"/>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6577837"/>
                  </a:ext>
                </a:extLst>
              </a:tr>
            </a:tbl>
          </a:graphicData>
        </a:graphic>
      </p:graphicFrame>
    </p:spTree>
    <p:extLst>
      <p:ext uri="{BB962C8B-B14F-4D97-AF65-F5344CB8AC3E}">
        <p14:creationId xmlns:p14="http://schemas.microsoft.com/office/powerpoint/2010/main" val="2239336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378372" y="224512"/>
            <a:ext cx="10380786" cy="345482"/>
          </a:xfrm>
        </p:spPr>
        <p:txBody>
          <a:bodyPr>
            <a:normAutofit/>
          </a:bodyPr>
          <a:lstStyle/>
          <a:p>
            <a:r>
              <a:rPr lang="fr-FR" sz="1600" dirty="0"/>
              <a:t>Stratégies pour améliorer le dépistage colorectal pour toutes les personnes éligibles (2/3)</a:t>
            </a:r>
            <a:endParaRPr lang="en-US" sz="1600" dirty="0"/>
          </a:p>
        </p:txBody>
      </p:sp>
      <p:graphicFrame>
        <p:nvGraphicFramePr>
          <p:cNvPr id="3" name="Table 2">
            <a:extLst>
              <a:ext uri="{FF2B5EF4-FFF2-40B4-BE49-F238E27FC236}">
                <a16:creationId xmlns:a16="http://schemas.microsoft.com/office/drawing/2014/main" id="{E3F37D73-EF59-AF72-8F0B-DFD98023B5A7}"/>
              </a:ext>
            </a:extLst>
          </p:cNvPr>
          <p:cNvGraphicFramePr>
            <a:graphicFrameLocks noGrp="1"/>
          </p:cNvGraphicFramePr>
          <p:nvPr>
            <p:extLst>
              <p:ext uri="{D42A27DB-BD31-4B8C-83A1-F6EECF244321}">
                <p14:modId xmlns:p14="http://schemas.microsoft.com/office/powerpoint/2010/main" val="3840934223"/>
              </p:ext>
            </p:extLst>
          </p:nvPr>
        </p:nvGraphicFramePr>
        <p:xfrm>
          <a:off x="378372" y="765411"/>
          <a:ext cx="11232931" cy="5522595"/>
        </p:xfrm>
        <a:graphic>
          <a:graphicData uri="http://schemas.openxmlformats.org/drawingml/2006/table">
            <a:tbl>
              <a:tblPr firstRow="1" firstCol="1">
                <a:tableStyleId>{7E9639D4-E3E2-4D34-9284-5A2195B3D0D7}</a:tableStyleId>
              </a:tblPr>
              <a:tblGrid>
                <a:gridCol w="623492">
                  <a:extLst>
                    <a:ext uri="{9D8B030D-6E8A-4147-A177-3AD203B41FA5}">
                      <a16:colId xmlns:a16="http://schemas.microsoft.com/office/drawing/2014/main" val="1191601557"/>
                    </a:ext>
                  </a:extLst>
                </a:gridCol>
                <a:gridCol w="2612168">
                  <a:extLst>
                    <a:ext uri="{9D8B030D-6E8A-4147-A177-3AD203B41FA5}">
                      <a16:colId xmlns:a16="http://schemas.microsoft.com/office/drawing/2014/main" val="2691205934"/>
                    </a:ext>
                  </a:extLst>
                </a:gridCol>
                <a:gridCol w="7997271">
                  <a:extLst>
                    <a:ext uri="{9D8B030D-6E8A-4147-A177-3AD203B41FA5}">
                      <a16:colId xmlns:a16="http://schemas.microsoft.com/office/drawing/2014/main" val="1003057256"/>
                    </a:ext>
                  </a:extLst>
                </a:gridCol>
              </a:tblGrid>
              <a:tr h="227142">
                <a:tc>
                  <a:txBody>
                    <a:bodyPr/>
                    <a:lstStyle/>
                    <a:p>
                      <a:pPr marL="0" marR="0" algn="ctr">
                        <a:lnSpc>
                          <a:spcPct val="107000"/>
                        </a:lnSpc>
                        <a:spcBef>
                          <a:spcPts val="0"/>
                        </a:spcBef>
                        <a:spcAft>
                          <a:spcPts val="240"/>
                        </a:spcAft>
                      </a:pPr>
                      <a:r>
                        <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Province </a:t>
                      </a:r>
                      <a:r>
                        <a:rPr lang="en-US" sz="1000" dirty="0" err="1">
                          <a:solidFill>
                            <a:srgbClr val="FEFFFE"/>
                          </a:solidFill>
                          <a:effectLst/>
                          <a:latin typeface="Calibri" panose="020F0502020204030204" pitchFamily="34" charset="0"/>
                          <a:ea typeface="Yu Mincho" panose="02020400000000000000" pitchFamily="18" charset="-128"/>
                          <a:cs typeface="Arial" panose="020B0604020202020204" pitchFamily="34" charset="0"/>
                        </a:rPr>
                        <a:t>ou</a:t>
                      </a:r>
                      <a:r>
                        <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 </a:t>
                      </a:r>
                      <a:r>
                        <a:rPr lang="en-US" sz="1000" dirty="0" err="1">
                          <a:solidFill>
                            <a:srgbClr val="FEFFFE"/>
                          </a:solidFill>
                          <a:effectLst/>
                          <a:latin typeface="Calibri" panose="020F0502020204030204" pitchFamily="34" charset="0"/>
                          <a:ea typeface="Yu Mincho" panose="02020400000000000000" pitchFamily="18" charset="-128"/>
                          <a:cs typeface="Arial" panose="020B0604020202020204" pitchFamily="34" charset="0"/>
                        </a:rPr>
                        <a:t>territoire</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r>
                        <a:rPr lang="en-US" sz="1000" kern="1200" dirty="0">
                          <a:solidFill>
                            <a:srgbClr val="FEFFFE"/>
                          </a:solidFill>
                          <a:effectLst/>
                          <a:latin typeface="+mn-lt"/>
                          <a:ea typeface="+mn-ea"/>
                          <a:cs typeface="+mn-cs"/>
                        </a:rPr>
                        <a:t>Stratégies utilisées </a:t>
                      </a: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pPr>
                      <a:r>
                        <a:rPr lang="en-US" sz="1000" dirty="0">
                          <a:solidFill>
                            <a:srgbClr val="FEFFFE"/>
                          </a:solidFill>
                          <a:effectLst/>
                        </a:rPr>
                        <a:t>Description des </a:t>
                      </a:r>
                      <a:r>
                        <a:rPr lang="en-US" sz="1000" dirty="0" err="1">
                          <a:solidFill>
                            <a:srgbClr val="FEFFFE"/>
                          </a:solidFill>
                          <a:effectLst/>
                        </a:rPr>
                        <a:t>activités</a:t>
                      </a:r>
                      <a:r>
                        <a:rPr lang="en-US" sz="1000" dirty="0">
                          <a:solidFill>
                            <a:srgbClr val="FEFFFE"/>
                          </a:solidFill>
                          <a:effectLst/>
                        </a:rPr>
                        <a:t> </a:t>
                      </a:r>
                      <a:r>
                        <a:rPr lang="en-US" sz="1000" dirty="0" err="1">
                          <a:solidFill>
                            <a:srgbClr val="FEFFFE"/>
                          </a:solidFill>
                          <a:effectLst/>
                        </a:rPr>
                        <a:t>visant</a:t>
                      </a:r>
                      <a:r>
                        <a:rPr lang="en-US" sz="1000" dirty="0">
                          <a:solidFill>
                            <a:srgbClr val="FEFFFE"/>
                          </a:solidFill>
                          <a:effectLst/>
                        </a:rPr>
                        <a:t> à </a:t>
                      </a:r>
                      <a:r>
                        <a:rPr lang="en-US" sz="1000" dirty="0" err="1">
                          <a:solidFill>
                            <a:srgbClr val="FEFFFE"/>
                          </a:solidFill>
                          <a:effectLst/>
                        </a:rPr>
                        <a:t>améliorer</a:t>
                      </a:r>
                      <a:r>
                        <a:rPr lang="en-US" sz="1000" dirty="0">
                          <a:solidFill>
                            <a:srgbClr val="FEFFFE"/>
                          </a:solidFill>
                          <a:effectLst/>
                        </a:rPr>
                        <a:t> le </a:t>
                      </a:r>
                      <a:r>
                        <a:rPr lang="en-US" sz="1000" dirty="0" err="1">
                          <a:solidFill>
                            <a:srgbClr val="FEFFFE"/>
                          </a:solidFill>
                          <a:effectLst/>
                        </a:rPr>
                        <a:t>dépistage</a:t>
                      </a:r>
                      <a:r>
                        <a:rPr lang="en-US" sz="1000" dirty="0">
                          <a:solidFill>
                            <a:srgbClr val="FEFFFE"/>
                          </a:solidFill>
                          <a:effectLst/>
                        </a:rPr>
                        <a:t> colorectal pour </a:t>
                      </a:r>
                      <a:r>
                        <a:rPr lang="en-US" sz="1000" dirty="0" err="1">
                          <a:solidFill>
                            <a:srgbClr val="FEFFFE"/>
                          </a:solidFill>
                          <a:effectLst/>
                        </a:rPr>
                        <a:t>toutes</a:t>
                      </a:r>
                      <a:r>
                        <a:rPr lang="en-US" sz="1000" dirty="0">
                          <a:solidFill>
                            <a:srgbClr val="FEFFFE"/>
                          </a:solidFill>
                          <a:effectLst/>
                        </a:rPr>
                        <a:t> les </a:t>
                      </a:r>
                      <a:r>
                        <a:rPr lang="en-US" sz="1000" dirty="0" err="1">
                          <a:solidFill>
                            <a:srgbClr val="FEFFFE"/>
                          </a:solidFill>
                          <a:effectLst/>
                        </a:rPr>
                        <a:t>personnes</a:t>
                      </a:r>
                      <a:r>
                        <a:rPr lang="en-US" sz="1000" dirty="0">
                          <a:solidFill>
                            <a:srgbClr val="FEFFFE"/>
                          </a:solidFill>
                          <a:effectLst/>
                        </a:rPr>
                        <a:t> </a:t>
                      </a:r>
                      <a:r>
                        <a:rPr lang="en-US" sz="1000" dirty="0" err="1">
                          <a:solidFill>
                            <a:srgbClr val="FEFFFE"/>
                          </a:solidFill>
                          <a:effectLst/>
                        </a:rPr>
                        <a:t>éligibles</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4087027302"/>
                  </a:ext>
                </a:extLst>
              </a:tr>
              <a:tr h="3480118">
                <a:tc>
                  <a:txBody>
                    <a:bodyPr/>
                    <a:lstStyle/>
                    <a:p>
                      <a:pPr marL="0" marR="0" algn="ctr">
                        <a:lnSpc>
                          <a:spcPct val="107000"/>
                        </a:lnSpc>
                        <a:spcBef>
                          <a:spcPts val="0"/>
                        </a:spcBef>
                        <a:spcAft>
                          <a:spcPts val="240"/>
                        </a:spcAft>
                      </a:pPr>
                      <a:r>
                        <a:rPr lang="en-US" sz="1000" dirty="0">
                          <a:solidFill>
                            <a:srgbClr val="FEFFFE"/>
                          </a:solidFill>
                          <a:effectLst/>
                        </a:rPr>
                        <a:t>Ont.</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Campagnes de correspondance (lettres d'invitation, de rappel et de relance)</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Médias </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Campagnes d'éducation et de sensibilisation du public</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Éducation du public</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Systèmes de rappel des fournisseurs (Screening Activity Report)</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Éducation des </a:t>
                      </a:r>
                      <a:r>
                        <a:rPr lang="en-CA" sz="1000" dirty="0" err="1">
                          <a:effectLst/>
                        </a:rPr>
                        <a:t>médecins</a:t>
                      </a:r>
                      <a:r>
                        <a:rPr lang="en-CA" sz="1000" dirty="0">
                          <a:effectLst/>
                        </a:rPr>
                        <a:t> </a:t>
                      </a:r>
                      <a:r>
                        <a:rPr lang="en-CA" sz="1000" dirty="0" err="1">
                          <a:effectLst/>
                        </a:rPr>
                        <a:t>traitants</a:t>
                      </a:r>
                      <a:r>
                        <a:rPr lang="en-CA" sz="1000" dirty="0">
                          <a:effectLst/>
                        </a:rPr>
                        <a:t> </a:t>
                      </a:r>
                      <a:r>
                        <a:rPr lang="en-CA" sz="1000" kern="1200" dirty="0">
                          <a:solidFill>
                            <a:schemeClr val="tx1"/>
                          </a:solidFill>
                          <a:effectLst/>
                          <a:latin typeface="+mn-lt"/>
                          <a:ea typeface="+mn-ea"/>
                          <a:cs typeface="+mn-cs"/>
                        </a:rPr>
                        <a:t>et des endoscopistes </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Stratégies d'incitation des fournisseurs</a:t>
                      </a:r>
                      <a:endParaRPr lang="en-US" sz="1000" kern="1200" dirty="0">
                        <a:solidFill>
                          <a:schemeClr val="tx1"/>
                        </a:solidFill>
                        <a:effectLst/>
                        <a:latin typeface="+mn-lt"/>
                        <a:ea typeface="+mn-ea"/>
                        <a:cs typeface="+mn-cs"/>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err="1">
                          <a:solidFill>
                            <a:schemeClr val="tx1"/>
                          </a:solidFill>
                          <a:effectLst/>
                          <a:latin typeface="+mn-lt"/>
                          <a:ea typeface="+mn-ea"/>
                          <a:cs typeface="+mn-cs"/>
                        </a:rPr>
                        <a:t>ColonCancerCheck</a:t>
                      </a:r>
                      <a:r>
                        <a:rPr lang="en-CA" sz="1000" kern="1200" dirty="0">
                          <a:solidFill>
                            <a:schemeClr val="tx1"/>
                          </a:solidFill>
                          <a:effectLst/>
                          <a:latin typeface="+mn-lt"/>
                          <a:ea typeface="+mn-ea"/>
                          <a:cs typeface="+mn-cs"/>
                        </a:rPr>
                        <a:t> envoie des lettres aux personnes éligibles les invitant à participer au dépistage en parlant à </a:t>
                      </a:r>
                      <a:r>
                        <a:rPr lang="en-CA" sz="1000" kern="1200" dirty="0" err="1">
                          <a:solidFill>
                            <a:schemeClr val="tx1"/>
                          </a:solidFill>
                          <a:effectLst/>
                          <a:latin typeface="+mn-lt"/>
                          <a:ea typeface="+mn-ea"/>
                          <a:cs typeface="+mn-cs"/>
                        </a:rPr>
                        <a:t>leur</a:t>
                      </a:r>
                      <a:r>
                        <a:rPr lang="en-CA" sz="1000" kern="1200" dirty="0">
                          <a:solidFill>
                            <a:schemeClr val="tx1"/>
                          </a:solidFill>
                          <a:effectLst/>
                          <a:latin typeface="+mn-lt"/>
                          <a:ea typeface="+mn-ea"/>
                          <a:cs typeface="+mn-cs"/>
                        </a:rPr>
                        <a:t> </a:t>
                      </a:r>
                      <a:r>
                        <a:rPr lang="en-CA" sz="1000" kern="1200" dirty="0" err="1">
                          <a:solidFill>
                            <a:schemeClr val="tx1"/>
                          </a:solidFill>
                          <a:effectLst/>
                          <a:latin typeface="+mn-lt"/>
                          <a:ea typeface="+mn-ea"/>
                          <a:cs typeface="+mn-cs"/>
                        </a:rPr>
                        <a:t>médecin</a:t>
                      </a:r>
                      <a:r>
                        <a:rPr lang="en-CA" sz="1000" kern="1200" dirty="0">
                          <a:solidFill>
                            <a:schemeClr val="tx1"/>
                          </a:solidFill>
                          <a:effectLst/>
                          <a:latin typeface="+mn-lt"/>
                          <a:ea typeface="+mn-ea"/>
                          <a:cs typeface="+mn-cs"/>
                        </a:rPr>
                        <a:t> </a:t>
                      </a:r>
                      <a:r>
                        <a:rPr lang="en-CA" sz="1000" kern="1200" dirty="0" err="1">
                          <a:solidFill>
                            <a:schemeClr val="tx1"/>
                          </a:solidFill>
                          <a:effectLst/>
                          <a:latin typeface="+mn-lt"/>
                          <a:ea typeface="+mn-ea"/>
                          <a:cs typeface="+mn-cs"/>
                        </a:rPr>
                        <a:t>traitant</a:t>
                      </a:r>
                      <a:r>
                        <a:rPr lang="en-CA" sz="1000" kern="1200" dirty="0">
                          <a:solidFill>
                            <a:schemeClr val="tx1"/>
                          </a:solidFill>
                          <a:effectLst/>
                          <a:latin typeface="+mn-lt"/>
                          <a:ea typeface="+mn-ea"/>
                          <a:cs typeface="+mn-cs"/>
                        </a:rPr>
                        <a:t> et en rappelant aux participants le moment de leur prochain test de dépistage (rappel).</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Le programme prévoit également une correspondance liée au médecin (lettres comportant le nom du </a:t>
                      </a:r>
                      <a:r>
                        <a:rPr lang="en-CA" sz="1000" kern="1200" dirty="0" err="1">
                          <a:solidFill>
                            <a:schemeClr val="tx1"/>
                          </a:solidFill>
                          <a:effectLst/>
                          <a:latin typeface="+mn-lt"/>
                          <a:ea typeface="+mn-ea"/>
                          <a:cs typeface="+mn-cs"/>
                        </a:rPr>
                        <a:t>médecin</a:t>
                      </a:r>
                      <a:r>
                        <a:rPr lang="en-CA" sz="1000" kern="1200" dirty="0">
                          <a:solidFill>
                            <a:schemeClr val="tx1"/>
                          </a:solidFill>
                          <a:effectLst/>
                          <a:latin typeface="+mn-lt"/>
                          <a:ea typeface="+mn-ea"/>
                          <a:cs typeface="+mn-cs"/>
                        </a:rPr>
                        <a:t> </a:t>
                      </a:r>
                      <a:r>
                        <a:rPr lang="en-CA" sz="1000" kern="1200" dirty="0" err="1">
                          <a:solidFill>
                            <a:schemeClr val="tx1"/>
                          </a:solidFill>
                          <a:effectLst/>
                          <a:latin typeface="+mn-lt"/>
                          <a:ea typeface="+mn-ea"/>
                          <a:cs typeface="+mn-cs"/>
                        </a:rPr>
                        <a:t>traitant</a:t>
                      </a:r>
                      <a:r>
                        <a:rPr lang="en-CA" sz="1000" kern="1200" dirty="0">
                          <a:solidFill>
                            <a:schemeClr val="tx1"/>
                          </a:solidFill>
                          <a:effectLst/>
                          <a:latin typeface="+mn-lt"/>
                          <a:ea typeface="+mn-ea"/>
                          <a:cs typeface="+mn-cs"/>
                        </a:rPr>
                        <a:t> du participant), dont la recherche a montré qu'elle augmentait la participation.</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En Ontario, le ministère de la Santé est chargé de mener des campagnes de sensibilisation à l'échelle de la province. Le scientifique principal de </a:t>
                      </a:r>
                      <a:r>
                        <a:rPr lang="en-CA" sz="1000" kern="1200" dirty="0" err="1">
                          <a:solidFill>
                            <a:schemeClr val="tx1"/>
                          </a:solidFill>
                          <a:effectLst/>
                          <a:latin typeface="+mn-lt"/>
                          <a:ea typeface="+mn-ea"/>
                          <a:cs typeface="+mn-cs"/>
                        </a:rPr>
                        <a:t>ColonCancerCheck</a:t>
                      </a:r>
                      <a:r>
                        <a:rPr lang="en-CA" sz="1000" kern="1200" dirty="0">
                          <a:solidFill>
                            <a:schemeClr val="tx1"/>
                          </a:solidFill>
                          <a:effectLst/>
                          <a:latin typeface="+mn-lt"/>
                          <a:ea typeface="+mn-ea"/>
                          <a:cs typeface="+mn-cs"/>
                        </a:rPr>
                        <a:t> et le ministre de la Santé de l'Ontario ont fait une apparition à la télévision pour soutenir le mois de sensibilisation au cancer colorectal </a:t>
                      </a:r>
                      <a:r>
                        <a:rPr lang="en-CA" sz="1000" kern="1200" dirty="0" err="1">
                          <a:solidFill>
                            <a:schemeClr val="tx1"/>
                          </a:solidFill>
                          <a:effectLst/>
                          <a:latin typeface="+mn-lt"/>
                          <a:ea typeface="+mn-ea"/>
                          <a:cs typeface="+mn-cs"/>
                        </a:rPr>
                        <a:t>en</a:t>
                      </a:r>
                      <a:r>
                        <a:rPr lang="en-CA" sz="1000" kern="1200" dirty="0">
                          <a:solidFill>
                            <a:schemeClr val="tx1"/>
                          </a:solidFill>
                          <a:effectLst/>
                          <a:latin typeface="+mn-lt"/>
                          <a:ea typeface="+mn-ea"/>
                          <a:cs typeface="+mn-cs"/>
                        </a:rPr>
                        <a:t> mars 2020.</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err="1">
                          <a:solidFill>
                            <a:schemeClr val="tx1"/>
                          </a:solidFill>
                          <a:effectLst/>
                          <a:latin typeface="+mn-lt"/>
                          <a:ea typeface="+mn-ea"/>
                          <a:cs typeface="+mn-cs"/>
                        </a:rPr>
                        <a:t>ColonCancerCheck</a:t>
                      </a:r>
                      <a:r>
                        <a:rPr lang="en-CA" sz="1000" kern="1200" dirty="0">
                          <a:solidFill>
                            <a:schemeClr val="tx1"/>
                          </a:solidFill>
                          <a:effectLst/>
                          <a:latin typeface="+mn-lt"/>
                          <a:ea typeface="+mn-ea"/>
                          <a:cs typeface="+mn-cs"/>
                        </a:rPr>
                        <a:t> fournit du matériel aux programmes régionaux de lutte contre le cancer pour soutenir les initiatives de sensibilisation au cancer colorectal telles que le </a:t>
                      </a:r>
                      <a:r>
                        <a:rPr lang="en-CA" sz="1000" kern="1200" dirty="0" err="1">
                          <a:solidFill>
                            <a:schemeClr val="tx1"/>
                          </a:solidFill>
                          <a:effectLst/>
                          <a:latin typeface="+mn-lt"/>
                          <a:ea typeface="+mn-ea"/>
                          <a:cs typeface="+mn-cs"/>
                        </a:rPr>
                        <a:t>mois</a:t>
                      </a:r>
                      <a:r>
                        <a:rPr lang="en-CA" sz="1000" kern="1200" dirty="0">
                          <a:solidFill>
                            <a:schemeClr val="tx1"/>
                          </a:solidFill>
                          <a:effectLst/>
                          <a:latin typeface="+mn-lt"/>
                          <a:ea typeface="+mn-ea"/>
                          <a:cs typeface="+mn-cs"/>
                        </a:rPr>
                        <a:t> de </a:t>
                      </a:r>
                      <a:r>
                        <a:rPr lang="en-CA" sz="1000" kern="1200" dirty="0" err="1">
                          <a:solidFill>
                            <a:schemeClr val="tx1"/>
                          </a:solidFill>
                          <a:effectLst/>
                          <a:latin typeface="+mn-lt"/>
                          <a:ea typeface="+mn-ea"/>
                          <a:cs typeface="+mn-cs"/>
                        </a:rPr>
                        <a:t>sensibilisation</a:t>
                      </a:r>
                      <a:r>
                        <a:rPr lang="en-CA" sz="1000" kern="1200" dirty="0">
                          <a:solidFill>
                            <a:schemeClr val="tx1"/>
                          </a:solidFill>
                          <a:effectLst/>
                          <a:latin typeface="+mn-lt"/>
                          <a:ea typeface="+mn-ea"/>
                          <a:cs typeface="+mn-cs"/>
                        </a:rPr>
                        <a:t> au cancer colorectal </a:t>
                      </a:r>
                      <a:r>
                        <a:rPr lang="en-CA" sz="1000" kern="1200" dirty="0" err="1">
                          <a:solidFill>
                            <a:schemeClr val="tx1"/>
                          </a:solidFill>
                          <a:effectLst/>
                          <a:latin typeface="+mn-lt"/>
                          <a:ea typeface="+mn-ea"/>
                          <a:cs typeface="+mn-cs"/>
                        </a:rPr>
                        <a:t>en</a:t>
                      </a:r>
                      <a:r>
                        <a:rPr lang="en-CA" sz="1000" kern="1200" dirty="0">
                          <a:solidFill>
                            <a:schemeClr val="tx1"/>
                          </a:solidFill>
                          <a:effectLst/>
                          <a:latin typeface="+mn-lt"/>
                          <a:ea typeface="+mn-ea"/>
                          <a:cs typeface="+mn-cs"/>
                        </a:rPr>
                        <a:t> mars (par exemple, des cartes postales, des affiches et des messages sur les médias sociaux).</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err="1">
                          <a:solidFill>
                            <a:schemeClr val="tx1"/>
                          </a:solidFill>
                          <a:effectLst/>
                          <a:latin typeface="+mn-lt"/>
                          <a:ea typeface="+mn-ea"/>
                          <a:cs typeface="+mn-cs"/>
                        </a:rPr>
                        <a:t>ColonCancerCheck </a:t>
                      </a:r>
                      <a:r>
                        <a:rPr lang="en-CA" sz="1000" kern="1200" dirty="0">
                          <a:solidFill>
                            <a:schemeClr val="tx1"/>
                          </a:solidFill>
                          <a:effectLst/>
                          <a:latin typeface="+mn-lt"/>
                          <a:ea typeface="+mn-ea"/>
                          <a:cs typeface="+mn-cs"/>
                        </a:rPr>
                        <a:t>fournit aux programmes régionaux de lutte contre le cancer une fiche d'information sur le programme afin de soutenir les efforts de sensibilisation régionaux visant à améliorer la participation au dépistage chez les personnes éligibles. </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Le ministère de la Santé de l'Ontario (Action Cancer Ontario) aide les </a:t>
                      </a:r>
                      <a:r>
                        <a:rPr lang="en-CA" sz="1000" kern="1200" dirty="0" err="1">
                          <a:solidFill>
                            <a:schemeClr val="tx1"/>
                          </a:solidFill>
                          <a:effectLst/>
                          <a:latin typeface="+mn-lt"/>
                          <a:ea typeface="+mn-ea"/>
                          <a:cs typeface="+mn-cs"/>
                        </a:rPr>
                        <a:t>médecins</a:t>
                      </a:r>
                      <a:r>
                        <a:rPr lang="en-CA" sz="1000" kern="1200" dirty="0">
                          <a:solidFill>
                            <a:schemeClr val="tx1"/>
                          </a:solidFill>
                          <a:effectLst/>
                          <a:latin typeface="+mn-lt"/>
                          <a:ea typeface="+mn-ea"/>
                          <a:cs typeface="+mn-cs"/>
                        </a:rPr>
                        <a:t> </a:t>
                      </a:r>
                      <a:r>
                        <a:rPr lang="en-CA" sz="1000" kern="1200" dirty="0" err="1">
                          <a:solidFill>
                            <a:schemeClr val="tx1"/>
                          </a:solidFill>
                          <a:effectLst/>
                          <a:latin typeface="+mn-lt"/>
                          <a:ea typeface="+mn-ea"/>
                          <a:cs typeface="+mn-cs"/>
                        </a:rPr>
                        <a:t>traitants</a:t>
                      </a:r>
                      <a:r>
                        <a:rPr lang="en-CA" sz="1000" kern="1200" dirty="0">
                          <a:solidFill>
                            <a:schemeClr val="tx1"/>
                          </a:solidFill>
                          <a:effectLst/>
                          <a:latin typeface="+mn-lt"/>
                          <a:ea typeface="+mn-ea"/>
                          <a:cs typeface="+mn-cs"/>
                        </a:rPr>
                        <a:t> à identifier les personnes admissibles au dépistage ou au suivi grâce au rapport d'activité sur le dépistage, un outil en ligne qui donne aux médecins qui participent à un modèle de pratiques d'inscription des patients le statut du dépistage de chacun de leurs patients admissibles en fonction de l'âge inscrits (c'est-à-dire ceux qui sont en retard, qui n'ont jamais subi de dépistage ou qui ont besoin d'un suivi). </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Le ministère de la Santé de l'Ontario (Action Cancer Ontario) collabore avec les programmes régionaux de lutte contre le cancer pour informer les fournisseurs de soins primaires et les endoscopistes des avantages et des répercussions du dépistage par le TIF et des recommandations en matière de dépistage (p. ex., outils de résumé du dépistage). Les programmes régionaux de lutte contre le cancer offrent des présentations de modules de développement professionnel continu accrédités pour les fournisseurs de soins primaires et les endoscopistes.</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Le ministère de la Santé de l'Ontario (Action Cancer Ontario) a fourni des conseils sous forme de fiches de conseils aux prestataires de soins primaires et aux endoscopistes pour soutenir la participation au dépistage dans les populations éligibles pendant COVID-19.</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Le ministère de la Santé de l'Ontario (Action Cancer Ontario) collabore avec les programmes régionaux de lutte contre le cancer pour sensibiliser les fournisseurs de soins primaires aux recommandations en matière de dépistage du cancer colorectal. Les responsables régionaux du dépistage du cancer colorectal et de l'endoscopie gastro-intestinale et les responsables régionaux des soins primaires offrent leur expertise et leur formation aux fournisseurs de soins de santé de chaque région afin de favoriser la participation au dépistage.</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Pour aider les médecins de famille à s'assurer que leurs patients participent aux programmes de dépistage pertinents, le ministère de la Santé a mis en place des primes de soins préventifs cumulatives. Grâce à ce programme, les médecins de famille admissibles qui exercent dans le cadre d'un modèle d'inscription des patients, c'est-à-dire que les patients sont officiellement inscrits auprès d'un médecin de famille, peuvent recevoir des primes pour le maintien de niveaux spécifiques de soins préventifs pour leurs patients inscrits.</a:t>
                      </a:r>
                      <a:endParaRPr lang="en-US" sz="1000" kern="1200" dirty="0">
                        <a:solidFill>
                          <a:schemeClr val="tx1"/>
                        </a:solidFill>
                        <a:effectLst/>
                        <a:latin typeface="+mn-lt"/>
                        <a:ea typeface="+mn-ea"/>
                        <a:cs typeface="+mn-cs"/>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6301519"/>
                  </a:ext>
                </a:extLst>
              </a:tr>
              <a:tr h="138861">
                <a:tc>
                  <a:txBody>
                    <a:bodyPr/>
                    <a:lstStyle/>
                    <a:p>
                      <a:pPr marL="0" marR="0" algn="ctr">
                        <a:lnSpc>
                          <a:spcPct val="107000"/>
                        </a:lnSpc>
                        <a:spcBef>
                          <a:spcPts val="0"/>
                        </a:spcBef>
                        <a:spcAft>
                          <a:spcPts val="0"/>
                        </a:spcAft>
                      </a:pPr>
                      <a:r>
                        <a:rPr lang="en-US" sz="1000" dirty="0">
                          <a:solidFill>
                            <a:srgbClr val="FEFFFE"/>
                          </a:solidFill>
                          <a:effectLst/>
                        </a:rPr>
                        <a:t>Qc</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CA" sz="1000" dirty="0">
                          <a:effectLst/>
                        </a:rPr>
                        <a:t>Promotion auprès des </a:t>
                      </a:r>
                      <a:r>
                        <a:rPr lang="en-CA" sz="1000" dirty="0" err="1">
                          <a:effectLst/>
                        </a:rPr>
                        <a:t>médecins</a:t>
                      </a:r>
                      <a:r>
                        <a:rPr lang="en-CA" sz="1000" dirty="0">
                          <a:effectLst/>
                        </a:rPr>
                        <a:t> </a:t>
                      </a:r>
                      <a:r>
                        <a:rPr lang="en-CA" sz="1000" dirty="0" err="1">
                          <a:effectLst/>
                        </a:rPr>
                        <a:t>traitants</a:t>
                      </a:r>
                      <a:endParaRPr lang="en-US" sz="10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CA" sz="1000" dirty="0">
                          <a:effectLst/>
                        </a:rPr>
                        <a:t>Publication dans leur revue médicale, diffusion des taux de TIF par région</a:t>
                      </a:r>
                      <a:endParaRPr lang="en-US" sz="10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3452064"/>
                  </a:ext>
                </a:extLst>
              </a:tr>
            </a:tbl>
          </a:graphicData>
        </a:graphic>
      </p:graphicFrame>
      <p:sp>
        <p:nvSpPr>
          <p:cNvPr id="4" name="Rectangle 1">
            <a:extLst>
              <a:ext uri="{FF2B5EF4-FFF2-40B4-BE49-F238E27FC236}">
                <a16:creationId xmlns:a16="http://schemas.microsoft.com/office/drawing/2014/main" id="{E964430D-D4A4-3B2F-5162-9ADC6AC95637}"/>
              </a:ext>
            </a:extLst>
          </p:cNvPr>
          <p:cNvSpPr>
            <a:spLocks noChangeArrowheads="1"/>
          </p:cNvSpPr>
          <p:nvPr/>
        </p:nvSpPr>
        <p:spPr bwMode="auto">
          <a:xfrm>
            <a:off x="451179" y="117378"/>
            <a:ext cx="32917008"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62835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69876" y="249209"/>
            <a:ext cx="10380786" cy="345482"/>
          </a:xfrm>
        </p:spPr>
        <p:txBody>
          <a:bodyPr>
            <a:normAutofit/>
          </a:bodyPr>
          <a:lstStyle/>
          <a:p>
            <a:r>
              <a:rPr lang="fr-FR" sz="1600" dirty="0"/>
              <a:t>Stratégies pour améliorer le dépistage colorectal pour toutes les personnes éligibles (3/3)</a:t>
            </a:r>
            <a:endParaRPr lang="en-US" sz="1600" dirty="0"/>
          </a:p>
        </p:txBody>
      </p:sp>
      <p:sp>
        <p:nvSpPr>
          <p:cNvPr id="4" name="Rectangle 1">
            <a:extLst>
              <a:ext uri="{FF2B5EF4-FFF2-40B4-BE49-F238E27FC236}">
                <a16:creationId xmlns:a16="http://schemas.microsoft.com/office/drawing/2014/main" id="{E964430D-D4A4-3B2F-5162-9ADC6AC95637}"/>
              </a:ext>
            </a:extLst>
          </p:cNvPr>
          <p:cNvSpPr>
            <a:spLocks noChangeArrowheads="1"/>
          </p:cNvSpPr>
          <p:nvPr/>
        </p:nvSpPr>
        <p:spPr bwMode="auto">
          <a:xfrm>
            <a:off x="451179" y="117378"/>
            <a:ext cx="32917008"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25CE09A9-D484-612C-5F7E-E4255C5809EE}"/>
              </a:ext>
            </a:extLst>
          </p:cNvPr>
          <p:cNvGraphicFramePr>
            <a:graphicFrameLocks noGrp="1"/>
          </p:cNvGraphicFramePr>
          <p:nvPr>
            <p:extLst>
              <p:ext uri="{D42A27DB-BD31-4B8C-83A1-F6EECF244321}">
                <p14:modId xmlns:p14="http://schemas.microsoft.com/office/powerpoint/2010/main" val="4029687602"/>
              </p:ext>
            </p:extLst>
          </p:nvPr>
        </p:nvGraphicFramePr>
        <p:xfrm>
          <a:off x="250469" y="594691"/>
          <a:ext cx="11691062" cy="6087206"/>
        </p:xfrm>
        <a:graphic>
          <a:graphicData uri="http://schemas.openxmlformats.org/drawingml/2006/table">
            <a:tbl>
              <a:tblPr firstRow="1" firstCol="1">
                <a:tableStyleId>{7E9639D4-E3E2-4D34-9284-5A2195B3D0D7}</a:tableStyleId>
              </a:tblPr>
              <a:tblGrid>
                <a:gridCol w="584418">
                  <a:extLst>
                    <a:ext uri="{9D8B030D-6E8A-4147-A177-3AD203B41FA5}">
                      <a16:colId xmlns:a16="http://schemas.microsoft.com/office/drawing/2014/main" val="1191601557"/>
                    </a:ext>
                  </a:extLst>
                </a:gridCol>
                <a:gridCol w="2783207">
                  <a:extLst>
                    <a:ext uri="{9D8B030D-6E8A-4147-A177-3AD203B41FA5}">
                      <a16:colId xmlns:a16="http://schemas.microsoft.com/office/drawing/2014/main" val="2691205934"/>
                    </a:ext>
                  </a:extLst>
                </a:gridCol>
                <a:gridCol w="8323437">
                  <a:extLst>
                    <a:ext uri="{9D8B030D-6E8A-4147-A177-3AD203B41FA5}">
                      <a16:colId xmlns:a16="http://schemas.microsoft.com/office/drawing/2014/main" val="1003057256"/>
                    </a:ext>
                  </a:extLst>
                </a:gridCol>
              </a:tblGrid>
              <a:tr h="253351">
                <a:tc>
                  <a:txBody>
                    <a:bodyPr/>
                    <a:lstStyle/>
                    <a:p>
                      <a:pPr marL="0" marR="0" algn="ctr">
                        <a:lnSpc>
                          <a:spcPct val="107000"/>
                        </a:lnSpc>
                        <a:spcBef>
                          <a:spcPts val="0"/>
                        </a:spcBef>
                        <a:spcAft>
                          <a:spcPts val="240"/>
                        </a:spcAft>
                      </a:pPr>
                      <a:r>
                        <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Province </a:t>
                      </a:r>
                      <a:r>
                        <a:rPr lang="en-US" sz="1000" dirty="0" err="1">
                          <a:solidFill>
                            <a:srgbClr val="FEFFFE"/>
                          </a:solidFill>
                          <a:effectLst/>
                          <a:latin typeface="Calibri" panose="020F0502020204030204" pitchFamily="34" charset="0"/>
                          <a:ea typeface="Yu Mincho" panose="02020400000000000000" pitchFamily="18" charset="-128"/>
                          <a:cs typeface="Arial" panose="020B0604020202020204" pitchFamily="34" charset="0"/>
                        </a:rPr>
                        <a:t>ou</a:t>
                      </a:r>
                      <a:r>
                        <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 </a:t>
                      </a:r>
                      <a:r>
                        <a:rPr lang="en-US" sz="1000" dirty="0" err="1">
                          <a:solidFill>
                            <a:srgbClr val="FEFFFE"/>
                          </a:solidFill>
                          <a:effectLst/>
                          <a:latin typeface="Calibri" panose="020F0502020204030204" pitchFamily="34" charset="0"/>
                          <a:ea typeface="Yu Mincho" panose="02020400000000000000" pitchFamily="18" charset="-128"/>
                          <a:cs typeface="Arial" panose="020B0604020202020204" pitchFamily="34" charset="0"/>
                        </a:rPr>
                        <a:t>territoire</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r>
                        <a:rPr lang="en-US" sz="1000" kern="1200" dirty="0">
                          <a:solidFill>
                            <a:srgbClr val="FEFFFE"/>
                          </a:solidFill>
                          <a:effectLst/>
                          <a:latin typeface="+mn-lt"/>
                          <a:ea typeface="+mn-ea"/>
                          <a:cs typeface="+mn-cs"/>
                        </a:rPr>
                        <a:t>Stratégies utilisées </a:t>
                      </a: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0"/>
                        </a:spcBef>
                        <a:spcAft>
                          <a:spcPts val="0"/>
                        </a:spcAft>
                      </a:pPr>
                      <a:r>
                        <a:rPr lang="en-US" sz="1000" dirty="0">
                          <a:solidFill>
                            <a:srgbClr val="FEFFFE"/>
                          </a:solidFill>
                          <a:effectLst/>
                        </a:rPr>
                        <a:t>Description des activités visant à améliorer le dépistage colorectal pour toutes les personnes éligibles</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44267" marR="442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4087027302"/>
                  </a:ext>
                </a:extLst>
              </a:tr>
              <a:tr h="2382209">
                <a:tc>
                  <a:txBody>
                    <a:bodyPr/>
                    <a:lstStyle/>
                    <a:p>
                      <a:pPr marL="0" marR="0" algn="ctr">
                        <a:lnSpc>
                          <a:spcPct val="107000"/>
                        </a:lnSpc>
                        <a:spcBef>
                          <a:spcPts val="0"/>
                        </a:spcBef>
                        <a:spcAft>
                          <a:spcPts val="0"/>
                        </a:spcAft>
                      </a:pPr>
                      <a:r>
                        <a:rPr lang="en-US" sz="1000" dirty="0">
                          <a:solidFill>
                            <a:srgbClr val="FEFFFE"/>
                          </a:solidFill>
                          <a:effectLst/>
                        </a:rPr>
                        <a:t>N.-B.</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Éducation (groupes)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Rappels aux participants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Médias (médias sociaux, radio, publicités dans les transports en commun) </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Correspondance avec les </a:t>
                      </a:r>
                      <a:r>
                        <a:rPr lang="en-CA" sz="900" kern="1200" dirty="0" err="1">
                          <a:solidFill>
                            <a:schemeClr val="tx1"/>
                          </a:solidFill>
                          <a:effectLst/>
                          <a:latin typeface="+mn-lt"/>
                          <a:ea typeface="+mn-ea"/>
                          <a:cs typeface="+mn-cs"/>
                        </a:rPr>
                        <a:t>professionels</a:t>
                      </a:r>
                      <a:r>
                        <a:rPr lang="en-CA" sz="900" kern="1200" dirty="0">
                          <a:solidFill>
                            <a:schemeClr val="tx1"/>
                          </a:solidFill>
                          <a:effectLst/>
                          <a:latin typeface="+mn-lt"/>
                          <a:ea typeface="+mn-ea"/>
                          <a:cs typeface="+mn-cs"/>
                        </a:rPr>
                        <a:t> de la </a:t>
                      </a:r>
                      <a:r>
                        <a:rPr lang="en-CA" sz="900" kern="1200" dirty="0" err="1">
                          <a:solidFill>
                            <a:schemeClr val="tx1"/>
                          </a:solidFill>
                          <a:effectLst/>
                          <a:latin typeface="+mn-lt"/>
                          <a:ea typeface="+mn-ea"/>
                          <a:cs typeface="+mn-cs"/>
                        </a:rPr>
                        <a:t>santé</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Évaluation</a:t>
                      </a:r>
                      <a:r>
                        <a:rPr lang="en-CA" sz="900" kern="1200" dirty="0">
                          <a:solidFill>
                            <a:schemeClr val="tx1"/>
                          </a:solidFill>
                          <a:effectLst/>
                          <a:latin typeface="+mn-lt"/>
                          <a:ea typeface="+mn-ea"/>
                          <a:cs typeface="+mn-cs"/>
                        </a:rPr>
                        <a:t> et retour d'information des </a:t>
                      </a:r>
                      <a:r>
                        <a:rPr lang="en-CA" sz="900" kern="1200" dirty="0" err="1">
                          <a:solidFill>
                            <a:schemeClr val="tx1"/>
                          </a:solidFill>
                          <a:effectLst/>
                          <a:latin typeface="+mn-lt"/>
                          <a:ea typeface="+mn-ea"/>
                          <a:cs typeface="+mn-cs"/>
                        </a:rPr>
                        <a:t>professionels</a:t>
                      </a:r>
                      <a:r>
                        <a:rPr lang="en-CA" sz="900" kern="1200" dirty="0">
                          <a:solidFill>
                            <a:schemeClr val="tx1"/>
                          </a:solidFill>
                          <a:effectLst/>
                          <a:latin typeface="+mn-lt"/>
                          <a:ea typeface="+mn-ea"/>
                          <a:cs typeface="+mn-cs"/>
                        </a:rPr>
                        <a:t> de la </a:t>
                      </a:r>
                      <a:r>
                        <a:rPr lang="en-CA" sz="900" kern="1200" dirty="0" err="1">
                          <a:solidFill>
                            <a:schemeClr val="tx1"/>
                          </a:solidFill>
                          <a:effectLst/>
                          <a:latin typeface="+mn-lt"/>
                          <a:ea typeface="+mn-ea"/>
                          <a:cs typeface="+mn-cs"/>
                        </a:rPr>
                        <a:t>santé</a:t>
                      </a:r>
                      <a:r>
                        <a:rPr lang="en-CA"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Réduire les dépenses personnelles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Envoi direct du test de dépistage aux participants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Navigation pour les patients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Matériel de programme bilingue</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Engagement communautaire pour le retour d'information sur le programme</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Tirer parti des enseignements du projet "Élaboration de stratégies pour les populations </a:t>
                      </a:r>
                      <a:r>
                        <a:rPr lang="en-CA" sz="900" kern="1200" dirty="0" err="1">
                          <a:solidFill>
                            <a:schemeClr val="tx1"/>
                          </a:solidFill>
                          <a:effectLst/>
                          <a:latin typeface="+mn-lt"/>
                          <a:ea typeface="+mn-ea"/>
                          <a:cs typeface="+mn-cs"/>
                        </a:rPr>
                        <a:t>sous-dépistées </a:t>
                      </a:r>
                      <a:r>
                        <a:rPr lang="en-CA" sz="900" kern="1200" dirty="0">
                          <a:solidFill>
                            <a:schemeClr val="tx1"/>
                          </a:solidFill>
                          <a:effectLst/>
                          <a:latin typeface="+mn-lt"/>
                          <a:ea typeface="+mn-ea"/>
                          <a:cs typeface="+mn-cs"/>
                        </a:rPr>
                        <a:t>par le biais de l'engagement communautaire".</a:t>
                      </a:r>
                      <a:endParaRPr lang="en-US" sz="900" kern="1200" dirty="0">
                        <a:solidFill>
                          <a:schemeClr val="tx1"/>
                        </a:solidFill>
                        <a:effectLst/>
                        <a:latin typeface="+mn-lt"/>
                        <a:ea typeface="+mn-ea"/>
                        <a:cs typeface="+mn-cs"/>
                      </a:endParaRPr>
                    </a:p>
                    <a:p>
                      <a:pPr marL="0" marR="0">
                        <a:lnSpc>
                          <a:spcPct val="107000"/>
                        </a:lnSpc>
                        <a:spcBef>
                          <a:spcPts val="0"/>
                        </a:spcBef>
                        <a:spcAft>
                          <a:spcPts val="0"/>
                        </a:spcAft>
                        <a:tabLst>
                          <a:tab pos="5280025" algn="l"/>
                        </a:tabLst>
                      </a:pPr>
                      <a:r>
                        <a:rPr lang="en-CA" sz="900" dirty="0">
                          <a:effectLst/>
                        </a:rPr>
                        <a:t> </a:t>
                      </a:r>
                      <a:endParaRPr lang="en-US" sz="9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Offrir des séances d'éducation virtuelles et en personne sur les programmes de dépistage du cancer en général, et spécifiques à chaque site de dépistage, à la demande du public, des </a:t>
                      </a:r>
                      <a:r>
                        <a:rPr lang="en-CA" sz="900" kern="1200" dirty="0" err="1">
                          <a:solidFill>
                            <a:schemeClr val="tx1"/>
                          </a:solidFill>
                          <a:effectLst/>
                          <a:latin typeface="+mn-lt"/>
                          <a:ea typeface="+mn-ea"/>
                          <a:cs typeface="+mn-cs"/>
                        </a:rPr>
                        <a:t>professionels</a:t>
                      </a:r>
                      <a:r>
                        <a:rPr lang="en-CA" sz="900" kern="1200" dirty="0">
                          <a:solidFill>
                            <a:schemeClr val="tx1"/>
                          </a:solidFill>
                          <a:effectLst/>
                          <a:latin typeface="+mn-lt"/>
                          <a:ea typeface="+mn-ea"/>
                          <a:cs typeface="+mn-cs"/>
                        </a:rPr>
                        <a:t> de la </a:t>
                      </a:r>
                      <a:r>
                        <a:rPr lang="en-CA" sz="900" kern="1200" dirty="0" err="1">
                          <a:solidFill>
                            <a:schemeClr val="tx1"/>
                          </a:solidFill>
                          <a:effectLst/>
                          <a:latin typeface="+mn-lt"/>
                          <a:ea typeface="+mn-ea"/>
                          <a:cs typeface="+mn-cs"/>
                        </a:rPr>
                        <a:t>santé</a:t>
                      </a:r>
                      <a:r>
                        <a:rPr lang="en-CA" sz="900" kern="1200" dirty="0">
                          <a:solidFill>
                            <a:schemeClr val="tx1"/>
                          </a:solidFill>
                          <a:effectLst/>
                          <a:latin typeface="+mn-lt"/>
                          <a:ea typeface="+mn-ea"/>
                          <a:cs typeface="+mn-cs"/>
                        </a:rPr>
                        <a:t>, des autorités sanitaires régionales, des groupes communautaires ou des groupes d'intérêt spéciaux.</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Lettres de rappel du programme et lettres de réinvitation envoyées directement aux participants.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Des stratégies coordonnées de communication et de sensibilisation sont planifiées régulièrement tout au long de l'année afin de promouvoir et d'accroître la visibilité des programmes provinciaux de dépistage du cancer par le biais de divers médias tels que des publicités radio, des publicités numériques ciblées, Facebook, Twitter, des panneaux d'affichage et des publicités dans les transports en commun, un site web, des vidéos animées et des vidéos de témoignages. </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Le programme envoie une correspondance aux </a:t>
                      </a:r>
                      <a:r>
                        <a:rPr lang="en-CA" sz="900" kern="1200" dirty="0" err="1">
                          <a:solidFill>
                            <a:schemeClr val="tx1"/>
                          </a:solidFill>
                          <a:effectLst/>
                          <a:latin typeface="+mn-lt"/>
                          <a:ea typeface="+mn-ea"/>
                          <a:cs typeface="+mn-cs"/>
                        </a:rPr>
                        <a:t>médecins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traitants</a:t>
                      </a:r>
                      <a:r>
                        <a:rPr lang="en-CA" sz="900" kern="1200" dirty="0">
                          <a:solidFill>
                            <a:schemeClr val="tx1"/>
                          </a:solidFill>
                          <a:effectLst/>
                          <a:latin typeface="+mn-lt"/>
                          <a:ea typeface="+mn-ea"/>
                          <a:cs typeface="+mn-cs"/>
                        </a:rPr>
                        <a:t> pour les avertir lorsque leurs patients ont été jugés inéligibles ou ont refusé le dépistage.</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Les rapports de performance, y compris les mises à jour du programme, sont envoyés chaque année à l'endoscopiste du programme à titre de rétroaction.</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Au besoin, le programme fournira des produits de préparation des intestins aux personnes qui ne sont pas en mesure de les acheter.</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Le programme envoie directement par courrier tous les tests de </a:t>
                      </a:r>
                      <a:r>
                        <a:rPr lang="en-CA" sz="900" kern="1200" dirty="0" err="1">
                          <a:solidFill>
                            <a:schemeClr val="tx1"/>
                          </a:solidFill>
                          <a:effectLst/>
                          <a:latin typeface="+mn-lt"/>
                          <a:ea typeface="+mn-ea"/>
                          <a:cs typeface="+mn-cs"/>
                        </a:rPr>
                        <a:t>dépistage</a:t>
                      </a:r>
                      <a:r>
                        <a:rPr lang="en-CA" sz="900" kern="1200" dirty="0">
                          <a:solidFill>
                            <a:schemeClr val="tx1"/>
                          </a:solidFill>
                          <a:effectLst/>
                          <a:latin typeface="+mn-lt"/>
                          <a:ea typeface="+mn-ea"/>
                          <a:cs typeface="+mn-cs"/>
                        </a:rPr>
                        <a:t> (TIF) aux participants qui ont rempli le questionnaire du programme et sont jugés éligibles selon les </a:t>
                      </a:r>
                      <a:r>
                        <a:rPr lang="en-CA" sz="900" kern="1200" dirty="0" err="1">
                          <a:solidFill>
                            <a:schemeClr val="tx1"/>
                          </a:solidFill>
                          <a:effectLst/>
                          <a:latin typeface="+mn-lt"/>
                          <a:ea typeface="+mn-ea"/>
                          <a:cs typeface="+mn-cs"/>
                        </a:rPr>
                        <a:t>lignes</a:t>
                      </a:r>
                      <a:r>
                        <a:rPr lang="en-CA" sz="900" kern="1200" dirty="0">
                          <a:solidFill>
                            <a:schemeClr val="tx1"/>
                          </a:solidFill>
                          <a:effectLst/>
                          <a:latin typeface="+mn-lt"/>
                          <a:ea typeface="+mn-ea"/>
                          <a:cs typeface="+mn-cs"/>
                        </a:rPr>
                        <a:t> directrices.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Les coordinateurs d'accès au dépistage du programme (infirmières) évalueront et organiseront la coloscopie du programme, y compris l'éducation des participants avec un </a:t>
                      </a:r>
                      <a:r>
                        <a:rPr lang="en-CA" sz="900" kern="1200" dirty="0" err="1">
                          <a:solidFill>
                            <a:schemeClr val="tx1"/>
                          </a:solidFill>
                          <a:effectLst/>
                          <a:latin typeface="+mn-lt"/>
                          <a:ea typeface="+mn-ea"/>
                          <a:cs typeface="+mn-cs"/>
                        </a:rPr>
                        <a:t>résultat</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positif</a:t>
                      </a:r>
                      <a:r>
                        <a:rPr lang="en-CA" sz="900" kern="1200" dirty="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Toute la correspondance du programme et le matériel éducatif et promotionnel sont offerts en anglais et en français. Le programme offre une ligne téléphonique sans frais pour les demandes de renseignements du public sur le dépistage du cancer, à laquelle répond un personnel bilingue.</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Des enquêtes publiques ont été proposées par téléphone, en ligne et après les sessions d'éducation. Les commentaires fournis au programme sont recueillis et évalués régulièrement.</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Prévoir de tirer parti des recommandations du projet en cours sur la population </a:t>
                      </a:r>
                      <a:r>
                        <a:rPr lang="en-CA" sz="900" kern="1200" dirty="0" err="1">
                          <a:solidFill>
                            <a:schemeClr val="tx1"/>
                          </a:solidFill>
                          <a:effectLst/>
                          <a:latin typeface="+mn-lt"/>
                          <a:ea typeface="+mn-ea"/>
                          <a:cs typeface="+mn-cs"/>
                        </a:rPr>
                        <a:t>sous-dépistée qui </a:t>
                      </a:r>
                      <a:r>
                        <a:rPr lang="en-CA" sz="900" kern="1200" dirty="0">
                          <a:solidFill>
                            <a:schemeClr val="tx1"/>
                          </a:solidFill>
                          <a:effectLst/>
                          <a:latin typeface="+mn-lt"/>
                          <a:ea typeface="+mn-ea"/>
                          <a:cs typeface="+mn-cs"/>
                        </a:rPr>
                        <a:t>est mené au Nouveau-Brunswick.</a:t>
                      </a:r>
                      <a:endParaRPr lang="en-US" sz="900" kern="1200" dirty="0">
                        <a:solidFill>
                          <a:schemeClr val="tx1"/>
                        </a:solidFill>
                        <a:effectLst/>
                        <a:latin typeface="+mn-lt"/>
                        <a:ea typeface="+mn-ea"/>
                        <a:cs typeface="+mn-cs"/>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4767035"/>
                  </a:ext>
                </a:extLst>
              </a:tr>
              <a:tr h="63522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1" kern="1200" dirty="0">
                          <a:solidFill>
                            <a:srgbClr val="FEFFFE"/>
                          </a:solidFill>
                          <a:effectLst/>
                          <a:latin typeface="+mn-lt"/>
                          <a:ea typeface="+mn-ea"/>
                          <a:cs typeface="+mn-cs"/>
                        </a:rPr>
                        <a:t>N.-É.</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L’ </a:t>
                      </a:r>
                      <a:r>
                        <a:rPr lang="en-CA" sz="900" kern="1200" dirty="0" err="1">
                          <a:solidFill>
                            <a:schemeClr val="tx1"/>
                          </a:solidFill>
                          <a:effectLst/>
                          <a:latin typeface="+mn-lt"/>
                          <a:ea typeface="+mn-ea"/>
                          <a:cs typeface="+mn-cs"/>
                        </a:rPr>
                        <a:t>éducation</a:t>
                      </a:r>
                      <a:r>
                        <a:rPr lang="en-CA" sz="900" kern="1200" dirty="0">
                          <a:solidFill>
                            <a:schemeClr val="tx1"/>
                          </a:solidFill>
                          <a:effectLst/>
                          <a:latin typeface="+mn-lt"/>
                          <a:ea typeface="+mn-ea"/>
                          <a:cs typeface="+mn-cs"/>
                        </a:rPr>
                        <a:t> pour les </a:t>
                      </a:r>
                      <a:r>
                        <a:rPr lang="en-CA" sz="900" kern="1200" dirty="0" err="1">
                          <a:solidFill>
                            <a:schemeClr val="tx1"/>
                          </a:solidFill>
                          <a:effectLst/>
                          <a:latin typeface="+mn-lt"/>
                          <a:ea typeface="+mn-ea"/>
                          <a:cs typeface="+mn-cs"/>
                        </a:rPr>
                        <a:t>médecins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traitants</a:t>
                      </a:r>
                      <a:r>
                        <a:rPr lang="en-CA"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Des séances d'éducation et d'engagement approfondies avec les fournisseurs de soins primaires sont prévues dans le cadre du </a:t>
                      </a:r>
                      <a:r>
                        <a:rPr lang="en-CA" sz="900" kern="1200" dirty="0" err="1">
                          <a:solidFill>
                            <a:schemeClr val="tx1"/>
                          </a:solidFill>
                          <a:effectLst/>
                          <a:latin typeface="+mn-lt"/>
                          <a:ea typeface="+mn-ea"/>
                          <a:cs typeface="+mn-cs"/>
                        </a:rPr>
                        <a:t>projet</a:t>
                      </a:r>
                      <a:r>
                        <a:rPr lang="en-CA" sz="900" kern="1200" dirty="0">
                          <a:solidFill>
                            <a:schemeClr val="tx1"/>
                          </a:solidFill>
                          <a:effectLst/>
                          <a:latin typeface="+mn-lt"/>
                          <a:ea typeface="+mn-ea"/>
                          <a:cs typeface="+mn-cs"/>
                        </a:rPr>
                        <a:t> TIF Plus ; on prévoit qu'une collaboration plus étroite avec les soins primaires augmentera le taux de participation des Néo-Écossais admissibles. Le mécanisme de dépistage de toutes les personnes admissibles est déjà en place puisque les kits TIF sont envoyées automatiquement par la poste à tous les Néo-Écossais âgés de 50 à 74 ans. </a:t>
                      </a:r>
                      <a:endParaRPr lang="en-US" sz="900" kern="1200" dirty="0">
                        <a:solidFill>
                          <a:schemeClr val="tx1"/>
                        </a:solidFill>
                        <a:effectLst/>
                        <a:latin typeface="+mn-lt"/>
                        <a:ea typeface="+mn-ea"/>
                        <a:cs typeface="+mn-cs"/>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2347099"/>
                  </a:ext>
                </a:extLst>
              </a:tr>
              <a:tr h="35074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1" kern="1200" dirty="0">
                          <a:solidFill>
                            <a:srgbClr val="FEFFFE"/>
                          </a:solidFill>
                          <a:effectLst/>
                          <a:latin typeface="+mn-lt"/>
                          <a:ea typeface="+mn-ea"/>
                          <a:cs typeface="+mn-cs"/>
                        </a:rPr>
                        <a:t>Î.-P.-É.</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Rappels aux clients,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err="1">
                          <a:solidFill>
                            <a:schemeClr val="tx1"/>
                          </a:solidFill>
                          <a:effectLst/>
                          <a:latin typeface="+mn-lt"/>
                          <a:ea typeface="+mn-ea"/>
                          <a:cs typeface="+mn-cs"/>
                        </a:rPr>
                        <a:t>Médias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campagnes</a:t>
                      </a:r>
                      <a:r>
                        <a:rPr lang="en-US" sz="900" kern="1200" dirty="0">
                          <a:solidFill>
                            <a:schemeClr val="tx1"/>
                          </a:solidFill>
                          <a:effectLst/>
                          <a:latin typeface="+mn-lt"/>
                          <a:ea typeface="+mn-ea"/>
                          <a:cs typeface="+mn-cs"/>
                        </a:rPr>
                        <a:t> petites et </a:t>
                      </a:r>
                      <a:r>
                        <a:rPr lang="en-US" sz="900" kern="1200" dirty="0" err="1">
                          <a:solidFill>
                            <a:schemeClr val="tx1"/>
                          </a:solidFill>
                          <a:effectLst/>
                          <a:latin typeface="+mn-lt"/>
                          <a:ea typeface="+mn-ea"/>
                          <a:cs typeface="+mn-cs"/>
                        </a:rPr>
                        <a:t>grandes</a:t>
                      </a:r>
                      <a:r>
                        <a:rPr lang="en-US" sz="900" kern="1200" dirty="0">
                          <a:solidFill>
                            <a:schemeClr val="tx1"/>
                          </a:solidFill>
                          <a:effectLst/>
                          <a:latin typeface="+mn-lt"/>
                          <a:ea typeface="+mn-ea"/>
                          <a:cs typeface="+mn-cs"/>
                        </a:rPr>
                        <a: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Lieux de retrait et de dépôt des kits d'analyse</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Outil de la réceptionniste - Lieu de </a:t>
                      </a:r>
                      <a:r>
                        <a:rPr lang="en-US" sz="900" kern="1200" dirty="0" err="1">
                          <a:solidFill>
                            <a:schemeClr val="tx1"/>
                          </a:solidFill>
                          <a:effectLst/>
                          <a:latin typeface="+mn-lt"/>
                          <a:ea typeface="+mn-ea"/>
                          <a:cs typeface="+mn-cs"/>
                        </a:rPr>
                        <a:t>ramassage</a:t>
                      </a:r>
                      <a:r>
                        <a:rPr lang="en-US"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éducation</a:t>
                      </a:r>
                      <a:r>
                        <a:rPr lang="en-CA" sz="900" kern="1200" dirty="0">
                          <a:solidFill>
                            <a:schemeClr val="tx1"/>
                          </a:solidFill>
                          <a:effectLst/>
                          <a:latin typeface="+mn-lt"/>
                          <a:ea typeface="+mn-ea"/>
                          <a:cs typeface="+mn-cs"/>
                        </a:rPr>
                        <a:t> pour les </a:t>
                      </a:r>
                      <a:r>
                        <a:rPr lang="en-CA" sz="900" kern="1200" dirty="0" err="1">
                          <a:solidFill>
                            <a:schemeClr val="tx1"/>
                          </a:solidFill>
                          <a:effectLst/>
                          <a:latin typeface="+mn-lt"/>
                          <a:ea typeface="+mn-ea"/>
                          <a:cs typeface="+mn-cs"/>
                        </a:rPr>
                        <a:t>médecins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traitants</a:t>
                      </a:r>
                      <a:r>
                        <a:rPr lang="en-US" sz="900" kern="1200" dirty="0">
                          <a:solidFill>
                            <a:schemeClr val="tx1"/>
                          </a:solidFill>
                          <a:effectLst/>
                          <a:latin typeface="+mn-lt"/>
                          <a:ea typeface="+mn-ea"/>
                          <a:cs typeface="+mn-cs"/>
                        </a:rPr>
                        <a:t>)</a:t>
                      </a: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Lettre initiale et deuxième lettre, deuxième appel</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Brochure pour les clients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Gérer l'approvisionnement et la livraison au lieu de collecte, centrés sur la santé, y compris le matériel éducatif, le parcours de dépistage, l'aide à la décision pour les cliniciens.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Aide à l'étiquetage, pour les kits qui ont été rejetés par le laboratoire</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Envoyez des kits aux participants pour qu'ils répètent le programme TIF ou lorsqu'ils doivent le faire.  </a:t>
                      </a:r>
                      <a:endParaRPr lang="en-US" sz="900" kern="1200" dirty="0">
                        <a:solidFill>
                          <a:schemeClr val="tx1"/>
                        </a:solidFill>
                        <a:effectLst/>
                        <a:latin typeface="+mn-lt"/>
                        <a:ea typeface="+mn-ea"/>
                        <a:cs typeface="+mn-cs"/>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17381"/>
                  </a:ext>
                </a:extLst>
              </a:tr>
              <a:tr h="1357796">
                <a:tc>
                  <a:txBody>
                    <a:bodyPr/>
                    <a:lstStyle/>
                    <a:p>
                      <a:pPr marL="0" marR="0" algn="ctr">
                        <a:lnSpc>
                          <a:spcPct val="107000"/>
                        </a:lnSpc>
                        <a:spcBef>
                          <a:spcPts val="0"/>
                        </a:spcBef>
                        <a:spcAft>
                          <a:spcPts val="0"/>
                        </a:spcAft>
                      </a:pPr>
                      <a:r>
                        <a:rPr lang="en-US" sz="1000" dirty="0">
                          <a:solidFill>
                            <a:srgbClr val="FEFFFE"/>
                          </a:solidFill>
                          <a:effectLst/>
                        </a:rPr>
                        <a:t>T.-N.-L.</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Séances d'éducation virtuelle offertes aux professionnels de la santé, aux praticiens des soins primaires et à d'autres partenaires communautaires.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Développement d'un outil d'analyse de données pour élaborer des stratégies visant à cibler les efforts de recrutement</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S'associer à des partenaires communautaires pour promouvoir le dépistage via les médias sociaux.</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Engagement direct avec les cliniques et les groupes de santé communautaires</a:t>
                      </a:r>
                      <a:endParaRPr lang="en-US" sz="900" kern="1200" dirty="0">
                        <a:solidFill>
                          <a:schemeClr val="tx1"/>
                        </a:solidFill>
                        <a:effectLst/>
                        <a:latin typeface="+mn-lt"/>
                        <a:ea typeface="+mn-ea"/>
                        <a:cs typeface="+mn-cs"/>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Le contenu a été élaboré pour chaque autorité sanitaire </a:t>
                      </a:r>
                      <a:r>
                        <a:rPr lang="en-CA" sz="900" kern="1200" dirty="0" err="1">
                          <a:solidFill>
                            <a:schemeClr val="tx1"/>
                          </a:solidFill>
                          <a:effectLst/>
                          <a:latin typeface="+mn-lt"/>
                          <a:ea typeface="+mn-ea"/>
                          <a:cs typeface="+mn-cs"/>
                        </a:rPr>
                        <a:t>régionale</a:t>
                      </a:r>
                      <a:r>
                        <a:rPr lang="en-CA" sz="900" kern="1200" dirty="0">
                          <a:solidFill>
                            <a:schemeClr val="tx1"/>
                          </a:solidFill>
                          <a:effectLst/>
                          <a:latin typeface="+mn-lt"/>
                          <a:ea typeface="+mn-ea"/>
                          <a:cs typeface="+mn-cs"/>
                        </a:rPr>
                        <a:t> et diffusé par MS Teams à l'échelle de la province. Les programmes de dépistage de la population ont été ajoutés à l'orientation des praticiens de soins primaires dans </a:t>
                      </a:r>
                      <a:r>
                        <a:rPr lang="en-CA" sz="900" kern="1200" dirty="0" err="1">
                          <a:solidFill>
                            <a:schemeClr val="tx1"/>
                          </a:solidFill>
                          <a:effectLst/>
                          <a:latin typeface="+mn-lt"/>
                          <a:ea typeface="+mn-ea"/>
                          <a:cs typeface="+mn-cs"/>
                        </a:rPr>
                        <a:t>certaines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autorités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sanitaires</a:t>
                      </a:r>
                      <a:r>
                        <a:rPr lang="en-CA" sz="900" kern="1200" dirty="0">
                          <a:solidFill>
                            <a:schemeClr val="tx1"/>
                          </a:solidFill>
                          <a:effectLst/>
                          <a:latin typeface="+mn-lt"/>
                          <a:ea typeface="+mn-ea"/>
                          <a:cs typeface="+mn-cs"/>
                        </a:rPr>
                        <a:t> regionals.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Lecteur de tableau qui a examiné 5 ans de données de dépistage dépersonnalisées, ventilées par autorité sanitaire régionale et zone de santé publique.  </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Les résultats des médias sociaux </a:t>
                      </a:r>
                      <a:endParaRPr lang="en-US" sz="900" kern="1200" dirty="0">
                        <a:solidFill>
                          <a:schemeClr val="tx1"/>
                        </a:solidFill>
                        <a:effectLst/>
                        <a:latin typeface="+mn-lt"/>
                        <a:ea typeface="+mn-ea"/>
                        <a:cs typeface="+mn-cs"/>
                      </a:endParaRPr>
                    </a:p>
                  </a:txBody>
                  <a:tcPr marL="20900" marR="209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3745560"/>
                  </a:ext>
                </a:extLst>
              </a:tr>
            </a:tbl>
          </a:graphicData>
        </a:graphic>
      </p:graphicFrame>
    </p:spTree>
    <p:extLst>
      <p:ext uri="{BB962C8B-B14F-4D97-AF65-F5344CB8AC3E}">
        <p14:creationId xmlns:p14="http://schemas.microsoft.com/office/powerpoint/2010/main" val="124115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lstStyle/>
          <a:p>
            <a:r>
              <a:rPr lang="fr-FR"/>
              <a:t>Programmes</a:t>
            </a:r>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fr-FR" dirty="0"/>
              <a:t>Programmes</a:t>
            </a:r>
          </a:p>
          <a:p>
            <a:r>
              <a:rPr lang="fr-FR" dirty="0"/>
              <a:t>Directives</a:t>
            </a:r>
          </a:p>
          <a:p>
            <a:r>
              <a:rPr lang="fr-FR" dirty="0"/>
              <a:t>Recrutement</a:t>
            </a:r>
          </a:p>
          <a:p>
            <a:r>
              <a:rPr lang="fr-FR" dirty="0"/>
              <a:t>Stratégies de </a:t>
            </a:r>
            <a:r>
              <a:rPr lang="en-US" dirty="0"/>
              <a:t>promotion</a:t>
            </a:r>
          </a:p>
        </p:txBody>
      </p:sp>
    </p:spTree>
    <p:extLst>
      <p:ext uri="{BB962C8B-B14F-4D97-AF65-F5344CB8AC3E}">
        <p14:creationId xmlns:p14="http://schemas.microsoft.com/office/powerpoint/2010/main" val="174918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239632"/>
            <a:ext cx="10380786" cy="345482"/>
          </a:xfrm>
        </p:spPr>
        <p:txBody>
          <a:bodyPr>
            <a:normAutofit fontScale="90000"/>
          </a:bodyPr>
          <a:lstStyle/>
          <a:p>
            <a:r>
              <a:rPr lang="fr-FR" sz="1600" dirty="0"/>
              <a:t>Stratégies pour améliorer le dépistage du cancer colorectal pour les Premières Nations, les Inuits et les Métis* (1/3)</a:t>
            </a:r>
            <a:endParaRPr lang="en-US" sz="1600" dirty="0"/>
          </a:p>
        </p:txBody>
      </p:sp>
      <p:graphicFrame>
        <p:nvGraphicFramePr>
          <p:cNvPr id="4" name="Table 3">
            <a:extLst>
              <a:ext uri="{FF2B5EF4-FFF2-40B4-BE49-F238E27FC236}">
                <a16:creationId xmlns:a16="http://schemas.microsoft.com/office/drawing/2014/main" id="{8CB06E7D-4066-D154-A7DD-CE3A8C809EFA}"/>
              </a:ext>
            </a:extLst>
          </p:cNvPr>
          <p:cNvGraphicFramePr>
            <a:graphicFrameLocks noGrp="1"/>
          </p:cNvGraphicFramePr>
          <p:nvPr>
            <p:extLst>
              <p:ext uri="{D42A27DB-BD31-4B8C-83A1-F6EECF244321}">
                <p14:modId xmlns:p14="http://schemas.microsoft.com/office/powerpoint/2010/main" val="452725531"/>
              </p:ext>
            </p:extLst>
          </p:nvPr>
        </p:nvGraphicFramePr>
        <p:xfrm>
          <a:off x="290865" y="585114"/>
          <a:ext cx="11199446" cy="5500878"/>
        </p:xfrm>
        <a:graphic>
          <a:graphicData uri="http://schemas.openxmlformats.org/drawingml/2006/table">
            <a:tbl>
              <a:tblPr firstRow="1" firstCol="1">
                <a:tableStyleId>{7E9639D4-E3E2-4D34-9284-5A2195B3D0D7}</a:tableStyleId>
              </a:tblPr>
              <a:tblGrid>
                <a:gridCol w="648677">
                  <a:extLst>
                    <a:ext uri="{9D8B030D-6E8A-4147-A177-3AD203B41FA5}">
                      <a16:colId xmlns:a16="http://schemas.microsoft.com/office/drawing/2014/main" val="810654813"/>
                    </a:ext>
                  </a:extLst>
                </a:gridCol>
                <a:gridCol w="2245880">
                  <a:extLst>
                    <a:ext uri="{9D8B030D-6E8A-4147-A177-3AD203B41FA5}">
                      <a16:colId xmlns:a16="http://schemas.microsoft.com/office/drawing/2014/main" val="1051916597"/>
                    </a:ext>
                  </a:extLst>
                </a:gridCol>
                <a:gridCol w="2768294">
                  <a:extLst>
                    <a:ext uri="{9D8B030D-6E8A-4147-A177-3AD203B41FA5}">
                      <a16:colId xmlns:a16="http://schemas.microsoft.com/office/drawing/2014/main" val="1059536983"/>
                    </a:ext>
                  </a:extLst>
                </a:gridCol>
                <a:gridCol w="1649217">
                  <a:extLst>
                    <a:ext uri="{9D8B030D-6E8A-4147-A177-3AD203B41FA5}">
                      <a16:colId xmlns:a16="http://schemas.microsoft.com/office/drawing/2014/main" val="794272471"/>
                    </a:ext>
                  </a:extLst>
                </a:gridCol>
                <a:gridCol w="3887378">
                  <a:extLst>
                    <a:ext uri="{9D8B030D-6E8A-4147-A177-3AD203B41FA5}">
                      <a16:colId xmlns:a16="http://schemas.microsoft.com/office/drawing/2014/main" val="3213459825"/>
                    </a:ext>
                  </a:extLst>
                </a:gridCol>
              </a:tblGrid>
              <a:tr h="174538">
                <a:tc>
                  <a:txBody>
                    <a:bodyPr/>
                    <a:lstStyle/>
                    <a:p>
                      <a:pPr marL="0" marR="0" algn="ctr">
                        <a:lnSpc>
                          <a:spcPct val="107000"/>
                        </a:lnSpc>
                        <a:spcBef>
                          <a:spcPts val="100"/>
                        </a:spcBef>
                        <a:spcAft>
                          <a:spcPts val="100"/>
                        </a:spcAft>
                      </a:pPr>
                      <a:r>
                        <a:rPr lang="en-US" sz="1000" dirty="0">
                          <a:solidFill>
                            <a:srgbClr val="FEFFFE"/>
                          </a:solidFill>
                          <a:effectLst/>
                        </a:rPr>
                        <a:t>Province </a:t>
                      </a:r>
                      <a:r>
                        <a:rPr lang="en-US" sz="1000" dirty="0" err="1">
                          <a:solidFill>
                            <a:srgbClr val="FEFFFE"/>
                          </a:solidFill>
                          <a:effectLst/>
                        </a:rPr>
                        <a:t>ou</a:t>
                      </a:r>
                      <a:r>
                        <a:rPr lang="en-US" sz="1000" dirty="0">
                          <a:solidFill>
                            <a:srgbClr val="FEFFFE"/>
                          </a:solidFill>
                          <a:effectLst/>
                        </a:rPr>
                        <a:t> </a:t>
                      </a:r>
                      <a:r>
                        <a:rPr lang="en-US" sz="1000" dirty="0" err="1">
                          <a:solidFill>
                            <a:srgbClr val="FEFFFE"/>
                          </a:solidFill>
                          <a:effectLst/>
                        </a:rPr>
                        <a:t>territoire</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100"/>
                        </a:spcBef>
                        <a:spcAft>
                          <a:spcPts val="100"/>
                        </a:spcAft>
                      </a:pPr>
                      <a:r>
                        <a:rPr lang="en-US" sz="1000" dirty="0">
                          <a:solidFill>
                            <a:srgbClr val="FEFFFE"/>
                          </a:solidFill>
                          <a:effectLst/>
                        </a:rPr>
                        <a:t>Audience(s) visée(s)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100"/>
                        </a:spcBef>
                        <a:spcAft>
                          <a:spcPts val="100"/>
                        </a:spcAft>
                      </a:pPr>
                      <a:r>
                        <a:rPr lang="en-US" sz="1000" dirty="0" err="1">
                          <a:solidFill>
                            <a:srgbClr val="FEFFFE"/>
                          </a:solidFill>
                          <a:effectLst/>
                        </a:rPr>
                        <a:t>Stratégies</a:t>
                      </a:r>
                      <a:r>
                        <a:rPr lang="en-US" sz="1000" dirty="0">
                          <a:solidFill>
                            <a:srgbClr val="FEFFFE"/>
                          </a:solidFill>
                          <a:effectLst/>
                        </a:rPr>
                        <a:t> </a:t>
                      </a:r>
                      <a:r>
                        <a:rPr lang="en-US" sz="1000" dirty="0" err="1">
                          <a:solidFill>
                            <a:srgbClr val="FEFFFE"/>
                          </a:solidFill>
                          <a:effectLst/>
                        </a:rPr>
                        <a:t>utilisées</a:t>
                      </a:r>
                      <a:r>
                        <a:rPr lang="en-US" sz="1000" dirty="0">
                          <a:solidFill>
                            <a:srgbClr val="FEFFFE"/>
                          </a:solidFill>
                          <a:effectLst/>
                        </a:rPr>
                        <a:t>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720"/>
                        </a:spcBef>
                        <a:spcAft>
                          <a:spcPts val="720"/>
                        </a:spcAft>
                      </a:pPr>
                      <a:r>
                        <a:rPr lang="en-US" sz="1000" dirty="0">
                          <a:solidFill>
                            <a:srgbClr val="FEFFFE"/>
                          </a:solidFill>
                          <a:effectLst/>
                        </a:rPr>
                        <a:t>Stratégie co-développée avec la communauté ?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720"/>
                        </a:spcBef>
                        <a:spcAft>
                          <a:spcPts val="720"/>
                        </a:spcAft>
                      </a:pPr>
                      <a:r>
                        <a:rPr lang="en-US" sz="1000" dirty="0">
                          <a:solidFill>
                            <a:srgbClr val="FEFFFE"/>
                          </a:solidFill>
                          <a:effectLst/>
                        </a:rPr>
                        <a:t>Description des activités visant à améliorer le dépistage chez les Premières Nations, les Inuits et les Métis</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4043728690"/>
                  </a:ext>
                </a:extLst>
              </a:tr>
              <a:tr h="1095787">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Premières Nations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Inuit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Métis </a:t>
                      </a: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Analyse de l'environnement pour mieux comprendre les interventions efficaces visant à réduire les disparités dans le dépistage du cancer chez les personnes à faible revenu et dans les communautés rurales/éloignées du Yukon.</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Fournir des services plus proches du domicile</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Aperçu des organisations du territoire qui soutiennent les Premières Nations, les Inuits et les Métis.</a:t>
                      </a:r>
                      <a:endParaRPr lang="en-US" sz="1000" kern="1200" dirty="0">
                        <a:solidFill>
                          <a:schemeClr val="tx1"/>
                        </a:solidFill>
                        <a:effectLst/>
                        <a:latin typeface="+mn-lt"/>
                        <a:ea typeface="+mn-ea"/>
                        <a:cs typeface="+mn-cs"/>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9695" marR="0">
                        <a:lnSpc>
                          <a:spcPct val="107000"/>
                        </a:lnSpc>
                        <a:spcBef>
                          <a:spcPts val="0"/>
                        </a:spcBef>
                        <a:spcAft>
                          <a:spcPts val="800"/>
                        </a:spcAft>
                      </a:pPr>
                      <a:r>
                        <a:rPr lang="en-US" sz="1000" dirty="0">
                          <a:effectLst/>
                        </a:rPr>
                        <a:t>Tous : ✓</a:t>
                      </a:r>
                      <a:endParaRPr lang="en-US" sz="10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rPr>
                        <a:t>Rapport de </a:t>
                      </a:r>
                      <a:r>
                        <a:rPr lang="en-US" sz="1000" kern="1200" dirty="0" err="1">
                          <a:solidFill>
                            <a:schemeClr val="tx1"/>
                          </a:solidFill>
                          <a:effectLst/>
                        </a:rPr>
                        <a:t>disparité</a:t>
                      </a:r>
                      <a:r>
                        <a:rPr lang="en-US" sz="1000" kern="1200" dirty="0">
                          <a:solidFill>
                            <a:schemeClr val="tx1"/>
                          </a:solidFill>
                          <a:effectLst/>
                        </a:rPr>
                        <a:t> du </a:t>
                      </a:r>
                      <a:r>
                        <a:rPr lang="en-CA" sz="1000" kern="1200" dirty="0" err="1">
                          <a:solidFill>
                            <a:schemeClr val="tx1"/>
                          </a:solidFill>
                          <a:effectLst/>
                          <a:latin typeface="+mn-lt"/>
                          <a:ea typeface="+mn-ea"/>
                          <a:cs typeface="+mn-cs"/>
                        </a:rPr>
                        <a:t>ColonCheck</a:t>
                      </a:r>
                      <a:r>
                        <a:rPr lang="en-CA" sz="1000" kern="1200" dirty="0">
                          <a:solidFill>
                            <a:schemeClr val="tx1"/>
                          </a:solidFill>
                          <a:effectLst/>
                          <a:latin typeface="+mn-lt"/>
                          <a:ea typeface="+mn-ea"/>
                          <a:cs typeface="+mn-cs"/>
                        </a:rPr>
                        <a:t> Yukon - domaines à considérer : promotion et sensibilisation, système de soins de santé (Canada et Yukon), hésitation et non-participation, enquêtes auprès des clients, et le rapport “Putting People First”.</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Collaborer avec d'autres programmes de sensibilisation pour atteindre les personnes qui ne peuvent pas accéder au programme.</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Envisager une unité de dépistage mobile pour améliorer l'accès au dépistage dans les communautés rurales/éloignées du Yukon. </a:t>
                      </a:r>
                      <a:endParaRPr lang="en-US" sz="1000" kern="1200" dirty="0">
                        <a:solidFill>
                          <a:schemeClr val="tx1"/>
                        </a:solidFill>
                        <a:effectLst/>
                        <a:latin typeface="+mn-lt"/>
                        <a:ea typeface="+mn-ea"/>
                        <a:cs typeface="+mn-cs"/>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347284"/>
                  </a:ext>
                </a:extLst>
              </a:tr>
              <a:tr h="262781">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Premières Nations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Inuit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Métis</a:t>
                      </a: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Développement de matériels et de ressources culturellement sûrs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5280025" algn="l"/>
                        </a:tabLst>
                        <a:defRPr/>
                      </a:pPr>
                      <a:r>
                        <a:rPr lang="en-US" sz="1000" kern="1200" dirty="0">
                          <a:solidFill>
                            <a:schemeClr val="tx1"/>
                          </a:solidFill>
                          <a:effectLst/>
                          <a:latin typeface="+mn-lt"/>
                          <a:ea typeface="+mn-ea"/>
                          <a:cs typeface="+mn-cs"/>
                        </a:rPr>
                        <a:t>Formation des </a:t>
                      </a:r>
                      <a:r>
                        <a:rPr lang="en-US" sz="1000" kern="1200" dirty="0" err="1">
                          <a:solidFill>
                            <a:schemeClr val="tx1"/>
                          </a:solidFill>
                          <a:effectLst/>
                          <a:latin typeface="+mn-lt"/>
                          <a:ea typeface="+mn-ea"/>
                          <a:cs typeface="+mn-cs"/>
                        </a:rPr>
                        <a:t>professionels</a:t>
                      </a:r>
                      <a:r>
                        <a:rPr lang="en-US" sz="1000" kern="1200" dirty="0">
                          <a:solidFill>
                            <a:schemeClr val="tx1"/>
                          </a:solidFill>
                          <a:effectLst/>
                          <a:latin typeface="+mn-lt"/>
                          <a:ea typeface="+mn-ea"/>
                          <a:cs typeface="+mn-cs"/>
                        </a:rPr>
                        <a:t> de la </a:t>
                      </a:r>
                      <a:r>
                        <a:rPr lang="en-US" sz="1000" kern="1200" dirty="0" err="1">
                          <a:solidFill>
                            <a:schemeClr val="tx1"/>
                          </a:solidFill>
                          <a:effectLst/>
                          <a:latin typeface="+mn-lt"/>
                          <a:ea typeface="+mn-ea"/>
                          <a:cs typeface="+mn-cs"/>
                        </a:rPr>
                        <a:t>santé</a:t>
                      </a:r>
                      <a:r>
                        <a:rPr lang="en-US" sz="1000" kern="1200" dirty="0">
                          <a:solidFill>
                            <a:schemeClr val="tx1"/>
                          </a:solidFill>
                          <a:effectLst/>
                          <a:latin typeface="+mn-lt"/>
                          <a:ea typeface="+mn-ea"/>
                          <a:cs typeface="+mn-cs"/>
                        </a:rPr>
                        <a:t> à la compétence culturelle</a:t>
                      </a: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9695" marR="0">
                        <a:lnSpc>
                          <a:spcPct val="107000"/>
                        </a:lnSpc>
                        <a:spcBef>
                          <a:spcPts val="0"/>
                        </a:spcBef>
                        <a:spcAft>
                          <a:spcPts val="800"/>
                        </a:spcAft>
                      </a:pPr>
                      <a:r>
                        <a:rPr lang="en-US" sz="1000" dirty="0">
                          <a:effectLst/>
                        </a:rPr>
                        <a:t>Tous : ✓</a:t>
                      </a:r>
                      <a:endParaRPr lang="en-US" sz="10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Traduction de matériel promotionnel</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Instructions basées sur des pictogrammes avec TIFs </a:t>
                      </a: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941486"/>
                  </a:ext>
                </a:extLst>
              </a:tr>
              <a:tr h="0">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Premières Nations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Inuit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Métis</a:t>
                      </a: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9695" marR="0">
                        <a:lnSpc>
                          <a:spcPct val="107000"/>
                        </a:lnSpc>
                        <a:spcBef>
                          <a:spcPts val="0"/>
                        </a:spcBef>
                        <a:spcAft>
                          <a:spcPts val="800"/>
                        </a:spcAft>
                      </a:pPr>
                      <a:r>
                        <a:rPr lang="en-US" sz="1000" dirty="0">
                          <a:effectLst/>
                        </a:rPr>
                        <a:t>Comme ci-dessus </a:t>
                      </a:r>
                      <a:endParaRPr lang="en-US" sz="10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9695" marR="0">
                        <a:lnSpc>
                          <a:spcPct val="107000"/>
                        </a:lnSpc>
                        <a:spcBef>
                          <a:spcPts val="0"/>
                        </a:spcBef>
                        <a:spcAft>
                          <a:spcPts val="800"/>
                        </a:spcAft>
                      </a:pPr>
                      <a:r>
                        <a:rPr lang="en-US" sz="1000" dirty="0">
                          <a:effectLst/>
                        </a:rPr>
                        <a:t>✓^</a:t>
                      </a:r>
                      <a:endParaRPr lang="en-US" sz="10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9695" marR="0">
                        <a:lnSpc>
                          <a:spcPct val="107000"/>
                        </a:lnSpc>
                        <a:spcBef>
                          <a:spcPts val="0"/>
                        </a:spcBef>
                        <a:spcAft>
                          <a:spcPts val="800"/>
                        </a:spcAft>
                      </a:pPr>
                      <a:r>
                        <a:rPr lang="en-US" sz="1000" dirty="0">
                          <a:effectLst/>
                        </a:rPr>
                        <a:t> </a:t>
                      </a:r>
                      <a:endParaRPr lang="en-US" sz="10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1106900"/>
                  </a:ext>
                </a:extLst>
              </a:tr>
              <a:tr h="149875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Premières Nations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Inuit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Métis</a:t>
                      </a: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Éducation (individuelle et en groupe)</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Invitations et rappels aux clients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err="1">
                          <a:solidFill>
                            <a:schemeClr val="tx1"/>
                          </a:solidFill>
                          <a:effectLst/>
                          <a:latin typeface="+mn-lt"/>
                          <a:ea typeface="+mn-ea"/>
                          <a:cs typeface="+mn-cs"/>
                        </a:rPr>
                        <a:t>Médias</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campagnes</a:t>
                      </a:r>
                      <a:r>
                        <a:rPr lang="en-US" sz="1000" kern="1200" dirty="0">
                          <a:solidFill>
                            <a:schemeClr val="tx1"/>
                          </a:solidFill>
                          <a:effectLst/>
                          <a:latin typeface="+mn-lt"/>
                          <a:ea typeface="+mn-ea"/>
                          <a:cs typeface="+mn-cs"/>
                        </a:rPr>
                        <a:t> petites et </a:t>
                      </a:r>
                      <a:r>
                        <a:rPr lang="en-US" sz="1000" kern="1200" dirty="0" err="1">
                          <a:solidFill>
                            <a:schemeClr val="tx1"/>
                          </a:solidFill>
                          <a:effectLst/>
                          <a:latin typeface="+mn-lt"/>
                          <a:ea typeface="+mn-ea"/>
                          <a:cs typeface="+mn-cs"/>
                        </a:rPr>
                        <a:t>grandes</a:t>
                      </a:r>
                      <a:r>
                        <a:rPr lang="en-US" sz="1000" kern="1200" dirty="0">
                          <a:solidFill>
                            <a:schemeClr val="tx1"/>
                          </a:solidFill>
                          <a:effectLst/>
                          <a:latin typeface="+mn-lt"/>
                          <a:ea typeface="+mn-ea"/>
                          <a:cs typeface="+mn-cs"/>
                        </a:rPr>
                        <a: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Évaluation et retour d'information des </a:t>
                      </a:r>
                      <a:r>
                        <a:rPr lang="en-US" sz="1000" kern="1200" dirty="0" err="1">
                          <a:solidFill>
                            <a:schemeClr val="tx1"/>
                          </a:solidFill>
                          <a:effectLst/>
                          <a:latin typeface="+mn-lt"/>
                          <a:ea typeface="+mn-ea"/>
                          <a:cs typeface="+mn-cs"/>
                        </a:rPr>
                        <a:t>professionels</a:t>
                      </a:r>
                      <a:r>
                        <a:rPr lang="en-US" sz="1000" kern="1200" dirty="0">
                          <a:solidFill>
                            <a:schemeClr val="tx1"/>
                          </a:solidFill>
                          <a:effectLst/>
                          <a:latin typeface="+mn-lt"/>
                          <a:ea typeface="+mn-ea"/>
                          <a:cs typeface="+mn-cs"/>
                        </a:rPr>
                        <a:t> de la </a:t>
                      </a:r>
                      <a:r>
                        <a:rPr lang="en-US" sz="1000" kern="1200" dirty="0" err="1">
                          <a:solidFill>
                            <a:schemeClr val="tx1"/>
                          </a:solidFill>
                          <a:effectLst/>
                          <a:latin typeface="+mn-lt"/>
                          <a:ea typeface="+mn-ea"/>
                          <a:cs typeface="+mn-cs"/>
                        </a:rPr>
                        <a:t>santé</a:t>
                      </a:r>
                      <a:endParaRPr lang="en-US" sz="1000" kern="1200" dirty="0">
                        <a:solidFill>
                          <a:schemeClr val="tx1"/>
                        </a:solidFill>
                        <a:effectLst/>
                        <a:latin typeface="+mn-lt"/>
                        <a:ea typeface="+mn-ea"/>
                        <a:cs typeface="+mn-cs"/>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5280025" algn="l"/>
                        </a:tabLst>
                        <a:defRPr/>
                      </a:pPr>
                      <a:r>
                        <a:rPr lang="en-US" sz="1000" kern="1200" dirty="0">
                          <a:solidFill>
                            <a:schemeClr val="tx1"/>
                          </a:solidFill>
                          <a:effectLst/>
                          <a:latin typeface="+mn-lt"/>
                          <a:ea typeface="+mn-ea"/>
                          <a:cs typeface="+mn-cs"/>
                        </a:rPr>
                        <a:t>Formation des </a:t>
                      </a:r>
                      <a:r>
                        <a:rPr lang="en-US" sz="1000" kern="1200" dirty="0" err="1">
                          <a:solidFill>
                            <a:schemeClr val="tx1"/>
                          </a:solidFill>
                          <a:effectLst/>
                          <a:latin typeface="+mn-lt"/>
                          <a:ea typeface="+mn-ea"/>
                          <a:cs typeface="+mn-cs"/>
                        </a:rPr>
                        <a:t>professionels</a:t>
                      </a:r>
                      <a:r>
                        <a:rPr lang="en-US" sz="1000" kern="1200" dirty="0">
                          <a:solidFill>
                            <a:schemeClr val="tx1"/>
                          </a:solidFill>
                          <a:effectLst/>
                          <a:latin typeface="+mn-lt"/>
                          <a:ea typeface="+mn-ea"/>
                          <a:cs typeface="+mn-cs"/>
                        </a:rPr>
                        <a:t> de la </a:t>
                      </a:r>
                      <a:r>
                        <a:rPr lang="en-US" sz="1000" kern="1200" dirty="0" err="1">
                          <a:solidFill>
                            <a:schemeClr val="tx1"/>
                          </a:solidFill>
                          <a:effectLst/>
                          <a:latin typeface="+mn-lt"/>
                          <a:ea typeface="+mn-ea"/>
                          <a:cs typeface="+mn-cs"/>
                        </a:rPr>
                        <a:t>santé</a:t>
                      </a:r>
                      <a:r>
                        <a:rPr lang="en-US" sz="1000" kern="1200" dirty="0">
                          <a:solidFill>
                            <a:schemeClr val="tx1"/>
                          </a:solidFill>
                          <a:effectLst/>
                          <a:latin typeface="+mn-lt"/>
                          <a:ea typeface="+mn-ea"/>
                          <a:cs typeface="+mn-cs"/>
                        </a:rPr>
                        <a:t> à la compétence culturelle</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Développement de matériels et de ressources culturellement sûrs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Engagement direct de la communauté dans la co-conception des programmes</a:t>
                      </a: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9695" marR="0" indent="-128905">
                        <a:lnSpc>
                          <a:spcPct val="107000"/>
                        </a:lnSpc>
                        <a:spcBef>
                          <a:spcPts val="0"/>
                        </a:spcBef>
                        <a:spcAft>
                          <a:spcPts val="800"/>
                        </a:spcAft>
                      </a:pPr>
                      <a:r>
                        <a:rPr lang="en-US" sz="1000" dirty="0">
                          <a:effectLst/>
                        </a:rPr>
                        <a:t>Tous : ✓</a:t>
                      </a:r>
                      <a:endParaRPr lang="en-US" sz="10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Établir des partenariats avec des représentants autochtones pour évaluer les disparités en matière de dépistage et utiliser les résultats pour élaborer des stratégies visant à améliorer le dépistage dans les populations autochtones. </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Partager les preuves et les apprentissages avec les prestataires de services afin de fournir des soins culturellement sûrs. </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Travailler avec des </a:t>
                      </a:r>
                      <a:r>
                        <a:rPr lang="en-CA" sz="1000" kern="1200" dirty="0" err="1">
                          <a:solidFill>
                            <a:schemeClr val="tx1"/>
                          </a:solidFill>
                          <a:effectLst/>
                          <a:latin typeface="+mn-lt"/>
                          <a:ea typeface="+mn-ea"/>
                          <a:cs typeface="+mn-cs"/>
                        </a:rPr>
                        <a:t>partenaires</a:t>
                      </a:r>
                      <a:r>
                        <a:rPr lang="en-CA" sz="1000" kern="1200" dirty="0">
                          <a:solidFill>
                            <a:schemeClr val="tx1"/>
                          </a:solidFill>
                          <a:effectLst/>
                          <a:latin typeface="+mn-lt"/>
                          <a:ea typeface="+mn-ea"/>
                          <a:cs typeface="+mn-cs"/>
                        </a:rPr>
                        <a:t> </a:t>
                      </a:r>
                      <a:r>
                        <a:rPr lang="en-CA" sz="1000" kern="1200" dirty="0" err="1">
                          <a:solidFill>
                            <a:schemeClr val="tx1"/>
                          </a:solidFill>
                          <a:effectLst/>
                          <a:latin typeface="+mn-lt"/>
                          <a:ea typeface="+mn-ea"/>
                          <a:cs typeface="+mn-cs"/>
                        </a:rPr>
                        <a:t>autochtones</a:t>
                      </a:r>
                      <a:r>
                        <a:rPr lang="en-CA" sz="1000" kern="1200" dirty="0">
                          <a:solidFill>
                            <a:schemeClr val="tx1"/>
                          </a:solidFill>
                          <a:effectLst/>
                          <a:latin typeface="+mn-lt"/>
                          <a:ea typeface="+mn-ea"/>
                          <a:cs typeface="+mn-cs"/>
                        </a:rPr>
                        <a:t> pour élaborer et fournir des informations culturellement adaptées. </a:t>
                      </a:r>
                      <a:endParaRPr lang="en-US" sz="1000" kern="1200" dirty="0">
                        <a:solidFill>
                          <a:schemeClr val="tx1"/>
                        </a:solidFill>
                        <a:effectLst/>
                        <a:latin typeface="+mn-lt"/>
                        <a:ea typeface="+mn-ea"/>
                        <a:cs typeface="+mn-cs"/>
                      </a:endParaRPr>
                    </a:p>
                    <a:p>
                      <a:pPr marL="99695" marR="0" indent="-128905">
                        <a:lnSpc>
                          <a:spcPct val="107000"/>
                        </a:lnSpc>
                        <a:spcBef>
                          <a:spcPts val="0"/>
                        </a:spcBef>
                        <a:spcAft>
                          <a:spcPts val="800"/>
                        </a:spcAft>
                      </a:pPr>
                      <a:r>
                        <a:rPr lang="en-US" sz="1000" dirty="0">
                          <a:effectLst/>
                        </a:rPr>
                        <a:t> </a:t>
                      </a:r>
                      <a:endParaRPr lang="en-US" sz="10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4688861"/>
                  </a:ext>
                </a:extLst>
              </a:tr>
              <a:tr h="39514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Premières Nations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Métis</a:t>
                      </a:r>
                    </a:p>
                    <a:p>
                      <a:pPr marL="0" marR="0">
                        <a:lnSpc>
                          <a:spcPct val="107000"/>
                        </a:lnSpc>
                        <a:spcBef>
                          <a:spcPts val="0"/>
                        </a:spcBef>
                        <a:spcAft>
                          <a:spcPts val="800"/>
                        </a:spcAft>
                      </a:pPr>
                      <a:r>
                        <a:rPr lang="en-US" sz="1000" dirty="0">
                          <a:effectLst/>
                        </a:rPr>
                        <a:t> </a:t>
                      </a:r>
                      <a:endParaRPr lang="en-US" sz="10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err="1">
                          <a:solidFill>
                            <a:schemeClr val="tx1"/>
                          </a:solidFill>
                          <a:effectLst/>
                          <a:latin typeface="+mn-lt"/>
                          <a:ea typeface="+mn-ea"/>
                          <a:cs typeface="+mn-cs"/>
                        </a:rPr>
                        <a:t>Travailler</a:t>
                      </a:r>
                      <a:r>
                        <a:rPr lang="en-US" sz="1000" kern="1200" dirty="0">
                          <a:solidFill>
                            <a:schemeClr val="tx1"/>
                          </a:solidFill>
                          <a:effectLst/>
                          <a:latin typeface="+mn-lt"/>
                          <a:ea typeface="+mn-ea"/>
                          <a:cs typeface="+mn-cs"/>
                        </a:rPr>
                        <a:t> directement avec les communautés du Nord pour évaluer, mettre en œuvre et évaluer des stratégies de participation réactives et adaptées.  </a:t>
                      </a: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9695" marR="0">
                        <a:lnSpc>
                          <a:spcPct val="107000"/>
                        </a:lnSpc>
                        <a:spcBef>
                          <a:spcPts val="0"/>
                        </a:spcBef>
                        <a:spcAft>
                          <a:spcPts val="800"/>
                        </a:spcAft>
                      </a:pPr>
                      <a:r>
                        <a:rPr lang="en-US" sz="1000" dirty="0">
                          <a:effectLst/>
                        </a:rPr>
                        <a:t>Tous : ✓</a:t>
                      </a:r>
                      <a:endParaRPr lang="en-US" sz="10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2240" marR="0" indent="-171450" algn="l" defTabSz="914400" rtl="0" eaLnBrk="1" latinLnBrk="0" hangingPunct="1">
                        <a:lnSpc>
                          <a:spcPct val="107000"/>
                        </a:lnSpc>
                        <a:spcBef>
                          <a:spcPts val="0"/>
                        </a:spcBef>
                        <a:spcAft>
                          <a:spcPts val="800"/>
                        </a:spcAft>
                        <a:buFont typeface="Arial" panose="020B0604020202020204" pitchFamily="34" charset="0"/>
                        <a:buChar char="•"/>
                      </a:pPr>
                      <a:r>
                        <a:rPr lang="en-US" sz="1000" kern="1200" dirty="0">
                          <a:solidFill>
                            <a:schemeClr val="tx1"/>
                          </a:solidFill>
                          <a:effectLst/>
                          <a:latin typeface="+mn-lt"/>
                          <a:ea typeface="+mn-ea"/>
                          <a:cs typeface="+mn-cs"/>
                        </a:rPr>
                        <a:t>Essayer différentes méthodes d'invitation pour évaluer l'efficacité </a:t>
                      </a: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4793638"/>
                  </a:ext>
                </a:extLst>
              </a:tr>
            </a:tbl>
          </a:graphicData>
        </a:graphic>
      </p:graphicFrame>
      <p:sp>
        <p:nvSpPr>
          <p:cNvPr id="5" name="TextBox 4">
            <a:extLst>
              <a:ext uri="{FF2B5EF4-FFF2-40B4-BE49-F238E27FC236}">
                <a16:creationId xmlns:a16="http://schemas.microsoft.com/office/drawing/2014/main" id="{E1C0BB2C-5E53-9C1A-C151-C404E7E5B557}"/>
              </a:ext>
            </a:extLst>
          </p:cNvPr>
          <p:cNvSpPr txBox="1"/>
          <p:nvPr/>
        </p:nvSpPr>
        <p:spPr>
          <a:xfrm>
            <a:off x="290865" y="6146154"/>
            <a:ext cx="11480798" cy="784830"/>
          </a:xfrm>
          <a:prstGeom prst="rect">
            <a:avLst/>
          </a:prstGeom>
          <a:noFill/>
        </p:spPr>
        <p:txBody>
          <a:bodyPr wrap="square">
            <a:spAutoFit/>
          </a:bodyPr>
          <a:lstStyle/>
          <a:p>
            <a:r>
              <a:rPr lang="en-US" sz="900" dirty="0">
                <a:latin typeface="Calibri" panose="020F0502020204030204" pitchFamily="34" charset="0"/>
                <a:ea typeface="Yu Mincho" panose="02020400000000000000" pitchFamily="18" charset="-128"/>
                <a:cs typeface="Calibri" panose="020F0502020204030204" pitchFamily="34" charset="0"/>
              </a:rPr>
              <a:t>*Au moment, le Québec </a:t>
            </a:r>
            <a:r>
              <a:rPr lang="en-US" sz="900" dirty="0" err="1">
                <a:latin typeface="Calibri" panose="020F0502020204030204" pitchFamily="34" charset="0"/>
                <a:ea typeface="Yu Mincho" panose="02020400000000000000" pitchFamily="18" charset="-128"/>
                <a:cs typeface="Calibri" panose="020F0502020204030204" pitchFamily="34" charset="0"/>
              </a:rPr>
              <a:t>n’a</a:t>
            </a:r>
            <a:r>
              <a:rPr lang="en-US" sz="900" dirty="0">
                <a:latin typeface="Calibri" panose="020F0502020204030204" pitchFamily="34" charset="0"/>
                <a:ea typeface="Yu Mincho" panose="02020400000000000000" pitchFamily="18" charset="-128"/>
                <a:cs typeface="Calibri" panose="020F0502020204030204" pitchFamily="34" charset="0"/>
              </a:rPr>
              <a:t> pas un </a:t>
            </a:r>
            <a:r>
              <a:rPr lang="en-US" sz="900" dirty="0" err="1">
                <a:latin typeface="Calibri" panose="020F0502020204030204" pitchFamily="34" charset="0"/>
                <a:ea typeface="Yu Mincho" panose="02020400000000000000" pitchFamily="18" charset="-128"/>
                <a:cs typeface="Calibri" panose="020F0502020204030204" pitchFamily="34" charset="0"/>
              </a:rPr>
              <a:t>programme</a:t>
            </a:r>
            <a:r>
              <a:rPr lang="en-US" sz="900" dirty="0">
                <a:latin typeface="Calibri" panose="020F0502020204030204" pitchFamily="34" charset="0"/>
                <a:ea typeface="Yu Mincho" panose="02020400000000000000" pitchFamily="18" charset="-128"/>
                <a:cs typeface="Calibri" panose="020F0502020204030204" pitchFamily="34" charset="0"/>
              </a:rPr>
              <a:t> de </a:t>
            </a:r>
            <a:r>
              <a:rPr lang="en-US" sz="900" dirty="0" err="1">
                <a:latin typeface="Calibri" panose="020F0502020204030204" pitchFamily="34" charset="0"/>
                <a:ea typeface="Yu Mincho" panose="02020400000000000000" pitchFamily="18" charset="-128"/>
                <a:cs typeface="Calibri" panose="020F0502020204030204" pitchFamily="34" charset="0"/>
              </a:rPr>
              <a:t>dépistage</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organisé</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donc</a:t>
            </a:r>
            <a:r>
              <a:rPr lang="en-US" sz="900" dirty="0">
                <a:latin typeface="Calibri" panose="020F0502020204030204" pitchFamily="34" charset="0"/>
                <a:ea typeface="Yu Mincho" panose="02020400000000000000" pitchFamily="18" charset="-128"/>
                <a:cs typeface="Calibri" panose="020F0502020204030204" pitchFamily="34" charset="0"/>
              </a:rPr>
              <a:t> il </a:t>
            </a:r>
            <a:r>
              <a:rPr lang="en-US" sz="900" dirty="0" err="1">
                <a:latin typeface="Calibri" panose="020F0502020204030204" pitchFamily="34" charset="0"/>
                <a:ea typeface="Yu Mincho" panose="02020400000000000000" pitchFamily="18" charset="-128"/>
                <a:cs typeface="Calibri" panose="020F0502020204030204" pitchFamily="34" charset="0"/>
              </a:rPr>
              <a:t>n'y</a:t>
            </a:r>
            <a:r>
              <a:rPr lang="en-US" sz="900" dirty="0">
                <a:latin typeface="Calibri" panose="020F0502020204030204" pitchFamily="34" charset="0"/>
                <a:ea typeface="Yu Mincho" panose="02020400000000000000" pitchFamily="18" charset="-128"/>
                <a:cs typeface="Calibri" panose="020F0502020204030204" pitchFamily="34" charset="0"/>
              </a:rPr>
              <a:t> a pas de </a:t>
            </a:r>
            <a:r>
              <a:rPr lang="en-US" sz="900" dirty="0" err="1">
                <a:latin typeface="Calibri" panose="020F0502020204030204" pitchFamily="34" charset="0"/>
                <a:ea typeface="Yu Mincho" panose="02020400000000000000" pitchFamily="18" charset="-128"/>
                <a:cs typeface="Calibri" panose="020F0502020204030204" pitchFamily="34" charset="0"/>
              </a:rPr>
              <a:t>stratégies</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concertées</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en</a:t>
            </a:r>
            <a:r>
              <a:rPr lang="en-US" sz="900" dirty="0">
                <a:latin typeface="Calibri" panose="020F0502020204030204" pitchFamily="34" charset="0"/>
                <a:ea typeface="Yu Mincho" panose="02020400000000000000" pitchFamily="18" charset="-128"/>
                <a:cs typeface="Calibri" panose="020F0502020204030204" pitchFamily="34" charset="0"/>
              </a:rPr>
              <a:t> place. </a:t>
            </a:r>
            <a:r>
              <a:rPr lang="en-US" sz="900" dirty="0" err="1">
                <a:latin typeface="Calibri" panose="020F0502020204030204" pitchFamily="34" charset="0"/>
                <a:ea typeface="Yu Mincho" panose="02020400000000000000" pitchFamily="18" charset="-128"/>
                <a:cs typeface="Calibri" panose="020F0502020204030204" pitchFamily="34" charset="0"/>
              </a:rPr>
              <a:t>Chaque</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établissement</a:t>
            </a:r>
            <a:r>
              <a:rPr lang="en-US" sz="900" dirty="0">
                <a:latin typeface="Calibri" panose="020F0502020204030204" pitchFamily="34" charset="0"/>
                <a:ea typeface="Yu Mincho" panose="02020400000000000000" pitchFamily="18" charset="-128"/>
                <a:cs typeface="Calibri" panose="020F0502020204030204" pitchFamily="34" charset="0"/>
              </a:rPr>
              <a:t> de </a:t>
            </a:r>
            <a:r>
              <a:rPr lang="en-US" sz="900" dirty="0" err="1">
                <a:latin typeface="Calibri" panose="020F0502020204030204" pitchFamily="34" charset="0"/>
                <a:ea typeface="Yu Mincho" panose="02020400000000000000" pitchFamily="18" charset="-128"/>
                <a:cs typeface="Calibri" panose="020F0502020204030204" pitchFamily="34" charset="0"/>
              </a:rPr>
              <a:t>santé</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est</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responsable</a:t>
            </a:r>
            <a:r>
              <a:rPr lang="en-US" sz="900" dirty="0">
                <a:latin typeface="Calibri" panose="020F0502020204030204" pitchFamily="34" charset="0"/>
                <a:ea typeface="Yu Mincho" panose="02020400000000000000" pitchFamily="18" charset="-128"/>
                <a:cs typeface="Calibri" panose="020F0502020204030204" pitchFamily="34" charset="0"/>
              </a:rPr>
              <a:t> de la mise </a:t>
            </a:r>
            <a:r>
              <a:rPr lang="en-US" sz="900" dirty="0" err="1">
                <a:latin typeface="Calibri" panose="020F0502020204030204" pitchFamily="34" charset="0"/>
                <a:ea typeface="Yu Mincho" panose="02020400000000000000" pitchFamily="18" charset="-128"/>
                <a:cs typeface="Calibri" panose="020F0502020204030204" pitchFamily="34" charset="0"/>
              </a:rPr>
              <a:t>en</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œuvre</a:t>
            </a:r>
            <a:r>
              <a:rPr lang="en-US" sz="900" dirty="0">
                <a:latin typeface="Calibri" panose="020F0502020204030204" pitchFamily="34" charset="0"/>
                <a:ea typeface="Yu Mincho" panose="02020400000000000000" pitchFamily="18" charset="-128"/>
                <a:cs typeface="Calibri" panose="020F0502020204030204" pitchFamily="34" charset="0"/>
              </a:rPr>
              <a:t> des </a:t>
            </a:r>
            <a:r>
              <a:rPr lang="en-US" sz="900" dirty="0" err="1">
                <a:latin typeface="Calibri" panose="020F0502020204030204" pitchFamily="34" charset="0"/>
                <a:ea typeface="Yu Mincho" panose="02020400000000000000" pitchFamily="18" charset="-128"/>
                <a:cs typeface="Calibri" panose="020F0502020204030204" pitchFamily="34" charset="0"/>
              </a:rPr>
              <a:t>stratégies</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appropriées</a:t>
            </a:r>
            <a:r>
              <a:rPr lang="en-US" sz="900" dirty="0">
                <a:latin typeface="Calibri" panose="020F0502020204030204" pitchFamily="34" charset="0"/>
                <a:ea typeface="Yu Mincho" panose="02020400000000000000" pitchFamily="18" charset="-128"/>
                <a:cs typeface="Calibri" panose="020F0502020204030204" pitchFamily="34" charset="0"/>
              </a:rPr>
              <a:t> pour </a:t>
            </a:r>
            <a:r>
              <a:rPr lang="en-US" sz="900" dirty="0" err="1">
                <a:latin typeface="Calibri" panose="020F0502020204030204" pitchFamily="34" charset="0"/>
                <a:ea typeface="Yu Mincho" panose="02020400000000000000" pitchFamily="18" charset="-128"/>
                <a:cs typeface="Calibri" panose="020F0502020204030204" pitchFamily="34" charset="0"/>
              </a:rPr>
              <a:t>rejoindre</a:t>
            </a:r>
            <a:r>
              <a:rPr lang="en-US" sz="900" dirty="0">
                <a:latin typeface="Calibri" panose="020F0502020204030204" pitchFamily="34" charset="0"/>
                <a:ea typeface="Yu Mincho" panose="02020400000000000000" pitchFamily="18" charset="-128"/>
                <a:cs typeface="Calibri" panose="020F0502020204030204" pitchFamily="34" charset="0"/>
              </a:rPr>
              <a:t> la population </a:t>
            </a:r>
            <a:r>
              <a:rPr lang="en-US" sz="900" dirty="0" err="1">
                <a:latin typeface="Calibri" panose="020F0502020204030204" pitchFamily="34" charset="0"/>
                <a:ea typeface="Yu Mincho" panose="02020400000000000000" pitchFamily="18" charset="-128"/>
                <a:cs typeface="Calibri" panose="020F0502020204030204" pitchFamily="34" charset="0"/>
              </a:rPr>
              <a:t>qu'il</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sert</a:t>
            </a:r>
            <a:r>
              <a:rPr lang="en-US" sz="900" dirty="0">
                <a:latin typeface="Calibri" panose="020F0502020204030204" pitchFamily="34" charset="0"/>
                <a:ea typeface="Yu Mincho" panose="02020400000000000000" pitchFamily="18" charset="-128"/>
                <a:cs typeface="Calibri" panose="020F0502020204030204" pitchFamily="34" charset="0"/>
              </a:rPr>
              <a:t>.</a:t>
            </a:r>
          </a:p>
          <a:p>
            <a:r>
              <a:rPr lang="en-US" sz="900" dirty="0" err="1">
                <a:latin typeface="Calibri" panose="020F0502020204030204" pitchFamily="34" charset="0"/>
                <a:ea typeface="Yu Mincho" panose="02020400000000000000" pitchFamily="18" charset="-128"/>
                <a:cs typeface="Calibri" panose="020F0502020204030204" pitchFamily="34" charset="0"/>
              </a:rPr>
              <a:t>Nt</a:t>
            </a:r>
            <a:r>
              <a:rPr lang="en-US" sz="900" dirty="0">
                <a:latin typeface="Calibri" panose="020F0502020204030204" pitchFamily="34" charset="0"/>
                <a:ea typeface="Yu Mincho" panose="02020400000000000000" pitchFamily="18" charset="-128"/>
                <a:cs typeface="Calibri" panose="020F0502020204030204" pitchFamily="34" charset="0"/>
              </a:rPr>
              <a:t> : ^</a:t>
            </a:r>
            <a:r>
              <a:rPr lang="en-US" sz="900" dirty="0" err="1">
                <a:latin typeface="Calibri" panose="020F0502020204030204" pitchFamily="34" charset="0"/>
                <a:ea typeface="Yu Mincho" panose="02020400000000000000" pitchFamily="18" charset="-128"/>
                <a:cs typeface="Calibri" panose="020F0502020204030204" pitchFamily="34" charset="0"/>
              </a:rPr>
              <a:t>Cela</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fera</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partie</a:t>
            </a:r>
            <a:r>
              <a:rPr lang="en-US" sz="900" dirty="0">
                <a:latin typeface="Calibri" panose="020F0502020204030204" pitchFamily="34" charset="0"/>
                <a:ea typeface="Yu Mincho" panose="02020400000000000000" pitchFamily="18" charset="-128"/>
                <a:cs typeface="Calibri" panose="020F0502020204030204" pitchFamily="34" charset="0"/>
              </a:rPr>
              <a:t> du </a:t>
            </a:r>
            <a:r>
              <a:rPr lang="en-US" sz="900" dirty="0" err="1">
                <a:latin typeface="Calibri" panose="020F0502020204030204" pitchFamily="34" charset="0"/>
                <a:ea typeface="Yu Mincho" panose="02020400000000000000" pitchFamily="18" charset="-128"/>
                <a:cs typeface="Calibri" panose="020F0502020204030204" pitchFamily="34" charset="0"/>
              </a:rPr>
              <a:t>processus</a:t>
            </a:r>
            <a:r>
              <a:rPr lang="en-US" sz="900" dirty="0">
                <a:latin typeface="Calibri" panose="020F0502020204030204" pitchFamily="34" charset="0"/>
                <a:ea typeface="Yu Mincho" panose="02020400000000000000" pitchFamily="18" charset="-128"/>
                <a:cs typeface="Calibri" panose="020F0502020204030204" pitchFamily="34" charset="0"/>
              </a:rPr>
              <a:t> de consultation</a:t>
            </a:r>
          </a:p>
          <a:p>
            <a:endParaRPr lang="en-US" sz="900" dirty="0">
              <a:latin typeface="Calibri" panose="020F0502020204030204" pitchFamily="34" charset="0"/>
              <a:ea typeface="Yu Mincho" panose="02020400000000000000" pitchFamily="18" charset="-128"/>
              <a:cs typeface="Calibri" panose="020F0502020204030204" pitchFamily="34" charset="0"/>
            </a:endParaRPr>
          </a:p>
          <a:p>
            <a:endParaRPr lang="en-US" sz="900" dirty="0">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2757935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340686" y="233024"/>
            <a:ext cx="10380786" cy="345482"/>
          </a:xfrm>
        </p:spPr>
        <p:txBody>
          <a:bodyPr>
            <a:normAutofit fontScale="90000"/>
          </a:bodyPr>
          <a:lstStyle/>
          <a:p>
            <a:r>
              <a:rPr lang="fr-FR" sz="1600" dirty="0"/>
              <a:t>Stratégies pour améliorer le dépistage du cancer colorectal pour les Premières Nations, les Inuits et les Métis* (2/3)</a:t>
            </a:r>
            <a:endParaRPr lang="en-US" sz="1600" dirty="0"/>
          </a:p>
        </p:txBody>
      </p:sp>
      <p:graphicFrame>
        <p:nvGraphicFramePr>
          <p:cNvPr id="4" name="Table 3">
            <a:extLst>
              <a:ext uri="{FF2B5EF4-FFF2-40B4-BE49-F238E27FC236}">
                <a16:creationId xmlns:a16="http://schemas.microsoft.com/office/drawing/2014/main" id="{8CB06E7D-4066-D154-A7DD-CE3A8C809EFA}"/>
              </a:ext>
            </a:extLst>
          </p:cNvPr>
          <p:cNvGraphicFramePr>
            <a:graphicFrameLocks noGrp="1"/>
          </p:cNvGraphicFramePr>
          <p:nvPr>
            <p:extLst>
              <p:ext uri="{D42A27DB-BD31-4B8C-83A1-F6EECF244321}">
                <p14:modId xmlns:p14="http://schemas.microsoft.com/office/powerpoint/2010/main" val="3525429165"/>
              </p:ext>
            </p:extLst>
          </p:nvPr>
        </p:nvGraphicFramePr>
        <p:xfrm>
          <a:off x="148494" y="588074"/>
          <a:ext cx="11918460" cy="5915025"/>
        </p:xfrm>
        <a:graphic>
          <a:graphicData uri="http://schemas.openxmlformats.org/drawingml/2006/table">
            <a:tbl>
              <a:tblPr firstRow="1" firstCol="1">
                <a:tableStyleId>{7E9639D4-E3E2-4D34-9284-5A2195B3D0D7}</a:tableStyleId>
              </a:tblPr>
              <a:tblGrid>
                <a:gridCol w="531444">
                  <a:extLst>
                    <a:ext uri="{9D8B030D-6E8A-4147-A177-3AD203B41FA5}">
                      <a16:colId xmlns:a16="http://schemas.microsoft.com/office/drawing/2014/main" val="810654813"/>
                    </a:ext>
                  </a:extLst>
                </a:gridCol>
                <a:gridCol w="915738">
                  <a:extLst>
                    <a:ext uri="{9D8B030D-6E8A-4147-A177-3AD203B41FA5}">
                      <a16:colId xmlns:a16="http://schemas.microsoft.com/office/drawing/2014/main" val="1051916597"/>
                    </a:ext>
                  </a:extLst>
                </a:gridCol>
                <a:gridCol w="1721648">
                  <a:extLst>
                    <a:ext uri="{9D8B030D-6E8A-4147-A177-3AD203B41FA5}">
                      <a16:colId xmlns:a16="http://schemas.microsoft.com/office/drawing/2014/main" val="1059536983"/>
                    </a:ext>
                  </a:extLst>
                </a:gridCol>
                <a:gridCol w="898250">
                  <a:extLst>
                    <a:ext uri="{9D8B030D-6E8A-4147-A177-3AD203B41FA5}">
                      <a16:colId xmlns:a16="http://schemas.microsoft.com/office/drawing/2014/main" val="794272471"/>
                    </a:ext>
                  </a:extLst>
                </a:gridCol>
                <a:gridCol w="7851380">
                  <a:extLst>
                    <a:ext uri="{9D8B030D-6E8A-4147-A177-3AD203B41FA5}">
                      <a16:colId xmlns:a16="http://schemas.microsoft.com/office/drawing/2014/main" val="3213459825"/>
                    </a:ext>
                  </a:extLst>
                </a:gridCol>
              </a:tblGrid>
              <a:tr h="543571">
                <a:tc>
                  <a:txBody>
                    <a:bodyPr/>
                    <a:lstStyle/>
                    <a:p>
                      <a:pPr marL="0" marR="0" algn="ctr">
                        <a:lnSpc>
                          <a:spcPct val="107000"/>
                        </a:lnSpc>
                        <a:spcBef>
                          <a:spcPts val="100"/>
                        </a:spcBef>
                        <a:spcAft>
                          <a:spcPts val="100"/>
                        </a:spcAft>
                      </a:pPr>
                      <a:r>
                        <a:rPr lang="en-US" sz="1000" dirty="0">
                          <a:solidFill>
                            <a:srgbClr val="FEFFFE"/>
                          </a:solidFill>
                          <a:effectLst/>
                        </a:rPr>
                        <a:t>Province </a:t>
                      </a:r>
                      <a:r>
                        <a:rPr lang="en-US" sz="1000" dirty="0" err="1">
                          <a:solidFill>
                            <a:srgbClr val="FEFFFE"/>
                          </a:solidFill>
                          <a:effectLst/>
                        </a:rPr>
                        <a:t>ou</a:t>
                      </a:r>
                      <a:r>
                        <a:rPr lang="en-US" sz="1000" dirty="0">
                          <a:solidFill>
                            <a:srgbClr val="FEFFFE"/>
                          </a:solidFill>
                          <a:effectLst/>
                        </a:rPr>
                        <a:t> </a:t>
                      </a:r>
                      <a:r>
                        <a:rPr lang="en-US" sz="1000" dirty="0" err="1">
                          <a:solidFill>
                            <a:srgbClr val="FEFFFE"/>
                          </a:solidFill>
                          <a:effectLst/>
                        </a:rPr>
                        <a:t>territoire</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100"/>
                        </a:spcBef>
                        <a:spcAft>
                          <a:spcPts val="100"/>
                        </a:spcAft>
                      </a:pPr>
                      <a:r>
                        <a:rPr lang="en-US" sz="1000" dirty="0">
                          <a:solidFill>
                            <a:srgbClr val="FEFFFE"/>
                          </a:solidFill>
                          <a:effectLst/>
                        </a:rPr>
                        <a:t>Audience(s) visée(s)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100"/>
                        </a:spcBef>
                        <a:spcAft>
                          <a:spcPts val="100"/>
                        </a:spcAft>
                      </a:pPr>
                      <a:r>
                        <a:rPr lang="en-US" sz="1000" dirty="0">
                          <a:solidFill>
                            <a:srgbClr val="FEFFFE"/>
                          </a:solidFill>
                          <a:effectLst/>
                        </a:rPr>
                        <a:t>Stratégies utilisées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720"/>
                        </a:spcBef>
                        <a:spcAft>
                          <a:spcPts val="720"/>
                        </a:spcAft>
                      </a:pPr>
                      <a:r>
                        <a:rPr lang="en-US" sz="1000" dirty="0">
                          <a:solidFill>
                            <a:srgbClr val="FEFFFE"/>
                          </a:solidFill>
                          <a:effectLst/>
                        </a:rPr>
                        <a:t>Stratégie co-développée avec la communauté ?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720"/>
                        </a:spcBef>
                        <a:spcAft>
                          <a:spcPts val="720"/>
                        </a:spcAft>
                      </a:pPr>
                      <a:r>
                        <a:rPr lang="en-US" sz="1000" dirty="0">
                          <a:solidFill>
                            <a:srgbClr val="FEFFFE"/>
                          </a:solidFill>
                          <a:effectLst/>
                        </a:rPr>
                        <a:t>Description des activités visant à améliorer le dépistage chez les Premières Nations, les Inuits et les Métis</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4043728690"/>
                  </a:ext>
                </a:extLst>
              </a:tr>
              <a:tr h="1138094">
                <a:tc>
                  <a:txBody>
                    <a:bodyPr/>
                    <a:lstStyle/>
                    <a:p>
                      <a:pPr marL="0" marR="0">
                        <a:lnSpc>
                          <a:spcPct val="107000"/>
                        </a:lnSpc>
                        <a:spcBef>
                          <a:spcPts val="0"/>
                        </a:spcBef>
                        <a:spcAft>
                          <a:spcPts val="100"/>
                        </a:spcAft>
                      </a:pPr>
                      <a:r>
                        <a:rPr lang="en-US" sz="900" dirty="0">
                          <a:solidFill>
                            <a:srgbClr val="FEFFFE"/>
                          </a:solidFill>
                          <a:effectLst/>
                          <a:latin typeface="Calibri" panose="020F0502020204030204" pitchFamily="34" charset="0"/>
                          <a:ea typeface="Times New Roman" panose="02020603050405020304" pitchFamily="18" charset="0"/>
                          <a:cs typeface="Calibri" panose="020F0502020204030204" pitchFamily="34" charset="0"/>
                        </a:rPr>
                        <a:t>Man.</a:t>
                      </a:r>
                      <a:endParaRPr lang="en-US" sz="11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Premières Nations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Métis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Campagnes exhaustives de lettres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Instructions de test améliorées, illustrées et vidéo</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Promotion croisée des programmes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Services d'interprétation</a:t>
                      </a:r>
                      <a:endParaRPr lang="en-US" sz="9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9695" marR="0">
                        <a:lnSpc>
                          <a:spcPct val="107000"/>
                        </a:lnSpc>
                        <a:spcBef>
                          <a:spcPts val="0"/>
                        </a:spcBef>
                        <a:spcAft>
                          <a:spcPts val="800"/>
                        </a:spcAft>
                      </a:pPr>
                      <a:r>
                        <a:rPr lang="en-US" sz="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00" b="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Les invitations, les rappels et les rappels sont activement envoyés aux personnes éligibles.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err="1">
                          <a:solidFill>
                            <a:schemeClr val="tx1"/>
                          </a:solidFill>
                          <a:effectLst/>
                          <a:latin typeface="+mn-lt"/>
                          <a:ea typeface="+mn-ea"/>
                          <a:cs typeface="+mn-cs"/>
                        </a:rPr>
                        <a:t>ColonCheck </a:t>
                      </a:r>
                      <a:r>
                        <a:rPr lang="en-CA" sz="900" kern="1200" dirty="0">
                          <a:solidFill>
                            <a:schemeClr val="tx1"/>
                          </a:solidFill>
                          <a:effectLst/>
                          <a:latin typeface="+mn-lt"/>
                          <a:ea typeface="+mn-ea"/>
                          <a:cs typeface="+mn-cs"/>
                        </a:rPr>
                        <a:t>s'associe à des agents de liaison pour l'engagement communautaire dans chaque autorité sanitaire régionale de la province afin de fournir des ressources pour l'éducation individuelle.</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Projet financé par une subvention pour envoyer 15 000 kits de dépistage par RSOS aux populations mal desservies, dont une grande partie aux populations des Premières Nations et des Métis.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Deux cliniques mobiles de dépistage du cancer du sein offrent une formation sur le dépistage du cancer colorectal et fournissent des informations sur l'accès aux kits de test.</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Créer de nouvelles instructions illustrées pour aider ceux qui ont des difficultés avec les instructions écrites.</a:t>
                      </a:r>
                      <a:endParaRPr lang="en-US" sz="9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347284"/>
                  </a:ext>
                </a:extLst>
              </a:tr>
              <a:tr h="3896598">
                <a:tc>
                  <a:txBody>
                    <a:bodyPr/>
                    <a:lstStyle/>
                    <a:p>
                      <a:pPr marL="0" marR="0">
                        <a:lnSpc>
                          <a:spcPct val="107000"/>
                        </a:lnSpc>
                        <a:spcBef>
                          <a:spcPts val="0"/>
                        </a:spcBef>
                        <a:spcAft>
                          <a:spcPts val="800"/>
                        </a:spcAft>
                      </a:pPr>
                      <a:r>
                        <a:rPr lang="en-US" sz="900" dirty="0">
                          <a:solidFill>
                            <a:srgbClr val="FEFFFE"/>
                          </a:solidFill>
                          <a:effectLst/>
                          <a:latin typeface="Calibri" panose="020F0502020204030204" pitchFamily="34" charset="0"/>
                          <a:ea typeface="Times New Roman" panose="02020603050405020304" pitchFamily="18" charset="0"/>
                          <a:cs typeface="Calibri" panose="020F0502020204030204" pitchFamily="34" charset="0"/>
                        </a:rPr>
                        <a:t>Ont.</a:t>
                      </a:r>
                      <a:endParaRPr lang="en-US" sz="11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Premières Nations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Inuit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Métis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L'éducation collective et les médias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Rappels aux clients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err="1">
                          <a:solidFill>
                            <a:schemeClr val="tx1"/>
                          </a:solidFill>
                          <a:effectLst/>
                          <a:latin typeface="+mn-lt"/>
                          <a:ea typeface="+mn-ea"/>
                          <a:cs typeface="+mn-cs"/>
                        </a:rPr>
                        <a:t>Développement</a:t>
                      </a:r>
                      <a:r>
                        <a:rPr lang="en-US" sz="900" kern="1200" dirty="0">
                          <a:solidFill>
                            <a:schemeClr val="tx1"/>
                          </a:solidFill>
                          <a:effectLst/>
                          <a:latin typeface="+mn-lt"/>
                          <a:ea typeface="+mn-ea"/>
                          <a:cs typeface="+mn-cs"/>
                        </a:rPr>
                        <a:t> de matériels et de ressources culturellement sûrs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Rappels et systèmes de rappel des </a:t>
                      </a:r>
                      <a:r>
                        <a:rPr lang="en-US" sz="900" kern="1200" dirty="0" err="1">
                          <a:solidFill>
                            <a:schemeClr val="tx1"/>
                          </a:solidFill>
                          <a:effectLst/>
                          <a:latin typeface="+mn-lt"/>
                          <a:ea typeface="+mn-ea"/>
                          <a:cs typeface="+mn-cs"/>
                        </a:rPr>
                        <a:t>professionels</a:t>
                      </a:r>
                      <a:r>
                        <a:rPr lang="en-US" sz="900" kern="1200" dirty="0">
                          <a:solidFill>
                            <a:schemeClr val="tx1"/>
                          </a:solidFill>
                          <a:effectLst/>
                          <a:latin typeface="+mn-lt"/>
                          <a:ea typeface="+mn-ea"/>
                          <a:cs typeface="+mn-cs"/>
                        </a:rPr>
                        <a:t> de la </a:t>
                      </a:r>
                      <a:r>
                        <a:rPr lang="en-US" sz="900" kern="1200" dirty="0" err="1">
                          <a:solidFill>
                            <a:schemeClr val="tx1"/>
                          </a:solidFill>
                          <a:effectLst/>
                          <a:latin typeface="+mn-lt"/>
                          <a:ea typeface="+mn-ea"/>
                          <a:cs typeface="+mn-cs"/>
                        </a:rPr>
                        <a:t>santé</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Le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mobile</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Partenariats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Engagement direct de la communauté dans la co-conception des programmes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r>
                        <a:rPr lang="en-US" sz="900" kern="1200" dirty="0">
                          <a:solidFill>
                            <a:schemeClr val="tx1"/>
                          </a:solidFill>
                          <a:effectLst/>
                          <a:latin typeface="+mn-lt"/>
                          <a:ea typeface="+mn-ea"/>
                          <a:cs typeface="+mn-cs"/>
                        </a:rPr>
                        <a:t>Tous :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Grâce à </a:t>
                      </a:r>
                      <a:r>
                        <a:rPr lang="en-US" sz="900" kern="1200" dirty="0" err="1">
                          <a:solidFill>
                            <a:schemeClr val="tx1"/>
                          </a:solidFill>
                          <a:effectLst/>
                          <a:latin typeface="+mn-lt"/>
                          <a:ea typeface="+mn-ea"/>
                          <a:cs typeface="+mn-cs"/>
                        </a:rPr>
                        <a:t>l'unité</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soins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contre</a:t>
                      </a:r>
                      <a:r>
                        <a:rPr lang="en-US" sz="900" kern="1200" dirty="0">
                          <a:solidFill>
                            <a:schemeClr val="tx1"/>
                          </a:solidFill>
                          <a:effectLst/>
                          <a:latin typeface="+mn-lt"/>
                          <a:ea typeface="+mn-ea"/>
                          <a:cs typeface="+mn-cs"/>
                        </a:rPr>
                        <a:t> le cancer pour les </a:t>
                      </a:r>
                      <a:r>
                        <a:rPr lang="en-US" sz="900" kern="1200" dirty="0" err="1">
                          <a:solidFill>
                            <a:schemeClr val="tx1"/>
                          </a:solidFill>
                          <a:effectLst/>
                          <a:latin typeface="+mn-lt"/>
                          <a:ea typeface="+mn-ea"/>
                          <a:cs typeface="+mn-cs"/>
                        </a:rPr>
                        <a:t>autochtones</a:t>
                      </a:r>
                      <a:r>
                        <a:rPr lang="en-US" sz="900" kern="1200" dirty="0">
                          <a:solidFill>
                            <a:schemeClr val="tx1"/>
                          </a:solidFill>
                          <a:effectLst/>
                          <a:latin typeface="+mn-lt"/>
                          <a:ea typeface="+mn-ea"/>
                          <a:cs typeface="+mn-cs"/>
                        </a:rPr>
                        <a:t>, aux </a:t>
                      </a:r>
                      <a:r>
                        <a:rPr lang="en-US" sz="900" kern="1200" dirty="0" err="1">
                          <a:solidFill>
                            <a:schemeClr val="tx1"/>
                          </a:solidFill>
                          <a:effectLst/>
                          <a:latin typeface="+mn-lt"/>
                          <a:ea typeface="+mn-ea"/>
                          <a:cs typeface="+mn-cs"/>
                        </a:rPr>
                        <a:t>responsables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régionaux</a:t>
                      </a:r>
                      <a:r>
                        <a:rPr lang="en-US" sz="900" kern="1200" dirty="0">
                          <a:solidFill>
                            <a:schemeClr val="tx1"/>
                          </a:solidFill>
                          <a:effectLst/>
                          <a:latin typeface="+mn-lt"/>
                          <a:ea typeface="+mn-ea"/>
                          <a:cs typeface="+mn-cs"/>
                        </a:rPr>
                        <a:t> du cancer pour les </a:t>
                      </a:r>
                      <a:r>
                        <a:rPr lang="en-US" sz="900" kern="1200" dirty="0" err="1">
                          <a:solidFill>
                            <a:schemeClr val="tx1"/>
                          </a:solidFill>
                          <a:effectLst/>
                          <a:latin typeface="+mn-lt"/>
                          <a:ea typeface="+mn-ea"/>
                          <a:cs typeface="+mn-cs"/>
                        </a:rPr>
                        <a:t>autochtones</a:t>
                      </a:r>
                      <a:r>
                        <a:rPr lang="en-US" sz="900" kern="1200" dirty="0">
                          <a:solidFill>
                            <a:schemeClr val="tx1"/>
                          </a:solidFill>
                          <a:effectLst/>
                          <a:latin typeface="+mn-lt"/>
                          <a:ea typeface="+mn-ea"/>
                          <a:cs typeface="+mn-cs"/>
                        </a:rPr>
                        <a:t> et aux </a:t>
                      </a:r>
                      <a:r>
                        <a:rPr lang="en-US" sz="900" kern="1200" dirty="0" err="1">
                          <a:solidFill>
                            <a:schemeClr val="tx1"/>
                          </a:solidFill>
                          <a:effectLst/>
                          <a:latin typeface="+mn-lt"/>
                          <a:ea typeface="+mn-ea"/>
                          <a:cs typeface="+mn-cs"/>
                        </a:rPr>
                        <a:t>équipes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régionales</a:t>
                      </a:r>
                      <a:r>
                        <a:rPr lang="en-US" sz="900" kern="1200" dirty="0">
                          <a:solidFill>
                            <a:schemeClr val="tx1"/>
                          </a:solidFill>
                          <a:effectLst/>
                          <a:latin typeface="+mn-lt"/>
                          <a:ea typeface="+mn-ea"/>
                          <a:cs typeface="+mn-cs"/>
                        </a:rPr>
                        <a:t>, les </a:t>
                      </a:r>
                      <a:r>
                        <a:rPr lang="en-US" sz="900" kern="1200" dirty="0" err="1">
                          <a:solidFill>
                            <a:schemeClr val="tx1"/>
                          </a:solidFill>
                          <a:effectLst/>
                          <a:latin typeface="+mn-lt"/>
                          <a:ea typeface="+mn-ea"/>
                          <a:cs typeface="+mn-cs"/>
                        </a:rPr>
                        <a:t>communautés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sont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impliquées</a:t>
                      </a:r>
                      <a:r>
                        <a:rPr lang="en-US" sz="900" kern="1200" dirty="0">
                          <a:solidFill>
                            <a:schemeClr val="tx1"/>
                          </a:solidFill>
                          <a:effectLst/>
                          <a:latin typeface="+mn-lt"/>
                          <a:ea typeface="+mn-ea"/>
                          <a:cs typeface="+mn-cs"/>
                        </a:rPr>
                        <a:t> dans les </a:t>
                      </a:r>
                      <a:r>
                        <a:rPr lang="en-US" sz="900" kern="1200" dirty="0" err="1">
                          <a:solidFill>
                            <a:schemeClr val="tx1"/>
                          </a:solidFill>
                          <a:effectLst/>
                          <a:latin typeface="+mn-lt"/>
                          <a:ea typeface="+mn-ea"/>
                          <a:cs typeface="+mn-cs"/>
                        </a:rPr>
                        <a:t>programmes</a:t>
                      </a:r>
                      <a:r>
                        <a:rPr lang="en-US" sz="900" kern="1200" dirty="0">
                          <a:solidFill>
                            <a:schemeClr val="tx1"/>
                          </a:solidFill>
                          <a:effectLst/>
                          <a:latin typeface="+mn-lt"/>
                          <a:ea typeface="+mn-ea"/>
                          <a:cs typeface="+mn-cs"/>
                        </a:rPr>
                        <a:t>/initiatives </a:t>
                      </a:r>
                      <a:r>
                        <a:rPr lang="en-US" sz="900" kern="1200" dirty="0" err="1">
                          <a:solidFill>
                            <a:schemeClr val="tx1"/>
                          </a:solidFill>
                          <a:effectLst/>
                          <a:latin typeface="+mn-lt"/>
                          <a:ea typeface="+mn-ea"/>
                          <a:cs typeface="+mn-cs"/>
                        </a:rPr>
                        <a:t>visant</a:t>
                      </a:r>
                      <a:r>
                        <a:rPr lang="en-US" sz="900" kern="1200" dirty="0">
                          <a:solidFill>
                            <a:schemeClr val="tx1"/>
                          </a:solidFill>
                          <a:effectLst/>
                          <a:latin typeface="+mn-lt"/>
                          <a:ea typeface="+mn-ea"/>
                          <a:cs typeface="+mn-cs"/>
                        </a:rPr>
                        <a:t> à </a:t>
                      </a:r>
                      <a:r>
                        <a:rPr lang="en-US" sz="900" kern="1200" dirty="0" err="1">
                          <a:solidFill>
                            <a:schemeClr val="tx1"/>
                          </a:solidFill>
                          <a:effectLst/>
                          <a:latin typeface="+mn-lt"/>
                          <a:ea typeface="+mn-ea"/>
                          <a:cs typeface="+mn-cs"/>
                        </a:rPr>
                        <a:t>améliorer</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l'éducation</a:t>
                      </a:r>
                      <a:r>
                        <a:rPr lang="en-US" sz="900" kern="1200" dirty="0">
                          <a:solidFill>
                            <a:schemeClr val="tx1"/>
                          </a:solidFill>
                          <a:effectLst/>
                          <a:latin typeface="+mn-lt"/>
                          <a:ea typeface="+mn-ea"/>
                          <a:cs typeface="+mn-cs"/>
                        </a:rPr>
                        <a:t> et la </a:t>
                      </a:r>
                      <a:r>
                        <a:rPr lang="en-US" sz="900" kern="1200" dirty="0" err="1">
                          <a:solidFill>
                            <a:schemeClr val="tx1"/>
                          </a:solidFill>
                          <a:effectLst/>
                          <a:latin typeface="+mn-lt"/>
                          <a:ea typeface="+mn-ea"/>
                          <a:cs typeface="+mn-cs"/>
                        </a:rPr>
                        <a:t>sensibilisation</a:t>
                      </a:r>
                      <a:r>
                        <a:rPr lang="en-US" sz="900" kern="1200" dirty="0">
                          <a:solidFill>
                            <a:schemeClr val="tx1"/>
                          </a:solidFill>
                          <a:effectLst/>
                          <a:latin typeface="+mn-lt"/>
                          <a:ea typeface="+mn-ea"/>
                          <a:cs typeface="+mn-cs"/>
                        </a:rPr>
                        <a:t> au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du cancer.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L'</a:t>
                      </a:r>
                      <a:r>
                        <a:rPr lang="fr-CA" sz="900" kern="1200" dirty="0">
                          <a:solidFill>
                            <a:schemeClr val="tx1"/>
                          </a:solidFill>
                          <a:effectLst/>
                          <a:latin typeface="+mn-lt"/>
                          <a:ea typeface="+mn-ea"/>
                          <a:cs typeface="+mn-cs"/>
                        </a:rPr>
                        <a:t>Unité des soins de cancérologie chez les peuples autochtones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est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actuellement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engagée</a:t>
                      </a:r>
                      <a:r>
                        <a:rPr lang="en-US" sz="900" kern="1200" dirty="0">
                          <a:solidFill>
                            <a:schemeClr val="tx1"/>
                          </a:solidFill>
                          <a:effectLst/>
                          <a:latin typeface="+mn-lt"/>
                          <a:ea typeface="+mn-ea"/>
                          <a:cs typeface="+mn-cs"/>
                        </a:rPr>
                        <a:t> dans </a:t>
                      </a:r>
                      <a:r>
                        <a:rPr lang="en-US" sz="900" kern="1200" dirty="0" err="1">
                          <a:solidFill>
                            <a:schemeClr val="tx1"/>
                          </a:solidFill>
                          <a:effectLst/>
                          <a:latin typeface="+mn-lt"/>
                          <a:ea typeface="+mn-ea"/>
                          <a:cs typeface="+mn-cs"/>
                        </a:rPr>
                        <a:t>une</a:t>
                      </a:r>
                      <a:r>
                        <a:rPr lang="en-US" sz="900" kern="1200" dirty="0">
                          <a:solidFill>
                            <a:schemeClr val="tx1"/>
                          </a:solidFill>
                          <a:effectLst/>
                          <a:latin typeface="+mn-lt"/>
                          <a:ea typeface="+mn-ea"/>
                          <a:cs typeface="+mn-cs"/>
                        </a:rPr>
                        <a:t> étude </a:t>
                      </a:r>
                      <a:r>
                        <a:rPr lang="en-US" sz="900" kern="1200" dirty="0" err="1">
                          <a:solidFill>
                            <a:schemeClr val="tx1"/>
                          </a:solidFill>
                          <a:effectLst/>
                          <a:latin typeface="+mn-lt"/>
                          <a:ea typeface="+mn-ea"/>
                          <a:cs typeface="+mn-cs"/>
                        </a:rPr>
                        <a:t>visant</a:t>
                      </a:r>
                      <a:r>
                        <a:rPr lang="en-US" sz="900" kern="1200" dirty="0">
                          <a:solidFill>
                            <a:schemeClr val="tx1"/>
                          </a:solidFill>
                          <a:effectLst/>
                          <a:latin typeface="+mn-lt"/>
                          <a:ea typeface="+mn-ea"/>
                          <a:cs typeface="+mn-cs"/>
                        </a:rPr>
                        <a:t> à examiner la </a:t>
                      </a:r>
                      <a:r>
                        <a:rPr lang="en-US" sz="900" kern="1200" dirty="0" err="1">
                          <a:solidFill>
                            <a:schemeClr val="tx1"/>
                          </a:solidFill>
                          <a:effectLst/>
                          <a:latin typeface="+mn-lt"/>
                          <a:ea typeface="+mn-ea"/>
                          <a:cs typeface="+mn-cs"/>
                        </a:rPr>
                        <a:t>correspondance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actuelle</a:t>
                      </a:r>
                      <a:r>
                        <a:rPr lang="en-US" sz="900" kern="1200" dirty="0">
                          <a:solidFill>
                            <a:schemeClr val="tx1"/>
                          </a:solidFill>
                          <a:effectLst/>
                          <a:latin typeface="+mn-lt"/>
                          <a:ea typeface="+mn-ea"/>
                          <a:cs typeface="+mn-cs"/>
                        </a:rPr>
                        <a:t> et à identifier des </a:t>
                      </a:r>
                      <a:r>
                        <a:rPr lang="en-US" sz="900" kern="1200" dirty="0" err="1">
                          <a:solidFill>
                            <a:schemeClr val="tx1"/>
                          </a:solidFill>
                          <a:effectLst/>
                          <a:latin typeface="+mn-lt"/>
                          <a:ea typeface="+mn-ea"/>
                          <a:cs typeface="+mn-cs"/>
                        </a:rPr>
                        <a:t>méthodes</a:t>
                      </a:r>
                      <a:r>
                        <a:rPr lang="en-US" sz="900" kern="1200" dirty="0">
                          <a:solidFill>
                            <a:schemeClr val="tx1"/>
                          </a:solidFill>
                          <a:effectLst/>
                          <a:latin typeface="+mn-lt"/>
                          <a:ea typeface="+mn-ea"/>
                          <a:cs typeface="+mn-cs"/>
                        </a:rPr>
                        <a:t> pour </a:t>
                      </a:r>
                      <a:r>
                        <a:rPr lang="en-US" sz="900" kern="1200" dirty="0" err="1">
                          <a:solidFill>
                            <a:schemeClr val="tx1"/>
                          </a:solidFill>
                          <a:effectLst/>
                          <a:latin typeface="+mn-lt"/>
                          <a:ea typeface="+mn-ea"/>
                          <a:cs typeface="+mn-cs"/>
                        </a:rPr>
                        <a:t>améliorer</a:t>
                      </a:r>
                      <a:r>
                        <a:rPr lang="en-US" sz="900" kern="1200" dirty="0">
                          <a:solidFill>
                            <a:schemeClr val="tx1"/>
                          </a:solidFill>
                          <a:effectLst/>
                          <a:latin typeface="+mn-lt"/>
                          <a:ea typeface="+mn-ea"/>
                          <a:cs typeface="+mn-cs"/>
                        </a:rPr>
                        <a:t> les rappels aux patients. Des rappels </a:t>
                      </a:r>
                      <a:r>
                        <a:rPr lang="en-US" sz="900" kern="1200" dirty="0" err="1">
                          <a:solidFill>
                            <a:schemeClr val="tx1"/>
                          </a:solidFill>
                          <a:effectLst/>
                          <a:latin typeface="+mn-lt"/>
                          <a:ea typeface="+mn-ea"/>
                          <a:cs typeface="+mn-cs"/>
                        </a:rPr>
                        <a:t>sont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envoyés</a:t>
                      </a:r>
                      <a:r>
                        <a:rPr lang="en-US" sz="900" kern="1200" dirty="0">
                          <a:solidFill>
                            <a:schemeClr val="tx1"/>
                          </a:solidFill>
                          <a:effectLst/>
                          <a:latin typeface="+mn-lt"/>
                          <a:ea typeface="+mn-ea"/>
                          <a:cs typeface="+mn-cs"/>
                        </a:rPr>
                        <a:t> à </a:t>
                      </a:r>
                      <a:r>
                        <a:rPr lang="en-US" sz="900" kern="1200" dirty="0" err="1">
                          <a:solidFill>
                            <a:schemeClr val="tx1"/>
                          </a:solidFill>
                          <a:effectLst/>
                          <a:latin typeface="+mn-lt"/>
                          <a:ea typeface="+mn-ea"/>
                          <a:cs typeface="+mn-cs"/>
                        </a:rPr>
                        <a:t>tous</a:t>
                      </a:r>
                      <a:r>
                        <a:rPr lang="en-US" sz="900" kern="1200" dirty="0">
                          <a:solidFill>
                            <a:schemeClr val="tx1"/>
                          </a:solidFill>
                          <a:effectLst/>
                          <a:latin typeface="+mn-lt"/>
                          <a:ea typeface="+mn-ea"/>
                          <a:cs typeface="+mn-cs"/>
                        </a:rPr>
                        <a:t> les </a:t>
                      </a:r>
                      <a:r>
                        <a:rPr lang="en-US" sz="900" kern="1200" dirty="0" err="1">
                          <a:solidFill>
                            <a:schemeClr val="tx1"/>
                          </a:solidFill>
                          <a:effectLst/>
                          <a:latin typeface="+mn-lt"/>
                          <a:ea typeface="+mn-ea"/>
                          <a:cs typeface="+mn-cs"/>
                        </a:rPr>
                        <a:t>Ontariens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admissibles</a:t>
                      </a:r>
                      <a:r>
                        <a:rPr lang="en-US" sz="900" kern="1200" dirty="0">
                          <a:solidFill>
                            <a:schemeClr val="tx1"/>
                          </a:solidFill>
                          <a:effectLst/>
                          <a:latin typeface="+mn-lt"/>
                          <a:ea typeface="+mn-ea"/>
                          <a:cs typeface="+mn-cs"/>
                        </a:rPr>
                        <a:t> par le </a:t>
                      </a:r>
                      <a:r>
                        <a:rPr lang="en-US" sz="900" kern="1200" dirty="0" err="1">
                          <a:solidFill>
                            <a:schemeClr val="tx1"/>
                          </a:solidFill>
                          <a:effectLst/>
                          <a:latin typeface="+mn-lt"/>
                          <a:ea typeface="+mn-ea"/>
                          <a:cs typeface="+mn-cs"/>
                        </a:rPr>
                        <a:t>biais</a:t>
                      </a:r>
                      <a:r>
                        <a:rPr lang="en-US" sz="900" kern="1200" dirty="0">
                          <a:solidFill>
                            <a:schemeClr val="tx1"/>
                          </a:solidFill>
                          <a:effectLst/>
                          <a:latin typeface="+mn-lt"/>
                          <a:ea typeface="+mn-ea"/>
                          <a:cs typeface="+mn-cs"/>
                        </a:rPr>
                        <a:t> des </a:t>
                      </a:r>
                      <a:r>
                        <a:rPr lang="en-US" sz="900" kern="1200" dirty="0" err="1">
                          <a:solidFill>
                            <a:schemeClr val="tx1"/>
                          </a:solidFill>
                          <a:effectLst/>
                          <a:latin typeface="+mn-lt"/>
                          <a:ea typeface="+mn-ea"/>
                          <a:cs typeface="+mn-cs"/>
                        </a:rPr>
                        <a:t>lettres</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correspondance</a:t>
                      </a:r>
                      <a:r>
                        <a:rPr lang="en-US" sz="900" kern="1200" dirty="0">
                          <a:solidFill>
                            <a:schemeClr val="tx1"/>
                          </a:solidFill>
                          <a:effectLst/>
                          <a:latin typeface="+mn-lt"/>
                          <a:ea typeface="+mn-ea"/>
                          <a:cs typeface="+mn-cs"/>
                        </a:rPr>
                        <a:t> du </a:t>
                      </a:r>
                      <a:r>
                        <a:rPr lang="en-US" sz="900" kern="1200" dirty="0" err="1">
                          <a:solidFill>
                            <a:schemeClr val="tx1"/>
                          </a:solidFill>
                          <a:effectLst/>
                          <a:latin typeface="+mn-lt"/>
                          <a:ea typeface="+mn-ea"/>
                          <a:cs typeface="+mn-cs"/>
                        </a:rPr>
                        <a:t>ministère</a:t>
                      </a:r>
                      <a:r>
                        <a:rPr lang="en-US" sz="900" kern="1200" dirty="0">
                          <a:solidFill>
                            <a:schemeClr val="tx1"/>
                          </a:solidFill>
                          <a:effectLst/>
                          <a:latin typeface="+mn-lt"/>
                          <a:ea typeface="+mn-ea"/>
                          <a:cs typeface="+mn-cs"/>
                        </a:rPr>
                        <a:t> de la </a:t>
                      </a:r>
                      <a:r>
                        <a:rPr lang="en-US" sz="900" kern="1200" dirty="0" err="1">
                          <a:solidFill>
                            <a:schemeClr val="tx1"/>
                          </a:solidFill>
                          <a:effectLst/>
                          <a:latin typeface="+mn-lt"/>
                          <a:ea typeface="+mn-ea"/>
                          <a:cs typeface="+mn-cs"/>
                        </a:rPr>
                        <a:t>Santé</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l'Ontario</a:t>
                      </a:r>
                      <a:r>
                        <a:rPr lang="en-US" sz="900" kern="1200" dirty="0">
                          <a:solidFill>
                            <a:schemeClr val="tx1"/>
                          </a:solidFill>
                          <a:effectLst/>
                          <a:latin typeface="+mn-lt"/>
                          <a:ea typeface="+mn-ea"/>
                          <a:cs typeface="+mn-cs"/>
                        </a:rPr>
                        <a:t> (Action Cancer Ontario) pour le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du cancer, tant pour les invitations que pour les rappels.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err="1">
                          <a:solidFill>
                            <a:schemeClr val="tx1"/>
                          </a:solidFill>
                          <a:effectLst/>
                          <a:latin typeface="+mn-lt"/>
                          <a:ea typeface="+mn-ea"/>
                          <a:cs typeface="+mn-cs"/>
                        </a:rPr>
                        <a:t>Maintien</a:t>
                      </a:r>
                      <a:r>
                        <a:rPr lang="en-US" sz="900" kern="1200" dirty="0">
                          <a:solidFill>
                            <a:schemeClr val="tx1"/>
                          </a:solidFill>
                          <a:effectLst/>
                          <a:latin typeface="+mn-lt"/>
                          <a:ea typeface="+mn-ea"/>
                          <a:cs typeface="+mn-cs"/>
                        </a:rPr>
                        <a:t> du </a:t>
                      </a:r>
                      <a:r>
                        <a:rPr lang="en-US" sz="900" kern="1200" dirty="0" err="1">
                          <a:solidFill>
                            <a:schemeClr val="tx1"/>
                          </a:solidFill>
                          <a:effectLst/>
                          <a:latin typeface="+mn-lt"/>
                          <a:ea typeface="+mn-ea"/>
                          <a:cs typeface="+mn-cs"/>
                        </a:rPr>
                        <a:t>soutien</a:t>
                      </a:r>
                      <a:r>
                        <a:rPr lang="en-US" sz="900" kern="1200" dirty="0">
                          <a:solidFill>
                            <a:schemeClr val="tx1"/>
                          </a:solidFill>
                          <a:effectLst/>
                          <a:latin typeface="+mn-lt"/>
                          <a:ea typeface="+mn-ea"/>
                          <a:cs typeface="+mn-cs"/>
                        </a:rPr>
                        <a:t> de l'</a:t>
                      </a:r>
                      <a:r>
                        <a:rPr lang="fr-CA" sz="900" kern="1200" dirty="0">
                          <a:solidFill>
                            <a:schemeClr val="tx1"/>
                          </a:solidFill>
                          <a:effectLst/>
                          <a:latin typeface="+mn-lt"/>
                          <a:ea typeface="+mn-ea"/>
                          <a:cs typeface="+mn-cs"/>
                        </a:rPr>
                        <a:t>Unité des soins de cancérologie chez les peuples autochtones</a:t>
                      </a:r>
                      <a:r>
                        <a:rPr lang="en-US" sz="900" kern="1200" dirty="0">
                          <a:solidFill>
                            <a:schemeClr val="tx1"/>
                          </a:solidFill>
                          <a:effectLst/>
                          <a:latin typeface="+mn-lt"/>
                          <a:ea typeface="+mn-ea"/>
                          <a:cs typeface="+mn-cs"/>
                        </a:rPr>
                        <a:t> aux fiches </a:t>
                      </a:r>
                      <a:r>
                        <a:rPr lang="en-US" sz="900" kern="1200" dirty="0" err="1">
                          <a:solidFill>
                            <a:schemeClr val="tx1"/>
                          </a:solidFill>
                          <a:effectLst/>
                          <a:latin typeface="+mn-lt"/>
                          <a:ea typeface="+mn-ea"/>
                          <a:cs typeface="+mn-cs"/>
                        </a:rPr>
                        <a:t>d'information</a:t>
                      </a:r>
                      <a:r>
                        <a:rPr lang="en-US" sz="900" kern="1200" dirty="0">
                          <a:solidFill>
                            <a:schemeClr val="tx1"/>
                          </a:solidFill>
                          <a:effectLst/>
                          <a:latin typeface="+mn-lt"/>
                          <a:ea typeface="+mn-ea"/>
                          <a:cs typeface="+mn-cs"/>
                        </a:rPr>
                        <a:t> sur le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du cancer, à la </a:t>
                      </a:r>
                      <a:r>
                        <a:rPr lang="en-US" sz="900" kern="1200" dirty="0" err="1">
                          <a:solidFill>
                            <a:schemeClr val="tx1"/>
                          </a:solidFill>
                          <a:effectLst/>
                          <a:latin typeface="+mn-lt"/>
                          <a:ea typeface="+mn-ea"/>
                          <a:cs typeface="+mn-cs"/>
                        </a:rPr>
                        <a:t>boîte</a:t>
                      </a:r>
                      <a:r>
                        <a:rPr lang="en-US" sz="900" kern="1200" dirty="0">
                          <a:solidFill>
                            <a:schemeClr val="tx1"/>
                          </a:solidFill>
                          <a:effectLst/>
                          <a:latin typeface="+mn-lt"/>
                          <a:ea typeface="+mn-ea"/>
                          <a:cs typeface="+mn-cs"/>
                        </a:rPr>
                        <a:t> à </a:t>
                      </a:r>
                      <a:r>
                        <a:rPr lang="en-US" sz="900" kern="1200" dirty="0" err="1">
                          <a:solidFill>
                            <a:schemeClr val="tx1"/>
                          </a:solidFill>
                          <a:effectLst/>
                          <a:latin typeface="+mn-lt"/>
                          <a:ea typeface="+mn-ea"/>
                          <a:cs typeface="+mn-cs"/>
                        </a:rPr>
                        <a:t>outils</a:t>
                      </a:r>
                      <a:r>
                        <a:rPr lang="en-US" sz="900" kern="1200" dirty="0">
                          <a:solidFill>
                            <a:schemeClr val="tx1"/>
                          </a:solidFill>
                          <a:effectLst/>
                          <a:latin typeface="+mn-lt"/>
                          <a:ea typeface="+mn-ea"/>
                          <a:cs typeface="+mn-cs"/>
                        </a:rPr>
                        <a:t> et aux </a:t>
                      </a:r>
                      <a:r>
                        <a:rPr lang="en-US" sz="900" kern="1200" dirty="0" err="1">
                          <a:solidFill>
                            <a:schemeClr val="tx1"/>
                          </a:solidFill>
                          <a:effectLst/>
                          <a:latin typeface="+mn-lt"/>
                          <a:ea typeface="+mn-ea"/>
                          <a:cs typeface="+mn-cs"/>
                        </a:rPr>
                        <a:t>cartes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postales</a:t>
                      </a:r>
                      <a:r>
                        <a:rPr lang="en-US" sz="900" kern="1200" dirty="0">
                          <a:solidFill>
                            <a:schemeClr val="tx1"/>
                          </a:solidFill>
                          <a:effectLst/>
                          <a:latin typeface="+mn-lt"/>
                          <a:ea typeface="+mn-ea"/>
                          <a:cs typeface="+mn-cs"/>
                        </a:rPr>
                        <a:t>/affiches de </a:t>
                      </a:r>
                      <a:r>
                        <a:rPr lang="en-US" sz="900" kern="1200" dirty="0" err="1">
                          <a:solidFill>
                            <a:schemeClr val="tx1"/>
                          </a:solidFill>
                          <a:effectLst/>
                          <a:latin typeface="+mn-lt"/>
                          <a:ea typeface="+mn-ea"/>
                          <a:cs typeface="+mn-cs"/>
                        </a:rPr>
                        <a:t>sensibilisation</a:t>
                      </a:r>
                      <a:r>
                        <a:rPr lang="en-US" sz="900" kern="1200" dirty="0">
                          <a:solidFill>
                            <a:schemeClr val="tx1"/>
                          </a:solidFill>
                          <a:effectLst/>
                          <a:latin typeface="+mn-lt"/>
                          <a:ea typeface="+mn-ea"/>
                          <a:cs typeface="+mn-cs"/>
                        </a:rPr>
                        <a:t> qui </a:t>
                      </a:r>
                      <a:r>
                        <a:rPr lang="en-US" sz="900" kern="1200" dirty="0" err="1">
                          <a:solidFill>
                            <a:schemeClr val="tx1"/>
                          </a:solidFill>
                          <a:effectLst/>
                          <a:latin typeface="+mn-lt"/>
                          <a:ea typeface="+mn-ea"/>
                          <a:cs typeface="+mn-cs"/>
                        </a:rPr>
                        <a:t>ont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été</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conçues</a:t>
                      </a:r>
                      <a:r>
                        <a:rPr lang="en-US" sz="900" kern="1200" dirty="0">
                          <a:solidFill>
                            <a:schemeClr val="tx1"/>
                          </a:solidFill>
                          <a:effectLst/>
                          <a:latin typeface="+mn-lt"/>
                          <a:ea typeface="+mn-ea"/>
                          <a:cs typeface="+mn-cs"/>
                        </a:rPr>
                        <a:t> et </a:t>
                      </a:r>
                      <a:r>
                        <a:rPr lang="en-US" sz="900" kern="1200" dirty="0" err="1">
                          <a:solidFill>
                            <a:schemeClr val="tx1"/>
                          </a:solidFill>
                          <a:effectLst/>
                          <a:latin typeface="+mn-lt"/>
                          <a:ea typeface="+mn-ea"/>
                          <a:cs typeface="+mn-cs"/>
                        </a:rPr>
                        <a:t>adaptées</a:t>
                      </a:r>
                      <a:r>
                        <a:rPr lang="en-US" sz="900" kern="1200" dirty="0">
                          <a:solidFill>
                            <a:schemeClr val="tx1"/>
                          </a:solidFill>
                          <a:effectLst/>
                          <a:latin typeface="+mn-lt"/>
                          <a:ea typeface="+mn-ea"/>
                          <a:cs typeface="+mn-cs"/>
                        </a:rPr>
                        <a:t> avec et pour </a:t>
                      </a:r>
                      <a:r>
                        <a:rPr lang="en-US" sz="900" kern="1200" dirty="0" err="1">
                          <a:solidFill>
                            <a:schemeClr val="tx1"/>
                          </a:solidFill>
                          <a:effectLst/>
                          <a:latin typeface="+mn-lt"/>
                          <a:ea typeface="+mn-ea"/>
                          <a:cs typeface="+mn-cs"/>
                        </a:rPr>
                        <a:t>chaque</a:t>
                      </a:r>
                      <a:r>
                        <a:rPr lang="en-US" sz="900" kern="1200" dirty="0">
                          <a:solidFill>
                            <a:schemeClr val="tx1"/>
                          </a:solidFill>
                          <a:effectLst/>
                          <a:latin typeface="+mn-lt"/>
                          <a:ea typeface="+mn-ea"/>
                          <a:cs typeface="+mn-cs"/>
                        </a:rPr>
                        <a:t> population des Premières nations, des </a:t>
                      </a:r>
                      <a:r>
                        <a:rPr lang="en-US" sz="900" kern="1200" dirty="0" err="1">
                          <a:solidFill>
                            <a:schemeClr val="tx1"/>
                          </a:solidFill>
                          <a:effectLst/>
                          <a:latin typeface="+mn-lt"/>
                          <a:ea typeface="+mn-ea"/>
                          <a:cs typeface="+mn-cs"/>
                        </a:rPr>
                        <a:t>Inuits</a:t>
                      </a:r>
                      <a:r>
                        <a:rPr lang="en-US" sz="900" kern="1200" dirty="0">
                          <a:solidFill>
                            <a:schemeClr val="tx1"/>
                          </a:solidFill>
                          <a:effectLst/>
                          <a:latin typeface="+mn-lt"/>
                          <a:ea typeface="+mn-ea"/>
                          <a:cs typeface="+mn-cs"/>
                        </a:rPr>
                        <a:t> et des Métis.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err="1">
                          <a:solidFill>
                            <a:schemeClr val="tx1"/>
                          </a:solidFill>
                          <a:effectLst/>
                          <a:latin typeface="+mn-lt"/>
                          <a:ea typeface="+mn-ea"/>
                          <a:cs typeface="+mn-cs"/>
                        </a:rPr>
                        <a:t>Vidéo</a:t>
                      </a:r>
                      <a:r>
                        <a:rPr lang="en-US" sz="900" kern="1200" dirty="0">
                          <a:solidFill>
                            <a:schemeClr val="tx1"/>
                          </a:solidFill>
                          <a:effectLst/>
                          <a:latin typeface="+mn-lt"/>
                          <a:ea typeface="+mn-ea"/>
                          <a:cs typeface="+mn-cs"/>
                        </a:rPr>
                        <a:t> Cancer 101 : Le </a:t>
                      </a:r>
                      <a:r>
                        <a:rPr lang="en-US" sz="900" kern="1200" dirty="0" err="1">
                          <a:solidFill>
                            <a:schemeClr val="tx1"/>
                          </a:solidFill>
                          <a:effectLst/>
                          <a:latin typeface="+mn-lt"/>
                          <a:ea typeface="+mn-ea"/>
                          <a:cs typeface="+mn-cs"/>
                        </a:rPr>
                        <a:t>ministère</a:t>
                      </a:r>
                      <a:r>
                        <a:rPr lang="en-US" sz="900" kern="1200" dirty="0">
                          <a:solidFill>
                            <a:schemeClr val="tx1"/>
                          </a:solidFill>
                          <a:effectLst/>
                          <a:latin typeface="+mn-lt"/>
                          <a:ea typeface="+mn-ea"/>
                          <a:cs typeface="+mn-cs"/>
                        </a:rPr>
                        <a:t> de la </a:t>
                      </a:r>
                      <a:r>
                        <a:rPr lang="en-US" sz="900" kern="1200" dirty="0" err="1">
                          <a:solidFill>
                            <a:schemeClr val="tx1"/>
                          </a:solidFill>
                          <a:effectLst/>
                          <a:latin typeface="+mn-lt"/>
                          <a:ea typeface="+mn-ea"/>
                          <a:cs typeface="+mn-cs"/>
                        </a:rPr>
                        <a:t>Santé</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l'Ontario</a:t>
                      </a:r>
                      <a:r>
                        <a:rPr lang="en-US" sz="900" kern="1200" dirty="0">
                          <a:solidFill>
                            <a:schemeClr val="tx1"/>
                          </a:solidFill>
                          <a:effectLst/>
                          <a:latin typeface="+mn-lt"/>
                          <a:ea typeface="+mn-ea"/>
                          <a:cs typeface="+mn-cs"/>
                        </a:rPr>
                        <a:t> (Action Cancer Ontario) a </a:t>
                      </a:r>
                      <a:r>
                        <a:rPr lang="en-US" sz="900" kern="1200" dirty="0" err="1">
                          <a:solidFill>
                            <a:schemeClr val="tx1"/>
                          </a:solidFill>
                          <a:effectLst/>
                          <a:latin typeface="+mn-lt"/>
                          <a:ea typeface="+mn-ea"/>
                          <a:cs typeface="+mn-cs"/>
                        </a:rPr>
                        <a:t>réalisé</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cette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vidéo</a:t>
                      </a:r>
                      <a:r>
                        <a:rPr lang="en-US" sz="900" kern="1200" dirty="0">
                          <a:solidFill>
                            <a:schemeClr val="tx1"/>
                          </a:solidFill>
                          <a:effectLst/>
                          <a:latin typeface="+mn-lt"/>
                          <a:ea typeface="+mn-ea"/>
                          <a:cs typeface="+mn-cs"/>
                        </a:rPr>
                        <a:t> à </a:t>
                      </a:r>
                      <a:r>
                        <a:rPr lang="en-US" sz="900" kern="1200" dirty="0" err="1">
                          <a:solidFill>
                            <a:schemeClr val="tx1"/>
                          </a:solidFill>
                          <a:effectLst/>
                          <a:latin typeface="+mn-lt"/>
                          <a:ea typeface="+mn-ea"/>
                          <a:cs typeface="+mn-cs"/>
                        </a:rPr>
                        <a:t>l'intention</a:t>
                      </a:r>
                      <a:r>
                        <a:rPr lang="en-US" sz="900" kern="1200" dirty="0">
                          <a:solidFill>
                            <a:schemeClr val="tx1"/>
                          </a:solidFill>
                          <a:effectLst/>
                          <a:latin typeface="+mn-lt"/>
                          <a:ea typeface="+mn-ea"/>
                          <a:cs typeface="+mn-cs"/>
                        </a:rPr>
                        <a:t> des </a:t>
                      </a:r>
                      <a:r>
                        <a:rPr lang="en-US" sz="900" kern="1200" dirty="0" err="1">
                          <a:solidFill>
                            <a:schemeClr val="tx1"/>
                          </a:solidFill>
                          <a:effectLst/>
                          <a:latin typeface="+mn-lt"/>
                          <a:ea typeface="+mn-ea"/>
                          <a:cs typeface="+mn-cs"/>
                        </a:rPr>
                        <a:t>membres</a:t>
                      </a:r>
                      <a:r>
                        <a:rPr lang="en-US" sz="900" kern="1200" dirty="0">
                          <a:solidFill>
                            <a:schemeClr val="tx1"/>
                          </a:solidFill>
                          <a:effectLst/>
                          <a:latin typeface="+mn-lt"/>
                          <a:ea typeface="+mn-ea"/>
                          <a:cs typeface="+mn-cs"/>
                        </a:rPr>
                        <a:t> des Premières Nations. La </a:t>
                      </a:r>
                      <a:r>
                        <a:rPr lang="en-US" sz="900" kern="1200" dirty="0" err="1">
                          <a:solidFill>
                            <a:schemeClr val="tx1"/>
                          </a:solidFill>
                          <a:effectLst/>
                          <a:latin typeface="+mn-lt"/>
                          <a:ea typeface="+mn-ea"/>
                          <a:cs typeface="+mn-cs"/>
                        </a:rPr>
                        <a:t>vidéo</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donne</a:t>
                      </a:r>
                      <a:r>
                        <a:rPr lang="en-US" sz="900" kern="1200" dirty="0">
                          <a:solidFill>
                            <a:schemeClr val="tx1"/>
                          </a:solidFill>
                          <a:effectLst/>
                          <a:latin typeface="+mn-lt"/>
                          <a:ea typeface="+mn-ea"/>
                          <a:cs typeface="+mn-cs"/>
                        </a:rPr>
                        <a:t> des </a:t>
                      </a:r>
                      <a:r>
                        <a:rPr lang="en-US" sz="900" kern="1200" dirty="0" err="1">
                          <a:solidFill>
                            <a:schemeClr val="tx1"/>
                          </a:solidFill>
                          <a:effectLst/>
                          <a:latin typeface="+mn-lt"/>
                          <a:ea typeface="+mn-ea"/>
                          <a:cs typeface="+mn-cs"/>
                        </a:rPr>
                        <a:t>informations</a:t>
                      </a:r>
                      <a:r>
                        <a:rPr lang="en-US" sz="900" kern="1200" dirty="0">
                          <a:solidFill>
                            <a:schemeClr val="tx1"/>
                          </a:solidFill>
                          <a:effectLst/>
                          <a:latin typeface="+mn-lt"/>
                          <a:ea typeface="+mn-ea"/>
                          <a:cs typeface="+mn-cs"/>
                        </a:rPr>
                        <a:t> de base sur le cancer et </a:t>
                      </a:r>
                      <a:r>
                        <a:rPr lang="en-US" sz="900" kern="1200" dirty="0" err="1">
                          <a:solidFill>
                            <a:schemeClr val="tx1"/>
                          </a:solidFill>
                          <a:effectLst/>
                          <a:latin typeface="+mn-lt"/>
                          <a:ea typeface="+mn-ea"/>
                          <a:cs typeface="+mn-cs"/>
                        </a:rPr>
                        <a:t>répond</a:t>
                      </a:r>
                      <a:r>
                        <a:rPr lang="en-US" sz="900" kern="1200" dirty="0">
                          <a:solidFill>
                            <a:schemeClr val="tx1"/>
                          </a:solidFill>
                          <a:effectLst/>
                          <a:latin typeface="+mn-lt"/>
                          <a:ea typeface="+mn-ea"/>
                          <a:cs typeface="+mn-cs"/>
                        </a:rPr>
                        <a:t> à de </a:t>
                      </a:r>
                      <a:r>
                        <a:rPr lang="en-US" sz="900" kern="1200" dirty="0" err="1">
                          <a:solidFill>
                            <a:schemeClr val="tx1"/>
                          </a:solidFill>
                          <a:effectLst/>
                          <a:latin typeface="+mn-lt"/>
                          <a:ea typeface="+mn-ea"/>
                          <a:cs typeface="+mn-cs"/>
                        </a:rPr>
                        <a:t>nombreuses</a:t>
                      </a:r>
                      <a:r>
                        <a:rPr lang="en-US" sz="900" kern="1200" dirty="0">
                          <a:solidFill>
                            <a:schemeClr val="tx1"/>
                          </a:solidFill>
                          <a:effectLst/>
                          <a:latin typeface="+mn-lt"/>
                          <a:ea typeface="+mn-ea"/>
                          <a:cs typeface="+mn-cs"/>
                        </a:rPr>
                        <a:t> questions </a:t>
                      </a:r>
                      <a:r>
                        <a:rPr lang="en-US" sz="900" kern="1200" dirty="0" err="1">
                          <a:solidFill>
                            <a:schemeClr val="tx1"/>
                          </a:solidFill>
                          <a:effectLst/>
                          <a:latin typeface="+mn-lt"/>
                          <a:ea typeface="+mn-ea"/>
                          <a:cs typeface="+mn-cs"/>
                        </a:rPr>
                        <a:t>courantes</a:t>
                      </a:r>
                      <a:r>
                        <a:rPr lang="en-US" sz="900" kern="1200" dirty="0">
                          <a:solidFill>
                            <a:schemeClr val="tx1"/>
                          </a:solidFill>
                          <a:effectLst/>
                          <a:latin typeface="+mn-lt"/>
                          <a:ea typeface="+mn-ea"/>
                          <a:cs typeface="+mn-cs"/>
                        </a:rPr>
                        <a:t> sur le cancer. Les </a:t>
                      </a:r>
                      <a:r>
                        <a:rPr lang="en-US" sz="900" kern="1200" dirty="0" err="1">
                          <a:solidFill>
                            <a:schemeClr val="tx1"/>
                          </a:solidFill>
                          <a:effectLst/>
                          <a:latin typeface="+mn-lt"/>
                          <a:ea typeface="+mn-ea"/>
                          <a:cs typeface="+mn-cs"/>
                        </a:rPr>
                        <a:t>autres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groupes</a:t>
                      </a:r>
                      <a:r>
                        <a:rPr lang="en-US" sz="900" kern="1200" dirty="0">
                          <a:solidFill>
                            <a:schemeClr val="tx1"/>
                          </a:solidFill>
                          <a:effectLst/>
                          <a:latin typeface="+mn-lt"/>
                          <a:ea typeface="+mn-ea"/>
                          <a:cs typeface="+mn-cs"/>
                        </a:rPr>
                        <a:t> qui </a:t>
                      </a:r>
                      <a:r>
                        <a:rPr lang="en-US" sz="900" kern="1200" dirty="0" err="1">
                          <a:solidFill>
                            <a:schemeClr val="tx1"/>
                          </a:solidFill>
                          <a:effectLst/>
                          <a:latin typeface="+mn-lt"/>
                          <a:ea typeface="+mn-ea"/>
                          <a:cs typeface="+mn-cs"/>
                        </a:rPr>
                        <a:t>ont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contribué</a:t>
                      </a:r>
                      <a:r>
                        <a:rPr lang="en-US" sz="900" kern="1200" dirty="0">
                          <a:solidFill>
                            <a:schemeClr val="tx1"/>
                          </a:solidFill>
                          <a:effectLst/>
                          <a:latin typeface="+mn-lt"/>
                          <a:ea typeface="+mn-ea"/>
                          <a:cs typeface="+mn-cs"/>
                        </a:rPr>
                        <a:t> à la </a:t>
                      </a:r>
                      <a:r>
                        <a:rPr lang="en-US" sz="900" kern="1200" dirty="0" err="1">
                          <a:solidFill>
                            <a:schemeClr val="tx1"/>
                          </a:solidFill>
                          <a:effectLst/>
                          <a:latin typeface="+mn-lt"/>
                          <a:ea typeface="+mn-ea"/>
                          <a:cs typeface="+mn-cs"/>
                        </a:rPr>
                        <a:t>réalisation</a:t>
                      </a:r>
                      <a:r>
                        <a:rPr lang="en-US" sz="900" kern="1200" dirty="0">
                          <a:solidFill>
                            <a:schemeClr val="tx1"/>
                          </a:solidFill>
                          <a:effectLst/>
                          <a:latin typeface="+mn-lt"/>
                          <a:ea typeface="+mn-ea"/>
                          <a:cs typeface="+mn-cs"/>
                        </a:rPr>
                        <a:t> de la </a:t>
                      </a:r>
                      <a:r>
                        <a:rPr lang="en-US" sz="900" kern="1200" dirty="0" err="1">
                          <a:solidFill>
                            <a:schemeClr val="tx1"/>
                          </a:solidFill>
                          <a:effectLst/>
                          <a:latin typeface="+mn-lt"/>
                          <a:ea typeface="+mn-ea"/>
                          <a:cs typeface="+mn-cs"/>
                        </a:rPr>
                        <a:t>vidéo</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sont</a:t>
                      </a:r>
                      <a:r>
                        <a:rPr lang="en-US" sz="900" kern="1200" dirty="0">
                          <a:solidFill>
                            <a:schemeClr val="tx1"/>
                          </a:solidFill>
                          <a:effectLst/>
                          <a:latin typeface="+mn-lt"/>
                          <a:ea typeface="+mn-ea"/>
                          <a:cs typeface="+mn-cs"/>
                        </a:rPr>
                        <a:t> CAREX Canada, le Centre de recherche sur le cancer </a:t>
                      </a:r>
                      <a:r>
                        <a:rPr lang="en-US" sz="900" kern="1200" dirty="0" err="1">
                          <a:solidFill>
                            <a:schemeClr val="tx1"/>
                          </a:solidFill>
                          <a:effectLst/>
                          <a:latin typeface="+mn-lt"/>
                          <a:ea typeface="+mn-ea"/>
                          <a:cs typeface="+mn-cs"/>
                        </a:rPr>
                        <a:t>professionnel</a:t>
                      </a:r>
                      <a:r>
                        <a:rPr lang="en-US" sz="900" kern="1200" dirty="0">
                          <a:solidFill>
                            <a:schemeClr val="tx1"/>
                          </a:solidFill>
                          <a:effectLst/>
                          <a:latin typeface="+mn-lt"/>
                          <a:ea typeface="+mn-ea"/>
                          <a:cs typeface="+mn-cs"/>
                        </a:rPr>
                        <a:t> et la Société </a:t>
                      </a:r>
                      <a:r>
                        <a:rPr lang="en-US" sz="900" kern="1200" dirty="0" err="1">
                          <a:solidFill>
                            <a:schemeClr val="tx1"/>
                          </a:solidFill>
                          <a:effectLst/>
                          <a:latin typeface="+mn-lt"/>
                          <a:ea typeface="+mn-ea"/>
                          <a:cs typeface="+mn-cs"/>
                        </a:rPr>
                        <a:t>canadienne</a:t>
                      </a:r>
                      <a:r>
                        <a:rPr lang="en-US" sz="900" kern="1200" dirty="0">
                          <a:solidFill>
                            <a:schemeClr val="tx1"/>
                          </a:solidFill>
                          <a:effectLst/>
                          <a:latin typeface="+mn-lt"/>
                          <a:ea typeface="+mn-ea"/>
                          <a:cs typeface="+mn-cs"/>
                        </a:rPr>
                        <a:t> du cancer.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Le rapport </a:t>
                      </a:r>
                      <a:r>
                        <a:rPr lang="en-US" sz="900" kern="1200" dirty="0" err="1">
                          <a:solidFill>
                            <a:schemeClr val="tx1"/>
                          </a:solidFill>
                          <a:effectLst/>
                          <a:latin typeface="+mn-lt"/>
                          <a:ea typeface="+mn-ea"/>
                          <a:cs typeface="+mn-cs"/>
                        </a:rPr>
                        <a:t>d'activité</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est</a:t>
                      </a:r>
                      <a:r>
                        <a:rPr lang="en-US" sz="900" kern="1200" dirty="0">
                          <a:solidFill>
                            <a:schemeClr val="tx1"/>
                          </a:solidFill>
                          <a:effectLst/>
                          <a:latin typeface="+mn-lt"/>
                          <a:ea typeface="+mn-ea"/>
                          <a:cs typeface="+mn-cs"/>
                        </a:rPr>
                        <a:t> un rapport </a:t>
                      </a:r>
                      <a:r>
                        <a:rPr lang="en-US" sz="900" kern="1200" dirty="0" err="1">
                          <a:solidFill>
                            <a:schemeClr val="tx1"/>
                          </a:solidFill>
                          <a:effectLst/>
                          <a:latin typeface="+mn-lt"/>
                          <a:ea typeface="+mn-ea"/>
                          <a:cs typeface="+mn-cs"/>
                        </a:rPr>
                        <a:t>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ligne</a:t>
                      </a:r>
                      <a:r>
                        <a:rPr lang="en-US" sz="900" kern="1200" dirty="0">
                          <a:solidFill>
                            <a:schemeClr val="tx1"/>
                          </a:solidFill>
                          <a:effectLst/>
                          <a:latin typeface="+mn-lt"/>
                          <a:ea typeface="+mn-ea"/>
                          <a:cs typeface="+mn-cs"/>
                        </a:rPr>
                        <a:t> qui </a:t>
                      </a:r>
                      <a:r>
                        <a:rPr lang="en-US" sz="900" kern="1200" dirty="0" err="1">
                          <a:solidFill>
                            <a:schemeClr val="tx1"/>
                          </a:solidFill>
                          <a:effectLst/>
                          <a:latin typeface="+mn-lt"/>
                          <a:ea typeface="+mn-ea"/>
                          <a:cs typeface="+mn-cs"/>
                        </a:rPr>
                        <a:t>fournit</a:t>
                      </a:r>
                      <a:r>
                        <a:rPr lang="en-US" sz="900" kern="1200" dirty="0">
                          <a:solidFill>
                            <a:schemeClr val="tx1"/>
                          </a:solidFill>
                          <a:effectLst/>
                          <a:latin typeface="+mn-lt"/>
                          <a:ea typeface="+mn-ea"/>
                          <a:cs typeface="+mn-cs"/>
                        </a:rPr>
                        <a:t> des </a:t>
                      </a:r>
                      <a:r>
                        <a:rPr lang="en-US" sz="900" kern="1200" dirty="0" err="1">
                          <a:solidFill>
                            <a:schemeClr val="tx1"/>
                          </a:solidFill>
                          <a:effectLst/>
                          <a:latin typeface="+mn-lt"/>
                          <a:ea typeface="+mn-ea"/>
                          <a:cs typeface="+mn-cs"/>
                        </a:rPr>
                        <a:t>données</a:t>
                      </a:r>
                      <a:r>
                        <a:rPr lang="en-US" sz="900" kern="1200" dirty="0">
                          <a:solidFill>
                            <a:schemeClr val="tx1"/>
                          </a:solidFill>
                          <a:effectLst/>
                          <a:latin typeface="+mn-lt"/>
                          <a:ea typeface="+mn-ea"/>
                          <a:cs typeface="+mn-cs"/>
                        </a:rPr>
                        <a:t> sur le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afin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d'aider</a:t>
                      </a:r>
                      <a:r>
                        <a:rPr lang="en-US" sz="900" kern="1200" dirty="0">
                          <a:solidFill>
                            <a:schemeClr val="tx1"/>
                          </a:solidFill>
                          <a:effectLst/>
                          <a:latin typeface="+mn-lt"/>
                          <a:ea typeface="+mn-ea"/>
                          <a:cs typeface="+mn-cs"/>
                        </a:rPr>
                        <a:t> les </a:t>
                      </a:r>
                      <a:r>
                        <a:rPr lang="en-US" sz="900" kern="1200" dirty="0" err="1">
                          <a:solidFill>
                            <a:schemeClr val="tx1"/>
                          </a:solidFill>
                          <a:effectLst/>
                          <a:latin typeface="+mn-lt"/>
                          <a:ea typeface="+mn-ea"/>
                          <a:cs typeface="+mn-cs"/>
                        </a:rPr>
                        <a:t>médecins</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famille</a:t>
                      </a:r>
                      <a:r>
                        <a:rPr lang="en-US" sz="900" kern="1200" dirty="0">
                          <a:solidFill>
                            <a:schemeClr val="tx1"/>
                          </a:solidFill>
                          <a:effectLst/>
                          <a:latin typeface="+mn-lt"/>
                          <a:ea typeface="+mn-ea"/>
                          <a:cs typeface="+mn-cs"/>
                        </a:rPr>
                        <a:t> à </a:t>
                      </a:r>
                      <a:r>
                        <a:rPr lang="en-US" sz="900" kern="1200" dirty="0" err="1">
                          <a:solidFill>
                            <a:schemeClr val="tx1"/>
                          </a:solidFill>
                          <a:effectLst/>
                          <a:latin typeface="+mn-lt"/>
                          <a:ea typeface="+mn-ea"/>
                          <a:cs typeface="+mn-cs"/>
                        </a:rPr>
                        <a:t>améliorer</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leurs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taux</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du cancer et le </a:t>
                      </a:r>
                      <a:r>
                        <a:rPr lang="en-US" sz="900" kern="1200" dirty="0" err="1">
                          <a:solidFill>
                            <a:schemeClr val="tx1"/>
                          </a:solidFill>
                          <a:effectLst/>
                          <a:latin typeface="+mn-lt"/>
                          <a:ea typeface="+mn-ea"/>
                          <a:cs typeface="+mn-cs"/>
                        </a:rPr>
                        <a:t>suivi</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approprié</a:t>
                      </a:r>
                      <a:r>
                        <a:rPr lang="en-US" sz="900" kern="1200" dirty="0">
                          <a:solidFill>
                            <a:schemeClr val="tx1"/>
                          </a:solidFill>
                          <a:effectLst/>
                          <a:latin typeface="+mn-lt"/>
                          <a:ea typeface="+mn-ea"/>
                          <a:cs typeface="+mn-cs"/>
                        </a:rPr>
                        <a:t>. Le rapport </a:t>
                      </a:r>
                      <a:r>
                        <a:rPr lang="en-US" sz="900" kern="1200" dirty="0" err="1">
                          <a:solidFill>
                            <a:schemeClr val="tx1"/>
                          </a:solidFill>
                          <a:effectLst/>
                          <a:latin typeface="+mn-lt"/>
                          <a:ea typeface="+mn-ea"/>
                          <a:cs typeface="+mn-cs"/>
                        </a:rPr>
                        <a:t>permet</a:t>
                      </a:r>
                      <a:r>
                        <a:rPr lang="en-US" sz="900" kern="1200" dirty="0">
                          <a:solidFill>
                            <a:schemeClr val="tx1"/>
                          </a:solidFill>
                          <a:effectLst/>
                          <a:latin typeface="+mn-lt"/>
                          <a:ea typeface="+mn-ea"/>
                          <a:cs typeface="+mn-cs"/>
                        </a:rPr>
                        <a:t> aux </a:t>
                      </a:r>
                      <a:r>
                        <a:rPr lang="en-US" sz="900" kern="1200" dirty="0" err="1">
                          <a:solidFill>
                            <a:schemeClr val="tx1"/>
                          </a:solidFill>
                          <a:effectLst/>
                          <a:latin typeface="+mn-lt"/>
                          <a:ea typeface="+mn-ea"/>
                          <a:cs typeface="+mn-cs"/>
                        </a:rPr>
                        <a:t>médecins</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famille</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trouver</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rapidement</a:t>
                      </a:r>
                      <a:r>
                        <a:rPr lang="en-US" sz="900" kern="1200" dirty="0">
                          <a:solidFill>
                            <a:schemeClr val="tx1"/>
                          </a:solidFill>
                          <a:effectLst/>
                          <a:latin typeface="+mn-lt"/>
                          <a:ea typeface="+mn-ea"/>
                          <a:cs typeface="+mn-cs"/>
                        </a:rPr>
                        <a:t> des </a:t>
                      </a:r>
                      <a:r>
                        <a:rPr lang="en-US" sz="900" kern="1200" dirty="0" err="1">
                          <a:solidFill>
                            <a:schemeClr val="tx1"/>
                          </a:solidFill>
                          <a:effectLst/>
                          <a:latin typeface="+mn-lt"/>
                          <a:ea typeface="+mn-ea"/>
                          <a:cs typeface="+mn-cs"/>
                        </a:rPr>
                        <a:t>informations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spécifiques</a:t>
                      </a:r>
                      <a:r>
                        <a:rPr lang="en-US" sz="900" kern="1200" dirty="0">
                          <a:solidFill>
                            <a:schemeClr val="tx1"/>
                          </a:solidFill>
                          <a:effectLst/>
                          <a:latin typeface="+mn-lt"/>
                          <a:ea typeface="+mn-ea"/>
                          <a:cs typeface="+mn-cs"/>
                        </a:rPr>
                        <a:t> sur le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du cancer pour </a:t>
                      </a:r>
                      <a:r>
                        <a:rPr lang="en-US" sz="900" kern="1200" dirty="0" err="1">
                          <a:solidFill>
                            <a:schemeClr val="tx1"/>
                          </a:solidFill>
                          <a:effectLst/>
                          <a:latin typeface="+mn-lt"/>
                          <a:ea typeface="+mn-ea"/>
                          <a:cs typeface="+mn-cs"/>
                        </a:rPr>
                        <a:t>chaque</a:t>
                      </a:r>
                      <a:r>
                        <a:rPr lang="en-US" sz="900" kern="1200" dirty="0">
                          <a:solidFill>
                            <a:schemeClr val="tx1"/>
                          </a:solidFill>
                          <a:effectLst/>
                          <a:latin typeface="+mn-lt"/>
                          <a:ea typeface="+mn-ea"/>
                          <a:cs typeface="+mn-cs"/>
                        </a:rPr>
                        <a:t> patient, y </a:t>
                      </a:r>
                      <a:r>
                        <a:rPr lang="en-US" sz="900" kern="1200" dirty="0" err="1">
                          <a:solidFill>
                            <a:schemeClr val="tx1"/>
                          </a:solidFill>
                          <a:effectLst/>
                          <a:latin typeface="+mn-lt"/>
                          <a:ea typeface="+mn-ea"/>
                          <a:cs typeface="+mn-cs"/>
                        </a:rPr>
                        <a:t>compris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ceux</a:t>
                      </a:r>
                      <a:r>
                        <a:rPr lang="en-US" sz="900" kern="1200" dirty="0">
                          <a:solidFill>
                            <a:schemeClr val="tx1"/>
                          </a:solidFill>
                          <a:effectLst/>
                          <a:latin typeface="+mn-lt"/>
                          <a:ea typeface="+mn-ea"/>
                          <a:cs typeface="+mn-cs"/>
                        </a:rPr>
                        <a:t> qui </a:t>
                      </a:r>
                      <a:r>
                        <a:rPr lang="en-US" sz="900" kern="1200" dirty="0" err="1">
                          <a:solidFill>
                            <a:schemeClr val="tx1"/>
                          </a:solidFill>
                          <a:effectLst/>
                          <a:latin typeface="+mn-lt"/>
                          <a:ea typeface="+mn-ea"/>
                          <a:cs typeface="+mn-cs"/>
                        </a:rPr>
                        <a:t>sont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en</a:t>
                      </a:r>
                      <a:r>
                        <a:rPr lang="en-US" sz="900" kern="1200" dirty="0">
                          <a:solidFill>
                            <a:schemeClr val="tx1"/>
                          </a:solidFill>
                          <a:effectLst/>
                          <a:latin typeface="+mn-lt"/>
                          <a:ea typeface="+mn-ea"/>
                          <a:cs typeface="+mn-cs"/>
                        </a:rPr>
                        <a:t> retard </a:t>
                      </a:r>
                      <a:r>
                        <a:rPr lang="en-US" sz="900" kern="1200" dirty="0" err="1">
                          <a:solidFill>
                            <a:schemeClr val="tx1"/>
                          </a:solidFill>
                          <a:effectLst/>
                          <a:latin typeface="+mn-lt"/>
                          <a:ea typeface="+mn-ea"/>
                          <a:cs typeface="+mn-cs"/>
                        </a:rPr>
                        <a:t>ou</a:t>
                      </a:r>
                      <a:r>
                        <a:rPr lang="en-US" sz="900" kern="1200" dirty="0">
                          <a:solidFill>
                            <a:schemeClr val="tx1"/>
                          </a:solidFill>
                          <a:effectLst/>
                          <a:latin typeface="+mn-lt"/>
                          <a:ea typeface="+mn-ea"/>
                          <a:cs typeface="+mn-cs"/>
                        </a:rPr>
                        <a:t> qui </a:t>
                      </a:r>
                      <a:r>
                        <a:rPr lang="en-US" sz="900" kern="1200" dirty="0" err="1">
                          <a:solidFill>
                            <a:schemeClr val="tx1"/>
                          </a:solidFill>
                          <a:effectLst/>
                          <a:latin typeface="+mn-lt"/>
                          <a:ea typeface="+mn-ea"/>
                          <a:cs typeface="+mn-cs"/>
                        </a:rPr>
                        <a:t>n'ont</a:t>
                      </a:r>
                      <a:r>
                        <a:rPr lang="en-US" sz="900" kern="1200" dirty="0">
                          <a:solidFill>
                            <a:schemeClr val="tx1"/>
                          </a:solidFill>
                          <a:effectLst/>
                          <a:latin typeface="+mn-lt"/>
                          <a:ea typeface="+mn-ea"/>
                          <a:cs typeface="+mn-cs"/>
                        </a:rPr>
                        <a:t> jamais </a:t>
                      </a:r>
                      <a:r>
                        <a:rPr lang="en-US" sz="900" kern="1200" dirty="0" err="1">
                          <a:solidFill>
                            <a:schemeClr val="tx1"/>
                          </a:solidFill>
                          <a:effectLst/>
                          <a:latin typeface="+mn-lt"/>
                          <a:ea typeface="+mn-ea"/>
                          <a:cs typeface="+mn-cs"/>
                        </a:rPr>
                        <a:t>été</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dépistés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juin</a:t>
                      </a:r>
                      <a:r>
                        <a:rPr lang="en-US" sz="900" kern="1200" dirty="0">
                          <a:solidFill>
                            <a:schemeClr val="tx1"/>
                          </a:solidFill>
                          <a:effectLst/>
                          <a:latin typeface="+mn-lt"/>
                          <a:ea typeface="+mn-ea"/>
                          <a:cs typeface="+mn-cs"/>
                        </a:rPr>
                        <a:t> 2018, le rapport a </a:t>
                      </a:r>
                      <a:r>
                        <a:rPr lang="en-US" sz="900" kern="1200" dirty="0" err="1">
                          <a:solidFill>
                            <a:schemeClr val="tx1"/>
                          </a:solidFill>
                          <a:effectLst/>
                          <a:latin typeface="+mn-lt"/>
                          <a:ea typeface="+mn-ea"/>
                          <a:cs typeface="+mn-cs"/>
                        </a:rPr>
                        <a:t>été</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étendu</a:t>
                      </a:r>
                      <a:r>
                        <a:rPr lang="en-US" sz="900" kern="1200" dirty="0">
                          <a:solidFill>
                            <a:schemeClr val="tx1"/>
                          </a:solidFill>
                          <a:effectLst/>
                          <a:latin typeface="+mn-lt"/>
                          <a:ea typeface="+mn-ea"/>
                          <a:cs typeface="+mn-cs"/>
                        </a:rPr>
                        <a:t> à la zone de Sioux Lookout, qui se compose de </a:t>
                      </a:r>
                      <a:r>
                        <a:rPr lang="en-US" sz="900" kern="1200" dirty="0" err="1">
                          <a:solidFill>
                            <a:schemeClr val="tx1"/>
                          </a:solidFill>
                          <a:effectLst/>
                          <a:latin typeface="+mn-lt"/>
                          <a:ea typeface="+mn-ea"/>
                          <a:cs typeface="+mn-cs"/>
                        </a:rPr>
                        <a:t>plusieurs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communautés</a:t>
                      </a:r>
                      <a:r>
                        <a:rPr lang="en-US" sz="900" kern="1200" dirty="0">
                          <a:solidFill>
                            <a:schemeClr val="tx1"/>
                          </a:solidFill>
                          <a:effectLst/>
                          <a:latin typeface="+mn-lt"/>
                          <a:ea typeface="+mn-ea"/>
                          <a:cs typeface="+mn-cs"/>
                        </a:rPr>
                        <a:t> des Premières Nations, </a:t>
                      </a:r>
                      <a:r>
                        <a:rPr lang="en-US" sz="900" kern="1200" dirty="0" err="1">
                          <a:solidFill>
                            <a:schemeClr val="tx1"/>
                          </a:solidFill>
                          <a:effectLst/>
                          <a:latin typeface="+mn-lt"/>
                          <a:ea typeface="+mn-ea"/>
                          <a:cs typeface="+mn-cs"/>
                        </a:rPr>
                        <a:t>permettant</a:t>
                      </a:r>
                      <a:r>
                        <a:rPr lang="en-US" sz="900" kern="1200" dirty="0">
                          <a:solidFill>
                            <a:schemeClr val="tx1"/>
                          </a:solidFill>
                          <a:effectLst/>
                          <a:latin typeface="+mn-lt"/>
                          <a:ea typeface="+mn-ea"/>
                          <a:cs typeface="+mn-cs"/>
                        </a:rPr>
                        <a:t> aux </a:t>
                      </a:r>
                      <a:r>
                        <a:rPr lang="en-US" sz="900" kern="1200" dirty="0" err="1">
                          <a:solidFill>
                            <a:schemeClr val="tx1"/>
                          </a:solidFill>
                          <a:effectLst/>
                          <a:latin typeface="+mn-lt"/>
                          <a:ea typeface="+mn-ea"/>
                          <a:cs typeface="+mn-cs"/>
                        </a:rPr>
                        <a:t>médecins</a:t>
                      </a:r>
                      <a:r>
                        <a:rPr lang="en-US" sz="900" kern="1200" dirty="0">
                          <a:solidFill>
                            <a:schemeClr val="tx1"/>
                          </a:solidFill>
                          <a:effectLst/>
                          <a:latin typeface="+mn-lt"/>
                          <a:ea typeface="+mn-ea"/>
                          <a:cs typeface="+mn-cs"/>
                        </a:rPr>
                        <a:t> et aux </a:t>
                      </a:r>
                      <a:r>
                        <a:rPr lang="en-US" sz="900" kern="1200" dirty="0" err="1">
                          <a:solidFill>
                            <a:schemeClr val="tx1"/>
                          </a:solidFill>
                          <a:effectLst/>
                          <a:latin typeface="+mn-lt"/>
                          <a:ea typeface="+mn-ea"/>
                          <a:cs typeface="+mn-cs"/>
                        </a:rPr>
                        <a:t>infirmières</a:t>
                      </a:r>
                      <a:r>
                        <a:rPr lang="en-US" sz="900" kern="1200" dirty="0">
                          <a:solidFill>
                            <a:schemeClr val="tx1"/>
                          </a:solidFill>
                          <a:effectLst/>
                          <a:latin typeface="+mn-lt"/>
                          <a:ea typeface="+mn-ea"/>
                          <a:cs typeface="+mn-cs"/>
                        </a:rPr>
                        <a:t> du </a:t>
                      </a:r>
                      <a:r>
                        <a:rPr lang="en-US" sz="900" kern="1200" dirty="0" err="1">
                          <a:solidFill>
                            <a:schemeClr val="tx1"/>
                          </a:solidFill>
                          <a:effectLst/>
                          <a:latin typeface="+mn-lt"/>
                          <a:ea typeface="+mn-ea"/>
                          <a:cs typeface="+mn-cs"/>
                        </a:rPr>
                        <a:t>modèle</a:t>
                      </a:r>
                      <a:r>
                        <a:rPr lang="en-US" sz="900" kern="1200" dirty="0">
                          <a:solidFill>
                            <a:schemeClr val="tx1"/>
                          </a:solidFill>
                          <a:effectLst/>
                          <a:latin typeface="+mn-lt"/>
                          <a:ea typeface="+mn-ea"/>
                          <a:cs typeface="+mn-cs"/>
                        </a:rPr>
                        <a:t> sans inscription des patients </a:t>
                      </a:r>
                      <a:r>
                        <a:rPr lang="en-US" sz="900" kern="1200" dirty="0" err="1">
                          <a:solidFill>
                            <a:schemeClr val="tx1"/>
                          </a:solidFill>
                          <a:effectLst/>
                          <a:latin typeface="+mn-lt"/>
                          <a:ea typeface="+mn-ea"/>
                          <a:cs typeface="+mn-cs"/>
                        </a:rPr>
                        <a:t>d'accéder</a:t>
                      </a:r>
                      <a:r>
                        <a:rPr lang="en-US" sz="900" kern="1200" dirty="0">
                          <a:solidFill>
                            <a:schemeClr val="tx1"/>
                          </a:solidFill>
                          <a:effectLst/>
                          <a:latin typeface="+mn-lt"/>
                          <a:ea typeface="+mn-ea"/>
                          <a:cs typeface="+mn-cs"/>
                        </a:rPr>
                        <a:t> aux </a:t>
                      </a:r>
                      <a:r>
                        <a:rPr lang="en-US" sz="900" kern="1200" dirty="0" err="1">
                          <a:solidFill>
                            <a:schemeClr val="tx1"/>
                          </a:solidFill>
                          <a:effectLst/>
                          <a:latin typeface="+mn-lt"/>
                          <a:ea typeface="+mn-ea"/>
                          <a:cs typeface="+mn-cs"/>
                        </a:rPr>
                        <a:t>données</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leur</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communauté</a:t>
                      </a:r>
                      <a:r>
                        <a:rPr lang="en-US" sz="900" kern="1200" dirty="0">
                          <a:solidFill>
                            <a:schemeClr val="tx1"/>
                          </a:solidFill>
                          <a:effectLst/>
                          <a:latin typeface="+mn-lt"/>
                          <a:ea typeface="+mn-ea"/>
                          <a:cs typeface="+mn-cs"/>
                        </a:rPr>
                        <a:t>. Ce rapport a </a:t>
                      </a:r>
                      <a:r>
                        <a:rPr lang="en-US" sz="900" kern="1200" dirty="0" err="1">
                          <a:solidFill>
                            <a:schemeClr val="tx1"/>
                          </a:solidFill>
                          <a:effectLst/>
                          <a:latin typeface="+mn-lt"/>
                          <a:ea typeface="+mn-ea"/>
                          <a:cs typeface="+mn-cs"/>
                        </a:rPr>
                        <a:t>été</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élaboré</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spécifiquement</a:t>
                      </a:r>
                      <a:r>
                        <a:rPr lang="en-US" sz="900" kern="1200" dirty="0">
                          <a:solidFill>
                            <a:schemeClr val="tx1"/>
                          </a:solidFill>
                          <a:effectLst/>
                          <a:latin typeface="+mn-lt"/>
                          <a:ea typeface="+mn-ea"/>
                          <a:cs typeface="+mn-cs"/>
                        </a:rPr>
                        <a:t> pour la </a:t>
                      </a:r>
                      <a:r>
                        <a:rPr lang="en-US" sz="900" kern="1200" dirty="0" err="1">
                          <a:solidFill>
                            <a:schemeClr val="tx1"/>
                          </a:solidFill>
                          <a:effectLst/>
                          <a:latin typeface="+mn-lt"/>
                          <a:ea typeface="+mn-ea"/>
                          <a:cs typeface="+mn-cs"/>
                        </a:rPr>
                        <a:t>municipalité</a:t>
                      </a:r>
                      <a:r>
                        <a:rPr lang="en-US" sz="900" kern="1200" dirty="0">
                          <a:solidFill>
                            <a:schemeClr val="tx1"/>
                          </a:solidFill>
                          <a:effectLst/>
                          <a:latin typeface="+mn-lt"/>
                          <a:ea typeface="+mn-ea"/>
                          <a:cs typeface="+mn-cs"/>
                        </a:rPr>
                        <a:t> de Sioux Lookout et les 27 </a:t>
                      </a:r>
                      <a:r>
                        <a:rPr lang="en-US" sz="900" kern="1200" dirty="0" err="1">
                          <a:solidFill>
                            <a:schemeClr val="tx1"/>
                          </a:solidFill>
                          <a:effectLst/>
                          <a:latin typeface="+mn-lt"/>
                          <a:ea typeface="+mn-ea"/>
                          <a:cs typeface="+mn-cs"/>
                        </a:rPr>
                        <a:t>communautés</a:t>
                      </a:r>
                      <a:r>
                        <a:rPr lang="en-US" sz="900" kern="1200" dirty="0">
                          <a:solidFill>
                            <a:schemeClr val="tx1"/>
                          </a:solidFill>
                          <a:effectLst/>
                          <a:latin typeface="+mn-lt"/>
                          <a:ea typeface="+mn-ea"/>
                          <a:cs typeface="+mn-cs"/>
                        </a:rPr>
                        <a:t> des Premières Nations qui </a:t>
                      </a:r>
                      <a:r>
                        <a:rPr lang="en-US" sz="900" kern="1200" dirty="0" err="1">
                          <a:solidFill>
                            <a:schemeClr val="tx1"/>
                          </a:solidFill>
                          <a:effectLst/>
                          <a:latin typeface="+mn-lt"/>
                          <a:ea typeface="+mn-ea"/>
                          <a:cs typeface="+mn-cs"/>
                        </a:rPr>
                        <a:t>résident</a:t>
                      </a:r>
                      <a:r>
                        <a:rPr lang="en-US" sz="900" kern="1200" dirty="0">
                          <a:solidFill>
                            <a:schemeClr val="tx1"/>
                          </a:solidFill>
                          <a:effectLst/>
                          <a:latin typeface="+mn-lt"/>
                          <a:ea typeface="+mn-ea"/>
                          <a:cs typeface="+mn-cs"/>
                        </a:rPr>
                        <a:t> dans la zone de Sioux Lookout.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L'</a:t>
                      </a:r>
                      <a:r>
                        <a:rPr lang="fr-CA" sz="900" kern="1200" dirty="0">
                          <a:solidFill>
                            <a:schemeClr val="tx1"/>
                          </a:solidFill>
                          <a:effectLst/>
                          <a:latin typeface="+mn-lt"/>
                          <a:ea typeface="+mn-ea"/>
                          <a:cs typeface="+mn-cs"/>
                        </a:rPr>
                        <a:t>Unité des soins de cancérologie chez les peuples autochtones</a:t>
                      </a:r>
                      <a:r>
                        <a:rPr lang="en-US" sz="900" kern="1200" dirty="0">
                          <a:solidFill>
                            <a:schemeClr val="tx1"/>
                          </a:solidFill>
                          <a:effectLst/>
                          <a:latin typeface="+mn-lt"/>
                          <a:ea typeface="+mn-ea"/>
                          <a:cs typeface="+mn-cs"/>
                        </a:rPr>
                        <a:t> et le Northwestern Regional Cancer Program, </a:t>
                      </a:r>
                      <a:r>
                        <a:rPr lang="en-US" sz="900" kern="1200" dirty="0" err="1">
                          <a:solidFill>
                            <a:schemeClr val="tx1"/>
                          </a:solidFill>
                          <a:effectLst/>
                          <a:latin typeface="+mn-lt"/>
                          <a:ea typeface="+mn-ea"/>
                          <a:cs typeface="+mn-cs"/>
                        </a:rPr>
                        <a:t>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partenariat</a:t>
                      </a:r>
                      <a:r>
                        <a:rPr lang="en-US" sz="900" kern="1200" dirty="0">
                          <a:solidFill>
                            <a:schemeClr val="tx1"/>
                          </a:solidFill>
                          <a:effectLst/>
                          <a:latin typeface="+mn-lt"/>
                          <a:ea typeface="+mn-ea"/>
                          <a:cs typeface="+mn-cs"/>
                        </a:rPr>
                        <a:t> avec les </a:t>
                      </a:r>
                      <a:r>
                        <a:rPr lang="en-US" sz="900" kern="1200" dirty="0" err="1">
                          <a:solidFill>
                            <a:schemeClr val="tx1"/>
                          </a:solidFill>
                          <a:effectLst/>
                          <a:latin typeface="+mn-lt"/>
                          <a:ea typeface="+mn-ea"/>
                          <a:cs typeface="+mn-cs"/>
                        </a:rPr>
                        <a:t>communautés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planifient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conjointement</a:t>
                      </a:r>
                      <a:r>
                        <a:rPr lang="en-US" sz="900" kern="1200" dirty="0">
                          <a:solidFill>
                            <a:schemeClr val="tx1"/>
                          </a:solidFill>
                          <a:effectLst/>
                          <a:latin typeface="+mn-lt"/>
                          <a:ea typeface="+mn-ea"/>
                          <a:cs typeface="+mn-cs"/>
                        </a:rPr>
                        <a:t> des </a:t>
                      </a:r>
                      <a:r>
                        <a:rPr lang="en-US" sz="900" kern="1200" dirty="0" err="1">
                          <a:solidFill>
                            <a:schemeClr val="tx1"/>
                          </a:solidFill>
                          <a:effectLst/>
                          <a:latin typeface="+mn-lt"/>
                          <a:ea typeface="+mn-ea"/>
                          <a:cs typeface="+mn-cs"/>
                        </a:rPr>
                        <a:t>événements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communautaires</a:t>
                      </a:r>
                      <a:r>
                        <a:rPr lang="en-US" sz="900" kern="1200" dirty="0">
                          <a:solidFill>
                            <a:schemeClr val="tx1"/>
                          </a:solidFill>
                          <a:effectLst/>
                          <a:latin typeface="+mn-lt"/>
                          <a:ea typeface="+mn-ea"/>
                          <a:cs typeface="+mn-cs"/>
                        </a:rPr>
                        <a:t> pour </a:t>
                      </a:r>
                      <a:r>
                        <a:rPr lang="en-US" sz="900" kern="1200" dirty="0" err="1">
                          <a:solidFill>
                            <a:schemeClr val="tx1"/>
                          </a:solidFill>
                          <a:effectLst/>
                          <a:latin typeface="+mn-lt"/>
                          <a:ea typeface="+mn-ea"/>
                          <a:cs typeface="+mn-cs"/>
                        </a:rPr>
                        <a:t>permettre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l'accès</a:t>
                      </a:r>
                      <a:r>
                        <a:rPr lang="en-US" sz="900" kern="1200" dirty="0">
                          <a:solidFill>
                            <a:schemeClr val="tx1"/>
                          </a:solidFill>
                          <a:effectLst/>
                          <a:latin typeface="+mn-lt"/>
                          <a:ea typeface="+mn-ea"/>
                          <a:cs typeface="+mn-cs"/>
                        </a:rPr>
                        <a:t> au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par le </a:t>
                      </a:r>
                      <a:r>
                        <a:rPr lang="en-US" sz="900" kern="1200" dirty="0" err="1">
                          <a:solidFill>
                            <a:schemeClr val="tx1"/>
                          </a:solidFill>
                          <a:effectLst/>
                          <a:latin typeface="+mn-lt"/>
                          <a:ea typeface="+mn-ea"/>
                          <a:cs typeface="+mn-cs"/>
                        </a:rPr>
                        <a:t>biais</a:t>
                      </a:r>
                      <a:r>
                        <a:rPr lang="en-US" sz="900" kern="1200" dirty="0">
                          <a:solidFill>
                            <a:schemeClr val="tx1"/>
                          </a:solidFill>
                          <a:effectLst/>
                          <a:latin typeface="+mn-lt"/>
                          <a:ea typeface="+mn-ea"/>
                          <a:cs typeface="+mn-cs"/>
                        </a:rPr>
                        <a:t> d'un coach de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mobile dans la </a:t>
                      </a:r>
                      <a:r>
                        <a:rPr lang="en-US" sz="900" kern="1200" dirty="0" err="1">
                          <a:solidFill>
                            <a:schemeClr val="tx1"/>
                          </a:solidFill>
                          <a:effectLst/>
                          <a:latin typeface="+mn-lt"/>
                          <a:ea typeface="+mn-ea"/>
                          <a:cs typeface="+mn-cs"/>
                        </a:rPr>
                        <a:t>région</a:t>
                      </a:r>
                      <a:r>
                        <a:rPr lang="en-US" sz="900" kern="1200" dirty="0">
                          <a:solidFill>
                            <a:schemeClr val="tx1"/>
                          </a:solidFill>
                          <a:effectLst/>
                          <a:latin typeface="+mn-lt"/>
                          <a:ea typeface="+mn-ea"/>
                          <a:cs typeface="+mn-cs"/>
                        </a:rPr>
                        <a:t> du Nord-Ouest.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Grâce aux relations </a:t>
                      </a:r>
                      <a:r>
                        <a:rPr lang="en-US" sz="900" kern="1200" dirty="0" err="1">
                          <a:solidFill>
                            <a:schemeClr val="tx1"/>
                          </a:solidFill>
                          <a:effectLst/>
                          <a:latin typeface="+mn-lt"/>
                          <a:ea typeface="+mn-ea"/>
                          <a:cs typeface="+mn-cs"/>
                        </a:rPr>
                        <a:t>développées</a:t>
                      </a:r>
                      <a:r>
                        <a:rPr lang="en-US" sz="900" kern="1200" dirty="0">
                          <a:solidFill>
                            <a:schemeClr val="tx1"/>
                          </a:solidFill>
                          <a:effectLst/>
                          <a:latin typeface="+mn-lt"/>
                          <a:ea typeface="+mn-ea"/>
                          <a:cs typeface="+mn-cs"/>
                        </a:rPr>
                        <a:t> et </a:t>
                      </a:r>
                      <a:r>
                        <a:rPr lang="en-US" sz="900" kern="1200" dirty="0" err="1">
                          <a:solidFill>
                            <a:schemeClr val="tx1"/>
                          </a:solidFill>
                          <a:effectLst/>
                          <a:latin typeface="+mn-lt"/>
                          <a:ea typeface="+mn-ea"/>
                          <a:cs typeface="+mn-cs"/>
                        </a:rPr>
                        <a:t>encouragées</a:t>
                      </a:r>
                      <a:r>
                        <a:rPr lang="en-US" sz="900" kern="1200" dirty="0">
                          <a:solidFill>
                            <a:schemeClr val="tx1"/>
                          </a:solidFill>
                          <a:effectLst/>
                          <a:latin typeface="+mn-lt"/>
                          <a:ea typeface="+mn-ea"/>
                          <a:cs typeface="+mn-cs"/>
                        </a:rPr>
                        <a:t> par </a:t>
                      </a:r>
                      <a:r>
                        <a:rPr lang="en-US" sz="900" kern="1200" dirty="0" err="1">
                          <a:solidFill>
                            <a:schemeClr val="tx1"/>
                          </a:solidFill>
                          <a:effectLst/>
                          <a:latin typeface="+mn-lt"/>
                          <a:ea typeface="+mn-ea"/>
                          <a:cs typeface="+mn-cs"/>
                        </a:rPr>
                        <a:t>l'ICCU</a:t>
                      </a:r>
                      <a:r>
                        <a:rPr lang="en-US" sz="900" kern="1200" dirty="0">
                          <a:solidFill>
                            <a:schemeClr val="tx1"/>
                          </a:solidFill>
                          <a:effectLst/>
                          <a:latin typeface="+mn-lt"/>
                          <a:ea typeface="+mn-ea"/>
                          <a:cs typeface="+mn-cs"/>
                        </a:rPr>
                        <a:t>, les </a:t>
                      </a:r>
                      <a:r>
                        <a:rPr lang="en-US" sz="900" kern="1200" dirty="0" err="1">
                          <a:solidFill>
                            <a:schemeClr val="tx1"/>
                          </a:solidFill>
                          <a:effectLst/>
                          <a:latin typeface="+mn-lt"/>
                          <a:ea typeface="+mn-ea"/>
                          <a:cs typeface="+mn-cs"/>
                        </a:rPr>
                        <a:t>équipes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régionales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ont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pu</a:t>
                      </a:r>
                      <a:r>
                        <a:rPr lang="en-US" sz="900" kern="1200" dirty="0">
                          <a:solidFill>
                            <a:schemeClr val="tx1"/>
                          </a:solidFill>
                          <a:effectLst/>
                          <a:latin typeface="+mn-lt"/>
                          <a:ea typeface="+mn-ea"/>
                          <a:cs typeface="+mn-cs"/>
                        </a:rPr>
                        <a:t> continuer à </a:t>
                      </a:r>
                      <a:r>
                        <a:rPr lang="en-US" sz="900" kern="1200" dirty="0" err="1">
                          <a:solidFill>
                            <a:schemeClr val="tx1"/>
                          </a:solidFill>
                          <a:effectLst/>
                          <a:latin typeface="+mn-lt"/>
                          <a:ea typeface="+mn-ea"/>
                          <a:cs typeface="+mn-cs"/>
                        </a:rPr>
                        <a:t>travailler</a:t>
                      </a:r>
                      <a:r>
                        <a:rPr lang="en-US" sz="900" kern="1200" dirty="0">
                          <a:solidFill>
                            <a:schemeClr val="tx1"/>
                          </a:solidFill>
                          <a:effectLst/>
                          <a:latin typeface="+mn-lt"/>
                          <a:ea typeface="+mn-ea"/>
                          <a:cs typeface="+mn-cs"/>
                        </a:rPr>
                        <a:t> avec les </a:t>
                      </a:r>
                      <a:r>
                        <a:rPr lang="en-US" sz="900" kern="1200" dirty="0" err="1">
                          <a:solidFill>
                            <a:schemeClr val="tx1"/>
                          </a:solidFill>
                          <a:effectLst/>
                          <a:latin typeface="+mn-lt"/>
                          <a:ea typeface="+mn-ea"/>
                          <a:cs typeface="+mn-cs"/>
                        </a:rPr>
                        <a:t>communautés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comme</a:t>
                      </a:r>
                      <a:r>
                        <a:rPr lang="en-US" sz="900" kern="1200" dirty="0">
                          <a:solidFill>
                            <a:schemeClr val="tx1"/>
                          </a:solidFill>
                          <a:effectLst/>
                          <a:latin typeface="+mn-lt"/>
                          <a:ea typeface="+mn-ea"/>
                          <a:cs typeface="+mn-cs"/>
                        </a:rPr>
                        <a:t> le </a:t>
                      </a:r>
                      <a:r>
                        <a:rPr lang="en-US" sz="900" kern="1200" dirty="0" err="1">
                          <a:solidFill>
                            <a:schemeClr val="tx1"/>
                          </a:solidFill>
                          <a:effectLst/>
                          <a:latin typeface="+mn-lt"/>
                          <a:ea typeface="+mn-ea"/>
                          <a:cs typeface="+mn-cs"/>
                        </a:rPr>
                        <a:t>prévoit</a:t>
                      </a:r>
                      <a:r>
                        <a:rPr lang="en-US" sz="900" kern="1200" dirty="0">
                          <a:solidFill>
                            <a:schemeClr val="tx1"/>
                          </a:solidFill>
                          <a:effectLst/>
                          <a:latin typeface="+mn-lt"/>
                          <a:ea typeface="+mn-ea"/>
                          <a:cs typeface="+mn-cs"/>
                        </a:rPr>
                        <a:t> la </a:t>
                      </a:r>
                      <a:r>
                        <a:rPr lang="en-US" sz="900" kern="1200" dirty="0" err="1">
                          <a:solidFill>
                            <a:schemeClr val="tx1"/>
                          </a:solidFill>
                          <a:effectLst/>
                          <a:latin typeface="+mn-lt"/>
                          <a:ea typeface="+mn-ea"/>
                          <a:cs typeface="+mn-cs"/>
                        </a:rPr>
                        <a:t>stratégie</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lutte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contre</a:t>
                      </a:r>
                      <a:r>
                        <a:rPr lang="en-US" sz="900" kern="1200" dirty="0">
                          <a:solidFill>
                            <a:schemeClr val="tx1"/>
                          </a:solidFill>
                          <a:effectLst/>
                          <a:latin typeface="+mn-lt"/>
                          <a:ea typeface="+mn-ea"/>
                          <a:cs typeface="+mn-cs"/>
                        </a:rPr>
                        <a:t> le cancer chez les </a:t>
                      </a:r>
                      <a:r>
                        <a:rPr lang="en-US" sz="900" kern="1200" dirty="0" err="1">
                          <a:solidFill>
                            <a:schemeClr val="tx1"/>
                          </a:solidFill>
                          <a:effectLst/>
                          <a:latin typeface="+mn-lt"/>
                          <a:ea typeface="+mn-ea"/>
                          <a:cs typeface="+mn-cs"/>
                        </a:rPr>
                        <a:t>autochtones</a:t>
                      </a:r>
                      <a:r>
                        <a:rPr lang="en-US" sz="900" kern="1200" dirty="0">
                          <a:solidFill>
                            <a:schemeClr val="tx1"/>
                          </a:solidFill>
                          <a:effectLst/>
                          <a:latin typeface="+mn-lt"/>
                          <a:ea typeface="+mn-ea"/>
                          <a:cs typeface="+mn-cs"/>
                        </a:rPr>
                        <a:t>.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L'</a:t>
                      </a:r>
                      <a:r>
                        <a:rPr lang="fr-CA" sz="900" kern="1200" dirty="0">
                          <a:solidFill>
                            <a:schemeClr val="tx1"/>
                          </a:solidFill>
                          <a:effectLst/>
                          <a:latin typeface="+mn-lt"/>
                          <a:ea typeface="+mn-ea"/>
                          <a:cs typeface="+mn-cs"/>
                        </a:rPr>
                        <a:t>Unité des soins de cancérologie chez les peuples autochtones</a:t>
                      </a:r>
                      <a:r>
                        <a:rPr lang="en-US" sz="900" kern="1200" dirty="0">
                          <a:solidFill>
                            <a:schemeClr val="tx1"/>
                          </a:solidFill>
                          <a:effectLst/>
                          <a:latin typeface="+mn-lt"/>
                          <a:ea typeface="+mn-ea"/>
                          <a:cs typeface="+mn-cs"/>
                        </a:rPr>
                        <a:t>  et le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du cancer </a:t>
                      </a:r>
                      <a:r>
                        <a:rPr lang="en-US" sz="900" kern="1200" dirty="0" err="1">
                          <a:solidFill>
                            <a:schemeClr val="tx1"/>
                          </a:solidFill>
                          <a:effectLst/>
                          <a:latin typeface="+mn-lt"/>
                          <a:ea typeface="+mn-ea"/>
                          <a:cs typeface="+mn-cs"/>
                        </a:rPr>
                        <a:t>s'associent</a:t>
                      </a:r>
                      <a:r>
                        <a:rPr lang="en-US" sz="900" kern="1200" dirty="0">
                          <a:solidFill>
                            <a:schemeClr val="tx1"/>
                          </a:solidFill>
                          <a:effectLst/>
                          <a:latin typeface="+mn-lt"/>
                          <a:ea typeface="+mn-ea"/>
                          <a:cs typeface="+mn-cs"/>
                        </a:rPr>
                        <a:t> à </a:t>
                      </a:r>
                      <a:r>
                        <a:rPr lang="en-US" sz="900" kern="1200" dirty="0" err="1">
                          <a:solidFill>
                            <a:schemeClr val="tx1"/>
                          </a:solidFill>
                          <a:effectLst/>
                          <a:latin typeface="+mn-lt"/>
                          <a:ea typeface="+mn-ea"/>
                          <a:cs typeface="+mn-cs"/>
                        </a:rPr>
                        <a:t>l'autorité</a:t>
                      </a:r>
                      <a:r>
                        <a:rPr lang="en-US" sz="900" kern="1200" dirty="0">
                          <a:solidFill>
                            <a:schemeClr val="tx1"/>
                          </a:solidFill>
                          <a:effectLst/>
                          <a:latin typeface="+mn-lt"/>
                          <a:ea typeface="+mn-ea"/>
                          <a:cs typeface="+mn-cs"/>
                        </a:rPr>
                        <a:t> sanitaire </a:t>
                      </a:r>
                      <a:r>
                        <a:rPr lang="en-US" sz="900" kern="1200" dirty="0" err="1">
                          <a:solidFill>
                            <a:schemeClr val="tx1"/>
                          </a:solidFill>
                          <a:effectLst/>
                          <a:latin typeface="+mn-lt"/>
                          <a:ea typeface="+mn-ea"/>
                          <a:cs typeface="+mn-cs"/>
                        </a:rPr>
                        <a:t>régionale</a:t>
                      </a:r>
                      <a:r>
                        <a:rPr lang="en-US" sz="900" kern="1200" dirty="0">
                          <a:solidFill>
                            <a:schemeClr val="tx1"/>
                          </a:solidFill>
                          <a:effectLst/>
                          <a:latin typeface="+mn-lt"/>
                          <a:ea typeface="+mn-ea"/>
                          <a:cs typeface="+mn-cs"/>
                        </a:rPr>
                        <a:t> de Sioux Lookout et aux </a:t>
                      </a:r>
                      <a:r>
                        <a:rPr lang="en-US" sz="900" kern="1200" dirty="0" err="1">
                          <a:solidFill>
                            <a:schemeClr val="tx1"/>
                          </a:solidFill>
                          <a:effectLst/>
                          <a:latin typeface="+mn-lt"/>
                          <a:ea typeface="+mn-ea"/>
                          <a:cs typeface="+mn-cs"/>
                        </a:rPr>
                        <a:t>prestataires</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soins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primaires</a:t>
                      </a:r>
                      <a:r>
                        <a:rPr lang="en-US" sz="900" kern="1200" dirty="0">
                          <a:solidFill>
                            <a:schemeClr val="tx1"/>
                          </a:solidFill>
                          <a:effectLst/>
                          <a:latin typeface="+mn-lt"/>
                          <a:ea typeface="+mn-ea"/>
                          <a:cs typeface="+mn-cs"/>
                        </a:rPr>
                        <a:t> pour </a:t>
                      </a:r>
                      <a:r>
                        <a:rPr lang="en-US" sz="900" kern="1200" dirty="0" err="1">
                          <a:solidFill>
                            <a:schemeClr val="tx1"/>
                          </a:solidFill>
                          <a:effectLst/>
                          <a:latin typeface="+mn-lt"/>
                          <a:ea typeface="+mn-ea"/>
                          <a:cs typeface="+mn-cs"/>
                        </a:rPr>
                        <a:t>piloter</a:t>
                      </a:r>
                      <a:r>
                        <a:rPr lang="en-US" sz="900" kern="1200" dirty="0">
                          <a:solidFill>
                            <a:schemeClr val="tx1"/>
                          </a:solidFill>
                          <a:effectLst/>
                          <a:latin typeface="+mn-lt"/>
                          <a:ea typeface="+mn-ea"/>
                          <a:cs typeface="+mn-cs"/>
                        </a:rPr>
                        <a:t> des </a:t>
                      </a:r>
                      <a:r>
                        <a:rPr lang="en-US" sz="900" kern="1200" dirty="0" err="1">
                          <a:solidFill>
                            <a:schemeClr val="tx1"/>
                          </a:solidFill>
                          <a:effectLst/>
                          <a:latin typeface="+mn-lt"/>
                          <a:ea typeface="+mn-ea"/>
                          <a:cs typeface="+mn-cs"/>
                        </a:rPr>
                        <a:t>stratégies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visant</a:t>
                      </a:r>
                      <a:r>
                        <a:rPr lang="en-US" sz="900" kern="1200" dirty="0">
                          <a:solidFill>
                            <a:schemeClr val="tx1"/>
                          </a:solidFill>
                          <a:effectLst/>
                          <a:latin typeface="+mn-lt"/>
                          <a:ea typeface="+mn-ea"/>
                          <a:cs typeface="+mn-cs"/>
                        </a:rPr>
                        <a:t> à </a:t>
                      </a:r>
                      <a:r>
                        <a:rPr lang="en-US" sz="900" kern="1200" dirty="0" err="1">
                          <a:solidFill>
                            <a:schemeClr val="tx1"/>
                          </a:solidFill>
                          <a:effectLst/>
                          <a:latin typeface="+mn-lt"/>
                          <a:ea typeface="+mn-ea"/>
                          <a:cs typeface="+mn-cs"/>
                        </a:rPr>
                        <a:t>améliorer</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l'accès</a:t>
                      </a:r>
                      <a:r>
                        <a:rPr lang="en-US" sz="900" kern="1200" dirty="0">
                          <a:solidFill>
                            <a:schemeClr val="tx1"/>
                          </a:solidFill>
                          <a:effectLst/>
                          <a:latin typeface="+mn-lt"/>
                          <a:ea typeface="+mn-ea"/>
                          <a:cs typeface="+mn-cs"/>
                        </a:rPr>
                        <a:t> au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du cancer colorectal avec le TIF dans les </a:t>
                      </a:r>
                      <a:r>
                        <a:rPr lang="en-US" sz="900" kern="1200" dirty="0" err="1">
                          <a:solidFill>
                            <a:schemeClr val="tx1"/>
                          </a:solidFill>
                          <a:effectLst/>
                          <a:latin typeface="+mn-lt"/>
                          <a:ea typeface="+mn-ea"/>
                          <a:cs typeface="+mn-cs"/>
                        </a:rPr>
                        <a:t>communautés</a:t>
                      </a:r>
                      <a:r>
                        <a:rPr lang="en-US" sz="900" kern="1200" dirty="0">
                          <a:solidFill>
                            <a:schemeClr val="tx1"/>
                          </a:solidFill>
                          <a:effectLst/>
                          <a:latin typeface="+mn-lt"/>
                          <a:ea typeface="+mn-ea"/>
                          <a:cs typeface="+mn-cs"/>
                        </a:rPr>
                        <a:t> de Sioux Lookout et de la Zone, pour </a:t>
                      </a:r>
                      <a:r>
                        <a:rPr lang="en-US" sz="900" kern="1200" dirty="0" err="1">
                          <a:solidFill>
                            <a:schemeClr val="tx1"/>
                          </a:solidFill>
                          <a:effectLst/>
                          <a:latin typeface="+mn-lt"/>
                          <a:ea typeface="+mn-ea"/>
                          <a:cs typeface="+mn-cs"/>
                        </a:rPr>
                        <a:t>soutenir</a:t>
                      </a:r>
                      <a:r>
                        <a:rPr lang="en-US" sz="900" kern="1200" dirty="0">
                          <a:solidFill>
                            <a:schemeClr val="tx1"/>
                          </a:solidFill>
                          <a:effectLst/>
                          <a:latin typeface="+mn-lt"/>
                          <a:ea typeface="+mn-ea"/>
                          <a:cs typeface="+mn-cs"/>
                        </a:rPr>
                        <a:t> les </a:t>
                      </a:r>
                      <a:r>
                        <a:rPr lang="en-US" sz="900" kern="1200" dirty="0" err="1">
                          <a:solidFill>
                            <a:schemeClr val="tx1"/>
                          </a:solidFill>
                          <a:effectLst/>
                          <a:latin typeface="+mn-lt"/>
                          <a:ea typeface="+mn-ea"/>
                          <a:cs typeface="+mn-cs"/>
                        </a:rPr>
                        <a:t>améliorations</a:t>
                      </a:r>
                      <a:r>
                        <a:rPr lang="en-US" sz="900" kern="1200" dirty="0">
                          <a:solidFill>
                            <a:schemeClr val="tx1"/>
                          </a:solidFill>
                          <a:effectLst/>
                          <a:latin typeface="+mn-lt"/>
                          <a:ea typeface="+mn-ea"/>
                          <a:cs typeface="+mn-cs"/>
                        </a:rPr>
                        <a:t> de la participation au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du cancer colorectal dans les </a:t>
                      </a:r>
                      <a:r>
                        <a:rPr lang="en-US" sz="900" kern="1200" dirty="0" err="1">
                          <a:solidFill>
                            <a:schemeClr val="tx1"/>
                          </a:solidFill>
                          <a:effectLst/>
                          <a:latin typeface="+mn-lt"/>
                          <a:ea typeface="+mn-ea"/>
                          <a:cs typeface="+mn-cs"/>
                        </a:rPr>
                        <a:t>communautés</a:t>
                      </a:r>
                      <a:r>
                        <a:rPr lang="en-US" sz="900" kern="1200" dirty="0">
                          <a:solidFill>
                            <a:schemeClr val="tx1"/>
                          </a:solidFill>
                          <a:effectLst/>
                          <a:latin typeface="+mn-lt"/>
                          <a:ea typeface="+mn-ea"/>
                          <a:cs typeface="+mn-cs"/>
                        </a:rPr>
                        <a:t> de la SLZ et pour informer la mise </a:t>
                      </a:r>
                      <a:r>
                        <a:rPr lang="en-US" sz="900" kern="1200" dirty="0" err="1">
                          <a:solidFill>
                            <a:schemeClr val="tx1"/>
                          </a:solidFill>
                          <a:effectLst/>
                          <a:latin typeface="+mn-lt"/>
                          <a:ea typeface="+mn-ea"/>
                          <a:cs typeface="+mn-cs"/>
                        </a:rPr>
                        <a:t>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œuvre</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ces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stratégies</a:t>
                      </a:r>
                      <a:r>
                        <a:rPr lang="en-US" sz="900" kern="1200" dirty="0">
                          <a:solidFill>
                            <a:schemeClr val="tx1"/>
                          </a:solidFill>
                          <a:effectLst/>
                          <a:latin typeface="+mn-lt"/>
                          <a:ea typeface="+mn-ea"/>
                          <a:cs typeface="+mn-cs"/>
                        </a:rPr>
                        <a:t> dans </a:t>
                      </a:r>
                      <a:r>
                        <a:rPr lang="en-US" sz="900" kern="1200" dirty="0" err="1">
                          <a:solidFill>
                            <a:schemeClr val="tx1"/>
                          </a:solidFill>
                          <a:effectLst/>
                          <a:latin typeface="+mn-lt"/>
                          <a:ea typeface="+mn-ea"/>
                          <a:cs typeface="+mn-cs"/>
                        </a:rPr>
                        <a:t>d'autres</a:t>
                      </a:r>
                      <a:r>
                        <a:rPr lang="en-US" sz="900" kern="1200" dirty="0">
                          <a:solidFill>
                            <a:schemeClr val="tx1"/>
                          </a:solidFill>
                          <a:effectLst/>
                          <a:latin typeface="+mn-lt"/>
                          <a:ea typeface="+mn-ea"/>
                          <a:cs typeface="+mn-cs"/>
                        </a:rPr>
                        <a:t> populations.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Une subvention reçue par la Dr Jill </a:t>
                      </a:r>
                      <a:r>
                        <a:rPr lang="en-US" sz="900" kern="1200" dirty="0" err="1">
                          <a:solidFill>
                            <a:schemeClr val="tx1"/>
                          </a:solidFill>
                          <a:effectLst/>
                          <a:latin typeface="+mn-lt"/>
                          <a:ea typeface="+mn-ea"/>
                          <a:cs typeface="+mn-cs"/>
                        </a:rPr>
                        <a:t>Tinmouth</a:t>
                      </a:r>
                      <a:r>
                        <a:rPr lang="en-US" sz="900" kern="1200" dirty="0">
                          <a:solidFill>
                            <a:schemeClr val="tx1"/>
                          </a:solidFill>
                          <a:effectLst/>
                          <a:latin typeface="+mn-lt"/>
                          <a:ea typeface="+mn-ea"/>
                          <a:cs typeface="+mn-cs"/>
                        </a:rPr>
                        <a:t> et la Dr Amanda Shephard ("Catching Cancer Early: How well do Ontario screening programs perform for First Nations and Métis persons?") </a:t>
                      </a:r>
                      <a:r>
                        <a:rPr lang="en-US" sz="900" kern="1200" dirty="0" err="1">
                          <a:solidFill>
                            <a:schemeClr val="tx1"/>
                          </a:solidFill>
                          <a:effectLst/>
                          <a:latin typeface="+mn-lt"/>
                          <a:ea typeface="+mn-ea"/>
                          <a:cs typeface="+mn-cs"/>
                        </a:rPr>
                        <a:t>fournira</a:t>
                      </a:r>
                      <a:r>
                        <a:rPr lang="en-US" sz="900" kern="1200" dirty="0">
                          <a:solidFill>
                            <a:schemeClr val="tx1"/>
                          </a:solidFill>
                          <a:effectLst/>
                          <a:latin typeface="+mn-lt"/>
                          <a:ea typeface="+mn-ea"/>
                          <a:cs typeface="+mn-cs"/>
                        </a:rPr>
                        <a:t> à </a:t>
                      </a:r>
                      <a:r>
                        <a:rPr lang="en-US" sz="900" kern="1200" dirty="0" err="1">
                          <a:solidFill>
                            <a:schemeClr val="tx1"/>
                          </a:solidFill>
                          <a:effectLst/>
                          <a:latin typeface="+mn-lt"/>
                          <a:ea typeface="+mn-ea"/>
                          <a:cs typeface="+mn-cs"/>
                        </a:rPr>
                        <a:t>Santé</a:t>
                      </a:r>
                      <a:r>
                        <a:rPr lang="en-US" sz="900" kern="1200" dirty="0">
                          <a:solidFill>
                            <a:schemeClr val="tx1"/>
                          </a:solidFill>
                          <a:effectLst/>
                          <a:latin typeface="+mn-lt"/>
                          <a:ea typeface="+mn-ea"/>
                          <a:cs typeface="+mn-cs"/>
                        </a:rPr>
                        <a:t> Ontario (Action Cancer Ontario) des </a:t>
                      </a:r>
                      <a:r>
                        <a:rPr lang="en-US" sz="900" kern="1200" dirty="0" err="1">
                          <a:solidFill>
                            <a:schemeClr val="tx1"/>
                          </a:solidFill>
                          <a:effectLst/>
                          <a:latin typeface="+mn-lt"/>
                          <a:ea typeface="+mn-ea"/>
                          <a:cs typeface="+mn-cs"/>
                        </a:rPr>
                        <a:t>stratégies</a:t>
                      </a:r>
                      <a:r>
                        <a:rPr lang="en-US" sz="900" kern="1200" dirty="0">
                          <a:solidFill>
                            <a:schemeClr val="tx1"/>
                          </a:solidFill>
                          <a:effectLst/>
                          <a:latin typeface="+mn-lt"/>
                          <a:ea typeface="+mn-ea"/>
                          <a:cs typeface="+mn-cs"/>
                        </a:rPr>
                        <a:t> pour </a:t>
                      </a:r>
                      <a:r>
                        <a:rPr lang="en-US" sz="900" kern="1200" dirty="0" err="1">
                          <a:solidFill>
                            <a:schemeClr val="tx1"/>
                          </a:solidFill>
                          <a:effectLst/>
                          <a:latin typeface="+mn-lt"/>
                          <a:ea typeface="+mn-ea"/>
                          <a:cs typeface="+mn-cs"/>
                        </a:rPr>
                        <a:t>améliorer</a:t>
                      </a:r>
                      <a:r>
                        <a:rPr lang="en-US" sz="900" kern="1200" dirty="0">
                          <a:solidFill>
                            <a:schemeClr val="tx1"/>
                          </a:solidFill>
                          <a:effectLst/>
                          <a:latin typeface="+mn-lt"/>
                          <a:ea typeface="+mn-ea"/>
                          <a:cs typeface="+mn-cs"/>
                        </a:rPr>
                        <a:t> la participation des Premières Nations et des Métis et </a:t>
                      </a:r>
                      <a:r>
                        <a:rPr lang="en-US" sz="900" kern="1200" dirty="0" err="1">
                          <a:solidFill>
                            <a:schemeClr val="tx1"/>
                          </a:solidFill>
                          <a:effectLst/>
                          <a:latin typeface="+mn-lt"/>
                          <a:ea typeface="+mn-ea"/>
                          <a:cs typeface="+mn-cs"/>
                        </a:rPr>
                        <a:t>pourra</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éclairer</a:t>
                      </a:r>
                      <a:r>
                        <a:rPr lang="en-US" sz="900" kern="1200" dirty="0">
                          <a:solidFill>
                            <a:schemeClr val="tx1"/>
                          </a:solidFill>
                          <a:effectLst/>
                          <a:latin typeface="+mn-lt"/>
                          <a:ea typeface="+mn-ea"/>
                          <a:cs typeface="+mn-cs"/>
                        </a:rPr>
                        <a:t> les </a:t>
                      </a:r>
                      <a:r>
                        <a:rPr lang="en-US" sz="900" kern="1200" dirty="0" err="1">
                          <a:solidFill>
                            <a:schemeClr val="tx1"/>
                          </a:solidFill>
                          <a:effectLst/>
                          <a:latin typeface="+mn-lt"/>
                          <a:ea typeface="+mn-ea"/>
                          <a:cs typeface="+mn-cs"/>
                        </a:rPr>
                        <a:t>recommandations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en</a:t>
                      </a:r>
                      <a:r>
                        <a:rPr lang="en-US" sz="900" kern="1200" dirty="0">
                          <a:solidFill>
                            <a:schemeClr val="tx1"/>
                          </a:solidFill>
                          <a:effectLst/>
                          <a:latin typeface="+mn-lt"/>
                          <a:ea typeface="+mn-ea"/>
                          <a:cs typeface="+mn-cs"/>
                        </a:rPr>
                        <a:t> matière de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du cancer dans </a:t>
                      </a:r>
                      <a:r>
                        <a:rPr lang="en-US" sz="900" kern="1200" dirty="0" err="1">
                          <a:solidFill>
                            <a:schemeClr val="tx1"/>
                          </a:solidFill>
                          <a:effectLst/>
                          <a:latin typeface="+mn-lt"/>
                          <a:ea typeface="+mn-ea"/>
                          <a:cs typeface="+mn-cs"/>
                        </a:rPr>
                        <a:t>ces</a:t>
                      </a:r>
                      <a:r>
                        <a:rPr lang="en-US" sz="900" kern="1200" dirty="0">
                          <a:solidFill>
                            <a:schemeClr val="tx1"/>
                          </a:solidFill>
                          <a:effectLst/>
                          <a:latin typeface="+mn-lt"/>
                          <a:ea typeface="+mn-ea"/>
                          <a:cs typeface="+mn-cs"/>
                        </a:rPr>
                        <a:t> populations.</a:t>
                      </a:r>
                    </a:p>
                    <a:p>
                      <a:pPr marL="99695" marR="0">
                        <a:lnSpc>
                          <a:spcPct val="107000"/>
                        </a:lnSpc>
                        <a:spcBef>
                          <a:spcPts val="0"/>
                        </a:spcBef>
                        <a:spcAft>
                          <a:spcPts val="800"/>
                        </a:spcAf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941486"/>
                  </a:ext>
                </a:extLst>
              </a:tr>
            </a:tbl>
          </a:graphicData>
        </a:graphic>
      </p:graphicFrame>
    </p:spTree>
    <p:extLst>
      <p:ext uri="{BB962C8B-B14F-4D97-AF65-F5344CB8AC3E}">
        <p14:creationId xmlns:p14="http://schemas.microsoft.com/office/powerpoint/2010/main" val="2717332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340686" y="233024"/>
            <a:ext cx="10380786" cy="345482"/>
          </a:xfrm>
        </p:spPr>
        <p:txBody>
          <a:bodyPr>
            <a:normAutofit fontScale="90000"/>
          </a:bodyPr>
          <a:lstStyle/>
          <a:p>
            <a:r>
              <a:rPr lang="fr-FR" sz="1600" dirty="0"/>
              <a:t>Stratégies pour améliorer le dépistage du cancer colorectal pour les Premières Nations, les Inuits et les Métis* (3/3)</a:t>
            </a:r>
            <a:endParaRPr lang="en-US" sz="1600" dirty="0"/>
          </a:p>
        </p:txBody>
      </p:sp>
      <p:graphicFrame>
        <p:nvGraphicFramePr>
          <p:cNvPr id="4" name="Table 3">
            <a:extLst>
              <a:ext uri="{FF2B5EF4-FFF2-40B4-BE49-F238E27FC236}">
                <a16:creationId xmlns:a16="http://schemas.microsoft.com/office/drawing/2014/main" id="{8CB06E7D-4066-D154-A7DD-CE3A8C809EFA}"/>
              </a:ext>
            </a:extLst>
          </p:cNvPr>
          <p:cNvGraphicFramePr>
            <a:graphicFrameLocks noGrp="1"/>
          </p:cNvGraphicFramePr>
          <p:nvPr>
            <p:extLst>
              <p:ext uri="{D42A27DB-BD31-4B8C-83A1-F6EECF244321}">
                <p14:modId xmlns:p14="http://schemas.microsoft.com/office/powerpoint/2010/main" val="500268575"/>
              </p:ext>
            </p:extLst>
          </p:nvPr>
        </p:nvGraphicFramePr>
        <p:xfrm>
          <a:off x="132863" y="933557"/>
          <a:ext cx="11754338" cy="4231005"/>
        </p:xfrm>
        <a:graphic>
          <a:graphicData uri="http://schemas.openxmlformats.org/drawingml/2006/table">
            <a:tbl>
              <a:tblPr firstRow="1" firstCol="1">
                <a:tableStyleId>{7E9639D4-E3E2-4D34-9284-5A2195B3D0D7}</a:tableStyleId>
              </a:tblPr>
              <a:tblGrid>
                <a:gridCol w="601783">
                  <a:extLst>
                    <a:ext uri="{9D8B030D-6E8A-4147-A177-3AD203B41FA5}">
                      <a16:colId xmlns:a16="http://schemas.microsoft.com/office/drawing/2014/main" val="810654813"/>
                    </a:ext>
                  </a:extLst>
                </a:gridCol>
                <a:gridCol w="883139">
                  <a:extLst>
                    <a:ext uri="{9D8B030D-6E8A-4147-A177-3AD203B41FA5}">
                      <a16:colId xmlns:a16="http://schemas.microsoft.com/office/drawing/2014/main" val="1051916597"/>
                    </a:ext>
                  </a:extLst>
                </a:gridCol>
                <a:gridCol w="2422769">
                  <a:extLst>
                    <a:ext uri="{9D8B030D-6E8A-4147-A177-3AD203B41FA5}">
                      <a16:colId xmlns:a16="http://schemas.microsoft.com/office/drawing/2014/main" val="1059536983"/>
                    </a:ext>
                  </a:extLst>
                </a:gridCol>
                <a:gridCol w="1899138">
                  <a:extLst>
                    <a:ext uri="{9D8B030D-6E8A-4147-A177-3AD203B41FA5}">
                      <a16:colId xmlns:a16="http://schemas.microsoft.com/office/drawing/2014/main" val="794272471"/>
                    </a:ext>
                  </a:extLst>
                </a:gridCol>
                <a:gridCol w="5947509">
                  <a:extLst>
                    <a:ext uri="{9D8B030D-6E8A-4147-A177-3AD203B41FA5}">
                      <a16:colId xmlns:a16="http://schemas.microsoft.com/office/drawing/2014/main" val="3213459825"/>
                    </a:ext>
                  </a:extLst>
                </a:gridCol>
              </a:tblGrid>
              <a:tr h="264331">
                <a:tc>
                  <a:txBody>
                    <a:bodyPr/>
                    <a:lstStyle/>
                    <a:p>
                      <a:pPr marL="0" marR="0" algn="ctr">
                        <a:lnSpc>
                          <a:spcPct val="107000"/>
                        </a:lnSpc>
                        <a:spcBef>
                          <a:spcPts val="100"/>
                        </a:spcBef>
                        <a:spcAft>
                          <a:spcPts val="100"/>
                        </a:spcAft>
                      </a:pPr>
                      <a:r>
                        <a:rPr lang="en-US" sz="1000" dirty="0">
                          <a:solidFill>
                            <a:srgbClr val="FEFFFE"/>
                          </a:solidFill>
                          <a:effectLst/>
                        </a:rPr>
                        <a:t>Province </a:t>
                      </a:r>
                      <a:r>
                        <a:rPr lang="en-US" sz="1000" dirty="0" err="1">
                          <a:solidFill>
                            <a:srgbClr val="FEFFFE"/>
                          </a:solidFill>
                          <a:effectLst/>
                        </a:rPr>
                        <a:t>ou</a:t>
                      </a:r>
                      <a:r>
                        <a:rPr lang="en-US" sz="1000" dirty="0">
                          <a:solidFill>
                            <a:srgbClr val="FEFFFE"/>
                          </a:solidFill>
                          <a:effectLst/>
                        </a:rPr>
                        <a:t> </a:t>
                      </a:r>
                      <a:r>
                        <a:rPr lang="en-US" sz="1000" dirty="0" err="1">
                          <a:solidFill>
                            <a:srgbClr val="FEFFFE"/>
                          </a:solidFill>
                          <a:effectLst/>
                        </a:rPr>
                        <a:t>territoire</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100"/>
                        </a:spcBef>
                        <a:spcAft>
                          <a:spcPts val="100"/>
                        </a:spcAft>
                      </a:pPr>
                      <a:r>
                        <a:rPr lang="en-US" sz="1000" dirty="0">
                          <a:solidFill>
                            <a:srgbClr val="FEFFFE"/>
                          </a:solidFill>
                          <a:effectLst/>
                        </a:rPr>
                        <a:t>Audience(s) visée(s)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100"/>
                        </a:spcBef>
                        <a:spcAft>
                          <a:spcPts val="100"/>
                        </a:spcAft>
                      </a:pPr>
                      <a:r>
                        <a:rPr lang="en-US" sz="1000" dirty="0">
                          <a:solidFill>
                            <a:srgbClr val="FEFFFE"/>
                          </a:solidFill>
                          <a:effectLst/>
                        </a:rPr>
                        <a:t>Stratégies utilisées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720"/>
                        </a:spcBef>
                        <a:spcAft>
                          <a:spcPts val="720"/>
                        </a:spcAft>
                      </a:pPr>
                      <a:r>
                        <a:rPr lang="en-US" sz="1000" dirty="0">
                          <a:solidFill>
                            <a:srgbClr val="FEFFFE"/>
                          </a:solidFill>
                          <a:effectLst/>
                        </a:rPr>
                        <a:t>Stratégie co-développée avec la communauté ?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720"/>
                        </a:spcBef>
                        <a:spcAft>
                          <a:spcPts val="720"/>
                        </a:spcAft>
                      </a:pPr>
                      <a:r>
                        <a:rPr lang="en-US" sz="1000" dirty="0">
                          <a:solidFill>
                            <a:srgbClr val="FEFFFE"/>
                          </a:solidFill>
                          <a:effectLst/>
                        </a:rPr>
                        <a:t>Description des activités visant à améliorer le dépistage chez les Premières Nations, les Inuits et les Métis</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21745" marR="217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4043728690"/>
                  </a:ext>
                </a:extLst>
              </a:tr>
              <a:tr h="669828">
                <a:tc>
                  <a:txBody>
                    <a:bodyPr/>
                    <a:lstStyle/>
                    <a:p>
                      <a:pPr marL="0" marR="0">
                        <a:lnSpc>
                          <a:spcPct val="107000"/>
                        </a:lnSpc>
                        <a:spcBef>
                          <a:spcPts val="0"/>
                        </a:spcBef>
                        <a:spcAft>
                          <a:spcPts val="100"/>
                        </a:spcAft>
                      </a:pPr>
                      <a:r>
                        <a:rPr lang="en-US" sz="1000" dirty="0">
                          <a:solidFill>
                            <a:srgbClr val="FEFFFE"/>
                          </a:solidFill>
                          <a:effectLst/>
                          <a:latin typeface="Calibri" panose="020F0502020204030204" pitchFamily="34" charset="0"/>
                          <a:ea typeface="Times New Roman" panose="02020603050405020304" pitchFamily="18" charset="0"/>
                          <a:cs typeface="Calibri" panose="020F0502020204030204" pitchFamily="34" charset="0"/>
                        </a:rPr>
                        <a:t>N.-B.</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Premières Nations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Métis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Éducation en groupe</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Tirer parti des enseignements du projet "Élaboration de stratégies pour les populations </a:t>
                      </a:r>
                      <a:r>
                        <a:rPr lang="en-CA" sz="1000" kern="1200" dirty="0" err="1">
                          <a:solidFill>
                            <a:schemeClr val="tx1"/>
                          </a:solidFill>
                          <a:effectLst/>
                          <a:latin typeface="+mn-lt"/>
                          <a:ea typeface="+mn-ea"/>
                          <a:cs typeface="+mn-cs"/>
                        </a:rPr>
                        <a:t>sous-dépistées </a:t>
                      </a:r>
                      <a:r>
                        <a:rPr lang="en-CA" sz="1000" kern="1200" dirty="0">
                          <a:solidFill>
                            <a:schemeClr val="tx1"/>
                          </a:solidFill>
                          <a:effectLst/>
                          <a:latin typeface="+mn-lt"/>
                          <a:ea typeface="+mn-ea"/>
                          <a:cs typeface="+mn-cs"/>
                        </a:rPr>
                        <a:t>par le biais de l'engagement communautaire".</a:t>
                      </a:r>
                      <a:endParaRPr lang="en-US" sz="10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r>
                        <a:rPr lang="en-US" sz="1000" kern="1200" dirty="0">
                          <a:solidFill>
                            <a:schemeClr val="tx1"/>
                          </a:solidFill>
                          <a:effectLst/>
                          <a:latin typeface="+mn-lt"/>
                          <a:ea typeface="+mn-ea"/>
                          <a:cs typeface="+mn-cs"/>
                        </a:rPr>
                        <a:t>Tous :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Le programme propose des présentations de groupe à la demande des communautés des Premières Nations, en fonction des besoins éducatifs du public ciblé.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Tirer parti des enseignements du projet "Élaboration de stratégies pour les populations </a:t>
                      </a:r>
                      <a:r>
                        <a:rPr lang="en-CA" sz="1000" kern="1200" dirty="0" err="1">
                          <a:solidFill>
                            <a:schemeClr val="tx1"/>
                          </a:solidFill>
                          <a:effectLst/>
                          <a:latin typeface="+mn-lt"/>
                          <a:ea typeface="+mn-ea"/>
                          <a:cs typeface="+mn-cs"/>
                        </a:rPr>
                        <a:t>sous-dépistées </a:t>
                      </a:r>
                      <a:r>
                        <a:rPr lang="en-CA" sz="1000" kern="1200" dirty="0">
                          <a:solidFill>
                            <a:schemeClr val="tx1"/>
                          </a:solidFill>
                          <a:effectLst/>
                          <a:latin typeface="+mn-lt"/>
                          <a:ea typeface="+mn-ea"/>
                          <a:cs typeface="+mn-cs"/>
                        </a:rPr>
                        <a:t>par le biais de l'engagement communautaire".</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347284"/>
                  </a:ext>
                </a:extLst>
              </a:tr>
              <a:tr h="17715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00" b="1" kern="1200" dirty="0">
                          <a:solidFill>
                            <a:srgbClr val="FEFFFE"/>
                          </a:solidFill>
                          <a:effectLst/>
                          <a:latin typeface="+mn-lt"/>
                          <a:ea typeface="+mn-ea"/>
                          <a:cs typeface="+mn-cs"/>
                        </a:rPr>
                        <a:t>N.-É.</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800"/>
                        </a:spcAft>
                      </a:pP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Premières Nations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Éducation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r>
                        <a:rPr lang="en-US" sz="1000" kern="1200" dirty="0">
                          <a:solidFill>
                            <a:schemeClr val="tx1"/>
                          </a:solidFill>
                          <a:effectLst/>
                          <a:latin typeface="+mn-lt"/>
                          <a:ea typeface="+mn-ea"/>
                          <a:cs typeface="+mn-cs"/>
                        </a:rPr>
                        <a:t>Tous :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Salons de la santé</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941486"/>
                  </a:ext>
                </a:extLst>
              </a:tr>
              <a:tr h="285037">
                <a:tc>
                  <a:txBody>
                    <a:bodyPr/>
                    <a:lstStyle/>
                    <a:p>
                      <a:pPr marL="0" marR="0" lvl="0" indent="0" algn="l" defTabSz="914400" rtl="0" eaLnBrk="1" fontAlgn="auto" latinLnBrk="0" hangingPunct="1">
                        <a:lnSpc>
                          <a:spcPct val="107000"/>
                        </a:lnSpc>
                        <a:spcBef>
                          <a:spcPts val="0"/>
                        </a:spcBef>
                        <a:spcAft>
                          <a:spcPts val="720"/>
                        </a:spcAft>
                        <a:buClrTx/>
                        <a:buSzTx/>
                        <a:buFontTx/>
                        <a:buNone/>
                        <a:tabLst/>
                        <a:defRPr/>
                      </a:pPr>
                      <a:r>
                        <a:rPr lang="en-US" sz="1000" b="1" kern="1200" dirty="0">
                          <a:solidFill>
                            <a:srgbClr val="FEFFFE"/>
                          </a:solidFill>
                          <a:effectLst/>
                          <a:latin typeface="+mn-lt"/>
                          <a:ea typeface="+mn-ea"/>
                          <a:cs typeface="+mn-cs"/>
                        </a:rPr>
                        <a:t>Î.-P.-É.</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720"/>
                        </a:spcAft>
                      </a:pP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Premières Nations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Assister en personne à des événements communautaires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r>
                        <a:rPr lang="en-US" sz="1000" kern="1200" dirty="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Participation à des événements annuels de soins de santé communautaires avec stand de dépistage du cancer joint en personne - arrêt pendant la pandémie, mars 2020.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0466391"/>
                  </a:ext>
                </a:extLst>
              </a:tr>
              <a:tr h="2093603">
                <a:tc>
                  <a:txBody>
                    <a:bodyPr/>
                    <a:lstStyle/>
                    <a:p>
                      <a:pPr marL="0" marR="0">
                        <a:lnSpc>
                          <a:spcPct val="107000"/>
                        </a:lnSpc>
                        <a:spcBef>
                          <a:spcPts val="0"/>
                        </a:spcBef>
                        <a:spcAft>
                          <a:spcPts val="800"/>
                        </a:spcAft>
                      </a:pPr>
                      <a:r>
                        <a:rPr lang="en-US" sz="1000" dirty="0">
                          <a:solidFill>
                            <a:srgbClr val="FEFFFE"/>
                          </a:solidFill>
                          <a:effectLst/>
                          <a:latin typeface="Calibri" panose="020F0502020204030204" pitchFamily="34" charset="0"/>
                          <a:ea typeface="Yu Mincho" panose="02020400000000000000" pitchFamily="18" charset="-128"/>
                          <a:cs typeface="Calibri" panose="020F0502020204030204" pitchFamily="34" charset="0"/>
                        </a:rPr>
                        <a:t>T.-N.-L.</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Premières Nations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Inuit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Métis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Participation et engagement dans le projet financé par le PCCC pour les Premières Nations, les Inuits et les Métis au sein du programme de soins de santé</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Présentations ciblées aux professionnels de la santé qui fournissent des services de santé directs aux populations </a:t>
                      </a:r>
                      <a:r>
                        <a:rPr lang="en-US" sz="1000" kern="1200" dirty="0" err="1">
                          <a:solidFill>
                            <a:schemeClr val="tx1"/>
                          </a:solidFill>
                          <a:effectLst/>
                          <a:latin typeface="+mn-lt"/>
                          <a:ea typeface="+mn-ea"/>
                          <a:cs typeface="+mn-cs"/>
                        </a:rPr>
                        <a:t>autochtones</a:t>
                      </a:r>
                      <a:r>
                        <a:rPr lang="en-US" sz="1000" kern="1200" dirty="0">
                          <a:solidFill>
                            <a:schemeClr val="tx1"/>
                          </a:solidFill>
                          <a:effectLst/>
                          <a:latin typeface="+mn-lt"/>
                          <a:ea typeface="+mn-ea"/>
                          <a:cs typeface="+mn-cs"/>
                        </a:rPr>
                        <a: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Élaboration de documents traduits pour le kit TIF de dépistage à domicile.</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Élaboration d'instructions sans texte à utiliser tout au long du programme de dépistage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r>
                        <a:rPr lang="en-US" sz="1000" kern="1200" dirty="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Présentations et mises à jour lors de rassemblements provinciaux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215143"/>
                  </a:ext>
                </a:extLst>
              </a:tr>
            </a:tbl>
          </a:graphicData>
        </a:graphic>
      </p:graphicFrame>
      <p:sp>
        <p:nvSpPr>
          <p:cNvPr id="2" name="TextBox 1">
            <a:extLst>
              <a:ext uri="{FF2B5EF4-FFF2-40B4-BE49-F238E27FC236}">
                <a16:creationId xmlns:a16="http://schemas.microsoft.com/office/drawing/2014/main" id="{07138A5A-A7E8-EA81-F6A8-36963B54EA16}"/>
              </a:ext>
            </a:extLst>
          </p:cNvPr>
          <p:cNvSpPr txBox="1"/>
          <p:nvPr/>
        </p:nvSpPr>
        <p:spPr>
          <a:xfrm>
            <a:off x="269633" y="5500571"/>
            <a:ext cx="11480798" cy="246221"/>
          </a:xfrm>
          <a:prstGeom prst="rect">
            <a:avLst/>
          </a:prstGeom>
          <a:noFill/>
        </p:spPr>
        <p:txBody>
          <a:bodyPr wrap="square">
            <a:spAutoFit/>
          </a:bodyPr>
          <a:lstStyle/>
          <a:p>
            <a:r>
              <a:rPr lang="en-US" sz="1000" dirty="0">
                <a:latin typeface="Calibri" panose="020F0502020204030204" pitchFamily="34" charset="0"/>
                <a:ea typeface="Yu Mincho" panose="02020400000000000000" pitchFamily="18" charset="-128"/>
                <a:cs typeface="Calibri" panose="020F0502020204030204" pitchFamily="34" charset="0"/>
              </a:rPr>
              <a:t>Î.-P.-É. : ~</a:t>
            </a:r>
            <a:r>
              <a:rPr lang="en-US" sz="1000" dirty="0" err="1">
                <a:latin typeface="Calibri" panose="020F0502020204030204" pitchFamily="34" charset="0"/>
                <a:ea typeface="Yu Mincho" panose="02020400000000000000" pitchFamily="18" charset="-128"/>
                <a:cs typeface="Calibri" panose="020F0502020204030204" pitchFamily="34" charset="0"/>
              </a:rPr>
              <a:t>Invité</a:t>
            </a:r>
            <a:r>
              <a:rPr lang="en-US" sz="1000" dirty="0">
                <a:latin typeface="Calibri" panose="020F0502020204030204" pitchFamily="34" charset="0"/>
                <a:ea typeface="Yu Mincho" panose="02020400000000000000" pitchFamily="18" charset="-128"/>
                <a:cs typeface="Calibri" panose="020F0502020204030204" pitchFamily="34" charset="0"/>
              </a:rPr>
              <a:t>/</a:t>
            </a:r>
            <a:r>
              <a:rPr lang="en-US" sz="1000" dirty="0" err="1">
                <a:latin typeface="Calibri" panose="020F0502020204030204" pitchFamily="34" charset="0"/>
                <a:ea typeface="Yu Mincho" panose="02020400000000000000" pitchFamily="18" charset="-128"/>
                <a:cs typeface="Calibri" panose="020F0502020204030204" pitchFamily="34" charset="0"/>
              </a:rPr>
              <a:t>demandé</a:t>
            </a:r>
            <a:r>
              <a:rPr lang="en-US" sz="1000" dirty="0">
                <a:latin typeface="Calibri" panose="020F0502020204030204" pitchFamily="34" charset="0"/>
                <a:ea typeface="Yu Mincho" panose="02020400000000000000" pitchFamily="18" charset="-128"/>
                <a:cs typeface="Calibri" panose="020F0502020204030204" pitchFamily="34" charset="0"/>
              </a:rPr>
              <a:t> à </a:t>
            </a:r>
            <a:r>
              <a:rPr lang="en-US" sz="1000" dirty="0" err="1">
                <a:latin typeface="Calibri" panose="020F0502020204030204" pitchFamily="34" charset="0"/>
                <a:ea typeface="Yu Mincho" panose="02020400000000000000" pitchFamily="18" charset="-128"/>
                <a:cs typeface="Calibri" panose="020F0502020204030204" pitchFamily="34" charset="0"/>
              </a:rPr>
              <a:t>venir</a:t>
            </a:r>
            <a:r>
              <a:rPr lang="en-US" sz="1000" dirty="0">
                <a:latin typeface="Calibri" panose="020F0502020204030204" pitchFamily="34" charset="0"/>
                <a:ea typeface="Yu Mincho" panose="02020400000000000000" pitchFamily="18" charset="-128"/>
                <a:cs typeface="Calibri" panose="020F0502020204030204" pitchFamily="34" charset="0"/>
              </a:rPr>
              <a:t> par les </a:t>
            </a:r>
            <a:r>
              <a:rPr lang="en-US" sz="1000" dirty="0" err="1">
                <a:latin typeface="Calibri" panose="020F0502020204030204" pitchFamily="34" charset="0"/>
                <a:ea typeface="Yu Mincho" panose="02020400000000000000" pitchFamily="18" charset="-128"/>
                <a:cs typeface="Calibri" panose="020F0502020204030204" pitchFamily="34" charset="0"/>
              </a:rPr>
              <a:t>centres</a:t>
            </a:r>
            <a:r>
              <a:rPr lang="en-US" sz="1000" dirty="0">
                <a:latin typeface="Calibri" panose="020F0502020204030204" pitchFamily="34" charset="0"/>
                <a:ea typeface="Yu Mincho" panose="02020400000000000000" pitchFamily="18" charset="-128"/>
                <a:cs typeface="Calibri" panose="020F0502020204030204" pitchFamily="34" charset="0"/>
              </a:rPr>
              <a:t> de </a:t>
            </a:r>
            <a:r>
              <a:rPr lang="en-US" sz="1000" dirty="0" err="1">
                <a:latin typeface="Calibri" panose="020F0502020204030204" pitchFamily="34" charset="0"/>
                <a:ea typeface="Yu Mincho" panose="02020400000000000000" pitchFamily="18" charset="-128"/>
                <a:cs typeface="Calibri" panose="020F0502020204030204" pitchFamily="34" charset="0"/>
              </a:rPr>
              <a:t>santé</a:t>
            </a:r>
            <a:r>
              <a:rPr lang="en-US" sz="1000" dirty="0">
                <a:latin typeface="Calibri" panose="020F0502020204030204" pitchFamily="34" charset="0"/>
                <a:ea typeface="Yu Mincho" panose="02020400000000000000" pitchFamily="18" charset="-128"/>
                <a:cs typeface="Calibri" panose="020F0502020204030204" pitchFamily="34" charset="0"/>
              </a:rPr>
              <a:t> </a:t>
            </a:r>
            <a:r>
              <a:rPr lang="en-US" sz="1000" dirty="0" err="1">
                <a:latin typeface="Calibri" panose="020F0502020204030204" pitchFamily="34" charset="0"/>
                <a:ea typeface="Yu Mincho" panose="02020400000000000000" pitchFamily="18" charset="-128"/>
                <a:cs typeface="Calibri" panose="020F0502020204030204" pitchFamily="34" charset="0"/>
              </a:rPr>
              <a:t>communautaires</a:t>
            </a:r>
            <a:endParaRPr lang="en-US" sz="1000" dirty="0">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1882965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512624" y="302368"/>
            <a:ext cx="10380786" cy="345482"/>
          </a:xfrm>
        </p:spPr>
        <p:txBody>
          <a:bodyPr>
            <a:normAutofit/>
          </a:bodyPr>
          <a:lstStyle/>
          <a:p>
            <a:r>
              <a:rPr lang="fr-FR" sz="1600" dirty="0"/>
              <a:t>Stratégies pour améliorer le dépistage pour les populations mal desservies* (2/3)</a:t>
            </a:r>
            <a:endParaRPr lang="en-US" sz="1600" dirty="0"/>
          </a:p>
        </p:txBody>
      </p:sp>
      <p:graphicFrame>
        <p:nvGraphicFramePr>
          <p:cNvPr id="3" name="Table 2">
            <a:extLst>
              <a:ext uri="{FF2B5EF4-FFF2-40B4-BE49-F238E27FC236}">
                <a16:creationId xmlns:a16="http://schemas.microsoft.com/office/drawing/2014/main" id="{61E6002C-AB80-AFB2-3906-1E28FD05EDF0}"/>
              </a:ext>
            </a:extLst>
          </p:cNvPr>
          <p:cNvGraphicFramePr>
            <a:graphicFrameLocks noGrp="1"/>
          </p:cNvGraphicFramePr>
          <p:nvPr>
            <p:extLst>
              <p:ext uri="{D42A27DB-BD31-4B8C-83A1-F6EECF244321}">
                <p14:modId xmlns:p14="http://schemas.microsoft.com/office/powerpoint/2010/main" val="1801696131"/>
              </p:ext>
            </p:extLst>
          </p:nvPr>
        </p:nvGraphicFramePr>
        <p:xfrm>
          <a:off x="351692" y="812806"/>
          <a:ext cx="11496430" cy="5517137"/>
        </p:xfrm>
        <a:graphic>
          <a:graphicData uri="http://schemas.openxmlformats.org/drawingml/2006/table">
            <a:tbl>
              <a:tblPr firstRow="1" firstCol="1">
                <a:tableStyleId>{7E9639D4-E3E2-4D34-9284-5A2195B3D0D7}</a:tableStyleId>
              </a:tblPr>
              <a:tblGrid>
                <a:gridCol w="734646">
                  <a:extLst>
                    <a:ext uri="{9D8B030D-6E8A-4147-A177-3AD203B41FA5}">
                      <a16:colId xmlns:a16="http://schemas.microsoft.com/office/drawing/2014/main" val="1727381097"/>
                    </a:ext>
                  </a:extLst>
                </a:gridCol>
                <a:gridCol w="1828800">
                  <a:extLst>
                    <a:ext uri="{9D8B030D-6E8A-4147-A177-3AD203B41FA5}">
                      <a16:colId xmlns:a16="http://schemas.microsoft.com/office/drawing/2014/main" val="3560393639"/>
                    </a:ext>
                  </a:extLst>
                </a:gridCol>
                <a:gridCol w="2774462">
                  <a:extLst>
                    <a:ext uri="{9D8B030D-6E8A-4147-A177-3AD203B41FA5}">
                      <a16:colId xmlns:a16="http://schemas.microsoft.com/office/drawing/2014/main" val="1289430155"/>
                    </a:ext>
                  </a:extLst>
                </a:gridCol>
                <a:gridCol w="2008554">
                  <a:extLst>
                    <a:ext uri="{9D8B030D-6E8A-4147-A177-3AD203B41FA5}">
                      <a16:colId xmlns:a16="http://schemas.microsoft.com/office/drawing/2014/main" val="3620734746"/>
                    </a:ext>
                  </a:extLst>
                </a:gridCol>
                <a:gridCol w="4149968">
                  <a:extLst>
                    <a:ext uri="{9D8B030D-6E8A-4147-A177-3AD203B41FA5}">
                      <a16:colId xmlns:a16="http://schemas.microsoft.com/office/drawing/2014/main" val="1483213285"/>
                    </a:ext>
                  </a:extLst>
                </a:gridCol>
              </a:tblGrid>
              <a:tr h="288982">
                <a:tc>
                  <a:txBody>
                    <a:bodyPr/>
                    <a:lstStyle/>
                    <a:p>
                      <a:pPr marL="0" marR="0" algn="ctr" defTabSz="914400" rtl="0" eaLnBrk="1" latinLnBrk="0" hangingPunct="1">
                        <a:lnSpc>
                          <a:spcPct val="107000"/>
                        </a:lnSpc>
                        <a:spcBef>
                          <a:spcPts val="100"/>
                        </a:spcBef>
                        <a:spcAft>
                          <a:spcPts val="100"/>
                        </a:spcAft>
                      </a:pPr>
                      <a:r>
                        <a:rPr lang="en-US" sz="1000" b="1" kern="1200" dirty="0">
                          <a:solidFill>
                            <a:srgbClr val="FEFFFE"/>
                          </a:solidFill>
                          <a:effectLst/>
                        </a:rPr>
                        <a:t>Province </a:t>
                      </a:r>
                      <a:r>
                        <a:rPr lang="en-US" sz="1000" b="1" kern="1200" dirty="0" err="1">
                          <a:solidFill>
                            <a:srgbClr val="FEFFFE"/>
                          </a:solidFill>
                          <a:effectLst/>
                        </a:rPr>
                        <a:t>ou</a:t>
                      </a:r>
                      <a:r>
                        <a:rPr lang="en-US" sz="1000" b="1" kern="1200" dirty="0">
                          <a:solidFill>
                            <a:srgbClr val="FEFFFE"/>
                          </a:solidFill>
                          <a:effectLst/>
                        </a:rPr>
                        <a:t> </a:t>
                      </a:r>
                      <a:r>
                        <a:rPr lang="en-US" sz="1000" b="1" kern="1200" dirty="0" err="1">
                          <a:solidFill>
                            <a:srgbClr val="FEFFFE"/>
                          </a:solidFill>
                          <a:effectLst/>
                        </a:rPr>
                        <a:t>territoire</a:t>
                      </a:r>
                      <a:endParaRPr lang="en-US" sz="1000" b="1" kern="1200" dirty="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100"/>
                        </a:spcBef>
                        <a:spcAft>
                          <a:spcPts val="100"/>
                        </a:spcAft>
                      </a:pPr>
                      <a:r>
                        <a:rPr lang="en-US" sz="1000" b="1" kern="1200">
                          <a:solidFill>
                            <a:srgbClr val="FEFFFE"/>
                          </a:solidFill>
                          <a:effectLst/>
                        </a:rPr>
                        <a:t>Audience(s) visée(s)</a:t>
                      </a:r>
                      <a:endParaRPr lang="en-US" sz="1000" b="1" kern="120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100"/>
                        </a:spcBef>
                        <a:spcAft>
                          <a:spcPts val="100"/>
                        </a:spcAft>
                      </a:pPr>
                      <a:r>
                        <a:rPr lang="en-US" sz="1000" b="1" kern="1200">
                          <a:solidFill>
                            <a:srgbClr val="FEFFFE"/>
                          </a:solidFill>
                          <a:effectLst/>
                        </a:rPr>
                        <a:t>Stratégies utilisées (liste)</a:t>
                      </a:r>
                      <a:endParaRPr lang="en-US" sz="1000" b="1" kern="120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100"/>
                        </a:spcBef>
                        <a:spcAft>
                          <a:spcPts val="100"/>
                        </a:spcAft>
                      </a:pPr>
                      <a:r>
                        <a:rPr lang="en-US" sz="1000" b="1" kern="1200">
                          <a:solidFill>
                            <a:srgbClr val="FEFFFE"/>
                          </a:solidFill>
                          <a:effectLst/>
                        </a:rPr>
                        <a:t>Stratégie co-développée avec la communauté ?</a:t>
                      </a:r>
                      <a:endParaRPr lang="en-US" sz="1000" b="1" kern="120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100"/>
                        </a:spcBef>
                        <a:spcAft>
                          <a:spcPts val="100"/>
                        </a:spcAft>
                      </a:pPr>
                      <a:r>
                        <a:rPr lang="en-US" sz="1000" b="1" kern="1200" dirty="0">
                          <a:solidFill>
                            <a:srgbClr val="FEFFFE"/>
                          </a:solidFill>
                          <a:effectLst/>
                        </a:rPr>
                        <a:t>Description des activités visant à améliorer le dépistage pour les populations mal desservies</a:t>
                      </a:r>
                      <a:endParaRPr lang="en-US" sz="1000" b="1" kern="1200" dirty="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135908592"/>
                  </a:ext>
                </a:extLst>
              </a:tr>
              <a:tr h="1323379">
                <a:tc>
                  <a:txBody>
                    <a:bodyPr/>
                    <a:lstStyle/>
                    <a:p>
                      <a:pPr marL="0" marR="0" algn="ctr" defTabSz="914400" rtl="0" eaLnBrk="1" latinLnBrk="0" hangingPunct="1">
                        <a:lnSpc>
                          <a:spcPct val="107000"/>
                        </a:lnSpc>
                        <a:spcBef>
                          <a:spcPts val="100"/>
                        </a:spcBef>
                        <a:spcAft>
                          <a:spcPts val="100"/>
                        </a:spcAft>
                      </a:pPr>
                      <a:r>
                        <a:rPr lang="en-US" sz="1000" b="1" kern="1200" dirty="0" err="1">
                          <a:solidFill>
                            <a:srgbClr val="FEFFFE"/>
                          </a:solidFill>
                          <a:effectLst/>
                        </a:rPr>
                        <a:t>Yn</a:t>
                      </a:r>
                      <a:endParaRPr lang="en-US" sz="1000" b="1" kern="1200" dirty="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Faible revenu</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Immigrants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Minorités raciales/ethniques</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Analyse de l'environnement pour mieux comprendre les interventions efficaces visant à réduire les disparités dans le dépistage du cancer chez les personnes à faible revenu et dans les communautés rurales/éloignées du Yukon.</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Aperçu des organisations du territoire qui soutiennent les </a:t>
                      </a:r>
                      <a:r>
                        <a:rPr lang="en-US" sz="1000" kern="1200" dirty="0">
                          <a:solidFill>
                            <a:schemeClr val="tx1"/>
                          </a:solidFill>
                          <a:effectLst/>
                          <a:latin typeface="+mn-lt"/>
                          <a:ea typeface="+mn-ea"/>
                          <a:cs typeface="+mn-cs"/>
                        </a:rPr>
                        <a:t>personnes à faible revenu, les immigrants, les minorités raciales/ethniques.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Liste de volontaires des </a:t>
                      </a:r>
                      <a:r>
                        <a:rPr lang="en-US" sz="1000" kern="1200" dirty="0" err="1">
                          <a:solidFill>
                            <a:schemeClr val="tx1"/>
                          </a:solidFill>
                          <a:effectLst/>
                          <a:latin typeface="+mn-lt"/>
                          <a:ea typeface="+mn-ea"/>
                          <a:cs typeface="+mn-cs"/>
                        </a:rPr>
                        <a:t>professionels</a:t>
                      </a:r>
                      <a:r>
                        <a:rPr lang="en-US" sz="1000" kern="1200" dirty="0">
                          <a:solidFill>
                            <a:schemeClr val="tx1"/>
                          </a:solidFill>
                          <a:effectLst/>
                          <a:latin typeface="+mn-lt"/>
                          <a:ea typeface="+mn-ea"/>
                          <a:cs typeface="+mn-cs"/>
                        </a:rPr>
                        <a:t> de la santé pour les participants sans prestataire de soins.  </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r>
                        <a:rPr lang="en-US" sz="1000" kern="1200" dirty="0">
                          <a:solidFill>
                            <a:schemeClr val="tx1"/>
                          </a:solidFill>
                          <a:effectLst/>
                          <a:latin typeface="+mn-lt"/>
                          <a:ea typeface="+mn-ea"/>
                          <a:cs typeface="+mn-cs"/>
                        </a:rPr>
                        <a:t> </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rPr>
                        <a:t>Rapport de </a:t>
                      </a:r>
                      <a:r>
                        <a:rPr lang="en-US" sz="1000" kern="1200" dirty="0" err="1">
                          <a:solidFill>
                            <a:schemeClr val="tx1"/>
                          </a:solidFill>
                          <a:effectLst/>
                        </a:rPr>
                        <a:t>disparité</a:t>
                      </a:r>
                      <a:r>
                        <a:rPr lang="en-US" sz="1000" kern="1200" dirty="0">
                          <a:solidFill>
                            <a:schemeClr val="tx1"/>
                          </a:solidFill>
                          <a:effectLst/>
                        </a:rPr>
                        <a:t> du </a:t>
                      </a:r>
                      <a:r>
                        <a:rPr lang="en-CA" sz="1000" kern="1200" dirty="0" err="1">
                          <a:solidFill>
                            <a:schemeClr val="tx1"/>
                          </a:solidFill>
                          <a:effectLst/>
                          <a:latin typeface="+mn-lt"/>
                          <a:ea typeface="+mn-ea"/>
                          <a:cs typeface="+mn-cs"/>
                        </a:rPr>
                        <a:t>ColonCheck</a:t>
                      </a:r>
                      <a:r>
                        <a:rPr lang="en-CA" sz="1000" kern="1200" dirty="0">
                          <a:solidFill>
                            <a:schemeClr val="tx1"/>
                          </a:solidFill>
                          <a:effectLst/>
                          <a:latin typeface="+mn-lt"/>
                          <a:ea typeface="+mn-ea"/>
                          <a:cs typeface="+mn-cs"/>
                        </a:rPr>
                        <a:t> Yukon - domaines à considérer : promotion et sensibilisation, système de soins de santé (Canada et Yukon), hésitation et non-participation, enquêtes auprès des clients, et le rapport “Putting People First”.</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Collaborer avec d'autres programmes de sensibilisation pour atteindre les personnes qui ne peuvent pas accéder au programme.</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Si le participant n'a pas de </a:t>
                      </a:r>
                      <a:r>
                        <a:rPr lang="en-US" sz="1000" kern="1200" dirty="0" err="1">
                          <a:solidFill>
                            <a:schemeClr val="tx1"/>
                          </a:solidFill>
                          <a:effectLst/>
                          <a:latin typeface="+mn-lt"/>
                          <a:ea typeface="+mn-ea"/>
                          <a:cs typeface="+mn-cs"/>
                        </a:rPr>
                        <a:t>médecin</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traitant</a:t>
                      </a:r>
                      <a:r>
                        <a:rPr lang="en-US" sz="1000" kern="1200" dirty="0">
                          <a:solidFill>
                            <a:schemeClr val="tx1"/>
                          </a:solidFill>
                          <a:effectLst/>
                          <a:latin typeface="+mn-lt"/>
                          <a:ea typeface="+mn-ea"/>
                          <a:cs typeface="+mn-cs"/>
                        </a:rPr>
                        <a:t>, le programme l'orientera vers un médecin qui le suivra tout au long du parcours de dépistage.</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089293"/>
                  </a:ext>
                </a:extLst>
              </a:tr>
              <a:tr h="288982">
                <a:tc>
                  <a:txBody>
                    <a:bodyPr/>
                    <a:lstStyle/>
                    <a:p>
                      <a:pPr marL="0" marR="0" algn="ctr" defTabSz="914400" rtl="0" eaLnBrk="1" latinLnBrk="0" hangingPunct="1">
                        <a:lnSpc>
                          <a:spcPct val="107000"/>
                        </a:lnSpc>
                        <a:spcBef>
                          <a:spcPts val="100"/>
                        </a:spcBef>
                        <a:spcAft>
                          <a:spcPts val="100"/>
                        </a:spcAft>
                      </a:pPr>
                      <a:r>
                        <a:rPr lang="en-US" sz="1000" b="1" kern="1200" dirty="0">
                          <a:solidFill>
                            <a:srgbClr val="FEFFFE"/>
                          </a:solidFill>
                          <a:effectLst/>
                          <a:latin typeface="+mn-lt"/>
                          <a:ea typeface="+mn-ea"/>
                          <a:cs typeface="+mn-cs"/>
                        </a:rPr>
                        <a:t>T.N.-O.</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Non-anglophones et non-francophones</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a:solidFill>
                            <a:schemeClr val="tx1"/>
                          </a:solidFill>
                          <a:effectLst/>
                          <a:latin typeface="+mn-lt"/>
                          <a:ea typeface="+mn-ea"/>
                          <a:cs typeface="+mn-cs"/>
                        </a:rPr>
                        <a:t>Développement de matériels et de ressources culturellement sûrs</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r>
                        <a:rPr lang="en-US" sz="1000" kern="1200" dirty="0">
                          <a:solidFill>
                            <a:schemeClr val="tx1"/>
                          </a:solidFill>
                          <a:effectLst/>
                          <a:latin typeface="+mn-lt"/>
                          <a:ea typeface="+mn-ea"/>
                          <a:cs typeface="+mn-cs"/>
                        </a:rPr>
                        <a:t>Tous : ✓</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err="1">
                          <a:solidFill>
                            <a:schemeClr val="tx1"/>
                          </a:solidFill>
                          <a:effectLst/>
                          <a:latin typeface="+mn-lt"/>
                          <a:ea typeface="+mn-ea"/>
                          <a:cs typeface="+mn-cs"/>
                        </a:rPr>
                        <a:t>Traduction</a:t>
                      </a:r>
                      <a:r>
                        <a:rPr lang="en-US" sz="1000" kern="1200" dirty="0">
                          <a:solidFill>
                            <a:schemeClr val="tx1"/>
                          </a:solidFill>
                          <a:effectLst/>
                          <a:latin typeface="+mn-lt"/>
                          <a:ea typeface="+mn-ea"/>
                          <a:cs typeface="+mn-cs"/>
                        </a:rPr>
                        <a:t> de matériel </a:t>
                      </a:r>
                      <a:r>
                        <a:rPr lang="en-US" sz="1000" kern="1200" dirty="0" err="1">
                          <a:solidFill>
                            <a:schemeClr val="tx1"/>
                          </a:solidFill>
                          <a:effectLst/>
                          <a:latin typeface="+mn-lt"/>
                          <a:ea typeface="+mn-ea"/>
                          <a:cs typeface="+mn-cs"/>
                        </a:rPr>
                        <a:t>promotionnel</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d'instructions</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basées</a:t>
                      </a:r>
                      <a:r>
                        <a:rPr lang="en-US" sz="1000" kern="1200" dirty="0">
                          <a:solidFill>
                            <a:schemeClr val="tx1"/>
                          </a:solidFill>
                          <a:effectLst/>
                          <a:latin typeface="+mn-lt"/>
                          <a:ea typeface="+mn-ea"/>
                          <a:cs typeface="+mn-cs"/>
                        </a:rPr>
                        <a:t> sur des </a:t>
                      </a:r>
                      <a:r>
                        <a:rPr lang="en-US" sz="1000" kern="1200" dirty="0" err="1">
                          <a:solidFill>
                            <a:schemeClr val="tx1"/>
                          </a:solidFill>
                          <a:effectLst/>
                          <a:latin typeface="+mn-lt"/>
                          <a:ea typeface="+mn-ea"/>
                          <a:cs typeface="+mn-cs"/>
                        </a:rPr>
                        <a:t>pictogrammes</a:t>
                      </a:r>
                      <a:r>
                        <a:rPr lang="en-US" sz="1000" kern="1200" dirty="0">
                          <a:solidFill>
                            <a:schemeClr val="tx1"/>
                          </a:solidFill>
                          <a:effectLst/>
                          <a:latin typeface="+mn-lt"/>
                          <a:ea typeface="+mn-ea"/>
                          <a:cs typeface="+mn-cs"/>
                        </a:rPr>
                        <a:t> avec des TIFs</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4865265"/>
                  </a:ext>
                </a:extLst>
              </a:tr>
              <a:tr h="1387144">
                <a:tc>
                  <a:txBody>
                    <a:bodyPr/>
                    <a:lstStyle/>
                    <a:p>
                      <a:pPr marL="0" marR="0" algn="ctr" defTabSz="914400" rtl="0" eaLnBrk="1" latinLnBrk="0" hangingPunct="1">
                        <a:lnSpc>
                          <a:spcPct val="107000"/>
                        </a:lnSpc>
                        <a:spcBef>
                          <a:spcPts val="100"/>
                        </a:spcBef>
                        <a:spcAft>
                          <a:spcPts val="100"/>
                        </a:spcAft>
                      </a:pPr>
                      <a:r>
                        <a:rPr lang="en-US" sz="1000" b="1" kern="1200" dirty="0">
                          <a:solidFill>
                            <a:srgbClr val="FEFFFE"/>
                          </a:solidFill>
                          <a:effectLst/>
                        </a:rPr>
                        <a:t>Alb.</a:t>
                      </a:r>
                      <a:endParaRPr lang="en-US" sz="1000" b="1" kern="1200" dirty="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Faible revenu</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Immigrants et réfugiés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Minorités raciales ou ethniques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Groupes culturels spécifiques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Non-anglophones et non-francophones</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Éducation (individuelle et en groupe)</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Invitations et rappels aux clients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err="1">
                          <a:solidFill>
                            <a:schemeClr val="tx1"/>
                          </a:solidFill>
                          <a:effectLst/>
                          <a:latin typeface="+mn-lt"/>
                          <a:ea typeface="+mn-ea"/>
                          <a:cs typeface="+mn-cs"/>
                        </a:rPr>
                        <a:t>Médias</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campagnes</a:t>
                      </a:r>
                      <a:r>
                        <a:rPr lang="en-US" sz="1000" kern="1200" dirty="0">
                          <a:solidFill>
                            <a:schemeClr val="tx1"/>
                          </a:solidFill>
                          <a:effectLst/>
                          <a:latin typeface="+mn-lt"/>
                          <a:ea typeface="+mn-ea"/>
                          <a:cs typeface="+mn-cs"/>
                        </a:rPr>
                        <a:t> petites et </a:t>
                      </a:r>
                      <a:r>
                        <a:rPr lang="en-US" sz="1000" kern="1200" dirty="0" err="1">
                          <a:solidFill>
                            <a:schemeClr val="tx1"/>
                          </a:solidFill>
                          <a:effectLst/>
                          <a:latin typeface="+mn-lt"/>
                          <a:ea typeface="+mn-ea"/>
                          <a:cs typeface="+mn-cs"/>
                        </a:rPr>
                        <a:t>grandes</a:t>
                      </a:r>
                      <a:r>
                        <a:rPr lang="en-US" sz="1000" kern="1200" dirty="0">
                          <a:solidFill>
                            <a:schemeClr val="tx1"/>
                          </a:solidFill>
                          <a:effectLst/>
                          <a:latin typeface="+mn-lt"/>
                          <a:ea typeface="+mn-ea"/>
                          <a:cs typeface="+mn-cs"/>
                        </a:rPr>
                        <a: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Évaluation et retour d'information des prestataires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Formation des professionals de la </a:t>
                      </a:r>
                      <a:r>
                        <a:rPr lang="en-US" sz="1000" kern="1200" dirty="0" err="1">
                          <a:solidFill>
                            <a:schemeClr val="tx1"/>
                          </a:solidFill>
                          <a:effectLst/>
                          <a:latin typeface="+mn-lt"/>
                          <a:ea typeface="+mn-ea"/>
                          <a:cs typeface="+mn-cs"/>
                        </a:rPr>
                        <a:t>santé</a:t>
                      </a:r>
                      <a:r>
                        <a:rPr lang="en-US" sz="1000" kern="1200" dirty="0">
                          <a:solidFill>
                            <a:schemeClr val="tx1"/>
                          </a:solidFill>
                          <a:effectLst/>
                          <a:latin typeface="+mn-lt"/>
                          <a:ea typeface="+mn-ea"/>
                          <a:cs typeface="+mn-cs"/>
                        </a:rPr>
                        <a:t> à la </a:t>
                      </a:r>
                      <a:r>
                        <a:rPr lang="en-US" sz="1000" kern="1200" dirty="0" err="1">
                          <a:solidFill>
                            <a:schemeClr val="tx1"/>
                          </a:solidFill>
                          <a:effectLst/>
                          <a:latin typeface="+mn-lt"/>
                          <a:ea typeface="+mn-ea"/>
                          <a:cs typeface="+mn-cs"/>
                        </a:rPr>
                        <a:t>compétence</a:t>
                      </a:r>
                      <a:r>
                        <a:rPr lang="en-US" sz="1000" kern="1200" dirty="0">
                          <a:solidFill>
                            <a:schemeClr val="tx1"/>
                          </a:solidFill>
                          <a:effectLst/>
                          <a:latin typeface="+mn-lt"/>
                          <a:ea typeface="+mn-ea"/>
                          <a:cs typeface="+mn-cs"/>
                        </a:rPr>
                        <a:t> culturelle</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Développement de matériels et de ressources culturellement sûrs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Engagement direct de la communauté dans la co-conception des programmes</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r>
                        <a:rPr lang="en-US" sz="1000" kern="1200" dirty="0">
                          <a:solidFill>
                            <a:schemeClr val="tx1"/>
                          </a:solidFill>
                          <a:effectLst/>
                          <a:latin typeface="+mn-lt"/>
                          <a:ea typeface="+mn-ea"/>
                          <a:cs typeface="+mn-cs"/>
                        </a:rPr>
                        <a:t>Tous : ✓</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a:solidFill>
                            <a:schemeClr val="tx1"/>
                          </a:solidFill>
                          <a:effectLst/>
                          <a:latin typeface="+mn-lt"/>
                          <a:ea typeface="+mn-ea"/>
                          <a:cs typeface="+mn-cs"/>
                        </a:rPr>
                        <a:t>Participe depuis plusieurs années à un projet de création d'équité en matière de santé à l'aide de données identifiant les sous-populations à faible taux de dépistage dans le nord-est de Calgary afin de concevoir conjointement des stratégies dans le but de mettre à l'échelle et de diffuser des méthodes efficaces dans toute l'Alberta.</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589834"/>
                  </a:ext>
                </a:extLst>
              </a:tr>
              <a:tr h="141211">
                <a:tc>
                  <a:txBody>
                    <a:bodyPr/>
                    <a:lstStyle/>
                    <a:p>
                      <a:pPr marL="0" marR="0" algn="ctr" defTabSz="914400" rtl="0" eaLnBrk="1" latinLnBrk="0" hangingPunct="1">
                        <a:lnSpc>
                          <a:spcPct val="107000"/>
                        </a:lnSpc>
                        <a:spcBef>
                          <a:spcPts val="100"/>
                        </a:spcBef>
                        <a:spcAft>
                          <a:spcPts val="100"/>
                        </a:spcAft>
                      </a:pPr>
                      <a:r>
                        <a:rPr lang="en-US" sz="1000" b="1" kern="1200" dirty="0">
                          <a:solidFill>
                            <a:srgbClr val="FEFFFE"/>
                          </a:solidFill>
                          <a:effectLst/>
                        </a:rPr>
                        <a:t>Sask.</a:t>
                      </a:r>
                      <a:endParaRPr lang="en-US" sz="1000" b="1" kern="1200" dirty="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endParaRPr lang="en-US" sz="1000" kern="1200" dirty="0">
                        <a:solidFill>
                          <a:schemeClr val="tx1"/>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endParaRPr lang="en-US" sz="1000" kern="1200" dirty="0">
                        <a:solidFill>
                          <a:schemeClr val="tx1"/>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r>
                        <a:rPr lang="en-US" sz="1000" kern="1200" dirty="0">
                          <a:solidFill>
                            <a:schemeClr val="tx1"/>
                          </a:solidFill>
                          <a:effectLst/>
                          <a:latin typeface="+mn-lt"/>
                          <a:ea typeface="+mn-ea"/>
                          <a:cs typeface="+mn-cs"/>
                        </a:rPr>
                        <a:t> </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r>
                        <a:rPr lang="en-US" sz="1000" kern="1200" dirty="0">
                          <a:solidFill>
                            <a:schemeClr val="tx1"/>
                          </a:solidFill>
                          <a:effectLst/>
                          <a:latin typeface="+mn-lt"/>
                          <a:ea typeface="+mn-ea"/>
                          <a:cs typeface="+mn-cs"/>
                        </a:rPr>
                        <a:t> </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822254"/>
                  </a:ext>
                </a:extLst>
              </a:tr>
              <a:tr h="1313564">
                <a:tc>
                  <a:txBody>
                    <a:bodyPr/>
                    <a:lstStyle/>
                    <a:p>
                      <a:pPr marL="0" marR="0" algn="ctr" defTabSz="914400" rtl="0" eaLnBrk="1" latinLnBrk="0" hangingPunct="1">
                        <a:lnSpc>
                          <a:spcPct val="107000"/>
                        </a:lnSpc>
                        <a:spcBef>
                          <a:spcPts val="100"/>
                        </a:spcBef>
                        <a:spcAft>
                          <a:spcPts val="100"/>
                        </a:spcAft>
                      </a:pPr>
                      <a:r>
                        <a:rPr lang="en-US" sz="1000" b="1" kern="1200" dirty="0">
                          <a:solidFill>
                            <a:srgbClr val="FEFFFE"/>
                          </a:solidFill>
                          <a:effectLst/>
                        </a:rPr>
                        <a:t>Man.</a:t>
                      </a:r>
                      <a:endParaRPr lang="en-US" sz="1000" b="1" kern="1200" dirty="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Immigrants et réfugiés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Non-anglophones/francophones</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Campagnes de lettres exhaustives comprenant un encart traduit en 17 langues</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Services d'interprétation</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Ressources traduites</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Essais auprès de groupes consultatifs de soins primaires et de groupes communautaires.</a:t>
                      </a:r>
                      <a:endParaRPr lang="en-US" sz="1000" kern="1200" dirty="0">
                        <a:solidFill>
                          <a:schemeClr val="tx1"/>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r>
                        <a:rPr lang="en-US" sz="1000" kern="1200" dirty="0">
                          <a:solidFill>
                            <a:schemeClr val="tx1"/>
                          </a:solidFill>
                          <a:effectLst/>
                          <a:latin typeface="+mn-lt"/>
                          <a:ea typeface="+mn-ea"/>
                          <a:cs typeface="+mn-cs"/>
                        </a:rPr>
                        <a:t>Tous : ✓</a:t>
                      </a: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err="1">
                          <a:solidFill>
                            <a:schemeClr val="tx1"/>
                          </a:solidFill>
                          <a:effectLst/>
                          <a:latin typeface="+mn-lt"/>
                          <a:ea typeface="+mn-ea"/>
                          <a:cs typeface="+mn-cs"/>
                        </a:rPr>
                        <a:t>Inclure</a:t>
                      </a:r>
                      <a:r>
                        <a:rPr lang="en-CA" sz="1000" kern="1200" dirty="0">
                          <a:solidFill>
                            <a:schemeClr val="tx1"/>
                          </a:solidFill>
                          <a:effectLst/>
                          <a:latin typeface="+mn-lt"/>
                          <a:ea typeface="+mn-ea"/>
                          <a:cs typeface="+mn-cs"/>
                        </a:rPr>
                        <a:t> des informations sur les services d'interprétation disponibles et les documents traduits dans la plupart des communications destinées au public</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Module d'éducation au dépistage du cancer créé pour les nouveaux </a:t>
                      </a:r>
                      <a:r>
                        <a:rPr lang="en-US" sz="1000" kern="1200" dirty="0">
                          <a:solidFill>
                            <a:schemeClr val="tx1"/>
                          </a:solidFill>
                          <a:effectLst/>
                          <a:latin typeface="+mn-lt"/>
                          <a:ea typeface="+mn-ea"/>
                          <a:cs typeface="+mn-cs"/>
                        </a:rPr>
                        <a:t>professionals de la </a:t>
                      </a:r>
                      <a:r>
                        <a:rPr lang="en-US" sz="1000" kern="1200" dirty="0" err="1">
                          <a:solidFill>
                            <a:schemeClr val="tx1"/>
                          </a:solidFill>
                          <a:effectLst/>
                          <a:latin typeface="+mn-lt"/>
                          <a:ea typeface="+mn-ea"/>
                          <a:cs typeface="+mn-cs"/>
                        </a:rPr>
                        <a:t>santé</a:t>
                      </a:r>
                      <a:r>
                        <a:rPr lang="en-US" sz="1000" kern="1200" dirty="0">
                          <a:solidFill>
                            <a:schemeClr val="tx1"/>
                          </a:solidFill>
                          <a:effectLst/>
                          <a:latin typeface="+mn-lt"/>
                          <a:ea typeface="+mn-ea"/>
                          <a:cs typeface="+mn-cs"/>
                        </a:rPr>
                        <a:t> </a:t>
                      </a:r>
                      <a:r>
                        <a:rPr lang="en-CA" sz="1000" kern="1200" dirty="0" err="1">
                          <a:solidFill>
                            <a:schemeClr val="tx1"/>
                          </a:solidFill>
                          <a:effectLst/>
                          <a:latin typeface="+mn-lt"/>
                          <a:ea typeface="+mn-ea"/>
                          <a:cs typeface="+mn-cs"/>
                        </a:rPr>
                        <a:t>internationaux</a:t>
                      </a:r>
                      <a:r>
                        <a:rPr lang="en-CA" sz="1000" kern="1200" dirty="0">
                          <a:solidFill>
                            <a:schemeClr val="tx1"/>
                          </a:solidFill>
                          <a:effectLst/>
                          <a:latin typeface="+mn-lt"/>
                          <a:ea typeface="+mn-ea"/>
                          <a:cs typeface="+mn-cs"/>
                        </a:rPr>
                        <a:t>.</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1000" kern="1200" dirty="0">
                          <a:solidFill>
                            <a:schemeClr val="tx1"/>
                          </a:solidFill>
                          <a:effectLst/>
                          <a:latin typeface="+mn-lt"/>
                          <a:ea typeface="+mn-ea"/>
                          <a:cs typeface="+mn-cs"/>
                        </a:rPr>
                        <a:t>Programme d'enseignement conçu pour être utilisé par les éducateurs avec des adultes faiblement alphabétisés - programme d'enseignement disponible sur le site Web de dépistage.</a:t>
                      </a:r>
                      <a:endParaRPr lang="en-US" sz="1000" kern="1200" dirty="0">
                        <a:solidFill>
                          <a:schemeClr val="tx1"/>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733907"/>
                  </a:ext>
                </a:extLst>
              </a:tr>
            </a:tbl>
          </a:graphicData>
        </a:graphic>
      </p:graphicFrame>
      <p:sp>
        <p:nvSpPr>
          <p:cNvPr id="4" name="TextBox 3">
            <a:extLst>
              <a:ext uri="{FF2B5EF4-FFF2-40B4-BE49-F238E27FC236}">
                <a16:creationId xmlns:a16="http://schemas.microsoft.com/office/drawing/2014/main" id="{F22A8C92-06F2-522A-888E-A87F3B6F75BA}"/>
              </a:ext>
            </a:extLst>
          </p:cNvPr>
          <p:cNvSpPr txBox="1"/>
          <p:nvPr/>
        </p:nvSpPr>
        <p:spPr>
          <a:xfrm>
            <a:off x="296984" y="6370966"/>
            <a:ext cx="11321609" cy="369332"/>
          </a:xfrm>
          <a:prstGeom prst="rect">
            <a:avLst/>
          </a:prstGeom>
          <a:noFill/>
        </p:spPr>
        <p:txBody>
          <a:bodyPr wrap="square">
            <a:spAutoFit/>
          </a:bodyPr>
          <a:lstStyle/>
          <a:p>
            <a:r>
              <a:rPr lang="en-US" sz="900" dirty="0">
                <a:latin typeface="Calibri" panose="020F0502020204030204" pitchFamily="34" charset="0"/>
                <a:ea typeface="Yu Mincho" panose="02020400000000000000" pitchFamily="18" charset="-128"/>
                <a:cs typeface="Calibri" panose="020F0502020204030204" pitchFamily="34" charset="0"/>
              </a:rPr>
              <a:t>*Au moment, le Québec </a:t>
            </a:r>
            <a:r>
              <a:rPr lang="en-US" sz="900" dirty="0" err="1">
                <a:latin typeface="Calibri" panose="020F0502020204030204" pitchFamily="34" charset="0"/>
                <a:ea typeface="Yu Mincho" panose="02020400000000000000" pitchFamily="18" charset="-128"/>
                <a:cs typeface="Calibri" panose="020F0502020204030204" pitchFamily="34" charset="0"/>
              </a:rPr>
              <a:t>n’a</a:t>
            </a:r>
            <a:r>
              <a:rPr lang="en-US" sz="900" dirty="0">
                <a:latin typeface="Calibri" panose="020F0502020204030204" pitchFamily="34" charset="0"/>
                <a:ea typeface="Yu Mincho" panose="02020400000000000000" pitchFamily="18" charset="-128"/>
                <a:cs typeface="Calibri" panose="020F0502020204030204" pitchFamily="34" charset="0"/>
              </a:rPr>
              <a:t> pas un </a:t>
            </a:r>
            <a:r>
              <a:rPr lang="en-US" sz="900" dirty="0" err="1">
                <a:latin typeface="Calibri" panose="020F0502020204030204" pitchFamily="34" charset="0"/>
                <a:ea typeface="Yu Mincho" panose="02020400000000000000" pitchFamily="18" charset="-128"/>
                <a:cs typeface="Calibri" panose="020F0502020204030204" pitchFamily="34" charset="0"/>
              </a:rPr>
              <a:t>programme</a:t>
            </a:r>
            <a:r>
              <a:rPr lang="en-US" sz="900" dirty="0">
                <a:latin typeface="Calibri" panose="020F0502020204030204" pitchFamily="34" charset="0"/>
                <a:ea typeface="Yu Mincho" panose="02020400000000000000" pitchFamily="18" charset="-128"/>
                <a:cs typeface="Calibri" panose="020F0502020204030204" pitchFamily="34" charset="0"/>
              </a:rPr>
              <a:t> de </a:t>
            </a:r>
            <a:r>
              <a:rPr lang="en-US" sz="900" dirty="0" err="1">
                <a:latin typeface="Calibri" panose="020F0502020204030204" pitchFamily="34" charset="0"/>
                <a:ea typeface="Yu Mincho" panose="02020400000000000000" pitchFamily="18" charset="-128"/>
                <a:cs typeface="Calibri" panose="020F0502020204030204" pitchFamily="34" charset="0"/>
              </a:rPr>
              <a:t>dépistage</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organisé</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donc</a:t>
            </a:r>
            <a:r>
              <a:rPr lang="en-US" sz="900" dirty="0">
                <a:latin typeface="Calibri" panose="020F0502020204030204" pitchFamily="34" charset="0"/>
                <a:ea typeface="Yu Mincho" panose="02020400000000000000" pitchFamily="18" charset="-128"/>
                <a:cs typeface="Calibri" panose="020F0502020204030204" pitchFamily="34" charset="0"/>
              </a:rPr>
              <a:t> il </a:t>
            </a:r>
            <a:r>
              <a:rPr lang="en-US" sz="900" dirty="0" err="1">
                <a:latin typeface="Calibri" panose="020F0502020204030204" pitchFamily="34" charset="0"/>
                <a:ea typeface="Yu Mincho" panose="02020400000000000000" pitchFamily="18" charset="-128"/>
                <a:cs typeface="Calibri" panose="020F0502020204030204" pitchFamily="34" charset="0"/>
              </a:rPr>
              <a:t>n'y</a:t>
            </a:r>
            <a:r>
              <a:rPr lang="en-US" sz="900" dirty="0">
                <a:latin typeface="Calibri" panose="020F0502020204030204" pitchFamily="34" charset="0"/>
                <a:ea typeface="Yu Mincho" panose="02020400000000000000" pitchFamily="18" charset="-128"/>
                <a:cs typeface="Calibri" panose="020F0502020204030204" pitchFamily="34" charset="0"/>
              </a:rPr>
              <a:t> a pas de </a:t>
            </a:r>
            <a:r>
              <a:rPr lang="en-US" sz="900" dirty="0" err="1">
                <a:latin typeface="Calibri" panose="020F0502020204030204" pitchFamily="34" charset="0"/>
                <a:ea typeface="Yu Mincho" panose="02020400000000000000" pitchFamily="18" charset="-128"/>
                <a:cs typeface="Calibri" panose="020F0502020204030204" pitchFamily="34" charset="0"/>
              </a:rPr>
              <a:t>stratégies</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concertées</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en</a:t>
            </a:r>
            <a:r>
              <a:rPr lang="en-US" sz="900" dirty="0">
                <a:latin typeface="Calibri" panose="020F0502020204030204" pitchFamily="34" charset="0"/>
                <a:ea typeface="Yu Mincho" panose="02020400000000000000" pitchFamily="18" charset="-128"/>
                <a:cs typeface="Calibri" panose="020F0502020204030204" pitchFamily="34" charset="0"/>
              </a:rPr>
              <a:t> place. </a:t>
            </a:r>
            <a:r>
              <a:rPr lang="en-US" sz="900" dirty="0" err="1">
                <a:latin typeface="Calibri" panose="020F0502020204030204" pitchFamily="34" charset="0"/>
                <a:ea typeface="Yu Mincho" panose="02020400000000000000" pitchFamily="18" charset="-128"/>
                <a:cs typeface="Calibri" panose="020F0502020204030204" pitchFamily="34" charset="0"/>
              </a:rPr>
              <a:t>Chaque</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établissement</a:t>
            </a:r>
            <a:r>
              <a:rPr lang="en-US" sz="900" dirty="0">
                <a:latin typeface="Calibri" panose="020F0502020204030204" pitchFamily="34" charset="0"/>
                <a:ea typeface="Yu Mincho" panose="02020400000000000000" pitchFamily="18" charset="-128"/>
                <a:cs typeface="Calibri" panose="020F0502020204030204" pitchFamily="34" charset="0"/>
              </a:rPr>
              <a:t> de </a:t>
            </a:r>
            <a:r>
              <a:rPr lang="en-US" sz="900" dirty="0" err="1">
                <a:latin typeface="Calibri" panose="020F0502020204030204" pitchFamily="34" charset="0"/>
                <a:ea typeface="Yu Mincho" panose="02020400000000000000" pitchFamily="18" charset="-128"/>
                <a:cs typeface="Calibri" panose="020F0502020204030204" pitchFamily="34" charset="0"/>
              </a:rPr>
              <a:t>santé</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est</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responsable</a:t>
            </a:r>
            <a:r>
              <a:rPr lang="en-US" sz="900" dirty="0">
                <a:latin typeface="Calibri" panose="020F0502020204030204" pitchFamily="34" charset="0"/>
                <a:ea typeface="Yu Mincho" panose="02020400000000000000" pitchFamily="18" charset="-128"/>
                <a:cs typeface="Calibri" panose="020F0502020204030204" pitchFamily="34" charset="0"/>
              </a:rPr>
              <a:t> de la mise </a:t>
            </a:r>
            <a:r>
              <a:rPr lang="en-US" sz="900" dirty="0" err="1">
                <a:latin typeface="Calibri" panose="020F0502020204030204" pitchFamily="34" charset="0"/>
                <a:ea typeface="Yu Mincho" panose="02020400000000000000" pitchFamily="18" charset="-128"/>
                <a:cs typeface="Calibri" panose="020F0502020204030204" pitchFamily="34" charset="0"/>
              </a:rPr>
              <a:t>en</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œuvre</a:t>
            </a:r>
            <a:r>
              <a:rPr lang="en-US" sz="900" dirty="0">
                <a:latin typeface="Calibri" panose="020F0502020204030204" pitchFamily="34" charset="0"/>
                <a:ea typeface="Yu Mincho" panose="02020400000000000000" pitchFamily="18" charset="-128"/>
                <a:cs typeface="Calibri" panose="020F0502020204030204" pitchFamily="34" charset="0"/>
              </a:rPr>
              <a:t> des </a:t>
            </a:r>
            <a:r>
              <a:rPr lang="en-US" sz="900" dirty="0" err="1">
                <a:latin typeface="Calibri" panose="020F0502020204030204" pitchFamily="34" charset="0"/>
                <a:ea typeface="Yu Mincho" panose="02020400000000000000" pitchFamily="18" charset="-128"/>
                <a:cs typeface="Calibri" panose="020F0502020204030204" pitchFamily="34" charset="0"/>
              </a:rPr>
              <a:t>stratégies</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appropriées</a:t>
            </a:r>
            <a:r>
              <a:rPr lang="en-US" sz="900" dirty="0">
                <a:latin typeface="Calibri" panose="020F0502020204030204" pitchFamily="34" charset="0"/>
                <a:ea typeface="Yu Mincho" panose="02020400000000000000" pitchFamily="18" charset="-128"/>
                <a:cs typeface="Calibri" panose="020F0502020204030204" pitchFamily="34" charset="0"/>
              </a:rPr>
              <a:t> pour </a:t>
            </a:r>
            <a:r>
              <a:rPr lang="en-US" sz="900" dirty="0" err="1">
                <a:latin typeface="Calibri" panose="020F0502020204030204" pitchFamily="34" charset="0"/>
                <a:ea typeface="Yu Mincho" panose="02020400000000000000" pitchFamily="18" charset="-128"/>
                <a:cs typeface="Calibri" panose="020F0502020204030204" pitchFamily="34" charset="0"/>
              </a:rPr>
              <a:t>rejoindre</a:t>
            </a:r>
            <a:r>
              <a:rPr lang="en-US" sz="900" dirty="0">
                <a:latin typeface="Calibri" panose="020F0502020204030204" pitchFamily="34" charset="0"/>
                <a:ea typeface="Yu Mincho" panose="02020400000000000000" pitchFamily="18" charset="-128"/>
                <a:cs typeface="Calibri" panose="020F0502020204030204" pitchFamily="34" charset="0"/>
              </a:rPr>
              <a:t> la population </a:t>
            </a:r>
            <a:r>
              <a:rPr lang="en-US" sz="900" dirty="0" err="1">
                <a:latin typeface="Calibri" panose="020F0502020204030204" pitchFamily="34" charset="0"/>
                <a:ea typeface="Yu Mincho" panose="02020400000000000000" pitchFamily="18" charset="-128"/>
                <a:cs typeface="Calibri" panose="020F0502020204030204" pitchFamily="34" charset="0"/>
              </a:rPr>
              <a:t>qu'il</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sert</a:t>
            </a:r>
            <a:r>
              <a:rPr lang="en-US" sz="900" dirty="0">
                <a:latin typeface="Calibri" panose="020F0502020204030204" pitchFamily="34" charset="0"/>
                <a:ea typeface="Yu Mincho" panose="02020400000000000000" pitchFamily="18" charset="-128"/>
                <a:cs typeface="Calibri" panose="020F0502020204030204" pitchFamily="34" charset="0"/>
              </a:rPr>
              <a:t>.</a:t>
            </a:r>
          </a:p>
        </p:txBody>
      </p:sp>
    </p:spTree>
    <p:extLst>
      <p:ext uri="{BB962C8B-B14F-4D97-AF65-F5344CB8AC3E}">
        <p14:creationId xmlns:p14="http://schemas.microsoft.com/office/powerpoint/2010/main" val="3189498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543885" y="304975"/>
            <a:ext cx="10380786" cy="345482"/>
          </a:xfrm>
        </p:spPr>
        <p:txBody>
          <a:bodyPr>
            <a:normAutofit/>
          </a:bodyPr>
          <a:lstStyle/>
          <a:p>
            <a:r>
              <a:rPr lang="fr-FR" sz="1600" dirty="0"/>
              <a:t>Stratégies pour améliorer le dépistage pour les populations mal desservies* (2/3)</a:t>
            </a:r>
            <a:endParaRPr lang="en-US" sz="1600" dirty="0"/>
          </a:p>
        </p:txBody>
      </p:sp>
      <p:graphicFrame>
        <p:nvGraphicFramePr>
          <p:cNvPr id="3" name="Table 2">
            <a:extLst>
              <a:ext uri="{FF2B5EF4-FFF2-40B4-BE49-F238E27FC236}">
                <a16:creationId xmlns:a16="http://schemas.microsoft.com/office/drawing/2014/main" id="{61E6002C-AB80-AFB2-3906-1E28FD05EDF0}"/>
              </a:ext>
            </a:extLst>
          </p:cNvPr>
          <p:cNvGraphicFramePr>
            <a:graphicFrameLocks noGrp="1"/>
          </p:cNvGraphicFramePr>
          <p:nvPr>
            <p:extLst>
              <p:ext uri="{D42A27DB-BD31-4B8C-83A1-F6EECF244321}">
                <p14:modId xmlns:p14="http://schemas.microsoft.com/office/powerpoint/2010/main" val="1959987951"/>
              </p:ext>
            </p:extLst>
          </p:nvPr>
        </p:nvGraphicFramePr>
        <p:xfrm>
          <a:off x="351692" y="812806"/>
          <a:ext cx="11496430" cy="5311712"/>
        </p:xfrm>
        <a:graphic>
          <a:graphicData uri="http://schemas.openxmlformats.org/drawingml/2006/table">
            <a:tbl>
              <a:tblPr firstRow="1" firstCol="1">
                <a:tableStyleId>{7E9639D4-E3E2-4D34-9284-5A2195B3D0D7}</a:tableStyleId>
              </a:tblPr>
              <a:tblGrid>
                <a:gridCol w="570523">
                  <a:extLst>
                    <a:ext uri="{9D8B030D-6E8A-4147-A177-3AD203B41FA5}">
                      <a16:colId xmlns:a16="http://schemas.microsoft.com/office/drawing/2014/main" val="1727381097"/>
                    </a:ext>
                  </a:extLst>
                </a:gridCol>
                <a:gridCol w="1531816">
                  <a:extLst>
                    <a:ext uri="{9D8B030D-6E8A-4147-A177-3AD203B41FA5}">
                      <a16:colId xmlns:a16="http://schemas.microsoft.com/office/drawing/2014/main" val="3560393639"/>
                    </a:ext>
                  </a:extLst>
                </a:gridCol>
                <a:gridCol w="1672492">
                  <a:extLst>
                    <a:ext uri="{9D8B030D-6E8A-4147-A177-3AD203B41FA5}">
                      <a16:colId xmlns:a16="http://schemas.microsoft.com/office/drawing/2014/main" val="1289430155"/>
                    </a:ext>
                  </a:extLst>
                </a:gridCol>
                <a:gridCol w="1375508">
                  <a:extLst>
                    <a:ext uri="{9D8B030D-6E8A-4147-A177-3AD203B41FA5}">
                      <a16:colId xmlns:a16="http://schemas.microsoft.com/office/drawing/2014/main" val="3620734746"/>
                    </a:ext>
                  </a:extLst>
                </a:gridCol>
                <a:gridCol w="6346091">
                  <a:extLst>
                    <a:ext uri="{9D8B030D-6E8A-4147-A177-3AD203B41FA5}">
                      <a16:colId xmlns:a16="http://schemas.microsoft.com/office/drawing/2014/main" val="1483213285"/>
                    </a:ext>
                  </a:extLst>
                </a:gridCol>
              </a:tblGrid>
              <a:tr h="111479">
                <a:tc>
                  <a:txBody>
                    <a:bodyPr/>
                    <a:lstStyle/>
                    <a:p>
                      <a:pPr marL="0" marR="0" algn="ctr" defTabSz="914400" rtl="0" eaLnBrk="1" latinLnBrk="0" hangingPunct="1">
                        <a:lnSpc>
                          <a:spcPct val="107000"/>
                        </a:lnSpc>
                        <a:spcBef>
                          <a:spcPts val="100"/>
                        </a:spcBef>
                        <a:spcAft>
                          <a:spcPts val="100"/>
                        </a:spcAft>
                      </a:pPr>
                      <a:r>
                        <a:rPr lang="en-US" sz="1000" b="1" kern="1200" dirty="0">
                          <a:solidFill>
                            <a:srgbClr val="FEFFFE"/>
                          </a:solidFill>
                          <a:effectLst/>
                        </a:rPr>
                        <a:t>Province </a:t>
                      </a:r>
                      <a:r>
                        <a:rPr lang="en-US" sz="1000" b="1" kern="1200" dirty="0" err="1">
                          <a:solidFill>
                            <a:srgbClr val="FEFFFE"/>
                          </a:solidFill>
                          <a:effectLst/>
                        </a:rPr>
                        <a:t>ou</a:t>
                      </a:r>
                      <a:r>
                        <a:rPr lang="en-US" sz="1000" b="1" kern="1200" dirty="0">
                          <a:solidFill>
                            <a:srgbClr val="FEFFFE"/>
                          </a:solidFill>
                          <a:effectLst/>
                        </a:rPr>
                        <a:t> </a:t>
                      </a:r>
                      <a:r>
                        <a:rPr lang="en-US" sz="1000" b="1" kern="1200" dirty="0" err="1">
                          <a:solidFill>
                            <a:srgbClr val="FEFFFE"/>
                          </a:solidFill>
                          <a:effectLst/>
                        </a:rPr>
                        <a:t>territoire</a:t>
                      </a:r>
                      <a:endParaRPr lang="en-US" sz="1000" b="1" kern="1200" dirty="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100"/>
                        </a:spcBef>
                        <a:spcAft>
                          <a:spcPts val="100"/>
                        </a:spcAft>
                      </a:pPr>
                      <a:r>
                        <a:rPr lang="en-US" sz="1000" b="1" kern="1200">
                          <a:solidFill>
                            <a:srgbClr val="FEFFFE"/>
                          </a:solidFill>
                          <a:effectLst/>
                        </a:rPr>
                        <a:t>Audience(s) visée(s)</a:t>
                      </a:r>
                      <a:endParaRPr lang="en-US" sz="1000" b="1" kern="120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100"/>
                        </a:spcBef>
                        <a:spcAft>
                          <a:spcPts val="100"/>
                        </a:spcAft>
                      </a:pPr>
                      <a:r>
                        <a:rPr lang="en-US" sz="1000" b="1" kern="1200">
                          <a:solidFill>
                            <a:srgbClr val="FEFFFE"/>
                          </a:solidFill>
                          <a:effectLst/>
                        </a:rPr>
                        <a:t>Stratégies utilisées (liste)</a:t>
                      </a:r>
                      <a:endParaRPr lang="en-US" sz="1000" b="1" kern="120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100"/>
                        </a:spcBef>
                        <a:spcAft>
                          <a:spcPts val="100"/>
                        </a:spcAft>
                      </a:pPr>
                      <a:r>
                        <a:rPr lang="en-US" sz="1000" b="1" kern="1200">
                          <a:solidFill>
                            <a:srgbClr val="FEFFFE"/>
                          </a:solidFill>
                          <a:effectLst/>
                        </a:rPr>
                        <a:t>Stratégie co-développée avec la communauté ?</a:t>
                      </a:r>
                      <a:endParaRPr lang="en-US" sz="1000" b="1" kern="120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100"/>
                        </a:spcBef>
                        <a:spcAft>
                          <a:spcPts val="100"/>
                        </a:spcAft>
                      </a:pPr>
                      <a:r>
                        <a:rPr lang="en-US" sz="1000" b="1" kern="1200" dirty="0">
                          <a:solidFill>
                            <a:srgbClr val="FEFFFE"/>
                          </a:solidFill>
                          <a:effectLst/>
                        </a:rPr>
                        <a:t>Description des activités visant à améliorer le dépistage pour les populations mal desservies</a:t>
                      </a:r>
                      <a:endParaRPr lang="en-US" sz="1000" b="1" kern="1200" dirty="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135908592"/>
                  </a:ext>
                </a:extLst>
              </a:tr>
              <a:tr h="1533343">
                <a:tc>
                  <a:txBody>
                    <a:bodyPr/>
                    <a:lstStyle/>
                    <a:p>
                      <a:pPr marL="0" marR="0" algn="ctr">
                        <a:lnSpc>
                          <a:spcPct val="107000"/>
                        </a:lnSpc>
                        <a:spcBef>
                          <a:spcPts val="0"/>
                        </a:spcBef>
                        <a:spcAft>
                          <a:spcPts val="100"/>
                        </a:spcAft>
                      </a:pPr>
                      <a:r>
                        <a:rPr lang="en-US" sz="900" b="1" dirty="0">
                          <a:solidFill>
                            <a:srgbClr val="FEFFFE"/>
                          </a:solidFill>
                          <a:effectLst/>
                          <a:latin typeface="Calibri" panose="020F0502020204030204" pitchFamily="34" charset="0"/>
                          <a:ea typeface="Times New Roman" panose="02020603050405020304" pitchFamily="18" charset="0"/>
                          <a:cs typeface="Calibri" panose="020F0502020204030204" pitchFamily="34" charset="0"/>
                        </a:rPr>
                        <a:t>Ont.</a:t>
                      </a:r>
                      <a:endParaRPr lang="en-US" sz="11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Sous-</a:t>
                      </a:r>
                      <a:r>
                        <a:rPr lang="en-US" sz="900" kern="1200" dirty="0" err="1">
                          <a:solidFill>
                            <a:schemeClr val="tx1"/>
                          </a:solidFill>
                          <a:effectLst/>
                          <a:latin typeface="+mn-lt"/>
                          <a:ea typeface="+mn-ea"/>
                          <a:cs typeface="+mn-cs"/>
                        </a:rPr>
                        <a:t>dépistés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ou</a:t>
                      </a:r>
                      <a:r>
                        <a:rPr lang="en-US" sz="900" kern="1200" dirty="0">
                          <a:solidFill>
                            <a:schemeClr val="tx1"/>
                          </a:solidFill>
                          <a:effectLst/>
                          <a:latin typeface="+mn-lt"/>
                          <a:ea typeface="+mn-ea"/>
                          <a:cs typeface="+mn-cs"/>
                        </a:rPr>
                        <a:t> jamais </a:t>
                      </a:r>
                      <a:r>
                        <a:rPr lang="en-US" sz="900" kern="1200" dirty="0" err="1">
                          <a:solidFill>
                            <a:schemeClr val="tx1"/>
                          </a:solidFill>
                          <a:effectLst/>
                          <a:latin typeface="+mn-lt"/>
                          <a:ea typeface="+mn-ea"/>
                          <a:cs typeface="+mn-cs"/>
                        </a:rPr>
                        <a:t>dépistés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Hommes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Populations jamais ou insuffisamment dépistées ou populations qui ne sont pas rattachées à un </a:t>
                      </a:r>
                      <a:r>
                        <a:rPr lang="en-US" sz="900" kern="1200" dirty="0" err="1">
                          <a:solidFill>
                            <a:schemeClr val="tx1"/>
                          </a:solidFill>
                          <a:effectLst/>
                          <a:latin typeface="+mn-lt"/>
                          <a:ea typeface="+mn-ea"/>
                          <a:cs typeface="+mn-cs"/>
                        </a:rPr>
                        <a:t>médecin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traitant</a:t>
                      </a:r>
                      <a:r>
                        <a:rPr lang="en-US" sz="900" kern="1200" dirty="0">
                          <a:solidFill>
                            <a:schemeClr val="tx1"/>
                          </a:solidFill>
                          <a:effectLst/>
                          <a:latin typeface="+mn-lt"/>
                          <a:ea typeface="+mn-ea"/>
                          <a:cs typeface="+mn-cs"/>
                        </a:rPr>
                        <a:t>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Communautés des Premières nations de la zone de Sioux Lookout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Les personnes qui ont manqué leur test de dépistage systématique du cancer à cause de COVID-19</a:t>
                      </a:r>
                      <a:br>
                        <a:rPr lang="en-US" sz="900" kern="1200" dirty="0">
                          <a:solidFill>
                            <a:schemeClr val="tx1"/>
                          </a:solidFill>
                          <a:effectLst/>
                          <a:latin typeface="+mn-lt"/>
                          <a:ea typeface="+mn-ea"/>
                          <a:cs typeface="+mn-cs"/>
                        </a:rPr>
                      </a:br>
                      <a:br>
                        <a:rPr lang="en-US" sz="900"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Correspondance de rappel</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Correspondance ciblée</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Coachs de dépistage mobiles</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Programme pilote prévu pour améliorer l'accès au TIF </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Modifications de l'éligibilité de la correspondance</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Campagne de sensibilisation au dépistage</a:t>
                      </a:r>
                    </a:p>
                    <a:p>
                      <a:pPr marL="0" marR="0" lvl="0" algn="l" defTabSz="914400" rtl="0" eaLnBrk="1" latinLnBrk="0" hangingPunct="1">
                        <a:lnSpc>
                          <a:spcPct val="107000"/>
                        </a:lnSpc>
                        <a:spcBef>
                          <a:spcPts val="0"/>
                        </a:spcBef>
                        <a:spcAft>
                          <a:spcPts val="0"/>
                        </a:spcAft>
                        <a:buFont typeface="Arial" panose="020B0604020202020204" pitchFamily="34" charset="0"/>
                        <a:tabLst>
                          <a:tab pos="5280025" algn="l"/>
                        </a:tabLst>
                      </a:pPr>
                      <a:r>
                        <a:rPr lang="en-US" sz="900" kern="1200" dirty="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Non</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Non</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Non</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Non^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Le programme envoie tous les deux ans des invitations aux personnes âgées de 50 à 74 ans qui sont en retard pour le dépistage (c'est-à-dire celles qui ne répondent pas ou peu).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En 2019, Action Cancer Ontario a mis en œuvre des lettres d'invitation avec des messages ciblés pour les hommes. L'initiative était fondée sur les résultats d'un essai contrôlé randomisé montrant que les lettres spécifiques aux hommes entraînaient une augmentation de la participation au dépistage du cancer colorectal chez les hommes.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Des coaches mobiles dans certaines régions (Nord-Ouest, Hamilton Niagara Haldimand Brant) fournissent des services de dépistage aux personnes qui n'ont pas de </a:t>
                      </a:r>
                      <a:r>
                        <a:rPr lang="en-US" sz="900" kern="1200" dirty="0" err="1">
                          <a:solidFill>
                            <a:schemeClr val="tx1"/>
                          </a:solidFill>
                          <a:effectLst/>
                          <a:latin typeface="+mn-lt"/>
                          <a:ea typeface="+mn-ea"/>
                          <a:cs typeface="+mn-cs"/>
                        </a:rPr>
                        <a:t>médecin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traitant</a:t>
                      </a:r>
                      <a:r>
                        <a:rPr lang="en-US" sz="900" kern="1200" dirty="0">
                          <a:solidFill>
                            <a:schemeClr val="tx1"/>
                          </a:solidFill>
                          <a:effectLst/>
                          <a:latin typeface="+mn-lt"/>
                          <a:ea typeface="+mn-ea"/>
                          <a:cs typeface="+mn-cs"/>
                        </a:rPr>
                        <a:t> ou qui rencontrent des obstacles pour accéder aux services de dépistage existants (en raison du transport ou d'autres obstacles).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Un projet pilote est prévu pour étudier l'accès au dépistage du cancer colorectal et pour soutenir les améliorations dans ce domaine en mettant à disposition un stock de kits TIF dans les postes de soins infirmiers et les centres de santé.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Le ministère de la Santé de l'Ontario a émis une directive pour interrompre les services non essentiels au printemps 2020, y compris le dépistage, en raison de la pandémie de COVID-19. Cela comprenait une pause dans les lettres d'invitation et de rappel, qui ont repris progressivement à partir de décembre 2020. Sachant que les personnes âgées de 74 ans pendant la pause de la correspondance peuvent avoir atteint 75 ans depuis lors (et ne seraient plus éligibles pour recevoir des lettres dans le cadre de notre campagne de correspondance type), la limite d'âge supérieure pour les campagnes de correspondance par lettres d'invitation et de rappel a été repoussée d'un an afin de garantir que les personnes qui n'ont pas subi de dépistage en raison de la pandémie reçoivent des notifications de dépistage.</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 Le ministère de la Santé de l'Ontario mènera une campagne publique pour rappeler l'importance d'un dépistage régulier du cancer en septembre 2021 et a accordé à Santé Ontario (Action Cancer Ontario) des fonds pour élaborer des stratégies supplémentaires visant à soutenir la reprise du dépistage.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089293"/>
                  </a:ext>
                </a:extLst>
              </a:tr>
              <a:tr h="211551">
                <a:tc>
                  <a:txBody>
                    <a:bodyPr/>
                    <a:lstStyle/>
                    <a:p>
                      <a:pPr marL="0" marR="0" algn="ctr">
                        <a:lnSpc>
                          <a:spcPct val="107000"/>
                        </a:lnSpc>
                        <a:spcBef>
                          <a:spcPts val="0"/>
                        </a:spcBef>
                        <a:spcAft>
                          <a:spcPts val="800"/>
                        </a:spcAft>
                      </a:pPr>
                      <a:r>
                        <a:rPr lang="en-US" sz="900" b="1" dirty="0">
                          <a:solidFill>
                            <a:srgbClr val="FEFFFE"/>
                          </a:solidFill>
                          <a:effectLst/>
                          <a:latin typeface="Calibri" panose="020F0502020204030204" pitchFamily="34" charset="0"/>
                          <a:ea typeface="Times New Roman" panose="02020603050405020304" pitchFamily="18" charset="0"/>
                          <a:cs typeface="Calibri" panose="020F0502020204030204" pitchFamily="34" charset="0"/>
                        </a:rPr>
                        <a:t>N.-B.</a:t>
                      </a:r>
                      <a:endParaRPr lang="en-US" sz="11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Personnes sans </a:t>
                      </a:r>
                      <a:r>
                        <a:rPr lang="en-US" sz="900" kern="1200" dirty="0" err="1">
                          <a:solidFill>
                            <a:schemeClr val="tx1"/>
                          </a:solidFill>
                          <a:effectLst/>
                          <a:latin typeface="+mn-lt"/>
                          <a:ea typeface="+mn-ea"/>
                          <a:cs typeface="+mn-cs"/>
                        </a:rPr>
                        <a:t>médecin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traitant</a:t>
                      </a:r>
                      <a:r>
                        <a:rPr lang="en-US" sz="900" kern="1200" dirty="0">
                          <a:solidFill>
                            <a:schemeClr val="tx1"/>
                          </a:solidFill>
                          <a:effectLst/>
                          <a:latin typeface="+mn-lt"/>
                          <a:ea typeface="+mn-ea"/>
                          <a:cs typeface="+mn-cs"/>
                        </a:rPr>
                        <a:t>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err="1">
                          <a:solidFill>
                            <a:schemeClr val="tx1"/>
                          </a:solidFill>
                          <a:effectLst/>
                          <a:latin typeface="+mn-lt"/>
                          <a:ea typeface="+mn-ea"/>
                          <a:cs typeface="+mn-cs"/>
                        </a:rPr>
                        <a:t>Groupes</a:t>
                      </a:r>
                      <a:r>
                        <a:rPr lang="en-US" sz="900" kern="1200" dirty="0">
                          <a:solidFill>
                            <a:schemeClr val="tx1"/>
                          </a:solidFill>
                          <a:effectLst/>
                          <a:latin typeface="+mn-lt"/>
                          <a:ea typeface="+mn-ea"/>
                          <a:cs typeface="+mn-cs"/>
                        </a:rPr>
                        <a:t> culturels spécifiques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Faible revenu</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Zones géographiques spécifiques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Le programme offre des kits de dépistage du côlon aux personnes éligibles sans recommandation d'un </a:t>
                      </a:r>
                      <a:r>
                        <a:rPr lang="en-US" sz="900" kern="1200" dirty="0" err="1">
                          <a:solidFill>
                            <a:schemeClr val="tx1"/>
                          </a:solidFill>
                          <a:effectLst/>
                          <a:latin typeface="+mn-lt"/>
                          <a:ea typeface="+mn-ea"/>
                          <a:cs typeface="+mn-cs"/>
                        </a:rPr>
                        <a:t>médecin</a:t>
                      </a:r>
                      <a:r>
                        <a:rPr lang="en-US" sz="900" kern="1200" dirty="0">
                          <a:solidFill>
                            <a:schemeClr val="tx1"/>
                          </a:solidFill>
                          <a:effectLst/>
                          <a:latin typeface="+mn-lt"/>
                          <a:ea typeface="+mn-ea"/>
                          <a:cs typeface="+mn-cs"/>
                        </a:rPr>
                        <a:t>.</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err="1">
                          <a:solidFill>
                            <a:schemeClr val="tx1"/>
                          </a:solidFill>
                          <a:effectLst/>
                          <a:latin typeface="+mn-lt"/>
                          <a:ea typeface="+mn-ea"/>
                          <a:cs typeface="+mn-cs"/>
                        </a:rPr>
                        <a:t>Cibler</a:t>
                      </a:r>
                      <a:r>
                        <a:rPr lang="en-US" sz="900" kern="1200" dirty="0">
                          <a:solidFill>
                            <a:schemeClr val="tx1"/>
                          </a:solidFill>
                          <a:effectLst/>
                          <a:latin typeface="+mn-lt"/>
                          <a:ea typeface="+mn-ea"/>
                          <a:cs typeface="+mn-cs"/>
                        </a:rPr>
                        <a:t> l'éducation sur les groupes communautaires multiculturels. </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Éliminer les coûts du produit de préparation des intestins. </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Cibler les stratégies pour améliorer la participation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Non</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Non</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Les participants </a:t>
                      </a:r>
                      <a:r>
                        <a:rPr lang="en-US" sz="900" kern="1200" dirty="0" err="1">
                          <a:solidFill>
                            <a:schemeClr val="tx1"/>
                          </a:solidFill>
                          <a:effectLst/>
                          <a:latin typeface="+mn-lt"/>
                          <a:ea typeface="+mn-ea"/>
                          <a:cs typeface="+mn-cs"/>
                        </a:rPr>
                        <a:t>peuvent</a:t>
                      </a:r>
                      <a:r>
                        <a:rPr lang="en-US" sz="900" kern="1200" dirty="0">
                          <a:solidFill>
                            <a:schemeClr val="tx1"/>
                          </a:solidFill>
                          <a:effectLst/>
                          <a:latin typeface="+mn-lt"/>
                          <a:ea typeface="+mn-ea"/>
                          <a:cs typeface="+mn-cs"/>
                        </a:rPr>
                        <a:t> demander un kit de </a:t>
                      </a:r>
                      <a:r>
                        <a:rPr lang="en-US" sz="900" kern="1200" dirty="0" err="1">
                          <a:solidFill>
                            <a:schemeClr val="tx1"/>
                          </a:solidFill>
                          <a:effectLst/>
                          <a:latin typeface="+mn-lt"/>
                          <a:ea typeface="+mn-ea"/>
                          <a:cs typeface="+mn-cs"/>
                        </a:rPr>
                        <a:t>dépistage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qu'ils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aient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ou</a:t>
                      </a:r>
                      <a:r>
                        <a:rPr lang="en-US" sz="900" kern="1200" dirty="0">
                          <a:solidFill>
                            <a:schemeClr val="tx1"/>
                          </a:solidFill>
                          <a:effectLst/>
                          <a:latin typeface="+mn-lt"/>
                          <a:ea typeface="+mn-ea"/>
                          <a:cs typeface="+mn-cs"/>
                        </a:rPr>
                        <a:t> non un </a:t>
                      </a:r>
                      <a:r>
                        <a:rPr lang="en-US" sz="900" kern="1200" dirty="0" err="1">
                          <a:solidFill>
                            <a:schemeClr val="tx1"/>
                          </a:solidFill>
                          <a:effectLst/>
                          <a:latin typeface="+mn-lt"/>
                          <a:ea typeface="+mn-ea"/>
                          <a:cs typeface="+mn-cs"/>
                        </a:rPr>
                        <a:t>médecin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traitant</a:t>
                      </a:r>
                      <a:r>
                        <a:rPr lang="en-US" sz="900" kern="1200" dirty="0">
                          <a:solidFill>
                            <a:schemeClr val="tx1"/>
                          </a:solidFill>
                          <a:effectLst/>
                          <a:latin typeface="+mn-lt"/>
                          <a:ea typeface="+mn-ea"/>
                          <a:cs typeface="+mn-cs"/>
                        </a:rPr>
                        <a: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Le </a:t>
                      </a:r>
                      <a:r>
                        <a:rPr lang="en-US" sz="900" kern="1200" dirty="0" err="1">
                          <a:solidFill>
                            <a:schemeClr val="tx1"/>
                          </a:solidFill>
                          <a:effectLst/>
                          <a:latin typeface="+mn-lt"/>
                          <a:ea typeface="+mn-ea"/>
                          <a:cs typeface="+mn-cs"/>
                        </a:rPr>
                        <a:t>programme</a:t>
                      </a:r>
                      <a:r>
                        <a:rPr lang="en-US" sz="900" kern="1200" dirty="0">
                          <a:solidFill>
                            <a:schemeClr val="tx1"/>
                          </a:solidFill>
                          <a:effectLst/>
                          <a:latin typeface="+mn-lt"/>
                          <a:ea typeface="+mn-ea"/>
                          <a:cs typeface="+mn-cs"/>
                        </a:rPr>
                        <a:t> propose des </a:t>
                      </a:r>
                      <a:r>
                        <a:rPr lang="en-US" sz="900" kern="1200" dirty="0" err="1">
                          <a:solidFill>
                            <a:schemeClr val="tx1"/>
                          </a:solidFill>
                          <a:effectLst/>
                          <a:latin typeface="+mn-lt"/>
                          <a:ea typeface="+mn-ea"/>
                          <a:cs typeface="+mn-cs"/>
                        </a:rPr>
                        <a:t>présentations</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groupe</a:t>
                      </a:r>
                      <a:r>
                        <a:rPr lang="en-US" sz="900" kern="1200" dirty="0">
                          <a:solidFill>
                            <a:schemeClr val="tx1"/>
                          </a:solidFill>
                          <a:effectLst/>
                          <a:latin typeface="+mn-lt"/>
                          <a:ea typeface="+mn-ea"/>
                          <a:cs typeface="+mn-cs"/>
                        </a:rPr>
                        <a:t> à la </a:t>
                      </a:r>
                      <a:r>
                        <a:rPr lang="en-US" sz="900" kern="1200" dirty="0" err="1">
                          <a:solidFill>
                            <a:schemeClr val="tx1"/>
                          </a:solidFill>
                          <a:effectLst/>
                          <a:latin typeface="+mn-lt"/>
                          <a:ea typeface="+mn-ea"/>
                          <a:cs typeface="+mn-cs"/>
                        </a:rPr>
                        <a:t>demande</a:t>
                      </a:r>
                      <a:r>
                        <a:rPr lang="en-US" sz="900" kern="1200" dirty="0">
                          <a:solidFill>
                            <a:schemeClr val="tx1"/>
                          </a:solidFill>
                          <a:effectLst/>
                          <a:latin typeface="+mn-lt"/>
                          <a:ea typeface="+mn-ea"/>
                          <a:cs typeface="+mn-cs"/>
                        </a:rPr>
                        <a:t> de </a:t>
                      </a:r>
                      <a:r>
                        <a:rPr lang="en-US" sz="900" kern="1200" dirty="0" err="1">
                          <a:solidFill>
                            <a:schemeClr val="tx1"/>
                          </a:solidFill>
                          <a:effectLst/>
                          <a:latin typeface="+mn-lt"/>
                          <a:ea typeface="+mn-ea"/>
                          <a:cs typeface="+mn-cs"/>
                        </a:rPr>
                        <a:t>groupes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communautaires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multiculturels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fonction</a:t>
                      </a:r>
                      <a:r>
                        <a:rPr lang="en-US" sz="900" kern="1200" dirty="0">
                          <a:solidFill>
                            <a:schemeClr val="tx1"/>
                          </a:solidFill>
                          <a:effectLst/>
                          <a:latin typeface="+mn-lt"/>
                          <a:ea typeface="+mn-ea"/>
                          <a:cs typeface="+mn-cs"/>
                        </a:rPr>
                        <a:t> des </a:t>
                      </a:r>
                      <a:r>
                        <a:rPr lang="en-US" sz="900" kern="1200" dirty="0" err="1">
                          <a:solidFill>
                            <a:schemeClr val="tx1"/>
                          </a:solidFill>
                          <a:effectLst/>
                          <a:latin typeface="+mn-lt"/>
                          <a:ea typeface="+mn-ea"/>
                          <a:cs typeface="+mn-cs"/>
                        </a:rPr>
                        <a:t>besoins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éducatifs</a:t>
                      </a:r>
                      <a:r>
                        <a:rPr lang="en-US" sz="900" kern="1200" dirty="0">
                          <a:solidFill>
                            <a:schemeClr val="tx1"/>
                          </a:solidFill>
                          <a:effectLst/>
                          <a:latin typeface="+mn-lt"/>
                          <a:ea typeface="+mn-ea"/>
                          <a:cs typeface="+mn-cs"/>
                        </a:rPr>
                        <a:t> du public </a:t>
                      </a:r>
                      <a:r>
                        <a:rPr lang="en-US" sz="900" kern="1200" dirty="0" err="1">
                          <a:solidFill>
                            <a:schemeClr val="tx1"/>
                          </a:solidFill>
                          <a:effectLst/>
                          <a:latin typeface="+mn-lt"/>
                          <a:ea typeface="+mn-ea"/>
                          <a:cs typeface="+mn-cs"/>
                        </a:rPr>
                        <a:t>ciblé</a:t>
                      </a:r>
                      <a:r>
                        <a:rPr lang="en-US" sz="900" kern="1200" dirty="0">
                          <a:solidFill>
                            <a:schemeClr val="tx1"/>
                          </a:solidFill>
                          <a:effectLst/>
                          <a:latin typeface="+mn-lt"/>
                          <a:ea typeface="+mn-ea"/>
                          <a:cs typeface="+mn-cs"/>
                        </a:rPr>
                        <a: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Le programme </a:t>
                      </a:r>
                      <a:r>
                        <a:rPr lang="en-CA" sz="900" kern="1200" dirty="0" err="1">
                          <a:solidFill>
                            <a:schemeClr val="tx1"/>
                          </a:solidFill>
                          <a:effectLst/>
                          <a:latin typeface="+mn-lt"/>
                          <a:ea typeface="+mn-ea"/>
                          <a:cs typeface="+mn-cs"/>
                        </a:rPr>
                        <a:t>fournira</a:t>
                      </a:r>
                      <a:r>
                        <a:rPr lang="en-CA" sz="900" kern="1200" dirty="0">
                          <a:solidFill>
                            <a:schemeClr val="tx1"/>
                          </a:solidFill>
                          <a:effectLst/>
                          <a:latin typeface="+mn-lt"/>
                          <a:ea typeface="+mn-ea"/>
                          <a:cs typeface="+mn-cs"/>
                        </a:rPr>
                        <a:t> des </a:t>
                      </a:r>
                      <a:r>
                        <a:rPr lang="en-CA" sz="900" kern="1200" dirty="0" err="1">
                          <a:solidFill>
                            <a:schemeClr val="tx1"/>
                          </a:solidFill>
                          <a:effectLst/>
                          <a:latin typeface="+mn-lt"/>
                          <a:ea typeface="+mn-ea"/>
                          <a:cs typeface="+mn-cs"/>
                        </a:rPr>
                        <a:t>produits</a:t>
                      </a:r>
                      <a:r>
                        <a:rPr lang="en-CA" sz="900" kern="1200" dirty="0">
                          <a:solidFill>
                            <a:schemeClr val="tx1"/>
                          </a:solidFill>
                          <a:effectLst/>
                          <a:latin typeface="+mn-lt"/>
                          <a:ea typeface="+mn-ea"/>
                          <a:cs typeface="+mn-cs"/>
                        </a:rPr>
                        <a:t> de </a:t>
                      </a:r>
                      <a:r>
                        <a:rPr lang="en-CA" sz="900" kern="1200" dirty="0" err="1">
                          <a:solidFill>
                            <a:schemeClr val="tx1"/>
                          </a:solidFill>
                          <a:effectLst/>
                          <a:latin typeface="+mn-lt"/>
                          <a:ea typeface="+mn-ea"/>
                          <a:cs typeface="+mn-cs"/>
                        </a:rPr>
                        <a:t>préparation</a:t>
                      </a:r>
                      <a:r>
                        <a:rPr lang="en-CA" sz="900" kern="1200" dirty="0">
                          <a:solidFill>
                            <a:schemeClr val="tx1"/>
                          </a:solidFill>
                          <a:effectLst/>
                          <a:latin typeface="+mn-lt"/>
                          <a:ea typeface="+mn-ea"/>
                          <a:cs typeface="+mn-cs"/>
                        </a:rPr>
                        <a:t> des </a:t>
                      </a:r>
                      <a:r>
                        <a:rPr lang="en-CA" sz="900" kern="1200" dirty="0" err="1">
                          <a:solidFill>
                            <a:schemeClr val="tx1"/>
                          </a:solidFill>
                          <a:effectLst/>
                          <a:latin typeface="+mn-lt"/>
                          <a:ea typeface="+mn-ea"/>
                          <a:cs typeface="+mn-cs"/>
                        </a:rPr>
                        <a:t>intestins</a:t>
                      </a:r>
                      <a:r>
                        <a:rPr lang="en-CA" sz="900" kern="1200" dirty="0">
                          <a:solidFill>
                            <a:schemeClr val="tx1"/>
                          </a:solidFill>
                          <a:effectLst/>
                          <a:latin typeface="+mn-lt"/>
                          <a:ea typeface="+mn-ea"/>
                          <a:cs typeface="+mn-cs"/>
                        </a:rPr>
                        <a:t> à </a:t>
                      </a:r>
                      <a:r>
                        <a:rPr lang="en-CA" sz="900" kern="1200" dirty="0" err="1">
                          <a:solidFill>
                            <a:schemeClr val="tx1"/>
                          </a:solidFill>
                          <a:effectLst/>
                          <a:latin typeface="+mn-lt"/>
                          <a:ea typeface="+mn-ea"/>
                          <a:cs typeface="+mn-cs"/>
                        </a:rPr>
                        <a:t>ceux</a:t>
                      </a:r>
                      <a:r>
                        <a:rPr lang="en-CA" sz="900" kern="1200" dirty="0">
                          <a:solidFill>
                            <a:schemeClr val="tx1"/>
                          </a:solidFill>
                          <a:effectLst/>
                          <a:latin typeface="+mn-lt"/>
                          <a:ea typeface="+mn-ea"/>
                          <a:cs typeface="+mn-cs"/>
                        </a:rPr>
                        <a:t> qui ne </a:t>
                      </a:r>
                      <a:r>
                        <a:rPr lang="en-CA" sz="900" kern="1200" dirty="0" err="1">
                          <a:solidFill>
                            <a:schemeClr val="tx1"/>
                          </a:solidFill>
                          <a:effectLst/>
                          <a:latin typeface="+mn-lt"/>
                          <a:ea typeface="+mn-ea"/>
                          <a:cs typeface="+mn-cs"/>
                        </a:rPr>
                        <a:t>sont</a:t>
                      </a:r>
                      <a:r>
                        <a:rPr lang="en-CA" sz="900" kern="1200" dirty="0">
                          <a:solidFill>
                            <a:schemeClr val="tx1"/>
                          </a:solidFill>
                          <a:effectLst/>
                          <a:latin typeface="+mn-lt"/>
                          <a:ea typeface="+mn-ea"/>
                          <a:cs typeface="+mn-cs"/>
                        </a:rPr>
                        <a:t> pas </a:t>
                      </a:r>
                      <a:r>
                        <a:rPr lang="en-CA" sz="900" kern="1200" dirty="0" err="1">
                          <a:solidFill>
                            <a:schemeClr val="tx1"/>
                          </a:solidFill>
                          <a:effectLst/>
                          <a:latin typeface="+mn-lt"/>
                          <a:ea typeface="+mn-ea"/>
                          <a:cs typeface="+mn-cs"/>
                        </a:rPr>
                        <a:t>en</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mesure</a:t>
                      </a:r>
                      <a:r>
                        <a:rPr lang="en-CA" sz="900" kern="1200" dirty="0">
                          <a:solidFill>
                            <a:schemeClr val="tx1"/>
                          </a:solidFill>
                          <a:effectLst/>
                          <a:latin typeface="+mn-lt"/>
                          <a:ea typeface="+mn-ea"/>
                          <a:cs typeface="+mn-cs"/>
                        </a:rPr>
                        <a:t> de les </a:t>
                      </a:r>
                      <a:r>
                        <a:rPr lang="en-CA" sz="900" kern="1200" dirty="0" err="1">
                          <a:solidFill>
                            <a:schemeClr val="tx1"/>
                          </a:solidFill>
                          <a:effectLst/>
                          <a:latin typeface="+mn-lt"/>
                          <a:ea typeface="+mn-ea"/>
                          <a:cs typeface="+mn-cs"/>
                        </a:rPr>
                        <a:t>acheter</a:t>
                      </a:r>
                      <a:r>
                        <a:rPr lang="en-CA" sz="900" kern="1200" dirty="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Grâce à la </a:t>
                      </a:r>
                      <a:r>
                        <a:rPr lang="en-US" sz="900" kern="1200" dirty="0" err="1">
                          <a:solidFill>
                            <a:schemeClr val="tx1"/>
                          </a:solidFill>
                          <a:effectLst/>
                          <a:latin typeface="+mn-lt"/>
                          <a:ea typeface="+mn-ea"/>
                          <a:cs typeface="+mn-cs"/>
                        </a:rPr>
                        <a:t>cartographie</a:t>
                      </a:r>
                      <a:r>
                        <a:rPr lang="en-US" sz="900" kern="1200" dirty="0">
                          <a:solidFill>
                            <a:schemeClr val="tx1"/>
                          </a:solidFill>
                          <a:effectLst/>
                          <a:latin typeface="+mn-lt"/>
                          <a:ea typeface="+mn-ea"/>
                          <a:cs typeface="+mn-cs"/>
                        </a:rPr>
                        <a:t> par </a:t>
                      </a:r>
                      <a:r>
                        <a:rPr lang="en-US" sz="900" kern="1200" dirty="0" err="1">
                          <a:solidFill>
                            <a:schemeClr val="tx1"/>
                          </a:solidFill>
                          <a:effectLst/>
                          <a:latin typeface="+mn-lt"/>
                          <a:ea typeface="+mn-ea"/>
                          <a:cs typeface="+mn-cs"/>
                        </a:rPr>
                        <a:t>système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d'information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géographique</a:t>
                      </a:r>
                      <a:r>
                        <a:rPr lang="en-US" sz="900" kern="1200" dirty="0">
                          <a:solidFill>
                            <a:schemeClr val="tx1"/>
                          </a:solidFill>
                          <a:effectLst/>
                          <a:latin typeface="+mn-lt"/>
                          <a:ea typeface="+mn-ea"/>
                          <a:cs typeface="+mn-cs"/>
                        </a:rPr>
                        <a:t> (SIG), le </a:t>
                      </a:r>
                      <a:r>
                        <a:rPr lang="en-US" sz="900" kern="1200" dirty="0" err="1">
                          <a:solidFill>
                            <a:schemeClr val="tx1"/>
                          </a:solidFill>
                          <a:effectLst/>
                          <a:latin typeface="+mn-lt"/>
                          <a:ea typeface="+mn-ea"/>
                          <a:cs typeface="+mn-cs"/>
                        </a:rPr>
                        <a:t>programme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est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mesure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d'identifier</a:t>
                      </a:r>
                      <a:r>
                        <a:rPr lang="en-US" sz="900" kern="1200" dirty="0">
                          <a:solidFill>
                            <a:schemeClr val="tx1"/>
                          </a:solidFill>
                          <a:effectLst/>
                          <a:latin typeface="+mn-lt"/>
                          <a:ea typeface="+mn-ea"/>
                          <a:cs typeface="+mn-cs"/>
                        </a:rPr>
                        <a:t> les zones de </a:t>
                      </a:r>
                      <a:r>
                        <a:rPr lang="en-US" sz="900" kern="1200" dirty="0" err="1">
                          <a:solidFill>
                            <a:schemeClr val="tx1"/>
                          </a:solidFill>
                          <a:effectLst/>
                          <a:latin typeface="+mn-lt"/>
                          <a:ea typeface="+mn-ea"/>
                          <a:cs typeface="+mn-cs"/>
                        </a:rPr>
                        <a:t>faible</a:t>
                      </a:r>
                      <a:r>
                        <a:rPr lang="en-US" sz="900" kern="1200" dirty="0">
                          <a:solidFill>
                            <a:schemeClr val="tx1"/>
                          </a:solidFill>
                          <a:effectLst/>
                          <a:latin typeface="+mn-lt"/>
                          <a:ea typeface="+mn-ea"/>
                          <a:cs typeface="+mn-cs"/>
                        </a:rPr>
                        <a:t> participation </a:t>
                      </a:r>
                      <a:r>
                        <a:rPr lang="en-US" sz="900" kern="1200" dirty="0" err="1">
                          <a:solidFill>
                            <a:schemeClr val="tx1"/>
                          </a:solidFill>
                          <a:effectLst/>
                          <a:latin typeface="+mn-lt"/>
                          <a:ea typeface="+mn-ea"/>
                          <a:cs typeface="+mn-cs"/>
                        </a:rPr>
                        <a:t>afin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d'évaluer</a:t>
                      </a:r>
                      <a:r>
                        <a:rPr lang="en-US" sz="900" kern="1200" dirty="0">
                          <a:solidFill>
                            <a:schemeClr val="tx1"/>
                          </a:solidFill>
                          <a:effectLst/>
                          <a:latin typeface="+mn-lt"/>
                          <a:ea typeface="+mn-ea"/>
                          <a:cs typeface="+mn-cs"/>
                        </a:rPr>
                        <a:t> plus </a:t>
                      </a:r>
                      <a:r>
                        <a:rPr lang="en-US" sz="900" kern="1200" dirty="0" err="1">
                          <a:solidFill>
                            <a:schemeClr val="tx1"/>
                          </a:solidFill>
                          <a:effectLst/>
                          <a:latin typeface="+mn-lt"/>
                          <a:ea typeface="+mn-ea"/>
                          <a:cs typeface="+mn-cs"/>
                        </a:rPr>
                        <a:t>précisément</a:t>
                      </a:r>
                      <a:r>
                        <a:rPr lang="en-US" sz="900" kern="1200" dirty="0">
                          <a:solidFill>
                            <a:schemeClr val="tx1"/>
                          </a:solidFill>
                          <a:effectLst/>
                          <a:latin typeface="+mn-lt"/>
                          <a:ea typeface="+mn-ea"/>
                          <a:cs typeface="+mn-cs"/>
                        </a:rPr>
                        <a:t> les </a:t>
                      </a:r>
                      <a:r>
                        <a:rPr lang="en-US" sz="900" kern="1200" dirty="0" err="1">
                          <a:solidFill>
                            <a:schemeClr val="tx1"/>
                          </a:solidFill>
                          <a:effectLst/>
                          <a:latin typeface="+mn-lt"/>
                          <a:ea typeface="+mn-ea"/>
                          <a:cs typeface="+mn-cs"/>
                        </a:rPr>
                        <a:t>besoins</a:t>
                      </a:r>
                      <a:r>
                        <a:rPr lang="en-US" sz="900" kern="1200" dirty="0">
                          <a:solidFill>
                            <a:schemeClr val="tx1"/>
                          </a:solidFill>
                          <a:effectLst/>
                          <a:latin typeface="+mn-lt"/>
                          <a:ea typeface="+mn-ea"/>
                          <a:cs typeface="+mn-cs"/>
                        </a:rPr>
                        <a:t> et les services de la </a:t>
                      </a:r>
                      <a:r>
                        <a:rPr lang="en-US" sz="900" kern="1200" dirty="0" err="1">
                          <a:solidFill>
                            <a:schemeClr val="tx1"/>
                          </a:solidFill>
                          <a:effectLst/>
                          <a:latin typeface="+mn-lt"/>
                          <a:ea typeface="+mn-ea"/>
                          <a:cs typeface="+mn-cs"/>
                        </a:rPr>
                        <a:t>communauté</a:t>
                      </a:r>
                      <a:r>
                        <a:rPr lang="en-US" sz="900" kern="1200" dirty="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4865265"/>
                  </a:ext>
                </a:extLst>
              </a:tr>
            </a:tbl>
          </a:graphicData>
        </a:graphic>
      </p:graphicFrame>
      <p:sp>
        <p:nvSpPr>
          <p:cNvPr id="4" name="TextBox 3">
            <a:extLst>
              <a:ext uri="{FF2B5EF4-FFF2-40B4-BE49-F238E27FC236}">
                <a16:creationId xmlns:a16="http://schemas.microsoft.com/office/drawing/2014/main" id="{CF176409-0075-351C-3CF6-A124EDC609B8}"/>
              </a:ext>
            </a:extLst>
          </p:cNvPr>
          <p:cNvSpPr txBox="1"/>
          <p:nvPr/>
        </p:nvSpPr>
        <p:spPr>
          <a:xfrm>
            <a:off x="351692" y="6177912"/>
            <a:ext cx="11321609" cy="379015"/>
          </a:xfrm>
          <a:prstGeom prst="rect">
            <a:avLst/>
          </a:prstGeom>
          <a:noFill/>
        </p:spPr>
        <p:txBody>
          <a:bodyPr wrap="square">
            <a:spAutoFit/>
          </a:bodyPr>
          <a:lstStyle/>
          <a:p>
            <a:r>
              <a:rPr lang="en-US" sz="900" dirty="0">
                <a:latin typeface="Calibri" panose="020F0502020204030204" pitchFamily="34" charset="0"/>
                <a:ea typeface="Yu Mincho" panose="02020400000000000000" pitchFamily="18" charset="-128"/>
                <a:cs typeface="Calibri" panose="020F0502020204030204" pitchFamily="34" charset="0"/>
              </a:rPr>
              <a:t>Ont. : ^</a:t>
            </a:r>
            <a:r>
              <a:rPr lang="en-US" sz="900" dirty="0" err="1">
                <a:latin typeface="Calibri" panose="020F0502020204030204" pitchFamily="34" charset="0"/>
                <a:ea typeface="Yu Mincho" panose="02020400000000000000" pitchFamily="18" charset="-128"/>
                <a:cs typeface="Calibri" panose="020F0502020204030204" pitchFamily="34" charset="0"/>
              </a:rPr>
              <a:t>Développé</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en</a:t>
            </a:r>
            <a:r>
              <a:rPr lang="en-US" sz="900" dirty="0">
                <a:latin typeface="Calibri" panose="020F0502020204030204" pitchFamily="34" charset="0"/>
                <a:ea typeface="Yu Mincho" panose="02020400000000000000" pitchFamily="18" charset="-128"/>
                <a:cs typeface="Calibri" panose="020F0502020204030204" pitchFamily="34" charset="0"/>
              </a:rPr>
              <a:t> consultation avec les </a:t>
            </a:r>
            <a:r>
              <a:rPr lang="en-US" sz="900" kern="1200" dirty="0" err="1">
                <a:solidFill>
                  <a:schemeClr val="tx1"/>
                </a:solidFill>
                <a:effectLst/>
                <a:latin typeface="+mn-lt"/>
                <a:ea typeface="+mn-ea"/>
                <a:cs typeface="+mn-cs"/>
              </a:rPr>
              <a:t>médecins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traitants</a:t>
            </a:r>
            <a:r>
              <a:rPr lang="en-US" sz="900" kern="1200" dirty="0">
                <a:solidFill>
                  <a:schemeClr val="tx1"/>
                </a:solidFill>
                <a:effectLst/>
                <a:latin typeface="+mn-lt"/>
                <a:ea typeface="+mn-ea"/>
                <a:cs typeface="+mn-cs"/>
              </a:rPr>
              <a:t> </a:t>
            </a:r>
          </a:p>
          <a:p>
            <a:endParaRPr lang="en-US" sz="900" dirty="0">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1991404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457916" y="287732"/>
            <a:ext cx="10380786" cy="345482"/>
          </a:xfrm>
        </p:spPr>
        <p:txBody>
          <a:bodyPr>
            <a:normAutofit/>
          </a:bodyPr>
          <a:lstStyle/>
          <a:p>
            <a:r>
              <a:rPr lang="fr-FR" sz="1600" dirty="0"/>
              <a:t>Stratégies pour améliorer le dépistage pour les populations mal desservies* (3/3)</a:t>
            </a:r>
            <a:endParaRPr lang="en-US" sz="1600" dirty="0"/>
          </a:p>
        </p:txBody>
      </p:sp>
      <p:graphicFrame>
        <p:nvGraphicFramePr>
          <p:cNvPr id="3" name="Table 2">
            <a:extLst>
              <a:ext uri="{FF2B5EF4-FFF2-40B4-BE49-F238E27FC236}">
                <a16:creationId xmlns:a16="http://schemas.microsoft.com/office/drawing/2014/main" id="{61E6002C-AB80-AFB2-3906-1E28FD05EDF0}"/>
              </a:ext>
            </a:extLst>
          </p:cNvPr>
          <p:cNvGraphicFramePr>
            <a:graphicFrameLocks noGrp="1"/>
          </p:cNvGraphicFramePr>
          <p:nvPr>
            <p:extLst>
              <p:ext uri="{D42A27DB-BD31-4B8C-83A1-F6EECF244321}">
                <p14:modId xmlns:p14="http://schemas.microsoft.com/office/powerpoint/2010/main" val="1493022958"/>
              </p:ext>
            </p:extLst>
          </p:nvPr>
        </p:nvGraphicFramePr>
        <p:xfrm>
          <a:off x="257908" y="856096"/>
          <a:ext cx="11496430" cy="4700016"/>
        </p:xfrm>
        <a:graphic>
          <a:graphicData uri="http://schemas.openxmlformats.org/drawingml/2006/table">
            <a:tbl>
              <a:tblPr firstRow="1" firstCol="1">
                <a:tableStyleId>{7E9639D4-E3E2-4D34-9284-5A2195B3D0D7}</a:tableStyleId>
              </a:tblPr>
              <a:tblGrid>
                <a:gridCol w="593969">
                  <a:extLst>
                    <a:ext uri="{9D8B030D-6E8A-4147-A177-3AD203B41FA5}">
                      <a16:colId xmlns:a16="http://schemas.microsoft.com/office/drawing/2014/main" val="1727381097"/>
                    </a:ext>
                  </a:extLst>
                </a:gridCol>
                <a:gridCol w="1508370">
                  <a:extLst>
                    <a:ext uri="{9D8B030D-6E8A-4147-A177-3AD203B41FA5}">
                      <a16:colId xmlns:a16="http://schemas.microsoft.com/office/drawing/2014/main" val="3560393639"/>
                    </a:ext>
                  </a:extLst>
                </a:gridCol>
                <a:gridCol w="2141415">
                  <a:extLst>
                    <a:ext uri="{9D8B030D-6E8A-4147-A177-3AD203B41FA5}">
                      <a16:colId xmlns:a16="http://schemas.microsoft.com/office/drawing/2014/main" val="1289430155"/>
                    </a:ext>
                  </a:extLst>
                </a:gridCol>
                <a:gridCol w="1375508">
                  <a:extLst>
                    <a:ext uri="{9D8B030D-6E8A-4147-A177-3AD203B41FA5}">
                      <a16:colId xmlns:a16="http://schemas.microsoft.com/office/drawing/2014/main" val="3620734746"/>
                    </a:ext>
                  </a:extLst>
                </a:gridCol>
                <a:gridCol w="5877168">
                  <a:extLst>
                    <a:ext uri="{9D8B030D-6E8A-4147-A177-3AD203B41FA5}">
                      <a16:colId xmlns:a16="http://schemas.microsoft.com/office/drawing/2014/main" val="1483213285"/>
                    </a:ext>
                  </a:extLst>
                </a:gridCol>
              </a:tblGrid>
              <a:tr h="119300">
                <a:tc>
                  <a:txBody>
                    <a:bodyPr/>
                    <a:lstStyle/>
                    <a:p>
                      <a:pPr marL="0" marR="0" algn="ctr" defTabSz="914400" rtl="0" eaLnBrk="1" latinLnBrk="0" hangingPunct="1">
                        <a:lnSpc>
                          <a:spcPct val="107000"/>
                        </a:lnSpc>
                        <a:spcBef>
                          <a:spcPts val="100"/>
                        </a:spcBef>
                        <a:spcAft>
                          <a:spcPts val="100"/>
                        </a:spcAft>
                      </a:pPr>
                      <a:r>
                        <a:rPr lang="en-US" sz="1000" b="1" kern="1200" dirty="0">
                          <a:solidFill>
                            <a:srgbClr val="FEFFFE"/>
                          </a:solidFill>
                          <a:effectLst/>
                          <a:latin typeface="+mn-lt"/>
                          <a:ea typeface="+mn-ea"/>
                          <a:cs typeface="+mn-cs"/>
                        </a:rPr>
                        <a:t>Province </a:t>
                      </a:r>
                      <a:r>
                        <a:rPr lang="en-US" sz="1000" b="1" kern="1200" dirty="0" err="1">
                          <a:solidFill>
                            <a:srgbClr val="FEFFFE"/>
                          </a:solidFill>
                          <a:effectLst/>
                          <a:latin typeface="+mn-lt"/>
                          <a:ea typeface="+mn-ea"/>
                          <a:cs typeface="+mn-cs"/>
                        </a:rPr>
                        <a:t>ou</a:t>
                      </a:r>
                      <a:r>
                        <a:rPr lang="en-US" sz="1000" b="1" kern="1200" dirty="0">
                          <a:solidFill>
                            <a:srgbClr val="FEFFFE"/>
                          </a:solidFill>
                          <a:effectLst/>
                          <a:latin typeface="+mn-lt"/>
                          <a:ea typeface="+mn-ea"/>
                          <a:cs typeface="+mn-cs"/>
                        </a:rPr>
                        <a:t> </a:t>
                      </a:r>
                      <a:r>
                        <a:rPr lang="en-US" sz="1000" b="1" kern="1200" dirty="0" err="1">
                          <a:solidFill>
                            <a:srgbClr val="FEFFFE"/>
                          </a:solidFill>
                          <a:effectLst/>
                          <a:latin typeface="+mn-lt"/>
                          <a:ea typeface="+mn-ea"/>
                          <a:cs typeface="+mn-cs"/>
                        </a:rPr>
                        <a:t>territoire</a:t>
                      </a:r>
                      <a:endParaRPr lang="en-US" sz="1000" b="1" kern="1200" dirty="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100"/>
                        </a:spcBef>
                        <a:spcAft>
                          <a:spcPts val="100"/>
                        </a:spcAft>
                      </a:pPr>
                      <a:r>
                        <a:rPr lang="en-US" sz="1000" b="1" kern="1200">
                          <a:solidFill>
                            <a:srgbClr val="FEFFFE"/>
                          </a:solidFill>
                          <a:effectLst/>
                        </a:rPr>
                        <a:t>Audience(s) visée(s)</a:t>
                      </a:r>
                      <a:endParaRPr lang="en-US" sz="1000" b="1" kern="120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100"/>
                        </a:spcBef>
                        <a:spcAft>
                          <a:spcPts val="100"/>
                        </a:spcAft>
                      </a:pPr>
                      <a:r>
                        <a:rPr lang="en-US" sz="1000" b="1" kern="1200">
                          <a:solidFill>
                            <a:srgbClr val="FEFFFE"/>
                          </a:solidFill>
                          <a:effectLst/>
                        </a:rPr>
                        <a:t>Stratégies utilisées (liste)</a:t>
                      </a:r>
                      <a:endParaRPr lang="en-US" sz="1000" b="1" kern="120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100"/>
                        </a:spcBef>
                        <a:spcAft>
                          <a:spcPts val="100"/>
                        </a:spcAft>
                      </a:pPr>
                      <a:r>
                        <a:rPr lang="en-US" sz="1000" b="1" kern="1200">
                          <a:solidFill>
                            <a:srgbClr val="FEFFFE"/>
                          </a:solidFill>
                          <a:effectLst/>
                        </a:rPr>
                        <a:t>Stratégie co-développée avec la communauté ?</a:t>
                      </a:r>
                      <a:endParaRPr lang="en-US" sz="1000" b="1" kern="120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100"/>
                        </a:spcBef>
                        <a:spcAft>
                          <a:spcPts val="100"/>
                        </a:spcAft>
                      </a:pPr>
                      <a:r>
                        <a:rPr lang="en-US" sz="1000" b="1" kern="1200" dirty="0">
                          <a:solidFill>
                            <a:srgbClr val="FEFFFE"/>
                          </a:solidFill>
                          <a:effectLst/>
                        </a:rPr>
                        <a:t>Description des activités visant à améliorer le dépistage pour les populations mal desservies</a:t>
                      </a:r>
                      <a:endParaRPr lang="en-US" sz="1000" b="1" kern="1200" dirty="0">
                        <a:solidFill>
                          <a:srgbClr val="FEFFFE"/>
                        </a:solidFill>
                        <a:effectLst/>
                        <a:latin typeface="+mn-lt"/>
                        <a:ea typeface="+mn-ea"/>
                        <a:cs typeface="+mn-cs"/>
                      </a:endParaRPr>
                    </a:p>
                  </a:txBody>
                  <a:tcPr marL="25685" marR="256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135908592"/>
                  </a:ext>
                </a:extLst>
              </a:tr>
              <a:tr h="480386">
                <a:tc>
                  <a:txBody>
                    <a:bodyPr/>
                    <a:lstStyle/>
                    <a:p>
                      <a:pPr marL="0" marR="0" lvl="0" indent="0" algn="ctr" defTabSz="914400" rtl="0" eaLnBrk="1" fontAlgn="auto" latinLnBrk="0" hangingPunct="1">
                        <a:lnSpc>
                          <a:spcPct val="107000"/>
                        </a:lnSpc>
                        <a:spcBef>
                          <a:spcPts val="100"/>
                        </a:spcBef>
                        <a:spcAft>
                          <a:spcPts val="100"/>
                        </a:spcAft>
                        <a:buClrTx/>
                        <a:buSzTx/>
                        <a:buFontTx/>
                        <a:buNone/>
                        <a:tabLst/>
                        <a:defRPr/>
                      </a:pPr>
                      <a:r>
                        <a:rPr lang="en-US" sz="1000" b="1" kern="1200" dirty="0">
                          <a:solidFill>
                            <a:srgbClr val="FEFFFE"/>
                          </a:solidFill>
                          <a:effectLst/>
                          <a:latin typeface="+mn-lt"/>
                          <a:ea typeface="+mn-ea"/>
                          <a:cs typeface="+mn-cs"/>
                        </a:rPr>
                        <a:t>N.-É.~</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Immigrants et réfugiés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Minorités raciales ou ethniques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Séances </a:t>
                      </a:r>
                      <a:r>
                        <a:rPr lang="en-US" sz="1000" kern="1200" dirty="0" err="1">
                          <a:solidFill>
                            <a:schemeClr val="tx1"/>
                          </a:solidFill>
                          <a:effectLst/>
                          <a:latin typeface="+mn-lt"/>
                          <a:ea typeface="+mn-ea"/>
                          <a:cs typeface="+mn-cs"/>
                        </a:rPr>
                        <a:t>d'éducation</a:t>
                      </a:r>
                      <a:endParaRPr lang="en-US" sz="10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9695" marR="0" lvl="0" indent="0" algn="l" defTabSz="914400" rtl="0" eaLnBrk="1" fontAlgn="auto" latinLnBrk="0" hangingPunct="1">
                        <a:lnSpc>
                          <a:spcPct val="107000"/>
                        </a:lnSpc>
                        <a:spcBef>
                          <a:spcPts val="0"/>
                        </a:spcBef>
                        <a:spcAft>
                          <a:spcPts val="800"/>
                        </a:spcAft>
                        <a:buClrTx/>
                        <a:buSzTx/>
                        <a:buFontTx/>
                        <a:buNone/>
                        <a:tabLst/>
                        <a:defRPr/>
                      </a:pPr>
                      <a:r>
                        <a:rPr lang="en-US" sz="1100" kern="1200" dirty="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Présentations sur l'importance du dépistage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089293"/>
                  </a:ext>
                </a:extLst>
              </a:tr>
              <a:tr h="211551">
                <a:tc>
                  <a:txBody>
                    <a:bodyPr/>
                    <a:lstStyle/>
                    <a:p>
                      <a:pPr marL="0" marR="0" lvl="0" indent="0" algn="ctr" defTabSz="914400" rtl="0" eaLnBrk="1" fontAlgn="auto" latinLnBrk="0" hangingPunct="1">
                        <a:lnSpc>
                          <a:spcPct val="107000"/>
                        </a:lnSpc>
                        <a:spcBef>
                          <a:spcPts val="100"/>
                        </a:spcBef>
                        <a:spcAft>
                          <a:spcPts val="100"/>
                        </a:spcAft>
                        <a:buClrTx/>
                        <a:buSzTx/>
                        <a:buFontTx/>
                        <a:buNone/>
                        <a:tabLst/>
                        <a:defRPr/>
                      </a:pPr>
                      <a:r>
                        <a:rPr lang="en-US" sz="1000" b="1" kern="1200" dirty="0">
                          <a:solidFill>
                            <a:srgbClr val="FEFFFE"/>
                          </a:solidFill>
                          <a:effectLst/>
                          <a:latin typeface="+mn-lt"/>
                          <a:ea typeface="+mn-ea"/>
                          <a:cs typeface="+mn-cs"/>
                        </a:rPr>
                        <a:t>Î.-P.-É.</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Immigrants et réfugiés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Personnes sans </a:t>
                      </a:r>
                      <a:r>
                        <a:rPr lang="en-US" sz="1000" kern="1200" dirty="0" err="1">
                          <a:solidFill>
                            <a:schemeClr val="tx1"/>
                          </a:solidFill>
                          <a:effectLst/>
                          <a:latin typeface="+mn-lt"/>
                          <a:ea typeface="+mn-ea"/>
                          <a:cs typeface="+mn-cs"/>
                        </a:rPr>
                        <a:t>médecin</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traitant</a:t>
                      </a:r>
                      <a:r>
                        <a:rPr lang="en-US" sz="1000" kern="1200" dirty="0">
                          <a:solidFill>
                            <a:schemeClr val="tx1"/>
                          </a:solidFill>
                          <a:effectLst/>
                          <a:latin typeface="+mn-lt"/>
                          <a:ea typeface="+mn-ea"/>
                          <a:cs typeface="+mn-cs"/>
                        </a:rPr>
                        <a:t>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Non-anglophones et non-francophones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Envoi de brochures sur le </a:t>
                      </a:r>
                      <a:r>
                        <a:rPr lang="en-US" sz="1000" kern="1200" dirty="0" err="1">
                          <a:solidFill>
                            <a:schemeClr val="tx1"/>
                          </a:solidFill>
                          <a:effectLst/>
                          <a:latin typeface="+mn-lt"/>
                          <a:ea typeface="+mn-ea"/>
                          <a:cs typeface="+mn-cs"/>
                        </a:rPr>
                        <a:t>dépistage</a:t>
                      </a:r>
                      <a:r>
                        <a:rPr lang="en-US" sz="1000" kern="1200" dirty="0">
                          <a:solidFill>
                            <a:schemeClr val="tx1"/>
                          </a:solidFill>
                          <a:effectLst/>
                          <a:latin typeface="+mn-lt"/>
                          <a:ea typeface="+mn-ea"/>
                          <a:cs typeface="+mn-cs"/>
                        </a:rPr>
                        <a:t> du cancer à </a:t>
                      </a:r>
                      <a:r>
                        <a:rPr lang="en-US" sz="1000" kern="1200" dirty="0" err="1">
                          <a:solidFill>
                            <a:schemeClr val="tx1"/>
                          </a:solidFill>
                          <a:effectLst/>
                          <a:latin typeface="+mn-lt"/>
                          <a:ea typeface="+mn-ea"/>
                          <a:cs typeface="+mn-cs"/>
                        </a:rPr>
                        <a:t>l'Association</a:t>
                      </a:r>
                      <a:r>
                        <a:rPr lang="en-US" sz="1000" kern="1200" dirty="0">
                          <a:solidFill>
                            <a:schemeClr val="tx1"/>
                          </a:solidFill>
                          <a:effectLst/>
                          <a:latin typeface="+mn-lt"/>
                          <a:ea typeface="+mn-ea"/>
                          <a:cs typeface="+mn-cs"/>
                        </a:rPr>
                        <a:t> des nouveaux </a:t>
                      </a:r>
                      <a:r>
                        <a:rPr lang="en-US" sz="1000" kern="1200" dirty="0" err="1">
                          <a:solidFill>
                            <a:schemeClr val="tx1"/>
                          </a:solidFill>
                          <a:effectLst/>
                          <a:latin typeface="+mn-lt"/>
                          <a:ea typeface="+mn-ea"/>
                          <a:cs typeface="+mn-cs"/>
                        </a:rPr>
                        <a:t>arrivants</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Brochures et </a:t>
                      </a:r>
                      <a:r>
                        <a:rPr lang="en-US" sz="1000" kern="1200" dirty="0" err="1">
                          <a:solidFill>
                            <a:schemeClr val="tx1"/>
                          </a:solidFill>
                          <a:effectLst/>
                          <a:latin typeface="+mn-lt"/>
                          <a:ea typeface="+mn-ea"/>
                          <a:cs typeface="+mn-cs"/>
                        </a:rPr>
                        <a:t>lettres</a:t>
                      </a:r>
                      <a:r>
                        <a:rPr lang="en-US" sz="1000" kern="1200" dirty="0">
                          <a:solidFill>
                            <a:schemeClr val="tx1"/>
                          </a:solidFill>
                          <a:effectLst/>
                          <a:latin typeface="+mn-lt"/>
                          <a:ea typeface="+mn-ea"/>
                          <a:cs typeface="+mn-cs"/>
                        </a:rPr>
                        <a:t> sur le </a:t>
                      </a:r>
                      <a:r>
                        <a:rPr lang="en-US" sz="1000" kern="1200" dirty="0" err="1">
                          <a:solidFill>
                            <a:schemeClr val="tx1"/>
                          </a:solidFill>
                          <a:effectLst/>
                          <a:latin typeface="+mn-lt"/>
                          <a:ea typeface="+mn-ea"/>
                          <a:cs typeface="+mn-cs"/>
                        </a:rPr>
                        <a:t>dépistage</a:t>
                      </a:r>
                      <a:r>
                        <a:rPr lang="en-US" sz="1000" kern="1200" dirty="0">
                          <a:solidFill>
                            <a:schemeClr val="tx1"/>
                          </a:solidFill>
                          <a:effectLst/>
                          <a:latin typeface="+mn-lt"/>
                          <a:ea typeface="+mn-ea"/>
                          <a:cs typeface="+mn-cs"/>
                        </a:rPr>
                        <a:t> du cancer </a:t>
                      </a:r>
                      <a:r>
                        <a:rPr lang="en-US" sz="1000" kern="1200" dirty="0" err="1">
                          <a:solidFill>
                            <a:schemeClr val="tx1"/>
                          </a:solidFill>
                          <a:effectLst/>
                          <a:latin typeface="+mn-lt"/>
                          <a:ea typeface="+mn-ea"/>
                          <a:cs typeface="+mn-cs"/>
                        </a:rPr>
                        <a:t>disponibles</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en</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anglais</a:t>
                      </a:r>
                      <a:r>
                        <a:rPr lang="en-US" sz="1000" kern="1200" dirty="0">
                          <a:solidFill>
                            <a:schemeClr val="tx1"/>
                          </a:solidFill>
                          <a:effectLst/>
                          <a:latin typeface="+mn-lt"/>
                          <a:ea typeface="+mn-ea"/>
                          <a:cs typeface="+mn-cs"/>
                        </a:rPr>
                        <a:t> et </a:t>
                      </a:r>
                      <a:r>
                        <a:rPr lang="en-US" sz="1000" kern="1200" dirty="0" err="1">
                          <a:solidFill>
                            <a:schemeClr val="tx1"/>
                          </a:solidFill>
                          <a:effectLst/>
                          <a:latin typeface="+mn-lt"/>
                          <a:ea typeface="+mn-ea"/>
                          <a:cs typeface="+mn-cs"/>
                        </a:rPr>
                        <a:t>en</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français</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fr-CA" sz="1000" kern="1200" dirty="0">
                          <a:solidFill>
                            <a:schemeClr val="tx1"/>
                          </a:solidFill>
                          <a:effectLst/>
                          <a:latin typeface="+mn-lt"/>
                          <a:ea typeface="+mn-ea"/>
                          <a:cs typeface="+mn-cs"/>
                        </a:rPr>
                        <a:t>Brochures révisées pour garantir le langage clair.</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err="1">
                          <a:solidFill>
                            <a:schemeClr val="tx1"/>
                          </a:solidFill>
                          <a:effectLst/>
                          <a:latin typeface="+mn-lt"/>
                          <a:ea typeface="+mn-ea"/>
                          <a:cs typeface="+mn-cs"/>
                        </a:rPr>
                        <a:t>Recrutement</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indépendamment</a:t>
                      </a:r>
                      <a:r>
                        <a:rPr lang="en-US" sz="1000" kern="1200" dirty="0">
                          <a:solidFill>
                            <a:schemeClr val="tx1"/>
                          </a:solidFill>
                          <a:effectLst/>
                          <a:latin typeface="+mn-lt"/>
                          <a:ea typeface="+mn-ea"/>
                          <a:cs typeface="+mn-cs"/>
                        </a:rPr>
                        <a:t> du </a:t>
                      </a:r>
                      <a:r>
                        <a:rPr lang="en-US" sz="1000" kern="1200" dirty="0" err="1">
                          <a:solidFill>
                            <a:schemeClr val="tx1"/>
                          </a:solidFill>
                          <a:effectLst/>
                          <a:latin typeface="+mn-lt"/>
                          <a:ea typeface="+mn-ea"/>
                          <a:cs typeface="+mn-cs"/>
                        </a:rPr>
                        <a:t>statut</a:t>
                      </a:r>
                      <a:r>
                        <a:rPr lang="en-US" sz="1000" kern="1200" dirty="0">
                          <a:solidFill>
                            <a:schemeClr val="tx1"/>
                          </a:solidFill>
                          <a:effectLst/>
                          <a:latin typeface="+mn-lt"/>
                          <a:ea typeface="+mn-ea"/>
                          <a:cs typeface="+mn-cs"/>
                        </a:rPr>
                        <a:t> du </a:t>
                      </a:r>
                      <a:r>
                        <a:rPr lang="en-US" sz="1000" kern="1200" dirty="0" err="1">
                          <a:solidFill>
                            <a:schemeClr val="tx1"/>
                          </a:solidFill>
                          <a:effectLst/>
                          <a:latin typeface="+mn-lt"/>
                          <a:ea typeface="+mn-ea"/>
                          <a:cs typeface="+mn-cs"/>
                        </a:rPr>
                        <a:t>médecin</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affilié</a:t>
                      </a:r>
                      <a:r>
                        <a:rPr lang="en-US" sz="1000" kern="1200" dirty="0">
                          <a:solidFill>
                            <a:schemeClr val="tx1"/>
                          </a:solidFill>
                          <a:effectLst/>
                          <a:latin typeface="+mn-lt"/>
                          <a:ea typeface="+mn-ea"/>
                          <a:cs typeface="+mn-cs"/>
                        </a:rPr>
                        <a:t>, non </a:t>
                      </a:r>
                      <a:r>
                        <a:rPr lang="en-US" sz="1000" kern="1200" dirty="0" err="1">
                          <a:solidFill>
                            <a:schemeClr val="tx1"/>
                          </a:solidFill>
                          <a:effectLst/>
                          <a:latin typeface="+mn-lt"/>
                          <a:ea typeface="+mn-ea"/>
                          <a:cs typeface="+mn-cs"/>
                        </a:rPr>
                        <a:t>affilié</a:t>
                      </a:r>
                      <a:r>
                        <a:rPr lang="en-US" sz="1000" kern="1200" dirty="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9695" marR="0">
                        <a:lnSpc>
                          <a:spcPct val="107000"/>
                        </a:lnSpc>
                        <a:spcBef>
                          <a:spcPts val="0"/>
                        </a:spcBef>
                        <a:spcAft>
                          <a:spcPts val="800"/>
                        </a:spcAf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Mettre en relation les participants sans </a:t>
                      </a:r>
                      <a:r>
                        <a:rPr lang="en-US" sz="1000" kern="1200" dirty="0" err="1">
                          <a:solidFill>
                            <a:schemeClr val="tx1"/>
                          </a:solidFill>
                          <a:effectLst/>
                          <a:latin typeface="+mn-lt"/>
                          <a:ea typeface="+mn-ea"/>
                          <a:cs typeface="+mn-cs"/>
                        </a:rPr>
                        <a:t>médecin</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traitant</a:t>
                      </a:r>
                      <a:r>
                        <a:rPr lang="en-US" sz="1000" kern="1200" dirty="0">
                          <a:solidFill>
                            <a:schemeClr val="tx1"/>
                          </a:solidFill>
                          <a:effectLst/>
                          <a:latin typeface="+mn-lt"/>
                          <a:ea typeface="+mn-ea"/>
                          <a:cs typeface="+mn-cs"/>
                        </a:rPr>
                        <a:t> avec une infirmière praticienne pour le suivi d'un TIF positif.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4865265"/>
                  </a:ext>
                </a:extLst>
              </a:tr>
              <a:tr h="211551">
                <a:tc>
                  <a:txBody>
                    <a:bodyPr/>
                    <a:lstStyle/>
                    <a:p>
                      <a:pPr marL="0" marR="0" algn="ctr" defTabSz="914400" rtl="0" eaLnBrk="1" latinLnBrk="0" hangingPunct="1">
                        <a:lnSpc>
                          <a:spcPct val="107000"/>
                        </a:lnSpc>
                        <a:spcBef>
                          <a:spcPts val="100"/>
                        </a:spcBef>
                        <a:spcAft>
                          <a:spcPts val="100"/>
                        </a:spcAft>
                      </a:pPr>
                      <a:r>
                        <a:rPr lang="en-US" sz="1000" b="1" kern="1200" dirty="0">
                          <a:solidFill>
                            <a:srgbClr val="FEFFFE"/>
                          </a:solidFill>
                          <a:effectLst/>
                          <a:latin typeface="+mn-lt"/>
                          <a:ea typeface="+mn-ea"/>
                          <a:cs typeface="+mn-cs"/>
                        </a:rPr>
                        <a:t>T.-N.-L.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Néo-Canadiens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Immigrants et réfugiés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Faible revenu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a:solidFill>
                            <a:schemeClr val="tx1"/>
                          </a:solidFill>
                          <a:effectLst/>
                          <a:latin typeface="+mn-lt"/>
                          <a:ea typeface="+mn-ea"/>
                          <a:cs typeface="+mn-cs"/>
                        </a:rPr>
                        <a:t>Collaboration et </a:t>
                      </a:r>
                      <a:r>
                        <a:rPr lang="en-US" sz="1000" kern="1200" dirty="0" err="1">
                          <a:solidFill>
                            <a:schemeClr val="tx1"/>
                          </a:solidFill>
                          <a:effectLst/>
                          <a:latin typeface="+mn-lt"/>
                          <a:ea typeface="+mn-ea"/>
                          <a:cs typeface="+mn-cs"/>
                        </a:rPr>
                        <a:t>éducation</a:t>
                      </a:r>
                      <a:r>
                        <a:rPr lang="en-US" sz="1000" kern="1200" dirty="0">
                          <a:solidFill>
                            <a:schemeClr val="tx1"/>
                          </a:solidFill>
                          <a:effectLst/>
                          <a:latin typeface="+mn-lt"/>
                          <a:ea typeface="+mn-ea"/>
                          <a:cs typeface="+mn-cs"/>
                        </a:rPr>
                        <a:t> des </a:t>
                      </a:r>
                      <a:r>
                        <a:rPr lang="en-US" sz="1000" kern="1200" dirty="0" err="1">
                          <a:solidFill>
                            <a:schemeClr val="tx1"/>
                          </a:solidFill>
                          <a:effectLst/>
                          <a:latin typeface="+mn-lt"/>
                          <a:ea typeface="+mn-ea"/>
                          <a:cs typeface="+mn-cs"/>
                        </a:rPr>
                        <a:t>professionels</a:t>
                      </a:r>
                      <a:r>
                        <a:rPr lang="en-US" sz="1000" kern="1200" dirty="0">
                          <a:solidFill>
                            <a:schemeClr val="tx1"/>
                          </a:solidFill>
                          <a:effectLst/>
                          <a:latin typeface="+mn-lt"/>
                          <a:ea typeface="+mn-ea"/>
                          <a:cs typeface="+mn-cs"/>
                        </a:rPr>
                        <a:t> de la </a:t>
                      </a:r>
                      <a:r>
                        <a:rPr lang="en-US" sz="1000" kern="1200" dirty="0" err="1">
                          <a:solidFill>
                            <a:schemeClr val="tx1"/>
                          </a:solidFill>
                          <a:effectLst/>
                          <a:latin typeface="+mn-lt"/>
                          <a:ea typeface="+mn-ea"/>
                          <a:cs typeface="+mn-cs"/>
                        </a:rPr>
                        <a:t>santé</a:t>
                      </a:r>
                      <a:r>
                        <a:rPr lang="en-US" sz="1000" kern="1200" dirty="0">
                          <a:solidFill>
                            <a:schemeClr val="tx1"/>
                          </a:solidFill>
                          <a:effectLst/>
                          <a:latin typeface="+mn-lt"/>
                          <a:ea typeface="+mn-ea"/>
                          <a:cs typeface="+mn-cs"/>
                        </a:rPr>
                        <a:t> et des </a:t>
                      </a:r>
                      <a:r>
                        <a:rPr lang="en-US" sz="1000" kern="1200" dirty="0" err="1">
                          <a:solidFill>
                            <a:schemeClr val="tx1"/>
                          </a:solidFill>
                          <a:effectLst/>
                          <a:latin typeface="+mn-lt"/>
                          <a:ea typeface="+mn-ea"/>
                          <a:cs typeface="+mn-cs"/>
                        </a:rPr>
                        <a:t>groupes</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communautaires</a:t>
                      </a:r>
                      <a:r>
                        <a:rPr lang="en-US" sz="1000" kern="1200" dirty="0">
                          <a:solidFill>
                            <a:schemeClr val="tx1"/>
                          </a:solidFill>
                          <a:effectLst/>
                          <a:latin typeface="+mn-lt"/>
                          <a:ea typeface="+mn-ea"/>
                          <a:cs typeface="+mn-cs"/>
                        </a:rPr>
                        <a:t> qui </a:t>
                      </a:r>
                      <a:r>
                        <a:rPr lang="en-US" sz="1000" kern="1200" dirty="0" err="1">
                          <a:solidFill>
                            <a:schemeClr val="tx1"/>
                          </a:solidFill>
                          <a:effectLst/>
                          <a:latin typeface="+mn-lt"/>
                          <a:ea typeface="+mn-ea"/>
                          <a:cs typeface="+mn-cs"/>
                        </a:rPr>
                        <a:t>travaillent</a:t>
                      </a:r>
                      <a:r>
                        <a:rPr lang="en-US" sz="1000" kern="1200" dirty="0">
                          <a:solidFill>
                            <a:schemeClr val="tx1"/>
                          </a:solidFill>
                          <a:effectLst/>
                          <a:latin typeface="+mn-lt"/>
                          <a:ea typeface="+mn-ea"/>
                          <a:cs typeface="+mn-cs"/>
                        </a:rPr>
                        <a:t> avec les immigrants, les </a:t>
                      </a:r>
                      <a:r>
                        <a:rPr lang="en-US" sz="1000" kern="1200" dirty="0" err="1">
                          <a:solidFill>
                            <a:schemeClr val="tx1"/>
                          </a:solidFill>
                          <a:effectLst/>
                          <a:latin typeface="+mn-lt"/>
                          <a:ea typeface="+mn-ea"/>
                          <a:cs typeface="+mn-cs"/>
                        </a:rPr>
                        <a:t>réfugiés</a:t>
                      </a:r>
                      <a:r>
                        <a:rPr lang="en-US" sz="1000" kern="1200" dirty="0">
                          <a:solidFill>
                            <a:schemeClr val="tx1"/>
                          </a:solidFill>
                          <a:effectLst/>
                          <a:latin typeface="+mn-lt"/>
                          <a:ea typeface="+mn-ea"/>
                          <a:cs typeface="+mn-cs"/>
                        </a:rPr>
                        <a:t> et les populations à </a:t>
                      </a:r>
                      <a:r>
                        <a:rPr lang="en-US" sz="1000" kern="1200" dirty="0" err="1">
                          <a:solidFill>
                            <a:schemeClr val="tx1"/>
                          </a:solidFill>
                          <a:effectLst/>
                          <a:latin typeface="+mn-lt"/>
                          <a:ea typeface="+mn-ea"/>
                          <a:cs typeface="+mn-cs"/>
                        </a:rPr>
                        <a:t>faible</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revenu</a:t>
                      </a:r>
                      <a:r>
                        <a:rPr lang="en-US" sz="1000" kern="1200" dirty="0">
                          <a:solidFill>
                            <a:schemeClr val="tx1"/>
                          </a:solidFill>
                          <a:effectLst/>
                          <a:latin typeface="+mn-lt"/>
                          <a:ea typeface="+mn-ea"/>
                          <a:cs typeface="+mn-cs"/>
                        </a:rPr>
                        <a: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err="1">
                          <a:solidFill>
                            <a:schemeClr val="tx1"/>
                          </a:solidFill>
                          <a:effectLst/>
                          <a:latin typeface="+mn-lt"/>
                          <a:ea typeface="+mn-ea"/>
                          <a:cs typeface="+mn-cs"/>
                        </a:rPr>
                        <a:t>Fourniture</a:t>
                      </a:r>
                      <a:r>
                        <a:rPr lang="en-US" sz="1000" kern="1200" dirty="0">
                          <a:solidFill>
                            <a:schemeClr val="tx1"/>
                          </a:solidFill>
                          <a:effectLst/>
                          <a:latin typeface="+mn-lt"/>
                          <a:ea typeface="+mn-ea"/>
                          <a:cs typeface="+mn-cs"/>
                        </a:rPr>
                        <a:t> de matériel </a:t>
                      </a:r>
                      <a:r>
                        <a:rPr lang="en-US" sz="1000" kern="1200" dirty="0" err="1">
                          <a:solidFill>
                            <a:schemeClr val="tx1"/>
                          </a:solidFill>
                          <a:effectLst/>
                          <a:latin typeface="+mn-lt"/>
                          <a:ea typeface="+mn-ea"/>
                          <a:cs typeface="+mn-cs"/>
                        </a:rPr>
                        <a:t>d'éducation</a:t>
                      </a:r>
                      <a:r>
                        <a:rPr lang="en-US" sz="1000" kern="1200" dirty="0">
                          <a:solidFill>
                            <a:schemeClr val="tx1"/>
                          </a:solidFill>
                          <a:effectLst/>
                          <a:latin typeface="+mn-lt"/>
                          <a:ea typeface="+mn-ea"/>
                          <a:cs typeface="+mn-cs"/>
                        </a:rPr>
                        <a:t> et de promotion pour les </a:t>
                      </a:r>
                      <a:r>
                        <a:rPr lang="en-US" sz="1000" kern="1200" dirty="0" err="1">
                          <a:solidFill>
                            <a:schemeClr val="tx1"/>
                          </a:solidFill>
                          <a:effectLst/>
                          <a:latin typeface="+mn-lt"/>
                          <a:ea typeface="+mn-ea"/>
                          <a:cs typeface="+mn-cs"/>
                        </a:rPr>
                        <a:t>programmes</a:t>
                      </a:r>
                      <a:endParaRPr lang="en-US" sz="10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1000" kern="1200" dirty="0" err="1">
                          <a:solidFill>
                            <a:schemeClr val="tx1"/>
                          </a:solidFill>
                          <a:effectLst/>
                          <a:latin typeface="+mn-lt"/>
                          <a:ea typeface="+mn-ea"/>
                          <a:cs typeface="+mn-cs"/>
                        </a:rPr>
                        <a:t>Élaboration</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d'instructions</a:t>
                      </a:r>
                      <a:r>
                        <a:rPr lang="en-US" sz="1000" kern="1200" dirty="0">
                          <a:solidFill>
                            <a:schemeClr val="tx1"/>
                          </a:solidFill>
                          <a:effectLst/>
                          <a:latin typeface="+mn-lt"/>
                          <a:ea typeface="+mn-ea"/>
                          <a:cs typeface="+mn-cs"/>
                        </a:rPr>
                        <a:t> sans </a:t>
                      </a:r>
                      <a:r>
                        <a:rPr lang="en-US" sz="1000" kern="1200" dirty="0" err="1">
                          <a:solidFill>
                            <a:schemeClr val="tx1"/>
                          </a:solidFill>
                          <a:effectLst/>
                          <a:latin typeface="+mn-lt"/>
                          <a:ea typeface="+mn-ea"/>
                          <a:cs typeface="+mn-cs"/>
                        </a:rPr>
                        <a:t>texte</a:t>
                      </a:r>
                      <a:r>
                        <a:rPr lang="en-US" sz="1000" kern="1200" dirty="0">
                          <a:solidFill>
                            <a:schemeClr val="tx1"/>
                          </a:solidFill>
                          <a:effectLst/>
                          <a:latin typeface="+mn-lt"/>
                          <a:ea typeface="+mn-ea"/>
                          <a:cs typeface="+mn-cs"/>
                        </a:rPr>
                        <a:t> à </a:t>
                      </a:r>
                      <a:r>
                        <a:rPr lang="en-US" sz="1000" kern="1200" dirty="0" err="1">
                          <a:solidFill>
                            <a:schemeClr val="tx1"/>
                          </a:solidFill>
                          <a:effectLst/>
                          <a:latin typeface="+mn-lt"/>
                          <a:ea typeface="+mn-ea"/>
                          <a:cs typeface="+mn-cs"/>
                        </a:rPr>
                        <a:t>utiliser</a:t>
                      </a:r>
                      <a:r>
                        <a:rPr lang="en-US" sz="1000" kern="1200" dirty="0">
                          <a:solidFill>
                            <a:schemeClr val="tx1"/>
                          </a:solidFill>
                          <a:effectLst/>
                          <a:latin typeface="+mn-lt"/>
                          <a:ea typeface="+mn-ea"/>
                          <a:cs typeface="+mn-cs"/>
                        </a:rPr>
                        <a:t> tout au long du </a:t>
                      </a:r>
                      <a:r>
                        <a:rPr lang="en-US" sz="1000" kern="1200" dirty="0" err="1">
                          <a:solidFill>
                            <a:schemeClr val="tx1"/>
                          </a:solidFill>
                          <a:effectLst/>
                          <a:latin typeface="+mn-lt"/>
                          <a:ea typeface="+mn-ea"/>
                          <a:cs typeface="+mn-cs"/>
                        </a:rPr>
                        <a:t>programme</a:t>
                      </a:r>
                      <a:r>
                        <a:rPr lang="en-US" sz="1000" kern="1200" dirty="0">
                          <a:solidFill>
                            <a:schemeClr val="tx1"/>
                          </a:solidFill>
                          <a:effectLst/>
                          <a:latin typeface="+mn-lt"/>
                          <a:ea typeface="+mn-ea"/>
                          <a:cs typeface="+mn-cs"/>
                        </a:rPr>
                        <a:t> de </a:t>
                      </a:r>
                      <a:r>
                        <a:rPr lang="en-US" sz="1000" kern="1200" dirty="0" err="1">
                          <a:solidFill>
                            <a:schemeClr val="tx1"/>
                          </a:solidFill>
                          <a:effectLst/>
                          <a:latin typeface="+mn-lt"/>
                          <a:ea typeface="+mn-ea"/>
                          <a:cs typeface="+mn-cs"/>
                        </a:rPr>
                        <a:t>dépistage</a:t>
                      </a:r>
                      <a:endParaRPr lang="en-US" sz="10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9695" marR="0">
                        <a:lnSpc>
                          <a:spcPct val="107000"/>
                        </a:lnSpc>
                        <a:spcBef>
                          <a:spcPts val="0"/>
                        </a:spcBef>
                        <a:spcAft>
                          <a:spcPts val="800"/>
                        </a:spcAf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rgbClr val="262626"/>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endParaRPr lang="en-US" sz="10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464521"/>
                  </a:ext>
                </a:extLst>
              </a:tr>
            </a:tbl>
          </a:graphicData>
        </a:graphic>
      </p:graphicFrame>
      <p:sp>
        <p:nvSpPr>
          <p:cNvPr id="5" name="TextBox 4">
            <a:extLst>
              <a:ext uri="{FF2B5EF4-FFF2-40B4-BE49-F238E27FC236}">
                <a16:creationId xmlns:a16="http://schemas.microsoft.com/office/drawing/2014/main" id="{17E071BE-1F53-666D-BFED-7AE74E552259}"/>
              </a:ext>
            </a:extLst>
          </p:cNvPr>
          <p:cNvSpPr txBox="1"/>
          <p:nvPr/>
        </p:nvSpPr>
        <p:spPr>
          <a:xfrm>
            <a:off x="257908" y="5615926"/>
            <a:ext cx="11321609" cy="230832"/>
          </a:xfrm>
          <a:prstGeom prst="rect">
            <a:avLst/>
          </a:prstGeom>
          <a:noFill/>
        </p:spPr>
        <p:txBody>
          <a:bodyPr wrap="square">
            <a:spAutoFit/>
          </a:bodyPr>
          <a:lstStyle/>
          <a:p>
            <a:r>
              <a:rPr lang="en-US" sz="900" dirty="0">
                <a:latin typeface="Calibri" panose="020F0502020204030204" pitchFamily="34" charset="0"/>
                <a:ea typeface="Yu Mincho" panose="02020400000000000000" pitchFamily="18" charset="-128"/>
                <a:cs typeface="Calibri" panose="020F0502020204030204" pitchFamily="34" charset="0"/>
              </a:rPr>
              <a:t>N.-É. : ~Le </a:t>
            </a:r>
            <a:r>
              <a:rPr lang="en-US" sz="900" dirty="0" err="1">
                <a:latin typeface="Calibri" panose="020F0502020204030204" pitchFamily="34" charset="0"/>
                <a:ea typeface="Yu Mincho" panose="02020400000000000000" pitchFamily="18" charset="-128"/>
                <a:cs typeface="Calibri" panose="020F0502020204030204" pitchFamily="34" charset="0"/>
              </a:rPr>
              <a:t>programme</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participe</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actuellement</a:t>
            </a:r>
            <a:r>
              <a:rPr lang="en-US" sz="900" dirty="0">
                <a:latin typeface="Calibri" panose="020F0502020204030204" pitchFamily="34" charset="0"/>
                <a:ea typeface="Yu Mincho" panose="02020400000000000000" pitchFamily="18" charset="-128"/>
                <a:cs typeface="Calibri" panose="020F0502020204030204" pitchFamily="34" charset="0"/>
              </a:rPr>
              <a:t> à </a:t>
            </a:r>
            <a:r>
              <a:rPr lang="en-US" sz="900" dirty="0" err="1">
                <a:latin typeface="Calibri" panose="020F0502020204030204" pitchFamily="34" charset="0"/>
                <a:ea typeface="Yu Mincho" panose="02020400000000000000" pitchFamily="18" charset="-128"/>
                <a:cs typeface="Calibri" panose="020F0502020204030204" pitchFamily="34" charset="0"/>
              </a:rPr>
              <a:t>une</a:t>
            </a:r>
            <a:r>
              <a:rPr lang="en-US" sz="900" dirty="0">
                <a:latin typeface="Calibri" panose="020F0502020204030204" pitchFamily="34" charset="0"/>
                <a:ea typeface="Yu Mincho" panose="02020400000000000000" pitchFamily="18" charset="-128"/>
                <a:cs typeface="Calibri" panose="020F0502020204030204" pitchFamily="34" charset="0"/>
              </a:rPr>
              <a:t> étude </a:t>
            </a:r>
            <a:r>
              <a:rPr lang="en-US" sz="900" dirty="0" err="1">
                <a:latin typeface="Calibri" panose="020F0502020204030204" pitchFamily="34" charset="0"/>
                <a:ea typeface="Yu Mincho" panose="02020400000000000000" pitchFamily="18" charset="-128"/>
                <a:cs typeface="Calibri" panose="020F0502020204030204" pitchFamily="34" charset="0"/>
              </a:rPr>
              <a:t>visant</a:t>
            </a:r>
            <a:r>
              <a:rPr lang="en-US" sz="900" dirty="0">
                <a:latin typeface="Calibri" panose="020F0502020204030204" pitchFamily="34" charset="0"/>
                <a:ea typeface="Yu Mincho" panose="02020400000000000000" pitchFamily="18" charset="-128"/>
                <a:cs typeface="Calibri" panose="020F0502020204030204" pitchFamily="34" charset="0"/>
              </a:rPr>
              <a:t> à </a:t>
            </a:r>
            <a:r>
              <a:rPr lang="en-US" sz="900" dirty="0" err="1">
                <a:latin typeface="Calibri" panose="020F0502020204030204" pitchFamily="34" charset="0"/>
                <a:ea typeface="Yu Mincho" panose="02020400000000000000" pitchFamily="18" charset="-128"/>
                <a:cs typeface="Calibri" panose="020F0502020204030204" pitchFamily="34" charset="0"/>
              </a:rPr>
              <a:t>déterminer</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si</a:t>
            </a:r>
            <a:r>
              <a:rPr lang="en-US" sz="900" dirty="0">
                <a:latin typeface="Calibri" panose="020F0502020204030204" pitchFamily="34" charset="0"/>
                <a:ea typeface="Yu Mincho" panose="02020400000000000000" pitchFamily="18" charset="-128"/>
                <a:cs typeface="Calibri" panose="020F0502020204030204" pitchFamily="34" charset="0"/>
              </a:rPr>
              <a:t> les </a:t>
            </a:r>
            <a:r>
              <a:rPr lang="en-US" sz="900" dirty="0" err="1">
                <a:latin typeface="Calibri" panose="020F0502020204030204" pitchFamily="34" charset="0"/>
                <a:ea typeface="Yu Mincho" panose="02020400000000000000" pitchFamily="18" charset="-128"/>
                <a:cs typeface="Calibri" panose="020F0502020204030204" pitchFamily="34" charset="0"/>
              </a:rPr>
              <a:t>groupes</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racialisés</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participent</a:t>
            </a:r>
            <a:r>
              <a:rPr lang="en-US" sz="900" dirty="0">
                <a:latin typeface="Calibri" panose="020F0502020204030204" pitchFamily="34" charset="0"/>
                <a:ea typeface="Yu Mincho" panose="02020400000000000000" pitchFamily="18" charset="-128"/>
                <a:cs typeface="Calibri" panose="020F0502020204030204" pitchFamily="34" charset="0"/>
              </a:rPr>
              <a:t> au </a:t>
            </a:r>
            <a:r>
              <a:rPr lang="en-US" sz="900" dirty="0" err="1">
                <a:latin typeface="Calibri" panose="020F0502020204030204" pitchFamily="34" charset="0"/>
                <a:ea typeface="Yu Mincho" panose="02020400000000000000" pitchFamily="18" charset="-128"/>
                <a:cs typeface="Calibri" panose="020F0502020204030204" pitchFamily="34" charset="0"/>
              </a:rPr>
              <a:t>programme</a:t>
            </a:r>
            <a:r>
              <a:rPr lang="en-US" sz="900" dirty="0">
                <a:latin typeface="Calibri" panose="020F0502020204030204" pitchFamily="34" charset="0"/>
                <a:ea typeface="Yu Mincho" panose="02020400000000000000" pitchFamily="18" charset="-128"/>
                <a:cs typeface="Calibri" panose="020F0502020204030204" pitchFamily="34" charset="0"/>
              </a:rPr>
              <a:t> de </a:t>
            </a:r>
            <a:r>
              <a:rPr lang="en-US" sz="900" dirty="0" err="1">
                <a:latin typeface="Calibri" panose="020F0502020204030204" pitchFamily="34" charset="0"/>
                <a:ea typeface="Yu Mincho" panose="02020400000000000000" pitchFamily="18" charset="-128"/>
                <a:cs typeface="Calibri" panose="020F0502020204030204" pitchFamily="34" charset="0"/>
              </a:rPr>
              <a:t>prévention</a:t>
            </a:r>
            <a:r>
              <a:rPr lang="en-US" sz="900" dirty="0">
                <a:latin typeface="Calibri" panose="020F0502020204030204" pitchFamily="34" charset="0"/>
                <a:ea typeface="Yu Mincho" panose="02020400000000000000" pitchFamily="18" charset="-128"/>
                <a:cs typeface="Calibri" panose="020F0502020204030204" pitchFamily="34" charset="0"/>
              </a:rPr>
              <a:t> du cancer colorectal de manière </a:t>
            </a:r>
            <a:r>
              <a:rPr lang="en-US" sz="900" dirty="0" err="1">
                <a:latin typeface="Calibri" panose="020F0502020204030204" pitchFamily="34" charset="0"/>
                <a:ea typeface="Yu Mincho" panose="02020400000000000000" pitchFamily="18" charset="-128"/>
                <a:cs typeface="Calibri" panose="020F0502020204030204" pitchFamily="34" charset="0"/>
              </a:rPr>
              <a:t>disproportionnée</a:t>
            </a:r>
            <a:r>
              <a:rPr lang="en-US" sz="900" dirty="0">
                <a:latin typeface="Calibri" panose="020F0502020204030204" pitchFamily="34" charset="0"/>
                <a:ea typeface="Yu Mincho" panose="02020400000000000000" pitchFamily="18" charset="-128"/>
                <a:cs typeface="Calibri" panose="020F0502020204030204" pitchFamily="34" charset="0"/>
              </a:rPr>
              <a:t> par rapport aux </a:t>
            </a:r>
            <a:r>
              <a:rPr lang="en-US" sz="900" dirty="0" err="1">
                <a:latin typeface="Calibri" panose="020F0502020204030204" pitchFamily="34" charset="0"/>
                <a:ea typeface="Yu Mincho" panose="02020400000000000000" pitchFamily="18" charset="-128"/>
                <a:cs typeface="Calibri" panose="020F0502020204030204" pitchFamily="34" charset="0"/>
              </a:rPr>
              <a:t>autres</a:t>
            </a:r>
            <a:endParaRPr lang="en-US" sz="900" dirty="0">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2270234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57908" y="279916"/>
            <a:ext cx="10380786" cy="345482"/>
          </a:xfrm>
        </p:spPr>
        <p:txBody>
          <a:bodyPr>
            <a:normAutofit/>
          </a:bodyPr>
          <a:lstStyle/>
          <a:p>
            <a:r>
              <a:rPr lang="fr-FR" sz="1600" dirty="0"/>
              <a:t>Stratégies pour améliorer le dépistage pour les populations rurales et éloignées* (1/2)</a:t>
            </a:r>
            <a:endParaRPr lang="en-US" sz="1600" dirty="0"/>
          </a:p>
        </p:txBody>
      </p:sp>
      <p:graphicFrame>
        <p:nvGraphicFramePr>
          <p:cNvPr id="2" name="Table 1">
            <a:extLst>
              <a:ext uri="{FF2B5EF4-FFF2-40B4-BE49-F238E27FC236}">
                <a16:creationId xmlns:a16="http://schemas.microsoft.com/office/drawing/2014/main" id="{8A7B2021-373C-5469-8B53-B435A27860A6}"/>
              </a:ext>
            </a:extLst>
          </p:cNvPr>
          <p:cNvGraphicFramePr>
            <a:graphicFrameLocks noGrp="1"/>
          </p:cNvGraphicFramePr>
          <p:nvPr>
            <p:extLst>
              <p:ext uri="{D42A27DB-BD31-4B8C-83A1-F6EECF244321}">
                <p14:modId xmlns:p14="http://schemas.microsoft.com/office/powerpoint/2010/main" val="430776369"/>
              </p:ext>
            </p:extLst>
          </p:nvPr>
        </p:nvGraphicFramePr>
        <p:xfrm>
          <a:off x="318988" y="626404"/>
          <a:ext cx="11199447" cy="5589226"/>
        </p:xfrm>
        <a:graphic>
          <a:graphicData uri="http://schemas.openxmlformats.org/drawingml/2006/table">
            <a:tbl>
              <a:tblPr firstRow="1" firstCol="1">
                <a:tableStyleId>{7E9639D4-E3E2-4D34-9284-5A2195B3D0D7}</a:tableStyleId>
              </a:tblPr>
              <a:tblGrid>
                <a:gridCol w="539261">
                  <a:extLst>
                    <a:ext uri="{9D8B030D-6E8A-4147-A177-3AD203B41FA5}">
                      <a16:colId xmlns:a16="http://schemas.microsoft.com/office/drawing/2014/main" val="151732086"/>
                    </a:ext>
                  </a:extLst>
                </a:gridCol>
                <a:gridCol w="3329354">
                  <a:extLst>
                    <a:ext uri="{9D8B030D-6E8A-4147-A177-3AD203B41FA5}">
                      <a16:colId xmlns:a16="http://schemas.microsoft.com/office/drawing/2014/main" val="4216875367"/>
                    </a:ext>
                  </a:extLst>
                </a:gridCol>
                <a:gridCol w="1617785">
                  <a:extLst>
                    <a:ext uri="{9D8B030D-6E8A-4147-A177-3AD203B41FA5}">
                      <a16:colId xmlns:a16="http://schemas.microsoft.com/office/drawing/2014/main" val="3858830596"/>
                    </a:ext>
                  </a:extLst>
                </a:gridCol>
                <a:gridCol w="5713047">
                  <a:extLst>
                    <a:ext uri="{9D8B030D-6E8A-4147-A177-3AD203B41FA5}">
                      <a16:colId xmlns:a16="http://schemas.microsoft.com/office/drawing/2014/main" val="1140312002"/>
                    </a:ext>
                  </a:extLst>
                </a:gridCol>
              </a:tblGrid>
              <a:tr h="268629">
                <a:tc>
                  <a:txBody>
                    <a:bodyPr/>
                    <a:lstStyle/>
                    <a:p>
                      <a:pPr marL="0" marR="0" algn="ctr">
                        <a:lnSpc>
                          <a:spcPct val="107000"/>
                        </a:lnSpc>
                        <a:spcBef>
                          <a:spcPts val="0"/>
                        </a:spcBef>
                        <a:spcAft>
                          <a:spcPts val="240"/>
                        </a:spcAf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34110" marR="3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pPr>
                      <a:r>
                        <a:rPr lang="en-US" sz="900" dirty="0">
                          <a:solidFill>
                            <a:srgbClr val="FEFFFE"/>
                          </a:solidFill>
                          <a:effectLst/>
                        </a:rPr>
                        <a:t>Stratégies utilisées (liste)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34110" marR="3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pPr>
                      <a:r>
                        <a:rPr lang="en-US" sz="900">
                          <a:solidFill>
                            <a:srgbClr val="FEFFFE"/>
                          </a:solidFill>
                          <a:effectLst/>
                        </a:rPr>
                        <a:t>Stratégie co-développée avec la communauté ?</a:t>
                      </a:r>
                      <a:endParaRPr lang="en-US" sz="90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34110" marR="3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pPr>
                      <a:r>
                        <a:rPr lang="en-US" sz="900" dirty="0">
                          <a:solidFill>
                            <a:srgbClr val="FEFFFE"/>
                          </a:solidFill>
                          <a:effectLst/>
                        </a:rPr>
                        <a:t>Description des activités visant à améliorer l'accès au dépistage pour les populations rurales et éloignées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34110" marR="341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4180144129"/>
                  </a:ext>
                </a:extLst>
              </a:tr>
              <a:tr h="268629">
                <a:tc>
                  <a:txBody>
                    <a:bodyPr/>
                    <a:lstStyle/>
                    <a:p>
                      <a:pPr marL="0" marR="0" algn="ctr">
                        <a:lnSpc>
                          <a:spcPct val="107000"/>
                        </a:lnSpc>
                        <a:spcBef>
                          <a:spcPts val="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Améliorer l'accès plus près du domicile</a:t>
                      </a:r>
                      <a:endParaRPr lang="en-US" sz="850" kern="1200" dirty="0">
                        <a:solidFill>
                          <a:schemeClr val="tx1"/>
                        </a:solidFill>
                        <a:effectLst/>
                        <a:latin typeface="+mn-lt"/>
                        <a:ea typeface="+mn-ea"/>
                        <a:cs typeface="+mn-cs"/>
                      </a:endParaRP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r>
                        <a:rPr lang="en-US" sz="850" kern="1200" dirty="0">
                          <a:solidFill>
                            <a:schemeClr val="tx1"/>
                          </a:solidFill>
                          <a:effectLst/>
                          <a:latin typeface="+mn-lt"/>
                          <a:ea typeface="+mn-ea"/>
                          <a:cs typeface="+mn-cs"/>
                        </a:rPr>
                        <a:t>✓</a:t>
                      </a: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Considérer le criblage mobile</a:t>
                      </a:r>
                      <a:endParaRPr lang="en-US" sz="85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Envisager l'autodiagnostic du VPH</a:t>
                      </a:r>
                      <a:endParaRPr lang="en-US" sz="850" kern="1200" dirty="0">
                        <a:solidFill>
                          <a:schemeClr val="tx1"/>
                        </a:solidFill>
                        <a:effectLst/>
                        <a:latin typeface="+mn-lt"/>
                        <a:ea typeface="+mn-ea"/>
                        <a:cs typeface="+mn-cs"/>
                      </a:endParaRP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6873736"/>
                  </a:ext>
                </a:extLst>
              </a:tr>
              <a:tr h="680667">
                <a:tc>
                  <a:txBody>
                    <a:bodyPr/>
                    <a:lstStyle/>
                    <a:p>
                      <a:pPr marL="0" marR="0" algn="ctr">
                        <a:lnSpc>
                          <a:spcPct val="107000"/>
                        </a:lnSpc>
                        <a:spcBef>
                          <a:spcPts val="0"/>
                        </a:spcBef>
                        <a:spcAft>
                          <a:spcPts val="0"/>
                        </a:spcAf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850" kern="1200" dirty="0" err="1">
                          <a:solidFill>
                            <a:schemeClr val="tx1"/>
                          </a:solidFill>
                          <a:effectLst/>
                          <a:latin typeface="+mn-lt"/>
                          <a:ea typeface="+mn-ea"/>
                          <a:cs typeface="+mn-cs"/>
                        </a:rPr>
                        <a:t>Médias</a:t>
                      </a:r>
                      <a:r>
                        <a:rPr lang="en-US" sz="850" kern="1200" dirty="0">
                          <a:solidFill>
                            <a:schemeClr val="tx1"/>
                          </a:solidFill>
                          <a:effectLst/>
                          <a:latin typeface="+mn-lt"/>
                          <a:ea typeface="+mn-ea"/>
                          <a:cs typeface="+mn-cs"/>
                        </a:rPr>
                        <a:t> (</a:t>
                      </a:r>
                      <a:r>
                        <a:rPr lang="en-US" sz="850" kern="1200" dirty="0" err="1">
                          <a:solidFill>
                            <a:schemeClr val="tx1"/>
                          </a:solidFill>
                          <a:effectLst/>
                          <a:latin typeface="+mn-lt"/>
                          <a:ea typeface="+mn-ea"/>
                          <a:cs typeface="+mn-cs"/>
                        </a:rPr>
                        <a:t>campagnes</a:t>
                      </a:r>
                      <a:r>
                        <a:rPr lang="en-US" sz="850" kern="1200" dirty="0">
                          <a:solidFill>
                            <a:schemeClr val="tx1"/>
                          </a:solidFill>
                          <a:effectLst/>
                          <a:latin typeface="+mn-lt"/>
                          <a:ea typeface="+mn-ea"/>
                          <a:cs typeface="+mn-cs"/>
                        </a:rPr>
                        <a:t> petites et </a:t>
                      </a:r>
                      <a:r>
                        <a:rPr lang="en-US" sz="850" kern="1200" dirty="0" err="1">
                          <a:solidFill>
                            <a:schemeClr val="tx1"/>
                          </a:solidFill>
                          <a:effectLst/>
                          <a:latin typeface="+mn-lt"/>
                          <a:ea typeface="+mn-ea"/>
                          <a:cs typeface="+mn-cs"/>
                        </a:rPr>
                        <a:t>grandes</a:t>
                      </a:r>
                      <a:r>
                        <a:rPr lang="en-US" sz="850" kern="1200" dirty="0">
                          <a:solidFill>
                            <a:schemeClr val="tx1"/>
                          </a:solidFill>
                          <a:effectLst/>
                          <a:latin typeface="+mn-lt"/>
                          <a:ea typeface="+mn-ea"/>
                          <a:cs typeface="+mn-cs"/>
                        </a:rPr>
                        <a: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850" kern="1200" dirty="0">
                          <a:solidFill>
                            <a:schemeClr val="tx1"/>
                          </a:solidFill>
                          <a:effectLst/>
                          <a:latin typeface="+mn-lt"/>
                          <a:ea typeface="+mn-ea"/>
                          <a:cs typeface="+mn-cs"/>
                        </a:rPr>
                        <a:t>Évaluation et retour d'information des </a:t>
                      </a:r>
                      <a:r>
                        <a:rPr lang="en-US" sz="850" kern="1200" dirty="0" err="1">
                          <a:solidFill>
                            <a:schemeClr val="tx1"/>
                          </a:solidFill>
                          <a:effectLst/>
                          <a:latin typeface="+mn-lt"/>
                          <a:ea typeface="+mn-ea"/>
                          <a:cs typeface="+mn-cs"/>
                        </a:rPr>
                        <a:t>professionels</a:t>
                      </a:r>
                      <a:r>
                        <a:rPr lang="en-US" sz="850" kern="1200" dirty="0">
                          <a:solidFill>
                            <a:schemeClr val="tx1"/>
                          </a:solidFill>
                          <a:effectLst/>
                          <a:latin typeface="+mn-lt"/>
                          <a:ea typeface="+mn-ea"/>
                          <a:cs typeface="+mn-cs"/>
                        </a:rPr>
                        <a:t> de la </a:t>
                      </a:r>
                      <a:r>
                        <a:rPr lang="en-US" sz="850" kern="1200" dirty="0" err="1">
                          <a:solidFill>
                            <a:schemeClr val="tx1"/>
                          </a:solidFill>
                          <a:effectLst/>
                          <a:latin typeface="+mn-lt"/>
                          <a:ea typeface="+mn-ea"/>
                          <a:cs typeface="+mn-cs"/>
                        </a:rPr>
                        <a:t>santé</a:t>
                      </a:r>
                      <a:endParaRPr lang="en-US" sz="85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850" kern="1200" dirty="0">
                          <a:solidFill>
                            <a:schemeClr val="tx1"/>
                          </a:solidFill>
                          <a:effectLst/>
                          <a:latin typeface="+mn-lt"/>
                          <a:ea typeface="+mn-ea"/>
                          <a:cs typeface="+mn-cs"/>
                        </a:rPr>
                        <a:t>Cliniques de dépistage mobiles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850" kern="1200" dirty="0">
                          <a:solidFill>
                            <a:schemeClr val="tx1"/>
                          </a:solidFill>
                          <a:effectLst/>
                          <a:latin typeface="+mn-lt"/>
                          <a:ea typeface="+mn-ea"/>
                          <a:cs typeface="+mn-cs"/>
                        </a:rPr>
                        <a:t>Élargir le champ d'exercice des </a:t>
                      </a:r>
                      <a:r>
                        <a:rPr lang="en-US" sz="850" kern="1200" dirty="0" err="1">
                          <a:solidFill>
                            <a:schemeClr val="tx1"/>
                          </a:solidFill>
                          <a:effectLst/>
                          <a:latin typeface="+mn-lt"/>
                          <a:ea typeface="+mn-ea"/>
                          <a:cs typeface="+mn-cs"/>
                        </a:rPr>
                        <a:t>professionels</a:t>
                      </a:r>
                      <a:r>
                        <a:rPr lang="en-US" sz="850" kern="1200" dirty="0">
                          <a:solidFill>
                            <a:schemeClr val="tx1"/>
                          </a:solidFill>
                          <a:effectLst/>
                          <a:latin typeface="+mn-lt"/>
                          <a:ea typeface="+mn-ea"/>
                          <a:cs typeface="+mn-cs"/>
                        </a:rPr>
                        <a:t> de la </a:t>
                      </a:r>
                      <a:r>
                        <a:rPr lang="en-US" sz="850" kern="1200" dirty="0" err="1">
                          <a:solidFill>
                            <a:schemeClr val="tx1"/>
                          </a:solidFill>
                          <a:effectLst/>
                          <a:latin typeface="+mn-lt"/>
                          <a:ea typeface="+mn-ea"/>
                          <a:cs typeface="+mn-cs"/>
                        </a:rPr>
                        <a:t>santé</a:t>
                      </a:r>
                      <a:endParaRPr lang="en-US" sz="850" kern="1200" dirty="0">
                        <a:solidFill>
                          <a:schemeClr val="tx1"/>
                        </a:solidFill>
                        <a:effectLst/>
                        <a:latin typeface="+mn-lt"/>
                        <a:ea typeface="+mn-ea"/>
                        <a:cs typeface="+mn-cs"/>
                      </a:endParaRPr>
                    </a:p>
                    <a:p>
                      <a:pPr marL="0" marR="0">
                        <a:lnSpc>
                          <a:spcPct val="107000"/>
                        </a:lnSpc>
                        <a:spcBef>
                          <a:spcPts val="0"/>
                        </a:spcBef>
                        <a:spcAft>
                          <a:spcPts val="0"/>
                        </a:spcAft>
                        <a:tabLst>
                          <a:tab pos="5280025" algn="l"/>
                        </a:tabLst>
                      </a:pPr>
                      <a:r>
                        <a:rPr lang="en-CA" sz="850" dirty="0">
                          <a:effectLst/>
                        </a:rPr>
                        <a:t> </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r>
                        <a:rPr lang="en-US" sz="850" kern="1200" dirty="0">
                          <a:solidFill>
                            <a:schemeClr val="tx1"/>
                          </a:solidFill>
                          <a:effectLst/>
                          <a:latin typeface="+mn-lt"/>
                          <a:ea typeface="+mn-ea"/>
                          <a:cs typeface="+mn-cs"/>
                        </a:rPr>
                        <a:t>✓</a:t>
                      </a: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Piloter des services de dépistage mobiles intégrés (mammographie, Pap et TIF) dirigés par des infirmières praticiennes. </a:t>
                      </a:r>
                      <a:endParaRPr lang="en-US" sz="850" kern="1200" dirty="0">
                        <a:solidFill>
                          <a:schemeClr val="tx1"/>
                        </a:solidFill>
                        <a:effectLst/>
                        <a:latin typeface="+mn-lt"/>
                        <a:ea typeface="+mn-ea"/>
                        <a:cs typeface="+mn-cs"/>
                      </a:endParaRP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2314456"/>
                  </a:ext>
                </a:extLst>
              </a:tr>
              <a:tr h="405975">
                <a:tc>
                  <a:txBody>
                    <a:bodyPr/>
                    <a:lstStyle/>
                    <a:p>
                      <a:pPr marL="0" marR="0" algn="ctr">
                        <a:lnSpc>
                          <a:spcPct val="107000"/>
                        </a:lnSpc>
                        <a:spcBef>
                          <a:spcPts val="240"/>
                        </a:spcBef>
                        <a:spcAft>
                          <a:spcPts val="0"/>
                        </a:spcAf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Campagne exhaustive de lettres envoyées à toutes les personnes éligibles</a:t>
                      </a:r>
                      <a:endParaRPr lang="en-US" sz="85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Promotion croisée des programmes</a:t>
                      </a:r>
                      <a:endParaRPr lang="en-US" sz="850" kern="1200" dirty="0">
                        <a:solidFill>
                          <a:schemeClr val="tx1"/>
                        </a:solidFill>
                        <a:effectLst/>
                        <a:latin typeface="+mn-lt"/>
                        <a:ea typeface="+mn-ea"/>
                        <a:cs typeface="+mn-cs"/>
                      </a:endParaRP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endParaRPr lang="en-US" sz="850" kern="1200" dirty="0">
                        <a:solidFill>
                          <a:schemeClr val="tx1"/>
                        </a:solidFill>
                        <a:effectLst/>
                        <a:latin typeface="+mn-lt"/>
                        <a:ea typeface="+mn-ea"/>
                        <a:cs typeface="+mn-cs"/>
                      </a:endParaRP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Les invitations, les rappels et les rappels sont activement envoyés aux personnes éligibles.</a:t>
                      </a:r>
                      <a:endParaRPr lang="en-US" sz="85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Deux cliniques mobiles de dépistage du cancer du sein offrent une formation sur le dépistage du cancer colorectal et fournissent des informations sur l'accès aux kits de test.</a:t>
                      </a:r>
                      <a:endParaRPr lang="en-US" sz="850" kern="1200" dirty="0">
                        <a:solidFill>
                          <a:schemeClr val="tx1"/>
                        </a:solidFill>
                        <a:effectLst/>
                        <a:latin typeface="+mn-lt"/>
                        <a:ea typeface="+mn-ea"/>
                        <a:cs typeface="+mn-cs"/>
                      </a:endParaRP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544753"/>
                  </a:ext>
                </a:extLst>
              </a:tr>
              <a:tr h="1230049">
                <a:tc>
                  <a:txBody>
                    <a:bodyPr/>
                    <a:lstStyle/>
                    <a:p>
                      <a:pPr marL="0" marR="0" algn="ctr">
                        <a:lnSpc>
                          <a:spcPct val="107000"/>
                        </a:lnSpc>
                        <a:spcBef>
                          <a:spcPts val="240"/>
                        </a:spcBef>
                        <a:spcAft>
                          <a:spcPts val="0"/>
                        </a:spcAf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CA" sz="850" kern="1200" dirty="0">
                          <a:solidFill>
                            <a:schemeClr val="tx1"/>
                          </a:solidFill>
                          <a:effectLst/>
                          <a:latin typeface="+mn-lt"/>
                          <a:ea typeface="+mn-ea"/>
                          <a:cs typeface="+mn-cs"/>
                        </a:rPr>
                        <a:t>Certains postes de soins infirmiers acceptent le dépôt d'échantillons de TIF</a:t>
                      </a:r>
                      <a:endParaRPr lang="en-US" sz="850" kern="1200" dirty="0">
                        <a:solidFill>
                          <a:schemeClr val="tx1"/>
                        </a:solidFill>
                        <a:effectLst/>
                        <a:latin typeface="+mn-lt"/>
                        <a:ea typeface="+mn-ea"/>
                        <a:cs typeface="+mn-cs"/>
                      </a:endParaRP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CA" sz="850" kern="1200" dirty="0" err="1">
                          <a:solidFill>
                            <a:schemeClr val="tx1"/>
                          </a:solidFill>
                          <a:effectLst/>
                          <a:latin typeface="+mn-lt"/>
                          <a:ea typeface="+mn-ea"/>
                          <a:cs typeface="+mn-cs"/>
                        </a:rPr>
                        <a:t>Courrier</a:t>
                      </a:r>
                      <a:r>
                        <a:rPr lang="en-CA" sz="850" kern="1200" dirty="0">
                          <a:solidFill>
                            <a:schemeClr val="tx1"/>
                          </a:solidFill>
                          <a:effectLst/>
                          <a:latin typeface="+mn-lt"/>
                          <a:ea typeface="+mn-ea"/>
                          <a:cs typeface="+mn-cs"/>
                        </a:rPr>
                        <a:t> accéléré pour permettre le retour en temps voulu des kits TIF</a:t>
                      </a:r>
                      <a:endParaRPr lang="en-US" sz="850" kern="1200" dirty="0">
                        <a:solidFill>
                          <a:schemeClr val="tx1"/>
                        </a:solidFill>
                        <a:effectLst/>
                        <a:latin typeface="+mn-lt"/>
                        <a:ea typeface="+mn-ea"/>
                        <a:cs typeface="+mn-cs"/>
                      </a:endParaRP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CA" sz="850" kern="1200" dirty="0">
                          <a:solidFill>
                            <a:schemeClr val="tx1"/>
                          </a:solidFill>
                          <a:effectLst/>
                          <a:latin typeface="+mn-lt"/>
                          <a:ea typeface="+mn-ea"/>
                          <a:cs typeface="+mn-cs"/>
                        </a:rPr>
                        <a:t> Entraîneur de criblage mobile</a:t>
                      </a:r>
                      <a:endParaRPr lang="en-US" sz="850" kern="1200" dirty="0">
                        <a:solidFill>
                          <a:schemeClr val="tx1"/>
                        </a:solidFill>
                        <a:effectLst/>
                        <a:latin typeface="+mn-lt"/>
                        <a:ea typeface="+mn-ea"/>
                        <a:cs typeface="+mn-cs"/>
                      </a:endParaRP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CA" sz="850" kern="1200" dirty="0">
                          <a:solidFill>
                            <a:schemeClr val="tx1"/>
                          </a:solidFill>
                          <a:effectLst/>
                          <a:latin typeface="+mn-lt"/>
                          <a:ea typeface="+mn-ea"/>
                          <a:cs typeface="+mn-cs"/>
                        </a:rPr>
                        <a:t> Programme </a:t>
                      </a:r>
                      <a:r>
                        <a:rPr lang="en-CA" sz="850" kern="1200" dirty="0" err="1">
                          <a:solidFill>
                            <a:schemeClr val="tx1"/>
                          </a:solidFill>
                          <a:effectLst/>
                          <a:latin typeface="+mn-lt"/>
                          <a:ea typeface="+mn-ea"/>
                          <a:cs typeface="+mn-cs"/>
                        </a:rPr>
                        <a:t>pilote</a:t>
                      </a:r>
                      <a:r>
                        <a:rPr lang="en-CA" sz="850" kern="1200" dirty="0">
                          <a:solidFill>
                            <a:schemeClr val="tx1"/>
                          </a:solidFill>
                          <a:effectLst/>
                          <a:latin typeface="+mn-lt"/>
                          <a:ea typeface="+mn-ea"/>
                          <a:cs typeface="+mn-cs"/>
                        </a:rPr>
                        <a:t> visant à améliorer l'accès au test immunochimique fécal (TIF) dans les communautés des Premières Nations de la Zone de Sioux Lookout.</a:t>
                      </a:r>
                      <a:endParaRPr lang="en-US" sz="850" kern="1200" dirty="0">
                        <a:solidFill>
                          <a:schemeClr val="tx1"/>
                        </a:solidFill>
                        <a:effectLst/>
                        <a:latin typeface="+mn-lt"/>
                        <a:ea typeface="+mn-ea"/>
                        <a:cs typeface="+mn-cs"/>
                      </a:endParaRP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CA" sz="850" kern="1200" dirty="0">
                          <a:solidFill>
                            <a:schemeClr val="tx1"/>
                          </a:solidFill>
                          <a:effectLst/>
                          <a:latin typeface="+mn-lt"/>
                          <a:ea typeface="+mn-ea"/>
                          <a:cs typeface="+mn-cs"/>
                        </a:rPr>
                        <a:t>✓</a:t>
                      </a:r>
                      <a:endParaRPr lang="en-US" sz="850" kern="1200" dirty="0">
                        <a:solidFill>
                          <a:schemeClr val="tx1"/>
                        </a:solidFill>
                        <a:effectLst/>
                        <a:latin typeface="+mn-lt"/>
                        <a:ea typeface="+mn-ea"/>
                        <a:cs typeface="+mn-cs"/>
                      </a:endParaRP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CA" sz="850" kern="1200" dirty="0">
                          <a:solidFill>
                            <a:schemeClr val="tx1"/>
                          </a:solidFill>
                          <a:effectLst/>
                          <a:latin typeface="+mn-lt"/>
                          <a:ea typeface="+mn-ea"/>
                          <a:cs typeface="+mn-cs"/>
                        </a:rPr>
                        <a:t> </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CA" sz="850" kern="1200" dirty="0">
                          <a:solidFill>
                            <a:schemeClr val="tx1"/>
                          </a:solidFill>
                          <a:effectLst/>
                          <a:latin typeface="+mn-lt"/>
                          <a:ea typeface="+mn-ea"/>
                          <a:cs typeface="+mn-cs"/>
                        </a:rPr>
                        <a:t>✓</a:t>
                      </a:r>
                      <a:endParaRPr lang="en-US" sz="850" kern="1200" dirty="0">
                        <a:solidFill>
                          <a:schemeClr val="tx1"/>
                        </a:solidFill>
                        <a:effectLst/>
                        <a:latin typeface="+mn-lt"/>
                        <a:ea typeface="+mn-ea"/>
                        <a:cs typeface="+mn-cs"/>
                      </a:endParaRP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850" kern="1200" dirty="0">
                          <a:solidFill>
                            <a:schemeClr val="tx1"/>
                          </a:solidFill>
                          <a:effectLst/>
                          <a:latin typeface="+mn-lt"/>
                          <a:ea typeface="+mn-ea"/>
                          <a:cs typeface="+mn-cs"/>
                        </a:rPr>
                        <a:t>✓</a:t>
                      </a: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Les personnes qui vivent dans les communautés des Premières Nations peuvent contacter leur poste de soins infirmiers pour y déposer </a:t>
                      </a:r>
                      <a:r>
                        <a:rPr lang="en-CA" sz="850" kern="1200" dirty="0" err="1">
                          <a:solidFill>
                            <a:schemeClr val="tx1"/>
                          </a:solidFill>
                          <a:effectLst/>
                          <a:latin typeface="+mn-lt"/>
                          <a:ea typeface="+mn-ea"/>
                          <a:cs typeface="+mn-cs"/>
                        </a:rPr>
                        <a:t>leur</a:t>
                      </a:r>
                      <a:r>
                        <a:rPr lang="en-CA" sz="850" kern="1200" dirty="0">
                          <a:solidFill>
                            <a:schemeClr val="tx1"/>
                          </a:solidFill>
                          <a:effectLst/>
                          <a:latin typeface="+mn-lt"/>
                          <a:ea typeface="+mn-ea"/>
                          <a:cs typeface="+mn-cs"/>
                        </a:rPr>
                        <a:t> TIF rempli au lieu d'envoyer le kit par la poste.</a:t>
                      </a:r>
                      <a:endParaRPr lang="en-US" sz="85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Les personnes qui ont </a:t>
                      </a:r>
                      <a:r>
                        <a:rPr lang="en-CA" sz="850" kern="1200" dirty="0" err="1">
                          <a:solidFill>
                            <a:schemeClr val="tx1"/>
                          </a:solidFill>
                          <a:effectLst/>
                          <a:latin typeface="+mn-lt"/>
                          <a:ea typeface="+mn-ea"/>
                          <a:cs typeface="+mn-cs"/>
                        </a:rPr>
                        <a:t>demandé</a:t>
                      </a:r>
                      <a:r>
                        <a:rPr lang="en-CA" sz="850" kern="1200" dirty="0">
                          <a:solidFill>
                            <a:schemeClr val="tx1"/>
                          </a:solidFill>
                          <a:effectLst/>
                          <a:latin typeface="+mn-lt"/>
                          <a:ea typeface="+mn-ea"/>
                          <a:cs typeface="+mn-cs"/>
                        </a:rPr>
                        <a:t> un kit TIF et qui vivent dans des codes postaux ruraux en Ontario reçoivent des enveloppes pour le courrier accéléré afin de faciliter le retour rapide des kits TIF au laboratoire après le prélèvement des échantillons.</a:t>
                      </a:r>
                      <a:endParaRPr lang="en-US" sz="85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Des coaches mobiles dans certaines régions (Nord-Ouest, Hamilton Niagara Haldimand Brant) fournissent des services de dépistage aux personnes qui n'ont pas de </a:t>
                      </a:r>
                      <a:r>
                        <a:rPr lang="en-CA" sz="850" kern="1200" dirty="0" err="1">
                          <a:solidFill>
                            <a:schemeClr val="tx1"/>
                          </a:solidFill>
                          <a:effectLst/>
                          <a:latin typeface="+mn-lt"/>
                          <a:ea typeface="+mn-ea"/>
                          <a:cs typeface="+mn-cs"/>
                        </a:rPr>
                        <a:t>médecin</a:t>
                      </a:r>
                      <a:r>
                        <a:rPr lang="en-CA" sz="850" kern="1200" dirty="0">
                          <a:solidFill>
                            <a:schemeClr val="tx1"/>
                          </a:solidFill>
                          <a:effectLst/>
                          <a:latin typeface="+mn-lt"/>
                          <a:ea typeface="+mn-ea"/>
                          <a:cs typeface="+mn-cs"/>
                        </a:rPr>
                        <a:t> </a:t>
                      </a:r>
                      <a:r>
                        <a:rPr lang="en-CA" sz="850" kern="1200" dirty="0" err="1">
                          <a:solidFill>
                            <a:schemeClr val="tx1"/>
                          </a:solidFill>
                          <a:effectLst/>
                          <a:latin typeface="+mn-lt"/>
                          <a:ea typeface="+mn-ea"/>
                          <a:cs typeface="+mn-cs"/>
                        </a:rPr>
                        <a:t>traitant</a:t>
                      </a:r>
                      <a:r>
                        <a:rPr lang="en-CA" sz="850" kern="1200" dirty="0">
                          <a:solidFill>
                            <a:schemeClr val="tx1"/>
                          </a:solidFill>
                          <a:effectLst/>
                          <a:latin typeface="+mn-lt"/>
                          <a:ea typeface="+mn-ea"/>
                          <a:cs typeface="+mn-cs"/>
                        </a:rPr>
                        <a:t> ou qui rencontrent des obstacles pour accéder aux services de dépistage existants (par exemple, le transport).</a:t>
                      </a:r>
                      <a:endParaRPr lang="en-US" sz="85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Le ministère de la Santé de l'Ontario (Action Cancer Ontario) mène un projet pilote pour étudier l'accès au test TIF et améliorer la participation au dépistage du cancer colorectal dans les communautés des Premières nations de la zone de Sioux Lookout en mettant à disposition des stocks de kits TIF dans les postes de soins infirmiers et les centres de santé. </a:t>
                      </a:r>
                      <a:endParaRPr lang="en-US" sz="850" kern="1200" dirty="0">
                        <a:solidFill>
                          <a:schemeClr val="tx1"/>
                        </a:solidFill>
                        <a:effectLst/>
                        <a:latin typeface="+mn-lt"/>
                        <a:ea typeface="+mn-ea"/>
                        <a:cs typeface="+mn-cs"/>
                      </a:endParaRPr>
                    </a:p>
                  </a:txBody>
                  <a:tcPr marL="34110" marR="341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3046969"/>
                  </a:ext>
                </a:extLst>
              </a:tr>
              <a:tr h="543320">
                <a:tc>
                  <a:txBody>
                    <a:bodyPr/>
                    <a:lstStyle/>
                    <a:p>
                      <a:pPr marL="0" marR="0" algn="ctr">
                        <a:lnSpc>
                          <a:spcPct val="107000"/>
                        </a:lnSpc>
                        <a:spcBef>
                          <a:spcPts val="240"/>
                        </a:spcBef>
                        <a:spcAft>
                          <a:spcPts val="240"/>
                        </a:spcAft>
                      </a:pPr>
                      <a:r>
                        <a:rPr lang="en-US" sz="900" b="1" dirty="0">
                          <a:solidFill>
                            <a:srgbClr val="FFFFFF"/>
                          </a:solidFill>
                          <a:effectLst/>
                          <a:latin typeface="Calibri" panose="020F0502020204030204" pitchFamily="34" charset="0"/>
                          <a:ea typeface="+mn-ea"/>
                          <a:cs typeface="Calibri" panose="020F0502020204030204" pitchFamily="34" charset="0"/>
                        </a:rPr>
                        <a:t>N.-B.</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CA" sz="850" kern="1200" dirty="0">
                          <a:solidFill>
                            <a:schemeClr val="tx1"/>
                          </a:solidFill>
                          <a:effectLst/>
                          <a:latin typeface="+mn-lt"/>
                          <a:ea typeface="+mn-ea"/>
                          <a:cs typeface="+mn-cs"/>
                        </a:rPr>
                        <a:t>Envoi direct de la correspondance du programme et du test de dépistage aux participants.</a:t>
                      </a:r>
                      <a:endParaRPr lang="en-US" sz="850" kern="1200" dirty="0">
                        <a:solidFill>
                          <a:schemeClr val="tx1"/>
                        </a:solidFill>
                        <a:effectLst/>
                        <a:latin typeface="+mn-lt"/>
                        <a:ea typeface="+mn-ea"/>
                        <a:cs typeface="+mn-cs"/>
                      </a:endParaRP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CA" sz="850" kern="1200" dirty="0">
                          <a:solidFill>
                            <a:schemeClr val="tx1"/>
                          </a:solidFill>
                          <a:effectLst/>
                          <a:latin typeface="+mn-lt"/>
                          <a:ea typeface="+mn-ea"/>
                          <a:cs typeface="+mn-cs"/>
                        </a:rPr>
                        <a:t>Dans l'attente des résultats du </a:t>
                      </a:r>
                      <a:r>
                        <a:rPr lang="en-CA" sz="850" kern="1200" dirty="0" err="1">
                          <a:solidFill>
                            <a:schemeClr val="tx1"/>
                          </a:solidFill>
                          <a:effectLst/>
                          <a:latin typeface="+mn-lt"/>
                          <a:ea typeface="+mn-ea"/>
                          <a:cs typeface="+mn-cs"/>
                        </a:rPr>
                        <a:t>projet</a:t>
                      </a:r>
                      <a:r>
                        <a:rPr lang="en-CA" sz="850" kern="1200" dirty="0">
                          <a:solidFill>
                            <a:schemeClr val="tx1"/>
                          </a:solidFill>
                          <a:effectLst/>
                          <a:latin typeface="+mn-lt"/>
                          <a:ea typeface="+mn-ea"/>
                          <a:cs typeface="+mn-cs"/>
                        </a:rPr>
                        <a:t> "</a:t>
                      </a:r>
                      <a:r>
                        <a:rPr lang="en-CA" sz="850" kern="1200" dirty="0" err="1">
                          <a:solidFill>
                            <a:schemeClr val="tx1"/>
                          </a:solidFill>
                          <a:effectLst/>
                          <a:latin typeface="+mn-lt"/>
                          <a:ea typeface="+mn-ea"/>
                          <a:cs typeface="+mn-cs"/>
                        </a:rPr>
                        <a:t>Élaboration</a:t>
                      </a:r>
                      <a:r>
                        <a:rPr lang="en-CA" sz="850" kern="1200" dirty="0">
                          <a:solidFill>
                            <a:schemeClr val="tx1"/>
                          </a:solidFill>
                          <a:effectLst/>
                          <a:latin typeface="+mn-lt"/>
                          <a:ea typeface="+mn-ea"/>
                          <a:cs typeface="+mn-cs"/>
                        </a:rPr>
                        <a:t> de </a:t>
                      </a:r>
                      <a:r>
                        <a:rPr lang="en-CA" sz="850" kern="1200" dirty="0" err="1">
                          <a:solidFill>
                            <a:schemeClr val="tx1"/>
                          </a:solidFill>
                          <a:effectLst/>
                          <a:latin typeface="+mn-lt"/>
                          <a:ea typeface="+mn-ea"/>
                          <a:cs typeface="+mn-cs"/>
                        </a:rPr>
                        <a:t>stratégies</a:t>
                      </a:r>
                      <a:r>
                        <a:rPr lang="en-CA" sz="850" kern="1200" dirty="0">
                          <a:solidFill>
                            <a:schemeClr val="tx1"/>
                          </a:solidFill>
                          <a:effectLst/>
                          <a:latin typeface="+mn-lt"/>
                          <a:ea typeface="+mn-ea"/>
                          <a:cs typeface="+mn-cs"/>
                        </a:rPr>
                        <a:t> pour les populations sous-</a:t>
                      </a:r>
                      <a:r>
                        <a:rPr lang="en-CA" sz="850" kern="1200" dirty="0" err="1">
                          <a:solidFill>
                            <a:schemeClr val="tx1"/>
                          </a:solidFill>
                          <a:effectLst/>
                          <a:latin typeface="+mn-lt"/>
                          <a:ea typeface="+mn-ea"/>
                          <a:cs typeface="+mn-cs"/>
                        </a:rPr>
                        <a:t>dépistées</a:t>
                      </a:r>
                      <a:r>
                        <a:rPr lang="en-CA" sz="850" kern="1200" dirty="0">
                          <a:solidFill>
                            <a:schemeClr val="tx1"/>
                          </a:solidFill>
                          <a:effectLst/>
                          <a:latin typeface="+mn-lt"/>
                          <a:ea typeface="+mn-ea"/>
                          <a:cs typeface="+mn-cs"/>
                        </a:rPr>
                        <a:t> par le </a:t>
                      </a:r>
                      <a:r>
                        <a:rPr lang="en-CA" sz="850" kern="1200" dirty="0" err="1">
                          <a:solidFill>
                            <a:schemeClr val="tx1"/>
                          </a:solidFill>
                          <a:effectLst/>
                          <a:latin typeface="+mn-lt"/>
                          <a:ea typeface="+mn-ea"/>
                          <a:cs typeface="+mn-cs"/>
                        </a:rPr>
                        <a:t>biais</a:t>
                      </a:r>
                      <a:r>
                        <a:rPr lang="en-CA" sz="850" kern="1200" dirty="0">
                          <a:solidFill>
                            <a:schemeClr val="tx1"/>
                          </a:solidFill>
                          <a:effectLst/>
                          <a:latin typeface="+mn-lt"/>
                          <a:ea typeface="+mn-ea"/>
                          <a:cs typeface="+mn-cs"/>
                        </a:rPr>
                        <a:t> de </a:t>
                      </a:r>
                      <a:r>
                        <a:rPr lang="en-CA" sz="850" kern="1200" dirty="0" err="1">
                          <a:solidFill>
                            <a:schemeClr val="tx1"/>
                          </a:solidFill>
                          <a:effectLst/>
                          <a:latin typeface="+mn-lt"/>
                          <a:ea typeface="+mn-ea"/>
                          <a:cs typeface="+mn-cs"/>
                        </a:rPr>
                        <a:t>l'engagement</a:t>
                      </a:r>
                      <a:r>
                        <a:rPr lang="en-CA" sz="850" kern="1200" dirty="0">
                          <a:solidFill>
                            <a:schemeClr val="tx1"/>
                          </a:solidFill>
                          <a:effectLst/>
                          <a:latin typeface="+mn-lt"/>
                          <a:ea typeface="+mn-ea"/>
                          <a:cs typeface="+mn-cs"/>
                        </a:rPr>
                        <a:t> </a:t>
                      </a:r>
                      <a:r>
                        <a:rPr lang="en-CA" sz="850" kern="1200" dirty="0" err="1">
                          <a:solidFill>
                            <a:schemeClr val="tx1"/>
                          </a:solidFill>
                          <a:effectLst/>
                          <a:latin typeface="+mn-lt"/>
                          <a:ea typeface="+mn-ea"/>
                          <a:cs typeface="+mn-cs"/>
                        </a:rPr>
                        <a:t>communautaire</a:t>
                      </a:r>
                      <a:r>
                        <a:rPr lang="en-CA" sz="850" kern="1200" dirty="0">
                          <a:solidFill>
                            <a:schemeClr val="tx1"/>
                          </a:solidFill>
                          <a:effectLst/>
                          <a:latin typeface="+mn-lt"/>
                          <a:ea typeface="+mn-ea"/>
                          <a:cs typeface="+mn-cs"/>
                        </a:rPr>
                        <a:t>".</a:t>
                      </a:r>
                      <a:endParaRPr lang="en-US" sz="85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CA" sz="850" kern="1200" dirty="0">
                          <a:solidFill>
                            <a:schemeClr val="tx1"/>
                          </a:solidFill>
                          <a:effectLst/>
                          <a:latin typeface="+mn-lt"/>
                          <a:ea typeface="+mn-ea"/>
                          <a:cs typeface="+mn-cs"/>
                        </a:rPr>
                        <a:t> </a:t>
                      </a:r>
                      <a:endParaRPr lang="en-US" sz="850" kern="1200" dirty="0">
                        <a:solidFill>
                          <a:schemeClr val="tx1"/>
                        </a:solidFill>
                        <a:effectLst/>
                        <a:latin typeface="+mn-lt"/>
                        <a:ea typeface="+mn-ea"/>
                        <a:cs typeface="+mn-cs"/>
                      </a:endParaRP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850" kern="1200" dirty="0">
                          <a:solidFill>
                            <a:schemeClr val="tx1"/>
                          </a:solidFill>
                          <a:effectLst/>
                          <a:latin typeface="+mn-lt"/>
                          <a:ea typeface="+mn-ea"/>
                          <a:cs typeface="+mn-cs"/>
                        </a:rPr>
                        <a:t>✓</a:t>
                      </a:r>
                    </a:p>
                    <a:p>
                      <a:pPr marL="0" marR="0">
                        <a:lnSpc>
                          <a:spcPct val="107000"/>
                        </a:lnSpc>
                        <a:spcBef>
                          <a:spcPts val="240"/>
                        </a:spcBef>
                        <a:spcAft>
                          <a:spcPts val="240"/>
                        </a:spcAft>
                        <a:tabLst>
                          <a:tab pos="5280025" algn="l"/>
                        </a:tabLst>
                      </a:pPr>
                      <a:r>
                        <a:rPr lang="en-CA" sz="850" b="1" dirty="0">
                          <a:solidFill>
                            <a:srgbClr val="FFFFFF"/>
                          </a:solidFill>
                          <a:effectLst/>
                          <a:latin typeface="Calibri" panose="020F0502020204030204" pitchFamily="34" charset="0"/>
                          <a:ea typeface="Yu Mincho" panose="02020400000000000000" pitchFamily="18" charset="-128"/>
                          <a:cs typeface="Calibri" panose="020F0502020204030204" pitchFamily="34" charset="0"/>
                        </a:rPr>
                        <a:t> </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Les invitations au programme, les rappels et les tests de dépistage à domicile sont envoyés directement aux participants, quelle que soit leur zone de résidence. </a:t>
                      </a:r>
                      <a:endParaRPr lang="en-US" sz="85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Tirer parti des enseignements du projet "Élaboration de stratégies pour les populations sous-dépistées par le biais de l'engagement communautaire".</a:t>
                      </a:r>
                      <a:endParaRPr lang="en-US" sz="85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6733989"/>
                  </a:ext>
                </a:extLst>
              </a:tr>
              <a:tr h="268629">
                <a:tc>
                  <a:txBody>
                    <a:bodyPr/>
                    <a:lstStyle/>
                    <a:p>
                      <a:pPr marL="0" marR="0" algn="ctr">
                        <a:lnSpc>
                          <a:spcPct val="107000"/>
                        </a:lnSpc>
                        <a:spcBef>
                          <a:spcPts val="0"/>
                        </a:spcBef>
                        <a:spcAft>
                          <a:spcPts val="0"/>
                        </a:spcAft>
                      </a:pPr>
                      <a:r>
                        <a:rPr lang="en-US" sz="900" b="1" dirty="0">
                          <a:solidFill>
                            <a:srgbClr val="FFFFFF"/>
                          </a:solidFill>
                          <a:effectLst/>
                          <a:latin typeface="Calibri" panose="020F0502020204030204" pitchFamily="34" charset="0"/>
                          <a:ea typeface="+mn-ea"/>
                          <a:cs typeface="Calibri" panose="020F0502020204030204" pitchFamily="34" charset="0"/>
                        </a:rPr>
                        <a:t>N.-</a:t>
                      </a:r>
                      <a:r>
                        <a:rPr lang="en-US" sz="900" b="1" kern="1200" dirty="0">
                          <a:solidFill>
                            <a:srgbClr val="FEFFFE"/>
                          </a:solidFill>
                          <a:effectLst/>
                          <a:latin typeface="+mn-lt"/>
                          <a:ea typeface="+mn-ea"/>
                          <a:cs typeface="+mn-cs"/>
                        </a:rPr>
                        <a:t>É.</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Kit de dépistage à domicile TIF envoyée par la poste à tous les Néo-Écossais âgés de 50 à 74 ans.</a:t>
                      </a:r>
                      <a:endParaRPr lang="en-US" sz="85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CA" sz="850" dirty="0">
                          <a:effectLst/>
                          <a:latin typeface="Calibri" panose="020F0502020204030204" pitchFamily="34" charset="0"/>
                          <a:ea typeface="Yu Mincho" panose="02020400000000000000" pitchFamily="18" charset="-128"/>
                          <a:cs typeface="Calibri" panose="020F0502020204030204" pitchFamily="34" charset="0"/>
                        </a:rPr>
                        <a:t> </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Suppression de l'obstacle de l'accès au TIF en envoyant directement par la poste tous les Néo-Écossais admissibles. Le kit </a:t>
                      </a:r>
                      <a:r>
                        <a:rPr lang="en-CA" sz="850" kern="1200" dirty="0" err="1">
                          <a:solidFill>
                            <a:schemeClr val="tx1"/>
                          </a:solidFill>
                          <a:effectLst/>
                          <a:latin typeface="+mn-lt"/>
                          <a:ea typeface="+mn-ea"/>
                          <a:cs typeface="+mn-cs"/>
                        </a:rPr>
                        <a:t>comprend</a:t>
                      </a:r>
                      <a:r>
                        <a:rPr lang="en-CA" sz="850" kern="1200" dirty="0">
                          <a:solidFill>
                            <a:schemeClr val="tx1"/>
                          </a:solidFill>
                          <a:effectLst/>
                          <a:latin typeface="+mn-lt"/>
                          <a:ea typeface="+mn-ea"/>
                          <a:cs typeface="+mn-cs"/>
                        </a:rPr>
                        <a:t> une enveloppe préaffranchie pour retourner le test au laboratoire. </a:t>
                      </a:r>
                      <a:endParaRPr lang="en-US" sz="85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063444"/>
                  </a:ext>
                </a:extLst>
              </a:tr>
              <a:tr h="1947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EFFFE"/>
                          </a:solidFill>
                          <a:effectLst/>
                          <a:latin typeface="+mn-lt"/>
                          <a:ea typeface="+mn-ea"/>
                          <a:cs typeface="+mn-cs"/>
                        </a:rPr>
                        <a:t>Î.-P.-É.</a:t>
                      </a:r>
                      <a:r>
                        <a:rPr lang="en-US" sz="900" b="1" dirty="0">
                          <a:solidFill>
                            <a:srgbClr val="FFFFFF"/>
                          </a:solidFill>
                          <a:effectLst/>
                          <a:latin typeface="Calibri" panose="020F0502020204030204" pitchFamily="34" charset="0"/>
                          <a:ea typeface="+mn-ea"/>
                          <a:cs typeface="Calibri" panose="020F0502020204030204"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endParaRPr lang="en-US" sz="85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CA" sz="850" dirty="0">
                          <a:effectLst/>
                          <a:latin typeface="Calibri" panose="020F0502020204030204" pitchFamily="34" charset="0"/>
                          <a:ea typeface="Yu Mincho" panose="02020400000000000000" pitchFamily="18" charset="-128"/>
                          <a:cs typeface="Calibri" panose="020F0502020204030204" pitchFamily="34" charset="0"/>
                        </a:rPr>
                        <a:t> </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Envoyer les kits à l'adresse du domicile des personnes concernées</a:t>
                      </a:r>
                      <a:endParaRPr lang="en-US" sz="85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1553430"/>
                  </a:ext>
                </a:extLst>
              </a:tr>
              <a:tr h="1254551">
                <a:tc>
                  <a:txBody>
                    <a:bodyPr/>
                    <a:lstStyle/>
                    <a:p>
                      <a:pPr marL="0" marR="0" algn="ctr">
                        <a:lnSpc>
                          <a:spcPct val="107000"/>
                        </a:lnSpc>
                        <a:spcBef>
                          <a:spcPts val="240"/>
                        </a:spcBef>
                        <a:spcAft>
                          <a:spcPts val="0"/>
                        </a:spcAft>
                      </a:pPr>
                      <a:r>
                        <a:rPr lang="en-US" sz="900" b="1" dirty="0">
                          <a:solidFill>
                            <a:srgbClr val="FFFFFF"/>
                          </a:solidFill>
                          <a:effectLst/>
                          <a:latin typeface="Calibri" panose="020F0502020204030204" pitchFamily="34" charset="0"/>
                          <a:ea typeface="+mn-ea"/>
                          <a:cs typeface="Calibri" panose="020F0502020204030204" pitchFamily="34" charset="0"/>
                        </a:rPr>
                        <a:t>T.-N.-L.</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Collaboration avec les </a:t>
                      </a:r>
                      <a:r>
                        <a:rPr lang="en-CA" sz="850" kern="1200" dirty="0" err="1">
                          <a:solidFill>
                            <a:schemeClr val="tx1"/>
                          </a:solidFill>
                          <a:effectLst/>
                          <a:latin typeface="+mn-lt"/>
                          <a:ea typeface="+mn-ea"/>
                          <a:cs typeface="+mn-cs"/>
                        </a:rPr>
                        <a:t>fournisseurs</a:t>
                      </a:r>
                      <a:r>
                        <a:rPr lang="en-CA" sz="850" kern="1200" dirty="0">
                          <a:solidFill>
                            <a:schemeClr val="tx1"/>
                          </a:solidFill>
                          <a:effectLst/>
                          <a:latin typeface="+mn-lt"/>
                          <a:ea typeface="+mn-ea"/>
                          <a:cs typeface="+mn-cs"/>
                        </a:rPr>
                        <a:t> de soins primaires, les réseaux régionaux et les groupes communautaires pour partager les données régionales, assurer l'éducation et promouvoir le programme.</a:t>
                      </a:r>
                      <a:endParaRPr lang="en-US" sz="85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Élaboration d'instructions sans texte à utiliser tout au long du programme de dépistage</a:t>
                      </a:r>
                      <a:endParaRPr lang="en-US" sz="85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850" kern="1200" dirty="0">
                          <a:solidFill>
                            <a:schemeClr val="tx1"/>
                          </a:solidFill>
                          <a:effectLst/>
                          <a:latin typeface="+mn-lt"/>
                          <a:ea typeface="+mn-ea"/>
                          <a:cs typeface="+mn-cs"/>
                        </a:rPr>
                        <a:t>Fourniture de matériel promotionnel et éducatif pour encourager la participation au programme.</a:t>
                      </a:r>
                      <a:endParaRPr lang="en-US" sz="85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en-CA" sz="850" dirty="0">
                          <a:effectLst/>
                          <a:latin typeface="Calibri" panose="020F0502020204030204" pitchFamily="34" charset="0"/>
                          <a:ea typeface="Yu Mincho" panose="02020400000000000000" pitchFamily="18" charset="-128"/>
                          <a:cs typeface="Calibri" panose="020F0502020204030204" pitchFamily="34" charset="0"/>
                        </a:rPr>
                        <a:t> </a:t>
                      </a:r>
                      <a:endParaRPr lang="en-US" sz="85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endParaRPr lang="en-US" sz="85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1990273"/>
                  </a:ext>
                </a:extLst>
              </a:tr>
            </a:tbl>
          </a:graphicData>
        </a:graphic>
      </p:graphicFrame>
      <p:sp>
        <p:nvSpPr>
          <p:cNvPr id="4" name="TextBox 3">
            <a:extLst>
              <a:ext uri="{FF2B5EF4-FFF2-40B4-BE49-F238E27FC236}">
                <a16:creationId xmlns:a16="http://schemas.microsoft.com/office/drawing/2014/main" id="{8BF0D2CB-5667-D710-92F7-F3B063D7BE65}"/>
              </a:ext>
            </a:extLst>
          </p:cNvPr>
          <p:cNvSpPr txBox="1"/>
          <p:nvPr/>
        </p:nvSpPr>
        <p:spPr>
          <a:xfrm>
            <a:off x="318988" y="6211669"/>
            <a:ext cx="11321609" cy="646331"/>
          </a:xfrm>
          <a:prstGeom prst="rect">
            <a:avLst/>
          </a:prstGeom>
          <a:noFill/>
        </p:spPr>
        <p:txBody>
          <a:bodyPr wrap="square">
            <a:spAutoFit/>
          </a:bodyPr>
          <a:lstStyle/>
          <a:p>
            <a:r>
              <a:rPr lang="en-US" sz="900" dirty="0">
                <a:latin typeface="Calibri" panose="020F0502020204030204" pitchFamily="34" charset="0"/>
                <a:ea typeface="Yu Mincho" panose="02020400000000000000" pitchFamily="18" charset="-128"/>
                <a:cs typeface="Calibri" panose="020F0502020204030204" pitchFamily="34" charset="0"/>
              </a:rPr>
              <a:t>*Au moment, le Québec </a:t>
            </a:r>
            <a:r>
              <a:rPr lang="en-US" sz="900" dirty="0" err="1">
                <a:latin typeface="Calibri" panose="020F0502020204030204" pitchFamily="34" charset="0"/>
                <a:ea typeface="Yu Mincho" panose="02020400000000000000" pitchFamily="18" charset="-128"/>
                <a:cs typeface="Calibri" panose="020F0502020204030204" pitchFamily="34" charset="0"/>
              </a:rPr>
              <a:t>n’a</a:t>
            </a:r>
            <a:r>
              <a:rPr lang="en-US" sz="900" dirty="0">
                <a:latin typeface="Calibri" panose="020F0502020204030204" pitchFamily="34" charset="0"/>
                <a:ea typeface="Yu Mincho" panose="02020400000000000000" pitchFamily="18" charset="-128"/>
                <a:cs typeface="Calibri" panose="020F0502020204030204" pitchFamily="34" charset="0"/>
              </a:rPr>
              <a:t> pas un </a:t>
            </a:r>
            <a:r>
              <a:rPr lang="en-US" sz="900" dirty="0" err="1">
                <a:latin typeface="Calibri" panose="020F0502020204030204" pitchFamily="34" charset="0"/>
                <a:ea typeface="Yu Mincho" panose="02020400000000000000" pitchFamily="18" charset="-128"/>
                <a:cs typeface="Calibri" panose="020F0502020204030204" pitchFamily="34" charset="0"/>
              </a:rPr>
              <a:t>programme</a:t>
            </a:r>
            <a:r>
              <a:rPr lang="en-US" sz="900" dirty="0">
                <a:latin typeface="Calibri" panose="020F0502020204030204" pitchFamily="34" charset="0"/>
                <a:ea typeface="Yu Mincho" panose="02020400000000000000" pitchFamily="18" charset="-128"/>
                <a:cs typeface="Calibri" panose="020F0502020204030204" pitchFamily="34" charset="0"/>
              </a:rPr>
              <a:t> de </a:t>
            </a:r>
            <a:r>
              <a:rPr lang="en-US" sz="900" dirty="0" err="1">
                <a:latin typeface="Calibri" panose="020F0502020204030204" pitchFamily="34" charset="0"/>
                <a:ea typeface="Yu Mincho" panose="02020400000000000000" pitchFamily="18" charset="-128"/>
                <a:cs typeface="Calibri" panose="020F0502020204030204" pitchFamily="34" charset="0"/>
              </a:rPr>
              <a:t>dépistage</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organisé</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donc</a:t>
            </a:r>
            <a:r>
              <a:rPr lang="en-US" sz="900" dirty="0">
                <a:latin typeface="Calibri" panose="020F0502020204030204" pitchFamily="34" charset="0"/>
                <a:ea typeface="Yu Mincho" panose="02020400000000000000" pitchFamily="18" charset="-128"/>
                <a:cs typeface="Calibri" panose="020F0502020204030204" pitchFamily="34" charset="0"/>
              </a:rPr>
              <a:t> il </a:t>
            </a:r>
            <a:r>
              <a:rPr lang="en-US" sz="900" dirty="0" err="1">
                <a:latin typeface="Calibri" panose="020F0502020204030204" pitchFamily="34" charset="0"/>
                <a:ea typeface="Yu Mincho" panose="02020400000000000000" pitchFamily="18" charset="-128"/>
                <a:cs typeface="Calibri" panose="020F0502020204030204" pitchFamily="34" charset="0"/>
              </a:rPr>
              <a:t>n'y</a:t>
            </a:r>
            <a:r>
              <a:rPr lang="en-US" sz="900" dirty="0">
                <a:latin typeface="Calibri" panose="020F0502020204030204" pitchFamily="34" charset="0"/>
                <a:ea typeface="Yu Mincho" panose="02020400000000000000" pitchFamily="18" charset="-128"/>
                <a:cs typeface="Calibri" panose="020F0502020204030204" pitchFamily="34" charset="0"/>
              </a:rPr>
              <a:t> a pas de </a:t>
            </a:r>
            <a:r>
              <a:rPr lang="en-US" sz="900" dirty="0" err="1">
                <a:latin typeface="Calibri" panose="020F0502020204030204" pitchFamily="34" charset="0"/>
                <a:ea typeface="Yu Mincho" panose="02020400000000000000" pitchFamily="18" charset="-128"/>
                <a:cs typeface="Calibri" panose="020F0502020204030204" pitchFamily="34" charset="0"/>
              </a:rPr>
              <a:t>stratégies</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concertées</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en</a:t>
            </a:r>
            <a:r>
              <a:rPr lang="en-US" sz="900" dirty="0">
                <a:latin typeface="Calibri" panose="020F0502020204030204" pitchFamily="34" charset="0"/>
                <a:ea typeface="Yu Mincho" panose="02020400000000000000" pitchFamily="18" charset="-128"/>
                <a:cs typeface="Calibri" panose="020F0502020204030204" pitchFamily="34" charset="0"/>
              </a:rPr>
              <a:t> place. </a:t>
            </a:r>
            <a:r>
              <a:rPr lang="en-US" sz="900" dirty="0" err="1">
                <a:latin typeface="Calibri" panose="020F0502020204030204" pitchFamily="34" charset="0"/>
                <a:ea typeface="Yu Mincho" panose="02020400000000000000" pitchFamily="18" charset="-128"/>
                <a:cs typeface="Calibri" panose="020F0502020204030204" pitchFamily="34" charset="0"/>
              </a:rPr>
              <a:t>Chaque</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établissement</a:t>
            </a:r>
            <a:r>
              <a:rPr lang="en-US" sz="900" dirty="0">
                <a:latin typeface="Calibri" panose="020F0502020204030204" pitchFamily="34" charset="0"/>
                <a:ea typeface="Yu Mincho" panose="02020400000000000000" pitchFamily="18" charset="-128"/>
                <a:cs typeface="Calibri" panose="020F0502020204030204" pitchFamily="34" charset="0"/>
              </a:rPr>
              <a:t> de </a:t>
            </a:r>
            <a:r>
              <a:rPr lang="en-US" sz="900" dirty="0" err="1">
                <a:latin typeface="Calibri" panose="020F0502020204030204" pitchFamily="34" charset="0"/>
                <a:ea typeface="Yu Mincho" panose="02020400000000000000" pitchFamily="18" charset="-128"/>
                <a:cs typeface="Calibri" panose="020F0502020204030204" pitchFamily="34" charset="0"/>
              </a:rPr>
              <a:t>santé</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est</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responsable</a:t>
            </a:r>
            <a:r>
              <a:rPr lang="en-US" sz="900" dirty="0">
                <a:latin typeface="Calibri" panose="020F0502020204030204" pitchFamily="34" charset="0"/>
                <a:ea typeface="Yu Mincho" panose="02020400000000000000" pitchFamily="18" charset="-128"/>
                <a:cs typeface="Calibri" panose="020F0502020204030204" pitchFamily="34" charset="0"/>
              </a:rPr>
              <a:t> de la mise </a:t>
            </a:r>
            <a:r>
              <a:rPr lang="en-US" sz="900" dirty="0" err="1">
                <a:latin typeface="Calibri" panose="020F0502020204030204" pitchFamily="34" charset="0"/>
                <a:ea typeface="Yu Mincho" panose="02020400000000000000" pitchFamily="18" charset="-128"/>
                <a:cs typeface="Calibri" panose="020F0502020204030204" pitchFamily="34" charset="0"/>
              </a:rPr>
              <a:t>en</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œuvre</a:t>
            </a:r>
            <a:r>
              <a:rPr lang="en-US" sz="900" dirty="0">
                <a:latin typeface="Calibri" panose="020F0502020204030204" pitchFamily="34" charset="0"/>
                <a:ea typeface="Yu Mincho" panose="02020400000000000000" pitchFamily="18" charset="-128"/>
                <a:cs typeface="Calibri" panose="020F0502020204030204" pitchFamily="34" charset="0"/>
              </a:rPr>
              <a:t> des </a:t>
            </a:r>
            <a:r>
              <a:rPr lang="en-US" sz="900" dirty="0" err="1">
                <a:latin typeface="Calibri" panose="020F0502020204030204" pitchFamily="34" charset="0"/>
                <a:ea typeface="Yu Mincho" panose="02020400000000000000" pitchFamily="18" charset="-128"/>
                <a:cs typeface="Calibri" panose="020F0502020204030204" pitchFamily="34" charset="0"/>
              </a:rPr>
              <a:t>stratégies</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appropriées</a:t>
            </a:r>
            <a:r>
              <a:rPr lang="en-US" sz="900" dirty="0">
                <a:latin typeface="Calibri" panose="020F0502020204030204" pitchFamily="34" charset="0"/>
                <a:ea typeface="Yu Mincho" panose="02020400000000000000" pitchFamily="18" charset="-128"/>
                <a:cs typeface="Calibri" panose="020F0502020204030204" pitchFamily="34" charset="0"/>
              </a:rPr>
              <a:t> pour </a:t>
            </a:r>
            <a:r>
              <a:rPr lang="en-US" sz="900" dirty="0" err="1">
                <a:latin typeface="Calibri" panose="020F0502020204030204" pitchFamily="34" charset="0"/>
                <a:ea typeface="Yu Mincho" panose="02020400000000000000" pitchFamily="18" charset="-128"/>
                <a:cs typeface="Calibri" panose="020F0502020204030204" pitchFamily="34" charset="0"/>
              </a:rPr>
              <a:t>rejoindre</a:t>
            </a:r>
            <a:r>
              <a:rPr lang="en-US" sz="900" dirty="0">
                <a:latin typeface="Calibri" panose="020F0502020204030204" pitchFamily="34" charset="0"/>
                <a:ea typeface="Yu Mincho" panose="02020400000000000000" pitchFamily="18" charset="-128"/>
                <a:cs typeface="Calibri" panose="020F0502020204030204" pitchFamily="34" charset="0"/>
              </a:rPr>
              <a:t> la population </a:t>
            </a:r>
            <a:r>
              <a:rPr lang="en-US" sz="900" dirty="0" err="1">
                <a:latin typeface="Calibri" panose="020F0502020204030204" pitchFamily="34" charset="0"/>
                <a:ea typeface="Yu Mincho" panose="02020400000000000000" pitchFamily="18" charset="-128"/>
                <a:cs typeface="Calibri" panose="020F0502020204030204" pitchFamily="34" charset="0"/>
              </a:rPr>
              <a:t>qu'il</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sert</a:t>
            </a:r>
            <a:r>
              <a:rPr lang="en-US" sz="900" dirty="0">
                <a:latin typeface="Calibri" panose="020F0502020204030204" pitchFamily="34" charset="0"/>
                <a:ea typeface="Yu Mincho" panose="02020400000000000000" pitchFamily="18" charset="-128"/>
                <a:cs typeface="Calibri" panose="020F0502020204030204" pitchFamily="34" charset="0"/>
              </a:rPr>
              <a:t>. </a:t>
            </a:r>
          </a:p>
          <a:p>
            <a:r>
              <a:rPr lang="fr-CA" sz="900" dirty="0">
                <a:latin typeface="Calibri" panose="020F0502020204030204" pitchFamily="34" charset="0"/>
                <a:ea typeface="Yu Mincho" panose="02020400000000000000" pitchFamily="18" charset="-128"/>
                <a:cs typeface="Calibri" panose="020F0502020204030204" pitchFamily="34" charset="0"/>
              </a:rPr>
              <a:t>Î.-P.-É. : ^ L'Île-du-Prince-Édouard est la province la plus densément peuplée du Canada. Un hôpital ou un centre de santé communautaire peut être atteint en 45 minutes ou moins en voiture.</a:t>
            </a:r>
            <a:endParaRPr lang="en-US" sz="900" dirty="0">
              <a:latin typeface="Calibri" panose="020F0502020204030204" pitchFamily="34" charset="0"/>
              <a:ea typeface="Yu Mincho" panose="02020400000000000000" pitchFamily="18" charset="-128"/>
              <a:cs typeface="Calibri" panose="020F0502020204030204" pitchFamily="34" charset="0"/>
            </a:endParaRPr>
          </a:p>
          <a:p>
            <a:endParaRPr lang="en-US" sz="900" dirty="0">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4232205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57908" y="505290"/>
            <a:ext cx="10380786" cy="345482"/>
          </a:xfrm>
        </p:spPr>
        <p:txBody>
          <a:bodyPr>
            <a:normAutofit/>
          </a:bodyPr>
          <a:lstStyle/>
          <a:p>
            <a:r>
              <a:rPr lang="fr-FR" sz="1600" dirty="0"/>
              <a:t>Stratégies pour améliorer le dépistage pour les personnes LGBTQ2S+*</a:t>
            </a:r>
            <a:endParaRPr lang="en-US" sz="1600" dirty="0"/>
          </a:p>
        </p:txBody>
      </p:sp>
      <p:sp>
        <p:nvSpPr>
          <p:cNvPr id="4" name="TextBox 3">
            <a:extLst>
              <a:ext uri="{FF2B5EF4-FFF2-40B4-BE49-F238E27FC236}">
                <a16:creationId xmlns:a16="http://schemas.microsoft.com/office/drawing/2014/main" id="{8BF0D2CB-5667-D710-92F7-F3B063D7BE65}"/>
              </a:ext>
            </a:extLst>
          </p:cNvPr>
          <p:cNvSpPr txBox="1"/>
          <p:nvPr/>
        </p:nvSpPr>
        <p:spPr>
          <a:xfrm>
            <a:off x="257908" y="5201528"/>
            <a:ext cx="11321609" cy="784830"/>
          </a:xfrm>
          <a:prstGeom prst="rect">
            <a:avLst/>
          </a:prstGeom>
          <a:noFill/>
        </p:spPr>
        <p:txBody>
          <a:bodyPr wrap="square">
            <a:spAutoFit/>
          </a:bodyPr>
          <a:lstStyle/>
          <a:p>
            <a:r>
              <a:rPr lang="en-US" sz="900" dirty="0">
                <a:latin typeface="Calibri" panose="020F0502020204030204" pitchFamily="34" charset="0"/>
                <a:ea typeface="Yu Mincho" panose="02020400000000000000" pitchFamily="18" charset="-128"/>
                <a:cs typeface="Calibri" panose="020F0502020204030204" pitchFamily="34" charset="0"/>
              </a:rPr>
              <a:t>*Au moment, le Québec </a:t>
            </a:r>
            <a:r>
              <a:rPr lang="en-US" sz="900" dirty="0" err="1">
                <a:latin typeface="Calibri" panose="020F0502020204030204" pitchFamily="34" charset="0"/>
                <a:ea typeface="Yu Mincho" panose="02020400000000000000" pitchFamily="18" charset="-128"/>
                <a:cs typeface="Calibri" panose="020F0502020204030204" pitchFamily="34" charset="0"/>
              </a:rPr>
              <a:t>n’a</a:t>
            </a:r>
            <a:r>
              <a:rPr lang="en-US" sz="900" dirty="0">
                <a:latin typeface="Calibri" panose="020F0502020204030204" pitchFamily="34" charset="0"/>
                <a:ea typeface="Yu Mincho" panose="02020400000000000000" pitchFamily="18" charset="-128"/>
                <a:cs typeface="Calibri" panose="020F0502020204030204" pitchFamily="34" charset="0"/>
              </a:rPr>
              <a:t> pas un </a:t>
            </a:r>
            <a:r>
              <a:rPr lang="en-US" sz="900" dirty="0" err="1">
                <a:latin typeface="Calibri" panose="020F0502020204030204" pitchFamily="34" charset="0"/>
                <a:ea typeface="Yu Mincho" panose="02020400000000000000" pitchFamily="18" charset="-128"/>
                <a:cs typeface="Calibri" panose="020F0502020204030204" pitchFamily="34" charset="0"/>
              </a:rPr>
              <a:t>programme</a:t>
            </a:r>
            <a:r>
              <a:rPr lang="en-US" sz="900" dirty="0">
                <a:latin typeface="Calibri" panose="020F0502020204030204" pitchFamily="34" charset="0"/>
                <a:ea typeface="Yu Mincho" panose="02020400000000000000" pitchFamily="18" charset="-128"/>
                <a:cs typeface="Calibri" panose="020F0502020204030204" pitchFamily="34" charset="0"/>
              </a:rPr>
              <a:t> de </a:t>
            </a:r>
            <a:r>
              <a:rPr lang="en-US" sz="900" dirty="0" err="1">
                <a:latin typeface="Calibri" panose="020F0502020204030204" pitchFamily="34" charset="0"/>
                <a:ea typeface="Yu Mincho" panose="02020400000000000000" pitchFamily="18" charset="-128"/>
                <a:cs typeface="Calibri" panose="020F0502020204030204" pitchFamily="34" charset="0"/>
              </a:rPr>
              <a:t>dépistage</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organisé</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donc</a:t>
            </a:r>
            <a:r>
              <a:rPr lang="en-US" sz="900" dirty="0">
                <a:latin typeface="Calibri" panose="020F0502020204030204" pitchFamily="34" charset="0"/>
                <a:ea typeface="Yu Mincho" panose="02020400000000000000" pitchFamily="18" charset="-128"/>
                <a:cs typeface="Calibri" panose="020F0502020204030204" pitchFamily="34" charset="0"/>
              </a:rPr>
              <a:t> il </a:t>
            </a:r>
            <a:r>
              <a:rPr lang="en-US" sz="900" dirty="0" err="1">
                <a:latin typeface="Calibri" panose="020F0502020204030204" pitchFamily="34" charset="0"/>
                <a:ea typeface="Yu Mincho" panose="02020400000000000000" pitchFamily="18" charset="-128"/>
                <a:cs typeface="Calibri" panose="020F0502020204030204" pitchFamily="34" charset="0"/>
              </a:rPr>
              <a:t>n'y</a:t>
            </a:r>
            <a:r>
              <a:rPr lang="en-US" sz="900" dirty="0">
                <a:latin typeface="Calibri" panose="020F0502020204030204" pitchFamily="34" charset="0"/>
                <a:ea typeface="Yu Mincho" panose="02020400000000000000" pitchFamily="18" charset="-128"/>
                <a:cs typeface="Calibri" panose="020F0502020204030204" pitchFamily="34" charset="0"/>
              </a:rPr>
              <a:t> a pas de </a:t>
            </a:r>
            <a:r>
              <a:rPr lang="en-US" sz="900" dirty="0" err="1">
                <a:latin typeface="Calibri" panose="020F0502020204030204" pitchFamily="34" charset="0"/>
                <a:ea typeface="Yu Mincho" panose="02020400000000000000" pitchFamily="18" charset="-128"/>
                <a:cs typeface="Calibri" panose="020F0502020204030204" pitchFamily="34" charset="0"/>
              </a:rPr>
              <a:t>stratégies</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concertées</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en</a:t>
            </a:r>
            <a:r>
              <a:rPr lang="en-US" sz="900" dirty="0">
                <a:latin typeface="Calibri" panose="020F0502020204030204" pitchFamily="34" charset="0"/>
                <a:ea typeface="Yu Mincho" panose="02020400000000000000" pitchFamily="18" charset="-128"/>
                <a:cs typeface="Calibri" panose="020F0502020204030204" pitchFamily="34" charset="0"/>
              </a:rPr>
              <a:t> place. </a:t>
            </a:r>
            <a:r>
              <a:rPr lang="en-US" sz="900" dirty="0" err="1">
                <a:latin typeface="Calibri" panose="020F0502020204030204" pitchFamily="34" charset="0"/>
                <a:ea typeface="Yu Mincho" panose="02020400000000000000" pitchFamily="18" charset="-128"/>
                <a:cs typeface="Calibri" panose="020F0502020204030204" pitchFamily="34" charset="0"/>
              </a:rPr>
              <a:t>Chaque</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établissement</a:t>
            </a:r>
            <a:r>
              <a:rPr lang="en-US" sz="900" dirty="0">
                <a:latin typeface="Calibri" panose="020F0502020204030204" pitchFamily="34" charset="0"/>
                <a:ea typeface="Yu Mincho" panose="02020400000000000000" pitchFamily="18" charset="-128"/>
                <a:cs typeface="Calibri" panose="020F0502020204030204" pitchFamily="34" charset="0"/>
              </a:rPr>
              <a:t> de </a:t>
            </a:r>
            <a:r>
              <a:rPr lang="en-US" sz="900" dirty="0" err="1">
                <a:latin typeface="Calibri" panose="020F0502020204030204" pitchFamily="34" charset="0"/>
                <a:ea typeface="Yu Mincho" panose="02020400000000000000" pitchFamily="18" charset="-128"/>
                <a:cs typeface="Calibri" panose="020F0502020204030204" pitchFamily="34" charset="0"/>
              </a:rPr>
              <a:t>santé</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est</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responsable</a:t>
            </a:r>
            <a:r>
              <a:rPr lang="en-US" sz="900" dirty="0">
                <a:latin typeface="Calibri" panose="020F0502020204030204" pitchFamily="34" charset="0"/>
                <a:ea typeface="Yu Mincho" panose="02020400000000000000" pitchFamily="18" charset="-128"/>
                <a:cs typeface="Calibri" panose="020F0502020204030204" pitchFamily="34" charset="0"/>
              </a:rPr>
              <a:t> de la mise </a:t>
            </a:r>
            <a:r>
              <a:rPr lang="en-US" sz="900" dirty="0" err="1">
                <a:latin typeface="Calibri" panose="020F0502020204030204" pitchFamily="34" charset="0"/>
                <a:ea typeface="Yu Mincho" panose="02020400000000000000" pitchFamily="18" charset="-128"/>
                <a:cs typeface="Calibri" panose="020F0502020204030204" pitchFamily="34" charset="0"/>
              </a:rPr>
              <a:t>en</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œuvre</a:t>
            </a:r>
            <a:r>
              <a:rPr lang="en-US" sz="900" dirty="0">
                <a:latin typeface="Calibri" panose="020F0502020204030204" pitchFamily="34" charset="0"/>
                <a:ea typeface="Yu Mincho" panose="02020400000000000000" pitchFamily="18" charset="-128"/>
                <a:cs typeface="Calibri" panose="020F0502020204030204" pitchFamily="34" charset="0"/>
              </a:rPr>
              <a:t> des </a:t>
            </a:r>
            <a:r>
              <a:rPr lang="en-US" sz="900" dirty="0" err="1">
                <a:latin typeface="Calibri" panose="020F0502020204030204" pitchFamily="34" charset="0"/>
                <a:ea typeface="Yu Mincho" panose="02020400000000000000" pitchFamily="18" charset="-128"/>
                <a:cs typeface="Calibri" panose="020F0502020204030204" pitchFamily="34" charset="0"/>
              </a:rPr>
              <a:t>stratégies</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appropriées</a:t>
            </a:r>
            <a:r>
              <a:rPr lang="en-US" sz="900" dirty="0">
                <a:latin typeface="Calibri" panose="020F0502020204030204" pitchFamily="34" charset="0"/>
                <a:ea typeface="Yu Mincho" panose="02020400000000000000" pitchFamily="18" charset="-128"/>
                <a:cs typeface="Calibri" panose="020F0502020204030204" pitchFamily="34" charset="0"/>
              </a:rPr>
              <a:t> pour </a:t>
            </a:r>
            <a:r>
              <a:rPr lang="en-US" sz="900" dirty="0" err="1">
                <a:latin typeface="Calibri" panose="020F0502020204030204" pitchFamily="34" charset="0"/>
                <a:ea typeface="Yu Mincho" panose="02020400000000000000" pitchFamily="18" charset="-128"/>
                <a:cs typeface="Calibri" panose="020F0502020204030204" pitchFamily="34" charset="0"/>
              </a:rPr>
              <a:t>rejoindre</a:t>
            </a:r>
            <a:r>
              <a:rPr lang="en-US" sz="900" dirty="0">
                <a:latin typeface="Calibri" panose="020F0502020204030204" pitchFamily="34" charset="0"/>
                <a:ea typeface="Yu Mincho" panose="02020400000000000000" pitchFamily="18" charset="-128"/>
                <a:cs typeface="Calibri" panose="020F0502020204030204" pitchFamily="34" charset="0"/>
              </a:rPr>
              <a:t> la population </a:t>
            </a:r>
            <a:r>
              <a:rPr lang="en-US" sz="900" dirty="0" err="1">
                <a:latin typeface="Calibri" panose="020F0502020204030204" pitchFamily="34" charset="0"/>
                <a:ea typeface="Yu Mincho" panose="02020400000000000000" pitchFamily="18" charset="-128"/>
                <a:cs typeface="Calibri" panose="020F0502020204030204" pitchFamily="34" charset="0"/>
              </a:rPr>
              <a:t>qu'il</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sert</a:t>
            </a:r>
            <a:r>
              <a:rPr lang="en-US" sz="900" dirty="0">
                <a:latin typeface="Calibri" panose="020F0502020204030204" pitchFamily="34" charset="0"/>
                <a:ea typeface="Yu Mincho" panose="02020400000000000000" pitchFamily="18" charset="-128"/>
                <a:cs typeface="Calibri" panose="020F0502020204030204" pitchFamily="34" charset="0"/>
              </a:rPr>
              <a:t>. </a:t>
            </a:r>
          </a:p>
          <a:p>
            <a:r>
              <a:rPr lang="en-US" sz="900" dirty="0">
                <a:latin typeface="Calibri" panose="020F0502020204030204" pitchFamily="34" charset="0"/>
                <a:ea typeface="Yu Mincho" panose="02020400000000000000" pitchFamily="18" charset="-128"/>
                <a:cs typeface="Calibri" panose="020F0502020204030204" pitchFamily="34" charset="0"/>
              </a:rPr>
              <a:t>Ont. : ^ Des </a:t>
            </a:r>
            <a:r>
              <a:rPr lang="en-US" sz="900" dirty="0" err="1">
                <a:latin typeface="Calibri" panose="020F0502020204030204" pitchFamily="34" charset="0"/>
                <a:ea typeface="Yu Mincho" panose="02020400000000000000" pitchFamily="18" charset="-128"/>
                <a:cs typeface="Calibri" panose="020F0502020204030204" pitchFamily="34" charset="0"/>
              </a:rPr>
              <a:t>défenseurs</a:t>
            </a:r>
            <a:r>
              <a:rPr lang="en-US" sz="900" dirty="0">
                <a:latin typeface="Calibri" panose="020F0502020204030204" pitchFamily="34" charset="0"/>
                <a:ea typeface="Yu Mincho" panose="02020400000000000000" pitchFamily="18" charset="-128"/>
                <a:cs typeface="Calibri" panose="020F0502020204030204" pitchFamily="34" charset="0"/>
              </a:rPr>
              <a:t>, des experts et des </a:t>
            </a:r>
            <a:r>
              <a:rPr lang="en-US" sz="900" dirty="0" err="1">
                <a:latin typeface="Calibri" panose="020F0502020204030204" pitchFamily="34" charset="0"/>
                <a:ea typeface="Yu Mincho" panose="02020400000000000000" pitchFamily="18" charset="-128"/>
                <a:cs typeface="Calibri" panose="020F0502020204030204" pitchFamily="34" charset="0"/>
              </a:rPr>
              <a:t>membres</a:t>
            </a:r>
            <a:r>
              <a:rPr lang="en-US" sz="900" dirty="0">
                <a:latin typeface="Calibri" panose="020F0502020204030204" pitchFamily="34" charset="0"/>
                <a:ea typeface="Yu Mincho" panose="02020400000000000000" pitchFamily="18" charset="-128"/>
                <a:cs typeface="Calibri" panose="020F0502020204030204" pitchFamily="34" charset="0"/>
              </a:rPr>
              <a:t> de la </a:t>
            </a:r>
            <a:r>
              <a:rPr lang="en-US" sz="900" dirty="0" err="1">
                <a:latin typeface="Calibri" panose="020F0502020204030204" pitchFamily="34" charset="0"/>
                <a:ea typeface="Yu Mincho" panose="02020400000000000000" pitchFamily="18" charset="-128"/>
                <a:cs typeface="Calibri" panose="020F0502020204030204" pitchFamily="34" charset="0"/>
              </a:rPr>
              <a:t>communauté</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ayant</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une</a:t>
            </a:r>
            <a:r>
              <a:rPr lang="en-US" sz="900" dirty="0">
                <a:latin typeface="Calibri" panose="020F0502020204030204" pitchFamily="34" charset="0"/>
                <a:ea typeface="Yu Mincho" panose="02020400000000000000" pitchFamily="18" charset="-128"/>
                <a:cs typeface="Calibri" panose="020F0502020204030204" pitchFamily="34" charset="0"/>
              </a:rPr>
              <a:t> expertise pour </a:t>
            </a:r>
            <a:r>
              <a:rPr lang="en-US" sz="900" dirty="0" err="1">
                <a:latin typeface="Calibri" panose="020F0502020204030204" pitchFamily="34" charset="0"/>
                <a:ea typeface="Yu Mincho" panose="02020400000000000000" pitchFamily="18" charset="-128"/>
                <a:cs typeface="Calibri" panose="020F0502020204030204" pitchFamily="34" charset="0"/>
              </a:rPr>
              <a:t>mieux</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servir</a:t>
            </a:r>
            <a:r>
              <a:rPr lang="en-US" sz="900" dirty="0">
                <a:latin typeface="Calibri" panose="020F0502020204030204" pitchFamily="34" charset="0"/>
                <a:ea typeface="Yu Mincho" panose="02020400000000000000" pitchFamily="18" charset="-128"/>
                <a:cs typeface="Calibri" panose="020F0502020204030204" pitchFamily="34" charset="0"/>
              </a:rPr>
              <a:t> la </a:t>
            </a:r>
            <a:r>
              <a:rPr lang="en-US" sz="900" dirty="0" err="1">
                <a:latin typeface="Calibri" panose="020F0502020204030204" pitchFamily="34" charset="0"/>
                <a:ea typeface="Yu Mincho" panose="02020400000000000000" pitchFamily="18" charset="-128"/>
                <a:cs typeface="Calibri" panose="020F0502020204030204" pitchFamily="34" charset="0"/>
              </a:rPr>
              <a:t>communauté</a:t>
            </a:r>
            <a:r>
              <a:rPr lang="en-US" sz="900" dirty="0">
                <a:latin typeface="Calibri" panose="020F0502020204030204" pitchFamily="34" charset="0"/>
                <a:ea typeface="Yu Mincho" panose="02020400000000000000" pitchFamily="18" charset="-128"/>
                <a:cs typeface="Calibri" panose="020F0502020204030204" pitchFamily="34" charset="0"/>
              </a:rPr>
              <a:t> LGBTQ2S+ dans le </a:t>
            </a:r>
            <a:r>
              <a:rPr lang="en-US" sz="900" dirty="0" err="1">
                <a:latin typeface="Calibri" panose="020F0502020204030204" pitchFamily="34" charset="0"/>
                <a:ea typeface="Yu Mincho" panose="02020400000000000000" pitchFamily="18" charset="-128"/>
                <a:cs typeface="Calibri" panose="020F0502020204030204" pitchFamily="34" charset="0"/>
              </a:rPr>
              <a:t>domaine</a:t>
            </a:r>
            <a:r>
              <a:rPr lang="en-US" sz="900" dirty="0">
                <a:latin typeface="Calibri" panose="020F0502020204030204" pitchFamily="34" charset="0"/>
                <a:ea typeface="Yu Mincho" panose="02020400000000000000" pitchFamily="18" charset="-128"/>
                <a:cs typeface="Calibri" panose="020F0502020204030204" pitchFamily="34" charset="0"/>
              </a:rPr>
              <a:t> des </a:t>
            </a:r>
            <a:r>
              <a:rPr lang="en-US" sz="900" dirty="0" err="1">
                <a:latin typeface="Calibri" panose="020F0502020204030204" pitchFamily="34" charset="0"/>
                <a:ea typeface="Yu Mincho" panose="02020400000000000000" pitchFamily="18" charset="-128"/>
                <a:cs typeface="Calibri" panose="020F0502020204030204" pitchFamily="34" charset="0"/>
              </a:rPr>
              <a:t>soins</a:t>
            </a:r>
            <a:r>
              <a:rPr lang="en-US" sz="900" dirty="0">
                <a:latin typeface="Calibri" panose="020F0502020204030204" pitchFamily="34" charset="0"/>
                <a:ea typeface="Yu Mincho" panose="02020400000000000000" pitchFamily="18" charset="-128"/>
                <a:cs typeface="Calibri" panose="020F0502020204030204" pitchFamily="34" charset="0"/>
              </a:rPr>
              <a:t> de </a:t>
            </a:r>
            <a:r>
              <a:rPr lang="en-US" sz="900" dirty="0" err="1">
                <a:latin typeface="Calibri" panose="020F0502020204030204" pitchFamily="34" charset="0"/>
                <a:ea typeface="Yu Mincho" panose="02020400000000000000" pitchFamily="18" charset="-128"/>
                <a:cs typeface="Calibri" panose="020F0502020204030204" pitchFamily="34" charset="0"/>
              </a:rPr>
              <a:t>santé</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ont</a:t>
            </a:r>
            <a:r>
              <a:rPr lang="en-US" sz="900" dirty="0">
                <a:latin typeface="Calibri" panose="020F0502020204030204" pitchFamily="34" charset="0"/>
                <a:ea typeface="Yu Mincho" panose="02020400000000000000" pitchFamily="18" charset="-128"/>
                <a:cs typeface="Calibri" panose="020F0502020204030204" pitchFamily="34" charset="0"/>
              </a:rPr>
              <a:t> </a:t>
            </a:r>
            <a:r>
              <a:rPr lang="en-US" sz="900" dirty="0" err="1">
                <a:latin typeface="Calibri" panose="020F0502020204030204" pitchFamily="34" charset="0"/>
                <a:ea typeface="Yu Mincho" panose="02020400000000000000" pitchFamily="18" charset="-128"/>
                <a:cs typeface="Calibri" panose="020F0502020204030204" pitchFamily="34" charset="0"/>
              </a:rPr>
              <a:t>participé</a:t>
            </a:r>
            <a:r>
              <a:rPr lang="en-US" sz="900" dirty="0">
                <a:latin typeface="Calibri" panose="020F0502020204030204" pitchFamily="34" charset="0"/>
                <a:ea typeface="Yu Mincho" panose="02020400000000000000" pitchFamily="18" charset="-128"/>
                <a:cs typeface="Calibri" panose="020F0502020204030204" pitchFamily="34" charset="0"/>
              </a:rPr>
              <a:t> à </a:t>
            </a:r>
            <a:r>
              <a:rPr lang="en-US" sz="900" dirty="0" err="1">
                <a:latin typeface="Calibri" panose="020F0502020204030204" pitchFamily="34" charset="0"/>
                <a:ea typeface="Yu Mincho" panose="02020400000000000000" pitchFamily="18" charset="-128"/>
                <a:cs typeface="Calibri" panose="020F0502020204030204" pitchFamily="34" charset="0"/>
              </a:rPr>
              <a:t>l'élaboration</a:t>
            </a:r>
            <a:r>
              <a:rPr lang="en-US" sz="900" dirty="0">
                <a:latin typeface="Calibri" panose="020F0502020204030204" pitchFamily="34" charset="0"/>
                <a:ea typeface="Yu Mincho" panose="02020400000000000000" pitchFamily="18" charset="-128"/>
                <a:cs typeface="Calibri" panose="020F0502020204030204" pitchFamily="34" charset="0"/>
              </a:rPr>
              <a:t> de la politique.</a:t>
            </a:r>
            <a:br>
              <a:rPr lang="en-US" sz="900" dirty="0">
                <a:latin typeface="Calibri" panose="020F0502020204030204" pitchFamily="34" charset="0"/>
                <a:ea typeface="Yu Mincho" panose="02020400000000000000" pitchFamily="18" charset="-128"/>
                <a:cs typeface="Calibri" panose="020F0502020204030204" pitchFamily="34" charset="0"/>
              </a:rPr>
            </a:br>
            <a:r>
              <a:rPr lang="en-US" sz="900" dirty="0">
                <a:latin typeface="Calibri" panose="020F0502020204030204" pitchFamily="34" charset="0"/>
                <a:ea typeface="Yu Mincho" panose="02020400000000000000" pitchFamily="18" charset="-128"/>
                <a:cs typeface="Calibri" panose="020F0502020204030204" pitchFamily="34" charset="0"/>
              </a:rPr>
              <a:t>Ont. : ~ </a:t>
            </a:r>
            <a:r>
              <a:rPr lang="en-US" sz="900" dirty="0" err="1">
                <a:latin typeface="Calibri" panose="020F0502020204030204" pitchFamily="34" charset="0"/>
                <a:ea typeface="Yu Mincho" panose="02020400000000000000" pitchFamily="18" charset="-128"/>
                <a:cs typeface="Calibri" panose="020F0502020204030204" pitchFamily="34" charset="0"/>
              </a:rPr>
              <a:t>Présenté</a:t>
            </a:r>
            <a:r>
              <a:rPr lang="en-US" sz="900" dirty="0">
                <a:latin typeface="Calibri" panose="020F0502020204030204" pitchFamily="34" charset="0"/>
                <a:ea typeface="Yu Mincho" panose="02020400000000000000" pitchFamily="18" charset="-128"/>
                <a:cs typeface="Calibri" panose="020F0502020204030204" pitchFamily="34" charset="0"/>
              </a:rPr>
              <a:t> par Rainbow Health Ontario.</a:t>
            </a:r>
          </a:p>
          <a:p>
            <a:endParaRPr lang="en-US" sz="900" dirty="0">
              <a:latin typeface="Calibri" panose="020F0502020204030204" pitchFamily="34" charset="0"/>
              <a:ea typeface="Yu Mincho" panose="02020400000000000000" pitchFamily="18" charset="-128"/>
              <a:cs typeface="Calibri" panose="020F0502020204030204" pitchFamily="34" charset="0"/>
            </a:endParaRPr>
          </a:p>
        </p:txBody>
      </p:sp>
      <p:graphicFrame>
        <p:nvGraphicFramePr>
          <p:cNvPr id="3" name="Table 2">
            <a:extLst>
              <a:ext uri="{FF2B5EF4-FFF2-40B4-BE49-F238E27FC236}">
                <a16:creationId xmlns:a16="http://schemas.microsoft.com/office/drawing/2014/main" id="{B35AA92B-E338-2C81-9319-FDB4951EE9EE}"/>
              </a:ext>
            </a:extLst>
          </p:cNvPr>
          <p:cNvGraphicFramePr>
            <a:graphicFrameLocks noGrp="1"/>
          </p:cNvGraphicFramePr>
          <p:nvPr>
            <p:extLst>
              <p:ext uri="{D42A27DB-BD31-4B8C-83A1-F6EECF244321}">
                <p14:modId xmlns:p14="http://schemas.microsoft.com/office/powerpoint/2010/main" val="498609635"/>
              </p:ext>
            </p:extLst>
          </p:nvPr>
        </p:nvGraphicFramePr>
        <p:xfrm>
          <a:off x="257908" y="1133621"/>
          <a:ext cx="11191630" cy="3923349"/>
        </p:xfrm>
        <a:graphic>
          <a:graphicData uri="http://schemas.openxmlformats.org/drawingml/2006/table">
            <a:tbl>
              <a:tblPr firstRow="1" firstCol="1">
                <a:tableStyleId>{7E9639D4-E3E2-4D34-9284-5A2195B3D0D7}</a:tableStyleId>
              </a:tblPr>
              <a:tblGrid>
                <a:gridCol w="679938">
                  <a:extLst>
                    <a:ext uri="{9D8B030D-6E8A-4147-A177-3AD203B41FA5}">
                      <a16:colId xmlns:a16="http://schemas.microsoft.com/office/drawing/2014/main" val="868554572"/>
                    </a:ext>
                  </a:extLst>
                </a:gridCol>
                <a:gridCol w="2111664">
                  <a:extLst>
                    <a:ext uri="{9D8B030D-6E8A-4147-A177-3AD203B41FA5}">
                      <a16:colId xmlns:a16="http://schemas.microsoft.com/office/drawing/2014/main" val="1795677952"/>
                    </a:ext>
                  </a:extLst>
                </a:gridCol>
                <a:gridCol w="2800009">
                  <a:extLst>
                    <a:ext uri="{9D8B030D-6E8A-4147-A177-3AD203B41FA5}">
                      <a16:colId xmlns:a16="http://schemas.microsoft.com/office/drawing/2014/main" val="2265650600"/>
                    </a:ext>
                  </a:extLst>
                </a:gridCol>
                <a:gridCol w="2008819">
                  <a:extLst>
                    <a:ext uri="{9D8B030D-6E8A-4147-A177-3AD203B41FA5}">
                      <a16:colId xmlns:a16="http://schemas.microsoft.com/office/drawing/2014/main" val="2390209764"/>
                    </a:ext>
                  </a:extLst>
                </a:gridCol>
                <a:gridCol w="3591200">
                  <a:extLst>
                    <a:ext uri="{9D8B030D-6E8A-4147-A177-3AD203B41FA5}">
                      <a16:colId xmlns:a16="http://schemas.microsoft.com/office/drawing/2014/main" val="2878249703"/>
                    </a:ext>
                  </a:extLst>
                </a:gridCol>
              </a:tblGrid>
              <a:tr h="182132">
                <a:tc>
                  <a:txBody>
                    <a:bodyPr/>
                    <a:lstStyle/>
                    <a:p>
                      <a:pPr marL="0" marR="0" algn="ctr" defTabSz="914400" rtl="0" eaLnBrk="1" latinLnBrk="0" hangingPunct="1">
                        <a:lnSpc>
                          <a:spcPct val="107000"/>
                        </a:lnSpc>
                        <a:spcBef>
                          <a:spcPts val="0"/>
                        </a:spcBef>
                        <a:spcAft>
                          <a:spcPts val="240"/>
                        </a:spcAft>
                      </a:pPr>
                      <a:r>
                        <a:rPr lang="en-US" sz="900" b="1" kern="1200" dirty="0">
                          <a:solidFill>
                            <a:srgbClr val="FEFFFE"/>
                          </a:solidFill>
                          <a:effectLst/>
                          <a:latin typeface="+mn-lt"/>
                          <a:ea typeface="+mn-ea"/>
                          <a:cs typeface="+mn-cs"/>
                        </a:rPr>
                        <a:t>Province </a:t>
                      </a:r>
                      <a:r>
                        <a:rPr lang="en-US" sz="900" b="1" kern="1200" dirty="0" err="1">
                          <a:solidFill>
                            <a:srgbClr val="FEFFFE"/>
                          </a:solidFill>
                          <a:effectLst/>
                          <a:latin typeface="+mn-lt"/>
                          <a:ea typeface="+mn-ea"/>
                          <a:cs typeface="+mn-cs"/>
                        </a:rPr>
                        <a:t>ou</a:t>
                      </a:r>
                      <a:r>
                        <a:rPr lang="en-US" sz="900" b="1" kern="1200" dirty="0">
                          <a:solidFill>
                            <a:srgbClr val="FEFFFE"/>
                          </a:solidFill>
                          <a:effectLst/>
                          <a:latin typeface="+mn-lt"/>
                          <a:ea typeface="+mn-ea"/>
                          <a:cs typeface="+mn-cs"/>
                        </a:rPr>
                        <a:t> </a:t>
                      </a:r>
                      <a:r>
                        <a:rPr lang="en-US" sz="900" b="1" kern="1200" dirty="0" err="1">
                          <a:solidFill>
                            <a:srgbClr val="FEFFFE"/>
                          </a:solidFill>
                          <a:effectLst/>
                          <a:latin typeface="+mn-lt"/>
                          <a:ea typeface="+mn-ea"/>
                          <a:cs typeface="+mn-cs"/>
                        </a:rPr>
                        <a:t>territoire</a:t>
                      </a:r>
                      <a:endParaRPr lang="en-US" sz="900" b="1" kern="1200" dirty="0">
                        <a:solidFill>
                          <a:srgbClr val="FEFFFE"/>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0"/>
                        </a:spcBef>
                        <a:spcAft>
                          <a:spcPts val="240"/>
                        </a:spcAft>
                      </a:pPr>
                      <a:r>
                        <a:rPr lang="en-US" sz="900" b="1" kern="1200" dirty="0">
                          <a:solidFill>
                            <a:srgbClr val="FEFFFE"/>
                          </a:solidFill>
                          <a:effectLst/>
                        </a:rPr>
                        <a:t>Audience(s) visée(s)</a:t>
                      </a:r>
                      <a:endParaRPr lang="en-US" sz="900" b="1" kern="1200" dirty="0">
                        <a:solidFill>
                          <a:srgbClr val="FEFFFE"/>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0"/>
                        </a:spcBef>
                        <a:spcAft>
                          <a:spcPts val="240"/>
                        </a:spcAft>
                      </a:pPr>
                      <a:r>
                        <a:rPr lang="en-US" sz="900" b="1" kern="1200" dirty="0">
                          <a:solidFill>
                            <a:srgbClr val="FEFFFE"/>
                          </a:solidFill>
                          <a:effectLst/>
                        </a:rPr>
                        <a:t>Intervention/stratégie utilisée</a:t>
                      </a:r>
                      <a:endParaRPr lang="en-US" sz="900" b="1" kern="1200" dirty="0">
                        <a:solidFill>
                          <a:srgbClr val="FEFFFE"/>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0"/>
                        </a:spcBef>
                        <a:spcAft>
                          <a:spcPts val="240"/>
                        </a:spcAft>
                      </a:pPr>
                      <a:r>
                        <a:rPr lang="en-US" sz="900" b="1" kern="1200" dirty="0">
                          <a:solidFill>
                            <a:srgbClr val="FEFFFE"/>
                          </a:solidFill>
                          <a:effectLst/>
                        </a:rPr>
                        <a:t>Stratégie co-développée avec la communauté ?</a:t>
                      </a:r>
                      <a:endParaRPr lang="en-US" sz="900" b="1" kern="1200" dirty="0">
                        <a:solidFill>
                          <a:srgbClr val="FEFFFE"/>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0"/>
                        </a:spcBef>
                        <a:spcAft>
                          <a:spcPts val="240"/>
                        </a:spcAft>
                      </a:pPr>
                      <a:r>
                        <a:rPr lang="en-US" sz="900" b="1" kern="1200" dirty="0">
                          <a:solidFill>
                            <a:srgbClr val="FEFFFE"/>
                          </a:solidFill>
                          <a:effectLst/>
                        </a:rPr>
                        <a:t>Description des activités visant à améliorer le dépistage des personnes LGBTQ2S+</a:t>
                      </a:r>
                      <a:endParaRPr lang="en-US" sz="900" b="1" kern="1200" dirty="0">
                        <a:solidFill>
                          <a:srgbClr val="FEFFFE"/>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900039118"/>
                  </a:ext>
                </a:extLst>
              </a:tr>
              <a:tr h="344402">
                <a:tc>
                  <a:txBody>
                    <a:bodyPr/>
                    <a:lstStyle/>
                    <a:p>
                      <a:pPr marL="0" marR="0" algn="ctr" defTabSz="914400" rtl="0" eaLnBrk="1" latinLnBrk="0" hangingPunct="1">
                        <a:lnSpc>
                          <a:spcPct val="107000"/>
                        </a:lnSpc>
                        <a:spcBef>
                          <a:spcPts val="0"/>
                        </a:spcBef>
                        <a:spcAft>
                          <a:spcPts val="240"/>
                        </a:spcAft>
                      </a:pPr>
                      <a:r>
                        <a:rPr lang="en-US" sz="900" b="1" kern="1200" dirty="0" err="1">
                          <a:solidFill>
                            <a:srgbClr val="FEFFFE"/>
                          </a:solidFill>
                          <a:effectLst/>
                        </a:rPr>
                        <a:t>Yn</a:t>
                      </a:r>
                      <a:endParaRPr lang="en-US" sz="900" b="1" kern="1200" dirty="0">
                        <a:solidFill>
                          <a:srgbClr val="FEFFFE"/>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rPr>
                        <a:t>Communauté LGBTQ2S</a:t>
                      </a:r>
                      <a:endParaRPr lang="en-US" sz="900" kern="1200" dirty="0">
                        <a:solidFill>
                          <a:schemeClr val="tx1"/>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rPr>
                        <a:t>Aperçu des organisations du territoire qui soutiennent la </a:t>
                      </a:r>
                      <a:r>
                        <a:rPr lang="en-US" sz="900" kern="1200" dirty="0">
                          <a:solidFill>
                            <a:schemeClr val="tx1"/>
                          </a:solidFill>
                          <a:effectLst/>
                        </a:rPr>
                        <a:t>communauté LGBTQ2S</a:t>
                      </a:r>
                      <a:endParaRPr lang="en-US" sz="900" kern="1200" dirty="0">
                        <a:solidFill>
                          <a:schemeClr val="tx1"/>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endParaRPr lang="en-US" sz="900" kern="1200">
                        <a:solidFill>
                          <a:schemeClr val="tx1"/>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rPr>
                        <a:t>Rapport de disparité du </a:t>
                      </a:r>
                      <a:r>
                        <a:rPr lang="en-US" sz="900" kern="1200" dirty="0" err="1">
                          <a:solidFill>
                            <a:schemeClr val="tx1"/>
                          </a:solidFill>
                          <a:effectLst/>
                        </a:rPr>
                        <a:t>ColonCheck</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fr-FR" sz="900" kern="1200" noProof="0" dirty="0">
                          <a:solidFill>
                            <a:schemeClr val="tx1"/>
                          </a:solidFill>
                          <a:effectLst/>
                          <a:highlight>
                            <a:srgbClr val="FEFFFE"/>
                          </a:highlight>
                        </a:rPr>
                        <a:t>Rapport "Putting People First”</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err="1">
                          <a:solidFill>
                            <a:schemeClr val="tx1"/>
                          </a:solidFill>
                          <a:effectLst/>
                        </a:rPr>
                        <a:t>Collaborer</a:t>
                      </a:r>
                      <a:r>
                        <a:rPr lang="en-US" sz="900" kern="1200" dirty="0">
                          <a:solidFill>
                            <a:schemeClr val="tx1"/>
                          </a:solidFill>
                          <a:effectLst/>
                        </a:rPr>
                        <a:t> avec des organisations de proximité</a:t>
                      </a:r>
                      <a:endParaRPr lang="en-US" sz="900" kern="1200" dirty="0">
                        <a:solidFill>
                          <a:schemeClr val="tx1"/>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074101"/>
                  </a:ext>
                </a:extLst>
              </a:tr>
              <a:tr h="810460">
                <a:tc>
                  <a:txBody>
                    <a:bodyPr/>
                    <a:lstStyle/>
                    <a:p>
                      <a:pPr marL="0" marR="0" algn="ctr" defTabSz="914400" rtl="0" eaLnBrk="1" latinLnBrk="0" hangingPunct="1">
                        <a:lnSpc>
                          <a:spcPct val="107000"/>
                        </a:lnSpc>
                        <a:spcBef>
                          <a:spcPts val="0"/>
                        </a:spcBef>
                        <a:spcAft>
                          <a:spcPts val="240"/>
                        </a:spcAft>
                      </a:pPr>
                      <a:r>
                        <a:rPr lang="en-US" sz="900" b="1" kern="1200" dirty="0">
                          <a:solidFill>
                            <a:srgbClr val="FEFFFE"/>
                          </a:solidFill>
                          <a:effectLst/>
                        </a:rPr>
                        <a:t>Ont.</a:t>
                      </a:r>
                      <a:endParaRPr lang="en-US" sz="900" b="1" kern="1200" dirty="0">
                        <a:solidFill>
                          <a:srgbClr val="FEFFFE"/>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rPr>
                        <a:t>Personnes non binaires et de genre divers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rPr>
                        <a:t>Personnel de Santé Ontario (Action Cancer Ontario)</a:t>
                      </a:r>
                      <a:endParaRPr lang="en-US" sz="900" kern="1200" dirty="0">
                        <a:solidFill>
                          <a:schemeClr val="tx1"/>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rPr>
                        <a:t>Politique générale pour le " dépistage des personnes transgenres dans le cadre du Programme ontarien de dépistage du cancer du sein et du Programme ontarien de dépistage du cancer du col de l'utérus ". </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dirty="0">
                          <a:solidFill>
                            <a:schemeClr val="tx1"/>
                          </a:solidFill>
                          <a:effectLst/>
                        </a:rPr>
                        <a:t> Webinaires éducatifs </a:t>
                      </a:r>
                      <a:endParaRPr lang="en-US" sz="900" kern="1200" dirty="0">
                        <a:solidFill>
                          <a:schemeClr val="tx1"/>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a:solidFill>
                            <a:schemeClr val="tx1"/>
                          </a:solidFill>
                          <a:effectLst/>
                        </a:rPr>
                        <a:t>✓^</a:t>
                      </a:r>
                    </a:p>
                    <a:p>
                      <a:pPr marL="228600" marR="0" lvl="0" indent="-228600" algn="l" defTabSz="914400" rtl="0" eaLnBrk="1" latinLnBrk="0" hangingPunct="1">
                        <a:lnSpc>
                          <a:spcPct val="107000"/>
                        </a:lnSpc>
                        <a:spcBef>
                          <a:spcPts val="0"/>
                        </a:spcBef>
                        <a:spcAft>
                          <a:spcPts val="0"/>
                        </a:spcAft>
                        <a:buFont typeface="+mj-lt"/>
                        <a:buAutoNum type="arabicPeriod"/>
                        <a:tabLst>
                          <a:tab pos="5280025" algn="l"/>
                        </a:tabLst>
                      </a:pPr>
                      <a:r>
                        <a:rPr lang="en-US" sz="900" kern="1200">
                          <a:solidFill>
                            <a:schemeClr val="tx1"/>
                          </a:solidFill>
                          <a:effectLst/>
                        </a:rPr>
                        <a:t>✓~</a:t>
                      </a:r>
                      <a:endParaRPr lang="en-US" sz="900" kern="1200">
                        <a:solidFill>
                          <a:schemeClr val="tx1"/>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rPr>
                        <a:t>Les ressources nouvellement développées dans le cadre du programme de </a:t>
                      </a:r>
                      <a:r>
                        <a:rPr lang="en-US" sz="900" kern="1200" dirty="0" err="1">
                          <a:solidFill>
                            <a:schemeClr val="tx1"/>
                          </a:solidFill>
                          <a:effectLst/>
                        </a:rPr>
                        <a:t>dépistage</a:t>
                      </a:r>
                      <a:r>
                        <a:rPr lang="en-US" sz="900" kern="1200" dirty="0">
                          <a:solidFill>
                            <a:schemeClr val="tx1"/>
                          </a:solidFill>
                          <a:effectLst/>
                        </a:rPr>
                        <a:t> du cancer colorectal comprendront un langage non sexiste et inclusif (par exemple, en faisant référence aux "personnes" plutôt qu'aux "hommes et aux femmes") ; les documents plus anciens sont en cours de mise à jour.</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rPr>
                        <a:t>Le personnel de Santé Ontario (Action Cancer Ontario) a participé à des webinaires sur la façon de mieux servir la communauté LGBTQ2S+ en matière de soins de santé et de dépistage du cancer (c.-à-d. accès, admissibilité). </a:t>
                      </a:r>
                      <a:endParaRPr lang="en-US" sz="900" kern="1200" dirty="0">
                        <a:solidFill>
                          <a:schemeClr val="tx1"/>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0486"/>
                  </a:ext>
                </a:extLst>
              </a:tr>
              <a:tr h="227887">
                <a:tc>
                  <a:txBody>
                    <a:bodyPr/>
                    <a:lstStyle/>
                    <a:p>
                      <a:pPr marL="0" marR="0" algn="ctr" defTabSz="914400" rtl="0" eaLnBrk="1" latinLnBrk="0" hangingPunct="1">
                        <a:lnSpc>
                          <a:spcPct val="107000"/>
                        </a:lnSpc>
                        <a:spcBef>
                          <a:spcPts val="0"/>
                        </a:spcBef>
                        <a:spcAft>
                          <a:spcPts val="240"/>
                        </a:spcAft>
                      </a:pPr>
                      <a:r>
                        <a:rPr lang="en-US" sz="900" b="1" kern="1200" dirty="0">
                          <a:solidFill>
                            <a:srgbClr val="FEFFFE"/>
                          </a:solidFill>
                          <a:effectLst/>
                          <a:latin typeface="+mn-lt"/>
                          <a:ea typeface="+mn-ea"/>
                          <a:cs typeface="+mn-cs"/>
                        </a:rPr>
                        <a:t>N.-B.</a:t>
                      </a: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Grand public</a:t>
                      </a: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Langage inclusif</a:t>
                      </a: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endParaRPr lang="en-US" sz="900" kern="1200">
                        <a:solidFill>
                          <a:schemeClr val="tx1"/>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a:solidFill>
                            <a:schemeClr val="tx1"/>
                          </a:solidFill>
                          <a:effectLst/>
                          <a:latin typeface="+mn-lt"/>
                          <a:ea typeface="+mn-ea"/>
                          <a:cs typeface="+mn-cs"/>
                        </a:rPr>
                        <a:t>Revoir et adapter la correspondance, le matériel et les médias du programme pour un langage et des images plus inclusifs.</a:t>
                      </a: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6163150"/>
                  </a:ext>
                </a:extLst>
              </a:tr>
              <a:tr h="227887">
                <a:tc>
                  <a:txBody>
                    <a:bodyPr/>
                    <a:lstStyle/>
                    <a:p>
                      <a:pPr marL="0" marR="0" lvl="0" indent="0" algn="ctr" defTabSz="914400" rtl="0" eaLnBrk="1" fontAlgn="auto" latinLnBrk="0" hangingPunct="1">
                        <a:lnSpc>
                          <a:spcPct val="107000"/>
                        </a:lnSpc>
                        <a:spcBef>
                          <a:spcPts val="0"/>
                        </a:spcBef>
                        <a:spcAft>
                          <a:spcPts val="240"/>
                        </a:spcAft>
                        <a:buClrTx/>
                        <a:buSzTx/>
                        <a:buFontTx/>
                        <a:buNone/>
                        <a:tabLst/>
                        <a:defRPr/>
                      </a:pPr>
                      <a:r>
                        <a:rPr lang="en-US" sz="900" b="1" kern="1200" dirty="0">
                          <a:solidFill>
                            <a:srgbClr val="FEFFFE"/>
                          </a:solidFill>
                          <a:effectLst/>
                          <a:latin typeface="+mn-lt"/>
                          <a:ea typeface="+mn-ea"/>
                          <a:cs typeface="+mn-cs"/>
                        </a:rPr>
                        <a:t>Î.-P.-É.</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Alliance PEER Î.-P.-É.</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err="1">
                          <a:solidFill>
                            <a:schemeClr val="tx1"/>
                          </a:solidFill>
                          <a:effectLst/>
                        </a:rPr>
                        <a:t>Communauté</a:t>
                      </a:r>
                      <a:r>
                        <a:rPr lang="en-US" sz="900" kern="1200" dirty="0">
                          <a:solidFill>
                            <a:schemeClr val="tx1"/>
                          </a:solidFill>
                          <a:effectLst/>
                        </a:rPr>
                        <a:t> </a:t>
                      </a:r>
                      <a:r>
                        <a:rPr lang="en-US" sz="900" kern="1200" dirty="0">
                          <a:solidFill>
                            <a:schemeClr val="tx1"/>
                          </a:solidFill>
                          <a:effectLst/>
                          <a:latin typeface="+mn-lt"/>
                          <a:ea typeface="+mn-ea"/>
                          <a:cs typeface="+mn-cs"/>
                        </a:rPr>
                        <a:t>LGBTQ2S+ </a:t>
                      </a: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Groupe de travail sur la santé de l'Î.-P.-É.</a:t>
                      </a: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endParaRPr lang="en-US" sz="900" kern="1200">
                        <a:solidFill>
                          <a:schemeClr val="tx1"/>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US" sz="900" kern="1200" dirty="0">
                          <a:solidFill>
                            <a:schemeClr val="tx1"/>
                          </a:solidFill>
                          <a:effectLst/>
                          <a:latin typeface="+mn-lt"/>
                          <a:ea typeface="+mn-ea"/>
                          <a:cs typeface="+mn-cs"/>
                        </a:rPr>
                        <a:t>Réunions autour des besoins en soins de santé non spécifiques au dépistage</a:t>
                      </a: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3682519"/>
                  </a:ext>
                </a:extLst>
              </a:tr>
              <a:tr h="1273377">
                <a:tc>
                  <a:txBody>
                    <a:bodyPr/>
                    <a:lstStyle/>
                    <a:p>
                      <a:pPr marL="0" marR="0" algn="ctr" defTabSz="914400" rtl="0" eaLnBrk="1" latinLnBrk="0" hangingPunct="1">
                        <a:lnSpc>
                          <a:spcPct val="107000"/>
                        </a:lnSpc>
                        <a:spcBef>
                          <a:spcPts val="0"/>
                        </a:spcBef>
                        <a:spcAft>
                          <a:spcPts val="240"/>
                        </a:spcAft>
                      </a:pPr>
                      <a:r>
                        <a:rPr lang="en-US" sz="900" b="1" kern="1200" dirty="0">
                          <a:solidFill>
                            <a:srgbClr val="FEFFFE"/>
                          </a:solidFill>
                          <a:effectLst/>
                          <a:latin typeface="+mn-lt"/>
                          <a:ea typeface="+mn-ea"/>
                          <a:cs typeface="+mn-cs"/>
                        </a:rPr>
                        <a:t>T.-N.-L.</a:t>
                      </a: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endParaRPr lang="en-US" sz="900" kern="1200">
                        <a:solidFill>
                          <a:schemeClr val="tx1"/>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Élaboration d'instructions sans texte à utiliser tout au long du programme de dépistage</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Fourniture de matériel promotionnel et éducatif pour encourager la participation au programme.</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Engagement avec les </a:t>
                      </a:r>
                      <a:r>
                        <a:rPr lang="en-CA" sz="900" kern="1200" dirty="0" err="1">
                          <a:solidFill>
                            <a:schemeClr val="tx1"/>
                          </a:solidFill>
                          <a:effectLst/>
                          <a:latin typeface="+mn-lt"/>
                          <a:ea typeface="+mn-ea"/>
                          <a:cs typeface="+mn-cs"/>
                        </a:rPr>
                        <a:t>médecins</a:t>
                      </a:r>
                      <a:r>
                        <a:rPr lang="en-CA" sz="900" kern="1200" dirty="0">
                          <a:solidFill>
                            <a:schemeClr val="tx1"/>
                          </a:solidFill>
                          <a:effectLst/>
                          <a:latin typeface="+mn-lt"/>
                          <a:ea typeface="+mn-ea"/>
                          <a:cs typeface="+mn-cs"/>
                        </a:rPr>
                        <a:t> </a:t>
                      </a:r>
                      <a:r>
                        <a:rPr lang="en-CA" sz="900" kern="1200" dirty="0" err="1">
                          <a:solidFill>
                            <a:schemeClr val="tx1"/>
                          </a:solidFill>
                          <a:effectLst/>
                          <a:latin typeface="+mn-lt"/>
                          <a:ea typeface="+mn-ea"/>
                          <a:cs typeface="+mn-cs"/>
                        </a:rPr>
                        <a:t>traitants</a:t>
                      </a:r>
                      <a:r>
                        <a:rPr lang="en-CA" sz="900" kern="1200" dirty="0">
                          <a:solidFill>
                            <a:schemeClr val="tx1"/>
                          </a:solidFill>
                          <a:effectLst/>
                          <a:latin typeface="+mn-lt"/>
                          <a:ea typeface="+mn-ea"/>
                          <a:cs typeface="+mn-cs"/>
                        </a:rPr>
                        <a:t> pour encourager les références des clients</a:t>
                      </a:r>
                      <a:endParaRPr lang="en-US" sz="900" kern="1200" dirty="0">
                        <a:solidFill>
                          <a:schemeClr val="tx1"/>
                        </a:solidFill>
                        <a:effectLst/>
                        <a:latin typeface="+mn-lt"/>
                        <a:ea typeface="+mn-ea"/>
                        <a:cs typeface="+mn-cs"/>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tabLst>
                          <a:tab pos="5280025" algn="l"/>
                        </a:tabLst>
                      </a:pPr>
                      <a:r>
                        <a:rPr lang="en-CA" sz="900" kern="1200" dirty="0">
                          <a:solidFill>
                            <a:schemeClr val="tx1"/>
                          </a:solidFill>
                          <a:effectLst/>
                          <a:latin typeface="+mn-lt"/>
                          <a:ea typeface="+mn-ea"/>
                          <a:cs typeface="+mn-cs"/>
                        </a:rPr>
                        <a:t>Collaboration et engagement avec les cliniques de santé qui desservent les membres de la </a:t>
                      </a:r>
                      <a:r>
                        <a:rPr lang="en-US" sz="900" kern="1200" dirty="0">
                          <a:solidFill>
                            <a:schemeClr val="tx1"/>
                          </a:solidFill>
                          <a:effectLst/>
                          <a:latin typeface="+mn-lt"/>
                          <a:ea typeface="+mn-ea"/>
                          <a:cs typeface="+mn-cs"/>
                        </a:rPr>
                        <a:t>communauté LGBTQ2S+.</a:t>
                      </a: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endParaRPr lang="en-US" sz="900" kern="1200">
                        <a:solidFill>
                          <a:schemeClr val="tx1"/>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tabLst>
                          <a:tab pos="5280025" algn="l"/>
                        </a:tabLst>
                      </a:pPr>
                      <a:endParaRPr lang="en-US" sz="900" kern="1200" dirty="0">
                        <a:solidFill>
                          <a:schemeClr val="tx1"/>
                        </a:solidFill>
                        <a:effectLst/>
                        <a:latin typeface="+mn-lt"/>
                        <a:ea typeface="+mn-ea"/>
                        <a:cs typeface="+mn-cs"/>
                      </a:endParaRPr>
                    </a:p>
                  </a:txBody>
                  <a:tcPr marL="17183" marR="17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4633160"/>
                  </a:ext>
                </a:extLst>
              </a:tr>
            </a:tbl>
          </a:graphicData>
        </a:graphic>
      </p:graphicFrame>
    </p:spTree>
    <p:extLst>
      <p:ext uri="{BB962C8B-B14F-4D97-AF65-F5344CB8AC3E}">
        <p14:creationId xmlns:p14="http://schemas.microsoft.com/office/powerpoint/2010/main" val="29179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16B300-4AF8-5CC0-7CD8-2B954988A2AC}"/>
              </a:ext>
            </a:extLst>
          </p:cNvPr>
          <p:cNvSpPr>
            <a:spLocks noGrp="1"/>
          </p:cNvSpPr>
          <p:nvPr>
            <p:ph type="sldNum" sz="quarter" idx="12"/>
          </p:nvPr>
        </p:nvSpPr>
        <p:spPr/>
        <p:txBody>
          <a:bodyPr/>
          <a:lstStyle/>
          <a:p>
            <a:fld id="{D9F2F12A-E773-6344-8602-31C2DEEE88BD}" type="slidenum">
              <a:rPr lang="en-US" smtClean="0"/>
              <a:pPr/>
              <a:t>5</a:t>
            </a:fld>
            <a:endParaRPr lang="en-US"/>
          </a:p>
        </p:txBody>
      </p:sp>
      <p:grpSp>
        <p:nvGrpSpPr>
          <p:cNvPr id="7" name="Group 6">
            <a:extLst>
              <a:ext uri="{FF2B5EF4-FFF2-40B4-BE49-F238E27FC236}">
                <a16:creationId xmlns:a16="http://schemas.microsoft.com/office/drawing/2014/main" id="{2590EDB7-8FC1-315C-DA56-91CC4129D552}"/>
              </a:ext>
            </a:extLst>
          </p:cNvPr>
          <p:cNvGrpSpPr/>
          <p:nvPr/>
        </p:nvGrpSpPr>
        <p:grpSpPr>
          <a:xfrm>
            <a:off x="1934830" y="651316"/>
            <a:ext cx="9356947" cy="5555367"/>
            <a:chOff x="348324" y="305183"/>
            <a:chExt cx="9356947" cy="5555367"/>
          </a:xfrm>
        </p:grpSpPr>
        <p:sp>
          <p:nvSpPr>
            <p:cNvPr id="8" name="Freeform 69">
              <a:extLst>
                <a:ext uri="{FF2B5EF4-FFF2-40B4-BE49-F238E27FC236}">
                  <a16:creationId xmlns:a16="http://schemas.microsoft.com/office/drawing/2014/main" id="{ED0EF002-9C18-9E00-92CC-66BB801CE53E}"/>
                </a:ext>
              </a:extLst>
            </p:cNvPr>
            <p:cNvSpPr/>
            <p:nvPr/>
          </p:nvSpPr>
          <p:spPr>
            <a:xfrm>
              <a:off x="6513729" y="4942975"/>
              <a:ext cx="203200" cy="174625"/>
            </a:xfrm>
            <a:custGeom>
              <a:avLst/>
              <a:gdLst>
                <a:gd name="connsiteX0" fmla="*/ 3175 w 203200"/>
                <a:gd name="connsiteY0" fmla="*/ 174625 h 174625"/>
                <a:gd name="connsiteX1" fmla="*/ 0 w 203200"/>
                <a:gd name="connsiteY1" fmla="*/ 3175 h 174625"/>
                <a:gd name="connsiteX2" fmla="*/ 203200 w 203200"/>
                <a:gd name="connsiteY2" fmla="*/ 0 h 174625"/>
              </a:gdLst>
              <a:ahLst/>
              <a:cxnLst>
                <a:cxn ang="0">
                  <a:pos x="connsiteX0" y="connsiteY0"/>
                </a:cxn>
                <a:cxn ang="0">
                  <a:pos x="connsiteX1" y="connsiteY1"/>
                </a:cxn>
                <a:cxn ang="0">
                  <a:pos x="connsiteX2" y="connsiteY2"/>
                </a:cxn>
              </a:cxnLst>
              <a:rect l="l" t="t" r="r" b="b"/>
              <a:pathLst>
                <a:path w="203200" h="174625">
                  <a:moveTo>
                    <a:pt x="3175" y="174625"/>
                  </a:moveTo>
                  <a:cubicBezTo>
                    <a:pt x="2117" y="117475"/>
                    <a:pt x="1058" y="60325"/>
                    <a:pt x="0" y="3175"/>
                  </a:cubicBezTo>
                  <a:lnTo>
                    <a:pt x="203200" y="0"/>
                  </a:lnTo>
                </a:path>
              </a:pathLst>
            </a:custGeom>
            <a:noFill/>
            <a:ln w="12700" cap="flat" cmpd="sng" algn="ctr">
              <a:solidFill>
                <a:sysClr val="windowText" lastClr="000000">
                  <a:lumMod val="65000"/>
                  <a:lumOff val="3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 name="Freeform 68">
              <a:extLst>
                <a:ext uri="{FF2B5EF4-FFF2-40B4-BE49-F238E27FC236}">
                  <a16:creationId xmlns:a16="http://schemas.microsoft.com/office/drawing/2014/main" id="{8B1258D9-FBD3-CE4C-0E08-8E1F67EFD5CF}"/>
                </a:ext>
              </a:extLst>
            </p:cNvPr>
            <p:cNvSpPr/>
            <p:nvPr/>
          </p:nvSpPr>
          <p:spPr>
            <a:xfrm>
              <a:off x="6983629" y="4574675"/>
              <a:ext cx="704850" cy="200025"/>
            </a:xfrm>
            <a:custGeom>
              <a:avLst/>
              <a:gdLst>
                <a:gd name="connsiteX0" fmla="*/ 704850 w 704850"/>
                <a:gd name="connsiteY0" fmla="*/ 0 h 200025"/>
                <a:gd name="connsiteX1" fmla="*/ 0 w 704850"/>
                <a:gd name="connsiteY1" fmla="*/ 6350 h 200025"/>
                <a:gd name="connsiteX2" fmla="*/ 3175 w 704850"/>
                <a:gd name="connsiteY2" fmla="*/ 200025 h 200025"/>
              </a:gdLst>
              <a:ahLst/>
              <a:cxnLst>
                <a:cxn ang="0">
                  <a:pos x="connsiteX0" y="connsiteY0"/>
                </a:cxn>
                <a:cxn ang="0">
                  <a:pos x="connsiteX1" y="connsiteY1"/>
                </a:cxn>
                <a:cxn ang="0">
                  <a:pos x="connsiteX2" y="connsiteY2"/>
                </a:cxn>
              </a:cxnLst>
              <a:rect l="l" t="t" r="r" b="b"/>
              <a:pathLst>
                <a:path w="704850" h="200025">
                  <a:moveTo>
                    <a:pt x="704850" y="0"/>
                  </a:moveTo>
                  <a:lnTo>
                    <a:pt x="0" y="6350"/>
                  </a:lnTo>
                  <a:cubicBezTo>
                    <a:pt x="1058" y="70908"/>
                    <a:pt x="2117" y="135467"/>
                    <a:pt x="3175" y="200025"/>
                  </a:cubicBezTo>
                </a:path>
              </a:pathLst>
            </a:custGeom>
            <a:noFill/>
            <a:ln w="12700" cap="flat" cmpd="sng" algn="ctr">
              <a:solidFill>
                <a:sysClr val="windowText" lastClr="000000">
                  <a:lumMod val="65000"/>
                  <a:lumOff val="3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 name="Freeform 4">
              <a:extLst>
                <a:ext uri="{FF2B5EF4-FFF2-40B4-BE49-F238E27FC236}">
                  <a16:creationId xmlns:a16="http://schemas.microsoft.com/office/drawing/2014/main" id="{3EA1480E-6E40-B815-0D53-9852E77BB39B}"/>
                </a:ext>
              </a:extLst>
            </p:cNvPr>
            <p:cNvSpPr/>
            <p:nvPr/>
          </p:nvSpPr>
          <p:spPr>
            <a:xfrm>
              <a:off x="1299646" y="3556721"/>
              <a:ext cx="1357923" cy="1621692"/>
            </a:xfrm>
            <a:custGeom>
              <a:avLst/>
              <a:gdLst>
                <a:gd name="connsiteX0" fmla="*/ 0 w 1357923"/>
                <a:gd name="connsiteY0" fmla="*/ 0 h 1621692"/>
                <a:gd name="connsiteX1" fmla="*/ 68385 w 1357923"/>
                <a:gd name="connsiteY1" fmla="*/ 58616 h 1621692"/>
                <a:gd name="connsiteX2" fmla="*/ 68385 w 1357923"/>
                <a:gd name="connsiteY2" fmla="*/ 58616 h 1621692"/>
                <a:gd name="connsiteX3" fmla="*/ 224693 w 1357923"/>
                <a:gd name="connsiteY3" fmla="*/ 97692 h 1621692"/>
                <a:gd name="connsiteX4" fmla="*/ 263770 w 1357923"/>
                <a:gd name="connsiteY4" fmla="*/ 371231 h 1621692"/>
                <a:gd name="connsiteX5" fmla="*/ 371231 w 1357923"/>
                <a:gd name="connsiteY5" fmla="*/ 537308 h 1621692"/>
                <a:gd name="connsiteX6" fmla="*/ 293077 w 1357923"/>
                <a:gd name="connsiteY6" fmla="*/ 693616 h 1621692"/>
                <a:gd name="connsiteX7" fmla="*/ 195385 w 1357923"/>
                <a:gd name="connsiteY7" fmla="*/ 830385 h 1621692"/>
                <a:gd name="connsiteX8" fmla="*/ 263770 w 1357923"/>
                <a:gd name="connsiteY8" fmla="*/ 957385 h 1621692"/>
                <a:gd name="connsiteX9" fmla="*/ 312616 w 1357923"/>
                <a:gd name="connsiteY9" fmla="*/ 1133231 h 1621692"/>
                <a:gd name="connsiteX10" fmla="*/ 312616 w 1357923"/>
                <a:gd name="connsiteY10" fmla="*/ 1133231 h 1621692"/>
                <a:gd name="connsiteX11" fmla="*/ 224693 w 1357923"/>
                <a:gd name="connsiteY11" fmla="*/ 1191846 h 1621692"/>
                <a:gd name="connsiteX12" fmla="*/ 283308 w 1357923"/>
                <a:gd name="connsiteY12" fmla="*/ 1357923 h 1621692"/>
                <a:gd name="connsiteX13" fmla="*/ 449385 w 1357923"/>
                <a:gd name="connsiteY13" fmla="*/ 1553308 h 1621692"/>
                <a:gd name="connsiteX14" fmla="*/ 556846 w 1357923"/>
                <a:gd name="connsiteY14" fmla="*/ 1602154 h 1621692"/>
                <a:gd name="connsiteX15" fmla="*/ 635000 w 1357923"/>
                <a:gd name="connsiteY15" fmla="*/ 1543539 h 1621692"/>
                <a:gd name="connsiteX16" fmla="*/ 781539 w 1357923"/>
                <a:gd name="connsiteY16" fmla="*/ 1543539 h 1621692"/>
                <a:gd name="connsiteX17" fmla="*/ 1055077 w 1357923"/>
                <a:gd name="connsiteY17" fmla="*/ 1602154 h 1621692"/>
                <a:gd name="connsiteX18" fmla="*/ 1357923 w 1357923"/>
                <a:gd name="connsiteY18" fmla="*/ 1621692 h 1621692"/>
                <a:gd name="connsiteX19" fmla="*/ 1279770 w 1357923"/>
                <a:gd name="connsiteY19" fmla="*/ 1514231 h 1621692"/>
                <a:gd name="connsiteX20" fmla="*/ 1260231 w 1357923"/>
                <a:gd name="connsiteY20" fmla="*/ 1367692 h 1621692"/>
                <a:gd name="connsiteX21" fmla="*/ 1191846 w 1357923"/>
                <a:gd name="connsiteY21" fmla="*/ 1250462 h 1621692"/>
                <a:gd name="connsiteX22" fmla="*/ 1103923 w 1357923"/>
                <a:gd name="connsiteY22" fmla="*/ 1152769 h 1621692"/>
                <a:gd name="connsiteX23" fmla="*/ 1103923 w 1357923"/>
                <a:gd name="connsiteY23" fmla="*/ 1152769 h 1621692"/>
                <a:gd name="connsiteX24" fmla="*/ 986693 w 1357923"/>
                <a:gd name="connsiteY24" fmla="*/ 986692 h 1621692"/>
                <a:gd name="connsiteX25" fmla="*/ 1103923 w 1357923"/>
                <a:gd name="connsiteY25" fmla="*/ 478692 h 1621692"/>
                <a:gd name="connsiteX26" fmla="*/ 1133231 w 1357923"/>
                <a:gd name="connsiteY26" fmla="*/ 254000 h 1621692"/>
                <a:gd name="connsiteX27" fmla="*/ 703385 w 1357923"/>
                <a:gd name="connsiteY27" fmla="*/ 195385 h 1621692"/>
                <a:gd name="connsiteX28" fmla="*/ 400539 w 1357923"/>
                <a:gd name="connsiteY28" fmla="*/ 107462 h 1621692"/>
                <a:gd name="connsiteX29" fmla="*/ 97693 w 1357923"/>
                <a:gd name="connsiteY29" fmla="*/ 0 h 1621692"/>
                <a:gd name="connsiteX30" fmla="*/ 0 w 1357923"/>
                <a:gd name="connsiteY30" fmla="*/ 0 h 162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7923" h="1621692">
                  <a:moveTo>
                    <a:pt x="0" y="0"/>
                  </a:moveTo>
                  <a:lnTo>
                    <a:pt x="68385" y="58616"/>
                  </a:lnTo>
                  <a:lnTo>
                    <a:pt x="68385" y="58616"/>
                  </a:lnTo>
                  <a:lnTo>
                    <a:pt x="224693" y="97692"/>
                  </a:lnTo>
                  <a:lnTo>
                    <a:pt x="263770" y="371231"/>
                  </a:lnTo>
                  <a:lnTo>
                    <a:pt x="371231" y="537308"/>
                  </a:lnTo>
                  <a:lnTo>
                    <a:pt x="293077" y="693616"/>
                  </a:lnTo>
                  <a:lnTo>
                    <a:pt x="195385" y="830385"/>
                  </a:lnTo>
                  <a:lnTo>
                    <a:pt x="263770" y="957385"/>
                  </a:lnTo>
                  <a:lnTo>
                    <a:pt x="312616" y="1133231"/>
                  </a:lnTo>
                  <a:lnTo>
                    <a:pt x="312616" y="1133231"/>
                  </a:lnTo>
                  <a:lnTo>
                    <a:pt x="224693" y="1191846"/>
                  </a:lnTo>
                  <a:lnTo>
                    <a:pt x="283308" y="1357923"/>
                  </a:lnTo>
                  <a:lnTo>
                    <a:pt x="449385" y="1553308"/>
                  </a:lnTo>
                  <a:lnTo>
                    <a:pt x="556846" y="1602154"/>
                  </a:lnTo>
                  <a:lnTo>
                    <a:pt x="635000" y="1543539"/>
                  </a:lnTo>
                  <a:lnTo>
                    <a:pt x="781539" y="1543539"/>
                  </a:lnTo>
                  <a:lnTo>
                    <a:pt x="1055077" y="1602154"/>
                  </a:lnTo>
                  <a:lnTo>
                    <a:pt x="1357923" y="1621692"/>
                  </a:lnTo>
                  <a:lnTo>
                    <a:pt x="1279770" y="1514231"/>
                  </a:lnTo>
                  <a:lnTo>
                    <a:pt x="1260231" y="1367692"/>
                  </a:lnTo>
                  <a:lnTo>
                    <a:pt x="1191846" y="1250462"/>
                  </a:lnTo>
                  <a:lnTo>
                    <a:pt x="1103923" y="1152769"/>
                  </a:lnTo>
                  <a:lnTo>
                    <a:pt x="1103923" y="1152769"/>
                  </a:lnTo>
                  <a:lnTo>
                    <a:pt x="986693" y="986692"/>
                  </a:lnTo>
                  <a:lnTo>
                    <a:pt x="1103923" y="478692"/>
                  </a:lnTo>
                  <a:lnTo>
                    <a:pt x="1133231" y="254000"/>
                  </a:lnTo>
                  <a:lnTo>
                    <a:pt x="703385" y="195385"/>
                  </a:lnTo>
                  <a:lnTo>
                    <a:pt x="400539" y="107462"/>
                  </a:lnTo>
                  <a:lnTo>
                    <a:pt x="97693" y="0"/>
                  </a:lnTo>
                  <a:lnTo>
                    <a:pt x="0" y="0"/>
                  </a:lnTo>
                  <a:close/>
                </a:path>
              </a:pathLst>
            </a:custGeom>
            <a:solidFill>
              <a:srgbClr val="4F81BD">
                <a:lumMod val="60000"/>
                <a:lumOff val="4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Freeform 5">
              <a:extLst>
                <a:ext uri="{FF2B5EF4-FFF2-40B4-BE49-F238E27FC236}">
                  <a16:creationId xmlns:a16="http://schemas.microsoft.com/office/drawing/2014/main" id="{2B35FA7D-B76F-2EF3-BDB7-657099CDD494}"/>
                </a:ext>
              </a:extLst>
            </p:cNvPr>
            <p:cNvSpPr/>
            <p:nvPr/>
          </p:nvSpPr>
          <p:spPr>
            <a:xfrm>
              <a:off x="2329079" y="3815850"/>
              <a:ext cx="752475" cy="1387475"/>
            </a:xfrm>
            <a:custGeom>
              <a:avLst/>
              <a:gdLst>
                <a:gd name="connsiteX0" fmla="*/ 139700 w 752475"/>
                <a:gd name="connsiteY0" fmla="*/ 0 h 1387475"/>
                <a:gd name="connsiteX1" fmla="*/ 0 w 752475"/>
                <a:gd name="connsiteY1" fmla="*/ 717550 h 1387475"/>
                <a:gd name="connsiteX2" fmla="*/ 82550 w 752475"/>
                <a:gd name="connsiteY2" fmla="*/ 873125 h 1387475"/>
                <a:gd name="connsiteX3" fmla="*/ 187325 w 752475"/>
                <a:gd name="connsiteY3" fmla="*/ 952500 h 1387475"/>
                <a:gd name="connsiteX4" fmla="*/ 263525 w 752475"/>
                <a:gd name="connsiteY4" fmla="*/ 1108075 h 1387475"/>
                <a:gd name="connsiteX5" fmla="*/ 279400 w 752475"/>
                <a:gd name="connsiteY5" fmla="*/ 1260475 h 1387475"/>
                <a:gd name="connsiteX6" fmla="*/ 346075 w 752475"/>
                <a:gd name="connsiteY6" fmla="*/ 1339850 h 1387475"/>
                <a:gd name="connsiteX7" fmla="*/ 415925 w 752475"/>
                <a:gd name="connsiteY7" fmla="*/ 1387475 h 1387475"/>
                <a:gd name="connsiteX8" fmla="*/ 628650 w 752475"/>
                <a:gd name="connsiteY8" fmla="*/ 1384300 h 1387475"/>
                <a:gd name="connsiteX9" fmla="*/ 752475 w 752475"/>
                <a:gd name="connsiteY9" fmla="*/ 57150 h 1387475"/>
                <a:gd name="connsiteX10" fmla="*/ 139700 w 752475"/>
                <a:gd name="connsiteY10" fmla="*/ 0 h 13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387475">
                  <a:moveTo>
                    <a:pt x="139700" y="0"/>
                  </a:moveTo>
                  <a:lnTo>
                    <a:pt x="0" y="717550"/>
                  </a:lnTo>
                  <a:lnTo>
                    <a:pt x="82550" y="873125"/>
                  </a:lnTo>
                  <a:lnTo>
                    <a:pt x="187325" y="952500"/>
                  </a:lnTo>
                  <a:lnTo>
                    <a:pt x="263525" y="1108075"/>
                  </a:lnTo>
                  <a:lnTo>
                    <a:pt x="279400" y="1260475"/>
                  </a:lnTo>
                  <a:lnTo>
                    <a:pt x="346075" y="1339850"/>
                  </a:lnTo>
                  <a:lnTo>
                    <a:pt x="415925" y="1387475"/>
                  </a:lnTo>
                  <a:lnTo>
                    <a:pt x="628650" y="1384300"/>
                  </a:lnTo>
                  <a:lnTo>
                    <a:pt x="752475" y="57150"/>
                  </a:lnTo>
                  <a:lnTo>
                    <a:pt x="139700" y="0"/>
                  </a:lnTo>
                  <a:close/>
                </a:path>
              </a:pathLst>
            </a:custGeom>
            <a:solidFill>
              <a:srgbClr val="4F81BD">
                <a:lumMod val="60000"/>
                <a:lumOff val="4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Freeform 6">
              <a:extLst>
                <a:ext uri="{FF2B5EF4-FFF2-40B4-BE49-F238E27FC236}">
                  <a16:creationId xmlns:a16="http://schemas.microsoft.com/office/drawing/2014/main" id="{0A8E0F74-0E30-BFDC-F49D-E5809A06AA83}"/>
                </a:ext>
              </a:extLst>
            </p:cNvPr>
            <p:cNvSpPr/>
            <p:nvPr/>
          </p:nvSpPr>
          <p:spPr>
            <a:xfrm>
              <a:off x="2989479" y="3873000"/>
              <a:ext cx="723900" cy="1349375"/>
            </a:xfrm>
            <a:custGeom>
              <a:avLst/>
              <a:gdLst>
                <a:gd name="connsiteX0" fmla="*/ 127000 w 723900"/>
                <a:gd name="connsiteY0" fmla="*/ 0 h 1349375"/>
                <a:gd name="connsiteX1" fmla="*/ 0 w 723900"/>
                <a:gd name="connsiteY1" fmla="*/ 1323975 h 1349375"/>
                <a:gd name="connsiteX2" fmla="*/ 34925 w 723900"/>
                <a:gd name="connsiteY2" fmla="*/ 1330325 h 1349375"/>
                <a:gd name="connsiteX3" fmla="*/ 60325 w 723900"/>
                <a:gd name="connsiteY3" fmla="*/ 1349375 h 1349375"/>
                <a:gd name="connsiteX4" fmla="*/ 644525 w 723900"/>
                <a:gd name="connsiteY4" fmla="*/ 1339850 h 1349375"/>
                <a:gd name="connsiteX5" fmla="*/ 723900 w 723900"/>
                <a:gd name="connsiteY5" fmla="*/ 1308100 h 1349375"/>
                <a:gd name="connsiteX6" fmla="*/ 609600 w 723900"/>
                <a:gd name="connsiteY6" fmla="*/ 25400 h 1349375"/>
                <a:gd name="connsiteX7" fmla="*/ 441325 w 723900"/>
                <a:gd name="connsiteY7" fmla="*/ 28575 h 1349375"/>
                <a:gd name="connsiteX8" fmla="*/ 285750 w 723900"/>
                <a:gd name="connsiteY8" fmla="*/ 25400 h 1349375"/>
                <a:gd name="connsiteX9" fmla="*/ 127000 w 723900"/>
                <a:gd name="connsiteY9" fmla="*/ 0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1349375">
                  <a:moveTo>
                    <a:pt x="127000" y="0"/>
                  </a:moveTo>
                  <a:lnTo>
                    <a:pt x="0" y="1323975"/>
                  </a:lnTo>
                  <a:lnTo>
                    <a:pt x="34925" y="1330325"/>
                  </a:lnTo>
                  <a:lnTo>
                    <a:pt x="60325" y="1349375"/>
                  </a:lnTo>
                  <a:lnTo>
                    <a:pt x="644525" y="1339850"/>
                  </a:lnTo>
                  <a:lnTo>
                    <a:pt x="723900" y="1308100"/>
                  </a:lnTo>
                  <a:lnTo>
                    <a:pt x="609600" y="25400"/>
                  </a:lnTo>
                  <a:lnTo>
                    <a:pt x="441325" y="28575"/>
                  </a:lnTo>
                  <a:lnTo>
                    <a:pt x="285750" y="25400"/>
                  </a:lnTo>
                  <a:lnTo>
                    <a:pt x="127000" y="0"/>
                  </a:lnTo>
                  <a:close/>
                </a:path>
              </a:pathLst>
            </a:custGeom>
            <a:solidFill>
              <a:srgbClr val="4F81BD">
                <a:lumMod val="60000"/>
                <a:lumOff val="4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Freeform 7">
              <a:extLst>
                <a:ext uri="{FF2B5EF4-FFF2-40B4-BE49-F238E27FC236}">
                  <a16:creationId xmlns:a16="http://schemas.microsoft.com/office/drawing/2014/main" id="{0CE1497C-8E5D-7316-BC00-0F07E819E2A1}"/>
                </a:ext>
              </a:extLst>
            </p:cNvPr>
            <p:cNvSpPr/>
            <p:nvPr/>
          </p:nvSpPr>
          <p:spPr>
            <a:xfrm>
              <a:off x="3627654" y="3844425"/>
              <a:ext cx="911225" cy="1362075"/>
            </a:xfrm>
            <a:custGeom>
              <a:avLst/>
              <a:gdLst>
                <a:gd name="connsiteX0" fmla="*/ 0 w 911225"/>
                <a:gd name="connsiteY0" fmla="*/ 50800 h 1362075"/>
                <a:gd name="connsiteX1" fmla="*/ 114300 w 911225"/>
                <a:gd name="connsiteY1" fmla="*/ 1358900 h 1362075"/>
                <a:gd name="connsiteX2" fmla="*/ 390525 w 911225"/>
                <a:gd name="connsiteY2" fmla="*/ 1346200 h 1362075"/>
                <a:gd name="connsiteX3" fmla="*/ 552450 w 911225"/>
                <a:gd name="connsiteY3" fmla="*/ 1336675 h 1362075"/>
                <a:gd name="connsiteX4" fmla="*/ 581025 w 911225"/>
                <a:gd name="connsiteY4" fmla="*/ 1362075 h 1362075"/>
                <a:gd name="connsiteX5" fmla="*/ 622300 w 911225"/>
                <a:gd name="connsiteY5" fmla="*/ 1362075 h 1362075"/>
                <a:gd name="connsiteX6" fmla="*/ 571500 w 911225"/>
                <a:gd name="connsiteY6" fmla="*/ 828675 h 1362075"/>
                <a:gd name="connsiteX7" fmla="*/ 641350 w 911225"/>
                <a:gd name="connsiteY7" fmla="*/ 749300 h 1362075"/>
                <a:gd name="connsiteX8" fmla="*/ 787400 w 911225"/>
                <a:gd name="connsiteY8" fmla="*/ 530225 h 1362075"/>
                <a:gd name="connsiteX9" fmla="*/ 911225 w 911225"/>
                <a:gd name="connsiteY9" fmla="*/ 330200 h 1362075"/>
                <a:gd name="connsiteX10" fmla="*/ 847725 w 911225"/>
                <a:gd name="connsiteY10" fmla="*/ 333375 h 1362075"/>
                <a:gd name="connsiteX11" fmla="*/ 803275 w 911225"/>
                <a:gd name="connsiteY11" fmla="*/ 304800 h 1362075"/>
                <a:gd name="connsiteX12" fmla="*/ 742950 w 911225"/>
                <a:gd name="connsiteY12" fmla="*/ 307975 h 1362075"/>
                <a:gd name="connsiteX13" fmla="*/ 682625 w 911225"/>
                <a:gd name="connsiteY13" fmla="*/ 330200 h 1362075"/>
                <a:gd name="connsiteX14" fmla="*/ 622300 w 911225"/>
                <a:gd name="connsiteY14" fmla="*/ 244475 h 1362075"/>
                <a:gd name="connsiteX15" fmla="*/ 596900 w 911225"/>
                <a:gd name="connsiteY15" fmla="*/ 133350 h 1362075"/>
                <a:gd name="connsiteX16" fmla="*/ 504825 w 911225"/>
                <a:gd name="connsiteY16" fmla="*/ 158750 h 1362075"/>
                <a:gd name="connsiteX17" fmla="*/ 479425 w 911225"/>
                <a:gd name="connsiteY17" fmla="*/ 114300 h 1362075"/>
                <a:gd name="connsiteX18" fmla="*/ 473075 w 911225"/>
                <a:gd name="connsiteY18" fmla="*/ 41275 h 1362075"/>
                <a:gd name="connsiteX19" fmla="*/ 444500 w 911225"/>
                <a:gd name="connsiteY19" fmla="*/ 0 h 1362075"/>
                <a:gd name="connsiteX20" fmla="*/ 155575 w 911225"/>
                <a:gd name="connsiteY20" fmla="*/ 44450 h 1362075"/>
                <a:gd name="connsiteX21" fmla="*/ 66675 w 911225"/>
                <a:gd name="connsiteY21" fmla="*/ 50800 h 1362075"/>
                <a:gd name="connsiteX22" fmla="*/ 0 w 911225"/>
                <a:gd name="connsiteY22" fmla="*/ 50800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1225" h="1362075">
                  <a:moveTo>
                    <a:pt x="0" y="50800"/>
                  </a:moveTo>
                  <a:lnTo>
                    <a:pt x="114300" y="1358900"/>
                  </a:lnTo>
                  <a:lnTo>
                    <a:pt x="390525" y="1346200"/>
                  </a:lnTo>
                  <a:lnTo>
                    <a:pt x="552450" y="1336675"/>
                  </a:lnTo>
                  <a:lnTo>
                    <a:pt x="581025" y="1362075"/>
                  </a:lnTo>
                  <a:lnTo>
                    <a:pt x="622300" y="1362075"/>
                  </a:lnTo>
                  <a:lnTo>
                    <a:pt x="571500" y="828675"/>
                  </a:lnTo>
                  <a:lnTo>
                    <a:pt x="641350" y="749300"/>
                  </a:lnTo>
                  <a:lnTo>
                    <a:pt x="787400" y="530225"/>
                  </a:lnTo>
                  <a:lnTo>
                    <a:pt x="911225" y="330200"/>
                  </a:lnTo>
                  <a:lnTo>
                    <a:pt x="847725" y="333375"/>
                  </a:lnTo>
                  <a:lnTo>
                    <a:pt x="803275" y="304800"/>
                  </a:lnTo>
                  <a:lnTo>
                    <a:pt x="742950" y="307975"/>
                  </a:lnTo>
                  <a:lnTo>
                    <a:pt x="682625" y="330200"/>
                  </a:lnTo>
                  <a:lnTo>
                    <a:pt x="622300" y="244475"/>
                  </a:lnTo>
                  <a:lnTo>
                    <a:pt x="596900" y="133350"/>
                  </a:lnTo>
                  <a:lnTo>
                    <a:pt x="504825" y="158750"/>
                  </a:lnTo>
                  <a:lnTo>
                    <a:pt x="479425" y="114300"/>
                  </a:lnTo>
                  <a:lnTo>
                    <a:pt x="473075" y="41275"/>
                  </a:lnTo>
                  <a:lnTo>
                    <a:pt x="444500" y="0"/>
                  </a:lnTo>
                  <a:lnTo>
                    <a:pt x="155575" y="44450"/>
                  </a:lnTo>
                  <a:lnTo>
                    <a:pt x="66675" y="50800"/>
                  </a:lnTo>
                  <a:lnTo>
                    <a:pt x="0" y="50800"/>
                  </a:lnTo>
                  <a:close/>
                </a:path>
              </a:pathLst>
            </a:custGeom>
            <a:solidFill>
              <a:srgbClr val="4F81BD">
                <a:lumMod val="60000"/>
                <a:lumOff val="4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Freeform 8">
              <a:extLst>
                <a:ext uri="{FF2B5EF4-FFF2-40B4-BE49-F238E27FC236}">
                  <a16:creationId xmlns:a16="http://schemas.microsoft.com/office/drawing/2014/main" id="{4121DD06-28A9-A549-4FBB-473779F07C96}"/>
                </a:ext>
              </a:extLst>
            </p:cNvPr>
            <p:cNvSpPr/>
            <p:nvPr/>
          </p:nvSpPr>
          <p:spPr>
            <a:xfrm>
              <a:off x="4224554" y="4177800"/>
              <a:ext cx="1892300" cy="1682750"/>
            </a:xfrm>
            <a:custGeom>
              <a:avLst/>
              <a:gdLst>
                <a:gd name="connsiteX0" fmla="*/ 342900 w 1892300"/>
                <a:gd name="connsiteY0" fmla="*/ 0 h 1682750"/>
                <a:gd name="connsiteX1" fmla="*/ 180975 w 1892300"/>
                <a:gd name="connsiteY1" fmla="*/ 304800 h 1682750"/>
                <a:gd name="connsiteX2" fmla="*/ 50800 w 1892300"/>
                <a:gd name="connsiteY2" fmla="*/ 469900 h 1682750"/>
                <a:gd name="connsiteX3" fmla="*/ 0 w 1892300"/>
                <a:gd name="connsiteY3" fmla="*/ 508000 h 1682750"/>
                <a:gd name="connsiteX4" fmla="*/ 57150 w 1892300"/>
                <a:gd name="connsiteY4" fmla="*/ 1044575 h 1682750"/>
                <a:gd name="connsiteX5" fmla="*/ 139700 w 1892300"/>
                <a:gd name="connsiteY5" fmla="*/ 1050925 h 1682750"/>
                <a:gd name="connsiteX6" fmla="*/ 203200 w 1892300"/>
                <a:gd name="connsiteY6" fmla="*/ 1035050 h 1682750"/>
                <a:gd name="connsiteX7" fmla="*/ 247650 w 1892300"/>
                <a:gd name="connsiteY7" fmla="*/ 1073150 h 1682750"/>
                <a:gd name="connsiteX8" fmla="*/ 301625 w 1892300"/>
                <a:gd name="connsiteY8" fmla="*/ 1092200 h 1682750"/>
                <a:gd name="connsiteX9" fmla="*/ 371475 w 1892300"/>
                <a:gd name="connsiteY9" fmla="*/ 1073150 h 1682750"/>
                <a:gd name="connsiteX10" fmla="*/ 504825 w 1892300"/>
                <a:gd name="connsiteY10" fmla="*/ 1076325 h 1682750"/>
                <a:gd name="connsiteX11" fmla="*/ 609600 w 1892300"/>
                <a:gd name="connsiteY11" fmla="*/ 923925 h 1682750"/>
                <a:gd name="connsiteX12" fmla="*/ 730250 w 1892300"/>
                <a:gd name="connsiteY12" fmla="*/ 923925 h 1682750"/>
                <a:gd name="connsiteX13" fmla="*/ 800100 w 1892300"/>
                <a:gd name="connsiteY13" fmla="*/ 984250 h 1682750"/>
                <a:gd name="connsiteX14" fmla="*/ 882650 w 1892300"/>
                <a:gd name="connsiteY14" fmla="*/ 1025525 h 1682750"/>
                <a:gd name="connsiteX15" fmla="*/ 952500 w 1892300"/>
                <a:gd name="connsiteY15" fmla="*/ 1089025 h 1682750"/>
                <a:gd name="connsiteX16" fmla="*/ 962025 w 1892300"/>
                <a:gd name="connsiteY16" fmla="*/ 1127125 h 1682750"/>
                <a:gd name="connsiteX17" fmla="*/ 1054100 w 1892300"/>
                <a:gd name="connsiteY17" fmla="*/ 1200150 h 1682750"/>
                <a:gd name="connsiteX18" fmla="*/ 1123950 w 1892300"/>
                <a:gd name="connsiteY18" fmla="*/ 1184275 h 1682750"/>
                <a:gd name="connsiteX19" fmla="*/ 1190625 w 1892300"/>
                <a:gd name="connsiteY19" fmla="*/ 1165225 h 1682750"/>
                <a:gd name="connsiteX20" fmla="*/ 1343025 w 1892300"/>
                <a:gd name="connsiteY20" fmla="*/ 1181100 h 1682750"/>
                <a:gd name="connsiteX21" fmla="*/ 1435100 w 1892300"/>
                <a:gd name="connsiteY21" fmla="*/ 1216025 h 1682750"/>
                <a:gd name="connsiteX22" fmla="*/ 1457325 w 1892300"/>
                <a:gd name="connsiteY22" fmla="*/ 1270000 h 1682750"/>
                <a:gd name="connsiteX23" fmla="*/ 1416050 w 1892300"/>
                <a:gd name="connsiteY23" fmla="*/ 1301750 h 1682750"/>
                <a:gd name="connsiteX24" fmla="*/ 1352550 w 1892300"/>
                <a:gd name="connsiteY24" fmla="*/ 1292225 h 1682750"/>
                <a:gd name="connsiteX25" fmla="*/ 1289050 w 1892300"/>
                <a:gd name="connsiteY25" fmla="*/ 1250950 h 1682750"/>
                <a:gd name="connsiteX26" fmla="*/ 1282700 w 1892300"/>
                <a:gd name="connsiteY26" fmla="*/ 1282700 h 1682750"/>
                <a:gd name="connsiteX27" fmla="*/ 1323975 w 1892300"/>
                <a:gd name="connsiteY27" fmla="*/ 1336675 h 1682750"/>
                <a:gd name="connsiteX28" fmla="*/ 1317625 w 1892300"/>
                <a:gd name="connsiteY28" fmla="*/ 1482725 h 1682750"/>
                <a:gd name="connsiteX29" fmla="*/ 1298575 w 1892300"/>
                <a:gd name="connsiteY29" fmla="*/ 1565275 h 1682750"/>
                <a:gd name="connsiteX30" fmla="*/ 1257300 w 1892300"/>
                <a:gd name="connsiteY30" fmla="*/ 1606550 h 1682750"/>
                <a:gd name="connsiteX31" fmla="*/ 1244600 w 1892300"/>
                <a:gd name="connsiteY31" fmla="*/ 1670050 h 1682750"/>
                <a:gd name="connsiteX32" fmla="*/ 1304925 w 1892300"/>
                <a:gd name="connsiteY32" fmla="*/ 1682750 h 1682750"/>
                <a:gd name="connsiteX33" fmla="*/ 1339850 w 1892300"/>
                <a:gd name="connsiteY33" fmla="*/ 1641475 h 1682750"/>
                <a:gd name="connsiteX34" fmla="*/ 1397000 w 1892300"/>
                <a:gd name="connsiteY34" fmla="*/ 1565275 h 1682750"/>
                <a:gd name="connsiteX35" fmla="*/ 1473200 w 1892300"/>
                <a:gd name="connsiteY35" fmla="*/ 1565275 h 1682750"/>
                <a:gd name="connsiteX36" fmla="*/ 1524000 w 1892300"/>
                <a:gd name="connsiteY36" fmla="*/ 1504950 h 1682750"/>
                <a:gd name="connsiteX37" fmla="*/ 1587500 w 1892300"/>
                <a:gd name="connsiteY37" fmla="*/ 1485900 h 1682750"/>
                <a:gd name="connsiteX38" fmla="*/ 1625600 w 1892300"/>
                <a:gd name="connsiteY38" fmla="*/ 1416050 h 1682750"/>
                <a:gd name="connsiteX39" fmla="*/ 1546225 w 1892300"/>
                <a:gd name="connsiteY39" fmla="*/ 1441450 h 1682750"/>
                <a:gd name="connsiteX40" fmla="*/ 1517650 w 1892300"/>
                <a:gd name="connsiteY40" fmla="*/ 1438275 h 1682750"/>
                <a:gd name="connsiteX41" fmla="*/ 1565275 w 1892300"/>
                <a:gd name="connsiteY41" fmla="*/ 1374775 h 1682750"/>
                <a:gd name="connsiteX42" fmla="*/ 1619250 w 1892300"/>
                <a:gd name="connsiteY42" fmla="*/ 1346200 h 1682750"/>
                <a:gd name="connsiteX43" fmla="*/ 1685925 w 1892300"/>
                <a:gd name="connsiteY43" fmla="*/ 1330325 h 1682750"/>
                <a:gd name="connsiteX44" fmla="*/ 1768475 w 1892300"/>
                <a:gd name="connsiteY44" fmla="*/ 1289050 h 1682750"/>
                <a:gd name="connsiteX45" fmla="*/ 1809750 w 1892300"/>
                <a:gd name="connsiteY45" fmla="*/ 1241425 h 1682750"/>
                <a:gd name="connsiteX46" fmla="*/ 1873250 w 1892300"/>
                <a:gd name="connsiteY46" fmla="*/ 1158875 h 1682750"/>
                <a:gd name="connsiteX47" fmla="*/ 1892300 w 1892300"/>
                <a:gd name="connsiteY47" fmla="*/ 1114425 h 1682750"/>
                <a:gd name="connsiteX48" fmla="*/ 1870075 w 1892300"/>
                <a:gd name="connsiteY48" fmla="*/ 1069975 h 1682750"/>
                <a:gd name="connsiteX49" fmla="*/ 1819275 w 1892300"/>
                <a:gd name="connsiteY49" fmla="*/ 1092200 h 1682750"/>
                <a:gd name="connsiteX50" fmla="*/ 1755775 w 1892300"/>
                <a:gd name="connsiteY50" fmla="*/ 1117600 h 1682750"/>
                <a:gd name="connsiteX51" fmla="*/ 1685925 w 1892300"/>
                <a:gd name="connsiteY51" fmla="*/ 1111250 h 1682750"/>
                <a:gd name="connsiteX52" fmla="*/ 1590675 w 1892300"/>
                <a:gd name="connsiteY52" fmla="*/ 1092200 h 1682750"/>
                <a:gd name="connsiteX53" fmla="*/ 1520825 w 1892300"/>
                <a:gd name="connsiteY53" fmla="*/ 1085850 h 1682750"/>
                <a:gd name="connsiteX54" fmla="*/ 1419225 w 1892300"/>
                <a:gd name="connsiteY54" fmla="*/ 1019175 h 1682750"/>
                <a:gd name="connsiteX55" fmla="*/ 1349375 w 1892300"/>
                <a:gd name="connsiteY55" fmla="*/ 917575 h 1682750"/>
                <a:gd name="connsiteX56" fmla="*/ 1282700 w 1892300"/>
                <a:gd name="connsiteY56" fmla="*/ 717550 h 1682750"/>
                <a:gd name="connsiteX57" fmla="*/ 1196975 w 1892300"/>
                <a:gd name="connsiteY57" fmla="*/ 504825 h 1682750"/>
                <a:gd name="connsiteX58" fmla="*/ 1171575 w 1892300"/>
                <a:gd name="connsiteY58" fmla="*/ 539750 h 1682750"/>
                <a:gd name="connsiteX59" fmla="*/ 1098550 w 1892300"/>
                <a:gd name="connsiteY59" fmla="*/ 495300 h 1682750"/>
                <a:gd name="connsiteX60" fmla="*/ 1019175 w 1892300"/>
                <a:gd name="connsiteY60" fmla="*/ 450850 h 1682750"/>
                <a:gd name="connsiteX61" fmla="*/ 939800 w 1892300"/>
                <a:gd name="connsiteY61" fmla="*/ 374650 h 1682750"/>
                <a:gd name="connsiteX62" fmla="*/ 901700 w 1892300"/>
                <a:gd name="connsiteY62" fmla="*/ 292100 h 1682750"/>
                <a:gd name="connsiteX63" fmla="*/ 844550 w 1892300"/>
                <a:gd name="connsiteY63" fmla="*/ 123825 h 1682750"/>
                <a:gd name="connsiteX64" fmla="*/ 704850 w 1892300"/>
                <a:gd name="connsiteY64" fmla="*/ 130175 h 1682750"/>
                <a:gd name="connsiteX65" fmla="*/ 555625 w 1892300"/>
                <a:gd name="connsiteY65" fmla="*/ 117475 h 1682750"/>
                <a:gd name="connsiteX66" fmla="*/ 466725 w 1892300"/>
                <a:gd name="connsiteY66" fmla="*/ 92075 h 1682750"/>
                <a:gd name="connsiteX67" fmla="*/ 406400 w 1892300"/>
                <a:gd name="connsiteY67" fmla="*/ 38100 h 1682750"/>
                <a:gd name="connsiteX68" fmla="*/ 342900 w 1892300"/>
                <a:gd name="connsiteY68" fmla="*/ 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92300" h="1682750">
                  <a:moveTo>
                    <a:pt x="342900" y="0"/>
                  </a:moveTo>
                  <a:lnTo>
                    <a:pt x="180975" y="304800"/>
                  </a:lnTo>
                  <a:lnTo>
                    <a:pt x="50800" y="469900"/>
                  </a:lnTo>
                  <a:lnTo>
                    <a:pt x="0" y="508000"/>
                  </a:lnTo>
                  <a:lnTo>
                    <a:pt x="57150" y="1044575"/>
                  </a:lnTo>
                  <a:lnTo>
                    <a:pt x="139700" y="1050925"/>
                  </a:lnTo>
                  <a:lnTo>
                    <a:pt x="203200" y="1035050"/>
                  </a:lnTo>
                  <a:lnTo>
                    <a:pt x="247650" y="1073150"/>
                  </a:lnTo>
                  <a:lnTo>
                    <a:pt x="301625" y="1092200"/>
                  </a:lnTo>
                  <a:lnTo>
                    <a:pt x="371475" y="1073150"/>
                  </a:lnTo>
                  <a:lnTo>
                    <a:pt x="504825" y="1076325"/>
                  </a:lnTo>
                  <a:lnTo>
                    <a:pt x="609600" y="923925"/>
                  </a:lnTo>
                  <a:lnTo>
                    <a:pt x="730250" y="923925"/>
                  </a:lnTo>
                  <a:lnTo>
                    <a:pt x="800100" y="984250"/>
                  </a:lnTo>
                  <a:lnTo>
                    <a:pt x="882650" y="1025525"/>
                  </a:lnTo>
                  <a:lnTo>
                    <a:pt x="952500" y="1089025"/>
                  </a:lnTo>
                  <a:lnTo>
                    <a:pt x="962025" y="1127125"/>
                  </a:lnTo>
                  <a:lnTo>
                    <a:pt x="1054100" y="1200150"/>
                  </a:lnTo>
                  <a:lnTo>
                    <a:pt x="1123950" y="1184275"/>
                  </a:lnTo>
                  <a:lnTo>
                    <a:pt x="1190625" y="1165225"/>
                  </a:lnTo>
                  <a:lnTo>
                    <a:pt x="1343025" y="1181100"/>
                  </a:lnTo>
                  <a:lnTo>
                    <a:pt x="1435100" y="1216025"/>
                  </a:lnTo>
                  <a:lnTo>
                    <a:pt x="1457325" y="1270000"/>
                  </a:lnTo>
                  <a:lnTo>
                    <a:pt x="1416050" y="1301750"/>
                  </a:lnTo>
                  <a:lnTo>
                    <a:pt x="1352550" y="1292225"/>
                  </a:lnTo>
                  <a:lnTo>
                    <a:pt x="1289050" y="1250950"/>
                  </a:lnTo>
                  <a:lnTo>
                    <a:pt x="1282700" y="1282700"/>
                  </a:lnTo>
                  <a:lnTo>
                    <a:pt x="1323975" y="1336675"/>
                  </a:lnTo>
                  <a:lnTo>
                    <a:pt x="1317625" y="1482725"/>
                  </a:lnTo>
                  <a:lnTo>
                    <a:pt x="1298575" y="1565275"/>
                  </a:lnTo>
                  <a:lnTo>
                    <a:pt x="1257300" y="1606550"/>
                  </a:lnTo>
                  <a:lnTo>
                    <a:pt x="1244600" y="1670050"/>
                  </a:lnTo>
                  <a:lnTo>
                    <a:pt x="1304925" y="1682750"/>
                  </a:lnTo>
                  <a:lnTo>
                    <a:pt x="1339850" y="1641475"/>
                  </a:lnTo>
                  <a:lnTo>
                    <a:pt x="1397000" y="1565275"/>
                  </a:lnTo>
                  <a:lnTo>
                    <a:pt x="1473200" y="1565275"/>
                  </a:lnTo>
                  <a:lnTo>
                    <a:pt x="1524000" y="1504950"/>
                  </a:lnTo>
                  <a:lnTo>
                    <a:pt x="1587500" y="1485900"/>
                  </a:lnTo>
                  <a:lnTo>
                    <a:pt x="1625600" y="1416050"/>
                  </a:lnTo>
                  <a:lnTo>
                    <a:pt x="1546225" y="1441450"/>
                  </a:lnTo>
                  <a:lnTo>
                    <a:pt x="1517650" y="1438275"/>
                  </a:lnTo>
                  <a:lnTo>
                    <a:pt x="1565275" y="1374775"/>
                  </a:lnTo>
                  <a:lnTo>
                    <a:pt x="1619250" y="1346200"/>
                  </a:lnTo>
                  <a:lnTo>
                    <a:pt x="1685925" y="1330325"/>
                  </a:lnTo>
                  <a:lnTo>
                    <a:pt x="1768475" y="1289050"/>
                  </a:lnTo>
                  <a:lnTo>
                    <a:pt x="1809750" y="1241425"/>
                  </a:lnTo>
                  <a:lnTo>
                    <a:pt x="1873250" y="1158875"/>
                  </a:lnTo>
                  <a:lnTo>
                    <a:pt x="1892300" y="1114425"/>
                  </a:lnTo>
                  <a:lnTo>
                    <a:pt x="1870075" y="1069975"/>
                  </a:lnTo>
                  <a:lnTo>
                    <a:pt x="1819275" y="1092200"/>
                  </a:lnTo>
                  <a:lnTo>
                    <a:pt x="1755775" y="1117600"/>
                  </a:lnTo>
                  <a:lnTo>
                    <a:pt x="1685925" y="1111250"/>
                  </a:lnTo>
                  <a:lnTo>
                    <a:pt x="1590675" y="1092200"/>
                  </a:lnTo>
                  <a:lnTo>
                    <a:pt x="1520825" y="1085850"/>
                  </a:lnTo>
                  <a:lnTo>
                    <a:pt x="1419225" y="1019175"/>
                  </a:lnTo>
                  <a:lnTo>
                    <a:pt x="1349375" y="917575"/>
                  </a:lnTo>
                  <a:lnTo>
                    <a:pt x="1282700" y="717550"/>
                  </a:lnTo>
                  <a:lnTo>
                    <a:pt x="1196975" y="504825"/>
                  </a:lnTo>
                  <a:lnTo>
                    <a:pt x="1171575" y="539750"/>
                  </a:lnTo>
                  <a:lnTo>
                    <a:pt x="1098550" y="495300"/>
                  </a:lnTo>
                  <a:lnTo>
                    <a:pt x="1019175" y="450850"/>
                  </a:lnTo>
                  <a:lnTo>
                    <a:pt x="939800" y="374650"/>
                  </a:lnTo>
                  <a:lnTo>
                    <a:pt x="901700" y="292100"/>
                  </a:lnTo>
                  <a:lnTo>
                    <a:pt x="844550" y="123825"/>
                  </a:lnTo>
                  <a:lnTo>
                    <a:pt x="704850" y="130175"/>
                  </a:lnTo>
                  <a:lnTo>
                    <a:pt x="555625" y="117475"/>
                  </a:lnTo>
                  <a:lnTo>
                    <a:pt x="466725" y="92075"/>
                  </a:lnTo>
                  <a:lnTo>
                    <a:pt x="406400" y="38100"/>
                  </a:lnTo>
                  <a:lnTo>
                    <a:pt x="342900" y="0"/>
                  </a:lnTo>
                  <a:close/>
                </a:path>
              </a:pathLst>
            </a:custGeom>
            <a:solidFill>
              <a:srgbClr val="4F81BD">
                <a:lumMod val="60000"/>
                <a:lumOff val="4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Freeform 10">
              <a:extLst>
                <a:ext uri="{FF2B5EF4-FFF2-40B4-BE49-F238E27FC236}">
                  <a16:creationId xmlns:a16="http://schemas.microsoft.com/office/drawing/2014/main" id="{FCC71E64-10A9-398C-774B-C20A274BFA33}"/>
                </a:ext>
              </a:extLst>
            </p:cNvPr>
            <p:cNvSpPr/>
            <p:nvPr/>
          </p:nvSpPr>
          <p:spPr>
            <a:xfrm>
              <a:off x="4996079" y="3345950"/>
              <a:ext cx="2066925" cy="1914525"/>
            </a:xfrm>
            <a:custGeom>
              <a:avLst/>
              <a:gdLst>
                <a:gd name="connsiteX0" fmla="*/ 266700 w 2066925"/>
                <a:gd name="connsiteY0" fmla="*/ 990600 h 1914525"/>
                <a:gd name="connsiteX1" fmla="*/ 346075 w 2066925"/>
                <a:gd name="connsiteY1" fmla="*/ 1050925 h 1914525"/>
                <a:gd name="connsiteX2" fmla="*/ 425450 w 2066925"/>
                <a:gd name="connsiteY2" fmla="*/ 1181100 h 1914525"/>
                <a:gd name="connsiteX3" fmla="*/ 466725 w 2066925"/>
                <a:gd name="connsiteY3" fmla="*/ 1260475 h 1914525"/>
                <a:gd name="connsiteX4" fmla="*/ 450850 w 2066925"/>
                <a:gd name="connsiteY4" fmla="*/ 1327150 h 1914525"/>
                <a:gd name="connsiteX5" fmla="*/ 523875 w 2066925"/>
                <a:gd name="connsiteY5" fmla="*/ 1489075 h 1914525"/>
                <a:gd name="connsiteX6" fmla="*/ 581025 w 2066925"/>
                <a:gd name="connsiteY6" fmla="*/ 1670050 h 1914525"/>
                <a:gd name="connsiteX7" fmla="*/ 638175 w 2066925"/>
                <a:gd name="connsiteY7" fmla="*/ 1790700 h 1914525"/>
                <a:gd name="connsiteX8" fmla="*/ 739775 w 2066925"/>
                <a:gd name="connsiteY8" fmla="*/ 1876425 h 1914525"/>
                <a:gd name="connsiteX9" fmla="*/ 869950 w 2066925"/>
                <a:gd name="connsiteY9" fmla="*/ 1908175 h 1914525"/>
                <a:gd name="connsiteX10" fmla="*/ 996950 w 2066925"/>
                <a:gd name="connsiteY10" fmla="*/ 1914525 h 1914525"/>
                <a:gd name="connsiteX11" fmla="*/ 1079500 w 2066925"/>
                <a:gd name="connsiteY11" fmla="*/ 1873250 h 1914525"/>
                <a:gd name="connsiteX12" fmla="*/ 1133475 w 2066925"/>
                <a:gd name="connsiteY12" fmla="*/ 1857375 h 1914525"/>
                <a:gd name="connsiteX13" fmla="*/ 1158875 w 2066925"/>
                <a:gd name="connsiteY13" fmla="*/ 1908175 h 1914525"/>
                <a:gd name="connsiteX14" fmla="*/ 1212850 w 2066925"/>
                <a:gd name="connsiteY14" fmla="*/ 1876425 h 1914525"/>
                <a:gd name="connsiteX15" fmla="*/ 1336675 w 2066925"/>
                <a:gd name="connsiteY15" fmla="*/ 1841500 h 1914525"/>
                <a:gd name="connsiteX16" fmla="*/ 1431925 w 2066925"/>
                <a:gd name="connsiteY16" fmla="*/ 1752600 h 1914525"/>
                <a:gd name="connsiteX17" fmla="*/ 1444625 w 2066925"/>
                <a:gd name="connsiteY17" fmla="*/ 1676400 h 1914525"/>
                <a:gd name="connsiteX18" fmla="*/ 1441450 w 2066925"/>
                <a:gd name="connsiteY18" fmla="*/ 1536700 h 1914525"/>
                <a:gd name="connsiteX19" fmla="*/ 1495425 w 2066925"/>
                <a:gd name="connsiteY19" fmla="*/ 1485900 h 1914525"/>
                <a:gd name="connsiteX20" fmla="*/ 1501775 w 2066925"/>
                <a:gd name="connsiteY20" fmla="*/ 1419225 h 1914525"/>
                <a:gd name="connsiteX21" fmla="*/ 1597025 w 2066925"/>
                <a:gd name="connsiteY21" fmla="*/ 1346200 h 1914525"/>
                <a:gd name="connsiteX22" fmla="*/ 1698625 w 2066925"/>
                <a:gd name="connsiteY22" fmla="*/ 1336675 h 1914525"/>
                <a:gd name="connsiteX23" fmla="*/ 1749425 w 2066925"/>
                <a:gd name="connsiteY23" fmla="*/ 1304925 h 1914525"/>
                <a:gd name="connsiteX24" fmla="*/ 1781175 w 2066925"/>
                <a:gd name="connsiteY24" fmla="*/ 1247775 h 1914525"/>
                <a:gd name="connsiteX25" fmla="*/ 1765300 w 2066925"/>
                <a:gd name="connsiteY25" fmla="*/ 1196975 h 1914525"/>
                <a:gd name="connsiteX26" fmla="*/ 1692275 w 2066925"/>
                <a:gd name="connsiteY26" fmla="*/ 1187450 h 1914525"/>
                <a:gd name="connsiteX27" fmla="*/ 1609725 w 2066925"/>
                <a:gd name="connsiteY27" fmla="*/ 1206500 h 1914525"/>
                <a:gd name="connsiteX28" fmla="*/ 1546225 w 2066925"/>
                <a:gd name="connsiteY28" fmla="*/ 1241425 h 1914525"/>
                <a:gd name="connsiteX29" fmla="*/ 1470025 w 2066925"/>
                <a:gd name="connsiteY29" fmla="*/ 1339850 h 1914525"/>
                <a:gd name="connsiteX30" fmla="*/ 1431925 w 2066925"/>
                <a:gd name="connsiteY30" fmla="*/ 1390650 h 1914525"/>
                <a:gd name="connsiteX31" fmla="*/ 1406525 w 2066925"/>
                <a:gd name="connsiteY31" fmla="*/ 1454150 h 1914525"/>
                <a:gd name="connsiteX32" fmla="*/ 1384300 w 2066925"/>
                <a:gd name="connsiteY32" fmla="*/ 1387475 h 1914525"/>
                <a:gd name="connsiteX33" fmla="*/ 1412875 w 2066925"/>
                <a:gd name="connsiteY33" fmla="*/ 1317625 h 1914525"/>
                <a:gd name="connsiteX34" fmla="*/ 1482725 w 2066925"/>
                <a:gd name="connsiteY34" fmla="*/ 1254125 h 1914525"/>
                <a:gd name="connsiteX35" fmla="*/ 1476375 w 2066925"/>
                <a:gd name="connsiteY35" fmla="*/ 1165225 h 1914525"/>
                <a:gd name="connsiteX36" fmla="*/ 1539875 w 2066925"/>
                <a:gd name="connsiteY36" fmla="*/ 1101725 h 1914525"/>
                <a:gd name="connsiteX37" fmla="*/ 1685925 w 2066925"/>
                <a:gd name="connsiteY37" fmla="*/ 1047750 h 1914525"/>
                <a:gd name="connsiteX38" fmla="*/ 1898650 w 2066925"/>
                <a:gd name="connsiteY38" fmla="*/ 958850 h 1914525"/>
                <a:gd name="connsiteX39" fmla="*/ 1968500 w 2066925"/>
                <a:gd name="connsiteY39" fmla="*/ 869950 h 1914525"/>
                <a:gd name="connsiteX40" fmla="*/ 1971675 w 2066925"/>
                <a:gd name="connsiteY40" fmla="*/ 784225 h 1914525"/>
                <a:gd name="connsiteX41" fmla="*/ 2006600 w 2066925"/>
                <a:gd name="connsiteY41" fmla="*/ 755650 h 1914525"/>
                <a:gd name="connsiteX42" fmla="*/ 2047875 w 2066925"/>
                <a:gd name="connsiteY42" fmla="*/ 720725 h 1914525"/>
                <a:gd name="connsiteX43" fmla="*/ 2066925 w 2066925"/>
                <a:gd name="connsiteY43" fmla="*/ 698500 h 1914525"/>
                <a:gd name="connsiteX44" fmla="*/ 1993900 w 2066925"/>
                <a:gd name="connsiteY44" fmla="*/ 704850 h 1914525"/>
                <a:gd name="connsiteX45" fmla="*/ 1927225 w 2066925"/>
                <a:gd name="connsiteY45" fmla="*/ 742950 h 1914525"/>
                <a:gd name="connsiteX46" fmla="*/ 1708150 w 2066925"/>
                <a:gd name="connsiteY46" fmla="*/ 841375 h 1914525"/>
                <a:gd name="connsiteX47" fmla="*/ 1625600 w 2066925"/>
                <a:gd name="connsiteY47" fmla="*/ 879475 h 1914525"/>
                <a:gd name="connsiteX48" fmla="*/ 1577975 w 2066925"/>
                <a:gd name="connsiteY48" fmla="*/ 879475 h 1914525"/>
                <a:gd name="connsiteX49" fmla="*/ 1520825 w 2066925"/>
                <a:gd name="connsiteY49" fmla="*/ 854075 h 1914525"/>
                <a:gd name="connsiteX50" fmla="*/ 1530350 w 2066925"/>
                <a:gd name="connsiteY50" fmla="*/ 965200 h 1914525"/>
                <a:gd name="connsiteX51" fmla="*/ 1460500 w 2066925"/>
                <a:gd name="connsiteY51" fmla="*/ 927100 h 1914525"/>
                <a:gd name="connsiteX52" fmla="*/ 1416050 w 2066925"/>
                <a:gd name="connsiteY52" fmla="*/ 952500 h 1914525"/>
                <a:gd name="connsiteX53" fmla="*/ 1343025 w 2066925"/>
                <a:gd name="connsiteY53" fmla="*/ 949325 h 1914525"/>
                <a:gd name="connsiteX54" fmla="*/ 1311275 w 2066925"/>
                <a:gd name="connsiteY54" fmla="*/ 892175 h 1914525"/>
                <a:gd name="connsiteX55" fmla="*/ 1254125 w 2066925"/>
                <a:gd name="connsiteY55" fmla="*/ 844550 h 1914525"/>
                <a:gd name="connsiteX56" fmla="*/ 1190625 w 2066925"/>
                <a:gd name="connsiteY56" fmla="*/ 793750 h 1914525"/>
                <a:gd name="connsiteX57" fmla="*/ 1136650 w 2066925"/>
                <a:gd name="connsiteY57" fmla="*/ 730250 h 1914525"/>
                <a:gd name="connsiteX58" fmla="*/ 1117600 w 2066925"/>
                <a:gd name="connsiteY58" fmla="*/ 635000 h 1914525"/>
                <a:gd name="connsiteX59" fmla="*/ 1139825 w 2066925"/>
                <a:gd name="connsiteY59" fmla="*/ 577850 h 1914525"/>
                <a:gd name="connsiteX60" fmla="*/ 1222375 w 2066925"/>
                <a:gd name="connsiteY60" fmla="*/ 622300 h 1914525"/>
                <a:gd name="connsiteX61" fmla="*/ 1289050 w 2066925"/>
                <a:gd name="connsiteY61" fmla="*/ 600075 h 1914525"/>
                <a:gd name="connsiteX62" fmla="*/ 1349375 w 2066925"/>
                <a:gd name="connsiteY62" fmla="*/ 587375 h 1914525"/>
                <a:gd name="connsiteX63" fmla="*/ 1349375 w 2066925"/>
                <a:gd name="connsiteY63" fmla="*/ 498475 h 1914525"/>
                <a:gd name="connsiteX64" fmla="*/ 1273175 w 2066925"/>
                <a:gd name="connsiteY64" fmla="*/ 482600 h 1914525"/>
                <a:gd name="connsiteX65" fmla="*/ 1203325 w 2066925"/>
                <a:gd name="connsiteY65" fmla="*/ 434975 h 1914525"/>
                <a:gd name="connsiteX66" fmla="*/ 1190625 w 2066925"/>
                <a:gd name="connsiteY66" fmla="*/ 342900 h 1914525"/>
                <a:gd name="connsiteX67" fmla="*/ 1111250 w 2066925"/>
                <a:gd name="connsiteY67" fmla="*/ 304800 h 1914525"/>
                <a:gd name="connsiteX68" fmla="*/ 1047750 w 2066925"/>
                <a:gd name="connsiteY68" fmla="*/ 247650 h 1914525"/>
                <a:gd name="connsiteX69" fmla="*/ 971550 w 2066925"/>
                <a:gd name="connsiteY69" fmla="*/ 158750 h 1914525"/>
                <a:gd name="connsiteX70" fmla="*/ 930275 w 2066925"/>
                <a:gd name="connsiteY70" fmla="*/ 47625 h 1914525"/>
                <a:gd name="connsiteX71" fmla="*/ 892175 w 2066925"/>
                <a:gd name="connsiteY71" fmla="*/ 3175 h 1914525"/>
                <a:gd name="connsiteX72" fmla="*/ 904875 w 2066925"/>
                <a:gd name="connsiteY72" fmla="*/ 165100 h 1914525"/>
                <a:gd name="connsiteX73" fmla="*/ 911225 w 2066925"/>
                <a:gd name="connsiteY73" fmla="*/ 273050 h 1914525"/>
                <a:gd name="connsiteX74" fmla="*/ 869950 w 2066925"/>
                <a:gd name="connsiteY74" fmla="*/ 314325 h 1914525"/>
                <a:gd name="connsiteX75" fmla="*/ 787400 w 2066925"/>
                <a:gd name="connsiteY75" fmla="*/ 304800 h 1914525"/>
                <a:gd name="connsiteX76" fmla="*/ 727075 w 2066925"/>
                <a:gd name="connsiteY76" fmla="*/ 279400 h 1914525"/>
                <a:gd name="connsiteX77" fmla="*/ 644525 w 2066925"/>
                <a:gd name="connsiteY77" fmla="*/ 241300 h 1914525"/>
                <a:gd name="connsiteX78" fmla="*/ 647700 w 2066925"/>
                <a:gd name="connsiteY78" fmla="*/ 200025 h 1914525"/>
                <a:gd name="connsiteX79" fmla="*/ 609600 w 2066925"/>
                <a:gd name="connsiteY79" fmla="*/ 152400 h 1914525"/>
                <a:gd name="connsiteX80" fmla="*/ 587375 w 2066925"/>
                <a:gd name="connsiteY80" fmla="*/ 79375 h 1914525"/>
                <a:gd name="connsiteX81" fmla="*/ 536575 w 2066925"/>
                <a:gd name="connsiteY81" fmla="*/ 66675 h 1914525"/>
                <a:gd name="connsiteX82" fmla="*/ 492125 w 2066925"/>
                <a:gd name="connsiteY82" fmla="*/ 73025 h 1914525"/>
                <a:gd name="connsiteX83" fmla="*/ 403225 w 2066925"/>
                <a:gd name="connsiteY83" fmla="*/ 25400 h 1914525"/>
                <a:gd name="connsiteX84" fmla="*/ 250825 w 2066925"/>
                <a:gd name="connsiteY84" fmla="*/ 0 h 1914525"/>
                <a:gd name="connsiteX85" fmla="*/ 190500 w 2066925"/>
                <a:gd name="connsiteY85" fmla="*/ 19050 h 1914525"/>
                <a:gd name="connsiteX86" fmla="*/ 44450 w 2066925"/>
                <a:gd name="connsiteY86" fmla="*/ 19050 h 1914525"/>
                <a:gd name="connsiteX87" fmla="*/ 0 w 2066925"/>
                <a:gd name="connsiteY87" fmla="*/ 79375 h 1914525"/>
                <a:gd name="connsiteX88" fmla="*/ 47625 w 2066925"/>
                <a:gd name="connsiteY88" fmla="*/ 123825 h 1914525"/>
                <a:gd name="connsiteX89" fmla="*/ 66675 w 2066925"/>
                <a:gd name="connsiteY89" fmla="*/ 269875 h 1914525"/>
                <a:gd name="connsiteX90" fmla="*/ 123825 w 2066925"/>
                <a:gd name="connsiteY90" fmla="*/ 288925 h 1914525"/>
                <a:gd name="connsiteX91" fmla="*/ 171450 w 2066925"/>
                <a:gd name="connsiteY91" fmla="*/ 361950 h 1914525"/>
                <a:gd name="connsiteX92" fmla="*/ 152400 w 2066925"/>
                <a:gd name="connsiteY92" fmla="*/ 431800 h 1914525"/>
                <a:gd name="connsiteX93" fmla="*/ 133350 w 2066925"/>
                <a:gd name="connsiteY93" fmla="*/ 498475 h 1914525"/>
                <a:gd name="connsiteX94" fmla="*/ 273050 w 2066925"/>
                <a:gd name="connsiteY94" fmla="*/ 555625 h 1914525"/>
                <a:gd name="connsiteX95" fmla="*/ 361950 w 2066925"/>
                <a:gd name="connsiteY95" fmla="*/ 628650 h 1914525"/>
                <a:gd name="connsiteX96" fmla="*/ 406400 w 2066925"/>
                <a:gd name="connsiteY96" fmla="*/ 733425 h 1914525"/>
                <a:gd name="connsiteX97" fmla="*/ 390525 w 2066925"/>
                <a:gd name="connsiteY97" fmla="*/ 828675 h 1914525"/>
                <a:gd name="connsiteX98" fmla="*/ 323850 w 2066925"/>
                <a:gd name="connsiteY98" fmla="*/ 917575 h 1914525"/>
                <a:gd name="connsiteX99" fmla="*/ 266700 w 2066925"/>
                <a:gd name="connsiteY99" fmla="*/ 9906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066925" h="1914525">
                  <a:moveTo>
                    <a:pt x="266700" y="990600"/>
                  </a:moveTo>
                  <a:lnTo>
                    <a:pt x="346075" y="1050925"/>
                  </a:lnTo>
                  <a:lnTo>
                    <a:pt x="425450" y="1181100"/>
                  </a:lnTo>
                  <a:lnTo>
                    <a:pt x="466725" y="1260475"/>
                  </a:lnTo>
                  <a:lnTo>
                    <a:pt x="450850" y="1327150"/>
                  </a:lnTo>
                  <a:lnTo>
                    <a:pt x="523875" y="1489075"/>
                  </a:lnTo>
                  <a:lnTo>
                    <a:pt x="581025" y="1670050"/>
                  </a:lnTo>
                  <a:lnTo>
                    <a:pt x="638175" y="1790700"/>
                  </a:lnTo>
                  <a:lnTo>
                    <a:pt x="739775" y="1876425"/>
                  </a:lnTo>
                  <a:lnTo>
                    <a:pt x="869950" y="1908175"/>
                  </a:lnTo>
                  <a:lnTo>
                    <a:pt x="996950" y="1914525"/>
                  </a:lnTo>
                  <a:lnTo>
                    <a:pt x="1079500" y="1873250"/>
                  </a:lnTo>
                  <a:lnTo>
                    <a:pt x="1133475" y="1857375"/>
                  </a:lnTo>
                  <a:lnTo>
                    <a:pt x="1158875" y="1908175"/>
                  </a:lnTo>
                  <a:lnTo>
                    <a:pt x="1212850" y="1876425"/>
                  </a:lnTo>
                  <a:lnTo>
                    <a:pt x="1336675" y="1841500"/>
                  </a:lnTo>
                  <a:lnTo>
                    <a:pt x="1431925" y="1752600"/>
                  </a:lnTo>
                  <a:lnTo>
                    <a:pt x="1444625" y="1676400"/>
                  </a:lnTo>
                  <a:cubicBezTo>
                    <a:pt x="1443567" y="1629833"/>
                    <a:pt x="1442508" y="1583267"/>
                    <a:pt x="1441450" y="1536700"/>
                  </a:cubicBezTo>
                  <a:lnTo>
                    <a:pt x="1495425" y="1485900"/>
                  </a:lnTo>
                  <a:lnTo>
                    <a:pt x="1501775" y="1419225"/>
                  </a:lnTo>
                  <a:lnTo>
                    <a:pt x="1597025" y="1346200"/>
                  </a:lnTo>
                  <a:lnTo>
                    <a:pt x="1698625" y="1336675"/>
                  </a:lnTo>
                  <a:lnTo>
                    <a:pt x="1749425" y="1304925"/>
                  </a:lnTo>
                  <a:lnTo>
                    <a:pt x="1781175" y="1247775"/>
                  </a:lnTo>
                  <a:lnTo>
                    <a:pt x="1765300" y="1196975"/>
                  </a:lnTo>
                  <a:lnTo>
                    <a:pt x="1692275" y="1187450"/>
                  </a:lnTo>
                  <a:lnTo>
                    <a:pt x="1609725" y="1206500"/>
                  </a:lnTo>
                  <a:lnTo>
                    <a:pt x="1546225" y="1241425"/>
                  </a:lnTo>
                  <a:lnTo>
                    <a:pt x="1470025" y="1339850"/>
                  </a:lnTo>
                  <a:lnTo>
                    <a:pt x="1431925" y="1390650"/>
                  </a:lnTo>
                  <a:lnTo>
                    <a:pt x="1406525" y="1454150"/>
                  </a:lnTo>
                  <a:lnTo>
                    <a:pt x="1384300" y="1387475"/>
                  </a:lnTo>
                  <a:lnTo>
                    <a:pt x="1412875" y="1317625"/>
                  </a:lnTo>
                  <a:lnTo>
                    <a:pt x="1482725" y="1254125"/>
                  </a:lnTo>
                  <a:lnTo>
                    <a:pt x="1476375" y="1165225"/>
                  </a:lnTo>
                  <a:lnTo>
                    <a:pt x="1539875" y="1101725"/>
                  </a:lnTo>
                  <a:lnTo>
                    <a:pt x="1685925" y="1047750"/>
                  </a:lnTo>
                  <a:lnTo>
                    <a:pt x="1898650" y="958850"/>
                  </a:lnTo>
                  <a:lnTo>
                    <a:pt x="1968500" y="869950"/>
                  </a:lnTo>
                  <a:lnTo>
                    <a:pt x="1971675" y="784225"/>
                  </a:lnTo>
                  <a:lnTo>
                    <a:pt x="2006600" y="755650"/>
                  </a:lnTo>
                  <a:lnTo>
                    <a:pt x="2047875" y="720725"/>
                  </a:lnTo>
                  <a:lnTo>
                    <a:pt x="2066925" y="698500"/>
                  </a:lnTo>
                  <a:lnTo>
                    <a:pt x="1993900" y="704850"/>
                  </a:lnTo>
                  <a:lnTo>
                    <a:pt x="1927225" y="742950"/>
                  </a:lnTo>
                  <a:lnTo>
                    <a:pt x="1708150" y="841375"/>
                  </a:lnTo>
                  <a:lnTo>
                    <a:pt x="1625600" y="879475"/>
                  </a:lnTo>
                  <a:lnTo>
                    <a:pt x="1577975" y="879475"/>
                  </a:lnTo>
                  <a:lnTo>
                    <a:pt x="1520825" y="854075"/>
                  </a:lnTo>
                  <a:lnTo>
                    <a:pt x="1530350" y="965200"/>
                  </a:lnTo>
                  <a:lnTo>
                    <a:pt x="1460500" y="927100"/>
                  </a:lnTo>
                  <a:lnTo>
                    <a:pt x="1416050" y="952500"/>
                  </a:lnTo>
                  <a:lnTo>
                    <a:pt x="1343025" y="949325"/>
                  </a:lnTo>
                  <a:lnTo>
                    <a:pt x="1311275" y="892175"/>
                  </a:lnTo>
                  <a:lnTo>
                    <a:pt x="1254125" y="844550"/>
                  </a:lnTo>
                  <a:lnTo>
                    <a:pt x="1190625" y="793750"/>
                  </a:lnTo>
                  <a:lnTo>
                    <a:pt x="1136650" y="730250"/>
                  </a:lnTo>
                  <a:lnTo>
                    <a:pt x="1117600" y="635000"/>
                  </a:lnTo>
                  <a:lnTo>
                    <a:pt x="1139825" y="577850"/>
                  </a:lnTo>
                  <a:lnTo>
                    <a:pt x="1222375" y="622300"/>
                  </a:lnTo>
                  <a:lnTo>
                    <a:pt x="1289050" y="600075"/>
                  </a:lnTo>
                  <a:lnTo>
                    <a:pt x="1349375" y="587375"/>
                  </a:lnTo>
                  <a:lnTo>
                    <a:pt x="1349375" y="498475"/>
                  </a:lnTo>
                  <a:lnTo>
                    <a:pt x="1273175" y="482600"/>
                  </a:lnTo>
                  <a:lnTo>
                    <a:pt x="1203325" y="434975"/>
                  </a:lnTo>
                  <a:lnTo>
                    <a:pt x="1190625" y="342900"/>
                  </a:lnTo>
                  <a:lnTo>
                    <a:pt x="1111250" y="304800"/>
                  </a:lnTo>
                  <a:lnTo>
                    <a:pt x="1047750" y="247650"/>
                  </a:lnTo>
                  <a:lnTo>
                    <a:pt x="971550" y="158750"/>
                  </a:lnTo>
                  <a:lnTo>
                    <a:pt x="930275" y="47625"/>
                  </a:lnTo>
                  <a:lnTo>
                    <a:pt x="892175" y="3175"/>
                  </a:lnTo>
                  <a:lnTo>
                    <a:pt x="904875" y="165100"/>
                  </a:lnTo>
                  <a:lnTo>
                    <a:pt x="911225" y="273050"/>
                  </a:lnTo>
                  <a:lnTo>
                    <a:pt x="869950" y="314325"/>
                  </a:lnTo>
                  <a:lnTo>
                    <a:pt x="787400" y="304800"/>
                  </a:lnTo>
                  <a:lnTo>
                    <a:pt x="727075" y="279400"/>
                  </a:lnTo>
                  <a:lnTo>
                    <a:pt x="644525" y="241300"/>
                  </a:lnTo>
                  <a:lnTo>
                    <a:pt x="647700" y="200025"/>
                  </a:lnTo>
                  <a:lnTo>
                    <a:pt x="609600" y="152400"/>
                  </a:lnTo>
                  <a:lnTo>
                    <a:pt x="587375" y="79375"/>
                  </a:lnTo>
                  <a:lnTo>
                    <a:pt x="536575" y="66675"/>
                  </a:lnTo>
                  <a:lnTo>
                    <a:pt x="492125" y="73025"/>
                  </a:lnTo>
                  <a:lnTo>
                    <a:pt x="403225" y="25400"/>
                  </a:lnTo>
                  <a:lnTo>
                    <a:pt x="250825" y="0"/>
                  </a:lnTo>
                  <a:lnTo>
                    <a:pt x="190500" y="19050"/>
                  </a:lnTo>
                  <a:lnTo>
                    <a:pt x="44450" y="19050"/>
                  </a:lnTo>
                  <a:lnTo>
                    <a:pt x="0" y="79375"/>
                  </a:lnTo>
                  <a:lnTo>
                    <a:pt x="47625" y="123825"/>
                  </a:lnTo>
                  <a:lnTo>
                    <a:pt x="66675" y="269875"/>
                  </a:lnTo>
                  <a:lnTo>
                    <a:pt x="123825" y="288925"/>
                  </a:lnTo>
                  <a:lnTo>
                    <a:pt x="171450" y="361950"/>
                  </a:lnTo>
                  <a:lnTo>
                    <a:pt x="152400" y="431800"/>
                  </a:lnTo>
                  <a:lnTo>
                    <a:pt x="133350" y="498475"/>
                  </a:lnTo>
                  <a:lnTo>
                    <a:pt x="273050" y="555625"/>
                  </a:lnTo>
                  <a:lnTo>
                    <a:pt x="361950" y="628650"/>
                  </a:lnTo>
                  <a:lnTo>
                    <a:pt x="406400" y="733425"/>
                  </a:lnTo>
                  <a:lnTo>
                    <a:pt x="390525" y="828675"/>
                  </a:lnTo>
                  <a:lnTo>
                    <a:pt x="323850" y="917575"/>
                  </a:lnTo>
                  <a:lnTo>
                    <a:pt x="266700" y="990600"/>
                  </a:lnTo>
                  <a:close/>
                </a:path>
              </a:pathLst>
            </a:custGeom>
            <a:solidFill>
              <a:srgbClr val="1F497D"/>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Freeform 2">
              <a:extLst>
                <a:ext uri="{FF2B5EF4-FFF2-40B4-BE49-F238E27FC236}">
                  <a16:creationId xmlns:a16="http://schemas.microsoft.com/office/drawing/2014/main" id="{1ED75CCA-69AC-CDCF-3532-57141FADF106}"/>
                </a:ext>
              </a:extLst>
            </p:cNvPr>
            <p:cNvSpPr/>
            <p:nvPr/>
          </p:nvSpPr>
          <p:spPr>
            <a:xfrm>
              <a:off x="6869329" y="4701675"/>
              <a:ext cx="215900" cy="117475"/>
            </a:xfrm>
            <a:custGeom>
              <a:avLst/>
              <a:gdLst>
                <a:gd name="connsiteX0" fmla="*/ 0 w 215900"/>
                <a:gd name="connsiteY0" fmla="*/ 47625 h 117475"/>
                <a:gd name="connsiteX1" fmla="*/ 15875 w 215900"/>
                <a:gd name="connsiteY1" fmla="*/ 101600 h 117475"/>
                <a:gd name="connsiteX2" fmla="*/ 66675 w 215900"/>
                <a:gd name="connsiteY2" fmla="*/ 114300 h 117475"/>
                <a:gd name="connsiteX3" fmla="*/ 111125 w 215900"/>
                <a:gd name="connsiteY3" fmla="*/ 117475 h 117475"/>
                <a:gd name="connsiteX4" fmla="*/ 155575 w 215900"/>
                <a:gd name="connsiteY4" fmla="*/ 98425 h 117475"/>
                <a:gd name="connsiteX5" fmla="*/ 187325 w 215900"/>
                <a:gd name="connsiteY5" fmla="*/ 111125 h 117475"/>
                <a:gd name="connsiteX6" fmla="*/ 187325 w 215900"/>
                <a:gd name="connsiteY6" fmla="*/ 111125 h 117475"/>
                <a:gd name="connsiteX7" fmla="*/ 215900 w 215900"/>
                <a:gd name="connsiteY7" fmla="*/ 79375 h 117475"/>
                <a:gd name="connsiteX8" fmla="*/ 193675 w 215900"/>
                <a:gd name="connsiteY8" fmla="*/ 53975 h 117475"/>
                <a:gd name="connsiteX9" fmla="*/ 200025 w 215900"/>
                <a:gd name="connsiteY9" fmla="*/ 12700 h 117475"/>
                <a:gd name="connsiteX10" fmla="*/ 171450 w 215900"/>
                <a:gd name="connsiteY10" fmla="*/ 0 h 117475"/>
                <a:gd name="connsiteX11" fmla="*/ 142875 w 215900"/>
                <a:gd name="connsiteY11" fmla="*/ 31750 h 117475"/>
                <a:gd name="connsiteX12" fmla="*/ 98425 w 215900"/>
                <a:gd name="connsiteY12" fmla="*/ 76200 h 117475"/>
                <a:gd name="connsiteX13" fmla="*/ 66675 w 215900"/>
                <a:gd name="connsiteY13" fmla="*/ 76200 h 117475"/>
                <a:gd name="connsiteX14" fmla="*/ 0 w 215900"/>
                <a:gd name="connsiteY14" fmla="*/ 47625 h 11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00" h="117475">
                  <a:moveTo>
                    <a:pt x="0" y="47625"/>
                  </a:moveTo>
                  <a:lnTo>
                    <a:pt x="15875" y="101600"/>
                  </a:lnTo>
                  <a:lnTo>
                    <a:pt x="66675" y="114300"/>
                  </a:lnTo>
                  <a:lnTo>
                    <a:pt x="111125" y="117475"/>
                  </a:lnTo>
                  <a:lnTo>
                    <a:pt x="155575" y="98425"/>
                  </a:lnTo>
                  <a:lnTo>
                    <a:pt x="187325" y="111125"/>
                  </a:lnTo>
                  <a:lnTo>
                    <a:pt x="187325" y="111125"/>
                  </a:lnTo>
                  <a:lnTo>
                    <a:pt x="215900" y="79375"/>
                  </a:lnTo>
                  <a:lnTo>
                    <a:pt x="193675" y="53975"/>
                  </a:lnTo>
                  <a:lnTo>
                    <a:pt x="200025" y="12700"/>
                  </a:lnTo>
                  <a:lnTo>
                    <a:pt x="171450" y="0"/>
                  </a:lnTo>
                  <a:lnTo>
                    <a:pt x="142875" y="31750"/>
                  </a:lnTo>
                  <a:lnTo>
                    <a:pt x="98425" y="76200"/>
                  </a:lnTo>
                  <a:lnTo>
                    <a:pt x="66675" y="76200"/>
                  </a:lnTo>
                  <a:lnTo>
                    <a:pt x="0" y="47625"/>
                  </a:lnTo>
                  <a:close/>
                </a:path>
              </a:pathLst>
            </a:custGeom>
            <a:solidFill>
              <a:srgbClr val="4F81BD">
                <a:lumMod val="60000"/>
                <a:lumOff val="4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Freeform 9">
              <a:extLst>
                <a:ext uri="{FF2B5EF4-FFF2-40B4-BE49-F238E27FC236}">
                  <a16:creationId xmlns:a16="http://schemas.microsoft.com/office/drawing/2014/main" id="{EBFDD44E-E8E0-D8A0-9B42-8F7D23B322AA}"/>
                </a:ext>
              </a:extLst>
            </p:cNvPr>
            <p:cNvSpPr/>
            <p:nvPr/>
          </p:nvSpPr>
          <p:spPr>
            <a:xfrm>
              <a:off x="7078879" y="3980950"/>
              <a:ext cx="622300" cy="527050"/>
            </a:xfrm>
            <a:custGeom>
              <a:avLst/>
              <a:gdLst>
                <a:gd name="connsiteX0" fmla="*/ 0 w 622300"/>
                <a:gd name="connsiteY0" fmla="*/ 82550 h 527050"/>
                <a:gd name="connsiteX1" fmla="*/ 44450 w 622300"/>
                <a:gd name="connsiteY1" fmla="*/ 225425 h 527050"/>
                <a:gd name="connsiteX2" fmla="*/ 79375 w 622300"/>
                <a:gd name="connsiteY2" fmla="*/ 361950 h 527050"/>
                <a:gd name="connsiteX3" fmla="*/ 53975 w 622300"/>
                <a:gd name="connsiteY3" fmla="*/ 422275 h 527050"/>
                <a:gd name="connsiteX4" fmla="*/ 92075 w 622300"/>
                <a:gd name="connsiteY4" fmla="*/ 460375 h 527050"/>
                <a:gd name="connsiteX5" fmla="*/ 92075 w 622300"/>
                <a:gd name="connsiteY5" fmla="*/ 520700 h 527050"/>
                <a:gd name="connsiteX6" fmla="*/ 149225 w 622300"/>
                <a:gd name="connsiteY6" fmla="*/ 527050 h 527050"/>
                <a:gd name="connsiteX7" fmla="*/ 215900 w 622300"/>
                <a:gd name="connsiteY7" fmla="*/ 482600 h 527050"/>
                <a:gd name="connsiteX8" fmla="*/ 288925 w 622300"/>
                <a:gd name="connsiteY8" fmla="*/ 466725 h 527050"/>
                <a:gd name="connsiteX9" fmla="*/ 355600 w 622300"/>
                <a:gd name="connsiteY9" fmla="*/ 387350 h 527050"/>
                <a:gd name="connsiteX10" fmla="*/ 381000 w 622300"/>
                <a:gd name="connsiteY10" fmla="*/ 415925 h 527050"/>
                <a:gd name="connsiteX11" fmla="*/ 415925 w 622300"/>
                <a:gd name="connsiteY11" fmla="*/ 415925 h 527050"/>
                <a:gd name="connsiteX12" fmla="*/ 428625 w 622300"/>
                <a:gd name="connsiteY12" fmla="*/ 476250 h 527050"/>
                <a:gd name="connsiteX13" fmla="*/ 473075 w 622300"/>
                <a:gd name="connsiteY13" fmla="*/ 469900 h 527050"/>
                <a:gd name="connsiteX14" fmla="*/ 488950 w 622300"/>
                <a:gd name="connsiteY14" fmla="*/ 400050 h 527050"/>
                <a:gd name="connsiteX15" fmla="*/ 501650 w 622300"/>
                <a:gd name="connsiteY15" fmla="*/ 342900 h 527050"/>
                <a:gd name="connsiteX16" fmla="*/ 533400 w 622300"/>
                <a:gd name="connsiteY16" fmla="*/ 339725 h 527050"/>
                <a:gd name="connsiteX17" fmla="*/ 558800 w 622300"/>
                <a:gd name="connsiteY17" fmla="*/ 400050 h 527050"/>
                <a:gd name="connsiteX18" fmla="*/ 590550 w 622300"/>
                <a:gd name="connsiteY18" fmla="*/ 415925 h 527050"/>
                <a:gd name="connsiteX19" fmla="*/ 622300 w 622300"/>
                <a:gd name="connsiteY19" fmla="*/ 346075 h 527050"/>
                <a:gd name="connsiteX20" fmla="*/ 615950 w 622300"/>
                <a:gd name="connsiteY20" fmla="*/ 279400 h 527050"/>
                <a:gd name="connsiteX21" fmla="*/ 577850 w 622300"/>
                <a:gd name="connsiteY21" fmla="*/ 295275 h 527050"/>
                <a:gd name="connsiteX22" fmla="*/ 558800 w 622300"/>
                <a:gd name="connsiteY22" fmla="*/ 250825 h 527050"/>
                <a:gd name="connsiteX23" fmla="*/ 514350 w 622300"/>
                <a:gd name="connsiteY23" fmla="*/ 269875 h 527050"/>
                <a:gd name="connsiteX24" fmla="*/ 501650 w 622300"/>
                <a:gd name="connsiteY24" fmla="*/ 200025 h 527050"/>
                <a:gd name="connsiteX25" fmla="*/ 466725 w 622300"/>
                <a:gd name="connsiteY25" fmla="*/ 209550 h 527050"/>
                <a:gd name="connsiteX26" fmla="*/ 409575 w 622300"/>
                <a:gd name="connsiteY26" fmla="*/ 203200 h 527050"/>
                <a:gd name="connsiteX27" fmla="*/ 412750 w 622300"/>
                <a:gd name="connsiteY27" fmla="*/ 158750 h 527050"/>
                <a:gd name="connsiteX28" fmla="*/ 412750 w 622300"/>
                <a:gd name="connsiteY28" fmla="*/ 158750 h 527050"/>
                <a:gd name="connsiteX29" fmla="*/ 311150 w 622300"/>
                <a:gd name="connsiteY29" fmla="*/ 187325 h 527050"/>
                <a:gd name="connsiteX30" fmla="*/ 263525 w 622300"/>
                <a:gd name="connsiteY30" fmla="*/ 215900 h 527050"/>
                <a:gd name="connsiteX31" fmla="*/ 203200 w 622300"/>
                <a:gd name="connsiteY31" fmla="*/ 190500 h 527050"/>
                <a:gd name="connsiteX32" fmla="*/ 180975 w 622300"/>
                <a:gd name="connsiteY32" fmla="*/ 171450 h 527050"/>
                <a:gd name="connsiteX33" fmla="*/ 149225 w 622300"/>
                <a:gd name="connsiteY33" fmla="*/ 215900 h 527050"/>
                <a:gd name="connsiteX34" fmla="*/ 120650 w 622300"/>
                <a:gd name="connsiteY34" fmla="*/ 146050 h 527050"/>
                <a:gd name="connsiteX35" fmla="*/ 104775 w 622300"/>
                <a:gd name="connsiteY35" fmla="*/ 73025 h 527050"/>
                <a:gd name="connsiteX36" fmla="*/ 95250 w 622300"/>
                <a:gd name="connsiteY36" fmla="*/ 0 h 527050"/>
                <a:gd name="connsiteX37" fmla="*/ 38100 w 622300"/>
                <a:gd name="connsiteY37" fmla="*/ 15875 h 527050"/>
                <a:gd name="connsiteX38" fmla="*/ 0 w 622300"/>
                <a:gd name="connsiteY38" fmla="*/ 82550 h 5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2300" h="527050">
                  <a:moveTo>
                    <a:pt x="0" y="82550"/>
                  </a:moveTo>
                  <a:lnTo>
                    <a:pt x="44450" y="225425"/>
                  </a:lnTo>
                  <a:lnTo>
                    <a:pt x="79375" y="361950"/>
                  </a:lnTo>
                  <a:lnTo>
                    <a:pt x="53975" y="422275"/>
                  </a:lnTo>
                  <a:lnTo>
                    <a:pt x="92075" y="460375"/>
                  </a:lnTo>
                  <a:lnTo>
                    <a:pt x="92075" y="520700"/>
                  </a:lnTo>
                  <a:lnTo>
                    <a:pt x="149225" y="527050"/>
                  </a:lnTo>
                  <a:lnTo>
                    <a:pt x="215900" y="482600"/>
                  </a:lnTo>
                  <a:lnTo>
                    <a:pt x="288925" y="466725"/>
                  </a:lnTo>
                  <a:lnTo>
                    <a:pt x="355600" y="387350"/>
                  </a:lnTo>
                  <a:lnTo>
                    <a:pt x="381000" y="415925"/>
                  </a:lnTo>
                  <a:lnTo>
                    <a:pt x="415925" y="415925"/>
                  </a:lnTo>
                  <a:lnTo>
                    <a:pt x="428625" y="476250"/>
                  </a:lnTo>
                  <a:lnTo>
                    <a:pt x="473075" y="469900"/>
                  </a:lnTo>
                  <a:lnTo>
                    <a:pt x="488950" y="400050"/>
                  </a:lnTo>
                  <a:lnTo>
                    <a:pt x="501650" y="342900"/>
                  </a:lnTo>
                  <a:lnTo>
                    <a:pt x="533400" y="339725"/>
                  </a:lnTo>
                  <a:lnTo>
                    <a:pt x="558800" y="400050"/>
                  </a:lnTo>
                  <a:lnTo>
                    <a:pt x="590550" y="415925"/>
                  </a:lnTo>
                  <a:lnTo>
                    <a:pt x="622300" y="346075"/>
                  </a:lnTo>
                  <a:lnTo>
                    <a:pt x="615950" y="279400"/>
                  </a:lnTo>
                  <a:lnTo>
                    <a:pt x="577850" y="295275"/>
                  </a:lnTo>
                  <a:lnTo>
                    <a:pt x="558800" y="250825"/>
                  </a:lnTo>
                  <a:lnTo>
                    <a:pt x="514350" y="269875"/>
                  </a:lnTo>
                  <a:lnTo>
                    <a:pt x="501650" y="200025"/>
                  </a:lnTo>
                  <a:lnTo>
                    <a:pt x="466725" y="209550"/>
                  </a:lnTo>
                  <a:lnTo>
                    <a:pt x="409575" y="203200"/>
                  </a:lnTo>
                  <a:lnTo>
                    <a:pt x="412750" y="158750"/>
                  </a:lnTo>
                  <a:lnTo>
                    <a:pt x="412750" y="158750"/>
                  </a:lnTo>
                  <a:lnTo>
                    <a:pt x="311150" y="187325"/>
                  </a:lnTo>
                  <a:lnTo>
                    <a:pt x="263525" y="215900"/>
                  </a:lnTo>
                  <a:lnTo>
                    <a:pt x="203200" y="190500"/>
                  </a:lnTo>
                  <a:lnTo>
                    <a:pt x="180975" y="171450"/>
                  </a:lnTo>
                  <a:lnTo>
                    <a:pt x="149225" y="215900"/>
                  </a:lnTo>
                  <a:lnTo>
                    <a:pt x="120650" y="146050"/>
                  </a:lnTo>
                  <a:lnTo>
                    <a:pt x="104775" y="73025"/>
                  </a:lnTo>
                  <a:lnTo>
                    <a:pt x="95250" y="0"/>
                  </a:lnTo>
                  <a:lnTo>
                    <a:pt x="38100" y="15875"/>
                  </a:lnTo>
                  <a:lnTo>
                    <a:pt x="0" y="82550"/>
                  </a:lnTo>
                  <a:close/>
                </a:path>
              </a:pathLst>
            </a:custGeom>
            <a:solidFill>
              <a:srgbClr val="4F81BD">
                <a:lumMod val="60000"/>
                <a:lumOff val="4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Freeform 11">
              <a:extLst>
                <a:ext uri="{FF2B5EF4-FFF2-40B4-BE49-F238E27FC236}">
                  <a16:creationId xmlns:a16="http://schemas.microsoft.com/office/drawing/2014/main" id="{6B825DCD-86B8-71D0-1305-C7BB65959850}"/>
                </a:ext>
              </a:extLst>
            </p:cNvPr>
            <p:cNvSpPr/>
            <p:nvPr/>
          </p:nvSpPr>
          <p:spPr>
            <a:xfrm>
              <a:off x="5970804" y="3403100"/>
              <a:ext cx="1120775" cy="869950"/>
            </a:xfrm>
            <a:custGeom>
              <a:avLst/>
              <a:gdLst>
                <a:gd name="connsiteX0" fmla="*/ 1114425 w 1120775"/>
                <a:gd name="connsiteY0" fmla="*/ 593725 h 869950"/>
                <a:gd name="connsiteX1" fmla="*/ 1082675 w 1120775"/>
                <a:gd name="connsiteY1" fmla="*/ 615950 h 869950"/>
                <a:gd name="connsiteX2" fmla="*/ 1025525 w 1120775"/>
                <a:gd name="connsiteY2" fmla="*/ 612775 h 869950"/>
                <a:gd name="connsiteX3" fmla="*/ 949325 w 1120775"/>
                <a:gd name="connsiteY3" fmla="*/ 654050 h 869950"/>
                <a:gd name="connsiteX4" fmla="*/ 771525 w 1120775"/>
                <a:gd name="connsiteY4" fmla="*/ 736600 h 869950"/>
                <a:gd name="connsiteX5" fmla="*/ 631825 w 1120775"/>
                <a:gd name="connsiteY5" fmla="*/ 800100 h 869950"/>
                <a:gd name="connsiteX6" fmla="*/ 584200 w 1120775"/>
                <a:gd name="connsiteY6" fmla="*/ 784225 h 869950"/>
                <a:gd name="connsiteX7" fmla="*/ 552450 w 1120775"/>
                <a:gd name="connsiteY7" fmla="*/ 752475 h 869950"/>
                <a:gd name="connsiteX8" fmla="*/ 520700 w 1120775"/>
                <a:gd name="connsiteY8" fmla="*/ 755650 h 869950"/>
                <a:gd name="connsiteX9" fmla="*/ 517525 w 1120775"/>
                <a:gd name="connsiteY9" fmla="*/ 825500 h 869950"/>
                <a:gd name="connsiteX10" fmla="*/ 517525 w 1120775"/>
                <a:gd name="connsiteY10" fmla="*/ 825500 h 869950"/>
                <a:gd name="connsiteX11" fmla="*/ 482600 w 1120775"/>
                <a:gd name="connsiteY11" fmla="*/ 844550 h 869950"/>
                <a:gd name="connsiteX12" fmla="*/ 425450 w 1120775"/>
                <a:gd name="connsiteY12" fmla="*/ 869950 h 869950"/>
                <a:gd name="connsiteX13" fmla="*/ 374650 w 1120775"/>
                <a:gd name="connsiteY13" fmla="*/ 847725 h 869950"/>
                <a:gd name="connsiteX14" fmla="*/ 336550 w 1120775"/>
                <a:gd name="connsiteY14" fmla="*/ 790575 h 869950"/>
                <a:gd name="connsiteX15" fmla="*/ 266700 w 1120775"/>
                <a:gd name="connsiteY15" fmla="*/ 736600 h 869950"/>
                <a:gd name="connsiteX16" fmla="*/ 209550 w 1120775"/>
                <a:gd name="connsiteY16" fmla="*/ 676275 h 869950"/>
                <a:gd name="connsiteX17" fmla="*/ 184150 w 1120775"/>
                <a:gd name="connsiteY17" fmla="*/ 615950 h 869950"/>
                <a:gd name="connsiteX18" fmla="*/ 184150 w 1120775"/>
                <a:gd name="connsiteY18" fmla="*/ 565150 h 869950"/>
                <a:gd name="connsiteX19" fmla="*/ 241300 w 1120775"/>
                <a:gd name="connsiteY19" fmla="*/ 596900 h 869950"/>
                <a:gd name="connsiteX20" fmla="*/ 317500 w 1120775"/>
                <a:gd name="connsiteY20" fmla="*/ 574675 h 869950"/>
                <a:gd name="connsiteX21" fmla="*/ 393700 w 1120775"/>
                <a:gd name="connsiteY21" fmla="*/ 558800 h 869950"/>
                <a:gd name="connsiteX22" fmla="*/ 409575 w 1120775"/>
                <a:gd name="connsiteY22" fmla="*/ 514350 h 869950"/>
                <a:gd name="connsiteX23" fmla="*/ 400050 w 1120775"/>
                <a:gd name="connsiteY23" fmla="*/ 419100 h 869950"/>
                <a:gd name="connsiteX24" fmla="*/ 361950 w 1120775"/>
                <a:gd name="connsiteY24" fmla="*/ 400050 h 869950"/>
                <a:gd name="connsiteX25" fmla="*/ 295275 w 1120775"/>
                <a:gd name="connsiteY25" fmla="*/ 377825 h 869950"/>
                <a:gd name="connsiteX26" fmla="*/ 247650 w 1120775"/>
                <a:gd name="connsiteY26" fmla="*/ 346075 h 869950"/>
                <a:gd name="connsiteX27" fmla="*/ 263525 w 1120775"/>
                <a:gd name="connsiteY27" fmla="*/ 269875 h 869950"/>
                <a:gd name="connsiteX28" fmla="*/ 206375 w 1120775"/>
                <a:gd name="connsiteY28" fmla="*/ 238125 h 869950"/>
                <a:gd name="connsiteX29" fmla="*/ 152400 w 1120775"/>
                <a:gd name="connsiteY29" fmla="*/ 219075 h 869950"/>
                <a:gd name="connsiteX30" fmla="*/ 79375 w 1120775"/>
                <a:gd name="connsiteY30" fmla="*/ 127000 h 869950"/>
                <a:gd name="connsiteX31" fmla="*/ 22225 w 1120775"/>
                <a:gd name="connsiteY31" fmla="*/ 66675 h 869950"/>
                <a:gd name="connsiteX32" fmla="*/ 0 w 1120775"/>
                <a:gd name="connsiteY32" fmla="*/ 0 h 869950"/>
                <a:gd name="connsiteX33" fmla="*/ 117475 w 1120775"/>
                <a:gd name="connsiteY33" fmla="*/ 76200 h 869950"/>
                <a:gd name="connsiteX34" fmla="*/ 254000 w 1120775"/>
                <a:gd name="connsiteY34" fmla="*/ 149225 h 869950"/>
                <a:gd name="connsiteX35" fmla="*/ 352425 w 1120775"/>
                <a:gd name="connsiteY35" fmla="*/ 212725 h 869950"/>
                <a:gd name="connsiteX36" fmla="*/ 403225 w 1120775"/>
                <a:gd name="connsiteY36" fmla="*/ 266700 h 869950"/>
                <a:gd name="connsiteX37" fmla="*/ 403225 w 1120775"/>
                <a:gd name="connsiteY37" fmla="*/ 307975 h 869950"/>
                <a:gd name="connsiteX38" fmla="*/ 498475 w 1120775"/>
                <a:gd name="connsiteY38" fmla="*/ 320675 h 869950"/>
                <a:gd name="connsiteX39" fmla="*/ 593725 w 1120775"/>
                <a:gd name="connsiteY39" fmla="*/ 342900 h 869950"/>
                <a:gd name="connsiteX40" fmla="*/ 663575 w 1120775"/>
                <a:gd name="connsiteY40" fmla="*/ 346075 h 869950"/>
                <a:gd name="connsiteX41" fmla="*/ 781050 w 1120775"/>
                <a:gd name="connsiteY41" fmla="*/ 333375 h 869950"/>
                <a:gd name="connsiteX42" fmla="*/ 835025 w 1120775"/>
                <a:gd name="connsiteY42" fmla="*/ 381000 h 869950"/>
                <a:gd name="connsiteX43" fmla="*/ 908050 w 1120775"/>
                <a:gd name="connsiteY43" fmla="*/ 415925 h 869950"/>
                <a:gd name="connsiteX44" fmla="*/ 958850 w 1120775"/>
                <a:gd name="connsiteY44" fmla="*/ 396875 h 869950"/>
                <a:gd name="connsiteX45" fmla="*/ 1041400 w 1120775"/>
                <a:gd name="connsiteY45" fmla="*/ 434975 h 869950"/>
                <a:gd name="connsiteX46" fmla="*/ 1120775 w 1120775"/>
                <a:gd name="connsiteY46" fmla="*/ 511175 h 869950"/>
                <a:gd name="connsiteX47" fmla="*/ 1114425 w 1120775"/>
                <a:gd name="connsiteY47" fmla="*/ 593725 h 86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0775" h="869950">
                  <a:moveTo>
                    <a:pt x="1114425" y="593725"/>
                  </a:moveTo>
                  <a:lnTo>
                    <a:pt x="1082675" y="615950"/>
                  </a:lnTo>
                  <a:lnTo>
                    <a:pt x="1025525" y="612775"/>
                  </a:lnTo>
                  <a:lnTo>
                    <a:pt x="949325" y="654050"/>
                  </a:lnTo>
                  <a:lnTo>
                    <a:pt x="771525" y="736600"/>
                  </a:lnTo>
                  <a:lnTo>
                    <a:pt x="631825" y="800100"/>
                  </a:lnTo>
                  <a:lnTo>
                    <a:pt x="584200" y="784225"/>
                  </a:lnTo>
                  <a:lnTo>
                    <a:pt x="552450" y="752475"/>
                  </a:lnTo>
                  <a:lnTo>
                    <a:pt x="520700" y="755650"/>
                  </a:lnTo>
                  <a:lnTo>
                    <a:pt x="517525" y="825500"/>
                  </a:lnTo>
                  <a:lnTo>
                    <a:pt x="517525" y="825500"/>
                  </a:lnTo>
                  <a:lnTo>
                    <a:pt x="482600" y="844550"/>
                  </a:lnTo>
                  <a:lnTo>
                    <a:pt x="425450" y="869950"/>
                  </a:lnTo>
                  <a:lnTo>
                    <a:pt x="374650" y="847725"/>
                  </a:lnTo>
                  <a:lnTo>
                    <a:pt x="336550" y="790575"/>
                  </a:lnTo>
                  <a:lnTo>
                    <a:pt x="266700" y="736600"/>
                  </a:lnTo>
                  <a:lnTo>
                    <a:pt x="209550" y="676275"/>
                  </a:lnTo>
                  <a:lnTo>
                    <a:pt x="184150" y="615950"/>
                  </a:lnTo>
                  <a:lnTo>
                    <a:pt x="184150" y="565150"/>
                  </a:lnTo>
                  <a:lnTo>
                    <a:pt x="241300" y="596900"/>
                  </a:lnTo>
                  <a:lnTo>
                    <a:pt x="317500" y="574675"/>
                  </a:lnTo>
                  <a:lnTo>
                    <a:pt x="393700" y="558800"/>
                  </a:lnTo>
                  <a:lnTo>
                    <a:pt x="409575" y="514350"/>
                  </a:lnTo>
                  <a:lnTo>
                    <a:pt x="400050" y="419100"/>
                  </a:lnTo>
                  <a:lnTo>
                    <a:pt x="361950" y="400050"/>
                  </a:lnTo>
                  <a:lnTo>
                    <a:pt x="295275" y="377825"/>
                  </a:lnTo>
                  <a:lnTo>
                    <a:pt x="247650" y="346075"/>
                  </a:lnTo>
                  <a:lnTo>
                    <a:pt x="263525" y="269875"/>
                  </a:lnTo>
                  <a:lnTo>
                    <a:pt x="206375" y="238125"/>
                  </a:lnTo>
                  <a:lnTo>
                    <a:pt x="152400" y="219075"/>
                  </a:lnTo>
                  <a:lnTo>
                    <a:pt x="79375" y="127000"/>
                  </a:lnTo>
                  <a:lnTo>
                    <a:pt x="22225" y="66675"/>
                  </a:lnTo>
                  <a:lnTo>
                    <a:pt x="0" y="0"/>
                  </a:lnTo>
                  <a:lnTo>
                    <a:pt x="117475" y="76200"/>
                  </a:lnTo>
                  <a:lnTo>
                    <a:pt x="254000" y="149225"/>
                  </a:lnTo>
                  <a:lnTo>
                    <a:pt x="352425" y="212725"/>
                  </a:lnTo>
                  <a:lnTo>
                    <a:pt x="403225" y="266700"/>
                  </a:lnTo>
                  <a:lnTo>
                    <a:pt x="403225" y="307975"/>
                  </a:lnTo>
                  <a:lnTo>
                    <a:pt x="498475" y="320675"/>
                  </a:lnTo>
                  <a:lnTo>
                    <a:pt x="593725" y="342900"/>
                  </a:lnTo>
                  <a:lnTo>
                    <a:pt x="663575" y="346075"/>
                  </a:lnTo>
                  <a:lnTo>
                    <a:pt x="781050" y="333375"/>
                  </a:lnTo>
                  <a:lnTo>
                    <a:pt x="835025" y="381000"/>
                  </a:lnTo>
                  <a:lnTo>
                    <a:pt x="908050" y="415925"/>
                  </a:lnTo>
                  <a:lnTo>
                    <a:pt x="958850" y="396875"/>
                  </a:lnTo>
                  <a:lnTo>
                    <a:pt x="1041400" y="434975"/>
                  </a:lnTo>
                  <a:lnTo>
                    <a:pt x="1120775" y="511175"/>
                  </a:lnTo>
                  <a:lnTo>
                    <a:pt x="1114425" y="593725"/>
                  </a:lnTo>
                  <a:close/>
                </a:path>
              </a:pathLst>
            </a:custGeom>
            <a:solidFill>
              <a:srgbClr val="4F81BD">
                <a:lumMod val="60000"/>
                <a:lumOff val="4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Freeform 13">
              <a:extLst>
                <a:ext uri="{FF2B5EF4-FFF2-40B4-BE49-F238E27FC236}">
                  <a16:creationId xmlns:a16="http://schemas.microsoft.com/office/drawing/2014/main" id="{6DEECEDB-8219-E2F4-92AC-A9FCCF72AC85}"/>
                </a:ext>
              </a:extLst>
            </p:cNvPr>
            <p:cNvSpPr/>
            <p:nvPr/>
          </p:nvSpPr>
          <p:spPr>
            <a:xfrm>
              <a:off x="2659523" y="2105013"/>
              <a:ext cx="3090985" cy="1762370"/>
            </a:xfrm>
            <a:custGeom>
              <a:avLst/>
              <a:gdLst>
                <a:gd name="connsiteX0" fmla="*/ 3048000 w 3090985"/>
                <a:gd name="connsiteY0" fmla="*/ 1168400 h 1762370"/>
                <a:gd name="connsiteX1" fmla="*/ 2891693 w 3090985"/>
                <a:gd name="connsiteY1" fmla="*/ 1164493 h 1762370"/>
                <a:gd name="connsiteX2" fmla="*/ 2786185 w 3090985"/>
                <a:gd name="connsiteY2" fmla="*/ 1152770 h 1762370"/>
                <a:gd name="connsiteX3" fmla="*/ 2782277 w 3090985"/>
                <a:gd name="connsiteY3" fmla="*/ 1191847 h 1762370"/>
                <a:gd name="connsiteX4" fmla="*/ 2723662 w 3090985"/>
                <a:gd name="connsiteY4" fmla="*/ 1168400 h 1762370"/>
                <a:gd name="connsiteX5" fmla="*/ 2672862 w 3090985"/>
                <a:gd name="connsiteY5" fmla="*/ 1133231 h 1762370"/>
                <a:gd name="connsiteX6" fmla="*/ 2618154 w 3090985"/>
                <a:gd name="connsiteY6" fmla="*/ 1074616 h 1762370"/>
                <a:gd name="connsiteX7" fmla="*/ 2543908 w 3090985"/>
                <a:gd name="connsiteY7" fmla="*/ 1058985 h 1762370"/>
                <a:gd name="connsiteX8" fmla="*/ 2473569 w 3090985"/>
                <a:gd name="connsiteY8" fmla="*/ 1031631 h 1762370"/>
                <a:gd name="connsiteX9" fmla="*/ 2364154 w 3090985"/>
                <a:gd name="connsiteY9" fmla="*/ 1070708 h 1762370"/>
                <a:gd name="connsiteX10" fmla="*/ 2278185 w 3090985"/>
                <a:gd name="connsiteY10" fmla="*/ 1074616 h 1762370"/>
                <a:gd name="connsiteX11" fmla="*/ 2223477 w 3090985"/>
                <a:gd name="connsiteY11" fmla="*/ 1027724 h 1762370"/>
                <a:gd name="connsiteX12" fmla="*/ 2239108 w 3090985"/>
                <a:gd name="connsiteY12" fmla="*/ 945662 h 1762370"/>
                <a:gd name="connsiteX13" fmla="*/ 2352431 w 3090985"/>
                <a:gd name="connsiteY13" fmla="*/ 930031 h 1762370"/>
                <a:gd name="connsiteX14" fmla="*/ 2418862 w 3090985"/>
                <a:gd name="connsiteY14" fmla="*/ 883139 h 1762370"/>
                <a:gd name="connsiteX15" fmla="*/ 2371969 w 3090985"/>
                <a:gd name="connsiteY15" fmla="*/ 781539 h 1762370"/>
                <a:gd name="connsiteX16" fmla="*/ 2371969 w 3090985"/>
                <a:gd name="connsiteY16" fmla="*/ 676031 h 1762370"/>
                <a:gd name="connsiteX17" fmla="*/ 2321169 w 3090985"/>
                <a:gd name="connsiteY17" fmla="*/ 578339 h 1762370"/>
                <a:gd name="connsiteX18" fmla="*/ 2246923 w 3090985"/>
                <a:gd name="connsiteY18" fmla="*/ 566616 h 1762370"/>
                <a:gd name="connsiteX19" fmla="*/ 2176585 w 3090985"/>
                <a:gd name="connsiteY19" fmla="*/ 535354 h 1762370"/>
                <a:gd name="connsiteX20" fmla="*/ 2137508 w 3090985"/>
                <a:gd name="connsiteY20" fmla="*/ 570524 h 1762370"/>
                <a:gd name="connsiteX21" fmla="*/ 2102339 w 3090985"/>
                <a:gd name="connsiteY21" fmla="*/ 547077 h 1762370"/>
                <a:gd name="connsiteX22" fmla="*/ 2098431 w 3090985"/>
                <a:gd name="connsiteY22" fmla="*/ 488462 h 1762370"/>
                <a:gd name="connsiteX23" fmla="*/ 2020277 w 3090985"/>
                <a:gd name="connsiteY23" fmla="*/ 465016 h 1762370"/>
                <a:gd name="connsiteX24" fmla="*/ 1957754 w 3090985"/>
                <a:gd name="connsiteY24" fmla="*/ 465016 h 1762370"/>
                <a:gd name="connsiteX25" fmla="*/ 1871785 w 3090985"/>
                <a:gd name="connsiteY25" fmla="*/ 457200 h 1762370"/>
                <a:gd name="connsiteX26" fmla="*/ 1820985 w 3090985"/>
                <a:gd name="connsiteY26" fmla="*/ 480647 h 1762370"/>
                <a:gd name="connsiteX27" fmla="*/ 1860062 w 3090985"/>
                <a:gd name="connsiteY27" fmla="*/ 558800 h 1762370"/>
                <a:gd name="connsiteX28" fmla="*/ 1867877 w 3090985"/>
                <a:gd name="connsiteY28" fmla="*/ 672124 h 1762370"/>
                <a:gd name="connsiteX29" fmla="*/ 1910862 w 3090985"/>
                <a:gd name="connsiteY29" fmla="*/ 738554 h 1762370"/>
                <a:gd name="connsiteX30" fmla="*/ 1953846 w 3090985"/>
                <a:gd name="connsiteY30" fmla="*/ 762000 h 1762370"/>
                <a:gd name="connsiteX31" fmla="*/ 1949939 w 3090985"/>
                <a:gd name="connsiteY31" fmla="*/ 851877 h 1762370"/>
                <a:gd name="connsiteX32" fmla="*/ 1875693 w 3090985"/>
                <a:gd name="connsiteY32" fmla="*/ 937847 h 1762370"/>
                <a:gd name="connsiteX33" fmla="*/ 1793631 w 3090985"/>
                <a:gd name="connsiteY33" fmla="*/ 926124 h 1762370"/>
                <a:gd name="connsiteX34" fmla="*/ 1738923 w 3090985"/>
                <a:gd name="connsiteY34" fmla="*/ 918308 h 1762370"/>
                <a:gd name="connsiteX35" fmla="*/ 1750646 w 3090985"/>
                <a:gd name="connsiteY35" fmla="*/ 988647 h 1762370"/>
                <a:gd name="connsiteX36" fmla="*/ 1723293 w 3090985"/>
                <a:gd name="connsiteY36" fmla="*/ 1086339 h 1762370"/>
                <a:gd name="connsiteX37" fmla="*/ 1719385 w 3090985"/>
                <a:gd name="connsiteY37" fmla="*/ 1180124 h 1762370"/>
                <a:gd name="connsiteX38" fmla="*/ 1695939 w 3090985"/>
                <a:gd name="connsiteY38" fmla="*/ 1242647 h 1762370"/>
                <a:gd name="connsiteX39" fmla="*/ 1649046 w 3090985"/>
                <a:gd name="connsiteY39" fmla="*/ 1230924 h 1762370"/>
                <a:gd name="connsiteX40" fmla="*/ 1649046 w 3090985"/>
                <a:gd name="connsiteY40" fmla="*/ 1230924 h 1762370"/>
                <a:gd name="connsiteX41" fmla="*/ 1649046 w 3090985"/>
                <a:gd name="connsiteY41" fmla="*/ 1230924 h 1762370"/>
                <a:gd name="connsiteX42" fmla="*/ 1594339 w 3090985"/>
                <a:gd name="connsiteY42" fmla="*/ 1281724 h 1762370"/>
                <a:gd name="connsiteX43" fmla="*/ 1586523 w 3090985"/>
                <a:gd name="connsiteY43" fmla="*/ 1363785 h 1762370"/>
                <a:gd name="connsiteX44" fmla="*/ 1500554 w 3090985"/>
                <a:gd name="connsiteY44" fmla="*/ 1465385 h 1762370"/>
                <a:gd name="connsiteX45" fmla="*/ 1445846 w 3090985"/>
                <a:gd name="connsiteY45" fmla="*/ 1621693 h 1762370"/>
                <a:gd name="connsiteX46" fmla="*/ 1418493 w 3090985"/>
                <a:gd name="connsiteY46" fmla="*/ 1711570 h 1762370"/>
                <a:gd name="connsiteX47" fmla="*/ 965200 w 3090985"/>
                <a:gd name="connsiteY47" fmla="*/ 1762370 h 1762370"/>
                <a:gd name="connsiteX48" fmla="*/ 976923 w 3090985"/>
                <a:gd name="connsiteY48" fmla="*/ 1254370 h 1762370"/>
                <a:gd name="connsiteX49" fmla="*/ 840154 w 3090985"/>
                <a:gd name="connsiteY49" fmla="*/ 1250462 h 1762370"/>
                <a:gd name="connsiteX50" fmla="*/ 664308 w 3090985"/>
                <a:gd name="connsiteY50" fmla="*/ 1215293 h 1762370"/>
                <a:gd name="connsiteX51" fmla="*/ 531446 w 3090985"/>
                <a:gd name="connsiteY51" fmla="*/ 1164493 h 1762370"/>
                <a:gd name="connsiteX52" fmla="*/ 488462 w 3090985"/>
                <a:gd name="connsiteY52" fmla="*/ 1121508 h 1762370"/>
                <a:gd name="connsiteX53" fmla="*/ 441569 w 3090985"/>
                <a:gd name="connsiteY53" fmla="*/ 1121508 h 1762370"/>
                <a:gd name="connsiteX54" fmla="*/ 371231 w 3090985"/>
                <a:gd name="connsiteY54" fmla="*/ 1039447 h 1762370"/>
                <a:gd name="connsiteX55" fmla="*/ 293077 w 3090985"/>
                <a:gd name="connsiteY55" fmla="*/ 1047262 h 1762370"/>
                <a:gd name="connsiteX56" fmla="*/ 0 w 3090985"/>
                <a:gd name="connsiteY56" fmla="*/ 726831 h 1762370"/>
                <a:gd name="connsiteX57" fmla="*/ 42985 w 3090985"/>
                <a:gd name="connsiteY57" fmla="*/ 539262 h 1762370"/>
                <a:gd name="connsiteX58" fmla="*/ 121139 w 3090985"/>
                <a:gd name="connsiteY58" fmla="*/ 590062 h 1762370"/>
                <a:gd name="connsiteX59" fmla="*/ 246185 w 3090985"/>
                <a:gd name="connsiteY59" fmla="*/ 676031 h 1762370"/>
                <a:gd name="connsiteX60" fmla="*/ 324339 w 3090985"/>
                <a:gd name="connsiteY60" fmla="*/ 687754 h 1762370"/>
                <a:gd name="connsiteX61" fmla="*/ 339969 w 3090985"/>
                <a:gd name="connsiteY61" fmla="*/ 738554 h 1762370"/>
                <a:gd name="connsiteX62" fmla="*/ 300893 w 3090985"/>
                <a:gd name="connsiteY62" fmla="*/ 769816 h 1762370"/>
                <a:gd name="connsiteX63" fmla="*/ 363416 w 3090985"/>
                <a:gd name="connsiteY63" fmla="*/ 812800 h 1762370"/>
                <a:gd name="connsiteX64" fmla="*/ 445477 w 3090985"/>
                <a:gd name="connsiteY64" fmla="*/ 828431 h 1762370"/>
                <a:gd name="connsiteX65" fmla="*/ 508000 w 3090985"/>
                <a:gd name="connsiteY65" fmla="*/ 801077 h 1762370"/>
                <a:gd name="connsiteX66" fmla="*/ 566616 w 3090985"/>
                <a:gd name="connsiteY66" fmla="*/ 801077 h 1762370"/>
                <a:gd name="connsiteX67" fmla="*/ 601785 w 3090985"/>
                <a:gd name="connsiteY67" fmla="*/ 867508 h 1762370"/>
                <a:gd name="connsiteX68" fmla="*/ 644769 w 3090985"/>
                <a:gd name="connsiteY68" fmla="*/ 832339 h 1762370"/>
                <a:gd name="connsiteX69" fmla="*/ 660400 w 3090985"/>
                <a:gd name="connsiteY69" fmla="*/ 793262 h 1762370"/>
                <a:gd name="connsiteX70" fmla="*/ 703385 w 3090985"/>
                <a:gd name="connsiteY70" fmla="*/ 734647 h 1762370"/>
                <a:gd name="connsiteX71" fmla="*/ 777631 w 3090985"/>
                <a:gd name="connsiteY71" fmla="*/ 703385 h 1762370"/>
                <a:gd name="connsiteX72" fmla="*/ 816708 w 3090985"/>
                <a:gd name="connsiteY72" fmla="*/ 762000 h 1762370"/>
                <a:gd name="connsiteX73" fmla="*/ 887046 w 3090985"/>
                <a:gd name="connsiteY73" fmla="*/ 808893 h 1762370"/>
                <a:gd name="connsiteX74" fmla="*/ 1066800 w 3090985"/>
                <a:gd name="connsiteY74" fmla="*/ 851877 h 1762370"/>
                <a:gd name="connsiteX75" fmla="*/ 1109785 w 3090985"/>
                <a:gd name="connsiteY75" fmla="*/ 742462 h 1762370"/>
                <a:gd name="connsiteX76" fmla="*/ 1043354 w 3090985"/>
                <a:gd name="connsiteY76" fmla="*/ 699477 h 1762370"/>
                <a:gd name="connsiteX77" fmla="*/ 1062893 w 3090985"/>
                <a:gd name="connsiteY77" fmla="*/ 617416 h 1762370"/>
                <a:gd name="connsiteX78" fmla="*/ 1121508 w 3090985"/>
                <a:gd name="connsiteY78" fmla="*/ 578339 h 1762370"/>
                <a:gd name="connsiteX79" fmla="*/ 1211385 w 3090985"/>
                <a:gd name="connsiteY79" fmla="*/ 644770 h 1762370"/>
                <a:gd name="connsiteX80" fmla="*/ 1262185 w 3090985"/>
                <a:gd name="connsiteY80" fmla="*/ 664308 h 1762370"/>
                <a:gd name="connsiteX81" fmla="*/ 1273908 w 3090985"/>
                <a:gd name="connsiteY81" fmla="*/ 613508 h 1762370"/>
                <a:gd name="connsiteX82" fmla="*/ 1195754 w 3090985"/>
                <a:gd name="connsiteY82" fmla="*/ 554893 h 1762370"/>
                <a:gd name="connsiteX83" fmla="*/ 1144954 w 3090985"/>
                <a:gd name="connsiteY83" fmla="*/ 488462 h 1762370"/>
                <a:gd name="connsiteX84" fmla="*/ 1164493 w 3090985"/>
                <a:gd name="connsiteY84" fmla="*/ 386862 h 1762370"/>
                <a:gd name="connsiteX85" fmla="*/ 1176216 w 3090985"/>
                <a:gd name="connsiteY85" fmla="*/ 293077 h 1762370"/>
                <a:gd name="connsiteX86" fmla="*/ 1141046 w 3090985"/>
                <a:gd name="connsiteY86" fmla="*/ 187570 h 1762370"/>
                <a:gd name="connsiteX87" fmla="*/ 1137139 w 3090985"/>
                <a:gd name="connsiteY87" fmla="*/ 78154 h 1762370"/>
                <a:gd name="connsiteX88" fmla="*/ 1187939 w 3090985"/>
                <a:gd name="connsiteY88" fmla="*/ 42985 h 1762370"/>
                <a:gd name="connsiteX89" fmla="*/ 1281723 w 3090985"/>
                <a:gd name="connsiteY89" fmla="*/ 35170 h 1762370"/>
                <a:gd name="connsiteX90" fmla="*/ 1328616 w 3090985"/>
                <a:gd name="connsiteY90" fmla="*/ 62524 h 1762370"/>
                <a:gd name="connsiteX91" fmla="*/ 1316893 w 3090985"/>
                <a:gd name="connsiteY91" fmla="*/ 148493 h 1762370"/>
                <a:gd name="connsiteX92" fmla="*/ 1281723 w 3090985"/>
                <a:gd name="connsiteY92" fmla="*/ 214924 h 1762370"/>
                <a:gd name="connsiteX93" fmla="*/ 1230923 w 3090985"/>
                <a:gd name="connsiteY93" fmla="*/ 218831 h 1762370"/>
                <a:gd name="connsiteX94" fmla="*/ 1238739 w 3090985"/>
                <a:gd name="connsiteY94" fmla="*/ 324339 h 1762370"/>
                <a:gd name="connsiteX95" fmla="*/ 1281723 w 3090985"/>
                <a:gd name="connsiteY95" fmla="*/ 398585 h 1762370"/>
                <a:gd name="connsiteX96" fmla="*/ 1363785 w 3090985"/>
                <a:gd name="connsiteY96" fmla="*/ 492370 h 1762370"/>
                <a:gd name="connsiteX97" fmla="*/ 1359877 w 3090985"/>
                <a:gd name="connsiteY97" fmla="*/ 562708 h 1762370"/>
                <a:gd name="connsiteX98" fmla="*/ 1449754 w 3090985"/>
                <a:gd name="connsiteY98" fmla="*/ 617416 h 1762370"/>
                <a:gd name="connsiteX99" fmla="*/ 1484923 w 3090985"/>
                <a:gd name="connsiteY99" fmla="*/ 699477 h 1762370"/>
                <a:gd name="connsiteX100" fmla="*/ 1524000 w 3090985"/>
                <a:gd name="connsiteY100" fmla="*/ 593970 h 1762370"/>
                <a:gd name="connsiteX101" fmla="*/ 1598246 w 3090985"/>
                <a:gd name="connsiteY101" fmla="*/ 656493 h 1762370"/>
                <a:gd name="connsiteX102" fmla="*/ 1606062 w 3090985"/>
                <a:gd name="connsiteY102" fmla="*/ 765908 h 1762370"/>
                <a:gd name="connsiteX103" fmla="*/ 1668585 w 3090985"/>
                <a:gd name="connsiteY103" fmla="*/ 832339 h 1762370"/>
                <a:gd name="connsiteX104" fmla="*/ 1692031 w 3090985"/>
                <a:gd name="connsiteY104" fmla="*/ 730739 h 1762370"/>
                <a:gd name="connsiteX105" fmla="*/ 1711569 w 3090985"/>
                <a:gd name="connsiteY105" fmla="*/ 625231 h 1762370"/>
                <a:gd name="connsiteX106" fmla="*/ 1641231 w 3090985"/>
                <a:gd name="connsiteY106" fmla="*/ 515816 h 1762370"/>
                <a:gd name="connsiteX107" fmla="*/ 1547446 w 3090985"/>
                <a:gd name="connsiteY107" fmla="*/ 476739 h 1762370"/>
                <a:gd name="connsiteX108" fmla="*/ 1488831 w 3090985"/>
                <a:gd name="connsiteY108" fmla="*/ 410308 h 1762370"/>
                <a:gd name="connsiteX109" fmla="*/ 1434123 w 3090985"/>
                <a:gd name="connsiteY109" fmla="*/ 332154 h 1762370"/>
                <a:gd name="connsiteX110" fmla="*/ 1387231 w 3090985"/>
                <a:gd name="connsiteY110" fmla="*/ 265724 h 1762370"/>
                <a:gd name="connsiteX111" fmla="*/ 1395046 w 3090985"/>
                <a:gd name="connsiteY111" fmla="*/ 144585 h 1762370"/>
                <a:gd name="connsiteX112" fmla="*/ 1426308 w 3090985"/>
                <a:gd name="connsiteY112" fmla="*/ 66431 h 1762370"/>
                <a:gd name="connsiteX113" fmla="*/ 1488831 w 3090985"/>
                <a:gd name="connsiteY113" fmla="*/ 15631 h 1762370"/>
                <a:gd name="connsiteX114" fmla="*/ 1551354 w 3090985"/>
                <a:gd name="connsiteY114" fmla="*/ 23447 h 1762370"/>
                <a:gd name="connsiteX115" fmla="*/ 1512277 w 3090985"/>
                <a:gd name="connsiteY115" fmla="*/ 109416 h 1762370"/>
                <a:gd name="connsiteX116" fmla="*/ 1527908 w 3090985"/>
                <a:gd name="connsiteY116" fmla="*/ 230554 h 1762370"/>
                <a:gd name="connsiteX117" fmla="*/ 1598246 w 3090985"/>
                <a:gd name="connsiteY117" fmla="*/ 332154 h 1762370"/>
                <a:gd name="connsiteX118" fmla="*/ 1578708 w 3090985"/>
                <a:gd name="connsiteY118" fmla="*/ 191477 h 1762370"/>
                <a:gd name="connsiteX119" fmla="*/ 1606062 w 3090985"/>
                <a:gd name="connsiteY119" fmla="*/ 82062 h 1762370"/>
                <a:gd name="connsiteX120" fmla="*/ 1660769 w 3090985"/>
                <a:gd name="connsiteY120" fmla="*/ 7816 h 1762370"/>
                <a:gd name="connsiteX121" fmla="*/ 1805354 w 3090985"/>
                <a:gd name="connsiteY121" fmla="*/ 0 h 1762370"/>
                <a:gd name="connsiteX122" fmla="*/ 1895231 w 3090985"/>
                <a:gd name="connsiteY122" fmla="*/ 117231 h 1762370"/>
                <a:gd name="connsiteX123" fmla="*/ 2028093 w 3090985"/>
                <a:gd name="connsiteY123" fmla="*/ 140677 h 1762370"/>
                <a:gd name="connsiteX124" fmla="*/ 2090616 w 3090985"/>
                <a:gd name="connsiteY124" fmla="*/ 218831 h 1762370"/>
                <a:gd name="connsiteX125" fmla="*/ 2215662 w 3090985"/>
                <a:gd name="connsiteY125" fmla="*/ 226647 h 1762370"/>
                <a:gd name="connsiteX126" fmla="*/ 2325077 w 3090985"/>
                <a:gd name="connsiteY126" fmla="*/ 250093 h 1762370"/>
                <a:gd name="connsiteX127" fmla="*/ 2454031 w 3090985"/>
                <a:gd name="connsiteY127" fmla="*/ 371231 h 1762370"/>
                <a:gd name="connsiteX128" fmla="*/ 2500923 w 3090985"/>
                <a:gd name="connsiteY128" fmla="*/ 457200 h 1762370"/>
                <a:gd name="connsiteX129" fmla="*/ 2590800 w 3090985"/>
                <a:gd name="connsiteY129" fmla="*/ 492370 h 1762370"/>
                <a:gd name="connsiteX130" fmla="*/ 2727569 w 3090985"/>
                <a:gd name="connsiteY130" fmla="*/ 511908 h 1762370"/>
                <a:gd name="connsiteX131" fmla="*/ 2774462 w 3090985"/>
                <a:gd name="connsiteY131" fmla="*/ 547077 h 1762370"/>
                <a:gd name="connsiteX132" fmla="*/ 2891693 w 3090985"/>
                <a:gd name="connsiteY132" fmla="*/ 547077 h 1762370"/>
                <a:gd name="connsiteX133" fmla="*/ 2942493 w 3090985"/>
                <a:gd name="connsiteY133" fmla="*/ 609600 h 1762370"/>
                <a:gd name="connsiteX134" fmla="*/ 2950308 w 3090985"/>
                <a:gd name="connsiteY134" fmla="*/ 695570 h 1762370"/>
                <a:gd name="connsiteX135" fmla="*/ 2989385 w 3090985"/>
                <a:gd name="connsiteY135" fmla="*/ 777631 h 1762370"/>
                <a:gd name="connsiteX136" fmla="*/ 2887785 w 3090985"/>
                <a:gd name="connsiteY136" fmla="*/ 781539 h 1762370"/>
                <a:gd name="connsiteX137" fmla="*/ 2797908 w 3090985"/>
                <a:gd name="connsiteY137" fmla="*/ 715108 h 1762370"/>
                <a:gd name="connsiteX138" fmla="*/ 2696308 w 3090985"/>
                <a:gd name="connsiteY138" fmla="*/ 683847 h 1762370"/>
                <a:gd name="connsiteX139" fmla="*/ 2704123 w 3090985"/>
                <a:gd name="connsiteY139" fmla="*/ 765908 h 1762370"/>
                <a:gd name="connsiteX140" fmla="*/ 2782277 w 3090985"/>
                <a:gd name="connsiteY140" fmla="*/ 804985 h 1762370"/>
                <a:gd name="connsiteX141" fmla="*/ 2911231 w 3090985"/>
                <a:gd name="connsiteY141" fmla="*/ 851877 h 1762370"/>
                <a:gd name="connsiteX142" fmla="*/ 3008923 w 3090985"/>
                <a:gd name="connsiteY142" fmla="*/ 918308 h 1762370"/>
                <a:gd name="connsiteX143" fmla="*/ 3063631 w 3090985"/>
                <a:gd name="connsiteY143" fmla="*/ 984739 h 1762370"/>
                <a:gd name="connsiteX144" fmla="*/ 3090985 w 3090985"/>
                <a:gd name="connsiteY144" fmla="*/ 1066800 h 1762370"/>
                <a:gd name="connsiteX145" fmla="*/ 3028462 w 3090985"/>
                <a:gd name="connsiteY145" fmla="*/ 1043354 h 1762370"/>
                <a:gd name="connsiteX146" fmla="*/ 2958123 w 3090985"/>
                <a:gd name="connsiteY146" fmla="*/ 1039447 h 1762370"/>
                <a:gd name="connsiteX147" fmla="*/ 2809631 w 3090985"/>
                <a:gd name="connsiteY147" fmla="*/ 996462 h 1762370"/>
                <a:gd name="connsiteX148" fmla="*/ 2852616 w 3090985"/>
                <a:gd name="connsiteY148" fmla="*/ 1047262 h 1762370"/>
                <a:gd name="connsiteX149" fmla="*/ 2981569 w 3090985"/>
                <a:gd name="connsiteY149" fmla="*/ 1090247 h 1762370"/>
                <a:gd name="connsiteX150" fmla="*/ 3059723 w 3090985"/>
                <a:gd name="connsiteY150" fmla="*/ 1113693 h 1762370"/>
                <a:gd name="connsiteX151" fmla="*/ 3048000 w 3090985"/>
                <a:gd name="connsiteY151" fmla="*/ 1168400 h 17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090985" h="1762370">
                  <a:moveTo>
                    <a:pt x="3048000" y="1168400"/>
                  </a:moveTo>
                  <a:lnTo>
                    <a:pt x="2891693" y="1164493"/>
                  </a:lnTo>
                  <a:lnTo>
                    <a:pt x="2786185" y="1152770"/>
                  </a:lnTo>
                  <a:lnTo>
                    <a:pt x="2782277" y="1191847"/>
                  </a:lnTo>
                  <a:lnTo>
                    <a:pt x="2723662" y="1168400"/>
                  </a:lnTo>
                  <a:lnTo>
                    <a:pt x="2672862" y="1133231"/>
                  </a:lnTo>
                  <a:lnTo>
                    <a:pt x="2618154" y="1074616"/>
                  </a:lnTo>
                  <a:lnTo>
                    <a:pt x="2543908" y="1058985"/>
                  </a:lnTo>
                  <a:lnTo>
                    <a:pt x="2473569" y="1031631"/>
                  </a:lnTo>
                  <a:lnTo>
                    <a:pt x="2364154" y="1070708"/>
                  </a:lnTo>
                  <a:lnTo>
                    <a:pt x="2278185" y="1074616"/>
                  </a:lnTo>
                  <a:lnTo>
                    <a:pt x="2223477" y="1027724"/>
                  </a:lnTo>
                  <a:lnTo>
                    <a:pt x="2239108" y="945662"/>
                  </a:lnTo>
                  <a:lnTo>
                    <a:pt x="2352431" y="930031"/>
                  </a:lnTo>
                  <a:lnTo>
                    <a:pt x="2418862" y="883139"/>
                  </a:lnTo>
                  <a:lnTo>
                    <a:pt x="2371969" y="781539"/>
                  </a:lnTo>
                  <a:lnTo>
                    <a:pt x="2371969" y="676031"/>
                  </a:lnTo>
                  <a:lnTo>
                    <a:pt x="2321169" y="578339"/>
                  </a:lnTo>
                  <a:lnTo>
                    <a:pt x="2246923" y="566616"/>
                  </a:lnTo>
                  <a:lnTo>
                    <a:pt x="2176585" y="535354"/>
                  </a:lnTo>
                  <a:lnTo>
                    <a:pt x="2137508" y="570524"/>
                  </a:lnTo>
                  <a:lnTo>
                    <a:pt x="2102339" y="547077"/>
                  </a:lnTo>
                  <a:lnTo>
                    <a:pt x="2098431" y="488462"/>
                  </a:lnTo>
                  <a:lnTo>
                    <a:pt x="2020277" y="465016"/>
                  </a:lnTo>
                  <a:lnTo>
                    <a:pt x="1957754" y="465016"/>
                  </a:lnTo>
                  <a:lnTo>
                    <a:pt x="1871785" y="457200"/>
                  </a:lnTo>
                  <a:lnTo>
                    <a:pt x="1820985" y="480647"/>
                  </a:lnTo>
                  <a:lnTo>
                    <a:pt x="1860062" y="558800"/>
                  </a:lnTo>
                  <a:lnTo>
                    <a:pt x="1867877" y="672124"/>
                  </a:lnTo>
                  <a:lnTo>
                    <a:pt x="1910862" y="738554"/>
                  </a:lnTo>
                  <a:lnTo>
                    <a:pt x="1953846" y="762000"/>
                  </a:lnTo>
                  <a:lnTo>
                    <a:pt x="1949939" y="851877"/>
                  </a:lnTo>
                  <a:lnTo>
                    <a:pt x="1875693" y="937847"/>
                  </a:lnTo>
                  <a:lnTo>
                    <a:pt x="1793631" y="926124"/>
                  </a:lnTo>
                  <a:lnTo>
                    <a:pt x="1738923" y="918308"/>
                  </a:lnTo>
                  <a:lnTo>
                    <a:pt x="1750646" y="988647"/>
                  </a:lnTo>
                  <a:lnTo>
                    <a:pt x="1723293" y="1086339"/>
                  </a:lnTo>
                  <a:lnTo>
                    <a:pt x="1719385" y="1180124"/>
                  </a:lnTo>
                  <a:lnTo>
                    <a:pt x="1695939" y="1242647"/>
                  </a:lnTo>
                  <a:lnTo>
                    <a:pt x="1649046" y="1230924"/>
                  </a:lnTo>
                  <a:lnTo>
                    <a:pt x="1649046" y="1230924"/>
                  </a:lnTo>
                  <a:lnTo>
                    <a:pt x="1649046" y="1230924"/>
                  </a:lnTo>
                  <a:lnTo>
                    <a:pt x="1594339" y="1281724"/>
                  </a:lnTo>
                  <a:lnTo>
                    <a:pt x="1586523" y="1363785"/>
                  </a:lnTo>
                  <a:lnTo>
                    <a:pt x="1500554" y="1465385"/>
                  </a:lnTo>
                  <a:lnTo>
                    <a:pt x="1445846" y="1621693"/>
                  </a:lnTo>
                  <a:lnTo>
                    <a:pt x="1418493" y="1711570"/>
                  </a:lnTo>
                  <a:lnTo>
                    <a:pt x="965200" y="1762370"/>
                  </a:lnTo>
                  <a:lnTo>
                    <a:pt x="976923" y="1254370"/>
                  </a:lnTo>
                  <a:lnTo>
                    <a:pt x="840154" y="1250462"/>
                  </a:lnTo>
                  <a:lnTo>
                    <a:pt x="664308" y="1215293"/>
                  </a:lnTo>
                  <a:lnTo>
                    <a:pt x="531446" y="1164493"/>
                  </a:lnTo>
                  <a:lnTo>
                    <a:pt x="488462" y="1121508"/>
                  </a:lnTo>
                  <a:lnTo>
                    <a:pt x="441569" y="1121508"/>
                  </a:lnTo>
                  <a:lnTo>
                    <a:pt x="371231" y="1039447"/>
                  </a:lnTo>
                  <a:lnTo>
                    <a:pt x="293077" y="1047262"/>
                  </a:lnTo>
                  <a:lnTo>
                    <a:pt x="0" y="726831"/>
                  </a:lnTo>
                  <a:lnTo>
                    <a:pt x="42985" y="539262"/>
                  </a:lnTo>
                  <a:lnTo>
                    <a:pt x="121139" y="590062"/>
                  </a:lnTo>
                  <a:lnTo>
                    <a:pt x="246185" y="676031"/>
                  </a:lnTo>
                  <a:lnTo>
                    <a:pt x="324339" y="687754"/>
                  </a:lnTo>
                  <a:lnTo>
                    <a:pt x="339969" y="738554"/>
                  </a:lnTo>
                  <a:lnTo>
                    <a:pt x="300893" y="769816"/>
                  </a:lnTo>
                  <a:lnTo>
                    <a:pt x="363416" y="812800"/>
                  </a:lnTo>
                  <a:lnTo>
                    <a:pt x="445477" y="828431"/>
                  </a:lnTo>
                  <a:lnTo>
                    <a:pt x="508000" y="801077"/>
                  </a:lnTo>
                  <a:lnTo>
                    <a:pt x="566616" y="801077"/>
                  </a:lnTo>
                  <a:lnTo>
                    <a:pt x="601785" y="867508"/>
                  </a:lnTo>
                  <a:lnTo>
                    <a:pt x="644769" y="832339"/>
                  </a:lnTo>
                  <a:lnTo>
                    <a:pt x="660400" y="793262"/>
                  </a:lnTo>
                  <a:lnTo>
                    <a:pt x="703385" y="734647"/>
                  </a:lnTo>
                  <a:lnTo>
                    <a:pt x="777631" y="703385"/>
                  </a:lnTo>
                  <a:lnTo>
                    <a:pt x="816708" y="762000"/>
                  </a:lnTo>
                  <a:lnTo>
                    <a:pt x="887046" y="808893"/>
                  </a:lnTo>
                  <a:lnTo>
                    <a:pt x="1066800" y="851877"/>
                  </a:lnTo>
                  <a:lnTo>
                    <a:pt x="1109785" y="742462"/>
                  </a:lnTo>
                  <a:lnTo>
                    <a:pt x="1043354" y="699477"/>
                  </a:lnTo>
                  <a:lnTo>
                    <a:pt x="1062893" y="617416"/>
                  </a:lnTo>
                  <a:lnTo>
                    <a:pt x="1121508" y="578339"/>
                  </a:lnTo>
                  <a:lnTo>
                    <a:pt x="1211385" y="644770"/>
                  </a:lnTo>
                  <a:lnTo>
                    <a:pt x="1262185" y="664308"/>
                  </a:lnTo>
                  <a:lnTo>
                    <a:pt x="1273908" y="613508"/>
                  </a:lnTo>
                  <a:lnTo>
                    <a:pt x="1195754" y="554893"/>
                  </a:lnTo>
                  <a:lnTo>
                    <a:pt x="1144954" y="488462"/>
                  </a:lnTo>
                  <a:lnTo>
                    <a:pt x="1164493" y="386862"/>
                  </a:lnTo>
                  <a:lnTo>
                    <a:pt x="1176216" y="293077"/>
                  </a:lnTo>
                  <a:lnTo>
                    <a:pt x="1141046" y="187570"/>
                  </a:lnTo>
                  <a:lnTo>
                    <a:pt x="1137139" y="78154"/>
                  </a:lnTo>
                  <a:lnTo>
                    <a:pt x="1187939" y="42985"/>
                  </a:lnTo>
                  <a:lnTo>
                    <a:pt x="1281723" y="35170"/>
                  </a:lnTo>
                  <a:lnTo>
                    <a:pt x="1328616" y="62524"/>
                  </a:lnTo>
                  <a:lnTo>
                    <a:pt x="1316893" y="148493"/>
                  </a:lnTo>
                  <a:lnTo>
                    <a:pt x="1281723" y="214924"/>
                  </a:lnTo>
                  <a:lnTo>
                    <a:pt x="1230923" y="218831"/>
                  </a:lnTo>
                  <a:lnTo>
                    <a:pt x="1238739" y="324339"/>
                  </a:lnTo>
                  <a:lnTo>
                    <a:pt x="1281723" y="398585"/>
                  </a:lnTo>
                  <a:lnTo>
                    <a:pt x="1363785" y="492370"/>
                  </a:lnTo>
                  <a:lnTo>
                    <a:pt x="1359877" y="562708"/>
                  </a:lnTo>
                  <a:lnTo>
                    <a:pt x="1449754" y="617416"/>
                  </a:lnTo>
                  <a:lnTo>
                    <a:pt x="1484923" y="699477"/>
                  </a:lnTo>
                  <a:lnTo>
                    <a:pt x="1524000" y="593970"/>
                  </a:lnTo>
                  <a:lnTo>
                    <a:pt x="1598246" y="656493"/>
                  </a:lnTo>
                  <a:lnTo>
                    <a:pt x="1606062" y="765908"/>
                  </a:lnTo>
                  <a:lnTo>
                    <a:pt x="1668585" y="832339"/>
                  </a:lnTo>
                  <a:lnTo>
                    <a:pt x="1692031" y="730739"/>
                  </a:lnTo>
                  <a:lnTo>
                    <a:pt x="1711569" y="625231"/>
                  </a:lnTo>
                  <a:lnTo>
                    <a:pt x="1641231" y="515816"/>
                  </a:lnTo>
                  <a:lnTo>
                    <a:pt x="1547446" y="476739"/>
                  </a:lnTo>
                  <a:lnTo>
                    <a:pt x="1488831" y="410308"/>
                  </a:lnTo>
                  <a:lnTo>
                    <a:pt x="1434123" y="332154"/>
                  </a:lnTo>
                  <a:lnTo>
                    <a:pt x="1387231" y="265724"/>
                  </a:lnTo>
                  <a:lnTo>
                    <a:pt x="1395046" y="144585"/>
                  </a:lnTo>
                  <a:lnTo>
                    <a:pt x="1426308" y="66431"/>
                  </a:lnTo>
                  <a:lnTo>
                    <a:pt x="1488831" y="15631"/>
                  </a:lnTo>
                  <a:lnTo>
                    <a:pt x="1551354" y="23447"/>
                  </a:lnTo>
                  <a:lnTo>
                    <a:pt x="1512277" y="109416"/>
                  </a:lnTo>
                  <a:lnTo>
                    <a:pt x="1527908" y="230554"/>
                  </a:lnTo>
                  <a:lnTo>
                    <a:pt x="1598246" y="332154"/>
                  </a:lnTo>
                  <a:lnTo>
                    <a:pt x="1578708" y="191477"/>
                  </a:lnTo>
                  <a:lnTo>
                    <a:pt x="1606062" y="82062"/>
                  </a:lnTo>
                  <a:lnTo>
                    <a:pt x="1660769" y="7816"/>
                  </a:lnTo>
                  <a:lnTo>
                    <a:pt x="1805354" y="0"/>
                  </a:lnTo>
                  <a:lnTo>
                    <a:pt x="1895231" y="117231"/>
                  </a:lnTo>
                  <a:lnTo>
                    <a:pt x="2028093" y="140677"/>
                  </a:lnTo>
                  <a:lnTo>
                    <a:pt x="2090616" y="218831"/>
                  </a:lnTo>
                  <a:lnTo>
                    <a:pt x="2215662" y="226647"/>
                  </a:lnTo>
                  <a:lnTo>
                    <a:pt x="2325077" y="250093"/>
                  </a:lnTo>
                  <a:lnTo>
                    <a:pt x="2454031" y="371231"/>
                  </a:lnTo>
                  <a:lnTo>
                    <a:pt x="2500923" y="457200"/>
                  </a:lnTo>
                  <a:lnTo>
                    <a:pt x="2590800" y="492370"/>
                  </a:lnTo>
                  <a:lnTo>
                    <a:pt x="2727569" y="511908"/>
                  </a:lnTo>
                  <a:lnTo>
                    <a:pt x="2774462" y="547077"/>
                  </a:lnTo>
                  <a:lnTo>
                    <a:pt x="2891693" y="547077"/>
                  </a:lnTo>
                  <a:lnTo>
                    <a:pt x="2942493" y="609600"/>
                  </a:lnTo>
                  <a:lnTo>
                    <a:pt x="2950308" y="695570"/>
                  </a:lnTo>
                  <a:lnTo>
                    <a:pt x="2989385" y="777631"/>
                  </a:lnTo>
                  <a:lnTo>
                    <a:pt x="2887785" y="781539"/>
                  </a:lnTo>
                  <a:lnTo>
                    <a:pt x="2797908" y="715108"/>
                  </a:lnTo>
                  <a:lnTo>
                    <a:pt x="2696308" y="683847"/>
                  </a:lnTo>
                  <a:lnTo>
                    <a:pt x="2704123" y="765908"/>
                  </a:lnTo>
                  <a:lnTo>
                    <a:pt x="2782277" y="804985"/>
                  </a:lnTo>
                  <a:lnTo>
                    <a:pt x="2911231" y="851877"/>
                  </a:lnTo>
                  <a:lnTo>
                    <a:pt x="3008923" y="918308"/>
                  </a:lnTo>
                  <a:lnTo>
                    <a:pt x="3063631" y="984739"/>
                  </a:lnTo>
                  <a:lnTo>
                    <a:pt x="3090985" y="1066800"/>
                  </a:lnTo>
                  <a:lnTo>
                    <a:pt x="3028462" y="1043354"/>
                  </a:lnTo>
                  <a:lnTo>
                    <a:pt x="2958123" y="1039447"/>
                  </a:lnTo>
                  <a:lnTo>
                    <a:pt x="2809631" y="996462"/>
                  </a:lnTo>
                  <a:lnTo>
                    <a:pt x="2852616" y="1047262"/>
                  </a:lnTo>
                  <a:lnTo>
                    <a:pt x="2981569" y="1090247"/>
                  </a:lnTo>
                  <a:lnTo>
                    <a:pt x="3059723" y="1113693"/>
                  </a:lnTo>
                  <a:lnTo>
                    <a:pt x="3048000" y="1168400"/>
                  </a:lnTo>
                  <a:close/>
                </a:path>
              </a:pathLst>
            </a:custGeom>
            <a:solidFill>
              <a:srgbClr val="1F497D"/>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Freeform 14">
              <a:extLst>
                <a:ext uri="{FF2B5EF4-FFF2-40B4-BE49-F238E27FC236}">
                  <a16:creationId xmlns:a16="http://schemas.microsoft.com/office/drawing/2014/main" id="{4AFB1E93-E13A-94C7-683A-48A38196AB84}"/>
                </a:ext>
              </a:extLst>
            </p:cNvPr>
            <p:cNvSpPr/>
            <p:nvPr/>
          </p:nvSpPr>
          <p:spPr>
            <a:xfrm>
              <a:off x="4437523" y="3089752"/>
              <a:ext cx="394677" cy="339969"/>
            </a:xfrm>
            <a:custGeom>
              <a:avLst/>
              <a:gdLst>
                <a:gd name="connsiteX0" fmla="*/ 78154 w 394677"/>
                <a:gd name="connsiteY0" fmla="*/ 42985 h 339969"/>
                <a:gd name="connsiteX1" fmla="*/ 207108 w 394677"/>
                <a:gd name="connsiteY1" fmla="*/ 93785 h 339969"/>
                <a:gd name="connsiteX2" fmla="*/ 347785 w 394677"/>
                <a:gd name="connsiteY2" fmla="*/ 152400 h 339969"/>
                <a:gd name="connsiteX3" fmla="*/ 394677 w 394677"/>
                <a:gd name="connsiteY3" fmla="*/ 222738 h 339969"/>
                <a:gd name="connsiteX4" fmla="*/ 324339 w 394677"/>
                <a:gd name="connsiteY4" fmla="*/ 230554 h 339969"/>
                <a:gd name="connsiteX5" fmla="*/ 199293 w 394677"/>
                <a:gd name="connsiteY5" fmla="*/ 183661 h 339969"/>
                <a:gd name="connsiteX6" fmla="*/ 171939 w 394677"/>
                <a:gd name="connsiteY6" fmla="*/ 273538 h 339969"/>
                <a:gd name="connsiteX7" fmla="*/ 132862 w 394677"/>
                <a:gd name="connsiteY7" fmla="*/ 339969 h 339969"/>
                <a:gd name="connsiteX8" fmla="*/ 66431 w 394677"/>
                <a:gd name="connsiteY8" fmla="*/ 281354 h 339969"/>
                <a:gd name="connsiteX9" fmla="*/ 0 w 394677"/>
                <a:gd name="connsiteY9" fmla="*/ 261815 h 339969"/>
                <a:gd name="connsiteX10" fmla="*/ 39077 w 394677"/>
                <a:gd name="connsiteY10" fmla="*/ 218831 h 339969"/>
                <a:gd name="connsiteX11" fmla="*/ 3908 w 394677"/>
                <a:gd name="connsiteY11" fmla="*/ 168031 h 339969"/>
                <a:gd name="connsiteX12" fmla="*/ 3908 w 394677"/>
                <a:gd name="connsiteY12" fmla="*/ 109415 h 339969"/>
                <a:gd name="connsiteX13" fmla="*/ 0 w 394677"/>
                <a:gd name="connsiteY13" fmla="*/ 46892 h 339969"/>
                <a:gd name="connsiteX14" fmla="*/ 15631 w 394677"/>
                <a:gd name="connsiteY14" fmla="*/ 0 h 339969"/>
                <a:gd name="connsiteX15" fmla="*/ 78154 w 394677"/>
                <a:gd name="connsiteY15" fmla="*/ 42985 h 33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677" h="339969">
                  <a:moveTo>
                    <a:pt x="78154" y="42985"/>
                  </a:moveTo>
                  <a:lnTo>
                    <a:pt x="207108" y="93785"/>
                  </a:lnTo>
                  <a:lnTo>
                    <a:pt x="347785" y="152400"/>
                  </a:lnTo>
                  <a:lnTo>
                    <a:pt x="394677" y="222738"/>
                  </a:lnTo>
                  <a:lnTo>
                    <a:pt x="324339" y="230554"/>
                  </a:lnTo>
                  <a:lnTo>
                    <a:pt x="199293" y="183661"/>
                  </a:lnTo>
                  <a:lnTo>
                    <a:pt x="171939" y="273538"/>
                  </a:lnTo>
                  <a:lnTo>
                    <a:pt x="132862" y="339969"/>
                  </a:lnTo>
                  <a:lnTo>
                    <a:pt x="66431" y="281354"/>
                  </a:lnTo>
                  <a:lnTo>
                    <a:pt x="0" y="261815"/>
                  </a:lnTo>
                  <a:lnTo>
                    <a:pt x="39077" y="218831"/>
                  </a:lnTo>
                  <a:lnTo>
                    <a:pt x="3908" y="168031"/>
                  </a:lnTo>
                  <a:lnTo>
                    <a:pt x="3908" y="109415"/>
                  </a:lnTo>
                  <a:lnTo>
                    <a:pt x="0" y="46892"/>
                  </a:lnTo>
                  <a:lnTo>
                    <a:pt x="15631" y="0"/>
                  </a:lnTo>
                  <a:lnTo>
                    <a:pt x="78154" y="42985"/>
                  </a:lnTo>
                  <a:close/>
                </a:path>
              </a:pathLst>
            </a:custGeom>
            <a:solidFill>
              <a:srgbClr val="1F497D"/>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Freeform 15">
              <a:extLst>
                <a:ext uri="{FF2B5EF4-FFF2-40B4-BE49-F238E27FC236}">
                  <a16:creationId xmlns:a16="http://schemas.microsoft.com/office/drawing/2014/main" id="{54921B7E-EC96-47E6-2356-C216F653E6BC}"/>
                </a:ext>
              </a:extLst>
            </p:cNvPr>
            <p:cNvSpPr/>
            <p:nvPr/>
          </p:nvSpPr>
          <p:spPr>
            <a:xfrm>
              <a:off x="4664169" y="3386737"/>
              <a:ext cx="125047" cy="128953"/>
            </a:xfrm>
            <a:custGeom>
              <a:avLst/>
              <a:gdLst>
                <a:gd name="connsiteX0" fmla="*/ 125047 w 125047"/>
                <a:gd name="connsiteY0" fmla="*/ 0 h 128953"/>
                <a:gd name="connsiteX1" fmla="*/ 50800 w 125047"/>
                <a:gd name="connsiteY1" fmla="*/ 7815 h 128953"/>
                <a:gd name="connsiteX2" fmla="*/ 3908 w 125047"/>
                <a:gd name="connsiteY2" fmla="*/ 58615 h 128953"/>
                <a:gd name="connsiteX3" fmla="*/ 0 w 125047"/>
                <a:gd name="connsiteY3" fmla="*/ 128953 h 128953"/>
                <a:gd name="connsiteX4" fmla="*/ 78154 w 125047"/>
                <a:gd name="connsiteY4" fmla="*/ 101600 h 128953"/>
                <a:gd name="connsiteX5" fmla="*/ 125047 w 125047"/>
                <a:gd name="connsiteY5" fmla="*/ 0 h 12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47" h="128953">
                  <a:moveTo>
                    <a:pt x="125047" y="0"/>
                  </a:moveTo>
                  <a:lnTo>
                    <a:pt x="50800" y="7815"/>
                  </a:lnTo>
                  <a:lnTo>
                    <a:pt x="3908" y="58615"/>
                  </a:lnTo>
                  <a:lnTo>
                    <a:pt x="0" y="128953"/>
                  </a:lnTo>
                  <a:lnTo>
                    <a:pt x="78154" y="101600"/>
                  </a:lnTo>
                  <a:lnTo>
                    <a:pt x="125047" y="0"/>
                  </a:lnTo>
                  <a:close/>
                </a:path>
              </a:pathLst>
            </a:custGeom>
            <a:solidFill>
              <a:srgbClr val="1F497D"/>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Freeform 16">
              <a:extLst>
                <a:ext uri="{FF2B5EF4-FFF2-40B4-BE49-F238E27FC236}">
                  <a16:creationId xmlns:a16="http://schemas.microsoft.com/office/drawing/2014/main" id="{55BAD014-DA4C-69F2-5B17-81FD40BCF609}"/>
                </a:ext>
              </a:extLst>
            </p:cNvPr>
            <p:cNvSpPr/>
            <p:nvPr/>
          </p:nvSpPr>
          <p:spPr>
            <a:xfrm>
              <a:off x="4879092" y="3421906"/>
              <a:ext cx="89877" cy="121138"/>
            </a:xfrm>
            <a:custGeom>
              <a:avLst/>
              <a:gdLst>
                <a:gd name="connsiteX0" fmla="*/ 35170 w 89877"/>
                <a:gd name="connsiteY0" fmla="*/ 0 h 121138"/>
                <a:gd name="connsiteX1" fmla="*/ 0 w 89877"/>
                <a:gd name="connsiteY1" fmla="*/ 54707 h 121138"/>
                <a:gd name="connsiteX2" fmla="*/ 70339 w 89877"/>
                <a:gd name="connsiteY2" fmla="*/ 121138 h 121138"/>
                <a:gd name="connsiteX3" fmla="*/ 89877 w 89877"/>
                <a:gd name="connsiteY3" fmla="*/ 46892 h 121138"/>
                <a:gd name="connsiteX4" fmla="*/ 35170 w 89877"/>
                <a:gd name="connsiteY4" fmla="*/ 0 h 12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77" h="121138">
                  <a:moveTo>
                    <a:pt x="35170" y="0"/>
                  </a:moveTo>
                  <a:lnTo>
                    <a:pt x="0" y="54707"/>
                  </a:lnTo>
                  <a:lnTo>
                    <a:pt x="70339" y="121138"/>
                  </a:lnTo>
                  <a:lnTo>
                    <a:pt x="89877" y="46892"/>
                  </a:lnTo>
                  <a:lnTo>
                    <a:pt x="35170" y="0"/>
                  </a:lnTo>
                  <a:close/>
                </a:path>
              </a:pathLst>
            </a:custGeom>
            <a:solidFill>
              <a:srgbClr val="1F497D"/>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Freeform 17">
              <a:extLst>
                <a:ext uri="{FF2B5EF4-FFF2-40B4-BE49-F238E27FC236}">
                  <a16:creationId xmlns:a16="http://schemas.microsoft.com/office/drawing/2014/main" id="{D4341DC6-7F35-0C37-8F96-0BBE75B9C3A6}"/>
                </a:ext>
              </a:extLst>
            </p:cNvPr>
            <p:cNvSpPr/>
            <p:nvPr/>
          </p:nvSpPr>
          <p:spPr>
            <a:xfrm>
              <a:off x="1924877" y="2503598"/>
              <a:ext cx="1672492" cy="1367692"/>
            </a:xfrm>
            <a:custGeom>
              <a:avLst/>
              <a:gdLst>
                <a:gd name="connsiteX0" fmla="*/ 1672492 w 1672492"/>
                <a:gd name="connsiteY0" fmla="*/ 1363785 h 1367692"/>
                <a:gd name="connsiteX1" fmla="*/ 1672492 w 1672492"/>
                <a:gd name="connsiteY1" fmla="*/ 887046 h 1367692"/>
                <a:gd name="connsiteX2" fmla="*/ 1547446 w 1672492"/>
                <a:gd name="connsiteY2" fmla="*/ 890954 h 1367692"/>
                <a:gd name="connsiteX3" fmla="*/ 1398954 w 1672492"/>
                <a:gd name="connsiteY3" fmla="*/ 855785 h 1367692"/>
                <a:gd name="connsiteX4" fmla="*/ 1309077 w 1672492"/>
                <a:gd name="connsiteY4" fmla="*/ 836246 h 1367692"/>
                <a:gd name="connsiteX5" fmla="*/ 1184031 w 1672492"/>
                <a:gd name="connsiteY5" fmla="*/ 754185 h 1367692"/>
                <a:gd name="connsiteX6" fmla="*/ 1141046 w 1672492"/>
                <a:gd name="connsiteY6" fmla="*/ 765908 h 1367692"/>
                <a:gd name="connsiteX7" fmla="*/ 1086339 w 1672492"/>
                <a:gd name="connsiteY7" fmla="*/ 676031 h 1367692"/>
                <a:gd name="connsiteX8" fmla="*/ 1008185 w 1672492"/>
                <a:gd name="connsiteY8" fmla="*/ 679939 h 1367692"/>
                <a:gd name="connsiteX9" fmla="*/ 715108 w 1672492"/>
                <a:gd name="connsiteY9" fmla="*/ 355600 h 1367692"/>
                <a:gd name="connsiteX10" fmla="*/ 687754 w 1672492"/>
                <a:gd name="connsiteY10" fmla="*/ 320431 h 1367692"/>
                <a:gd name="connsiteX11" fmla="*/ 722923 w 1672492"/>
                <a:gd name="connsiteY11" fmla="*/ 152400 h 1367692"/>
                <a:gd name="connsiteX12" fmla="*/ 672123 w 1672492"/>
                <a:gd name="connsiteY12" fmla="*/ 117231 h 1367692"/>
                <a:gd name="connsiteX13" fmla="*/ 648677 w 1672492"/>
                <a:gd name="connsiteY13" fmla="*/ 85969 h 1367692"/>
                <a:gd name="connsiteX14" fmla="*/ 593969 w 1672492"/>
                <a:gd name="connsiteY14" fmla="*/ 140677 h 1367692"/>
                <a:gd name="connsiteX15" fmla="*/ 531446 w 1672492"/>
                <a:gd name="connsiteY15" fmla="*/ 0 h 1367692"/>
                <a:gd name="connsiteX16" fmla="*/ 496277 w 1672492"/>
                <a:gd name="connsiteY16" fmla="*/ 46892 h 1367692"/>
                <a:gd name="connsiteX17" fmla="*/ 375139 w 1672492"/>
                <a:gd name="connsiteY17" fmla="*/ 19539 h 1367692"/>
                <a:gd name="connsiteX18" fmla="*/ 257908 w 1672492"/>
                <a:gd name="connsiteY18" fmla="*/ 58615 h 1367692"/>
                <a:gd name="connsiteX19" fmla="*/ 199292 w 1672492"/>
                <a:gd name="connsiteY19" fmla="*/ 42985 h 1367692"/>
                <a:gd name="connsiteX20" fmla="*/ 105508 w 1672492"/>
                <a:gd name="connsiteY20" fmla="*/ 58615 h 1367692"/>
                <a:gd name="connsiteX21" fmla="*/ 82062 w 1672492"/>
                <a:gd name="connsiteY21" fmla="*/ 128954 h 1367692"/>
                <a:gd name="connsiteX22" fmla="*/ 31262 w 1672492"/>
                <a:gd name="connsiteY22" fmla="*/ 211015 h 1367692"/>
                <a:gd name="connsiteX23" fmla="*/ 0 w 1672492"/>
                <a:gd name="connsiteY23" fmla="*/ 230554 h 1367692"/>
                <a:gd name="connsiteX24" fmla="*/ 11723 w 1672492"/>
                <a:gd name="connsiteY24" fmla="*/ 296985 h 1367692"/>
                <a:gd name="connsiteX25" fmla="*/ 62523 w 1672492"/>
                <a:gd name="connsiteY25" fmla="*/ 328246 h 1367692"/>
                <a:gd name="connsiteX26" fmla="*/ 78154 w 1672492"/>
                <a:gd name="connsiteY26" fmla="*/ 433754 h 1367692"/>
                <a:gd name="connsiteX27" fmla="*/ 85969 w 1672492"/>
                <a:gd name="connsiteY27" fmla="*/ 629139 h 1367692"/>
                <a:gd name="connsiteX28" fmla="*/ 117231 w 1672492"/>
                <a:gd name="connsiteY28" fmla="*/ 847969 h 1367692"/>
                <a:gd name="connsiteX29" fmla="*/ 97692 w 1672492"/>
                <a:gd name="connsiteY29" fmla="*/ 902677 h 1367692"/>
                <a:gd name="connsiteX30" fmla="*/ 128954 w 1672492"/>
                <a:gd name="connsiteY30" fmla="*/ 965200 h 1367692"/>
                <a:gd name="connsiteX31" fmla="*/ 128954 w 1672492"/>
                <a:gd name="connsiteY31" fmla="*/ 1051169 h 1367692"/>
                <a:gd name="connsiteX32" fmla="*/ 171939 w 1672492"/>
                <a:gd name="connsiteY32" fmla="*/ 1094154 h 1367692"/>
                <a:gd name="connsiteX33" fmla="*/ 296985 w 1672492"/>
                <a:gd name="connsiteY33" fmla="*/ 1094154 h 1367692"/>
                <a:gd name="connsiteX34" fmla="*/ 300892 w 1672492"/>
                <a:gd name="connsiteY34" fmla="*/ 1250462 h 1367692"/>
                <a:gd name="connsiteX35" fmla="*/ 609600 w 1672492"/>
                <a:gd name="connsiteY35" fmla="*/ 1297354 h 1367692"/>
                <a:gd name="connsiteX36" fmla="*/ 1004277 w 1672492"/>
                <a:gd name="connsiteY36" fmla="*/ 1324708 h 1367692"/>
                <a:gd name="connsiteX37" fmla="*/ 1473200 w 1672492"/>
                <a:gd name="connsiteY37" fmla="*/ 1367692 h 1367692"/>
                <a:gd name="connsiteX38" fmla="*/ 1672492 w 1672492"/>
                <a:gd name="connsiteY38" fmla="*/ 1363785 h 136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72492" h="1367692">
                  <a:moveTo>
                    <a:pt x="1672492" y="1363785"/>
                  </a:moveTo>
                  <a:lnTo>
                    <a:pt x="1672492" y="887046"/>
                  </a:lnTo>
                  <a:lnTo>
                    <a:pt x="1547446" y="890954"/>
                  </a:lnTo>
                  <a:lnTo>
                    <a:pt x="1398954" y="855785"/>
                  </a:lnTo>
                  <a:lnTo>
                    <a:pt x="1309077" y="836246"/>
                  </a:lnTo>
                  <a:lnTo>
                    <a:pt x="1184031" y="754185"/>
                  </a:lnTo>
                  <a:lnTo>
                    <a:pt x="1141046" y="765908"/>
                  </a:lnTo>
                  <a:lnTo>
                    <a:pt x="1086339" y="676031"/>
                  </a:lnTo>
                  <a:lnTo>
                    <a:pt x="1008185" y="679939"/>
                  </a:lnTo>
                  <a:lnTo>
                    <a:pt x="715108" y="355600"/>
                  </a:lnTo>
                  <a:lnTo>
                    <a:pt x="687754" y="320431"/>
                  </a:lnTo>
                  <a:lnTo>
                    <a:pt x="722923" y="152400"/>
                  </a:lnTo>
                  <a:lnTo>
                    <a:pt x="672123" y="117231"/>
                  </a:lnTo>
                  <a:lnTo>
                    <a:pt x="648677" y="85969"/>
                  </a:lnTo>
                  <a:lnTo>
                    <a:pt x="593969" y="140677"/>
                  </a:lnTo>
                  <a:lnTo>
                    <a:pt x="531446" y="0"/>
                  </a:lnTo>
                  <a:lnTo>
                    <a:pt x="496277" y="46892"/>
                  </a:lnTo>
                  <a:lnTo>
                    <a:pt x="375139" y="19539"/>
                  </a:lnTo>
                  <a:lnTo>
                    <a:pt x="257908" y="58615"/>
                  </a:lnTo>
                  <a:lnTo>
                    <a:pt x="199292" y="42985"/>
                  </a:lnTo>
                  <a:lnTo>
                    <a:pt x="105508" y="58615"/>
                  </a:lnTo>
                  <a:lnTo>
                    <a:pt x="82062" y="128954"/>
                  </a:lnTo>
                  <a:lnTo>
                    <a:pt x="31262" y="211015"/>
                  </a:lnTo>
                  <a:lnTo>
                    <a:pt x="0" y="230554"/>
                  </a:lnTo>
                  <a:lnTo>
                    <a:pt x="11723" y="296985"/>
                  </a:lnTo>
                  <a:lnTo>
                    <a:pt x="62523" y="328246"/>
                  </a:lnTo>
                  <a:lnTo>
                    <a:pt x="78154" y="433754"/>
                  </a:lnTo>
                  <a:lnTo>
                    <a:pt x="85969" y="629139"/>
                  </a:lnTo>
                  <a:lnTo>
                    <a:pt x="117231" y="847969"/>
                  </a:lnTo>
                  <a:lnTo>
                    <a:pt x="97692" y="902677"/>
                  </a:lnTo>
                  <a:lnTo>
                    <a:pt x="128954" y="965200"/>
                  </a:lnTo>
                  <a:lnTo>
                    <a:pt x="128954" y="1051169"/>
                  </a:lnTo>
                  <a:lnTo>
                    <a:pt x="171939" y="1094154"/>
                  </a:lnTo>
                  <a:lnTo>
                    <a:pt x="296985" y="1094154"/>
                  </a:lnTo>
                  <a:cubicBezTo>
                    <a:pt x="298287" y="1146257"/>
                    <a:pt x="299590" y="1198359"/>
                    <a:pt x="300892" y="1250462"/>
                  </a:cubicBezTo>
                  <a:lnTo>
                    <a:pt x="609600" y="1297354"/>
                  </a:lnTo>
                  <a:lnTo>
                    <a:pt x="1004277" y="1324708"/>
                  </a:lnTo>
                  <a:lnTo>
                    <a:pt x="1473200" y="1367692"/>
                  </a:lnTo>
                  <a:lnTo>
                    <a:pt x="1672492" y="1363785"/>
                  </a:lnTo>
                  <a:close/>
                </a:path>
              </a:pathLst>
            </a:custGeom>
            <a:solidFill>
              <a:srgbClr val="4F81BD">
                <a:lumMod val="20000"/>
                <a:lumOff val="8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Freeform 18">
              <a:extLst>
                <a:ext uri="{FF2B5EF4-FFF2-40B4-BE49-F238E27FC236}">
                  <a16:creationId xmlns:a16="http://schemas.microsoft.com/office/drawing/2014/main" id="{ED589849-9CB9-BB38-CF7C-A4819EA56275}"/>
                </a:ext>
              </a:extLst>
            </p:cNvPr>
            <p:cNvSpPr/>
            <p:nvPr/>
          </p:nvSpPr>
          <p:spPr>
            <a:xfrm>
              <a:off x="1178508" y="2421537"/>
              <a:ext cx="1008184" cy="1316892"/>
            </a:xfrm>
            <a:custGeom>
              <a:avLst/>
              <a:gdLst>
                <a:gd name="connsiteX0" fmla="*/ 1008184 w 1008184"/>
                <a:gd name="connsiteY0" fmla="*/ 1199661 h 1316892"/>
                <a:gd name="connsiteX1" fmla="*/ 1004277 w 1008184"/>
                <a:gd name="connsiteY1" fmla="*/ 1316892 h 1316892"/>
                <a:gd name="connsiteX2" fmla="*/ 758092 w 1008184"/>
                <a:gd name="connsiteY2" fmla="*/ 1258276 h 1316892"/>
                <a:gd name="connsiteX3" fmla="*/ 347784 w 1008184"/>
                <a:gd name="connsiteY3" fmla="*/ 1141046 h 1316892"/>
                <a:gd name="connsiteX4" fmla="*/ 199292 w 1008184"/>
                <a:gd name="connsiteY4" fmla="*/ 1094153 h 1316892"/>
                <a:gd name="connsiteX5" fmla="*/ 113323 w 1008184"/>
                <a:gd name="connsiteY5" fmla="*/ 1086338 h 1316892"/>
                <a:gd name="connsiteX6" fmla="*/ 82061 w 1008184"/>
                <a:gd name="connsiteY6" fmla="*/ 1031630 h 1316892"/>
                <a:gd name="connsiteX7" fmla="*/ 0 w 1008184"/>
                <a:gd name="connsiteY7" fmla="*/ 1012092 h 1316892"/>
                <a:gd name="connsiteX8" fmla="*/ 633046 w 1008184"/>
                <a:gd name="connsiteY8" fmla="*/ 0 h 1316892"/>
                <a:gd name="connsiteX9" fmla="*/ 719015 w 1008184"/>
                <a:gd name="connsiteY9" fmla="*/ 27353 h 1316892"/>
                <a:gd name="connsiteX10" fmla="*/ 773723 w 1008184"/>
                <a:gd name="connsiteY10" fmla="*/ 85969 h 1316892"/>
                <a:gd name="connsiteX11" fmla="*/ 808892 w 1008184"/>
                <a:gd name="connsiteY11" fmla="*/ 160215 h 1316892"/>
                <a:gd name="connsiteX12" fmla="*/ 762000 w 1008184"/>
                <a:gd name="connsiteY12" fmla="*/ 242276 h 1316892"/>
                <a:gd name="connsiteX13" fmla="*/ 722923 w 1008184"/>
                <a:gd name="connsiteY13" fmla="*/ 265723 h 1316892"/>
                <a:gd name="connsiteX14" fmla="*/ 711200 w 1008184"/>
                <a:gd name="connsiteY14" fmla="*/ 394676 h 1316892"/>
                <a:gd name="connsiteX15" fmla="*/ 773723 w 1008184"/>
                <a:gd name="connsiteY15" fmla="*/ 437661 h 1316892"/>
                <a:gd name="connsiteX16" fmla="*/ 785446 w 1008184"/>
                <a:gd name="connsiteY16" fmla="*/ 562707 h 1316892"/>
                <a:gd name="connsiteX17" fmla="*/ 793261 w 1008184"/>
                <a:gd name="connsiteY17" fmla="*/ 758092 h 1316892"/>
                <a:gd name="connsiteX18" fmla="*/ 812800 w 1008184"/>
                <a:gd name="connsiteY18" fmla="*/ 922215 h 1316892"/>
                <a:gd name="connsiteX19" fmla="*/ 808892 w 1008184"/>
                <a:gd name="connsiteY19" fmla="*/ 1016000 h 1316892"/>
                <a:gd name="connsiteX20" fmla="*/ 840154 w 1008184"/>
                <a:gd name="connsiteY20" fmla="*/ 1074615 h 1316892"/>
                <a:gd name="connsiteX21" fmla="*/ 840154 w 1008184"/>
                <a:gd name="connsiteY21" fmla="*/ 1164492 h 1316892"/>
                <a:gd name="connsiteX22" fmla="*/ 906584 w 1008184"/>
                <a:gd name="connsiteY22" fmla="*/ 1219200 h 1316892"/>
                <a:gd name="connsiteX23" fmla="*/ 1008184 w 1008184"/>
                <a:gd name="connsiteY23" fmla="*/ 1199661 h 13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8184" h="1316892">
                  <a:moveTo>
                    <a:pt x="1008184" y="1199661"/>
                  </a:moveTo>
                  <a:lnTo>
                    <a:pt x="1004277" y="1316892"/>
                  </a:lnTo>
                  <a:lnTo>
                    <a:pt x="758092" y="1258276"/>
                  </a:lnTo>
                  <a:lnTo>
                    <a:pt x="347784" y="1141046"/>
                  </a:lnTo>
                  <a:lnTo>
                    <a:pt x="199292" y="1094153"/>
                  </a:lnTo>
                  <a:lnTo>
                    <a:pt x="113323" y="1086338"/>
                  </a:lnTo>
                  <a:lnTo>
                    <a:pt x="82061" y="1031630"/>
                  </a:lnTo>
                  <a:lnTo>
                    <a:pt x="0" y="1012092"/>
                  </a:lnTo>
                  <a:lnTo>
                    <a:pt x="633046" y="0"/>
                  </a:lnTo>
                  <a:lnTo>
                    <a:pt x="719015" y="27353"/>
                  </a:lnTo>
                  <a:lnTo>
                    <a:pt x="773723" y="85969"/>
                  </a:lnTo>
                  <a:lnTo>
                    <a:pt x="808892" y="160215"/>
                  </a:lnTo>
                  <a:lnTo>
                    <a:pt x="762000" y="242276"/>
                  </a:lnTo>
                  <a:lnTo>
                    <a:pt x="722923" y="265723"/>
                  </a:lnTo>
                  <a:lnTo>
                    <a:pt x="711200" y="394676"/>
                  </a:lnTo>
                  <a:lnTo>
                    <a:pt x="773723" y="437661"/>
                  </a:lnTo>
                  <a:lnTo>
                    <a:pt x="785446" y="562707"/>
                  </a:lnTo>
                  <a:lnTo>
                    <a:pt x="793261" y="758092"/>
                  </a:lnTo>
                  <a:lnTo>
                    <a:pt x="812800" y="922215"/>
                  </a:lnTo>
                  <a:lnTo>
                    <a:pt x="808892" y="1016000"/>
                  </a:lnTo>
                  <a:lnTo>
                    <a:pt x="840154" y="1074615"/>
                  </a:lnTo>
                  <a:lnTo>
                    <a:pt x="840154" y="1164492"/>
                  </a:lnTo>
                  <a:lnTo>
                    <a:pt x="906584" y="1219200"/>
                  </a:lnTo>
                  <a:lnTo>
                    <a:pt x="1008184" y="1199661"/>
                  </a:lnTo>
                  <a:close/>
                </a:path>
              </a:pathLst>
            </a:custGeom>
            <a:solidFill>
              <a:srgbClr val="4F81BD">
                <a:lumMod val="60000"/>
                <a:lumOff val="4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Freeform 19">
              <a:extLst>
                <a:ext uri="{FF2B5EF4-FFF2-40B4-BE49-F238E27FC236}">
                  <a16:creationId xmlns:a16="http://schemas.microsoft.com/office/drawing/2014/main" id="{BE264A1F-73BA-612A-3CEF-F10B9436EA5A}"/>
                </a:ext>
              </a:extLst>
            </p:cNvPr>
            <p:cNvSpPr/>
            <p:nvPr/>
          </p:nvSpPr>
          <p:spPr>
            <a:xfrm>
              <a:off x="2647800" y="2093290"/>
              <a:ext cx="1012092" cy="750277"/>
            </a:xfrm>
            <a:custGeom>
              <a:avLst/>
              <a:gdLst>
                <a:gd name="connsiteX0" fmla="*/ 992554 w 1012092"/>
                <a:gd name="connsiteY0" fmla="*/ 523631 h 750277"/>
                <a:gd name="connsiteX1" fmla="*/ 918308 w 1012092"/>
                <a:gd name="connsiteY1" fmla="*/ 523631 h 750277"/>
                <a:gd name="connsiteX2" fmla="*/ 859692 w 1012092"/>
                <a:gd name="connsiteY2" fmla="*/ 472831 h 750277"/>
                <a:gd name="connsiteX3" fmla="*/ 820616 w 1012092"/>
                <a:gd name="connsiteY3" fmla="*/ 367323 h 750277"/>
                <a:gd name="connsiteX4" fmla="*/ 781539 w 1012092"/>
                <a:gd name="connsiteY4" fmla="*/ 218831 h 750277"/>
                <a:gd name="connsiteX5" fmla="*/ 746369 w 1012092"/>
                <a:gd name="connsiteY5" fmla="*/ 179754 h 750277"/>
                <a:gd name="connsiteX6" fmla="*/ 707292 w 1012092"/>
                <a:gd name="connsiteY6" fmla="*/ 160216 h 750277"/>
                <a:gd name="connsiteX7" fmla="*/ 719016 w 1012092"/>
                <a:gd name="connsiteY7" fmla="*/ 304800 h 750277"/>
                <a:gd name="connsiteX8" fmla="*/ 679939 w 1012092"/>
                <a:gd name="connsiteY8" fmla="*/ 355600 h 750277"/>
                <a:gd name="connsiteX9" fmla="*/ 644769 w 1012092"/>
                <a:gd name="connsiteY9" fmla="*/ 308708 h 750277"/>
                <a:gd name="connsiteX10" fmla="*/ 672123 w 1012092"/>
                <a:gd name="connsiteY10" fmla="*/ 246185 h 750277"/>
                <a:gd name="connsiteX11" fmla="*/ 652585 w 1012092"/>
                <a:gd name="connsiteY11" fmla="*/ 195385 h 750277"/>
                <a:gd name="connsiteX12" fmla="*/ 597877 w 1012092"/>
                <a:gd name="connsiteY12" fmla="*/ 214923 h 750277"/>
                <a:gd name="connsiteX13" fmla="*/ 550985 w 1012092"/>
                <a:gd name="connsiteY13" fmla="*/ 183662 h 750277"/>
                <a:gd name="connsiteX14" fmla="*/ 519723 w 1012092"/>
                <a:gd name="connsiteY14" fmla="*/ 261816 h 750277"/>
                <a:gd name="connsiteX15" fmla="*/ 468923 w 1012092"/>
                <a:gd name="connsiteY15" fmla="*/ 238370 h 750277"/>
                <a:gd name="connsiteX16" fmla="*/ 484554 w 1012092"/>
                <a:gd name="connsiteY16" fmla="*/ 156308 h 750277"/>
                <a:gd name="connsiteX17" fmla="*/ 449385 w 1012092"/>
                <a:gd name="connsiteY17" fmla="*/ 125047 h 750277"/>
                <a:gd name="connsiteX18" fmla="*/ 398585 w 1012092"/>
                <a:gd name="connsiteY18" fmla="*/ 70339 h 750277"/>
                <a:gd name="connsiteX19" fmla="*/ 308708 w 1012092"/>
                <a:gd name="connsiteY19" fmla="*/ 23447 h 750277"/>
                <a:gd name="connsiteX20" fmla="*/ 218831 w 1012092"/>
                <a:gd name="connsiteY20" fmla="*/ 0 h 750277"/>
                <a:gd name="connsiteX21" fmla="*/ 144585 w 1012092"/>
                <a:gd name="connsiteY21" fmla="*/ 31262 h 750277"/>
                <a:gd name="connsiteX22" fmla="*/ 105508 w 1012092"/>
                <a:gd name="connsiteY22" fmla="*/ 109416 h 750277"/>
                <a:gd name="connsiteX23" fmla="*/ 66431 w 1012092"/>
                <a:gd name="connsiteY23" fmla="*/ 187570 h 750277"/>
                <a:gd name="connsiteX24" fmla="*/ 0 w 1012092"/>
                <a:gd name="connsiteY24" fmla="*/ 234462 h 750277"/>
                <a:gd name="connsiteX25" fmla="*/ 62523 w 1012092"/>
                <a:gd name="connsiteY25" fmla="*/ 406400 h 750277"/>
                <a:gd name="connsiteX26" fmla="*/ 136769 w 1012092"/>
                <a:gd name="connsiteY26" fmla="*/ 367323 h 750277"/>
                <a:gd name="connsiteX27" fmla="*/ 211016 w 1012092"/>
                <a:gd name="connsiteY27" fmla="*/ 328247 h 750277"/>
                <a:gd name="connsiteX28" fmla="*/ 277446 w 1012092"/>
                <a:gd name="connsiteY28" fmla="*/ 371231 h 750277"/>
                <a:gd name="connsiteX29" fmla="*/ 261816 w 1012092"/>
                <a:gd name="connsiteY29" fmla="*/ 441570 h 750277"/>
                <a:gd name="connsiteX30" fmla="*/ 293077 w 1012092"/>
                <a:gd name="connsiteY30" fmla="*/ 504093 h 750277"/>
                <a:gd name="connsiteX31" fmla="*/ 449385 w 1012092"/>
                <a:gd name="connsiteY31" fmla="*/ 500185 h 750277"/>
                <a:gd name="connsiteX32" fmla="*/ 500185 w 1012092"/>
                <a:gd name="connsiteY32" fmla="*/ 550985 h 750277"/>
                <a:gd name="connsiteX33" fmla="*/ 300892 w 1012092"/>
                <a:gd name="connsiteY33" fmla="*/ 570523 h 750277"/>
                <a:gd name="connsiteX34" fmla="*/ 261816 w 1012092"/>
                <a:gd name="connsiteY34" fmla="*/ 609600 h 750277"/>
                <a:gd name="connsiteX35" fmla="*/ 359508 w 1012092"/>
                <a:gd name="connsiteY35" fmla="*/ 672123 h 750277"/>
                <a:gd name="connsiteX36" fmla="*/ 418123 w 1012092"/>
                <a:gd name="connsiteY36" fmla="*/ 683847 h 750277"/>
                <a:gd name="connsiteX37" fmla="*/ 418123 w 1012092"/>
                <a:gd name="connsiteY37" fmla="*/ 750277 h 750277"/>
                <a:gd name="connsiteX38" fmla="*/ 550985 w 1012092"/>
                <a:gd name="connsiteY38" fmla="*/ 750277 h 750277"/>
                <a:gd name="connsiteX39" fmla="*/ 699477 w 1012092"/>
                <a:gd name="connsiteY39" fmla="*/ 695570 h 750277"/>
                <a:gd name="connsiteX40" fmla="*/ 754185 w 1012092"/>
                <a:gd name="connsiteY40" fmla="*/ 660400 h 750277"/>
                <a:gd name="connsiteX41" fmla="*/ 828431 w 1012092"/>
                <a:gd name="connsiteY41" fmla="*/ 707293 h 750277"/>
                <a:gd name="connsiteX42" fmla="*/ 918308 w 1012092"/>
                <a:gd name="connsiteY42" fmla="*/ 703385 h 750277"/>
                <a:gd name="connsiteX43" fmla="*/ 969108 w 1012092"/>
                <a:gd name="connsiteY43" fmla="*/ 707293 h 750277"/>
                <a:gd name="connsiteX44" fmla="*/ 980831 w 1012092"/>
                <a:gd name="connsiteY44" fmla="*/ 660400 h 750277"/>
                <a:gd name="connsiteX45" fmla="*/ 933939 w 1012092"/>
                <a:gd name="connsiteY45" fmla="*/ 621323 h 750277"/>
                <a:gd name="connsiteX46" fmla="*/ 1012092 w 1012092"/>
                <a:gd name="connsiteY46" fmla="*/ 605693 h 750277"/>
                <a:gd name="connsiteX47" fmla="*/ 992554 w 1012092"/>
                <a:gd name="connsiteY47" fmla="*/ 523631 h 75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12092" h="750277">
                  <a:moveTo>
                    <a:pt x="992554" y="523631"/>
                  </a:moveTo>
                  <a:lnTo>
                    <a:pt x="918308" y="523631"/>
                  </a:lnTo>
                  <a:lnTo>
                    <a:pt x="859692" y="472831"/>
                  </a:lnTo>
                  <a:lnTo>
                    <a:pt x="820616" y="367323"/>
                  </a:lnTo>
                  <a:lnTo>
                    <a:pt x="781539" y="218831"/>
                  </a:lnTo>
                  <a:lnTo>
                    <a:pt x="746369" y="179754"/>
                  </a:lnTo>
                  <a:lnTo>
                    <a:pt x="707292" y="160216"/>
                  </a:lnTo>
                  <a:lnTo>
                    <a:pt x="719016" y="304800"/>
                  </a:lnTo>
                  <a:lnTo>
                    <a:pt x="679939" y="355600"/>
                  </a:lnTo>
                  <a:lnTo>
                    <a:pt x="644769" y="308708"/>
                  </a:lnTo>
                  <a:lnTo>
                    <a:pt x="672123" y="246185"/>
                  </a:lnTo>
                  <a:lnTo>
                    <a:pt x="652585" y="195385"/>
                  </a:lnTo>
                  <a:lnTo>
                    <a:pt x="597877" y="214923"/>
                  </a:lnTo>
                  <a:lnTo>
                    <a:pt x="550985" y="183662"/>
                  </a:lnTo>
                  <a:lnTo>
                    <a:pt x="519723" y="261816"/>
                  </a:lnTo>
                  <a:lnTo>
                    <a:pt x="468923" y="238370"/>
                  </a:lnTo>
                  <a:lnTo>
                    <a:pt x="484554" y="156308"/>
                  </a:lnTo>
                  <a:lnTo>
                    <a:pt x="449385" y="125047"/>
                  </a:lnTo>
                  <a:lnTo>
                    <a:pt x="398585" y="70339"/>
                  </a:lnTo>
                  <a:lnTo>
                    <a:pt x="308708" y="23447"/>
                  </a:lnTo>
                  <a:lnTo>
                    <a:pt x="218831" y="0"/>
                  </a:lnTo>
                  <a:lnTo>
                    <a:pt x="144585" y="31262"/>
                  </a:lnTo>
                  <a:lnTo>
                    <a:pt x="105508" y="109416"/>
                  </a:lnTo>
                  <a:lnTo>
                    <a:pt x="66431" y="187570"/>
                  </a:lnTo>
                  <a:lnTo>
                    <a:pt x="0" y="234462"/>
                  </a:lnTo>
                  <a:lnTo>
                    <a:pt x="62523" y="406400"/>
                  </a:lnTo>
                  <a:lnTo>
                    <a:pt x="136769" y="367323"/>
                  </a:lnTo>
                  <a:lnTo>
                    <a:pt x="211016" y="328247"/>
                  </a:lnTo>
                  <a:lnTo>
                    <a:pt x="277446" y="371231"/>
                  </a:lnTo>
                  <a:lnTo>
                    <a:pt x="261816" y="441570"/>
                  </a:lnTo>
                  <a:lnTo>
                    <a:pt x="293077" y="504093"/>
                  </a:lnTo>
                  <a:lnTo>
                    <a:pt x="449385" y="500185"/>
                  </a:lnTo>
                  <a:lnTo>
                    <a:pt x="500185" y="550985"/>
                  </a:lnTo>
                  <a:lnTo>
                    <a:pt x="300892" y="570523"/>
                  </a:lnTo>
                  <a:lnTo>
                    <a:pt x="261816" y="609600"/>
                  </a:lnTo>
                  <a:lnTo>
                    <a:pt x="359508" y="672123"/>
                  </a:lnTo>
                  <a:lnTo>
                    <a:pt x="418123" y="683847"/>
                  </a:lnTo>
                  <a:lnTo>
                    <a:pt x="418123" y="750277"/>
                  </a:lnTo>
                  <a:lnTo>
                    <a:pt x="550985" y="750277"/>
                  </a:lnTo>
                  <a:lnTo>
                    <a:pt x="699477" y="695570"/>
                  </a:lnTo>
                  <a:lnTo>
                    <a:pt x="754185" y="660400"/>
                  </a:lnTo>
                  <a:lnTo>
                    <a:pt x="828431" y="707293"/>
                  </a:lnTo>
                  <a:lnTo>
                    <a:pt x="918308" y="703385"/>
                  </a:lnTo>
                  <a:lnTo>
                    <a:pt x="969108" y="707293"/>
                  </a:lnTo>
                  <a:lnTo>
                    <a:pt x="980831" y="660400"/>
                  </a:lnTo>
                  <a:lnTo>
                    <a:pt x="933939" y="621323"/>
                  </a:lnTo>
                  <a:lnTo>
                    <a:pt x="1012092" y="605693"/>
                  </a:lnTo>
                  <a:lnTo>
                    <a:pt x="992554" y="523631"/>
                  </a:lnTo>
                  <a:close/>
                </a:path>
              </a:pathLst>
            </a:custGeom>
            <a:solidFill>
              <a:srgbClr val="1F497D"/>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Freeform 20">
              <a:extLst>
                <a:ext uri="{FF2B5EF4-FFF2-40B4-BE49-F238E27FC236}">
                  <a16:creationId xmlns:a16="http://schemas.microsoft.com/office/drawing/2014/main" id="{45CC43C3-7584-9D9E-2A85-340E75136AC2}"/>
                </a:ext>
              </a:extLst>
            </p:cNvPr>
            <p:cNvSpPr/>
            <p:nvPr/>
          </p:nvSpPr>
          <p:spPr>
            <a:xfrm>
              <a:off x="3527031" y="2171444"/>
              <a:ext cx="269631" cy="367323"/>
            </a:xfrm>
            <a:custGeom>
              <a:avLst/>
              <a:gdLst>
                <a:gd name="connsiteX0" fmla="*/ 195385 w 269631"/>
                <a:gd name="connsiteY0" fmla="*/ 128954 h 367323"/>
                <a:gd name="connsiteX1" fmla="*/ 246185 w 269631"/>
                <a:gd name="connsiteY1" fmla="*/ 144585 h 367323"/>
                <a:gd name="connsiteX2" fmla="*/ 269631 w 269631"/>
                <a:gd name="connsiteY2" fmla="*/ 257908 h 367323"/>
                <a:gd name="connsiteX3" fmla="*/ 211015 w 269631"/>
                <a:gd name="connsiteY3" fmla="*/ 320431 h 367323"/>
                <a:gd name="connsiteX4" fmla="*/ 168031 w 269631"/>
                <a:gd name="connsiteY4" fmla="*/ 367323 h 367323"/>
                <a:gd name="connsiteX5" fmla="*/ 136769 w 269631"/>
                <a:gd name="connsiteY5" fmla="*/ 296985 h 367323"/>
                <a:gd name="connsiteX6" fmla="*/ 85969 w 269631"/>
                <a:gd name="connsiteY6" fmla="*/ 246185 h 367323"/>
                <a:gd name="connsiteX7" fmla="*/ 39077 w 269631"/>
                <a:gd name="connsiteY7" fmla="*/ 211016 h 367323"/>
                <a:gd name="connsiteX8" fmla="*/ 0 w 269631"/>
                <a:gd name="connsiteY8" fmla="*/ 125046 h 367323"/>
                <a:gd name="connsiteX9" fmla="*/ 54708 w 269631"/>
                <a:gd name="connsiteY9" fmla="*/ 117231 h 367323"/>
                <a:gd name="connsiteX10" fmla="*/ 97692 w 269631"/>
                <a:gd name="connsiteY10" fmla="*/ 144585 h 367323"/>
                <a:gd name="connsiteX11" fmla="*/ 74246 w 269631"/>
                <a:gd name="connsiteY11" fmla="*/ 78154 h 367323"/>
                <a:gd name="connsiteX12" fmla="*/ 46892 w 269631"/>
                <a:gd name="connsiteY12" fmla="*/ 42985 h 367323"/>
                <a:gd name="connsiteX13" fmla="*/ 82061 w 269631"/>
                <a:gd name="connsiteY13" fmla="*/ 0 h 367323"/>
                <a:gd name="connsiteX14" fmla="*/ 156308 w 269631"/>
                <a:gd name="connsiteY14" fmla="*/ 35169 h 367323"/>
                <a:gd name="connsiteX15" fmla="*/ 222738 w 269631"/>
                <a:gd name="connsiteY15" fmla="*/ 11723 h 367323"/>
                <a:gd name="connsiteX16" fmla="*/ 195385 w 269631"/>
                <a:gd name="connsiteY16" fmla="*/ 128954 h 36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9631" h="367323">
                  <a:moveTo>
                    <a:pt x="195385" y="128954"/>
                  </a:moveTo>
                  <a:lnTo>
                    <a:pt x="246185" y="144585"/>
                  </a:lnTo>
                  <a:lnTo>
                    <a:pt x="269631" y="257908"/>
                  </a:lnTo>
                  <a:lnTo>
                    <a:pt x="211015" y="320431"/>
                  </a:lnTo>
                  <a:lnTo>
                    <a:pt x="168031" y="367323"/>
                  </a:lnTo>
                  <a:lnTo>
                    <a:pt x="136769" y="296985"/>
                  </a:lnTo>
                  <a:lnTo>
                    <a:pt x="85969" y="246185"/>
                  </a:lnTo>
                  <a:lnTo>
                    <a:pt x="39077" y="211016"/>
                  </a:lnTo>
                  <a:lnTo>
                    <a:pt x="0" y="125046"/>
                  </a:lnTo>
                  <a:lnTo>
                    <a:pt x="54708" y="117231"/>
                  </a:lnTo>
                  <a:lnTo>
                    <a:pt x="97692" y="144585"/>
                  </a:lnTo>
                  <a:lnTo>
                    <a:pt x="74246" y="78154"/>
                  </a:lnTo>
                  <a:lnTo>
                    <a:pt x="46892" y="42985"/>
                  </a:lnTo>
                  <a:lnTo>
                    <a:pt x="82061" y="0"/>
                  </a:lnTo>
                  <a:lnTo>
                    <a:pt x="156308" y="35169"/>
                  </a:lnTo>
                  <a:lnTo>
                    <a:pt x="222738" y="11723"/>
                  </a:lnTo>
                  <a:lnTo>
                    <a:pt x="195385" y="128954"/>
                  </a:lnTo>
                  <a:close/>
                </a:path>
              </a:pathLst>
            </a:custGeom>
            <a:solidFill>
              <a:srgbClr val="1F497D"/>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Freeform 21">
              <a:extLst>
                <a:ext uri="{FF2B5EF4-FFF2-40B4-BE49-F238E27FC236}">
                  <a16:creationId xmlns:a16="http://schemas.microsoft.com/office/drawing/2014/main" id="{509B04E3-CD26-7CD6-9F5E-BE935C43B86A}"/>
                </a:ext>
              </a:extLst>
            </p:cNvPr>
            <p:cNvSpPr/>
            <p:nvPr/>
          </p:nvSpPr>
          <p:spPr>
            <a:xfrm>
              <a:off x="2862723" y="1737690"/>
              <a:ext cx="582246" cy="402493"/>
            </a:xfrm>
            <a:custGeom>
              <a:avLst/>
              <a:gdLst>
                <a:gd name="connsiteX0" fmla="*/ 82062 w 582246"/>
                <a:gd name="connsiteY0" fmla="*/ 89877 h 402493"/>
                <a:gd name="connsiteX1" fmla="*/ 187569 w 582246"/>
                <a:gd name="connsiteY1" fmla="*/ 31262 h 402493"/>
                <a:gd name="connsiteX2" fmla="*/ 265723 w 582246"/>
                <a:gd name="connsiteY2" fmla="*/ 0 h 402493"/>
                <a:gd name="connsiteX3" fmla="*/ 328246 w 582246"/>
                <a:gd name="connsiteY3" fmla="*/ 7816 h 402493"/>
                <a:gd name="connsiteX4" fmla="*/ 293077 w 582246"/>
                <a:gd name="connsiteY4" fmla="*/ 70339 h 402493"/>
                <a:gd name="connsiteX5" fmla="*/ 339969 w 582246"/>
                <a:gd name="connsiteY5" fmla="*/ 156308 h 402493"/>
                <a:gd name="connsiteX6" fmla="*/ 394677 w 582246"/>
                <a:gd name="connsiteY6" fmla="*/ 214923 h 402493"/>
                <a:gd name="connsiteX7" fmla="*/ 429846 w 582246"/>
                <a:gd name="connsiteY7" fmla="*/ 187570 h 402493"/>
                <a:gd name="connsiteX8" fmla="*/ 414216 w 582246"/>
                <a:gd name="connsiteY8" fmla="*/ 144585 h 402493"/>
                <a:gd name="connsiteX9" fmla="*/ 484554 w 582246"/>
                <a:gd name="connsiteY9" fmla="*/ 70339 h 402493"/>
                <a:gd name="connsiteX10" fmla="*/ 500185 w 582246"/>
                <a:gd name="connsiteY10" fmla="*/ 156308 h 402493"/>
                <a:gd name="connsiteX11" fmla="*/ 554893 w 582246"/>
                <a:gd name="connsiteY11" fmla="*/ 191477 h 402493"/>
                <a:gd name="connsiteX12" fmla="*/ 582246 w 582246"/>
                <a:gd name="connsiteY12" fmla="*/ 242277 h 402493"/>
                <a:gd name="connsiteX13" fmla="*/ 566616 w 582246"/>
                <a:gd name="connsiteY13" fmla="*/ 312616 h 402493"/>
                <a:gd name="connsiteX14" fmla="*/ 465016 w 582246"/>
                <a:gd name="connsiteY14" fmla="*/ 332154 h 402493"/>
                <a:gd name="connsiteX15" fmla="*/ 402493 w 582246"/>
                <a:gd name="connsiteY15" fmla="*/ 347785 h 402493"/>
                <a:gd name="connsiteX16" fmla="*/ 324339 w 582246"/>
                <a:gd name="connsiteY16" fmla="*/ 402493 h 402493"/>
                <a:gd name="connsiteX17" fmla="*/ 277446 w 582246"/>
                <a:gd name="connsiteY17" fmla="*/ 386862 h 402493"/>
                <a:gd name="connsiteX18" fmla="*/ 281354 w 582246"/>
                <a:gd name="connsiteY18" fmla="*/ 336062 h 402493"/>
                <a:gd name="connsiteX19" fmla="*/ 336062 w 582246"/>
                <a:gd name="connsiteY19" fmla="*/ 289170 h 402493"/>
                <a:gd name="connsiteX20" fmla="*/ 226646 w 582246"/>
                <a:gd name="connsiteY20" fmla="*/ 312616 h 402493"/>
                <a:gd name="connsiteX21" fmla="*/ 214923 w 582246"/>
                <a:gd name="connsiteY21" fmla="*/ 246185 h 402493"/>
                <a:gd name="connsiteX22" fmla="*/ 203200 w 582246"/>
                <a:gd name="connsiteY22" fmla="*/ 211016 h 402493"/>
                <a:gd name="connsiteX23" fmla="*/ 160216 w 582246"/>
                <a:gd name="connsiteY23" fmla="*/ 250093 h 402493"/>
                <a:gd name="connsiteX24" fmla="*/ 101600 w 582246"/>
                <a:gd name="connsiteY24" fmla="*/ 191477 h 402493"/>
                <a:gd name="connsiteX25" fmla="*/ 70339 w 582246"/>
                <a:gd name="connsiteY25" fmla="*/ 203200 h 402493"/>
                <a:gd name="connsiteX26" fmla="*/ 0 w 582246"/>
                <a:gd name="connsiteY26" fmla="*/ 171939 h 402493"/>
                <a:gd name="connsiteX27" fmla="*/ 82062 w 582246"/>
                <a:gd name="connsiteY27" fmla="*/ 89877 h 40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2246" h="402493">
                  <a:moveTo>
                    <a:pt x="82062" y="89877"/>
                  </a:moveTo>
                  <a:lnTo>
                    <a:pt x="187569" y="31262"/>
                  </a:lnTo>
                  <a:lnTo>
                    <a:pt x="265723" y="0"/>
                  </a:lnTo>
                  <a:lnTo>
                    <a:pt x="328246" y="7816"/>
                  </a:lnTo>
                  <a:lnTo>
                    <a:pt x="293077" y="70339"/>
                  </a:lnTo>
                  <a:lnTo>
                    <a:pt x="339969" y="156308"/>
                  </a:lnTo>
                  <a:lnTo>
                    <a:pt x="394677" y="214923"/>
                  </a:lnTo>
                  <a:lnTo>
                    <a:pt x="429846" y="187570"/>
                  </a:lnTo>
                  <a:lnTo>
                    <a:pt x="414216" y="144585"/>
                  </a:lnTo>
                  <a:lnTo>
                    <a:pt x="484554" y="70339"/>
                  </a:lnTo>
                  <a:lnTo>
                    <a:pt x="500185" y="156308"/>
                  </a:lnTo>
                  <a:lnTo>
                    <a:pt x="554893" y="191477"/>
                  </a:lnTo>
                  <a:lnTo>
                    <a:pt x="582246" y="242277"/>
                  </a:lnTo>
                  <a:lnTo>
                    <a:pt x="566616" y="312616"/>
                  </a:lnTo>
                  <a:lnTo>
                    <a:pt x="465016" y="332154"/>
                  </a:lnTo>
                  <a:lnTo>
                    <a:pt x="402493" y="347785"/>
                  </a:lnTo>
                  <a:lnTo>
                    <a:pt x="324339" y="402493"/>
                  </a:lnTo>
                  <a:lnTo>
                    <a:pt x="277446" y="386862"/>
                  </a:lnTo>
                  <a:lnTo>
                    <a:pt x="281354" y="336062"/>
                  </a:lnTo>
                  <a:lnTo>
                    <a:pt x="336062" y="289170"/>
                  </a:lnTo>
                  <a:lnTo>
                    <a:pt x="226646" y="312616"/>
                  </a:lnTo>
                  <a:lnTo>
                    <a:pt x="214923" y="246185"/>
                  </a:lnTo>
                  <a:lnTo>
                    <a:pt x="203200" y="211016"/>
                  </a:lnTo>
                  <a:lnTo>
                    <a:pt x="160216" y="250093"/>
                  </a:lnTo>
                  <a:lnTo>
                    <a:pt x="101600" y="191477"/>
                  </a:lnTo>
                  <a:lnTo>
                    <a:pt x="70339" y="203200"/>
                  </a:lnTo>
                  <a:lnTo>
                    <a:pt x="0" y="171939"/>
                  </a:lnTo>
                  <a:lnTo>
                    <a:pt x="82062" y="89877"/>
                  </a:lnTo>
                  <a:close/>
                </a:path>
              </a:pathLst>
            </a:custGeom>
            <a:solidFill>
              <a:srgbClr val="1F497D"/>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Freeform 22">
              <a:extLst>
                <a:ext uri="{FF2B5EF4-FFF2-40B4-BE49-F238E27FC236}">
                  <a16:creationId xmlns:a16="http://schemas.microsoft.com/office/drawing/2014/main" id="{F4BD3C54-F61B-379F-A1D0-C73ED12398FA}"/>
                </a:ext>
              </a:extLst>
            </p:cNvPr>
            <p:cNvSpPr/>
            <p:nvPr/>
          </p:nvSpPr>
          <p:spPr>
            <a:xfrm>
              <a:off x="3695062" y="1780675"/>
              <a:ext cx="636954" cy="320431"/>
            </a:xfrm>
            <a:custGeom>
              <a:avLst/>
              <a:gdLst>
                <a:gd name="connsiteX0" fmla="*/ 23446 w 636954"/>
                <a:gd name="connsiteY0" fmla="*/ 0 h 320431"/>
                <a:gd name="connsiteX1" fmla="*/ 0 w 636954"/>
                <a:gd name="connsiteY1" fmla="*/ 39077 h 320431"/>
                <a:gd name="connsiteX2" fmla="*/ 27354 w 636954"/>
                <a:gd name="connsiteY2" fmla="*/ 58615 h 320431"/>
                <a:gd name="connsiteX3" fmla="*/ 35169 w 636954"/>
                <a:gd name="connsiteY3" fmla="*/ 113323 h 320431"/>
                <a:gd name="connsiteX4" fmla="*/ 121138 w 636954"/>
                <a:gd name="connsiteY4" fmla="*/ 117231 h 320431"/>
                <a:gd name="connsiteX5" fmla="*/ 160215 w 636954"/>
                <a:gd name="connsiteY5" fmla="*/ 156308 h 320431"/>
                <a:gd name="connsiteX6" fmla="*/ 179754 w 636954"/>
                <a:gd name="connsiteY6" fmla="*/ 257908 h 320431"/>
                <a:gd name="connsiteX7" fmla="*/ 207107 w 636954"/>
                <a:gd name="connsiteY7" fmla="*/ 293077 h 320431"/>
                <a:gd name="connsiteX8" fmla="*/ 320430 w 636954"/>
                <a:gd name="connsiteY8" fmla="*/ 304800 h 320431"/>
                <a:gd name="connsiteX9" fmla="*/ 394677 w 636954"/>
                <a:gd name="connsiteY9" fmla="*/ 320431 h 320431"/>
                <a:gd name="connsiteX10" fmla="*/ 519723 w 636954"/>
                <a:gd name="connsiteY10" fmla="*/ 285262 h 320431"/>
                <a:gd name="connsiteX11" fmla="*/ 609600 w 636954"/>
                <a:gd name="connsiteY11" fmla="*/ 250092 h 320431"/>
                <a:gd name="connsiteX12" fmla="*/ 636954 w 636954"/>
                <a:gd name="connsiteY12" fmla="*/ 203200 h 320431"/>
                <a:gd name="connsiteX13" fmla="*/ 590061 w 636954"/>
                <a:gd name="connsiteY13" fmla="*/ 132862 h 320431"/>
                <a:gd name="connsiteX14" fmla="*/ 531446 w 636954"/>
                <a:gd name="connsiteY14" fmla="*/ 125046 h 320431"/>
                <a:gd name="connsiteX15" fmla="*/ 461107 w 636954"/>
                <a:gd name="connsiteY15" fmla="*/ 113323 h 320431"/>
                <a:gd name="connsiteX16" fmla="*/ 390769 w 636954"/>
                <a:gd name="connsiteY16" fmla="*/ 148492 h 320431"/>
                <a:gd name="connsiteX17" fmla="*/ 277446 w 636954"/>
                <a:gd name="connsiteY17" fmla="*/ 128954 h 320431"/>
                <a:gd name="connsiteX18" fmla="*/ 171938 w 636954"/>
                <a:gd name="connsiteY18" fmla="*/ 70338 h 320431"/>
                <a:gd name="connsiteX19" fmla="*/ 97692 w 636954"/>
                <a:gd name="connsiteY19" fmla="*/ 15631 h 320431"/>
                <a:gd name="connsiteX20" fmla="*/ 23446 w 636954"/>
                <a:gd name="connsiteY20" fmla="*/ 0 h 3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6954" h="320431">
                  <a:moveTo>
                    <a:pt x="23446" y="0"/>
                  </a:moveTo>
                  <a:lnTo>
                    <a:pt x="0" y="39077"/>
                  </a:lnTo>
                  <a:lnTo>
                    <a:pt x="27354" y="58615"/>
                  </a:lnTo>
                  <a:lnTo>
                    <a:pt x="35169" y="113323"/>
                  </a:lnTo>
                  <a:lnTo>
                    <a:pt x="121138" y="117231"/>
                  </a:lnTo>
                  <a:lnTo>
                    <a:pt x="160215" y="156308"/>
                  </a:lnTo>
                  <a:lnTo>
                    <a:pt x="179754" y="257908"/>
                  </a:lnTo>
                  <a:lnTo>
                    <a:pt x="207107" y="293077"/>
                  </a:lnTo>
                  <a:lnTo>
                    <a:pt x="320430" y="304800"/>
                  </a:lnTo>
                  <a:lnTo>
                    <a:pt x="394677" y="320431"/>
                  </a:lnTo>
                  <a:lnTo>
                    <a:pt x="519723" y="285262"/>
                  </a:lnTo>
                  <a:lnTo>
                    <a:pt x="609600" y="250092"/>
                  </a:lnTo>
                  <a:lnTo>
                    <a:pt x="636954" y="203200"/>
                  </a:lnTo>
                  <a:lnTo>
                    <a:pt x="590061" y="132862"/>
                  </a:lnTo>
                  <a:lnTo>
                    <a:pt x="531446" y="125046"/>
                  </a:lnTo>
                  <a:lnTo>
                    <a:pt x="461107" y="113323"/>
                  </a:lnTo>
                  <a:lnTo>
                    <a:pt x="390769" y="148492"/>
                  </a:lnTo>
                  <a:lnTo>
                    <a:pt x="277446" y="128954"/>
                  </a:lnTo>
                  <a:lnTo>
                    <a:pt x="171938" y="70338"/>
                  </a:lnTo>
                  <a:lnTo>
                    <a:pt x="97692" y="15631"/>
                  </a:lnTo>
                  <a:lnTo>
                    <a:pt x="23446" y="0"/>
                  </a:lnTo>
                  <a:close/>
                </a:path>
              </a:pathLst>
            </a:custGeom>
            <a:solidFill>
              <a:srgbClr val="1F497D"/>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Freeform 23">
              <a:extLst>
                <a:ext uri="{FF2B5EF4-FFF2-40B4-BE49-F238E27FC236}">
                  <a16:creationId xmlns:a16="http://schemas.microsoft.com/office/drawing/2014/main" id="{0436E4B2-460A-6993-D942-1F69BF5F38D9}"/>
                </a:ext>
              </a:extLst>
            </p:cNvPr>
            <p:cNvSpPr/>
            <p:nvPr/>
          </p:nvSpPr>
          <p:spPr>
            <a:xfrm>
              <a:off x="3460600" y="1839290"/>
              <a:ext cx="382954" cy="254000"/>
            </a:xfrm>
            <a:custGeom>
              <a:avLst/>
              <a:gdLst>
                <a:gd name="connsiteX0" fmla="*/ 0 w 382954"/>
                <a:gd name="connsiteY0" fmla="*/ 0 h 254000"/>
                <a:gd name="connsiteX1" fmla="*/ 7816 w 382954"/>
                <a:gd name="connsiteY1" fmla="*/ 62523 h 254000"/>
                <a:gd name="connsiteX2" fmla="*/ 78154 w 382954"/>
                <a:gd name="connsiteY2" fmla="*/ 152400 h 254000"/>
                <a:gd name="connsiteX3" fmla="*/ 148492 w 382954"/>
                <a:gd name="connsiteY3" fmla="*/ 207108 h 254000"/>
                <a:gd name="connsiteX4" fmla="*/ 242277 w 382954"/>
                <a:gd name="connsiteY4" fmla="*/ 218831 h 254000"/>
                <a:gd name="connsiteX5" fmla="*/ 261816 w 382954"/>
                <a:gd name="connsiteY5" fmla="*/ 152400 h 254000"/>
                <a:gd name="connsiteX6" fmla="*/ 304800 w 382954"/>
                <a:gd name="connsiteY6" fmla="*/ 191477 h 254000"/>
                <a:gd name="connsiteX7" fmla="*/ 316523 w 382954"/>
                <a:gd name="connsiteY7" fmla="*/ 254000 h 254000"/>
                <a:gd name="connsiteX8" fmla="*/ 375139 w 382954"/>
                <a:gd name="connsiteY8" fmla="*/ 250093 h 254000"/>
                <a:gd name="connsiteX9" fmla="*/ 382954 w 382954"/>
                <a:gd name="connsiteY9" fmla="*/ 175847 h 254000"/>
                <a:gd name="connsiteX10" fmla="*/ 351692 w 382954"/>
                <a:gd name="connsiteY10" fmla="*/ 117231 h 254000"/>
                <a:gd name="connsiteX11" fmla="*/ 281354 w 382954"/>
                <a:gd name="connsiteY11" fmla="*/ 105508 h 254000"/>
                <a:gd name="connsiteX12" fmla="*/ 226646 w 382954"/>
                <a:gd name="connsiteY12" fmla="*/ 101600 h 254000"/>
                <a:gd name="connsiteX13" fmla="*/ 214923 w 382954"/>
                <a:gd name="connsiteY13" fmla="*/ 23447 h 254000"/>
                <a:gd name="connsiteX14" fmla="*/ 187569 w 382954"/>
                <a:gd name="connsiteY14" fmla="*/ 0 h 254000"/>
                <a:gd name="connsiteX15" fmla="*/ 85969 w 382954"/>
                <a:gd name="connsiteY15" fmla="*/ 42985 h 254000"/>
                <a:gd name="connsiteX16" fmla="*/ 0 w 382954"/>
                <a:gd name="connsiteY16" fmla="*/ 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2954" h="254000">
                  <a:moveTo>
                    <a:pt x="0" y="0"/>
                  </a:moveTo>
                  <a:lnTo>
                    <a:pt x="7816" y="62523"/>
                  </a:lnTo>
                  <a:lnTo>
                    <a:pt x="78154" y="152400"/>
                  </a:lnTo>
                  <a:lnTo>
                    <a:pt x="148492" y="207108"/>
                  </a:lnTo>
                  <a:lnTo>
                    <a:pt x="242277" y="218831"/>
                  </a:lnTo>
                  <a:lnTo>
                    <a:pt x="261816" y="152400"/>
                  </a:lnTo>
                  <a:lnTo>
                    <a:pt x="304800" y="191477"/>
                  </a:lnTo>
                  <a:lnTo>
                    <a:pt x="316523" y="254000"/>
                  </a:lnTo>
                  <a:lnTo>
                    <a:pt x="375139" y="250093"/>
                  </a:lnTo>
                  <a:lnTo>
                    <a:pt x="382954" y="175847"/>
                  </a:lnTo>
                  <a:lnTo>
                    <a:pt x="351692" y="117231"/>
                  </a:lnTo>
                  <a:lnTo>
                    <a:pt x="281354" y="105508"/>
                  </a:lnTo>
                  <a:lnTo>
                    <a:pt x="226646" y="101600"/>
                  </a:lnTo>
                  <a:lnTo>
                    <a:pt x="214923" y="23447"/>
                  </a:lnTo>
                  <a:lnTo>
                    <a:pt x="187569" y="0"/>
                  </a:lnTo>
                  <a:lnTo>
                    <a:pt x="85969" y="42985"/>
                  </a:lnTo>
                  <a:lnTo>
                    <a:pt x="0" y="0"/>
                  </a:lnTo>
                  <a:close/>
                </a:path>
              </a:pathLst>
            </a:custGeom>
            <a:solidFill>
              <a:srgbClr val="1F497D"/>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B5BE8238-EB5C-8371-B8CC-91064EECB63E}"/>
                </a:ext>
              </a:extLst>
            </p:cNvPr>
            <p:cNvSpPr/>
            <p:nvPr/>
          </p:nvSpPr>
          <p:spPr>
            <a:xfrm>
              <a:off x="1335716" y="3097122"/>
              <a:ext cx="589161" cy="24622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Yukon</a:t>
              </a:r>
            </a:p>
          </p:txBody>
        </p:sp>
        <p:sp>
          <p:nvSpPr>
            <p:cNvPr id="31" name="Rectangle 30">
              <a:extLst>
                <a:ext uri="{FF2B5EF4-FFF2-40B4-BE49-F238E27FC236}">
                  <a16:creationId xmlns:a16="http://schemas.microsoft.com/office/drawing/2014/main" id="{A935EC82-3342-217E-8315-E4EC391E4C72}"/>
                </a:ext>
              </a:extLst>
            </p:cNvPr>
            <p:cNvSpPr/>
            <p:nvPr/>
          </p:nvSpPr>
          <p:spPr>
            <a:xfrm>
              <a:off x="2317564" y="3239025"/>
              <a:ext cx="4572000" cy="40011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000" b="1" kern="0" err="1">
                  <a:solidFill>
                    <a:prstClr val="black"/>
                  </a:solidFill>
                </a:rPr>
                <a:t>Territoires</a:t>
              </a:r>
              <a:r>
                <a:rPr lang="en-US" sz="1000" b="1" kern="0">
                  <a:solidFill>
                    <a:prstClr val="black"/>
                  </a:solidFill>
                </a:rPr>
                <a:t> du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Nord-Ouest</a:t>
              </a:r>
            </a:p>
          </p:txBody>
        </p:sp>
        <p:sp>
          <p:nvSpPr>
            <p:cNvPr id="32" name="Rectangle 31">
              <a:extLst>
                <a:ext uri="{FF2B5EF4-FFF2-40B4-BE49-F238E27FC236}">
                  <a16:creationId xmlns:a16="http://schemas.microsoft.com/office/drawing/2014/main" id="{08ABD5A9-2369-9AE8-C894-9EAEB525DD36}"/>
                </a:ext>
              </a:extLst>
            </p:cNvPr>
            <p:cNvSpPr/>
            <p:nvPr/>
          </p:nvSpPr>
          <p:spPr>
            <a:xfrm>
              <a:off x="3585402" y="3097122"/>
              <a:ext cx="738078" cy="24622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rPr>
                <a:t>Nunavut</a:t>
              </a:r>
            </a:p>
          </p:txBody>
        </p:sp>
        <p:sp>
          <p:nvSpPr>
            <p:cNvPr id="33" name="Rectangle 32">
              <a:extLst>
                <a:ext uri="{FF2B5EF4-FFF2-40B4-BE49-F238E27FC236}">
                  <a16:creationId xmlns:a16="http://schemas.microsoft.com/office/drawing/2014/main" id="{05E6EFE4-2E60-3EC9-0AF0-16FBE465D145}"/>
                </a:ext>
              </a:extLst>
            </p:cNvPr>
            <p:cNvSpPr/>
            <p:nvPr/>
          </p:nvSpPr>
          <p:spPr>
            <a:xfrm>
              <a:off x="3640202" y="4246803"/>
              <a:ext cx="792930" cy="24622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Manitoba</a:t>
              </a:r>
            </a:p>
          </p:txBody>
        </p:sp>
        <p:sp>
          <p:nvSpPr>
            <p:cNvPr id="34" name="Rectangle 33">
              <a:extLst>
                <a:ext uri="{FF2B5EF4-FFF2-40B4-BE49-F238E27FC236}">
                  <a16:creationId xmlns:a16="http://schemas.microsoft.com/office/drawing/2014/main" id="{A0D91610-8092-9569-4919-520DBB4EFC65}"/>
                </a:ext>
              </a:extLst>
            </p:cNvPr>
            <p:cNvSpPr/>
            <p:nvPr/>
          </p:nvSpPr>
          <p:spPr>
            <a:xfrm rot="19202503">
              <a:off x="2851403" y="4615262"/>
              <a:ext cx="1116441" cy="24622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Saskatchewan</a:t>
              </a:r>
            </a:p>
          </p:txBody>
        </p:sp>
        <p:sp>
          <p:nvSpPr>
            <p:cNvPr id="35" name="TextBox 34">
              <a:extLst>
                <a:ext uri="{FF2B5EF4-FFF2-40B4-BE49-F238E27FC236}">
                  <a16:creationId xmlns:a16="http://schemas.microsoft.com/office/drawing/2014/main" id="{0495DC33-C3D5-E8D0-1975-8270E33820BC}"/>
                </a:ext>
              </a:extLst>
            </p:cNvPr>
            <p:cNvSpPr txBox="1"/>
            <p:nvPr/>
          </p:nvSpPr>
          <p:spPr>
            <a:xfrm>
              <a:off x="2446477" y="4281598"/>
              <a:ext cx="677264"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Alberta</a:t>
              </a:r>
            </a:p>
          </p:txBody>
        </p:sp>
        <p:sp>
          <p:nvSpPr>
            <p:cNvPr id="36" name="Rectangle 35">
              <a:extLst>
                <a:ext uri="{FF2B5EF4-FFF2-40B4-BE49-F238E27FC236}">
                  <a16:creationId xmlns:a16="http://schemas.microsoft.com/office/drawing/2014/main" id="{03400845-65DB-D52C-182B-3192370B0383}"/>
                </a:ext>
              </a:extLst>
            </p:cNvPr>
            <p:cNvSpPr/>
            <p:nvPr/>
          </p:nvSpPr>
          <p:spPr>
            <a:xfrm>
              <a:off x="1604182" y="4191935"/>
              <a:ext cx="1291892" cy="40011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 </a:t>
              </a:r>
              <a:r>
                <a:rPr kumimoji="0" lang="en-US" sz="1000" b="1" i="0" u="none" strike="noStrike" kern="0" cap="none" spc="0" normalizeH="0" baseline="0" noProof="0" err="1">
                  <a:ln>
                    <a:noFill/>
                  </a:ln>
                  <a:solidFill>
                    <a:prstClr val="black"/>
                  </a:solidFill>
                  <a:effectLst/>
                  <a:uLnTx/>
                  <a:uFillTx/>
                </a:rPr>
                <a:t>Colombie</a:t>
              </a:r>
              <a:r>
                <a:rPr kumimoji="0" lang="en-US" sz="1000" b="1" i="0" u="none" strike="noStrike" kern="0" cap="none" spc="0" normalizeH="0" baseline="0" noProof="0">
                  <a:ln>
                    <a:noFill/>
                  </a:ln>
                  <a:solidFill>
                    <a:prstClr val="black"/>
                  </a:solidFill>
                  <a:effectLst/>
                  <a:uLnTx/>
                  <a:uFillTx/>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err="1">
                  <a:ln>
                    <a:noFill/>
                  </a:ln>
                  <a:solidFill>
                    <a:prstClr val="black"/>
                  </a:solidFill>
                  <a:effectLst/>
                  <a:uLnTx/>
                  <a:uFillTx/>
                </a:rPr>
                <a:t>Britannique</a:t>
              </a:r>
              <a:endParaRPr kumimoji="0" lang="en-US" sz="1000" b="1" i="0" u="none" strike="noStrike" kern="0" cap="none" spc="0" normalizeH="0" baseline="0" noProof="0">
                <a:ln>
                  <a:noFill/>
                </a:ln>
                <a:solidFill>
                  <a:prstClr val="black"/>
                </a:solidFill>
                <a:effectLst/>
                <a:uLnTx/>
                <a:uFillTx/>
              </a:endParaRPr>
            </a:p>
          </p:txBody>
        </p:sp>
        <p:sp>
          <p:nvSpPr>
            <p:cNvPr id="37" name="TextBox 36">
              <a:extLst>
                <a:ext uri="{FF2B5EF4-FFF2-40B4-BE49-F238E27FC236}">
                  <a16:creationId xmlns:a16="http://schemas.microsoft.com/office/drawing/2014/main" id="{BAB3655C-96F4-81C8-59A8-B5635F4C3247}"/>
                </a:ext>
              </a:extLst>
            </p:cNvPr>
            <p:cNvSpPr txBox="1"/>
            <p:nvPr/>
          </p:nvSpPr>
          <p:spPr>
            <a:xfrm>
              <a:off x="4452252" y="4572929"/>
              <a:ext cx="690175"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Ontario</a:t>
              </a:r>
            </a:p>
          </p:txBody>
        </p:sp>
        <p:sp>
          <p:nvSpPr>
            <p:cNvPr id="38" name="Rectangle 37">
              <a:extLst>
                <a:ext uri="{FF2B5EF4-FFF2-40B4-BE49-F238E27FC236}">
                  <a16:creationId xmlns:a16="http://schemas.microsoft.com/office/drawing/2014/main" id="{BE50910C-8C12-600D-6315-433276DE756E}"/>
                </a:ext>
              </a:extLst>
            </p:cNvPr>
            <p:cNvSpPr/>
            <p:nvPr/>
          </p:nvSpPr>
          <p:spPr>
            <a:xfrm>
              <a:off x="5609873" y="4260285"/>
              <a:ext cx="616600" cy="24622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rPr>
                <a:t>Québec</a:t>
              </a:r>
            </a:p>
          </p:txBody>
        </p:sp>
        <p:sp>
          <p:nvSpPr>
            <p:cNvPr id="39" name="Rectangle 38">
              <a:extLst>
                <a:ext uri="{FF2B5EF4-FFF2-40B4-BE49-F238E27FC236}">
                  <a16:creationId xmlns:a16="http://schemas.microsoft.com/office/drawing/2014/main" id="{6909E390-8519-1E2B-0A2A-3FCE106D63EE}"/>
                </a:ext>
              </a:extLst>
            </p:cNvPr>
            <p:cNvSpPr/>
            <p:nvPr/>
          </p:nvSpPr>
          <p:spPr>
            <a:xfrm>
              <a:off x="6407554" y="3350344"/>
              <a:ext cx="1603041" cy="40011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Terre-</a:t>
              </a:r>
              <a:r>
                <a:rPr kumimoji="0" lang="en-US" sz="1000" b="1" i="0" u="none" strike="noStrike" kern="0" cap="none" spc="0" normalizeH="0" baseline="0" noProof="0" err="1">
                  <a:ln>
                    <a:noFill/>
                  </a:ln>
                  <a:solidFill>
                    <a:prstClr val="black"/>
                  </a:solidFill>
                  <a:effectLst/>
                  <a:uLnTx/>
                  <a:uFillTx/>
                </a:rPr>
                <a:t>Neuve</a:t>
              </a:r>
              <a:r>
                <a:rPr kumimoji="0" lang="en-US" sz="1000" b="1" i="0" u="none" strike="noStrike" kern="0" cap="none" spc="0" normalizeH="0" baseline="0" noProof="0">
                  <a:ln>
                    <a:noFill/>
                  </a:ln>
                  <a:solidFill>
                    <a:prstClr val="black"/>
                  </a:solidFill>
                  <a:effectLst/>
                  <a:uLnTx/>
                  <a:uFillTx/>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et-Labrador</a:t>
              </a:r>
            </a:p>
          </p:txBody>
        </p:sp>
        <p:sp>
          <p:nvSpPr>
            <p:cNvPr id="40" name="TextBox 39">
              <a:extLst>
                <a:ext uri="{FF2B5EF4-FFF2-40B4-BE49-F238E27FC236}">
                  <a16:creationId xmlns:a16="http://schemas.microsoft.com/office/drawing/2014/main" id="{08EFC685-E85D-098E-5011-A31FEC466A7C}"/>
                </a:ext>
              </a:extLst>
            </p:cNvPr>
            <p:cNvSpPr txBox="1"/>
            <p:nvPr/>
          </p:nvSpPr>
          <p:spPr>
            <a:xfrm>
              <a:off x="348324" y="305183"/>
              <a:ext cx="9356947"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a:ln>
                    <a:noFill/>
                  </a:ln>
                  <a:solidFill>
                    <a:prstClr val="black"/>
                  </a:solidFill>
                  <a:effectLst/>
                  <a:uLnTx/>
                  <a:uFillTx/>
                  <a:latin typeface="Helvetica" pitchFamily="2" charset="0"/>
                </a:rPr>
                <a:t>L'état d'avancement des programmes de dépistage du cancer colorectal au Canada</a:t>
              </a:r>
              <a:endParaRPr kumimoji="0" lang="en-US" b="1" i="0" u="none" strike="noStrike" kern="0" cap="none" spc="0" normalizeH="0" baseline="0" noProof="0">
                <a:ln>
                  <a:noFill/>
                </a:ln>
                <a:solidFill>
                  <a:prstClr val="black"/>
                </a:solidFill>
                <a:effectLst/>
                <a:uLnTx/>
                <a:uFillTx/>
                <a:latin typeface="Helvetica" pitchFamily="2" charset="0"/>
              </a:endParaRPr>
            </a:p>
          </p:txBody>
        </p:sp>
        <p:sp>
          <p:nvSpPr>
            <p:cNvPr id="41" name="TextBox 40">
              <a:extLst>
                <a:ext uri="{FF2B5EF4-FFF2-40B4-BE49-F238E27FC236}">
                  <a16:creationId xmlns:a16="http://schemas.microsoft.com/office/drawing/2014/main" id="{0BBB5D43-2B15-6725-52ED-435941069791}"/>
                </a:ext>
              </a:extLst>
            </p:cNvPr>
            <p:cNvSpPr txBox="1"/>
            <p:nvPr/>
          </p:nvSpPr>
          <p:spPr>
            <a:xfrm>
              <a:off x="544896" y="1150013"/>
              <a:ext cx="1754006" cy="26930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a:ln>
                    <a:noFill/>
                  </a:ln>
                  <a:solidFill>
                    <a:prstClr val="black"/>
                  </a:solidFill>
                  <a:effectLst/>
                  <a:uLnTx/>
                  <a:uFillTx/>
                </a:rPr>
                <a:t>Entièrement</a:t>
              </a:r>
              <a:r>
                <a:rPr lang="en-US" sz="1150" i="0" dirty="0">
                  <a:solidFill>
                    <a:srgbClr val="222222"/>
                  </a:solidFill>
                  <a:effectLst/>
                  <a:latin typeface="Calibri (body)"/>
                </a:rPr>
                <a:t> mis </a:t>
              </a:r>
              <a:r>
                <a:rPr lang="en-US" sz="1150" i="0" dirty="0" err="1">
                  <a:solidFill>
                    <a:srgbClr val="222222"/>
                  </a:solidFill>
                  <a:effectLst/>
                  <a:latin typeface="Calibri (body)"/>
                </a:rPr>
                <a:t>en</a:t>
              </a:r>
              <a:r>
                <a:rPr lang="en-US" sz="1150" i="0" dirty="0">
                  <a:solidFill>
                    <a:srgbClr val="222222"/>
                  </a:solidFill>
                  <a:effectLst/>
                  <a:latin typeface="Calibri (body)"/>
                </a:rPr>
                <a:t> </a:t>
              </a:r>
              <a:r>
                <a:rPr lang="en-US" sz="1150" i="0" dirty="0" err="1">
                  <a:solidFill>
                    <a:srgbClr val="222222"/>
                  </a:solidFill>
                  <a:effectLst/>
                  <a:latin typeface="Calibri (body)"/>
                </a:rPr>
                <a:t>œuvre</a:t>
              </a:r>
              <a:endParaRPr kumimoji="0" lang="en-US" sz="1150" i="0" u="none" strike="noStrike" kern="0" cap="none" spc="0" normalizeH="0" baseline="0" noProof="0" dirty="0">
                <a:ln>
                  <a:noFill/>
                </a:ln>
                <a:solidFill>
                  <a:prstClr val="black"/>
                </a:solidFill>
                <a:effectLst/>
                <a:uLnTx/>
                <a:uFillTx/>
                <a:latin typeface="Calibri (body)"/>
              </a:endParaRPr>
            </a:p>
          </p:txBody>
        </p:sp>
        <p:sp>
          <p:nvSpPr>
            <p:cNvPr id="42" name="TextBox 41">
              <a:extLst>
                <a:ext uri="{FF2B5EF4-FFF2-40B4-BE49-F238E27FC236}">
                  <a16:creationId xmlns:a16="http://schemas.microsoft.com/office/drawing/2014/main" id="{71CE5371-37DD-F292-265E-9FF3D15A6510}"/>
                </a:ext>
              </a:extLst>
            </p:cNvPr>
            <p:cNvSpPr txBox="1"/>
            <p:nvPr/>
          </p:nvSpPr>
          <p:spPr>
            <a:xfrm>
              <a:off x="549122" y="1404601"/>
              <a:ext cx="1925079" cy="461665"/>
            </a:xfrm>
            <a:prstGeom prst="rect">
              <a:avLst/>
            </a:prstGeom>
            <a:noFill/>
          </p:spPr>
          <p:txBody>
            <a:bodyPr wrap="none" rtlCol="0">
              <a:spAutoFit/>
            </a:bodyPr>
            <a:lstStyle/>
            <a:p>
              <a:pPr defTabSz="457200">
                <a:defRPr/>
              </a:pPr>
              <a:r>
                <a:rPr kumimoji="0" lang="en-US" sz="1150" b="0" i="0" u="none" strike="noStrike" kern="0" cap="none" spc="0" normalizeH="0" baseline="0" noProof="0" err="1">
                  <a:ln>
                    <a:noFill/>
                  </a:ln>
                  <a:solidFill>
                    <a:prstClr val="black"/>
                  </a:solidFill>
                  <a:effectLst/>
                  <a:uLnTx/>
                  <a:uFillTx/>
                </a:rPr>
                <a:t>Partiellement</a:t>
              </a:r>
              <a:r>
                <a:rPr kumimoji="0" lang="en-US" sz="1150" b="0" i="0" u="none" strike="noStrike" kern="0" cap="none" spc="0" normalizeH="0" baseline="0" noProof="0">
                  <a:ln>
                    <a:noFill/>
                  </a:ln>
                  <a:solidFill>
                    <a:prstClr val="black"/>
                  </a:solidFill>
                  <a:effectLst/>
                  <a:uLnTx/>
                  <a:uFillTx/>
                </a:rPr>
                <a:t> </a:t>
              </a:r>
              <a:r>
                <a:rPr lang="en-US" sz="1150" i="0">
                  <a:solidFill>
                    <a:srgbClr val="222222"/>
                  </a:solidFill>
                  <a:effectLst/>
                  <a:latin typeface="Calibri (body)"/>
                </a:rPr>
                <a:t>mis </a:t>
              </a:r>
              <a:r>
                <a:rPr lang="en-US" sz="1150" i="0" err="1">
                  <a:solidFill>
                    <a:srgbClr val="222222"/>
                  </a:solidFill>
                  <a:effectLst/>
                  <a:latin typeface="Calibri (body)"/>
                </a:rPr>
                <a:t>en</a:t>
              </a:r>
              <a:r>
                <a:rPr lang="en-US" sz="1150" i="0">
                  <a:solidFill>
                    <a:srgbClr val="222222"/>
                  </a:solidFill>
                  <a:effectLst/>
                  <a:latin typeface="Calibri (body)"/>
                </a:rPr>
                <a:t> </a:t>
              </a:r>
              <a:r>
                <a:rPr lang="en-US" sz="1150" i="0" err="1">
                  <a:solidFill>
                    <a:srgbClr val="222222"/>
                  </a:solidFill>
                  <a:effectLst/>
                  <a:latin typeface="Calibri (body)"/>
                </a:rPr>
                <a:t>œuvre</a:t>
              </a:r>
              <a:endParaRPr kumimoji="0" lang="en-US" sz="1150" i="0" u="none" strike="noStrike" kern="0" cap="none" spc="0" normalizeH="0" baseline="0" noProof="0">
                <a:ln>
                  <a:noFill/>
                </a:ln>
                <a:solidFill>
                  <a:prstClr val="black"/>
                </a:solidFill>
                <a:effectLst/>
                <a:uLnTx/>
                <a:uFillTx/>
                <a:latin typeface="Calibri (body)"/>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endParaRPr>
            </a:p>
          </p:txBody>
        </p:sp>
        <p:sp>
          <p:nvSpPr>
            <p:cNvPr id="43" name="Alternate Process 44">
              <a:extLst>
                <a:ext uri="{FF2B5EF4-FFF2-40B4-BE49-F238E27FC236}">
                  <a16:creationId xmlns:a16="http://schemas.microsoft.com/office/drawing/2014/main" id="{BE2526A9-5144-09FF-C4B6-F863F2E6F042}"/>
                </a:ext>
              </a:extLst>
            </p:cNvPr>
            <p:cNvSpPr/>
            <p:nvPr/>
          </p:nvSpPr>
          <p:spPr>
            <a:xfrm>
              <a:off x="441326" y="1229657"/>
              <a:ext cx="140911" cy="108290"/>
            </a:xfrm>
            <a:prstGeom prst="flowChartAlternateProcess">
              <a:avLst/>
            </a:prstGeom>
            <a:solidFill>
              <a:srgbClr val="4F81BD">
                <a:lumMod val="60000"/>
                <a:lumOff val="4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4" name="Alternate Process 46">
              <a:extLst>
                <a:ext uri="{FF2B5EF4-FFF2-40B4-BE49-F238E27FC236}">
                  <a16:creationId xmlns:a16="http://schemas.microsoft.com/office/drawing/2014/main" id="{5B47D359-18D5-F60B-2D0F-55F2D8F6F671}"/>
                </a:ext>
              </a:extLst>
            </p:cNvPr>
            <p:cNvSpPr/>
            <p:nvPr/>
          </p:nvSpPr>
          <p:spPr>
            <a:xfrm>
              <a:off x="438055" y="1477523"/>
              <a:ext cx="140911" cy="108290"/>
            </a:xfrm>
            <a:prstGeom prst="flowChartAlternateProcess">
              <a:avLst/>
            </a:prstGeom>
            <a:solidFill>
              <a:srgbClr val="4F81BD">
                <a:lumMod val="20000"/>
                <a:lumOff val="8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5" name="Freeform 51">
              <a:extLst>
                <a:ext uri="{FF2B5EF4-FFF2-40B4-BE49-F238E27FC236}">
                  <a16:creationId xmlns:a16="http://schemas.microsoft.com/office/drawing/2014/main" id="{C282DDC5-3C27-9C69-3665-1E4CAE03E6C1}"/>
                </a:ext>
              </a:extLst>
            </p:cNvPr>
            <p:cNvSpPr/>
            <p:nvPr/>
          </p:nvSpPr>
          <p:spPr>
            <a:xfrm>
              <a:off x="6525431" y="4701675"/>
              <a:ext cx="396875" cy="365125"/>
            </a:xfrm>
            <a:custGeom>
              <a:avLst/>
              <a:gdLst>
                <a:gd name="connsiteX0" fmla="*/ 396875 w 396875"/>
                <a:gd name="connsiteY0" fmla="*/ 155575 h 365125"/>
                <a:gd name="connsiteX1" fmla="*/ 317500 w 396875"/>
                <a:gd name="connsiteY1" fmla="*/ 123825 h 365125"/>
                <a:gd name="connsiteX2" fmla="*/ 273050 w 396875"/>
                <a:gd name="connsiteY2" fmla="*/ 57150 h 365125"/>
                <a:gd name="connsiteX3" fmla="*/ 244475 w 396875"/>
                <a:gd name="connsiteY3" fmla="*/ 0 h 365125"/>
                <a:gd name="connsiteX4" fmla="*/ 155575 w 396875"/>
                <a:gd name="connsiteY4" fmla="*/ 25400 h 365125"/>
                <a:gd name="connsiteX5" fmla="*/ 79375 w 396875"/>
                <a:gd name="connsiteY5" fmla="*/ 44450 h 365125"/>
                <a:gd name="connsiteX6" fmla="*/ 9525 w 396875"/>
                <a:gd name="connsiteY6" fmla="*/ 92075 h 365125"/>
                <a:gd name="connsiteX7" fmla="*/ 0 w 396875"/>
                <a:gd name="connsiteY7" fmla="*/ 152400 h 365125"/>
                <a:gd name="connsiteX8" fmla="*/ 3175 w 396875"/>
                <a:gd name="connsiteY8" fmla="*/ 187325 h 365125"/>
                <a:gd name="connsiteX9" fmla="*/ 53975 w 396875"/>
                <a:gd name="connsiteY9" fmla="*/ 180975 h 365125"/>
                <a:gd name="connsiteX10" fmla="*/ 82550 w 396875"/>
                <a:gd name="connsiteY10" fmla="*/ 254000 h 365125"/>
                <a:gd name="connsiteX11" fmla="*/ 180975 w 396875"/>
                <a:gd name="connsiteY11" fmla="*/ 358775 h 365125"/>
                <a:gd name="connsiteX12" fmla="*/ 266700 w 396875"/>
                <a:gd name="connsiteY12" fmla="*/ 365125 h 365125"/>
                <a:gd name="connsiteX13" fmla="*/ 361950 w 396875"/>
                <a:gd name="connsiteY13" fmla="*/ 250825 h 365125"/>
                <a:gd name="connsiteX14" fmla="*/ 396875 w 396875"/>
                <a:gd name="connsiteY14" fmla="*/ 15557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6875" h="365125">
                  <a:moveTo>
                    <a:pt x="396875" y="155575"/>
                  </a:moveTo>
                  <a:lnTo>
                    <a:pt x="317500" y="123825"/>
                  </a:lnTo>
                  <a:lnTo>
                    <a:pt x="273050" y="57150"/>
                  </a:lnTo>
                  <a:lnTo>
                    <a:pt x="244475" y="0"/>
                  </a:lnTo>
                  <a:lnTo>
                    <a:pt x="155575" y="25400"/>
                  </a:lnTo>
                  <a:lnTo>
                    <a:pt x="79375" y="44450"/>
                  </a:lnTo>
                  <a:lnTo>
                    <a:pt x="9525" y="92075"/>
                  </a:lnTo>
                  <a:lnTo>
                    <a:pt x="0" y="152400"/>
                  </a:lnTo>
                  <a:lnTo>
                    <a:pt x="3175" y="187325"/>
                  </a:lnTo>
                  <a:lnTo>
                    <a:pt x="53975" y="180975"/>
                  </a:lnTo>
                  <a:lnTo>
                    <a:pt x="82550" y="254000"/>
                  </a:lnTo>
                  <a:lnTo>
                    <a:pt x="180975" y="358775"/>
                  </a:lnTo>
                  <a:lnTo>
                    <a:pt x="266700" y="365125"/>
                  </a:lnTo>
                  <a:lnTo>
                    <a:pt x="361950" y="250825"/>
                  </a:lnTo>
                  <a:lnTo>
                    <a:pt x="396875" y="155575"/>
                  </a:lnTo>
                  <a:close/>
                </a:path>
              </a:pathLst>
            </a:custGeom>
            <a:solidFill>
              <a:srgbClr val="4F81BD">
                <a:lumMod val="60000"/>
                <a:lumOff val="4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Freeform 52">
              <a:extLst>
                <a:ext uri="{FF2B5EF4-FFF2-40B4-BE49-F238E27FC236}">
                  <a16:creationId xmlns:a16="http://schemas.microsoft.com/office/drawing/2014/main" id="{798A4587-FBBC-CDDE-A426-8F5620C7C720}"/>
                </a:ext>
              </a:extLst>
            </p:cNvPr>
            <p:cNvSpPr/>
            <p:nvPr/>
          </p:nvSpPr>
          <p:spPr>
            <a:xfrm>
              <a:off x="6869329" y="4622300"/>
              <a:ext cx="349250" cy="568325"/>
            </a:xfrm>
            <a:custGeom>
              <a:avLst/>
              <a:gdLst>
                <a:gd name="connsiteX0" fmla="*/ 257175 w 349250"/>
                <a:gd name="connsiteY0" fmla="*/ 0 h 568325"/>
                <a:gd name="connsiteX1" fmla="*/ 269875 w 349250"/>
                <a:gd name="connsiteY1" fmla="*/ 149225 h 568325"/>
                <a:gd name="connsiteX2" fmla="*/ 209550 w 349250"/>
                <a:gd name="connsiteY2" fmla="*/ 222250 h 568325"/>
                <a:gd name="connsiteX3" fmla="*/ 127000 w 349250"/>
                <a:gd name="connsiteY3" fmla="*/ 231775 h 568325"/>
                <a:gd name="connsiteX4" fmla="*/ 92075 w 349250"/>
                <a:gd name="connsiteY4" fmla="*/ 234950 h 568325"/>
                <a:gd name="connsiteX5" fmla="*/ 41275 w 349250"/>
                <a:gd name="connsiteY5" fmla="*/ 342900 h 568325"/>
                <a:gd name="connsiteX6" fmla="*/ 0 w 349250"/>
                <a:gd name="connsiteY6" fmla="*/ 441325 h 568325"/>
                <a:gd name="connsiteX7" fmla="*/ 28575 w 349250"/>
                <a:gd name="connsiteY7" fmla="*/ 555625 h 568325"/>
                <a:gd name="connsiteX8" fmla="*/ 114300 w 349250"/>
                <a:gd name="connsiteY8" fmla="*/ 568325 h 568325"/>
                <a:gd name="connsiteX9" fmla="*/ 149225 w 349250"/>
                <a:gd name="connsiteY9" fmla="*/ 476250 h 568325"/>
                <a:gd name="connsiteX10" fmla="*/ 184150 w 349250"/>
                <a:gd name="connsiteY10" fmla="*/ 358775 h 568325"/>
                <a:gd name="connsiteX11" fmla="*/ 269875 w 349250"/>
                <a:gd name="connsiteY11" fmla="*/ 311150 h 568325"/>
                <a:gd name="connsiteX12" fmla="*/ 330200 w 349250"/>
                <a:gd name="connsiteY12" fmla="*/ 231775 h 568325"/>
                <a:gd name="connsiteX13" fmla="*/ 349250 w 349250"/>
                <a:gd name="connsiteY13" fmla="*/ 142875 h 568325"/>
                <a:gd name="connsiteX14" fmla="*/ 336550 w 349250"/>
                <a:gd name="connsiteY14" fmla="*/ 69850 h 568325"/>
                <a:gd name="connsiteX15" fmla="*/ 314325 w 349250"/>
                <a:gd name="connsiteY15" fmla="*/ 22225 h 568325"/>
                <a:gd name="connsiteX16" fmla="*/ 257175 w 349250"/>
                <a:gd name="connsiteY16" fmla="*/ 0 h 56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9250" h="568325">
                  <a:moveTo>
                    <a:pt x="257175" y="0"/>
                  </a:moveTo>
                  <a:lnTo>
                    <a:pt x="269875" y="149225"/>
                  </a:lnTo>
                  <a:lnTo>
                    <a:pt x="209550" y="222250"/>
                  </a:lnTo>
                  <a:lnTo>
                    <a:pt x="127000" y="231775"/>
                  </a:lnTo>
                  <a:lnTo>
                    <a:pt x="92075" y="234950"/>
                  </a:lnTo>
                  <a:lnTo>
                    <a:pt x="41275" y="342900"/>
                  </a:lnTo>
                  <a:lnTo>
                    <a:pt x="0" y="441325"/>
                  </a:lnTo>
                  <a:lnTo>
                    <a:pt x="28575" y="555625"/>
                  </a:lnTo>
                  <a:lnTo>
                    <a:pt x="114300" y="568325"/>
                  </a:lnTo>
                  <a:lnTo>
                    <a:pt x="149225" y="476250"/>
                  </a:lnTo>
                  <a:lnTo>
                    <a:pt x="184150" y="358775"/>
                  </a:lnTo>
                  <a:lnTo>
                    <a:pt x="269875" y="311150"/>
                  </a:lnTo>
                  <a:lnTo>
                    <a:pt x="330200" y="231775"/>
                  </a:lnTo>
                  <a:lnTo>
                    <a:pt x="349250" y="142875"/>
                  </a:lnTo>
                  <a:lnTo>
                    <a:pt x="336550" y="69850"/>
                  </a:lnTo>
                  <a:lnTo>
                    <a:pt x="314325" y="22225"/>
                  </a:lnTo>
                  <a:lnTo>
                    <a:pt x="257175" y="0"/>
                  </a:lnTo>
                  <a:close/>
                </a:path>
              </a:pathLst>
            </a:custGeom>
            <a:solidFill>
              <a:srgbClr val="4F81BD">
                <a:lumMod val="60000"/>
                <a:lumOff val="4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2980C941-AA1A-54AE-D167-0913F89E6BD7}"/>
                </a:ext>
              </a:extLst>
            </p:cNvPr>
            <p:cNvSpPr/>
            <p:nvPr/>
          </p:nvSpPr>
          <p:spPr>
            <a:xfrm>
              <a:off x="6385141" y="5060420"/>
              <a:ext cx="968375" cy="40011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Nouveau-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Brunswick</a:t>
              </a:r>
            </a:p>
          </p:txBody>
        </p:sp>
        <p:sp>
          <p:nvSpPr>
            <p:cNvPr id="48" name="Rectangle 47">
              <a:extLst>
                <a:ext uri="{FF2B5EF4-FFF2-40B4-BE49-F238E27FC236}">
                  <a16:creationId xmlns:a16="http://schemas.microsoft.com/office/drawing/2014/main" id="{CBBC645F-9916-9DED-AEEC-FA97CF67DCC7}"/>
                </a:ext>
              </a:extLst>
            </p:cNvPr>
            <p:cNvSpPr/>
            <p:nvPr/>
          </p:nvSpPr>
          <p:spPr>
            <a:xfrm>
              <a:off x="7171314" y="4825440"/>
              <a:ext cx="739901" cy="40011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rPr>
                <a:t>Nouvelle- </a:t>
              </a:r>
              <a:r>
                <a:rPr kumimoji="0" lang="en-US" sz="1000" b="1" i="0" u="none" strike="noStrike" kern="0" cap="none" spc="0" normalizeH="0" baseline="0" noProof="0" err="1">
                  <a:ln>
                    <a:noFill/>
                  </a:ln>
                  <a:solidFill>
                    <a:prstClr val="black"/>
                  </a:solidFill>
                  <a:effectLst/>
                  <a:uLnTx/>
                  <a:uFillTx/>
                </a:rPr>
                <a:t>Écosse</a:t>
              </a:r>
              <a:endParaRPr kumimoji="0" lang="en-US" sz="1000" b="1" i="0" u="none" strike="noStrike" kern="0" cap="none" spc="0" normalizeH="0" baseline="0" noProof="0">
                <a:ln>
                  <a:noFill/>
                </a:ln>
                <a:solidFill>
                  <a:prstClr val="black"/>
                </a:solidFill>
                <a:effectLst/>
                <a:uLnTx/>
                <a:uFillTx/>
              </a:endParaRPr>
            </a:p>
          </p:txBody>
        </p:sp>
        <p:cxnSp>
          <p:nvCxnSpPr>
            <p:cNvPr id="49" name="Straight Connector 48">
              <a:extLst>
                <a:ext uri="{FF2B5EF4-FFF2-40B4-BE49-F238E27FC236}">
                  <a16:creationId xmlns:a16="http://schemas.microsoft.com/office/drawing/2014/main" id="{79D4DC0F-B1CF-9608-477C-A228D9828885}"/>
                </a:ext>
              </a:extLst>
            </p:cNvPr>
            <p:cNvCxnSpPr/>
            <p:nvPr/>
          </p:nvCxnSpPr>
          <p:spPr>
            <a:xfrm>
              <a:off x="443766" y="928143"/>
              <a:ext cx="8226898"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50" name="TextBox 49">
              <a:extLst>
                <a:ext uri="{FF2B5EF4-FFF2-40B4-BE49-F238E27FC236}">
                  <a16:creationId xmlns:a16="http://schemas.microsoft.com/office/drawing/2014/main" id="{A6AED8C0-E682-9AE5-19EB-0E11C4714EFE}"/>
                </a:ext>
              </a:extLst>
            </p:cNvPr>
            <p:cNvSpPr txBox="1"/>
            <p:nvPr/>
          </p:nvSpPr>
          <p:spPr>
            <a:xfrm>
              <a:off x="378048" y="634190"/>
              <a:ext cx="1688753" cy="27699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err="1">
                  <a:ln>
                    <a:noFill/>
                  </a:ln>
                  <a:solidFill>
                    <a:prstClr val="black"/>
                  </a:solidFill>
                  <a:effectLst/>
                  <a:uLnTx/>
                  <a:uFillTx/>
                </a:rPr>
                <a:t>Juin</a:t>
              </a:r>
              <a:r>
                <a:rPr kumimoji="0" lang="en-US" sz="1200" b="1" i="0" u="none" strike="noStrike" kern="0" cap="none" spc="0" normalizeH="0" baseline="0" noProof="0">
                  <a:ln>
                    <a:noFill/>
                  </a:ln>
                  <a:solidFill>
                    <a:prstClr val="black"/>
                  </a:solidFill>
                  <a:effectLst/>
                  <a:uLnTx/>
                  <a:uFillTx/>
                </a:rPr>
                <a:t> 2022</a:t>
              </a:r>
            </a:p>
          </p:txBody>
        </p:sp>
      </p:grpSp>
      <p:sp>
        <p:nvSpPr>
          <p:cNvPr id="53" name="TextBox 52">
            <a:extLst>
              <a:ext uri="{FF2B5EF4-FFF2-40B4-BE49-F238E27FC236}">
                <a16:creationId xmlns:a16="http://schemas.microsoft.com/office/drawing/2014/main" id="{A6A8D2DD-F1B3-1583-27E2-BC83FBD27CE6}"/>
              </a:ext>
            </a:extLst>
          </p:cNvPr>
          <p:cNvSpPr txBox="1"/>
          <p:nvPr/>
        </p:nvSpPr>
        <p:spPr>
          <a:xfrm>
            <a:off x="2131402" y="2005322"/>
            <a:ext cx="1269899" cy="26930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fr-FR" sz="1150" kern="0" dirty="0">
                <a:solidFill>
                  <a:prstClr val="black"/>
                </a:solidFill>
              </a:rPr>
              <a:t>A</a:t>
            </a:r>
            <a:r>
              <a:rPr kumimoji="0" lang="fr-FR" sz="1150" b="0" i="0" u="none" strike="noStrike" kern="0" cap="none" spc="0" normalizeH="0" baseline="0" noProof="0" dirty="0" err="1">
                <a:ln>
                  <a:noFill/>
                </a:ln>
                <a:solidFill>
                  <a:prstClr val="black"/>
                </a:solidFill>
                <a:effectLst/>
                <a:uLnTx/>
                <a:uFillTx/>
              </a:rPr>
              <a:t>nnoncé</a:t>
            </a:r>
            <a:r>
              <a:rPr kumimoji="0" lang="fr-FR" sz="1150" b="0" i="0" u="none" strike="noStrike" kern="0" cap="none" spc="0" normalizeH="0" baseline="0" noProof="0" dirty="0">
                <a:ln>
                  <a:noFill/>
                </a:ln>
                <a:solidFill>
                  <a:prstClr val="black"/>
                </a:solidFill>
                <a:effectLst/>
                <a:uLnTx/>
                <a:uFillTx/>
              </a:rPr>
              <a:t> ou </a:t>
            </a:r>
            <a:r>
              <a:rPr kumimoji="0" lang="en-US" sz="1100" b="0" i="0" u="none" strike="noStrike" kern="0" cap="none" spc="0" normalizeH="0" baseline="0" noProof="0" dirty="0" err="1">
                <a:ln>
                  <a:noFill/>
                </a:ln>
                <a:solidFill>
                  <a:prstClr val="black"/>
                </a:solidFill>
                <a:effectLst/>
                <a:uLnTx/>
                <a:uFillTx/>
              </a:rPr>
              <a:t>prévu</a:t>
            </a:r>
            <a:endParaRPr kumimoji="0" lang="en-US" sz="1150" b="0" i="0" u="none" strike="noStrike" kern="0" cap="none" spc="0" normalizeH="0" baseline="0" noProof="0" dirty="0">
              <a:ln>
                <a:noFill/>
              </a:ln>
              <a:solidFill>
                <a:prstClr val="black"/>
              </a:solidFill>
              <a:effectLst/>
              <a:uLnTx/>
              <a:uFillTx/>
            </a:endParaRPr>
          </a:p>
        </p:txBody>
      </p:sp>
      <p:sp>
        <p:nvSpPr>
          <p:cNvPr id="54" name="Alternate Process 46">
            <a:extLst>
              <a:ext uri="{FF2B5EF4-FFF2-40B4-BE49-F238E27FC236}">
                <a16:creationId xmlns:a16="http://schemas.microsoft.com/office/drawing/2014/main" id="{77A7EB10-9AFD-5657-2EE1-A0FBE459F065}"/>
              </a:ext>
            </a:extLst>
          </p:cNvPr>
          <p:cNvSpPr/>
          <p:nvPr/>
        </p:nvSpPr>
        <p:spPr>
          <a:xfrm>
            <a:off x="2020335" y="2078244"/>
            <a:ext cx="140911" cy="108290"/>
          </a:xfrm>
          <a:prstGeom prst="flowChartAlternateProcess">
            <a:avLst/>
          </a:prstGeom>
          <a:solidFill>
            <a:srgbClr val="1F497D"/>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D5B12BFC-02F2-38AD-811B-AB60C039EFF0}"/>
              </a:ext>
            </a:extLst>
          </p:cNvPr>
          <p:cNvSpPr/>
          <p:nvPr/>
        </p:nvSpPr>
        <p:spPr>
          <a:xfrm>
            <a:off x="9275551" y="4794659"/>
            <a:ext cx="890302" cy="553998"/>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000" b="1" kern="0">
                <a:solidFill>
                  <a:prstClr val="black"/>
                </a:solidFill>
              </a:rPr>
              <a:t>Île-du-Prince-Édouard</a:t>
            </a:r>
            <a:endParaRPr kumimoji="0" lang="en-US" sz="1000" b="1"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75509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74371" y="254026"/>
            <a:ext cx="10380786" cy="752842"/>
          </a:xfrm>
        </p:spPr>
        <p:txBody>
          <a:bodyPr>
            <a:normAutofit/>
          </a:bodyPr>
          <a:lstStyle/>
          <a:p>
            <a:r>
              <a:rPr lang="fr-FR" sz="1600"/>
              <a:t>Programmes de dépistage du cancer colorectal au Canada</a:t>
            </a:r>
            <a:endParaRPr lang="en-US" sz="1600"/>
          </a:p>
        </p:txBody>
      </p:sp>
      <p:graphicFrame>
        <p:nvGraphicFramePr>
          <p:cNvPr id="7" name="Table 6">
            <a:extLst>
              <a:ext uri="{FF2B5EF4-FFF2-40B4-BE49-F238E27FC236}">
                <a16:creationId xmlns:a16="http://schemas.microsoft.com/office/drawing/2014/main" id="{5BD71C19-9298-D458-0781-1741026C596B}"/>
              </a:ext>
            </a:extLst>
          </p:cNvPr>
          <p:cNvGraphicFramePr>
            <a:graphicFrameLocks noGrp="1"/>
          </p:cNvGraphicFramePr>
          <p:nvPr>
            <p:extLst>
              <p:ext uri="{D42A27DB-BD31-4B8C-83A1-F6EECF244321}">
                <p14:modId xmlns:p14="http://schemas.microsoft.com/office/powerpoint/2010/main" val="1874930284"/>
              </p:ext>
            </p:extLst>
          </p:nvPr>
        </p:nvGraphicFramePr>
        <p:xfrm>
          <a:off x="585558" y="1115568"/>
          <a:ext cx="11020884" cy="5352241"/>
        </p:xfrm>
        <a:graphic>
          <a:graphicData uri="http://schemas.openxmlformats.org/drawingml/2006/table">
            <a:tbl>
              <a:tblPr firstRow="1" firstCol="1" bandRow="1">
                <a:tableStyleId>{7E9639D4-E3E2-4D34-9284-5A2195B3D0D7}</a:tableStyleId>
              </a:tblPr>
              <a:tblGrid>
                <a:gridCol w="1159959">
                  <a:extLst>
                    <a:ext uri="{9D8B030D-6E8A-4147-A177-3AD203B41FA5}">
                      <a16:colId xmlns:a16="http://schemas.microsoft.com/office/drawing/2014/main" val="336978820"/>
                    </a:ext>
                  </a:extLst>
                </a:gridCol>
                <a:gridCol w="730187">
                  <a:extLst>
                    <a:ext uri="{9D8B030D-6E8A-4147-A177-3AD203B41FA5}">
                      <a16:colId xmlns:a16="http://schemas.microsoft.com/office/drawing/2014/main" val="2499660681"/>
                    </a:ext>
                  </a:extLst>
                </a:gridCol>
                <a:gridCol w="2384596">
                  <a:extLst>
                    <a:ext uri="{9D8B030D-6E8A-4147-A177-3AD203B41FA5}">
                      <a16:colId xmlns:a16="http://schemas.microsoft.com/office/drawing/2014/main" val="3255986793"/>
                    </a:ext>
                  </a:extLst>
                </a:gridCol>
                <a:gridCol w="3835607">
                  <a:extLst>
                    <a:ext uri="{9D8B030D-6E8A-4147-A177-3AD203B41FA5}">
                      <a16:colId xmlns:a16="http://schemas.microsoft.com/office/drawing/2014/main" val="2465654534"/>
                    </a:ext>
                  </a:extLst>
                </a:gridCol>
                <a:gridCol w="2910535">
                  <a:extLst>
                    <a:ext uri="{9D8B030D-6E8A-4147-A177-3AD203B41FA5}">
                      <a16:colId xmlns:a16="http://schemas.microsoft.com/office/drawing/2014/main" val="3642095376"/>
                    </a:ext>
                  </a:extLst>
                </a:gridCol>
              </a:tblGrid>
              <a:tr h="541723">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a:solidFill>
                            <a:srgbClr val="FEFFFE"/>
                          </a:solidFill>
                          <a:effectLst/>
                          <a:latin typeface="+mn-lt"/>
                          <a:ea typeface="+mn-ea"/>
                          <a:cs typeface="+mn-cs"/>
                        </a:rPr>
                        <a:t>Province </a:t>
                      </a:r>
                      <a:r>
                        <a:rPr lang="en-US" sz="900" b="1" kern="1200" err="1">
                          <a:solidFill>
                            <a:srgbClr val="FEFFFE"/>
                          </a:solidFill>
                          <a:effectLst/>
                          <a:latin typeface="+mn-lt"/>
                          <a:ea typeface="+mn-ea"/>
                          <a:cs typeface="+mn-cs"/>
                        </a:rPr>
                        <a:t>ou</a:t>
                      </a:r>
                      <a:r>
                        <a:rPr lang="en-US" sz="900" b="1" kern="1200">
                          <a:solidFill>
                            <a:srgbClr val="FEFFFE"/>
                          </a:solidFill>
                          <a:effectLst/>
                          <a:latin typeface="+mn-lt"/>
                          <a:ea typeface="+mn-ea"/>
                          <a:cs typeface="+mn-cs"/>
                        </a:rPr>
                        <a:t> </a:t>
                      </a:r>
                      <a:r>
                        <a:rPr lang="en-US" sz="900" b="1" kern="1200" err="1">
                          <a:solidFill>
                            <a:srgbClr val="FEFFFE"/>
                          </a:solidFill>
                          <a:effectLst/>
                          <a:latin typeface="+mn-lt"/>
                          <a:ea typeface="+mn-ea"/>
                          <a:cs typeface="+mn-cs"/>
                        </a:rPr>
                        <a:t>territoire</a:t>
                      </a:r>
                      <a:endParaRPr lang="en-US" sz="900" b="1" kern="1200">
                        <a:solidFill>
                          <a:srgbClr val="FEFFFE"/>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a:solidFill>
                            <a:srgbClr val="FEFFFE"/>
                          </a:solidFill>
                          <a:effectLst/>
                          <a:latin typeface="+mn-lt"/>
                          <a:ea typeface="+mn-ea"/>
                          <a:cs typeface="+mn-cs"/>
                        </a:rPr>
                        <a:t>Date du </a:t>
                      </a:r>
                      <a:r>
                        <a:rPr lang="en-US" sz="900" b="1" kern="1200" err="1">
                          <a:solidFill>
                            <a:srgbClr val="FEFFFE"/>
                          </a:solidFill>
                          <a:effectLst/>
                          <a:latin typeface="+mn-lt"/>
                          <a:ea typeface="+mn-ea"/>
                          <a:cs typeface="+mn-cs"/>
                        </a:rPr>
                        <a:t>lancement</a:t>
                      </a:r>
                      <a:r>
                        <a:rPr lang="en-US" sz="900" b="1" kern="1200">
                          <a:solidFill>
                            <a:srgbClr val="FEFFFE"/>
                          </a:solidFill>
                          <a:effectLst/>
                          <a:latin typeface="+mn-lt"/>
                          <a:ea typeface="+mn-ea"/>
                          <a:cs typeface="+mn-cs"/>
                        </a:rPr>
                        <a:t> du </a:t>
                      </a:r>
                      <a:r>
                        <a:rPr lang="en-US" sz="900" b="1" kern="1200" err="1">
                          <a:solidFill>
                            <a:srgbClr val="FEFFFE"/>
                          </a:solidFill>
                          <a:effectLst/>
                          <a:latin typeface="+mn-lt"/>
                          <a:ea typeface="+mn-ea"/>
                          <a:cs typeface="+mn-cs"/>
                        </a:rPr>
                        <a:t>programme</a:t>
                      </a:r>
                      <a:endParaRPr lang="en-US" sz="900" b="1" kern="1200">
                        <a:solidFill>
                          <a:srgbClr val="FEFFFE"/>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dirty="0" err="1">
                          <a:solidFill>
                            <a:srgbClr val="FEFFFE"/>
                          </a:solidFill>
                          <a:effectLst/>
                          <a:latin typeface="+mn-lt"/>
                          <a:ea typeface="+mn-ea"/>
                          <a:cs typeface="+mn-cs"/>
                        </a:rPr>
                        <a:t>L’etat</a:t>
                      </a:r>
                      <a:r>
                        <a:rPr lang="en-US" sz="900" b="1" kern="1200" dirty="0">
                          <a:solidFill>
                            <a:srgbClr val="FEFFFE"/>
                          </a:solidFill>
                          <a:effectLst/>
                          <a:latin typeface="+mn-lt"/>
                          <a:ea typeface="+mn-ea"/>
                          <a:cs typeface="+mn-cs"/>
                        </a:rPr>
                        <a:t> </a:t>
                      </a:r>
                      <a:r>
                        <a:rPr lang="en-US" sz="900" b="1" kern="1200" dirty="0" err="1">
                          <a:solidFill>
                            <a:srgbClr val="FEFFFE"/>
                          </a:solidFill>
                          <a:effectLst/>
                          <a:latin typeface="+mn-lt"/>
                          <a:ea typeface="+mn-ea"/>
                          <a:cs typeface="+mn-cs"/>
                        </a:rPr>
                        <a:t>d’advancement</a:t>
                      </a:r>
                      <a:r>
                        <a:rPr lang="en-US" sz="900" b="1" kern="1200" dirty="0">
                          <a:solidFill>
                            <a:srgbClr val="FEFFFE"/>
                          </a:solidFill>
                          <a:effectLst/>
                          <a:latin typeface="+mn-lt"/>
                          <a:ea typeface="+mn-ea"/>
                          <a:cs typeface="+mn-cs"/>
                        </a:rPr>
                        <a:t> du </a:t>
                      </a:r>
                      <a:r>
                        <a:rPr lang="en-US" sz="900" b="1" kern="1200" dirty="0" err="1">
                          <a:solidFill>
                            <a:srgbClr val="FEFFFE"/>
                          </a:solidFill>
                          <a:effectLst/>
                          <a:latin typeface="+mn-lt"/>
                          <a:ea typeface="+mn-ea"/>
                          <a:cs typeface="+mn-cs"/>
                        </a:rPr>
                        <a:t>programme</a:t>
                      </a:r>
                      <a:endParaRPr lang="en-US" sz="900" b="1" kern="1200" dirty="0">
                        <a:solidFill>
                          <a:srgbClr val="FEFFFE"/>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Nom du </a:t>
                      </a:r>
                      <a:r>
                        <a:rPr lang="en-US" sz="900" b="1" kern="1200" dirty="0" err="1">
                          <a:solidFill>
                            <a:srgbClr val="FEFFFE"/>
                          </a:solidFill>
                          <a:effectLst/>
                          <a:latin typeface="+mn-lt"/>
                          <a:ea typeface="+mn-ea"/>
                          <a:cs typeface="+mn-cs"/>
                        </a:rPr>
                        <a:t>programme</a:t>
                      </a:r>
                      <a:endParaRPr lang="en-US" sz="900" b="1" kern="1200" dirty="0">
                        <a:solidFill>
                          <a:srgbClr val="FEFFFE"/>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defTabSz="914400" rtl="0" eaLnBrk="1" latinLnBrk="0" hangingPunct="1">
                        <a:lnSpc>
                          <a:spcPct val="107000"/>
                        </a:lnSpc>
                        <a:spcBef>
                          <a:spcPts val="240"/>
                        </a:spcBef>
                        <a:spcAft>
                          <a:spcPts val="240"/>
                        </a:spcAft>
                        <a:tabLst>
                          <a:tab pos="5280025" algn="l"/>
                        </a:tabLst>
                      </a:pPr>
                      <a:r>
                        <a:rPr lang="fr-FR" sz="900" b="1" kern="1200">
                          <a:solidFill>
                            <a:srgbClr val="FEFFFE"/>
                          </a:solidFill>
                          <a:effectLst/>
                          <a:latin typeface="+mn-lt"/>
                          <a:ea typeface="+mn-ea"/>
                          <a:cs typeface="+mn-cs"/>
                        </a:rPr>
                        <a:t>Organisme responsable de l'administration du programme</a:t>
                      </a:r>
                      <a:endParaRPr lang="en-US" sz="900" b="1" kern="1200">
                        <a:solidFill>
                          <a:srgbClr val="FEFFFE"/>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650246387"/>
                  </a:ext>
                </a:extLst>
              </a:tr>
              <a:tr h="358453">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a:solidFill>
                            <a:srgbClr val="FEFFFE"/>
                          </a:solidFill>
                          <a:effectLst/>
                          <a:latin typeface="+mn-lt"/>
                          <a:ea typeface="+mn-ea"/>
                          <a:cs typeface="+mn-cs"/>
                        </a:rPr>
                        <a:t>Yukon (</a:t>
                      </a:r>
                      <a:r>
                        <a:rPr lang="en-US" sz="900" b="1" kern="1200" err="1">
                          <a:solidFill>
                            <a:srgbClr val="FEFFFE"/>
                          </a:solidFill>
                          <a:effectLst/>
                          <a:latin typeface="+mn-lt"/>
                          <a:ea typeface="+mn-ea"/>
                          <a:cs typeface="+mn-cs"/>
                        </a:rPr>
                        <a:t>Yn</a:t>
                      </a:r>
                      <a:r>
                        <a:rPr lang="en-US" sz="900" b="1" kern="1200">
                          <a:solidFill>
                            <a:srgbClr val="FEFFFE"/>
                          </a:solidFill>
                          <a:effectLst/>
                          <a:latin typeface="+mn-lt"/>
                          <a:ea typeface="+mn-ea"/>
                          <a:cs typeface="+mn-cs"/>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a:solidFill>
                            <a:schemeClr val="lt1"/>
                          </a:solidFill>
                          <a:effectLst/>
                          <a:latin typeface="+mn-lt"/>
                          <a:ea typeface="+mn-ea"/>
                          <a:cs typeface="+mn-cs"/>
                        </a:rPr>
                        <a:t>2017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Programme complet, à l'échelle du territoire</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err="1">
                          <a:solidFill>
                            <a:schemeClr val="lt1"/>
                          </a:solidFill>
                          <a:effectLst/>
                          <a:latin typeface="+mn-lt"/>
                          <a:ea typeface="+mn-ea"/>
                          <a:cs typeface="+mn-cs"/>
                        </a:rPr>
                        <a:t>ColonCheck</a:t>
                      </a:r>
                      <a:r>
                        <a:rPr lang="en-US" sz="900" b="0" kern="1200">
                          <a:solidFill>
                            <a:schemeClr val="lt1"/>
                          </a:solidFill>
                          <a:effectLst/>
                          <a:latin typeface="+mn-lt"/>
                          <a:ea typeface="+mn-ea"/>
                          <a:cs typeface="+mn-cs"/>
                        </a:rPr>
                        <a:t> Yukon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dirty="0" err="1">
                          <a:solidFill>
                            <a:schemeClr val="lt1"/>
                          </a:solidFill>
                          <a:effectLst/>
                          <a:latin typeface="+mn-lt"/>
                          <a:ea typeface="+mn-ea"/>
                          <a:cs typeface="+mn-cs"/>
                        </a:rPr>
                        <a:t>Gouvernement</a:t>
                      </a:r>
                      <a:r>
                        <a:rPr lang="en-US" sz="900" b="0" kern="1200" dirty="0">
                          <a:solidFill>
                            <a:schemeClr val="lt1"/>
                          </a:solidFill>
                          <a:effectLst/>
                          <a:latin typeface="+mn-lt"/>
                          <a:ea typeface="+mn-ea"/>
                          <a:cs typeface="+mn-cs"/>
                        </a:rPr>
                        <a:t> du Yukon, services de </a:t>
                      </a:r>
                      <a:r>
                        <a:rPr lang="en-US" sz="900" b="0" kern="1200" dirty="0" err="1">
                          <a:solidFill>
                            <a:schemeClr val="lt1"/>
                          </a:solidFill>
                          <a:effectLst/>
                          <a:latin typeface="+mn-lt"/>
                          <a:ea typeface="+mn-ea"/>
                          <a:cs typeface="+mn-cs"/>
                        </a:rPr>
                        <a:t>santé</a:t>
                      </a:r>
                      <a:r>
                        <a:rPr lang="en-US" sz="900" b="0" kern="1200" dirty="0">
                          <a:solidFill>
                            <a:schemeClr val="lt1"/>
                          </a:solidFill>
                          <a:effectLst/>
                          <a:latin typeface="+mn-lt"/>
                          <a:ea typeface="+mn-ea"/>
                          <a:cs typeface="+mn-cs"/>
                        </a:rPr>
                        <a:t> et services </a:t>
                      </a:r>
                      <a:r>
                        <a:rPr lang="en-US" sz="900" b="0" kern="1200" dirty="0" err="1">
                          <a:solidFill>
                            <a:schemeClr val="lt1"/>
                          </a:solidFill>
                          <a:effectLst/>
                          <a:latin typeface="+mn-lt"/>
                          <a:ea typeface="+mn-ea"/>
                          <a:cs typeface="+mn-cs"/>
                        </a:rPr>
                        <a:t>sociaux</a:t>
                      </a:r>
                      <a:r>
                        <a:rPr lang="en-US" sz="900" b="0" kern="1200" dirty="0">
                          <a:solidFill>
                            <a:schemeClr val="lt1"/>
                          </a:solidFill>
                          <a:effectLst/>
                          <a:latin typeface="+mn-lt"/>
                          <a:ea typeface="+mn-ea"/>
                          <a:cs typeface="+mn-cs"/>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6187532"/>
                  </a:ext>
                </a:extLst>
              </a:tr>
              <a:tr h="541723">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err="1">
                          <a:solidFill>
                            <a:srgbClr val="FEFFFE"/>
                          </a:solidFill>
                          <a:effectLst/>
                          <a:latin typeface="+mn-lt"/>
                          <a:ea typeface="+mn-ea"/>
                          <a:cs typeface="+mn-cs"/>
                        </a:rPr>
                        <a:t>Territoires</a:t>
                      </a:r>
                      <a:r>
                        <a:rPr lang="en-US" sz="900" b="1" kern="1200">
                          <a:solidFill>
                            <a:srgbClr val="FEFFFE"/>
                          </a:solidFill>
                          <a:effectLst/>
                          <a:latin typeface="+mn-lt"/>
                          <a:ea typeface="+mn-ea"/>
                          <a:cs typeface="+mn-cs"/>
                        </a:rPr>
                        <a:t> du Nord-Ouest (T.N.-O)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a:solidFill>
                            <a:schemeClr val="lt1"/>
                          </a:solidFill>
                          <a:effectLst/>
                          <a:latin typeface="+mn-lt"/>
                          <a:ea typeface="+mn-ea"/>
                          <a:cs typeface="+mn-cs"/>
                        </a:rPr>
                        <a:t>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Programme mis en œuvre dans 3 des 7 régions sanitaires. Lancement dans le reste du territoire d'ici à 2023.</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tab pos="5280025" algn="l"/>
                        </a:tabLst>
                        <a:defRPr/>
                      </a:pPr>
                      <a:r>
                        <a:rPr lang="en-US" sz="900" b="0" kern="1200" dirty="0">
                          <a:solidFill>
                            <a:schemeClr val="lt1"/>
                          </a:solidFill>
                          <a:effectLst/>
                          <a:latin typeface="+mn-lt"/>
                          <a:ea typeface="+mn-ea"/>
                          <a:cs typeface="+mn-cs"/>
                        </a:rPr>
                        <a:t>Colorectal Cancer Screening Program (</a:t>
                      </a:r>
                      <a:r>
                        <a:rPr lang="en-US" sz="900" b="0" kern="1200" dirty="0" err="1">
                          <a:solidFill>
                            <a:schemeClr val="lt1"/>
                          </a:solidFill>
                          <a:effectLst/>
                          <a:latin typeface="+mn-lt"/>
                          <a:ea typeface="+mn-ea"/>
                          <a:cs typeface="+mn-cs"/>
                        </a:rPr>
                        <a:t>Programme</a:t>
                      </a:r>
                      <a:r>
                        <a:rPr lang="en-US" sz="900" b="0" kern="1200" dirty="0">
                          <a:solidFill>
                            <a:schemeClr val="lt1"/>
                          </a:solidFill>
                          <a:effectLst/>
                          <a:latin typeface="+mn-lt"/>
                          <a:ea typeface="+mn-ea"/>
                          <a:cs typeface="+mn-cs"/>
                        </a:rPr>
                        <a:t> de </a:t>
                      </a:r>
                      <a:r>
                        <a:rPr lang="en-US" sz="900" b="0" kern="1200" dirty="0" err="1">
                          <a:solidFill>
                            <a:schemeClr val="lt1"/>
                          </a:solidFill>
                          <a:effectLst/>
                          <a:latin typeface="+mn-lt"/>
                          <a:ea typeface="+mn-ea"/>
                          <a:cs typeface="+mn-cs"/>
                        </a:rPr>
                        <a:t>dépistage</a:t>
                      </a:r>
                      <a:r>
                        <a:rPr lang="en-US" sz="900" b="0" kern="1200" dirty="0">
                          <a:solidFill>
                            <a:schemeClr val="lt1"/>
                          </a:solidFill>
                          <a:effectLst/>
                          <a:latin typeface="+mn-lt"/>
                          <a:ea typeface="+mn-ea"/>
                          <a:cs typeface="+mn-cs"/>
                        </a:rPr>
                        <a:t> du cancer colorectal)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dirty="0" err="1">
                          <a:solidFill>
                            <a:schemeClr val="lt1"/>
                          </a:solidFill>
                          <a:effectLst/>
                          <a:latin typeface="+mn-lt"/>
                          <a:ea typeface="+mn-ea"/>
                          <a:cs typeface="+mn-cs"/>
                        </a:rPr>
                        <a:t>Autorité</a:t>
                      </a:r>
                      <a:r>
                        <a:rPr lang="en-US" sz="900" b="0" kern="1200" dirty="0">
                          <a:solidFill>
                            <a:schemeClr val="lt1"/>
                          </a:solidFill>
                          <a:effectLst/>
                          <a:latin typeface="+mn-lt"/>
                          <a:ea typeface="+mn-ea"/>
                          <a:cs typeface="+mn-cs"/>
                        </a:rPr>
                        <a:t> des services de </a:t>
                      </a:r>
                      <a:r>
                        <a:rPr lang="en-US" sz="900" b="0" kern="1200" dirty="0" err="1">
                          <a:solidFill>
                            <a:schemeClr val="lt1"/>
                          </a:solidFill>
                          <a:effectLst/>
                          <a:latin typeface="+mn-lt"/>
                          <a:ea typeface="+mn-ea"/>
                          <a:cs typeface="+mn-cs"/>
                        </a:rPr>
                        <a:t>santé</a:t>
                      </a:r>
                      <a:r>
                        <a:rPr lang="en-US" sz="900" b="0" kern="1200" dirty="0">
                          <a:solidFill>
                            <a:schemeClr val="lt1"/>
                          </a:solidFill>
                          <a:effectLst/>
                          <a:latin typeface="+mn-lt"/>
                          <a:ea typeface="+mn-ea"/>
                          <a:cs typeface="+mn-cs"/>
                        </a:rPr>
                        <a:t> et des services </a:t>
                      </a:r>
                      <a:r>
                        <a:rPr lang="en-US" sz="900" b="0" kern="1200" dirty="0" err="1">
                          <a:solidFill>
                            <a:schemeClr val="lt1"/>
                          </a:solidFill>
                          <a:effectLst/>
                          <a:latin typeface="+mn-lt"/>
                          <a:ea typeface="+mn-ea"/>
                          <a:cs typeface="+mn-cs"/>
                        </a:rPr>
                        <a:t>sociaux</a:t>
                      </a:r>
                      <a:r>
                        <a:rPr lang="en-US" sz="900" b="0" kern="1200" dirty="0">
                          <a:solidFill>
                            <a:schemeClr val="lt1"/>
                          </a:solidFill>
                          <a:effectLst/>
                          <a:latin typeface="+mn-lt"/>
                          <a:ea typeface="+mn-ea"/>
                          <a:cs typeface="+mn-cs"/>
                        </a:rPr>
                        <a:t> des </a:t>
                      </a:r>
                      <a:r>
                        <a:rPr lang="en-US" sz="900" b="0" kern="1200" dirty="0" err="1">
                          <a:solidFill>
                            <a:schemeClr val="lt1"/>
                          </a:solidFill>
                          <a:effectLst/>
                          <a:latin typeface="+mn-lt"/>
                          <a:ea typeface="+mn-ea"/>
                          <a:cs typeface="+mn-cs"/>
                        </a:rPr>
                        <a:t>Territoires</a:t>
                      </a:r>
                      <a:r>
                        <a:rPr lang="en-US" sz="900" b="0" kern="1200" dirty="0">
                          <a:solidFill>
                            <a:schemeClr val="lt1"/>
                          </a:solidFill>
                          <a:effectLst/>
                          <a:latin typeface="+mn-lt"/>
                          <a:ea typeface="+mn-ea"/>
                          <a:cs typeface="+mn-cs"/>
                        </a:rPr>
                        <a:t> du Nord-Ouest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154023"/>
                  </a:ext>
                </a:extLst>
              </a:tr>
              <a:tr h="358453">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a:solidFill>
                            <a:srgbClr val="FEFFFE"/>
                          </a:solidFill>
                          <a:effectLst/>
                          <a:latin typeface="+mn-lt"/>
                          <a:ea typeface="+mn-ea"/>
                          <a:cs typeface="+mn-cs"/>
                        </a:rPr>
                        <a:t>Nunavut (</a:t>
                      </a:r>
                      <a:r>
                        <a:rPr lang="en-US" sz="900" b="1" kern="1200" err="1">
                          <a:solidFill>
                            <a:srgbClr val="FEFFFE"/>
                          </a:solidFill>
                          <a:effectLst/>
                          <a:latin typeface="+mn-lt"/>
                          <a:ea typeface="+mn-ea"/>
                          <a:cs typeface="+mn-cs"/>
                        </a:rPr>
                        <a:t>Nt</a:t>
                      </a:r>
                      <a:r>
                        <a:rPr lang="en-US" sz="900" b="1" kern="1200">
                          <a:solidFill>
                            <a:srgbClr val="FEFFFE"/>
                          </a:solidFill>
                          <a:effectLst/>
                          <a:latin typeface="+mn-lt"/>
                          <a:ea typeface="+mn-ea"/>
                          <a:cs typeface="+mn-cs"/>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a:solidFill>
                            <a:schemeClr val="lt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dirty="0" err="1">
                          <a:solidFill>
                            <a:schemeClr val="lt1"/>
                          </a:solidFill>
                          <a:effectLst/>
                          <a:latin typeface="+mn-lt"/>
                          <a:ea typeface="+mn-ea"/>
                          <a:cs typeface="+mn-cs"/>
                        </a:rPr>
                        <a:t>En</a:t>
                      </a:r>
                      <a:r>
                        <a:rPr lang="en-US" sz="900" b="0" kern="1200" dirty="0">
                          <a:solidFill>
                            <a:schemeClr val="lt1"/>
                          </a:solidFill>
                          <a:effectLst/>
                          <a:latin typeface="+mn-lt"/>
                          <a:ea typeface="+mn-ea"/>
                          <a:cs typeface="+mn-cs"/>
                        </a:rPr>
                        <a:t> </a:t>
                      </a:r>
                      <a:r>
                        <a:rPr lang="en-US" sz="900" b="0" kern="1200" dirty="0" err="1">
                          <a:solidFill>
                            <a:schemeClr val="lt1"/>
                          </a:solidFill>
                          <a:effectLst/>
                          <a:latin typeface="+mn-lt"/>
                          <a:ea typeface="+mn-ea"/>
                          <a:cs typeface="+mn-cs"/>
                        </a:rPr>
                        <a:t>cours</a:t>
                      </a:r>
                      <a:r>
                        <a:rPr lang="en-US" sz="900" b="0" kern="1200" dirty="0">
                          <a:solidFill>
                            <a:schemeClr val="lt1"/>
                          </a:solidFill>
                          <a:effectLst/>
                          <a:latin typeface="+mn-lt"/>
                          <a:ea typeface="+mn-ea"/>
                          <a:cs typeface="+mn-cs"/>
                        </a:rPr>
                        <a:t> de </a:t>
                      </a:r>
                      <a:r>
                        <a:rPr lang="en-US" sz="900" b="0" kern="1200" dirty="0" err="1">
                          <a:solidFill>
                            <a:schemeClr val="lt1"/>
                          </a:solidFill>
                          <a:effectLst/>
                          <a:latin typeface="+mn-lt"/>
                          <a:ea typeface="+mn-ea"/>
                          <a:cs typeface="+mn-cs"/>
                        </a:rPr>
                        <a:t>développement</a:t>
                      </a:r>
                      <a:endParaRPr lang="en-US" sz="900" b="0" kern="1200" dirty="0">
                        <a:solidFill>
                          <a:schemeClr val="lt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a:solidFill>
                            <a:schemeClr val="lt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dirty="0" err="1">
                          <a:solidFill>
                            <a:schemeClr val="lt1"/>
                          </a:solidFill>
                          <a:effectLst/>
                          <a:latin typeface="+mn-lt"/>
                          <a:ea typeface="+mn-ea"/>
                          <a:cs typeface="+mn-cs"/>
                        </a:rPr>
                        <a:t>Gouvernement</a:t>
                      </a:r>
                      <a:r>
                        <a:rPr lang="en-US" sz="900" b="0" kern="1200" dirty="0">
                          <a:solidFill>
                            <a:schemeClr val="lt1"/>
                          </a:solidFill>
                          <a:effectLst/>
                          <a:latin typeface="+mn-lt"/>
                          <a:ea typeface="+mn-ea"/>
                          <a:cs typeface="+mn-cs"/>
                        </a:rPr>
                        <a:t> du Nunavut, </a:t>
                      </a:r>
                      <a:r>
                        <a:rPr lang="en-US" sz="900" b="0" kern="1200" dirty="0" err="1">
                          <a:solidFill>
                            <a:schemeClr val="lt1"/>
                          </a:solidFill>
                          <a:effectLst/>
                          <a:latin typeface="+mn-lt"/>
                          <a:ea typeface="+mn-ea"/>
                          <a:cs typeface="+mn-cs"/>
                        </a:rPr>
                        <a:t>ministère</a:t>
                      </a:r>
                      <a:r>
                        <a:rPr lang="en-US" sz="900" b="0" kern="1200" dirty="0">
                          <a:solidFill>
                            <a:schemeClr val="lt1"/>
                          </a:solidFill>
                          <a:effectLst/>
                          <a:latin typeface="+mn-lt"/>
                          <a:ea typeface="+mn-ea"/>
                          <a:cs typeface="+mn-cs"/>
                        </a:rPr>
                        <a:t> de la </a:t>
                      </a:r>
                      <a:r>
                        <a:rPr lang="en-US" sz="900" b="0" kern="1200" dirty="0" err="1">
                          <a:solidFill>
                            <a:schemeClr val="lt1"/>
                          </a:solidFill>
                          <a:effectLst/>
                          <a:latin typeface="+mn-lt"/>
                          <a:ea typeface="+mn-ea"/>
                          <a:cs typeface="+mn-cs"/>
                        </a:rPr>
                        <a:t>Santé</a:t>
                      </a:r>
                      <a:endParaRPr lang="en-US" sz="900" b="0" kern="1200" dirty="0">
                        <a:solidFill>
                          <a:schemeClr val="lt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0287330"/>
                  </a:ext>
                </a:extLst>
              </a:tr>
              <a:tr h="358453">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err="1">
                          <a:solidFill>
                            <a:srgbClr val="FEFFFE"/>
                          </a:solidFill>
                          <a:effectLst/>
                          <a:latin typeface="+mn-lt"/>
                          <a:ea typeface="+mn-ea"/>
                          <a:cs typeface="+mn-cs"/>
                        </a:rPr>
                        <a:t>Colombie-Britannique</a:t>
                      </a:r>
                      <a:r>
                        <a:rPr lang="en-US" sz="900" b="1" kern="1200">
                          <a:solidFill>
                            <a:srgbClr val="FEFFFE"/>
                          </a:solidFill>
                          <a:effectLst/>
                          <a:latin typeface="+mn-lt"/>
                          <a:ea typeface="+mn-ea"/>
                          <a:cs typeface="+mn-cs"/>
                        </a:rPr>
                        <a:t> (C.-B.)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a:solidFill>
                            <a:schemeClr val="lt1"/>
                          </a:solidFill>
                          <a:effectLst/>
                          <a:latin typeface="+mn-lt"/>
                          <a:ea typeface="+mn-ea"/>
                          <a:cs typeface="+mn-cs"/>
                        </a:rPr>
                        <a:t>2013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Programme complet, mis en œuvre dans 4 des 5 autorités sanitaires de la Colombie-Britannique.</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tab pos="5280025" algn="l"/>
                        </a:tabLst>
                        <a:defRPr/>
                      </a:pPr>
                      <a:r>
                        <a:rPr lang="en-US" sz="900" b="0" kern="1200" dirty="0">
                          <a:solidFill>
                            <a:schemeClr val="lt1"/>
                          </a:solidFill>
                          <a:effectLst/>
                          <a:latin typeface="+mn-lt"/>
                          <a:ea typeface="+mn-ea"/>
                          <a:cs typeface="+mn-cs"/>
                        </a:rPr>
                        <a:t>Colon Screening Program (</a:t>
                      </a:r>
                      <a:r>
                        <a:rPr lang="en-US" sz="900" b="0" kern="1200" dirty="0" err="1">
                          <a:solidFill>
                            <a:schemeClr val="lt1"/>
                          </a:solidFill>
                          <a:effectLst/>
                          <a:latin typeface="+mn-lt"/>
                          <a:ea typeface="+mn-ea"/>
                          <a:cs typeface="+mn-cs"/>
                        </a:rPr>
                        <a:t>Programme</a:t>
                      </a:r>
                      <a:r>
                        <a:rPr lang="en-US" sz="900" b="0" kern="1200" dirty="0">
                          <a:solidFill>
                            <a:schemeClr val="lt1"/>
                          </a:solidFill>
                          <a:effectLst/>
                          <a:latin typeface="+mn-lt"/>
                          <a:ea typeface="+mn-ea"/>
                          <a:cs typeface="+mn-cs"/>
                        </a:rPr>
                        <a:t> de </a:t>
                      </a:r>
                      <a:r>
                        <a:rPr lang="en-US" sz="900" b="0" kern="1200" dirty="0" err="1">
                          <a:solidFill>
                            <a:schemeClr val="lt1"/>
                          </a:solidFill>
                          <a:effectLst/>
                          <a:latin typeface="+mn-lt"/>
                          <a:ea typeface="+mn-ea"/>
                          <a:cs typeface="+mn-cs"/>
                        </a:rPr>
                        <a:t>dépistage</a:t>
                      </a:r>
                      <a:r>
                        <a:rPr lang="en-US" sz="900" b="0" kern="1200" dirty="0">
                          <a:solidFill>
                            <a:schemeClr val="lt1"/>
                          </a:solidFill>
                          <a:effectLst/>
                          <a:latin typeface="+mn-lt"/>
                          <a:ea typeface="+mn-ea"/>
                          <a:cs typeface="+mn-cs"/>
                        </a:rPr>
                        <a:t> du colon)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a:solidFill>
                            <a:schemeClr val="lt1"/>
                          </a:solidFill>
                          <a:effectLst/>
                          <a:latin typeface="+mn-lt"/>
                          <a:ea typeface="+mn-ea"/>
                          <a:cs typeface="+mn-cs"/>
                        </a:rPr>
                        <a:t>BC Cancer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3840328"/>
                  </a:ext>
                </a:extLst>
              </a:tr>
              <a:tr h="175182">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a:solidFill>
                            <a:srgbClr val="FEFFFE"/>
                          </a:solidFill>
                          <a:effectLst/>
                          <a:latin typeface="+mn-lt"/>
                          <a:ea typeface="+mn-ea"/>
                          <a:cs typeface="+mn-cs"/>
                        </a:rPr>
                        <a:t>Alberta (Alb.)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a:solidFill>
                            <a:schemeClr val="lt1"/>
                          </a:solidFill>
                          <a:effectLst/>
                          <a:latin typeface="+mn-lt"/>
                          <a:ea typeface="+mn-ea"/>
                          <a:cs typeface="+mn-cs"/>
                        </a:rPr>
                        <a:t>2007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Programme complet, à l'échelle de la province</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dirty="0">
                          <a:solidFill>
                            <a:schemeClr val="lt1"/>
                          </a:solidFill>
                          <a:effectLst/>
                          <a:latin typeface="+mn-lt"/>
                          <a:ea typeface="+mn-ea"/>
                          <a:cs typeface="+mn-cs"/>
                        </a:rPr>
                        <a:t>Alberta Colorectal Cancer Screening Program (ACRCSP) (</a:t>
                      </a:r>
                      <a:r>
                        <a:rPr lang="en-US" sz="900" b="0" kern="1200" dirty="0" err="1">
                          <a:solidFill>
                            <a:schemeClr val="lt1"/>
                          </a:solidFill>
                          <a:effectLst/>
                          <a:latin typeface="+mn-lt"/>
                          <a:ea typeface="+mn-ea"/>
                          <a:cs typeface="+mn-cs"/>
                        </a:rPr>
                        <a:t>Programme</a:t>
                      </a:r>
                      <a:r>
                        <a:rPr lang="en-US" sz="900" b="0" kern="1200" dirty="0">
                          <a:solidFill>
                            <a:schemeClr val="lt1"/>
                          </a:solidFill>
                          <a:effectLst/>
                          <a:latin typeface="+mn-lt"/>
                          <a:ea typeface="+mn-ea"/>
                          <a:cs typeface="+mn-cs"/>
                        </a:rPr>
                        <a:t> de </a:t>
                      </a:r>
                      <a:r>
                        <a:rPr lang="en-US" sz="900" b="0" kern="1200" dirty="0" err="1">
                          <a:solidFill>
                            <a:schemeClr val="lt1"/>
                          </a:solidFill>
                          <a:effectLst/>
                          <a:latin typeface="+mn-lt"/>
                          <a:ea typeface="+mn-ea"/>
                          <a:cs typeface="+mn-cs"/>
                        </a:rPr>
                        <a:t>dépistage</a:t>
                      </a:r>
                      <a:r>
                        <a:rPr lang="en-US" sz="900" b="0" kern="1200" dirty="0">
                          <a:solidFill>
                            <a:schemeClr val="lt1"/>
                          </a:solidFill>
                          <a:effectLst/>
                          <a:latin typeface="+mn-lt"/>
                          <a:ea typeface="+mn-ea"/>
                          <a:cs typeface="+mn-cs"/>
                        </a:rPr>
                        <a:t> du cancer colorectal de </a:t>
                      </a:r>
                      <a:r>
                        <a:rPr lang="en-US" sz="900" b="0" kern="1200" dirty="0" err="1">
                          <a:solidFill>
                            <a:schemeClr val="lt1"/>
                          </a:solidFill>
                          <a:effectLst/>
                          <a:latin typeface="+mn-lt"/>
                          <a:ea typeface="+mn-ea"/>
                          <a:cs typeface="+mn-cs"/>
                        </a:rPr>
                        <a:t>l'Alberta</a:t>
                      </a:r>
                      <a:r>
                        <a:rPr lang="en-US" sz="900" b="0" kern="1200" dirty="0">
                          <a:solidFill>
                            <a:schemeClr val="lt1"/>
                          </a:solidFill>
                          <a:effectLst/>
                          <a:latin typeface="+mn-lt"/>
                          <a:ea typeface="+mn-ea"/>
                          <a:cs typeface="+mn-cs"/>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tab pos="5280025" algn="l"/>
                        </a:tabLst>
                        <a:defRPr/>
                      </a:pPr>
                      <a:r>
                        <a:rPr lang="en-US" sz="900" b="0" kern="1200" dirty="0">
                          <a:solidFill>
                            <a:schemeClr val="lt1"/>
                          </a:solidFill>
                          <a:effectLst/>
                          <a:latin typeface="+mn-lt"/>
                          <a:ea typeface="+mn-ea"/>
                          <a:cs typeface="+mn-cs"/>
                        </a:rPr>
                        <a:t>Services de </a:t>
                      </a:r>
                      <a:r>
                        <a:rPr lang="en-US" sz="900" b="0" kern="1200" dirty="0" err="1">
                          <a:solidFill>
                            <a:schemeClr val="lt1"/>
                          </a:solidFill>
                          <a:effectLst/>
                          <a:latin typeface="+mn-lt"/>
                          <a:ea typeface="+mn-ea"/>
                          <a:cs typeface="+mn-cs"/>
                        </a:rPr>
                        <a:t>santé</a:t>
                      </a:r>
                      <a:r>
                        <a:rPr lang="en-US" sz="900" b="0" kern="1200" dirty="0">
                          <a:solidFill>
                            <a:schemeClr val="lt1"/>
                          </a:solidFill>
                          <a:effectLst/>
                          <a:latin typeface="+mn-lt"/>
                          <a:ea typeface="+mn-ea"/>
                          <a:cs typeface="+mn-cs"/>
                        </a:rPr>
                        <a:t> de </a:t>
                      </a:r>
                      <a:r>
                        <a:rPr lang="en-US" sz="900" b="0" kern="1200" dirty="0" err="1">
                          <a:solidFill>
                            <a:schemeClr val="lt1"/>
                          </a:solidFill>
                          <a:effectLst/>
                          <a:latin typeface="+mn-lt"/>
                          <a:ea typeface="+mn-ea"/>
                          <a:cs typeface="+mn-cs"/>
                        </a:rPr>
                        <a:t>l'Alberta</a:t>
                      </a:r>
                      <a:r>
                        <a:rPr lang="en-US" sz="900" b="0" kern="1200" dirty="0">
                          <a:solidFill>
                            <a:schemeClr val="lt1"/>
                          </a:solidFill>
                          <a:effectLst/>
                          <a:latin typeface="+mn-lt"/>
                          <a:ea typeface="+mn-ea"/>
                          <a:cs typeface="+mn-cs"/>
                        </a:rPr>
                        <a:t> (Alberta Health Services)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290177"/>
                  </a:ext>
                </a:extLst>
              </a:tr>
              <a:tr h="358453">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a:solidFill>
                            <a:srgbClr val="FEFFFE"/>
                          </a:solidFill>
                          <a:effectLst/>
                          <a:latin typeface="+mn-lt"/>
                          <a:ea typeface="+mn-ea"/>
                          <a:cs typeface="+mn-cs"/>
                        </a:rPr>
                        <a:t>Saskatchewan (Sask.)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a:solidFill>
                            <a:schemeClr val="lt1"/>
                          </a:solidFill>
                          <a:effectLst/>
                          <a:latin typeface="+mn-lt"/>
                          <a:ea typeface="+mn-ea"/>
                          <a:cs typeface="+mn-cs"/>
                        </a:rPr>
                        <a:t>2009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Programme complet, à l'échelle de la province</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tab pos="5280025" algn="l"/>
                        </a:tabLst>
                        <a:defRPr/>
                      </a:pPr>
                      <a:r>
                        <a:rPr lang="en-US" sz="900" b="0" kern="1200" dirty="0">
                          <a:solidFill>
                            <a:schemeClr val="lt1"/>
                          </a:solidFill>
                          <a:effectLst/>
                          <a:latin typeface="+mn-lt"/>
                          <a:ea typeface="+mn-ea"/>
                          <a:cs typeface="+mn-cs"/>
                        </a:rPr>
                        <a:t>Screening Program for Colorectal Cancer (</a:t>
                      </a:r>
                      <a:r>
                        <a:rPr lang="en-US" sz="900" b="0" kern="1200" dirty="0" err="1">
                          <a:solidFill>
                            <a:schemeClr val="lt1"/>
                          </a:solidFill>
                          <a:effectLst/>
                          <a:latin typeface="+mn-lt"/>
                          <a:ea typeface="+mn-ea"/>
                          <a:cs typeface="+mn-cs"/>
                        </a:rPr>
                        <a:t>Programme</a:t>
                      </a:r>
                      <a:r>
                        <a:rPr lang="en-US" sz="900" b="0" kern="1200" dirty="0">
                          <a:solidFill>
                            <a:schemeClr val="lt1"/>
                          </a:solidFill>
                          <a:effectLst/>
                          <a:latin typeface="+mn-lt"/>
                          <a:ea typeface="+mn-ea"/>
                          <a:cs typeface="+mn-cs"/>
                        </a:rPr>
                        <a:t> de </a:t>
                      </a:r>
                      <a:r>
                        <a:rPr lang="en-US" sz="900" b="0" kern="1200" dirty="0" err="1">
                          <a:solidFill>
                            <a:schemeClr val="lt1"/>
                          </a:solidFill>
                          <a:effectLst/>
                          <a:latin typeface="+mn-lt"/>
                          <a:ea typeface="+mn-ea"/>
                          <a:cs typeface="+mn-cs"/>
                        </a:rPr>
                        <a:t>dépistage</a:t>
                      </a:r>
                      <a:r>
                        <a:rPr lang="en-US" sz="900" b="0" kern="1200" dirty="0">
                          <a:solidFill>
                            <a:schemeClr val="lt1"/>
                          </a:solidFill>
                          <a:effectLst/>
                          <a:latin typeface="+mn-lt"/>
                          <a:ea typeface="+mn-ea"/>
                          <a:cs typeface="+mn-cs"/>
                        </a:rPr>
                        <a:t> du cancer colorectal)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tab pos="5280025" algn="l"/>
                        </a:tabLst>
                        <a:defRPr/>
                      </a:pPr>
                      <a:r>
                        <a:rPr lang="en-US" sz="900" b="0" kern="1200" dirty="0" err="1">
                          <a:solidFill>
                            <a:schemeClr val="lt1"/>
                          </a:solidFill>
                          <a:effectLst/>
                          <a:latin typeface="+mn-lt"/>
                          <a:ea typeface="+mn-ea"/>
                          <a:cs typeface="+mn-cs"/>
                        </a:rPr>
                        <a:t>Agence</a:t>
                      </a:r>
                      <a:r>
                        <a:rPr lang="en-US" sz="900" b="0" kern="1200" dirty="0">
                          <a:solidFill>
                            <a:schemeClr val="lt1"/>
                          </a:solidFill>
                          <a:effectLst/>
                          <a:latin typeface="+mn-lt"/>
                          <a:ea typeface="+mn-ea"/>
                          <a:cs typeface="+mn-cs"/>
                        </a:rPr>
                        <a:t> du cancer de la Saskatchewan</a:t>
                      </a:r>
                    </a:p>
                    <a:p>
                      <a:pPr marL="0" marR="0" algn="l" defTabSz="914400" rtl="0" eaLnBrk="1" latinLnBrk="0" hangingPunct="1">
                        <a:lnSpc>
                          <a:spcPct val="107000"/>
                        </a:lnSpc>
                        <a:spcBef>
                          <a:spcPts val="240"/>
                        </a:spcBef>
                        <a:spcAft>
                          <a:spcPts val="240"/>
                        </a:spcAft>
                        <a:tabLst>
                          <a:tab pos="5280025" algn="l"/>
                        </a:tabLst>
                      </a:pPr>
                      <a:r>
                        <a:rPr lang="en-US" sz="900" b="0" kern="1200" dirty="0">
                          <a:solidFill>
                            <a:schemeClr val="lt1"/>
                          </a:solidFill>
                          <a:effectLst/>
                          <a:latin typeface="+mn-lt"/>
                          <a:ea typeface="+mn-ea"/>
                          <a:cs typeface="+mn-cs"/>
                        </a:rPr>
                        <a:t>(Saskatchewan Cancer Agency)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1298235"/>
                  </a:ext>
                </a:extLst>
              </a:tr>
              <a:tr h="175182">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a:solidFill>
                            <a:srgbClr val="FEFFFE"/>
                          </a:solidFill>
                          <a:effectLst/>
                          <a:latin typeface="+mn-lt"/>
                          <a:ea typeface="+mn-ea"/>
                          <a:cs typeface="+mn-cs"/>
                        </a:rPr>
                        <a:t>Manitoba (Man.)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a:solidFill>
                            <a:schemeClr val="lt1"/>
                          </a:solidFill>
                          <a:effectLst/>
                          <a:latin typeface="+mn-lt"/>
                          <a:ea typeface="+mn-ea"/>
                          <a:cs typeface="+mn-cs"/>
                        </a:rPr>
                        <a:t>2007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Programme complet, à l'échelle de la province</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err="1">
                          <a:solidFill>
                            <a:schemeClr val="lt1"/>
                          </a:solidFill>
                          <a:effectLst/>
                          <a:latin typeface="+mn-lt"/>
                          <a:ea typeface="+mn-ea"/>
                          <a:cs typeface="+mn-cs"/>
                        </a:rPr>
                        <a:t>ColonCheck</a:t>
                      </a:r>
                      <a:endParaRPr lang="en-US" sz="900" b="0" kern="120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dirty="0">
                          <a:solidFill>
                            <a:schemeClr val="lt1"/>
                          </a:solidFill>
                          <a:effectLst/>
                          <a:latin typeface="+mn-lt"/>
                          <a:ea typeface="+mn-ea"/>
                          <a:cs typeface="+mn-cs"/>
                        </a:rPr>
                        <a:t>Action cancer Manitoba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5702851"/>
                  </a:ext>
                </a:extLst>
              </a:tr>
              <a:tr h="175182">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a:solidFill>
                            <a:srgbClr val="FEFFFE"/>
                          </a:solidFill>
                          <a:effectLst/>
                          <a:latin typeface="+mn-lt"/>
                          <a:ea typeface="+mn-ea"/>
                          <a:cs typeface="+mn-cs"/>
                        </a:rPr>
                        <a:t>Ontario (Ont.)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a:solidFill>
                            <a:schemeClr val="lt1"/>
                          </a:solidFill>
                          <a:effectLst/>
                          <a:latin typeface="+mn-lt"/>
                          <a:ea typeface="+mn-ea"/>
                          <a:cs typeface="+mn-cs"/>
                        </a:rPr>
                        <a:t>2008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Programme complet, à l'échelle de la province</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err="1">
                          <a:solidFill>
                            <a:schemeClr val="lt1"/>
                          </a:solidFill>
                          <a:effectLst/>
                          <a:latin typeface="+mn-lt"/>
                          <a:ea typeface="+mn-ea"/>
                          <a:cs typeface="+mn-cs"/>
                        </a:rPr>
                        <a:t>ColonCancerCheck</a:t>
                      </a:r>
                      <a:endParaRPr lang="en-US" sz="900" b="0" kern="120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Santé Ontario (Action Cancer Ontario)</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2007467"/>
                  </a:ext>
                </a:extLst>
              </a:tr>
              <a:tr h="541723">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a:solidFill>
                            <a:srgbClr val="FEFFFE"/>
                          </a:solidFill>
                          <a:effectLst/>
                          <a:latin typeface="+mn-lt"/>
                          <a:ea typeface="+mn-ea"/>
                          <a:cs typeface="+mn-cs"/>
                        </a:rPr>
                        <a:t>Québec (Qc)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a:solidFill>
                            <a:schemeClr val="lt1"/>
                          </a:solidFill>
                          <a:effectLst/>
                          <a:latin typeface="+mn-lt"/>
                          <a:ea typeface="+mn-ea"/>
                          <a:cs typeface="+mn-cs"/>
                        </a:rPr>
                        <a:t>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Programme de dépistage à l'échelle de la population en cours d'élaboration. Dépistage opportuniste en place pour le moment.</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Programme québécois de dépistage du cancer colorectal (PQDCCR)</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Ministère de la Santé et des Services sociaux</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282660"/>
                  </a:ext>
                </a:extLst>
              </a:tr>
              <a:tr h="358453">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a:solidFill>
                            <a:srgbClr val="FEFFFE"/>
                          </a:solidFill>
                          <a:effectLst/>
                          <a:latin typeface="+mn-lt"/>
                          <a:ea typeface="+mn-ea"/>
                          <a:cs typeface="+mn-cs"/>
                        </a:rPr>
                        <a:t>Nouveau-Brunswick (N.-B.)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a:solidFill>
                            <a:schemeClr val="lt1"/>
                          </a:solidFill>
                          <a:effectLst/>
                          <a:latin typeface="+mn-lt"/>
                          <a:ea typeface="+mn-ea"/>
                          <a:cs typeface="+mn-cs"/>
                        </a:rPr>
                        <a:t>2014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Programme complet, à l'échelle de la province</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tab pos="5280025" algn="l"/>
                        </a:tabLst>
                        <a:defRPr/>
                      </a:pPr>
                      <a:r>
                        <a:rPr lang="en-US" sz="900" b="0" kern="1200" dirty="0">
                          <a:solidFill>
                            <a:schemeClr val="lt1"/>
                          </a:solidFill>
                          <a:effectLst/>
                          <a:latin typeface="+mn-lt"/>
                          <a:ea typeface="+mn-ea"/>
                          <a:cs typeface="+mn-cs"/>
                        </a:rPr>
                        <a:t>New Brunswick Colon Cancer Screening Program (</a:t>
                      </a:r>
                      <a:r>
                        <a:rPr lang="en-US" sz="900" b="0" kern="1200" dirty="0" err="1">
                          <a:solidFill>
                            <a:schemeClr val="lt1"/>
                          </a:solidFill>
                          <a:effectLst/>
                          <a:latin typeface="+mn-lt"/>
                          <a:ea typeface="+mn-ea"/>
                          <a:cs typeface="+mn-cs"/>
                        </a:rPr>
                        <a:t>Programme</a:t>
                      </a:r>
                      <a:r>
                        <a:rPr lang="en-US" sz="900" b="0" kern="1200" dirty="0">
                          <a:solidFill>
                            <a:schemeClr val="lt1"/>
                          </a:solidFill>
                          <a:effectLst/>
                          <a:latin typeface="+mn-lt"/>
                          <a:ea typeface="+mn-ea"/>
                          <a:cs typeface="+mn-cs"/>
                        </a:rPr>
                        <a:t> de </a:t>
                      </a:r>
                      <a:r>
                        <a:rPr lang="en-US" sz="900" b="0" kern="1200" dirty="0" err="1">
                          <a:solidFill>
                            <a:schemeClr val="lt1"/>
                          </a:solidFill>
                          <a:effectLst/>
                          <a:latin typeface="+mn-lt"/>
                          <a:ea typeface="+mn-ea"/>
                          <a:cs typeface="+mn-cs"/>
                        </a:rPr>
                        <a:t>dépistage</a:t>
                      </a:r>
                      <a:r>
                        <a:rPr lang="en-US" sz="900" b="0" kern="1200" dirty="0">
                          <a:solidFill>
                            <a:schemeClr val="lt1"/>
                          </a:solidFill>
                          <a:effectLst/>
                          <a:latin typeface="+mn-lt"/>
                          <a:ea typeface="+mn-ea"/>
                          <a:cs typeface="+mn-cs"/>
                        </a:rPr>
                        <a:t> du cancer colorectal du Nouveau-Brunswick)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Réseau du cancer du Nouveau‑Brunswick (ministère de la Santé du N.‑B.)</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55326"/>
                  </a:ext>
                </a:extLst>
              </a:tr>
              <a:tr h="358453">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Nouvelle-</a:t>
                      </a:r>
                      <a:r>
                        <a:rPr lang="en-US" sz="900" b="1" kern="1200" dirty="0" err="1">
                          <a:solidFill>
                            <a:srgbClr val="FEFFFE"/>
                          </a:solidFill>
                          <a:effectLst/>
                          <a:latin typeface="+mn-lt"/>
                          <a:ea typeface="+mn-ea"/>
                          <a:cs typeface="+mn-cs"/>
                        </a:rPr>
                        <a:t>Écosse</a:t>
                      </a:r>
                      <a:r>
                        <a:rPr lang="en-US" sz="900" b="1" kern="1200" dirty="0">
                          <a:solidFill>
                            <a:srgbClr val="FEFFFE"/>
                          </a:solidFill>
                          <a:effectLst/>
                          <a:latin typeface="+mn-lt"/>
                          <a:ea typeface="+mn-ea"/>
                          <a:cs typeface="+mn-cs"/>
                        </a:rPr>
                        <a:t> </a:t>
                      </a:r>
                    </a:p>
                    <a:p>
                      <a:pPr marL="0" marR="0" algn="ctr" defTabSz="914400" rtl="0" eaLnBrk="1" latinLnBrk="0" hangingPunct="1">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a:solidFill>
                            <a:schemeClr val="lt1"/>
                          </a:solidFill>
                          <a:effectLst/>
                          <a:latin typeface="+mn-lt"/>
                          <a:ea typeface="+mn-ea"/>
                          <a:cs typeface="+mn-cs"/>
                        </a:rPr>
                        <a:t>2009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Programme complet, à l'échelle de la province</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tab pos="5280025" algn="l"/>
                        </a:tabLst>
                        <a:defRPr/>
                      </a:pPr>
                      <a:r>
                        <a:rPr lang="en-US" sz="900" b="0" kern="1200" dirty="0">
                          <a:solidFill>
                            <a:schemeClr val="lt1"/>
                          </a:solidFill>
                          <a:effectLst/>
                          <a:latin typeface="+mn-lt"/>
                          <a:ea typeface="+mn-ea"/>
                          <a:cs typeface="+mn-cs"/>
                        </a:rPr>
                        <a:t>Colon Cancer Prevention Program (</a:t>
                      </a:r>
                      <a:r>
                        <a:rPr lang="en-US" sz="900" b="0" kern="1200" dirty="0" err="1">
                          <a:solidFill>
                            <a:schemeClr val="lt1"/>
                          </a:solidFill>
                          <a:effectLst/>
                          <a:latin typeface="+mn-lt"/>
                          <a:ea typeface="+mn-ea"/>
                          <a:cs typeface="+mn-cs"/>
                        </a:rPr>
                        <a:t>Programme</a:t>
                      </a:r>
                      <a:r>
                        <a:rPr lang="en-US" sz="900" b="0" kern="1200" dirty="0">
                          <a:solidFill>
                            <a:schemeClr val="lt1"/>
                          </a:solidFill>
                          <a:effectLst/>
                          <a:latin typeface="+mn-lt"/>
                          <a:ea typeface="+mn-ea"/>
                          <a:cs typeface="+mn-cs"/>
                        </a:rPr>
                        <a:t> de </a:t>
                      </a:r>
                      <a:r>
                        <a:rPr lang="en-US" sz="900" b="0" kern="1200" dirty="0" err="1">
                          <a:solidFill>
                            <a:schemeClr val="lt1"/>
                          </a:solidFill>
                          <a:effectLst/>
                          <a:latin typeface="+mn-lt"/>
                          <a:ea typeface="+mn-ea"/>
                          <a:cs typeface="+mn-cs"/>
                        </a:rPr>
                        <a:t>prévention</a:t>
                      </a:r>
                      <a:r>
                        <a:rPr lang="en-US" sz="900" b="0" kern="1200" dirty="0">
                          <a:solidFill>
                            <a:schemeClr val="lt1"/>
                          </a:solidFill>
                          <a:effectLst/>
                          <a:latin typeface="+mn-lt"/>
                          <a:ea typeface="+mn-ea"/>
                          <a:cs typeface="+mn-cs"/>
                        </a:rPr>
                        <a:t> du cancer colorectal)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Programme de soins contre le cancer (Cancer Care Program), Santé Nouvelle-Écosse</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622314"/>
                  </a:ext>
                </a:extLst>
              </a:tr>
              <a:tr h="358453">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Île-du-Prince-Édouard (Î.-P.-É.)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a:solidFill>
                            <a:schemeClr val="lt1"/>
                          </a:solidFill>
                          <a:effectLst/>
                          <a:latin typeface="+mn-lt"/>
                          <a:ea typeface="+mn-ea"/>
                          <a:cs typeface="+mn-cs"/>
                        </a:rPr>
                        <a:t>2011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Programme complet, à l'échelle de la province</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tab pos="5280025" algn="l"/>
                        </a:tabLst>
                        <a:defRPr/>
                      </a:pPr>
                      <a:r>
                        <a:rPr lang="en-US" sz="900" b="0" kern="1200" dirty="0">
                          <a:solidFill>
                            <a:schemeClr val="lt1"/>
                          </a:solidFill>
                          <a:effectLst/>
                          <a:latin typeface="+mn-lt"/>
                          <a:ea typeface="+mn-ea"/>
                          <a:cs typeface="+mn-cs"/>
                        </a:rPr>
                        <a:t>Colorectal Cancer Screening Program (</a:t>
                      </a:r>
                      <a:r>
                        <a:rPr lang="en-US" sz="900" b="0" kern="1200" dirty="0" err="1">
                          <a:solidFill>
                            <a:schemeClr val="lt1"/>
                          </a:solidFill>
                          <a:effectLst/>
                          <a:latin typeface="+mn-lt"/>
                          <a:ea typeface="+mn-ea"/>
                          <a:cs typeface="+mn-cs"/>
                        </a:rPr>
                        <a:t>Programme</a:t>
                      </a:r>
                      <a:r>
                        <a:rPr lang="en-US" sz="900" b="0" kern="1200" dirty="0">
                          <a:solidFill>
                            <a:schemeClr val="lt1"/>
                          </a:solidFill>
                          <a:effectLst/>
                          <a:latin typeface="+mn-lt"/>
                          <a:ea typeface="+mn-ea"/>
                          <a:cs typeface="+mn-cs"/>
                        </a:rPr>
                        <a:t> de </a:t>
                      </a:r>
                      <a:r>
                        <a:rPr lang="en-US" sz="900" b="0" kern="1200" dirty="0" err="1">
                          <a:solidFill>
                            <a:schemeClr val="lt1"/>
                          </a:solidFill>
                          <a:effectLst/>
                          <a:latin typeface="+mn-lt"/>
                          <a:ea typeface="+mn-ea"/>
                          <a:cs typeface="+mn-cs"/>
                        </a:rPr>
                        <a:t>dépistage</a:t>
                      </a:r>
                      <a:r>
                        <a:rPr lang="en-US" sz="900" b="0" kern="1200" dirty="0">
                          <a:solidFill>
                            <a:schemeClr val="lt1"/>
                          </a:solidFill>
                          <a:effectLst/>
                          <a:latin typeface="+mn-lt"/>
                          <a:ea typeface="+mn-ea"/>
                          <a:cs typeface="+mn-cs"/>
                        </a:rPr>
                        <a:t> du cancer colorectal)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dirty="0" err="1">
                          <a:solidFill>
                            <a:schemeClr val="lt1"/>
                          </a:solidFill>
                          <a:effectLst/>
                          <a:latin typeface="+mn-lt"/>
                          <a:ea typeface="+mn-ea"/>
                          <a:cs typeface="+mn-cs"/>
                        </a:rPr>
                        <a:t>Santé</a:t>
                      </a:r>
                      <a:r>
                        <a:rPr lang="en-US" sz="900" b="0" kern="1200" dirty="0">
                          <a:solidFill>
                            <a:schemeClr val="lt1"/>
                          </a:solidFill>
                          <a:effectLst/>
                          <a:latin typeface="+mn-lt"/>
                          <a:ea typeface="+mn-ea"/>
                          <a:cs typeface="+mn-cs"/>
                        </a:rPr>
                        <a:t> Î.‑P.‑É.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8818273"/>
                  </a:ext>
                </a:extLst>
              </a:tr>
              <a:tr h="541723">
                <a:tc>
                  <a:txBody>
                    <a:bodyPr/>
                    <a:lstStyle/>
                    <a:p>
                      <a:pPr marL="0" marR="0" algn="ctr" defTabSz="914400" rtl="0" eaLnBrk="1" latinLnBrk="0" hangingPunct="1">
                        <a:lnSpc>
                          <a:spcPct val="107000"/>
                        </a:lnSpc>
                        <a:spcBef>
                          <a:spcPts val="240"/>
                        </a:spcBef>
                        <a:spcAft>
                          <a:spcPts val="240"/>
                        </a:spcAft>
                        <a:tabLst>
                          <a:tab pos="5280025" algn="l"/>
                        </a:tabLst>
                      </a:pPr>
                      <a:r>
                        <a:rPr lang="en-US" sz="900" b="1" kern="1200">
                          <a:solidFill>
                            <a:srgbClr val="FEFFFE"/>
                          </a:solidFill>
                          <a:effectLst/>
                          <a:latin typeface="+mn-lt"/>
                          <a:ea typeface="+mn-ea"/>
                          <a:cs typeface="+mn-cs"/>
                        </a:rPr>
                        <a:t>Terre-</a:t>
                      </a:r>
                      <a:r>
                        <a:rPr lang="en-US" sz="900" b="1" kern="1200" err="1">
                          <a:solidFill>
                            <a:srgbClr val="FEFFFE"/>
                          </a:solidFill>
                          <a:effectLst/>
                          <a:latin typeface="+mn-lt"/>
                          <a:ea typeface="+mn-ea"/>
                          <a:cs typeface="+mn-cs"/>
                        </a:rPr>
                        <a:t>Neuve</a:t>
                      </a:r>
                      <a:r>
                        <a:rPr lang="en-US" sz="900" b="1" kern="1200">
                          <a:solidFill>
                            <a:srgbClr val="FEFFFE"/>
                          </a:solidFill>
                          <a:effectLst/>
                          <a:latin typeface="+mn-lt"/>
                          <a:ea typeface="+mn-ea"/>
                          <a:cs typeface="+mn-cs"/>
                        </a:rPr>
                        <a:t>-et-Labrador (T.-N.-L.)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defTabSz="914400" rtl="0" eaLnBrk="1" latinLnBrk="0" hangingPunct="1">
                        <a:lnSpc>
                          <a:spcPct val="107000"/>
                        </a:lnSpc>
                        <a:spcBef>
                          <a:spcPts val="240"/>
                        </a:spcBef>
                        <a:spcAft>
                          <a:spcPts val="240"/>
                        </a:spcAft>
                        <a:tabLst>
                          <a:tab pos="5280025" algn="l"/>
                        </a:tabLst>
                      </a:pPr>
                      <a:r>
                        <a:rPr lang="en-US" sz="900" b="0" kern="1200">
                          <a:solidFill>
                            <a:schemeClr val="lt1"/>
                          </a:solidFill>
                          <a:effectLst/>
                          <a:latin typeface="+mn-lt"/>
                          <a:ea typeface="+mn-ea"/>
                          <a:cs typeface="+mn-cs"/>
                        </a:rPr>
                        <a:t>2012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Programme complet, à l'échelle de la province</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240"/>
                        </a:spcBef>
                        <a:spcAft>
                          <a:spcPts val="240"/>
                        </a:spcAft>
                        <a:buClrTx/>
                        <a:buSzTx/>
                        <a:buFontTx/>
                        <a:buNone/>
                        <a:tabLst>
                          <a:tab pos="5280025" algn="l"/>
                        </a:tabLst>
                        <a:defRPr/>
                      </a:pPr>
                      <a:r>
                        <a:rPr lang="en-US" sz="900" b="0" kern="1200" dirty="0">
                          <a:solidFill>
                            <a:schemeClr val="lt1"/>
                          </a:solidFill>
                          <a:effectLst/>
                          <a:latin typeface="+mn-lt"/>
                          <a:ea typeface="+mn-ea"/>
                          <a:cs typeface="+mn-cs"/>
                        </a:rPr>
                        <a:t>Newfoundland and Labrador Colon Screening Program (</a:t>
                      </a:r>
                      <a:r>
                        <a:rPr lang="en-US" sz="900" b="0" kern="1200" dirty="0" err="1">
                          <a:solidFill>
                            <a:schemeClr val="lt1"/>
                          </a:solidFill>
                          <a:effectLst/>
                          <a:latin typeface="+mn-lt"/>
                          <a:ea typeface="+mn-ea"/>
                          <a:cs typeface="+mn-cs"/>
                        </a:rPr>
                        <a:t>Programme</a:t>
                      </a:r>
                      <a:r>
                        <a:rPr lang="en-US" sz="900" b="0" kern="1200" dirty="0">
                          <a:solidFill>
                            <a:schemeClr val="lt1"/>
                          </a:solidFill>
                          <a:effectLst/>
                          <a:latin typeface="+mn-lt"/>
                          <a:ea typeface="+mn-ea"/>
                          <a:cs typeface="+mn-cs"/>
                        </a:rPr>
                        <a:t> de </a:t>
                      </a:r>
                      <a:r>
                        <a:rPr lang="en-US" sz="900" b="0" kern="1200" dirty="0" err="1">
                          <a:solidFill>
                            <a:schemeClr val="lt1"/>
                          </a:solidFill>
                          <a:effectLst/>
                          <a:latin typeface="+mn-lt"/>
                          <a:ea typeface="+mn-ea"/>
                          <a:cs typeface="+mn-cs"/>
                        </a:rPr>
                        <a:t>dépistage</a:t>
                      </a:r>
                      <a:r>
                        <a:rPr lang="en-US" sz="900" b="0" kern="1200" dirty="0">
                          <a:solidFill>
                            <a:schemeClr val="lt1"/>
                          </a:solidFill>
                          <a:effectLst/>
                          <a:latin typeface="+mn-lt"/>
                          <a:ea typeface="+mn-ea"/>
                          <a:cs typeface="+mn-cs"/>
                        </a:rPr>
                        <a:t> du cancer colorectal de Terre-</a:t>
                      </a:r>
                      <a:r>
                        <a:rPr lang="en-US" sz="900" b="0" kern="1200" dirty="0" err="1">
                          <a:solidFill>
                            <a:schemeClr val="lt1"/>
                          </a:solidFill>
                          <a:effectLst/>
                          <a:latin typeface="+mn-lt"/>
                          <a:ea typeface="+mn-ea"/>
                          <a:cs typeface="+mn-cs"/>
                        </a:rPr>
                        <a:t>Neuve</a:t>
                      </a:r>
                      <a:r>
                        <a:rPr lang="en-US" sz="900" b="0" kern="1200" dirty="0">
                          <a:solidFill>
                            <a:schemeClr val="lt1"/>
                          </a:solidFill>
                          <a:effectLst/>
                          <a:latin typeface="+mn-lt"/>
                          <a:ea typeface="+mn-ea"/>
                          <a:cs typeface="+mn-cs"/>
                        </a:rPr>
                        <a:t>-et-Labrador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7000"/>
                        </a:lnSpc>
                        <a:spcBef>
                          <a:spcPts val="240"/>
                        </a:spcBef>
                        <a:spcAft>
                          <a:spcPts val="240"/>
                        </a:spcAft>
                        <a:tabLst>
                          <a:tab pos="5280025" algn="l"/>
                        </a:tabLst>
                      </a:pPr>
                      <a:r>
                        <a:rPr lang="fr-CA" sz="900" b="0" kern="1200" dirty="0">
                          <a:solidFill>
                            <a:schemeClr val="lt1"/>
                          </a:solidFill>
                          <a:effectLst/>
                          <a:latin typeface="+mn-lt"/>
                          <a:ea typeface="+mn-ea"/>
                          <a:cs typeface="+mn-cs"/>
                        </a:rPr>
                        <a:t>Programme de soins contre le cancer(Cancer Care Program), Régie de santé de l’Est</a:t>
                      </a:r>
                      <a:endParaRPr lang="en-US" sz="900" b="0" kern="12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4302757"/>
                  </a:ext>
                </a:extLst>
              </a:tr>
            </a:tbl>
          </a:graphicData>
        </a:graphic>
      </p:graphicFrame>
    </p:spTree>
    <p:extLst>
      <p:ext uri="{BB962C8B-B14F-4D97-AF65-F5344CB8AC3E}">
        <p14:creationId xmlns:p14="http://schemas.microsoft.com/office/powerpoint/2010/main" val="272341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35484" y="259662"/>
            <a:ext cx="10380786" cy="752842"/>
          </a:xfrm>
        </p:spPr>
        <p:txBody>
          <a:bodyPr>
            <a:normAutofit/>
          </a:bodyPr>
          <a:lstStyle/>
          <a:p>
            <a:r>
              <a:rPr lang="fr-FR" sz="1600"/>
              <a:t>Lignes directrices provinciales et territoriales sur le dépistage </a:t>
            </a:r>
            <a:endParaRPr lang="en-US" sz="1600"/>
          </a:p>
        </p:txBody>
      </p:sp>
      <p:sp>
        <p:nvSpPr>
          <p:cNvPr id="5" name="Slide Number Placeholder 4">
            <a:extLst>
              <a:ext uri="{FF2B5EF4-FFF2-40B4-BE49-F238E27FC236}">
                <a16:creationId xmlns:a16="http://schemas.microsoft.com/office/drawing/2014/main" id="{71DB3E14-2F29-334D-80D7-9A6489D57168}"/>
              </a:ext>
            </a:extLst>
          </p:cNvPr>
          <p:cNvSpPr>
            <a:spLocks noGrp="1"/>
          </p:cNvSpPr>
          <p:nvPr>
            <p:ph type="sldNum" sz="quarter" idx="12"/>
          </p:nvPr>
        </p:nvSpPr>
        <p:spPr/>
        <p:txBody>
          <a:bodyPr/>
          <a:lstStyle/>
          <a:p>
            <a:fld id="{D9F2F12A-E773-6344-8602-31C2DEEE88BD}" type="slidenum">
              <a:rPr lang="en-US" smtClean="0"/>
              <a:pPr/>
              <a:t>7</a:t>
            </a:fld>
            <a:endParaRPr lang="en-US"/>
          </a:p>
        </p:txBody>
      </p:sp>
      <p:graphicFrame>
        <p:nvGraphicFramePr>
          <p:cNvPr id="3" name="Table 2">
            <a:extLst>
              <a:ext uri="{FF2B5EF4-FFF2-40B4-BE49-F238E27FC236}">
                <a16:creationId xmlns:a16="http://schemas.microsoft.com/office/drawing/2014/main" id="{B927097B-58D6-B7FB-BF69-7F6277104AA0}"/>
              </a:ext>
            </a:extLst>
          </p:cNvPr>
          <p:cNvGraphicFramePr>
            <a:graphicFrameLocks noGrp="1"/>
          </p:cNvGraphicFramePr>
          <p:nvPr>
            <p:extLst>
              <p:ext uri="{D42A27DB-BD31-4B8C-83A1-F6EECF244321}">
                <p14:modId xmlns:p14="http://schemas.microsoft.com/office/powerpoint/2010/main" val="718705767"/>
              </p:ext>
            </p:extLst>
          </p:nvPr>
        </p:nvGraphicFramePr>
        <p:xfrm>
          <a:off x="677172" y="873405"/>
          <a:ext cx="10837655" cy="4071883"/>
        </p:xfrm>
        <a:graphic>
          <a:graphicData uri="http://schemas.openxmlformats.org/drawingml/2006/table">
            <a:tbl>
              <a:tblPr firstRow="1" firstCol="1">
                <a:tableStyleId>{7E9639D4-E3E2-4D34-9284-5A2195B3D0D7}</a:tableStyleId>
              </a:tblPr>
              <a:tblGrid>
                <a:gridCol w="1211341">
                  <a:extLst>
                    <a:ext uri="{9D8B030D-6E8A-4147-A177-3AD203B41FA5}">
                      <a16:colId xmlns:a16="http://schemas.microsoft.com/office/drawing/2014/main" val="576484715"/>
                    </a:ext>
                  </a:extLst>
                </a:gridCol>
                <a:gridCol w="1043193">
                  <a:extLst>
                    <a:ext uri="{9D8B030D-6E8A-4147-A177-3AD203B41FA5}">
                      <a16:colId xmlns:a16="http://schemas.microsoft.com/office/drawing/2014/main" val="414641329"/>
                    </a:ext>
                  </a:extLst>
                </a:gridCol>
                <a:gridCol w="1656392">
                  <a:extLst>
                    <a:ext uri="{9D8B030D-6E8A-4147-A177-3AD203B41FA5}">
                      <a16:colId xmlns:a16="http://schemas.microsoft.com/office/drawing/2014/main" val="3846567216"/>
                    </a:ext>
                  </a:extLst>
                </a:gridCol>
                <a:gridCol w="1129358">
                  <a:extLst>
                    <a:ext uri="{9D8B030D-6E8A-4147-A177-3AD203B41FA5}">
                      <a16:colId xmlns:a16="http://schemas.microsoft.com/office/drawing/2014/main" val="3321063074"/>
                    </a:ext>
                  </a:extLst>
                </a:gridCol>
                <a:gridCol w="2032845">
                  <a:extLst>
                    <a:ext uri="{9D8B030D-6E8A-4147-A177-3AD203B41FA5}">
                      <a16:colId xmlns:a16="http://schemas.microsoft.com/office/drawing/2014/main" val="4240926185"/>
                    </a:ext>
                  </a:extLst>
                </a:gridCol>
                <a:gridCol w="3764526">
                  <a:extLst>
                    <a:ext uri="{9D8B030D-6E8A-4147-A177-3AD203B41FA5}">
                      <a16:colId xmlns:a16="http://schemas.microsoft.com/office/drawing/2014/main" val="2216146727"/>
                    </a:ext>
                  </a:extLst>
                </a:gridCol>
              </a:tblGrid>
              <a:tr h="391079">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Âge</a:t>
                      </a:r>
                      <a:r>
                        <a:rPr lang="en-US" sz="900" dirty="0">
                          <a:solidFill>
                            <a:srgbClr val="FEFFFE"/>
                          </a:solidFill>
                          <a:effectLst/>
                        </a:rPr>
                        <a:t> de début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Intervalle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Âge</a:t>
                      </a:r>
                      <a:r>
                        <a:rPr lang="en-US" sz="900" dirty="0">
                          <a:solidFill>
                            <a:srgbClr val="FEFFFE"/>
                          </a:solidFill>
                          <a:effectLst/>
                        </a:rPr>
                        <a:t> de fin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Test de </a:t>
                      </a:r>
                      <a:r>
                        <a:rPr lang="en-US" sz="900" dirty="0" err="1">
                          <a:solidFill>
                            <a:srgbClr val="FEFFFE"/>
                          </a:solidFill>
                          <a:effectLst/>
                        </a:rPr>
                        <a:t>dépistage</a:t>
                      </a:r>
                      <a:r>
                        <a:rPr lang="en-US" sz="900" dirty="0">
                          <a:solidFill>
                            <a:srgbClr val="FEFFFE"/>
                          </a:solidFill>
                          <a:effectLst/>
                        </a:rPr>
                        <a:t> </a:t>
                      </a:r>
                      <a:r>
                        <a:rPr lang="en-US" sz="900" dirty="0" err="1">
                          <a:solidFill>
                            <a:srgbClr val="FEFFFE"/>
                          </a:solidFill>
                          <a:effectLst/>
                        </a:rPr>
                        <a:t>primaire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Critère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3849514138"/>
                  </a:ext>
                </a:extLst>
              </a:tr>
              <a:tr h="236037">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tabLst>
                          <a:tab pos="5280025" algn="l"/>
                        </a:tabLst>
                      </a:pPr>
                      <a:r>
                        <a:rPr lang="en-US" sz="900" dirty="0">
                          <a:effectLst/>
                        </a:rPr>
                        <a:t>50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2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74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latin typeface="Calibri" panose="020F0502020204030204" pitchFamily="34" charset="0"/>
                          <a:ea typeface="Yu Mincho" panose="02020400000000000000" pitchFamily="18" charset="-128"/>
                          <a:cs typeface="Arial" panose="020B0604020202020204" pitchFamily="34" charset="0"/>
                        </a:rPr>
                        <a:t>TIF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fr-CA" sz="900" dirty="0">
                          <a:effectLst/>
                        </a:rPr>
                        <a:t>Personnes asymptomatiques, à risque moyen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9873301"/>
                  </a:ext>
                </a:extLst>
              </a:tr>
              <a:tr h="23603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tabLst>
                          <a:tab pos="5280025" algn="l"/>
                        </a:tabLst>
                      </a:pPr>
                      <a:r>
                        <a:rPr lang="en-US" sz="900" dirty="0">
                          <a:effectLst/>
                        </a:rPr>
                        <a:t>50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1-2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74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5280025" algn="l"/>
                        </a:tabLst>
                        <a:defRPr/>
                      </a:pPr>
                      <a:r>
                        <a:rPr lang="en-US" sz="900" dirty="0">
                          <a:effectLst/>
                          <a:latin typeface="Calibri" panose="020F0502020204030204" pitchFamily="34" charset="0"/>
                          <a:ea typeface="Yu Mincho" panose="02020400000000000000" pitchFamily="18" charset="-128"/>
                          <a:cs typeface="Arial" panose="020B0604020202020204" pitchFamily="34" charset="0"/>
                        </a:rPr>
                        <a:t>TIF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fr-CA" sz="900" dirty="0">
                          <a:effectLst/>
                        </a:rPr>
                        <a:t>Sur la base des directives cliniques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9670943"/>
                  </a:ext>
                </a:extLst>
              </a:tr>
              <a:tr h="236037">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tabLst>
                          <a:tab pos="5280025" algn="l"/>
                        </a:tabLst>
                      </a:pPr>
                      <a:r>
                        <a:rPr lang="en-US" sz="900" dirty="0">
                          <a:effectLst/>
                        </a:rPr>
                        <a:t>50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2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74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5280025" algn="l"/>
                        </a:tabLst>
                        <a:defRPr/>
                      </a:pPr>
                      <a:r>
                        <a:rPr lang="en-US" sz="900" dirty="0">
                          <a:effectLst/>
                          <a:latin typeface="Calibri" panose="020F0502020204030204" pitchFamily="34" charset="0"/>
                          <a:ea typeface="Yu Mincho" panose="02020400000000000000" pitchFamily="18" charset="-128"/>
                          <a:cs typeface="Arial" panose="020B0604020202020204" pitchFamily="34" charset="0"/>
                        </a:rPr>
                        <a:t>TIF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fr-CA" sz="900" dirty="0">
                          <a:effectLst/>
                        </a:rPr>
                        <a:t>Basé sur les directives de pratique clinique</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1509789"/>
                  </a:ext>
                </a:extLst>
              </a:tr>
              <a:tr h="23603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tabLst>
                          <a:tab pos="5280025" algn="l"/>
                        </a:tabLst>
                      </a:pPr>
                      <a:r>
                        <a:rPr lang="en-US" sz="900" dirty="0">
                          <a:effectLst/>
                        </a:rPr>
                        <a:t>50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2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74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latin typeface="Calibri" panose="020F0502020204030204" pitchFamily="34" charset="0"/>
                          <a:ea typeface="Yu Mincho" panose="02020400000000000000" pitchFamily="18" charset="-128"/>
                          <a:cs typeface="Arial" panose="020B0604020202020204" pitchFamily="34" charset="0"/>
                        </a:rPr>
                        <a:t>TIF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fr-CA" sz="900" dirty="0">
                          <a:effectLst/>
                        </a:rPr>
                        <a:t>Personnes asymptomatiques, à risque moyen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5065000"/>
                  </a:ext>
                </a:extLst>
              </a:tr>
              <a:tr h="23603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tabLst>
                          <a:tab pos="5280025" algn="l"/>
                        </a:tabLst>
                      </a:pPr>
                      <a:r>
                        <a:rPr lang="en-US" sz="900" dirty="0">
                          <a:effectLst/>
                        </a:rPr>
                        <a:t>50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1-2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74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latin typeface="Calibri" panose="020F0502020204030204" pitchFamily="34" charset="0"/>
                          <a:ea typeface="Yu Mincho" panose="02020400000000000000" pitchFamily="18" charset="-128"/>
                          <a:cs typeface="Arial" panose="020B0604020202020204" pitchFamily="34" charset="0"/>
                        </a:rPr>
                        <a:t>TIF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fr-CA" sz="900" dirty="0">
                          <a:effectLst/>
                        </a:rPr>
                        <a:t>Personnes asymptomatiques, à risque moyen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423332"/>
                  </a:ext>
                </a:extLst>
              </a:tr>
              <a:tr h="23603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tabLst>
                          <a:tab pos="5280025" algn="l"/>
                        </a:tabLst>
                      </a:pPr>
                      <a:r>
                        <a:rPr lang="en-US" sz="900" dirty="0">
                          <a:effectLst/>
                        </a:rPr>
                        <a:t>50 </a:t>
                      </a:r>
                      <a:r>
                        <a:rPr lang="en-US" sz="900" dirty="0" err="1">
                          <a:effectLst/>
                        </a:rPr>
                        <a:t>ans</a:t>
                      </a:r>
                      <a:r>
                        <a:rPr lang="en-US" sz="900" dirty="0">
                          <a:effectLst/>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2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74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latin typeface="Calibri" panose="020F0502020204030204" pitchFamily="34" charset="0"/>
                          <a:ea typeface="Yu Mincho" panose="02020400000000000000" pitchFamily="18" charset="-128"/>
                          <a:cs typeface="Arial" panose="020B0604020202020204" pitchFamily="34" charset="0"/>
                        </a:rPr>
                        <a:t>TIF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fr-CA" sz="900" dirty="0">
                          <a:effectLst/>
                        </a:rPr>
                        <a:t>Personnes asymptomatiques, à risque moyen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3756586"/>
                  </a:ext>
                </a:extLst>
              </a:tr>
              <a:tr h="23603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tabLst>
                          <a:tab pos="5280025" algn="l"/>
                        </a:tabLst>
                      </a:pPr>
                      <a:r>
                        <a:rPr lang="en-US" sz="900" dirty="0">
                          <a:effectLst/>
                        </a:rPr>
                        <a:t>50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2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75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err="1">
                          <a:effectLst/>
                        </a:rPr>
                        <a:t>TFg</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fr-CA" sz="900" dirty="0">
                          <a:effectLst/>
                        </a:rPr>
                        <a:t>Personnes asymptomatiques, à risque moyen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1231658"/>
                  </a:ext>
                </a:extLst>
              </a:tr>
              <a:tr h="748672">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tabLst>
                          <a:tab pos="5280025" algn="l"/>
                        </a:tabLst>
                      </a:pPr>
                      <a:r>
                        <a:rPr lang="en-US" sz="900" dirty="0">
                          <a:effectLst/>
                        </a:rPr>
                        <a:t>50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2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74^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latin typeface="Calibri" panose="020F0502020204030204" pitchFamily="34" charset="0"/>
                          <a:ea typeface="Yu Mincho" panose="02020400000000000000" pitchFamily="18" charset="-128"/>
                          <a:cs typeface="Arial" panose="020B0604020202020204" pitchFamily="34" charset="0"/>
                        </a:rPr>
                        <a:t>TIF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marR="0" indent="0">
                        <a:spcBef>
                          <a:spcPts val="100"/>
                        </a:spcBef>
                        <a:spcAft>
                          <a:spcPts val="100"/>
                        </a:spcAft>
                      </a:pPr>
                      <a:r>
                        <a:rPr lang="fr-CA" sz="900" dirty="0">
                          <a:effectLst/>
                        </a:rPr>
                        <a:t>Les personnes asymptomatiques, à risque moyen, dont aucun parent, frère ou sœur, ou enfant n'a reçu un diagnostic de cancer colorectal.</a:t>
                      </a:r>
                    </a:p>
                    <a:p>
                      <a:pPr marL="8890" marR="0" indent="0">
                        <a:spcBef>
                          <a:spcPts val="100"/>
                        </a:spcBef>
                        <a:spcAft>
                          <a:spcPts val="100"/>
                        </a:spcAft>
                      </a:pPr>
                      <a:r>
                        <a:rPr lang="fr-CA" sz="900" dirty="0">
                          <a:effectLst/>
                        </a:rPr>
                        <a:t>Les personnes atteintes d'une maladie inflammatoire de l'intestin (c'est-à-dire la maladie de </a:t>
                      </a:r>
                      <a:r>
                        <a:rPr lang="fr-CA" sz="900" dirty="0" err="1">
                          <a:effectLst/>
                        </a:rPr>
                        <a:t>Crohn</a:t>
                      </a:r>
                      <a:r>
                        <a:rPr lang="fr-CA" sz="900" dirty="0">
                          <a:effectLst/>
                        </a:rPr>
                        <a:t> touchant le côlon ou la colite ulcéreuse) et certaines personnes ayant subi l'ablation de polypes du côlon peuvent avoir besoin d'une coloscopie régulière au lieu du TIF.</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911243"/>
                  </a:ext>
                </a:extLst>
              </a:tr>
              <a:tr h="23603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tabLst>
                          <a:tab pos="5280025" algn="l"/>
                        </a:tabLst>
                      </a:pPr>
                      <a:r>
                        <a:rPr lang="en-US" sz="900" dirty="0">
                          <a:effectLst/>
                        </a:rPr>
                        <a:t>50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2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74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latin typeface="Calibri" panose="020F0502020204030204" pitchFamily="34" charset="0"/>
                          <a:ea typeface="Yu Mincho" panose="02020400000000000000" pitchFamily="18" charset="-128"/>
                          <a:cs typeface="Arial" panose="020B0604020202020204" pitchFamily="34" charset="0"/>
                        </a:rPr>
                        <a:t>TIF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fr-CA" sz="900" dirty="0">
                          <a:effectLst/>
                        </a:rPr>
                        <a:t>Personnes asymptomatiques, à risque moyen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9234826"/>
                  </a:ext>
                </a:extLst>
              </a:tr>
              <a:tr h="23603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tabLst>
                          <a:tab pos="5280025" algn="l"/>
                        </a:tabLst>
                      </a:pPr>
                      <a:r>
                        <a:rPr lang="en-US" sz="900" dirty="0">
                          <a:effectLst/>
                        </a:rPr>
                        <a:t>50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2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74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latin typeface="Calibri" panose="020F0502020204030204" pitchFamily="34" charset="0"/>
                          <a:ea typeface="Yu Mincho" panose="02020400000000000000" pitchFamily="18" charset="-128"/>
                          <a:cs typeface="Arial" panose="020B0604020202020204" pitchFamily="34" charset="0"/>
                        </a:rPr>
                        <a:t>TIF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fr-CA" sz="900" dirty="0">
                          <a:effectLst/>
                        </a:rPr>
                        <a:t>Personnes asymptomatiques, à risque moyen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171312"/>
                  </a:ext>
                </a:extLst>
              </a:tr>
              <a:tr h="236037">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r>
                        <a:rPr lang="en-US" sz="900" dirty="0">
                          <a:solidFill>
                            <a:srgbClr val="FEFFFE"/>
                          </a:solidFill>
                          <a:effectLst/>
                        </a:rPr>
                        <a: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tabLst>
                          <a:tab pos="5280025" algn="l"/>
                        </a:tabLst>
                      </a:pPr>
                      <a:r>
                        <a:rPr lang="en-US" sz="900" dirty="0">
                          <a:effectLst/>
                        </a:rPr>
                        <a:t>50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2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74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latin typeface="Calibri" panose="020F0502020204030204" pitchFamily="34" charset="0"/>
                          <a:ea typeface="Yu Mincho" panose="02020400000000000000" pitchFamily="18" charset="-128"/>
                          <a:cs typeface="Arial" panose="020B0604020202020204" pitchFamily="34" charset="0"/>
                        </a:rPr>
                        <a:t>TIF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fr-CA" sz="900" dirty="0">
                          <a:effectLst/>
                        </a:rPr>
                        <a:t>Personnes asymptomatiques, à risque moyen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3307984"/>
                  </a:ext>
                </a:extLst>
              </a:tr>
              <a:tr h="236037">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tabLst>
                          <a:tab pos="5280025" algn="l"/>
                        </a:tabLst>
                      </a:pPr>
                      <a:r>
                        <a:rPr lang="en-US" sz="900" dirty="0">
                          <a:effectLst/>
                        </a:rPr>
                        <a:t>50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2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75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latin typeface="Calibri" panose="020F0502020204030204" pitchFamily="34" charset="0"/>
                          <a:ea typeface="Yu Mincho" panose="02020400000000000000" pitchFamily="18" charset="-128"/>
                          <a:cs typeface="Arial" panose="020B0604020202020204" pitchFamily="34" charset="0"/>
                        </a:rPr>
                        <a:t>TIF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fr-CA" sz="900" dirty="0">
                          <a:effectLst/>
                        </a:rPr>
                        <a:t>Personnes asymptomatiques, à risque moyen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9230226"/>
                  </a:ext>
                </a:extLst>
              </a:tr>
              <a:tr h="236037">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ctr">
                        <a:lnSpc>
                          <a:spcPct val="107000"/>
                        </a:lnSpc>
                        <a:spcBef>
                          <a:spcPts val="0"/>
                        </a:spcBef>
                        <a:spcAft>
                          <a:spcPts val="0"/>
                        </a:spcAft>
                        <a:tabLst>
                          <a:tab pos="5280025" algn="l"/>
                        </a:tabLst>
                      </a:pPr>
                      <a:r>
                        <a:rPr lang="en-US" sz="900" dirty="0">
                          <a:effectLst/>
                        </a:rPr>
                        <a:t>50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2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rPr>
                        <a:t>74 </a:t>
                      </a:r>
                      <a:r>
                        <a:rPr lang="en-US" sz="900" dirty="0" err="1">
                          <a:effectLst/>
                        </a:rPr>
                        <a:t>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5280025" algn="l"/>
                        </a:tabLst>
                      </a:pPr>
                      <a:r>
                        <a:rPr lang="en-US" sz="900" dirty="0">
                          <a:effectLst/>
                          <a:latin typeface="Calibri" panose="020F0502020204030204" pitchFamily="34" charset="0"/>
                          <a:ea typeface="Yu Mincho" panose="02020400000000000000" pitchFamily="18" charset="-128"/>
                          <a:cs typeface="Arial" panose="020B0604020202020204" pitchFamily="34" charset="0"/>
                        </a:rPr>
                        <a:t>TIF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tabLst>
                          <a:tab pos="5280025" algn="l"/>
                        </a:tabLst>
                      </a:pPr>
                      <a:r>
                        <a:rPr lang="fr-CA" sz="900" dirty="0">
                          <a:effectLst/>
                        </a:rPr>
                        <a:t>Personnes asymptomatiques, à risque moyen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3973477"/>
                  </a:ext>
                </a:extLst>
              </a:tr>
            </a:tbl>
          </a:graphicData>
        </a:graphic>
      </p:graphicFrame>
      <p:sp>
        <p:nvSpPr>
          <p:cNvPr id="4" name="TextBox 3">
            <a:extLst>
              <a:ext uri="{FF2B5EF4-FFF2-40B4-BE49-F238E27FC236}">
                <a16:creationId xmlns:a16="http://schemas.microsoft.com/office/drawing/2014/main" id="{47EB29D7-BB94-3687-30E0-885072EBE091}"/>
              </a:ext>
            </a:extLst>
          </p:cNvPr>
          <p:cNvSpPr txBox="1"/>
          <p:nvPr/>
        </p:nvSpPr>
        <p:spPr>
          <a:xfrm>
            <a:off x="647292" y="5004487"/>
            <a:ext cx="10897413" cy="646331"/>
          </a:xfrm>
          <a:prstGeom prst="rect">
            <a:avLst/>
          </a:prstGeom>
          <a:noFill/>
        </p:spPr>
        <p:txBody>
          <a:bodyPr wrap="square">
            <a:spAutoFit/>
          </a:bodyPr>
          <a:lstStyle/>
          <a:p>
            <a:r>
              <a:rPr lang="en-US" sz="900" b="0" i="0" dirty="0">
                <a:solidFill>
                  <a:schemeClr val="bg1"/>
                </a:solidFill>
                <a:effectLst/>
              </a:rPr>
              <a:t>Ont. : *</a:t>
            </a:r>
            <a:r>
              <a:rPr lang="fr-CA" sz="900" b="0" i="0" dirty="0">
                <a:solidFill>
                  <a:schemeClr val="bg1"/>
                </a:solidFill>
                <a:effectLst/>
              </a:rPr>
              <a:t>En Ontario, les personnes âgées de 50 à 74 ans ne présentant aucun symptôme ou ayant des antécédents familiaux de cancer colorectal chez un parent du premier degré peuvent choisir de subir un dépistage par sigmoïdoscopie flexible au lieu du TIF. Il est recommandé aux personnes admissibles qui subissent un dépistage par sigmoïdoscopie flexible de répéter le test tous les 10 ans.</a:t>
            </a:r>
            <a:br>
              <a:rPr lang="en-US" sz="900" dirty="0">
                <a:solidFill>
                  <a:schemeClr val="bg1"/>
                </a:solidFill>
              </a:rPr>
            </a:br>
            <a:r>
              <a:rPr lang="en-US" sz="900" b="0" i="0" dirty="0">
                <a:solidFill>
                  <a:schemeClr val="bg1"/>
                </a:solidFill>
                <a:effectLst/>
              </a:rPr>
              <a:t>Ont. : ^</a:t>
            </a:r>
            <a:r>
              <a:rPr lang="fr-CA" sz="900" b="0" i="0" dirty="0">
                <a:solidFill>
                  <a:schemeClr val="bg1"/>
                </a:solidFill>
                <a:effectLst/>
              </a:rPr>
              <a:t>Les personnes âgées de 75 à 85 ans peuvent également se faire dépister par le TIF, à la discrétion du médecin traitant.</a:t>
            </a:r>
          </a:p>
          <a:p>
            <a:r>
              <a:rPr lang="en-US" sz="900" b="0" i="0" dirty="0">
                <a:solidFill>
                  <a:schemeClr val="bg1"/>
                </a:solidFill>
                <a:effectLst/>
              </a:rPr>
              <a:t>N.-É. : ~</a:t>
            </a:r>
            <a:r>
              <a:rPr lang="fr-CA" sz="900" b="0" i="0" dirty="0">
                <a:solidFill>
                  <a:schemeClr val="bg1"/>
                </a:solidFill>
                <a:effectLst/>
              </a:rPr>
              <a:t>Le dernier kit TIF est envoyée par la poste peu après le 74e anniversaire du participant. Les participants peuvent demander un nouveau kit (si c'est perdu ou périmé) jusqu'à leur 76e anniversaire.</a:t>
            </a:r>
            <a:endParaRPr lang="en-US" sz="900" dirty="0">
              <a:solidFill>
                <a:schemeClr val="bg1"/>
              </a:solidFill>
            </a:endParaRPr>
          </a:p>
        </p:txBody>
      </p:sp>
    </p:spTree>
    <p:extLst>
      <p:ext uri="{BB962C8B-B14F-4D97-AF65-F5344CB8AC3E}">
        <p14:creationId xmlns:p14="http://schemas.microsoft.com/office/powerpoint/2010/main" val="163248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466344" y="102440"/>
            <a:ext cx="10380786" cy="752842"/>
          </a:xfrm>
        </p:spPr>
        <p:txBody>
          <a:bodyPr>
            <a:normAutofit/>
          </a:bodyPr>
          <a:lstStyle/>
          <a:p>
            <a:r>
              <a:rPr lang="fr-FR" sz="1600" dirty="0"/>
              <a:t>Stratégies de recrutement initiales pour le dépistage du cancer colorectal</a:t>
            </a:r>
            <a:endParaRPr lang="en-US" sz="1600" dirty="0"/>
          </a:p>
        </p:txBody>
      </p:sp>
      <p:graphicFrame>
        <p:nvGraphicFramePr>
          <p:cNvPr id="3" name="Table 2">
            <a:extLst>
              <a:ext uri="{FF2B5EF4-FFF2-40B4-BE49-F238E27FC236}">
                <a16:creationId xmlns:a16="http://schemas.microsoft.com/office/drawing/2014/main" id="{AB8997C3-C3F7-BDD3-88C5-02ECB4E0D0A7}"/>
              </a:ext>
            </a:extLst>
          </p:cNvPr>
          <p:cNvGraphicFramePr>
            <a:graphicFrameLocks noGrp="1"/>
          </p:cNvGraphicFramePr>
          <p:nvPr>
            <p:extLst>
              <p:ext uri="{D42A27DB-BD31-4B8C-83A1-F6EECF244321}">
                <p14:modId xmlns:p14="http://schemas.microsoft.com/office/powerpoint/2010/main" val="2418032104"/>
              </p:ext>
            </p:extLst>
          </p:nvPr>
        </p:nvGraphicFramePr>
        <p:xfrm>
          <a:off x="466344" y="626320"/>
          <a:ext cx="10876404" cy="4176008"/>
        </p:xfrm>
        <a:graphic>
          <a:graphicData uri="http://schemas.openxmlformats.org/drawingml/2006/table">
            <a:tbl>
              <a:tblPr firstRow="1" firstCol="1" bandRow="1">
                <a:tableStyleId>{7E9639D4-E3E2-4D34-9284-5A2195B3D0D7}</a:tableStyleId>
              </a:tblPr>
              <a:tblGrid>
                <a:gridCol w="820893">
                  <a:extLst>
                    <a:ext uri="{9D8B030D-6E8A-4147-A177-3AD203B41FA5}">
                      <a16:colId xmlns:a16="http://schemas.microsoft.com/office/drawing/2014/main" val="4041371623"/>
                    </a:ext>
                  </a:extLst>
                </a:gridCol>
                <a:gridCol w="719835">
                  <a:extLst>
                    <a:ext uri="{9D8B030D-6E8A-4147-A177-3AD203B41FA5}">
                      <a16:colId xmlns:a16="http://schemas.microsoft.com/office/drawing/2014/main" val="1409567451"/>
                    </a:ext>
                  </a:extLst>
                </a:gridCol>
                <a:gridCol w="1221815">
                  <a:extLst>
                    <a:ext uri="{9D8B030D-6E8A-4147-A177-3AD203B41FA5}">
                      <a16:colId xmlns:a16="http://schemas.microsoft.com/office/drawing/2014/main" val="2975292415"/>
                    </a:ext>
                  </a:extLst>
                </a:gridCol>
                <a:gridCol w="886333">
                  <a:extLst>
                    <a:ext uri="{9D8B030D-6E8A-4147-A177-3AD203B41FA5}">
                      <a16:colId xmlns:a16="http://schemas.microsoft.com/office/drawing/2014/main" val="633529328"/>
                    </a:ext>
                  </a:extLst>
                </a:gridCol>
                <a:gridCol w="894617">
                  <a:extLst>
                    <a:ext uri="{9D8B030D-6E8A-4147-A177-3AD203B41FA5}">
                      <a16:colId xmlns:a16="http://schemas.microsoft.com/office/drawing/2014/main" val="1380279641"/>
                    </a:ext>
                  </a:extLst>
                </a:gridCol>
                <a:gridCol w="921124">
                  <a:extLst>
                    <a:ext uri="{9D8B030D-6E8A-4147-A177-3AD203B41FA5}">
                      <a16:colId xmlns:a16="http://schemas.microsoft.com/office/drawing/2014/main" val="3329629273"/>
                    </a:ext>
                  </a:extLst>
                </a:gridCol>
                <a:gridCol w="1209390">
                  <a:extLst>
                    <a:ext uri="{9D8B030D-6E8A-4147-A177-3AD203B41FA5}">
                      <a16:colId xmlns:a16="http://schemas.microsoft.com/office/drawing/2014/main" val="4190394521"/>
                    </a:ext>
                  </a:extLst>
                </a:gridCol>
                <a:gridCol w="955087">
                  <a:extLst>
                    <a:ext uri="{9D8B030D-6E8A-4147-A177-3AD203B41FA5}">
                      <a16:colId xmlns:a16="http://schemas.microsoft.com/office/drawing/2014/main" val="3448656122"/>
                    </a:ext>
                  </a:extLst>
                </a:gridCol>
                <a:gridCol w="1008930">
                  <a:extLst>
                    <a:ext uri="{9D8B030D-6E8A-4147-A177-3AD203B41FA5}">
                      <a16:colId xmlns:a16="http://schemas.microsoft.com/office/drawing/2014/main" val="1214802050"/>
                    </a:ext>
                  </a:extLst>
                </a:gridCol>
                <a:gridCol w="1226966">
                  <a:extLst>
                    <a:ext uri="{9D8B030D-6E8A-4147-A177-3AD203B41FA5}">
                      <a16:colId xmlns:a16="http://schemas.microsoft.com/office/drawing/2014/main" val="3146037869"/>
                    </a:ext>
                  </a:extLst>
                </a:gridCol>
                <a:gridCol w="1011414">
                  <a:extLst>
                    <a:ext uri="{9D8B030D-6E8A-4147-A177-3AD203B41FA5}">
                      <a16:colId xmlns:a16="http://schemas.microsoft.com/office/drawing/2014/main" val="1014124154"/>
                    </a:ext>
                  </a:extLst>
                </a:gridCol>
              </a:tblGrid>
              <a:tr h="609913">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err="1">
                          <a:solidFill>
                            <a:srgbClr val="FEFFFE"/>
                          </a:solidFill>
                          <a:effectLst/>
                        </a:rPr>
                        <a:t>Recomman</a:t>
                      </a:r>
                      <a:r>
                        <a:rPr lang="en-US" sz="900" dirty="0">
                          <a:solidFill>
                            <a:srgbClr val="FEFFFE"/>
                          </a:solidFill>
                          <a:effectLst/>
                        </a:rPr>
                        <a:t>-dation d'un </a:t>
                      </a:r>
                      <a:r>
                        <a:rPr lang="en-US" sz="900" dirty="0" err="1">
                          <a:solidFill>
                            <a:srgbClr val="FEFFFE"/>
                          </a:solidFill>
                          <a:effectLst/>
                        </a:rPr>
                        <a:t>médecin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fr-CA" sz="900" dirty="0">
                          <a:solidFill>
                            <a:srgbClr val="FEFFFE"/>
                          </a:solidFill>
                          <a:effectLst/>
                        </a:rPr>
                        <a:t>Recommandation d'un autre professionnel de la santé (par exemple, infirmier/ère  praticien/ne, infirmier/ère en santé communautaire)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err="1">
                          <a:solidFill>
                            <a:srgbClr val="FEFFFE"/>
                          </a:solidFill>
                          <a:effectLst/>
                        </a:rPr>
                        <a:t>L'auto-référencement</a:t>
                      </a:r>
                      <a:r>
                        <a:rPr lang="en-US" sz="900" dirty="0">
                          <a:solidFill>
                            <a:srgbClr val="FEFFFE"/>
                          </a:solidFill>
                          <a:effectLst/>
                        </a:rPr>
                        <a:t> : </a:t>
                      </a:r>
                      <a:r>
                        <a:rPr lang="en-US" sz="900" dirty="0" err="1">
                          <a:solidFill>
                            <a:srgbClr val="FEFFFE"/>
                          </a:solidFill>
                          <a:effectLst/>
                        </a:rPr>
                        <a:t>en</a:t>
                      </a:r>
                      <a:r>
                        <a:rPr lang="en-US" sz="900" dirty="0">
                          <a:solidFill>
                            <a:srgbClr val="FEFFFE"/>
                          </a:solidFill>
                          <a:effectLst/>
                        </a:rPr>
                        <a:t> </a:t>
                      </a:r>
                      <a:r>
                        <a:rPr lang="en-US" sz="900" dirty="0" err="1">
                          <a:solidFill>
                            <a:srgbClr val="FEFFFE"/>
                          </a:solidFill>
                          <a:effectLst/>
                        </a:rPr>
                        <a:t>personne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err="1">
                          <a:solidFill>
                            <a:srgbClr val="FEFFFE"/>
                          </a:solidFill>
                          <a:effectLst/>
                        </a:rPr>
                        <a:t>L’auto-référencement</a:t>
                      </a:r>
                      <a:r>
                        <a:rPr lang="en-US" sz="900" dirty="0">
                          <a:solidFill>
                            <a:srgbClr val="FEFFFE"/>
                          </a:solidFill>
                          <a:effectLst/>
                        </a:rPr>
                        <a:t> : </a:t>
                      </a:r>
                      <a:r>
                        <a:rPr lang="en-US" sz="900" dirty="0" err="1">
                          <a:solidFill>
                            <a:srgbClr val="FEFFFE"/>
                          </a:solidFill>
                          <a:effectLst/>
                        </a:rPr>
                        <a:t>téléphone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err="1">
                          <a:solidFill>
                            <a:srgbClr val="FEFFFE"/>
                          </a:solidFill>
                          <a:effectLst/>
                        </a:rPr>
                        <a:t>L'auto-référencement</a:t>
                      </a:r>
                      <a:r>
                        <a:rPr lang="en-US" sz="900" dirty="0">
                          <a:solidFill>
                            <a:srgbClr val="FEFFFE"/>
                          </a:solidFill>
                          <a:effectLst/>
                        </a:rPr>
                        <a:t> : </a:t>
                      </a:r>
                      <a:r>
                        <a:rPr lang="en-US" sz="900" dirty="0" err="1">
                          <a:solidFill>
                            <a:srgbClr val="FEFFFE"/>
                          </a:solidFill>
                          <a:effectLst/>
                        </a:rPr>
                        <a:t>en</a:t>
                      </a:r>
                      <a:r>
                        <a:rPr lang="en-US" sz="900" dirty="0">
                          <a:solidFill>
                            <a:srgbClr val="FEFFFE"/>
                          </a:solidFill>
                          <a:effectLst/>
                        </a:rPr>
                        <a:t> </a:t>
                      </a:r>
                      <a:r>
                        <a:rPr lang="en-US" sz="900" dirty="0" err="1">
                          <a:solidFill>
                            <a:srgbClr val="FEFFFE"/>
                          </a:solidFill>
                          <a:effectLst/>
                        </a:rPr>
                        <a:t>ligne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fr-CA" sz="900" dirty="0">
                          <a:solidFill>
                            <a:srgbClr val="FEFFFE"/>
                          </a:solidFill>
                          <a:effectLst/>
                        </a:rPr>
                        <a:t>Distribution des kits TIF lors d'événements publics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fr-CA" sz="900" dirty="0">
                          <a:solidFill>
                            <a:srgbClr val="FEFFFE"/>
                          </a:solidFill>
                          <a:effectLst/>
                        </a:rPr>
                        <a:t>Renvoi par d'autres programmes de dépistage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fr-CA" sz="900" dirty="0">
                          <a:solidFill>
                            <a:srgbClr val="FEFFFE"/>
                          </a:solidFill>
                          <a:effectLst/>
                        </a:rPr>
                        <a:t>Lettres d'invitation envoyées par la poste </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fr-CA" sz="900" dirty="0">
                          <a:solidFill>
                            <a:srgbClr val="FEFFFE"/>
                          </a:solidFill>
                          <a:effectLst/>
                        </a:rPr>
                        <a:t>Kit envoyé automatiquement aux participants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a:solidFill>
                            <a:srgbClr val="FEFFFE"/>
                          </a:solidFill>
                          <a:effectLst/>
                        </a:rPr>
                        <a:t>Site web du </a:t>
                      </a:r>
                      <a:r>
                        <a:rPr lang="en-US" sz="900" dirty="0" err="1">
                          <a:solidFill>
                            <a:srgbClr val="FEFFFE"/>
                          </a:solidFill>
                          <a:effectLst/>
                        </a:rPr>
                        <a:t>programme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759086940"/>
                  </a:ext>
                </a:extLst>
              </a:tr>
              <a:tr h="151245">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706037"/>
                  </a:ext>
                </a:extLst>
              </a:tr>
              <a:tr h="117600">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3220406"/>
                  </a:ext>
                </a:extLst>
              </a:tr>
              <a:tr h="117600">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1043156"/>
                  </a:ext>
                </a:extLst>
              </a:tr>
              <a:tr h="117600">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3939658"/>
                  </a:ext>
                </a:extLst>
              </a:tr>
              <a:tr h="117600">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7045021"/>
                  </a:ext>
                </a:extLst>
              </a:tr>
              <a:tr h="117600">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771255"/>
                  </a:ext>
                </a:extLst>
              </a:tr>
              <a:tr h="117600">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530463"/>
                  </a:ext>
                </a:extLst>
              </a:tr>
              <a:tr h="117600">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531759"/>
                  </a:ext>
                </a:extLst>
              </a:tr>
              <a:tr h="240678">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lvl="0" indent="-137160" algn="l" defTabSz="914400" rtl="0" eaLnBrk="1" fontAlgn="auto" latinLnBrk="0" hangingPunct="1">
                        <a:lnSpc>
                          <a:spcPct val="107000"/>
                        </a:lnSpc>
                        <a:spcBef>
                          <a:spcPts val="0"/>
                        </a:spcBef>
                        <a:spcAft>
                          <a:spcPts val="100"/>
                        </a:spcAft>
                        <a:buClrTx/>
                        <a:buSzTx/>
                        <a:buFontTx/>
                        <a:buNone/>
                        <a:tabLst>
                          <a:tab pos="5280025" algn="l"/>
                        </a:tabLst>
                        <a:defRPr/>
                      </a:pPr>
                      <a:r>
                        <a:rPr lang="en-US" sz="900" kern="1200" dirty="0" err="1">
                          <a:solidFill>
                            <a:schemeClr val="tx1"/>
                          </a:solidFill>
                          <a:effectLst/>
                          <a:latin typeface="+mn-lt"/>
                          <a:ea typeface="+mn-ea"/>
                          <a:cs typeface="+mn-cs"/>
                        </a:rPr>
                        <a:t>Infirmier</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praticien</a:t>
                      </a:r>
                      <a:r>
                        <a:rPr lang="en-US" sz="900" kern="1200" dirty="0">
                          <a:solidFill>
                            <a:schemeClr val="tx1"/>
                          </a:solidFill>
                          <a:effectLst/>
                          <a:latin typeface="+mn-lt"/>
                          <a:ea typeface="+mn-ea"/>
                          <a:cs typeface="+mn-cs"/>
                        </a:rPr>
                        <a:t> / </a:t>
                      </a:r>
                      <a:r>
                        <a:rPr lang="en-US" sz="900" kern="1200" dirty="0" err="1">
                          <a:solidFill>
                            <a:schemeClr val="tx1"/>
                          </a:solidFill>
                          <a:effectLst/>
                          <a:latin typeface="+mn-lt"/>
                          <a:ea typeface="+mn-ea"/>
                          <a:cs typeface="+mn-cs"/>
                        </a:rPr>
                        <a:t>Infirmière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praticienne</a:t>
                      </a:r>
                      <a:endParaRPr lang="en-US" sz="9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4500259"/>
                  </a:ext>
                </a:extLst>
              </a:tr>
              <a:tr h="117600">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dirty="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spcBef>
                          <a:spcPts val="0"/>
                        </a:spcBef>
                        <a:spcAft>
                          <a:spcPts val="100"/>
                        </a:spcAf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57320"/>
                  </a:ext>
                </a:extLst>
              </a:tr>
              <a:tr h="117600">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dirty="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spcBef>
                          <a:spcPts val="0"/>
                        </a:spcBef>
                        <a:spcAft>
                          <a:spcPts val="100"/>
                        </a:spcAf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8763129"/>
                  </a:ext>
                </a:extLst>
              </a:tr>
              <a:tr h="969624">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US" sz="900" kern="1200" dirty="0">
                          <a:solidFill>
                            <a:schemeClr val="tx1"/>
                          </a:solidFill>
                          <a:effectLst/>
                          <a:latin typeface="+mn-lt"/>
                          <a:ea typeface="+mn-ea"/>
                          <a:cs typeface="+mn-cs"/>
                        </a:rPr>
                        <a:t>✓</a:t>
                      </a:r>
                    </a:p>
                    <a:p>
                      <a:pPr marL="0" marR="0" indent="-137160" algn="l" defTabSz="914400" rtl="0" eaLnBrk="1" latinLnBrk="0" hangingPunct="1">
                        <a:lnSpc>
                          <a:spcPct val="107000"/>
                        </a:lnSpc>
                        <a:spcBef>
                          <a:spcPts val="0"/>
                        </a:spcBef>
                        <a:spcAft>
                          <a:spcPts val="0"/>
                        </a:spcAft>
                        <a:tabLst>
                          <a:tab pos="5280025" algn="l"/>
                        </a:tabLst>
                      </a:pPr>
                      <a:r>
                        <a:rPr lang="en-US" sz="900" kern="1200" dirty="0">
                          <a:solidFill>
                            <a:schemeClr val="tx1"/>
                          </a:solidFill>
                          <a:effectLst/>
                          <a:latin typeface="+mn-lt"/>
                          <a:ea typeface="+mn-ea"/>
                          <a:cs typeface="+mn-cs"/>
                        </a:rPr>
                        <a:t> </a:t>
                      </a:r>
                    </a:p>
                    <a:p>
                      <a:pPr marL="0" marR="0" indent="-137160" algn="l" defTabSz="914400" rtl="0" eaLnBrk="1" latinLnBrk="0" hangingPunct="1">
                        <a:lnSpc>
                          <a:spcPct val="107000"/>
                        </a:lnSpc>
                        <a:spcBef>
                          <a:spcPts val="0"/>
                        </a:spcBef>
                        <a:spcAft>
                          <a:spcPts val="0"/>
                        </a:spcAft>
                        <a:tabLst>
                          <a:tab pos="5280025" algn="l"/>
                        </a:tabLst>
                      </a:pPr>
                      <a:r>
                        <a:rPr lang="fr-CA" sz="900" kern="1200" dirty="0">
                          <a:solidFill>
                            <a:schemeClr val="tx1"/>
                          </a:solidFill>
                          <a:effectLst/>
                          <a:latin typeface="+mn-lt"/>
                          <a:ea typeface="+mn-ea"/>
                          <a:cs typeface="+mn-cs"/>
                        </a:rPr>
                        <a:t>Oui, la recommandation peut provenir de n'importe quel </a:t>
                      </a:r>
                      <a:r>
                        <a:rPr lang="fr-CA" sz="900" kern="1200" dirty="0" err="1">
                          <a:solidFill>
                            <a:schemeClr val="tx1"/>
                          </a:solidFill>
                          <a:effectLst/>
                          <a:latin typeface="+mn-lt"/>
                          <a:ea typeface="+mn-ea"/>
                          <a:cs typeface="+mn-cs"/>
                        </a:rPr>
                        <a:t>professionel</a:t>
                      </a:r>
                      <a:r>
                        <a:rPr lang="fr-CA" sz="900" kern="1200" dirty="0">
                          <a:solidFill>
                            <a:schemeClr val="tx1"/>
                          </a:solidFill>
                          <a:effectLst/>
                          <a:latin typeface="+mn-lt"/>
                          <a:ea typeface="+mn-ea"/>
                          <a:cs typeface="+mn-cs"/>
                        </a:rPr>
                        <a:t> de la santé.</a:t>
                      </a:r>
                      <a:endParaRPr lang="en-US" sz="9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US" sz="900" kern="1200" dirty="0">
                          <a:solidFill>
                            <a:schemeClr val="tx1"/>
                          </a:solidFill>
                          <a:effectLst/>
                          <a:latin typeface="+mn-lt"/>
                          <a:ea typeface="+mn-ea"/>
                          <a:cs typeface="+mn-cs"/>
                        </a:rPr>
                        <a:t>✓</a:t>
                      </a:r>
                    </a:p>
                    <a:p>
                      <a:pPr marL="0" marR="0" indent="-137160" algn="l" defTabSz="914400" rtl="0" eaLnBrk="1" latinLnBrk="0" hangingPunct="1">
                        <a:lnSpc>
                          <a:spcPct val="107000"/>
                        </a:lnSpc>
                        <a:spcBef>
                          <a:spcPts val="0"/>
                        </a:spcBef>
                        <a:spcAft>
                          <a:spcPts val="0"/>
                        </a:spcAft>
                        <a:tabLst>
                          <a:tab pos="5280025" algn="l"/>
                        </a:tabLst>
                      </a:pPr>
                      <a:r>
                        <a:rPr lang="fr-CA" sz="900" kern="1200" dirty="0">
                          <a:solidFill>
                            <a:schemeClr val="tx1"/>
                          </a:solidFill>
                          <a:effectLst/>
                          <a:latin typeface="+mn-lt"/>
                          <a:ea typeface="+mn-ea"/>
                          <a:cs typeface="+mn-cs"/>
                        </a:rPr>
                        <a:t>Nouveau : pour la stratégie de rétention</a:t>
                      </a:r>
                    </a:p>
                    <a:p>
                      <a:pPr marL="0" marR="0" indent="-137160" algn="l" defTabSz="914400" rtl="0" eaLnBrk="1" latinLnBrk="0" hangingPunct="1">
                        <a:lnSpc>
                          <a:spcPct val="107000"/>
                        </a:lnSpc>
                        <a:spcBef>
                          <a:spcPts val="0"/>
                        </a:spcBef>
                        <a:spcAft>
                          <a:spcPts val="0"/>
                        </a:spcAft>
                        <a:tabLst>
                          <a:tab pos="5280025" algn="l"/>
                        </a:tabLst>
                      </a:pPr>
                      <a:r>
                        <a:rPr lang="fr-CA" sz="900" kern="1200" dirty="0">
                          <a:solidFill>
                            <a:schemeClr val="tx1"/>
                          </a:solidFill>
                          <a:effectLst/>
                          <a:latin typeface="+mn-lt"/>
                          <a:ea typeface="+mn-ea"/>
                          <a:cs typeface="+mn-cs"/>
                        </a:rPr>
                        <a:t>Oui, depuis 2019</a:t>
                      </a:r>
                      <a:endParaRPr lang="en-US" sz="9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37160" algn="l" defTabSz="914400" rtl="0" eaLnBrk="1" latinLnBrk="0" hangingPunct="1">
                        <a:lnSpc>
                          <a:spcPct val="107000"/>
                        </a:lnSpc>
                        <a:spcBef>
                          <a:spcPts val="0"/>
                        </a:spcBef>
                        <a:spcAft>
                          <a:spcPts val="0"/>
                        </a:spcAft>
                        <a:tabLst>
                          <a:tab pos="5280025" algn="l"/>
                        </a:tabLst>
                      </a:pPr>
                      <a:r>
                        <a:rPr lang="en-US" sz="900" kern="1200" dirty="0">
                          <a:solidFill>
                            <a:schemeClr val="tx1"/>
                          </a:solidFill>
                          <a:effectLst/>
                          <a:latin typeface="+mn-lt"/>
                          <a:ea typeface="+mn-ea"/>
                          <a:cs typeface="+mn-cs"/>
                        </a:rPr>
                        <a:t> </a:t>
                      </a:r>
                    </a:p>
                    <a:p>
                      <a:pPr marL="0" marR="0" indent="-137160" algn="l" defTabSz="914400" rtl="0" eaLnBrk="1" latinLnBrk="0" hangingPunct="1">
                        <a:lnSpc>
                          <a:spcPct val="107000"/>
                        </a:lnSpc>
                        <a:spcBef>
                          <a:spcPts val="0"/>
                        </a:spcBef>
                        <a:spcAft>
                          <a:spcPts val="0"/>
                        </a:spcAft>
                        <a:tabLst>
                          <a:tab pos="5280025" algn="l"/>
                        </a:tabLst>
                      </a:pPr>
                      <a:r>
                        <a:rPr lang="en-US" sz="900" kern="1200" dirty="0">
                          <a:solidFill>
                            <a:schemeClr val="tx1"/>
                          </a:solidFill>
                          <a:effectLst/>
                          <a:latin typeface="+mn-lt"/>
                          <a:ea typeface="+mn-ea"/>
                          <a:cs typeface="+mn-cs"/>
                        </a:rPr>
                        <a:t>✓</a:t>
                      </a:r>
                    </a:p>
                    <a:p>
                      <a:pPr marL="0" marR="0" indent="-137160" algn="l" defTabSz="914400" rtl="0" eaLnBrk="1" latinLnBrk="0" hangingPunct="1">
                        <a:lnSpc>
                          <a:spcPct val="107000"/>
                        </a:lnSpc>
                        <a:spcBef>
                          <a:spcPts val="0"/>
                        </a:spcBef>
                        <a:spcAft>
                          <a:spcPts val="0"/>
                        </a:spcAft>
                        <a:tabLst>
                          <a:tab pos="5280025" algn="l"/>
                        </a:tabLst>
                      </a:pPr>
                      <a:r>
                        <a:rPr lang="fr-CA" sz="900" kern="1200" dirty="0">
                          <a:solidFill>
                            <a:schemeClr val="tx1"/>
                          </a:solidFill>
                          <a:effectLst/>
                          <a:latin typeface="+mn-lt"/>
                          <a:ea typeface="+mn-ea"/>
                          <a:cs typeface="+mn-cs"/>
                        </a:rPr>
                        <a:t>Oui, il existe un site web sur le programme de dépistage du cancer colorectal.</a:t>
                      </a:r>
                      <a:endParaRPr lang="en-US" sz="9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6896480"/>
                  </a:ext>
                </a:extLst>
              </a:tr>
              <a:tr h="117600">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spcBef>
                          <a:spcPts val="0"/>
                        </a:spcBef>
                        <a:spcAft>
                          <a:spcPts val="100"/>
                        </a:spcAf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dirty="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364494"/>
                  </a:ext>
                </a:extLst>
              </a:tr>
            </a:tbl>
          </a:graphicData>
        </a:graphic>
      </p:graphicFrame>
      <p:sp>
        <p:nvSpPr>
          <p:cNvPr id="6" name="TextBox 5">
            <a:extLst>
              <a:ext uri="{FF2B5EF4-FFF2-40B4-BE49-F238E27FC236}">
                <a16:creationId xmlns:a16="http://schemas.microsoft.com/office/drawing/2014/main" id="{F31353F7-ACD2-5DC0-1E8B-97417A0570E4}"/>
              </a:ext>
            </a:extLst>
          </p:cNvPr>
          <p:cNvSpPr txBox="1"/>
          <p:nvPr/>
        </p:nvSpPr>
        <p:spPr>
          <a:xfrm>
            <a:off x="404431" y="4787060"/>
            <a:ext cx="11000230" cy="507831"/>
          </a:xfrm>
          <a:prstGeom prst="rect">
            <a:avLst/>
          </a:prstGeom>
          <a:noFill/>
        </p:spPr>
        <p:txBody>
          <a:bodyPr wrap="square">
            <a:spAutoFit/>
          </a:bodyPr>
          <a:lstStyle/>
          <a:p>
            <a:r>
              <a:rPr lang="en-US" sz="900" dirty="0">
                <a:effectLst/>
                <a:latin typeface="Calibri" panose="020F0502020204030204" pitchFamily="34" charset="0"/>
                <a:ea typeface="Yu Mincho" panose="02020400000000000000" pitchFamily="18" charset="-128"/>
              </a:rPr>
              <a:t>ON: </a:t>
            </a:r>
            <a:r>
              <a:rPr lang="fr-CA" sz="900" dirty="0">
                <a:effectLst/>
                <a:latin typeface="Calibri" panose="020F0502020204030204" pitchFamily="34" charset="0"/>
                <a:ea typeface="Yu Mincho" panose="02020400000000000000" pitchFamily="18" charset="-128"/>
              </a:rPr>
              <a:t>*infirmiers praticiens/</a:t>
            </a:r>
            <a:r>
              <a:rPr lang="en-US" sz="900" dirty="0" err="1"/>
              <a:t>i</a:t>
            </a:r>
            <a:r>
              <a:rPr lang="en-US" sz="900" kern="1200" dirty="0" err="1">
                <a:solidFill>
                  <a:schemeClr val="tx1"/>
                </a:solidFill>
                <a:effectLst/>
                <a:latin typeface="+mn-lt"/>
                <a:ea typeface="+mn-ea"/>
                <a:cs typeface="+mn-cs"/>
              </a:rPr>
              <a:t>nfirmières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praticiennes</a:t>
            </a:r>
            <a:r>
              <a:rPr lang="fr-CA" sz="900" dirty="0">
                <a:effectLst/>
                <a:latin typeface="Calibri" panose="020F0502020204030204" pitchFamily="34" charset="0"/>
                <a:ea typeface="Yu Mincho" panose="02020400000000000000" pitchFamily="18" charset="-128"/>
              </a:rPr>
              <a:t>, infirmiers/</a:t>
            </a:r>
            <a:r>
              <a:rPr lang="en-US" sz="900" dirty="0" err="1"/>
              <a:t>i</a:t>
            </a:r>
            <a:r>
              <a:rPr lang="en-US" sz="900" kern="1200" dirty="0" err="1">
                <a:solidFill>
                  <a:schemeClr val="tx1"/>
                </a:solidFill>
                <a:effectLst/>
                <a:latin typeface="+mn-lt"/>
                <a:ea typeface="+mn-ea"/>
                <a:cs typeface="+mn-cs"/>
              </a:rPr>
              <a:t>nfirmières</a:t>
            </a:r>
            <a:r>
              <a:rPr lang="fr-CA" sz="900" dirty="0">
                <a:effectLst/>
                <a:latin typeface="Calibri" panose="020F0502020204030204" pitchFamily="34" charset="0"/>
                <a:ea typeface="Yu Mincho" panose="02020400000000000000" pitchFamily="18" charset="-128"/>
              </a:rPr>
              <a:t> de Santé Canada dans les postes de soins infirmiers, personnel dans les cars mobiles</a:t>
            </a:r>
            <a:br>
              <a:rPr lang="en-US" sz="900" dirty="0">
                <a:effectLst/>
                <a:latin typeface="Calibri" panose="020F0502020204030204" pitchFamily="34" charset="0"/>
                <a:ea typeface="Yu Mincho" panose="02020400000000000000" pitchFamily="18" charset="-128"/>
              </a:rPr>
            </a:br>
            <a:r>
              <a:rPr lang="en-US" sz="900" dirty="0">
                <a:effectLst/>
                <a:latin typeface="Calibri" panose="020F0502020204030204" pitchFamily="34" charset="0"/>
                <a:ea typeface="Yu Mincho" panose="02020400000000000000" pitchFamily="18" charset="-128"/>
              </a:rPr>
              <a:t>ON: ^</a:t>
            </a:r>
            <a:r>
              <a:rPr lang="fr-CA" sz="900" dirty="0">
                <a:effectLst/>
                <a:latin typeface="Calibri" panose="020F0502020204030204" pitchFamily="34" charset="0"/>
                <a:ea typeface="Yu Mincho" panose="02020400000000000000" pitchFamily="18" charset="-128"/>
              </a:rPr>
              <a:t> Les participants doivent appeler Télésanté Ontario</a:t>
            </a:r>
            <a:br>
              <a:rPr lang="en-US" sz="900" dirty="0">
                <a:effectLst/>
                <a:latin typeface="Calibri" panose="020F0502020204030204" pitchFamily="34" charset="0"/>
                <a:ea typeface="Yu Mincho" panose="02020400000000000000" pitchFamily="18" charset="-128"/>
              </a:rPr>
            </a:br>
            <a:r>
              <a:rPr lang="en-US" sz="900" dirty="0">
                <a:effectLst/>
                <a:latin typeface="Calibri" panose="020F0502020204030204" pitchFamily="34" charset="0"/>
                <a:ea typeface="Yu Mincho" panose="02020400000000000000" pitchFamily="18" charset="-128"/>
              </a:rPr>
              <a:t>QC: ~</a:t>
            </a:r>
            <a:r>
              <a:rPr lang="fr-CA" sz="900" dirty="0">
                <a:effectLst/>
                <a:latin typeface="Calibri" panose="020F0502020204030204" pitchFamily="34" charset="0"/>
                <a:ea typeface="Yu Mincho" panose="02020400000000000000" pitchFamily="18" charset="-128"/>
              </a:rPr>
              <a:t> On travaille actuellement sur une stratégie d'accès élargi en mode opportuniste pour les personnes qui n'ont pas un accès facile à un médecin traitant.</a:t>
            </a:r>
            <a:endParaRPr lang="en-US" sz="900" dirty="0"/>
          </a:p>
        </p:txBody>
      </p:sp>
    </p:spTree>
    <p:extLst>
      <p:ext uri="{BB962C8B-B14F-4D97-AF65-F5344CB8AC3E}">
        <p14:creationId xmlns:p14="http://schemas.microsoft.com/office/powerpoint/2010/main" val="406172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466344" y="344438"/>
            <a:ext cx="10380786" cy="752842"/>
          </a:xfrm>
        </p:spPr>
        <p:txBody>
          <a:bodyPr>
            <a:normAutofit/>
          </a:bodyPr>
          <a:lstStyle/>
          <a:p>
            <a:r>
              <a:rPr lang="fr-FR" sz="1600"/>
              <a:t>Stratégies de promotion initiales du dépistage du cancer colorectal</a:t>
            </a:r>
            <a:endParaRPr lang="en-US" sz="1600"/>
          </a:p>
        </p:txBody>
      </p:sp>
      <p:graphicFrame>
        <p:nvGraphicFramePr>
          <p:cNvPr id="2" name="Table 1">
            <a:extLst>
              <a:ext uri="{FF2B5EF4-FFF2-40B4-BE49-F238E27FC236}">
                <a16:creationId xmlns:a16="http://schemas.microsoft.com/office/drawing/2014/main" id="{C61E8BB5-CACB-DA98-C64D-5ADA8BCF5DFE}"/>
              </a:ext>
            </a:extLst>
          </p:cNvPr>
          <p:cNvGraphicFramePr>
            <a:graphicFrameLocks noGrp="1"/>
          </p:cNvGraphicFramePr>
          <p:nvPr>
            <p:extLst>
              <p:ext uri="{D42A27DB-BD31-4B8C-83A1-F6EECF244321}">
                <p14:modId xmlns:p14="http://schemas.microsoft.com/office/powerpoint/2010/main" val="740812705"/>
              </p:ext>
            </p:extLst>
          </p:nvPr>
        </p:nvGraphicFramePr>
        <p:xfrm>
          <a:off x="466343" y="1190625"/>
          <a:ext cx="11182735" cy="4156778"/>
        </p:xfrm>
        <a:graphic>
          <a:graphicData uri="http://schemas.openxmlformats.org/drawingml/2006/table">
            <a:tbl>
              <a:tblPr firstRow="1" firstCol="1" bandRow="1">
                <a:tableStyleId>{7E9639D4-E3E2-4D34-9284-5A2195B3D0D7}</a:tableStyleId>
              </a:tblPr>
              <a:tblGrid>
                <a:gridCol w="781496">
                  <a:extLst>
                    <a:ext uri="{9D8B030D-6E8A-4147-A177-3AD203B41FA5}">
                      <a16:colId xmlns:a16="http://schemas.microsoft.com/office/drawing/2014/main" val="58964200"/>
                    </a:ext>
                  </a:extLst>
                </a:gridCol>
                <a:gridCol w="871303">
                  <a:extLst>
                    <a:ext uri="{9D8B030D-6E8A-4147-A177-3AD203B41FA5}">
                      <a16:colId xmlns:a16="http://schemas.microsoft.com/office/drawing/2014/main" val="1702094175"/>
                    </a:ext>
                  </a:extLst>
                </a:gridCol>
                <a:gridCol w="792722">
                  <a:extLst>
                    <a:ext uri="{9D8B030D-6E8A-4147-A177-3AD203B41FA5}">
                      <a16:colId xmlns:a16="http://schemas.microsoft.com/office/drawing/2014/main" val="1035203252"/>
                    </a:ext>
                  </a:extLst>
                </a:gridCol>
                <a:gridCol w="733138">
                  <a:extLst>
                    <a:ext uri="{9D8B030D-6E8A-4147-A177-3AD203B41FA5}">
                      <a16:colId xmlns:a16="http://schemas.microsoft.com/office/drawing/2014/main" val="1553327718"/>
                    </a:ext>
                  </a:extLst>
                </a:gridCol>
                <a:gridCol w="799630">
                  <a:extLst>
                    <a:ext uri="{9D8B030D-6E8A-4147-A177-3AD203B41FA5}">
                      <a16:colId xmlns:a16="http://schemas.microsoft.com/office/drawing/2014/main" val="2270488962"/>
                    </a:ext>
                  </a:extLst>
                </a:gridCol>
                <a:gridCol w="800494">
                  <a:extLst>
                    <a:ext uri="{9D8B030D-6E8A-4147-A177-3AD203B41FA5}">
                      <a16:colId xmlns:a16="http://schemas.microsoft.com/office/drawing/2014/main" val="2372022441"/>
                    </a:ext>
                  </a:extLst>
                </a:gridCol>
                <a:gridCol w="800494">
                  <a:extLst>
                    <a:ext uri="{9D8B030D-6E8A-4147-A177-3AD203B41FA5}">
                      <a16:colId xmlns:a16="http://schemas.microsoft.com/office/drawing/2014/main" val="1625488410"/>
                    </a:ext>
                  </a:extLst>
                </a:gridCol>
                <a:gridCol w="800494">
                  <a:extLst>
                    <a:ext uri="{9D8B030D-6E8A-4147-A177-3AD203B41FA5}">
                      <a16:colId xmlns:a16="http://schemas.microsoft.com/office/drawing/2014/main" val="1094048985"/>
                    </a:ext>
                  </a:extLst>
                </a:gridCol>
                <a:gridCol w="800494">
                  <a:extLst>
                    <a:ext uri="{9D8B030D-6E8A-4147-A177-3AD203B41FA5}">
                      <a16:colId xmlns:a16="http://schemas.microsoft.com/office/drawing/2014/main" val="1195915279"/>
                    </a:ext>
                  </a:extLst>
                </a:gridCol>
                <a:gridCol w="800494">
                  <a:extLst>
                    <a:ext uri="{9D8B030D-6E8A-4147-A177-3AD203B41FA5}">
                      <a16:colId xmlns:a16="http://schemas.microsoft.com/office/drawing/2014/main" val="2561389439"/>
                    </a:ext>
                  </a:extLst>
                </a:gridCol>
                <a:gridCol w="800494">
                  <a:extLst>
                    <a:ext uri="{9D8B030D-6E8A-4147-A177-3AD203B41FA5}">
                      <a16:colId xmlns:a16="http://schemas.microsoft.com/office/drawing/2014/main" val="660891661"/>
                    </a:ext>
                  </a:extLst>
                </a:gridCol>
                <a:gridCol w="800494">
                  <a:extLst>
                    <a:ext uri="{9D8B030D-6E8A-4147-A177-3AD203B41FA5}">
                      <a16:colId xmlns:a16="http://schemas.microsoft.com/office/drawing/2014/main" val="707886415"/>
                    </a:ext>
                  </a:extLst>
                </a:gridCol>
                <a:gridCol w="800494">
                  <a:extLst>
                    <a:ext uri="{9D8B030D-6E8A-4147-A177-3AD203B41FA5}">
                      <a16:colId xmlns:a16="http://schemas.microsoft.com/office/drawing/2014/main" val="2013326105"/>
                    </a:ext>
                  </a:extLst>
                </a:gridCol>
                <a:gridCol w="800494">
                  <a:extLst>
                    <a:ext uri="{9D8B030D-6E8A-4147-A177-3AD203B41FA5}">
                      <a16:colId xmlns:a16="http://schemas.microsoft.com/office/drawing/2014/main" val="3004003934"/>
                    </a:ext>
                  </a:extLst>
                </a:gridCol>
              </a:tblGrid>
              <a:tr h="1257300">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Province </a:t>
                      </a:r>
                      <a:r>
                        <a:rPr lang="en-US" sz="900" dirty="0" err="1">
                          <a:solidFill>
                            <a:srgbClr val="FEFFFE"/>
                          </a:solidFill>
                          <a:effectLst/>
                        </a:rPr>
                        <a:t>ou</a:t>
                      </a:r>
                      <a:r>
                        <a:rPr lang="en-US" sz="900" dirty="0">
                          <a:solidFill>
                            <a:srgbClr val="FEFFFE"/>
                          </a:solidFill>
                          <a:effectLst/>
                        </a:rPr>
                        <a:t> </a:t>
                      </a:r>
                      <a:r>
                        <a:rPr lang="en-US" sz="900" dirty="0" err="1">
                          <a:solidFill>
                            <a:srgbClr val="FEFFFE"/>
                          </a:solidFill>
                          <a:effectLst/>
                        </a:rPr>
                        <a:t>territoire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err="1">
                          <a:solidFill>
                            <a:srgbClr val="FEFFFE"/>
                          </a:solidFill>
                          <a:effectLst/>
                        </a:rPr>
                        <a:t>Campagnes</a:t>
                      </a:r>
                      <a:r>
                        <a:rPr lang="en-US" sz="900" dirty="0">
                          <a:solidFill>
                            <a:srgbClr val="FEFFFE"/>
                          </a:solidFill>
                          <a:effectLst/>
                        </a:rPr>
                        <a:t> de </a:t>
                      </a:r>
                      <a:r>
                        <a:rPr lang="en-US" sz="900" dirty="0" err="1">
                          <a:solidFill>
                            <a:srgbClr val="FEFFFE"/>
                          </a:solidFill>
                          <a:effectLst/>
                        </a:rPr>
                        <a:t>sensibilisation</a:t>
                      </a:r>
                      <a:r>
                        <a:rPr lang="en-US" sz="900" dirty="0">
                          <a:solidFill>
                            <a:srgbClr val="FEFFFE"/>
                          </a:solidFill>
                          <a:effectLst/>
                        </a:rPr>
                        <a:t> du public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err="1">
                          <a:solidFill>
                            <a:srgbClr val="FEFFFE"/>
                          </a:solidFill>
                          <a:effectLst/>
                        </a:rPr>
                        <a:t>Campagnes</a:t>
                      </a:r>
                      <a:r>
                        <a:rPr lang="en-US" sz="900" dirty="0">
                          <a:solidFill>
                            <a:srgbClr val="FEFFFE"/>
                          </a:solidFill>
                          <a:effectLst/>
                        </a:rPr>
                        <a:t> de </a:t>
                      </a:r>
                      <a:r>
                        <a:rPr lang="en-US" sz="900" dirty="0" err="1">
                          <a:solidFill>
                            <a:srgbClr val="FEFFFE"/>
                          </a:solidFill>
                          <a:effectLst/>
                        </a:rPr>
                        <a:t>médias</a:t>
                      </a:r>
                      <a:r>
                        <a:rPr lang="en-US" sz="900" dirty="0">
                          <a:solidFill>
                            <a:srgbClr val="FEFFFE"/>
                          </a:solidFill>
                          <a:effectLst/>
                        </a:rPr>
                        <a:t> </a:t>
                      </a:r>
                      <a:r>
                        <a:rPr lang="en-US" sz="900" dirty="0" err="1">
                          <a:solidFill>
                            <a:srgbClr val="FEFFFE"/>
                          </a:solidFill>
                          <a:effectLst/>
                        </a:rPr>
                        <a:t>sociaux</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a:solidFill>
                            <a:srgbClr val="FEFFFE"/>
                          </a:solidFill>
                          <a:effectLst/>
                        </a:rPr>
                        <a:t>Site web du </a:t>
                      </a:r>
                      <a:r>
                        <a:rPr lang="en-US" sz="900" dirty="0" err="1">
                          <a:solidFill>
                            <a:srgbClr val="FEFFFE"/>
                          </a:solidFill>
                          <a:effectLst/>
                        </a:rPr>
                        <a:t>programme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err="1">
                          <a:solidFill>
                            <a:srgbClr val="FEFFFE"/>
                          </a:solidFill>
                          <a:effectLst/>
                        </a:rPr>
                        <a:t>Matériaux</a:t>
                      </a:r>
                      <a:r>
                        <a:rPr lang="en-US" sz="900" dirty="0">
                          <a:solidFill>
                            <a:srgbClr val="FEFFFE"/>
                          </a:solidFill>
                          <a:effectLst/>
                        </a:rPr>
                        <a:t> de promotion (par </a:t>
                      </a:r>
                      <a:r>
                        <a:rPr lang="en-US" sz="900" dirty="0" err="1">
                          <a:solidFill>
                            <a:srgbClr val="FEFFFE"/>
                          </a:solidFill>
                          <a:effectLst/>
                        </a:rPr>
                        <a:t>exemple</a:t>
                      </a:r>
                      <a:r>
                        <a:rPr lang="en-US" sz="900" dirty="0">
                          <a:solidFill>
                            <a:srgbClr val="FEFFFE"/>
                          </a:solidFill>
                          <a:effectLst/>
                        </a:rPr>
                        <a:t>, brochures)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err="1">
                          <a:solidFill>
                            <a:srgbClr val="FEFFFE"/>
                          </a:solidFill>
                          <a:effectLst/>
                        </a:rPr>
                        <a:t>Annonces</a:t>
                      </a:r>
                      <a:r>
                        <a:rPr lang="en-US" sz="900" dirty="0">
                          <a:solidFill>
                            <a:srgbClr val="FEFFFE"/>
                          </a:solidFill>
                          <a:effectLst/>
                        </a:rPr>
                        <a:t> </a:t>
                      </a:r>
                      <a:r>
                        <a:rPr lang="en-US" sz="900" dirty="0" err="1">
                          <a:solidFill>
                            <a:srgbClr val="FEFFFE"/>
                          </a:solidFill>
                          <a:effectLst/>
                        </a:rPr>
                        <a:t>imprimées</a:t>
                      </a:r>
                      <a:r>
                        <a:rPr lang="en-US" sz="900" dirty="0">
                          <a:solidFill>
                            <a:srgbClr val="FEFFFE"/>
                          </a:solidFill>
                          <a:effectLst/>
                        </a:rPr>
                        <a:t> </a:t>
                      </a:r>
                      <a:r>
                        <a:rPr lang="en-US" sz="900" dirty="0" err="1">
                          <a:solidFill>
                            <a:srgbClr val="FEFFFE"/>
                          </a:solidFill>
                          <a:effectLst/>
                        </a:rPr>
                        <a:t>ou</a:t>
                      </a:r>
                      <a:r>
                        <a:rPr lang="en-US" sz="900" dirty="0">
                          <a:solidFill>
                            <a:srgbClr val="FEFFFE"/>
                          </a:solidFill>
                          <a:effectLst/>
                        </a:rPr>
                        <a:t> par radio</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err="1">
                          <a:solidFill>
                            <a:srgbClr val="FEFFFE"/>
                          </a:solidFill>
                          <a:effectLst/>
                        </a:rPr>
                        <a:t>Événements</a:t>
                      </a:r>
                      <a:r>
                        <a:rPr lang="en-US" sz="900" dirty="0">
                          <a:solidFill>
                            <a:srgbClr val="FEFFFE"/>
                          </a:solidFill>
                          <a:effectLst/>
                        </a:rPr>
                        <a:t> </a:t>
                      </a:r>
                      <a:r>
                        <a:rPr lang="en-US" sz="900" dirty="0" err="1">
                          <a:solidFill>
                            <a:srgbClr val="FEFFFE"/>
                          </a:solidFill>
                          <a:effectLst/>
                        </a:rPr>
                        <a:t>communau-taires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a:solidFill>
                            <a:srgbClr val="FEFFFE"/>
                          </a:solidFill>
                          <a:effectLst/>
                        </a:rPr>
                        <a:t>Stands à la </a:t>
                      </a:r>
                      <a:r>
                        <a:rPr lang="en-US" sz="900" dirty="0" err="1">
                          <a:solidFill>
                            <a:srgbClr val="FEFFFE"/>
                          </a:solidFill>
                          <a:effectLst/>
                        </a:rPr>
                        <a:t>conférence</a:t>
                      </a:r>
                      <a:r>
                        <a:rPr lang="en-US" sz="900" dirty="0">
                          <a:solidFill>
                            <a:srgbClr val="FEFFFE"/>
                          </a:solidFill>
                          <a:effectLst/>
                        </a:rPr>
                        <a:t> et au symposium sur la </a:t>
                      </a:r>
                      <a:r>
                        <a:rPr lang="en-US" sz="900" dirty="0" err="1">
                          <a:solidFill>
                            <a:srgbClr val="FEFFFE"/>
                          </a:solidFill>
                          <a:effectLst/>
                        </a:rPr>
                        <a:t>santé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err="1">
                          <a:solidFill>
                            <a:srgbClr val="FEFFFE"/>
                          </a:solidFill>
                          <a:effectLst/>
                        </a:rPr>
                        <a:t>Ressources</a:t>
                      </a:r>
                      <a:r>
                        <a:rPr lang="en-US" sz="900" dirty="0">
                          <a:solidFill>
                            <a:srgbClr val="FEFFFE"/>
                          </a:solidFill>
                          <a:effectLst/>
                        </a:rPr>
                        <a:t> et </a:t>
                      </a:r>
                      <a:r>
                        <a:rPr lang="en-US" sz="900" dirty="0" err="1">
                          <a:solidFill>
                            <a:srgbClr val="FEFFFE"/>
                          </a:solidFill>
                          <a:effectLst/>
                        </a:rPr>
                        <a:t>événements</a:t>
                      </a:r>
                      <a:r>
                        <a:rPr lang="en-US" sz="900" dirty="0">
                          <a:solidFill>
                            <a:srgbClr val="FEFFFE"/>
                          </a:solidFill>
                          <a:effectLst/>
                        </a:rPr>
                        <a:t> </a:t>
                      </a:r>
                      <a:r>
                        <a:rPr lang="en-US" sz="900" dirty="0" err="1">
                          <a:solidFill>
                            <a:srgbClr val="FEFFFE"/>
                          </a:solidFill>
                          <a:effectLst/>
                        </a:rPr>
                        <a:t>éducatifs</a:t>
                      </a:r>
                      <a:r>
                        <a:rPr lang="en-US" sz="900" dirty="0">
                          <a:solidFill>
                            <a:srgbClr val="FEFFFE"/>
                          </a:solidFill>
                          <a:effectLst/>
                        </a:rPr>
                        <a:t> pour les </a:t>
                      </a:r>
                      <a:r>
                        <a:rPr lang="en-US" sz="900" dirty="0" err="1">
                          <a:solidFill>
                            <a:srgbClr val="FEFFFE"/>
                          </a:solidFill>
                          <a:effectLst/>
                        </a:rPr>
                        <a:t>prestataires</a:t>
                      </a:r>
                      <a:r>
                        <a:rPr lang="en-US" sz="900" dirty="0">
                          <a:solidFill>
                            <a:srgbClr val="FEFFFE"/>
                          </a:solidFill>
                          <a:effectLst/>
                        </a:rPr>
                        <a:t> de </a:t>
                      </a:r>
                      <a:r>
                        <a:rPr lang="en-US" sz="900" dirty="0" err="1">
                          <a:solidFill>
                            <a:srgbClr val="FEFFFE"/>
                          </a:solidFill>
                          <a:effectLst/>
                        </a:rPr>
                        <a:t>soins</a:t>
                      </a:r>
                      <a:r>
                        <a:rPr lang="en-US" sz="900" dirty="0">
                          <a:solidFill>
                            <a:srgbClr val="FEFFFE"/>
                          </a:solidFill>
                          <a:effectLst/>
                        </a:rPr>
                        <a:t> de </a:t>
                      </a:r>
                      <a:r>
                        <a:rPr lang="en-US" sz="900" dirty="0" err="1">
                          <a:solidFill>
                            <a:srgbClr val="FEFFFE"/>
                          </a:solidFill>
                          <a:effectLst/>
                        </a:rPr>
                        <a:t>santé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err="1">
                          <a:solidFill>
                            <a:srgbClr val="FEFFFE"/>
                          </a:solidFill>
                          <a:effectLst/>
                        </a:rPr>
                        <a:t>Ressources</a:t>
                      </a:r>
                      <a:r>
                        <a:rPr lang="en-US" sz="900" dirty="0">
                          <a:solidFill>
                            <a:srgbClr val="FEFFFE"/>
                          </a:solidFill>
                          <a:effectLst/>
                        </a:rPr>
                        <a:t> </a:t>
                      </a:r>
                      <a:r>
                        <a:rPr lang="en-US" sz="900" dirty="0" err="1">
                          <a:solidFill>
                            <a:srgbClr val="FEFFFE"/>
                          </a:solidFill>
                          <a:effectLst/>
                        </a:rPr>
                        <a:t>éducatives</a:t>
                      </a:r>
                      <a:r>
                        <a:rPr lang="en-US" sz="900" dirty="0">
                          <a:solidFill>
                            <a:srgbClr val="FEFFFE"/>
                          </a:solidFill>
                          <a:effectLst/>
                        </a:rPr>
                        <a:t> pour le public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err="1">
                          <a:solidFill>
                            <a:srgbClr val="FEFFFE"/>
                          </a:solidFill>
                          <a:effectLst/>
                        </a:rPr>
                        <a:t>Programme</a:t>
                      </a:r>
                      <a:r>
                        <a:rPr lang="en-US" sz="900" dirty="0">
                          <a:solidFill>
                            <a:srgbClr val="FEFFFE"/>
                          </a:solidFill>
                          <a:effectLst/>
                        </a:rPr>
                        <a:t> de correspond-dance avec les </a:t>
                      </a:r>
                      <a:r>
                        <a:rPr lang="en-US" sz="900" dirty="0" err="1">
                          <a:solidFill>
                            <a:srgbClr val="FEFFFE"/>
                          </a:solidFill>
                          <a:effectLst/>
                        </a:rPr>
                        <a:t>médecins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en-US" sz="900" dirty="0">
                          <a:solidFill>
                            <a:srgbClr val="FEFFFE"/>
                          </a:solidFill>
                          <a:effectLst/>
                        </a:rPr>
                        <a:t>Rapports </a:t>
                      </a:r>
                      <a:r>
                        <a:rPr lang="en-US" sz="900" dirty="0" err="1">
                          <a:solidFill>
                            <a:srgbClr val="FEFFFE"/>
                          </a:solidFill>
                          <a:effectLst/>
                        </a:rPr>
                        <a:t>interactifs</a:t>
                      </a:r>
                      <a:r>
                        <a:rPr lang="en-US" sz="900" dirty="0">
                          <a:solidFill>
                            <a:srgbClr val="FEFFFE"/>
                          </a:solidFill>
                          <a:effectLst/>
                        </a:rPr>
                        <a:t> </a:t>
                      </a:r>
                      <a:r>
                        <a:rPr lang="en-US" sz="900" dirty="0" err="1">
                          <a:solidFill>
                            <a:srgbClr val="FEFFFE"/>
                          </a:solidFill>
                          <a:effectLst/>
                        </a:rPr>
                        <a:t>en</a:t>
                      </a:r>
                      <a:r>
                        <a:rPr lang="en-US" sz="900" dirty="0">
                          <a:solidFill>
                            <a:srgbClr val="FEFFFE"/>
                          </a:solidFill>
                          <a:effectLst/>
                        </a:rPr>
                        <a:t> </a:t>
                      </a:r>
                      <a:r>
                        <a:rPr lang="en-US" sz="900" dirty="0" err="1">
                          <a:solidFill>
                            <a:srgbClr val="FEFFFE"/>
                          </a:solidFill>
                          <a:effectLst/>
                        </a:rPr>
                        <a:t>ligne</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nSpc>
                          <a:spcPct val="107000"/>
                        </a:lnSpc>
                        <a:spcBef>
                          <a:spcPts val="240"/>
                        </a:spcBef>
                        <a:spcAft>
                          <a:spcPts val="240"/>
                        </a:spcAft>
                        <a:tabLst>
                          <a:tab pos="5280025" algn="l"/>
                        </a:tabLst>
                      </a:pPr>
                      <a:r>
                        <a:rPr lang="fr-CA" sz="900" dirty="0">
                          <a:solidFill>
                            <a:srgbClr val="FEFFFE"/>
                          </a:solidFill>
                          <a:effectLst/>
                        </a:rPr>
                        <a:t>Promotion des directives auprès des médecins traitants</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0" marR="0" algn="l">
                        <a:lnSpc>
                          <a:spcPct val="107000"/>
                        </a:lnSpc>
                        <a:spcBef>
                          <a:spcPts val="240"/>
                        </a:spcBef>
                        <a:spcAft>
                          <a:spcPts val="240"/>
                        </a:spcAft>
                        <a:tabLst>
                          <a:tab pos="5280025" algn="l"/>
                        </a:tabLst>
                      </a:pPr>
                      <a:r>
                        <a:rPr lang="en-US" sz="900" dirty="0" err="1">
                          <a:solidFill>
                            <a:srgbClr val="FEFFFE"/>
                          </a:solidFill>
                          <a:effectLst/>
                        </a:rPr>
                        <a:t>Panneaux</a:t>
                      </a:r>
                      <a:r>
                        <a:rPr lang="en-US" sz="900" dirty="0">
                          <a:solidFill>
                            <a:srgbClr val="FEFFFE"/>
                          </a:solidFill>
                          <a:effectLst/>
                        </a:rPr>
                        <a:t> </a:t>
                      </a:r>
                      <a:r>
                        <a:rPr lang="en-US" sz="900" dirty="0" err="1">
                          <a:solidFill>
                            <a:srgbClr val="FEFFFE"/>
                          </a:solidFill>
                          <a:effectLst/>
                        </a:rPr>
                        <a:t>d'affichage</a:t>
                      </a:r>
                      <a:r>
                        <a:rPr lang="en-US" sz="900" dirty="0">
                          <a:solidFill>
                            <a:srgbClr val="FEFFFE"/>
                          </a:solidFill>
                          <a:effectLst/>
                        </a:rPr>
                        <a:t> et </a:t>
                      </a:r>
                      <a:r>
                        <a:rPr lang="en-US" sz="900" dirty="0" err="1">
                          <a:solidFill>
                            <a:srgbClr val="FEFFFE"/>
                          </a:solidFill>
                          <a:effectLst/>
                        </a:rPr>
                        <a:t>publicités</a:t>
                      </a:r>
                      <a:r>
                        <a:rPr lang="en-US" sz="900" dirty="0">
                          <a:solidFill>
                            <a:srgbClr val="FEFFFE"/>
                          </a:solidFill>
                          <a:effectLst/>
                        </a:rPr>
                        <a:t> dans les transports </a:t>
                      </a:r>
                      <a:r>
                        <a:rPr lang="en-US" sz="900" dirty="0" err="1">
                          <a:solidFill>
                            <a:srgbClr val="FEFFFE"/>
                          </a:solidFill>
                          <a:effectLst/>
                        </a:rPr>
                        <a:t>en</a:t>
                      </a:r>
                      <a:r>
                        <a:rPr lang="en-US" sz="900" dirty="0">
                          <a:solidFill>
                            <a:srgbClr val="FEFFFE"/>
                          </a:solidFill>
                          <a:effectLst/>
                        </a:rPr>
                        <a:t> </a:t>
                      </a:r>
                      <a:r>
                        <a:rPr lang="en-US" sz="900" dirty="0" err="1">
                          <a:solidFill>
                            <a:srgbClr val="FEFFFE"/>
                          </a:solidFill>
                          <a:effectLst/>
                        </a:rPr>
                        <a:t>commun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3905734211"/>
                  </a:ext>
                </a:extLst>
              </a:tr>
              <a:tr h="217456">
                <a:tc>
                  <a:txBody>
                    <a:bodyPr/>
                    <a:lstStyle/>
                    <a:p>
                      <a:pPr marL="0" marR="0" algn="ctr">
                        <a:lnSpc>
                          <a:spcPct val="107000"/>
                        </a:lnSpc>
                        <a:spcBef>
                          <a:spcPts val="240"/>
                        </a:spcBef>
                        <a:spcAft>
                          <a:spcPts val="0"/>
                        </a:spcAft>
                        <a:tabLst>
                          <a:tab pos="5280025" algn="l"/>
                        </a:tabLst>
                      </a:pPr>
                      <a:r>
                        <a:rPr lang="en-US" sz="900" dirty="0" err="1">
                          <a:solidFill>
                            <a:srgbClr val="FEFFFE"/>
                          </a:solidFill>
                          <a:effectLst/>
                        </a:rPr>
                        <a:t>Yn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52333"/>
                  </a:ext>
                </a:extLst>
              </a:tr>
              <a:tr h="21745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339131"/>
                  </a:ext>
                </a:extLst>
              </a:tr>
              <a:tr h="217456">
                <a:tc>
                  <a:txBody>
                    <a:bodyPr/>
                    <a:lstStyle/>
                    <a:p>
                      <a:pPr marL="0" marR="0" algn="ctr">
                        <a:lnSpc>
                          <a:spcPct val="107000"/>
                        </a:lnSpc>
                        <a:spcBef>
                          <a:spcPts val="240"/>
                        </a:spcBef>
                        <a:spcAft>
                          <a:spcPts val="240"/>
                        </a:spcAft>
                        <a:tabLst>
                          <a:tab pos="5280025" algn="l"/>
                        </a:tabLst>
                      </a:pPr>
                      <a:r>
                        <a:rPr lang="en-US" sz="900" dirty="0" err="1">
                          <a:solidFill>
                            <a:srgbClr val="FEFFFE"/>
                          </a:solidFill>
                          <a:effectLst/>
                        </a:rPr>
                        <a:t>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444554"/>
                  </a:ext>
                </a:extLst>
              </a:tr>
              <a:tr h="21745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C.-B.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5015345"/>
                  </a:ext>
                </a:extLst>
              </a:tr>
              <a:tr h="21745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Alb.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2214021"/>
                  </a:ext>
                </a:extLst>
              </a:tr>
              <a:tr h="21745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Sask.</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1824936"/>
                  </a:ext>
                </a:extLst>
              </a:tr>
              <a:tr h="21745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Man.</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5827426"/>
                  </a:ext>
                </a:extLst>
              </a:tr>
              <a:tr h="29000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Ont.</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5322675"/>
                  </a:ext>
                </a:extLst>
              </a:tr>
              <a:tr h="21745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Qc**</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5775595"/>
                  </a:ext>
                </a:extLst>
              </a:tr>
              <a:tr h="21745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rPr>
                        <a:t>N.-B.</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9990299"/>
                  </a:ext>
                </a:extLst>
              </a:tr>
              <a:tr h="217456">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N.-É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193773"/>
                  </a:ext>
                </a:extLst>
              </a:tr>
              <a:tr h="217456">
                <a:tc>
                  <a:txBody>
                    <a:bodyPr/>
                    <a:lstStyle/>
                    <a:p>
                      <a:pPr marL="0" marR="0" algn="ctr">
                        <a:lnSpc>
                          <a:spcPct val="107000"/>
                        </a:lnSpc>
                        <a:spcBef>
                          <a:spcPts val="240"/>
                        </a:spcBef>
                        <a:spcAft>
                          <a:spcPts val="240"/>
                        </a:spcAft>
                        <a:tabLst>
                          <a:tab pos="5280025" algn="l"/>
                        </a:tabLst>
                      </a:pPr>
                      <a:r>
                        <a:rPr lang="en-US" sz="900" b="1" kern="1200" dirty="0">
                          <a:solidFill>
                            <a:srgbClr val="FEFFFE"/>
                          </a:solidFill>
                          <a:effectLst/>
                          <a:latin typeface="+mn-lt"/>
                          <a:ea typeface="+mn-ea"/>
                          <a:cs typeface="+mn-cs"/>
                        </a:rPr>
                        <a:t>Î.-P.-É.</a:t>
                      </a:r>
                      <a:endPar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139049"/>
                  </a:ext>
                </a:extLst>
              </a:tr>
              <a:tr h="217456">
                <a:tc>
                  <a:txBody>
                    <a:bodyPr/>
                    <a:lstStyle/>
                    <a:p>
                      <a:pPr marL="0" marR="0" algn="ctr">
                        <a:lnSpc>
                          <a:spcPct val="107000"/>
                        </a:lnSpc>
                        <a:spcBef>
                          <a:spcPts val="240"/>
                        </a:spcBef>
                        <a:spcAft>
                          <a:spcPts val="240"/>
                        </a:spcAft>
                        <a:tabLst>
                          <a:tab pos="5280025" algn="l"/>
                        </a:tabLst>
                      </a:pPr>
                      <a:r>
                        <a:rPr lang="en-US" sz="900" dirty="0">
                          <a:solidFill>
                            <a:srgbClr val="FEFFFE"/>
                          </a:solidFill>
                          <a:effectLst/>
                          <a:latin typeface="Calibri" panose="020F0502020204030204" pitchFamily="34" charset="0"/>
                          <a:ea typeface="Yu Mincho" panose="02020400000000000000" pitchFamily="18" charset="-128"/>
                          <a:cs typeface="Arial" panose="020B0604020202020204" pitchFamily="34" charset="0"/>
                        </a:rPr>
                        <a:t>T.-N.-L.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0" marR="0" indent="-137160" algn="l" defTabSz="914400" rtl="0" eaLnBrk="1" latinLnBrk="0" hangingPunct="1">
                        <a:lnSpc>
                          <a:spcPct val="107000"/>
                        </a:lnSpc>
                        <a:spcBef>
                          <a:spcPts val="0"/>
                        </a:spcBef>
                        <a:spcAft>
                          <a:spcPts val="100"/>
                        </a:spcAft>
                        <a:tabLst>
                          <a:tab pos="5280025" algn="l"/>
                        </a:tabLst>
                      </a:pPr>
                      <a:r>
                        <a:rPr lang="en-US" sz="900" kern="1200" dirty="0">
                          <a:solidFill>
                            <a:schemeClr val="tx1"/>
                          </a:solidFill>
                          <a:effectLst/>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7936"/>
                  </a:ext>
                </a:extLst>
              </a:tr>
            </a:tbl>
          </a:graphicData>
        </a:graphic>
      </p:graphicFrame>
      <p:sp>
        <p:nvSpPr>
          <p:cNvPr id="5" name="TextBox 4">
            <a:extLst>
              <a:ext uri="{FF2B5EF4-FFF2-40B4-BE49-F238E27FC236}">
                <a16:creationId xmlns:a16="http://schemas.microsoft.com/office/drawing/2014/main" id="{0D08C73D-8178-2247-AF74-459F88870984}"/>
              </a:ext>
            </a:extLst>
          </p:cNvPr>
          <p:cNvSpPr txBox="1"/>
          <p:nvPr/>
        </p:nvSpPr>
        <p:spPr>
          <a:xfrm>
            <a:off x="466342" y="5347403"/>
            <a:ext cx="11182735" cy="678519"/>
          </a:xfrm>
          <a:prstGeom prst="rect">
            <a:avLst/>
          </a:prstGeom>
          <a:noFill/>
        </p:spPr>
        <p:txBody>
          <a:bodyPr wrap="square">
            <a:spAutoFit/>
          </a:bodyPr>
          <a:lstStyle/>
          <a:p>
            <a:pPr marL="0" marR="0">
              <a:lnSpc>
                <a:spcPct val="107000"/>
              </a:lnSpc>
              <a:spcBef>
                <a:spcPts val="600"/>
              </a:spcBef>
              <a:spcAft>
                <a:spcPts val="800"/>
              </a:spcAft>
            </a:pPr>
            <a:r>
              <a:rPr lang="en-US" sz="900" dirty="0">
                <a:effectLst/>
                <a:latin typeface="Calibri" panose="020F0502020204030204" pitchFamily="34" charset="0"/>
                <a:ea typeface="Yu Mincho" panose="02020400000000000000" pitchFamily="18" charset="-128"/>
                <a:cs typeface="Calibri" panose="020F0502020204030204" pitchFamily="34" charset="0"/>
              </a:rPr>
              <a:t>NT: *</a:t>
            </a:r>
            <a:r>
              <a:rPr lang="fr-CA" sz="900" dirty="0">
                <a:effectLst/>
                <a:latin typeface="Calibri" panose="020F0502020204030204" pitchFamily="34" charset="0"/>
                <a:ea typeface="Yu Mincho" panose="02020400000000000000" pitchFamily="18" charset="-128"/>
                <a:cs typeface="Calibri" panose="020F0502020204030204" pitchFamily="34" charset="0"/>
              </a:rPr>
              <a:t>Des événements communautaires étaient prévus, mais ont été annulés à cause de COVID</a:t>
            </a:r>
            <a:br>
              <a:rPr lang="en-US" sz="900" dirty="0">
                <a:effectLst/>
                <a:latin typeface="Calibri" panose="020F0502020204030204" pitchFamily="34" charset="0"/>
                <a:ea typeface="Yu Mincho" panose="02020400000000000000" pitchFamily="18" charset="-128"/>
                <a:cs typeface="Calibri" panose="020F0502020204030204" pitchFamily="34" charset="0"/>
              </a:rPr>
            </a:br>
            <a:r>
              <a:rPr lang="en-US" sz="900" dirty="0">
                <a:effectLst/>
                <a:latin typeface="Calibri" panose="020F0502020204030204" pitchFamily="34" charset="0"/>
                <a:ea typeface="Yu Mincho" panose="02020400000000000000" pitchFamily="18" charset="-128"/>
                <a:cs typeface="Calibri" panose="020F0502020204030204" pitchFamily="34" charset="0"/>
              </a:rPr>
              <a:t>ON: ^</a:t>
            </a:r>
            <a:r>
              <a:rPr lang="fr-CA" sz="900" dirty="0">
                <a:effectLst/>
                <a:latin typeface="Calibri" panose="020F0502020204030204" pitchFamily="34" charset="0"/>
                <a:ea typeface="Yu Mincho" panose="02020400000000000000" pitchFamily="18" charset="-128"/>
                <a:cs typeface="Calibri" panose="020F0502020204030204" pitchFamily="34" charset="0"/>
              </a:rPr>
              <a:t>Cela se produit certaines années et c'est financé par le ministère de la Santé de l'Ontario (p. ex., mars 2020, septembre 2021)</a:t>
            </a:r>
            <a:br>
              <a:rPr lang="en-US" sz="900" dirty="0">
                <a:effectLst/>
                <a:latin typeface="Calibri" panose="020F0502020204030204" pitchFamily="34" charset="0"/>
                <a:ea typeface="Yu Mincho" panose="02020400000000000000" pitchFamily="18" charset="-128"/>
                <a:cs typeface="Calibri" panose="020F0502020204030204" pitchFamily="34" charset="0"/>
              </a:rPr>
            </a:br>
            <a:r>
              <a:rPr lang="en-US" sz="900" dirty="0">
                <a:effectLst/>
                <a:latin typeface="Calibri" panose="020F0502020204030204" pitchFamily="34" charset="0"/>
                <a:ea typeface="Yu Mincho" panose="02020400000000000000" pitchFamily="18" charset="-128"/>
                <a:cs typeface="Calibri" panose="020F0502020204030204" pitchFamily="34" charset="0"/>
              </a:rPr>
              <a:t>ON: ~ </a:t>
            </a:r>
            <a:r>
              <a:rPr lang="fr-CA" sz="900" dirty="0">
                <a:effectLst/>
                <a:latin typeface="Calibri" panose="020F0502020204030204" pitchFamily="34" charset="0"/>
                <a:ea typeface="Yu Mincho" panose="02020400000000000000" pitchFamily="18" charset="-128"/>
                <a:cs typeface="Calibri" panose="020F0502020204030204" pitchFamily="34" charset="0"/>
              </a:rPr>
              <a:t>Cela se produit grâce aux programmes régionaux de lutte contre le cancer</a:t>
            </a:r>
            <a:br>
              <a:rPr lang="en-US" sz="900" dirty="0">
                <a:effectLst/>
                <a:latin typeface="Calibri" panose="020F0502020204030204" pitchFamily="34" charset="0"/>
                <a:ea typeface="Yu Mincho" panose="02020400000000000000" pitchFamily="18" charset="-128"/>
                <a:cs typeface="Calibri" panose="020F0502020204030204" pitchFamily="34" charset="0"/>
              </a:rPr>
            </a:br>
            <a:r>
              <a:rPr lang="en-US" sz="900" dirty="0">
                <a:effectLst/>
                <a:latin typeface="Calibri" panose="020F0502020204030204" pitchFamily="34" charset="0"/>
                <a:ea typeface="Yu Mincho" panose="02020400000000000000" pitchFamily="18" charset="-128"/>
                <a:cs typeface="Calibri" panose="020F0502020204030204" pitchFamily="34" charset="0"/>
              </a:rPr>
              <a:t>QC: **</a:t>
            </a:r>
            <a:r>
              <a:rPr lang="fr-CA" sz="900" dirty="0">
                <a:effectLst/>
                <a:latin typeface="Calibri" panose="020F0502020204030204" pitchFamily="34" charset="0"/>
                <a:ea typeface="Yu Mincho" panose="02020400000000000000" pitchFamily="18" charset="-128"/>
                <a:cs typeface="Calibri" panose="020F0502020204030204" pitchFamily="34" charset="0"/>
              </a:rPr>
              <a:t>Une autre stratégie de promotion : financer divers organismes sans but lucratif pour les soutenir dans leurs campagnes de promotion sur le dépistage du cancer colorectal</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387534984"/>
      </p:ext>
    </p:extLst>
  </p:cSld>
  <p:clrMapOvr>
    <a:masterClrMapping/>
  </p:clrMapOvr>
</p:sld>
</file>

<file path=ppt/theme/theme1.xml><?xml version="1.0" encoding="utf-8"?>
<a:theme xmlns:a="http://schemas.openxmlformats.org/drawingml/2006/main" name="Office Theme">
  <a:themeElements>
    <a:clrScheme name="Partnership Colors">
      <a:dk1>
        <a:srgbClr val="015C9B"/>
      </a:dk1>
      <a:lt1>
        <a:srgbClr val="1E4E58"/>
      </a:lt1>
      <a:dk2>
        <a:srgbClr val="223A6D"/>
      </a:dk2>
      <a:lt2>
        <a:srgbClr val="389182"/>
      </a:lt2>
      <a:accent1>
        <a:srgbClr val="4F3785"/>
      </a:accent1>
      <a:accent2>
        <a:srgbClr val="AD3543"/>
      </a:accent2>
      <a:accent3>
        <a:srgbClr val="2E6E45"/>
      </a:accent3>
      <a:accent4>
        <a:srgbClr val="263037"/>
      </a:accent4>
      <a:accent5>
        <a:srgbClr val="EEA95F"/>
      </a:accent5>
      <a:accent6>
        <a:srgbClr val="23A5C5"/>
      </a:accent6>
      <a:hlink>
        <a:srgbClr val="DD6C51"/>
      </a:hlink>
      <a:folHlink>
        <a:srgbClr val="82BE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AC_External Deck" id="{BC7F182A-0D15-9442-A129-CE1539EA203E}" vid="{DAEAE6CB-614F-9A48-B90D-C32624752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5D6952581B294C98232D5E32F435BE" ma:contentTypeVersion="13" ma:contentTypeDescription="Create a new document." ma:contentTypeScope="" ma:versionID="14e76a66c224bf0b1898b5a0fba18a85">
  <xsd:schema xmlns:xsd="http://www.w3.org/2001/XMLSchema" xmlns:xs="http://www.w3.org/2001/XMLSchema" xmlns:p="http://schemas.microsoft.com/office/2006/metadata/properties" xmlns:ns2="5390df65-eabd-49d4-aa3f-7d95fad082a4" xmlns:ns3="5b78d93a-6580-430d-b136-279dfa9889f1" targetNamespace="http://schemas.microsoft.com/office/2006/metadata/properties" ma:root="true" ma:fieldsID="9d9f7273a7953ad95bee50d6a3a9b153" ns2:_="" ns3:_="">
    <xsd:import namespace="5390df65-eabd-49d4-aa3f-7d95fad082a4"/>
    <xsd:import namespace="5b78d93a-6580-430d-b136-279dfa9889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df65-eabd-49d4-aa3f-7d95fad08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42a9708-8294-4f62-a706-783335cf6f6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8d93a-6580-430d-b136-279dfa9889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0515d79-45c5-4890-9562-6df18ff178d8}" ma:internalName="TaxCatchAll" ma:showField="CatchAllData" ma:web="5b78d93a-6580-430d-b136-279dfa9889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390df65-eabd-49d4-aa3f-7d95fad082a4">
      <Terms xmlns="http://schemas.microsoft.com/office/infopath/2007/PartnerControls"/>
    </lcf76f155ced4ddcb4097134ff3c332f>
    <TaxCatchAll xmlns="5b78d93a-6580-430d-b136-279dfa9889f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B0C217-1559-45DD-924E-2663DC3C41E1}">
  <ds:schemaRefs>
    <ds:schemaRef ds:uri="5390df65-eabd-49d4-aa3f-7d95fad082a4"/>
    <ds:schemaRef ds:uri="5b78d93a-6580-430d-b136-279dfa9889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7270D22-A1C9-4350-9AF7-20199DE346D0}">
  <ds:schemaRefs>
    <ds:schemaRef ds:uri="http://purl.org/dc/elements/1.1/"/>
    <ds:schemaRef ds:uri="5390df65-eabd-49d4-aa3f-7d95fad082a4"/>
    <ds:schemaRef ds:uri="http://purl.org/dc/dcmitype/"/>
    <ds:schemaRef ds:uri="http://schemas.microsoft.com/office/2006/metadata/properties"/>
    <ds:schemaRef ds:uri="5b78d93a-6580-430d-b136-279dfa9889f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BFCE7D2B-763A-47EF-BE26-7F82C31CA1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5459</TotalTime>
  <Words>18512</Words>
  <Application>Microsoft Office PowerPoint</Application>
  <PresentationFormat>Widescreen</PresentationFormat>
  <Paragraphs>2456</Paragraphs>
  <Slides>47</Slides>
  <Notes>20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Résumé </vt:lpstr>
      <vt:lpstr>Parcours de dépistage du cancer colorectal</vt:lpstr>
      <vt:lpstr>Programmes</vt:lpstr>
      <vt:lpstr>PowerPoint Presentation</vt:lpstr>
      <vt:lpstr>Programmes de dépistage du cancer colorectal au Canada</vt:lpstr>
      <vt:lpstr>Lignes directrices provinciales et territoriales sur le dépistage </vt:lpstr>
      <vt:lpstr>Stratégies de recrutement initiales pour le dépistage du cancer colorectal</vt:lpstr>
      <vt:lpstr>Stratégies de promotion initiales du dépistage du cancer colorectal</vt:lpstr>
      <vt:lpstr>Notifications de rappel du dépistage du cancer colorectal</vt:lpstr>
      <vt:lpstr>Informations sur le dépistage du cancer colorectal par analyse fécale</vt:lpstr>
      <vt:lpstr>Tests immunochimiques fécaux (TIF) utilisés au Canada</vt:lpstr>
      <vt:lpstr>Accès aux tests de dépistage du cancer colorectal (1/2)</vt:lpstr>
      <vt:lpstr>Accès aux tests de dépistage du cancer colorectal (2/2)</vt:lpstr>
      <vt:lpstr>Processus de dépistage pour les participants sans médecin traitant (1/2)</vt:lpstr>
      <vt:lpstr>Processus de dépistage pour les participants sans médecin traitant (2/2)</vt:lpstr>
      <vt:lpstr>Limites de la coloscopie comme test primaire de dépistage chez les personnes à risque moyen</vt:lpstr>
      <vt:lpstr>Renvoi du test de dépistage du cancer colorectal</vt:lpstr>
      <vt:lpstr>Délai recommandé pour le retour du kit</vt:lpstr>
      <vt:lpstr>Suivi diagnostique du dépistage colorectal </vt:lpstr>
      <vt:lpstr>Réception des résultats d'un test de dépistage colorectal normal</vt:lpstr>
      <vt:lpstr>Rappel pour le dépistage après des résultats normaux</vt:lpstr>
      <vt:lpstr>Réception des résultats des tests de dépistage colorectal anormaux</vt:lpstr>
      <vt:lpstr>Suivi des résultats anormaux des tests de dépistage colorectal</vt:lpstr>
      <vt:lpstr>Suivi des résultats anormaux des tests de dépistage colorectal</vt:lpstr>
      <vt:lpstr>Rappel du dépistage après un test fécal anormal</vt:lpstr>
      <vt:lpstr>Stratégies mises en œuvre pour réduire le délai entre un test fécal anormal et le suivi par coloscopie (1/2)</vt:lpstr>
      <vt:lpstr>Stratégies mises en œuvre pour réduire le délai entre un test fécal anormal et le suivi par coloscopie (2/2)</vt:lpstr>
      <vt:lpstr>Dépistage du cancer colorectal pour les personnes à risque accru et élevé</vt:lpstr>
      <vt:lpstr>Définitions de l'augmentation du risque de cancer colorectal</vt:lpstr>
      <vt:lpstr>Recommandations pour les risques accrus (1/2)</vt:lpstr>
      <vt:lpstr>Recommandations pour les risques accrus (1/2)</vt:lpstr>
      <vt:lpstr>Projets de mise en œuvre du dépistage par analyse fécale pour les personnes ayant des antécédents familiaux de cancer colorectal</vt:lpstr>
      <vt:lpstr>Définitions du risque élevé de cancer colorectal </vt:lpstr>
      <vt:lpstr>Recommandations de dépistage pour les personnes atteintes du syndrome de Lynch</vt:lpstr>
      <vt:lpstr>Sensibilisation de la population</vt:lpstr>
      <vt:lpstr>Stratégies pour améliorer le dépistage colorectal pour toutes les personnes éligibles (1/3)</vt:lpstr>
      <vt:lpstr>Stratégies pour améliorer le dépistage colorectal pour toutes les personnes éligibles (2/3)</vt:lpstr>
      <vt:lpstr>Stratégies pour améliorer le dépistage colorectal pour toutes les personnes éligibles (3/3)</vt:lpstr>
      <vt:lpstr>Stratégies pour améliorer le dépistage du cancer colorectal pour les Premières Nations, les Inuits et les Métis* (1/3)</vt:lpstr>
      <vt:lpstr>Stratégies pour améliorer le dépistage du cancer colorectal pour les Premières Nations, les Inuits et les Métis* (2/3)</vt:lpstr>
      <vt:lpstr>Stratégies pour améliorer le dépistage du cancer colorectal pour les Premières Nations, les Inuits et les Métis* (3/3)</vt:lpstr>
      <vt:lpstr>Stratégies pour améliorer le dépistage pour les populations mal desservies* (2/3)</vt:lpstr>
      <vt:lpstr>Stratégies pour améliorer le dépistage pour les populations mal desservies* (2/3)</vt:lpstr>
      <vt:lpstr>Stratégies pour améliorer le dépistage pour les populations mal desservies* (3/3)</vt:lpstr>
      <vt:lpstr>Stratégies pour améliorer le dépistage pour les populations rurales et éloignées* (1/2)</vt:lpstr>
      <vt:lpstr>Stratégies pour améliorer le dépistage pour les personnes LGBTQ2S+*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Atterbury</dc:creator>
  <cp:lastModifiedBy>Shannon Thom</cp:lastModifiedBy>
  <cp:revision>4</cp:revision>
  <dcterms:created xsi:type="dcterms:W3CDTF">2020-09-24T23:36:57Z</dcterms:created>
  <dcterms:modified xsi:type="dcterms:W3CDTF">2022-11-01T17:06:32Z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0x010100CD5D6952581B294C98232D5E32F435BE</vt:lpwstr>
  </property>
  <property fmtid="{D5CDD505-2E9C-101B-9397-08002B2CF9AE}" pid="3" name="MediaServiceImageTags">
    <vt:lpwstr/>
  </property>
</Properties>
</file>