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1.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bookmarkIdSeed="2">
  <p:sldMasterIdLst>
    <p:sldMasterId id="2147483648" r:id="rId4"/>
  </p:sldMasterIdLst>
  <p:notesMasterIdLst>
    <p:notesMasterId r:id="rId47"/>
  </p:notesMasterIdLst>
  <p:sldIdLst>
    <p:sldId id="256" r:id="rId5"/>
    <p:sldId id="258" r:id="rId6"/>
    <p:sldId id="272" r:id="rId7"/>
    <p:sldId id="271" r:id="rId8"/>
    <p:sldId id="257" r:id="rId9"/>
    <p:sldId id="259" r:id="rId10"/>
    <p:sldId id="300" r:id="rId11"/>
    <p:sldId id="260" r:id="rId12"/>
    <p:sldId id="261" r:id="rId13"/>
    <p:sldId id="262" r:id="rId14"/>
    <p:sldId id="263" r:id="rId15"/>
    <p:sldId id="264" r:id="rId16"/>
    <p:sldId id="265" r:id="rId17"/>
    <p:sldId id="266" r:id="rId18"/>
    <p:sldId id="267" r:id="rId19"/>
    <p:sldId id="268" r:id="rId20"/>
    <p:sldId id="269" r:id="rId21"/>
    <p:sldId id="270"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1" r:id="rId40"/>
    <p:sldId id="293" r:id="rId41"/>
    <p:sldId id="295" r:id="rId42"/>
    <p:sldId id="296" r:id="rId43"/>
    <p:sldId id="297" r:id="rId44"/>
    <p:sldId id="298" r:id="rId45"/>
    <p:sldId id="299" r:id="rId46"/>
  </p:sldIdLst>
  <p:sldSz cx="12192000" cy="6858000"/>
  <p:notesSz cx="6858000" cy="9144000"/>
  <p:embeddedFontLst>
    <p:embeddedFont>
      <p:font typeface="Calibri" panose="020F0502020204030204" pitchFamily="34" charset="0"/>
      <p:regular r:id="rId48"/>
      <p:bold r:id="rId49"/>
      <p:italic r:id="rId50"/>
      <p:boldItalic r:id="rId51"/>
    </p:embeddedFont>
    <p:embeddedFont>
      <p:font typeface="Calibri Light" panose="020F0302020204030204" pitchFamily="34" charset="0"/>
      <p:regular r:id="rId52"/>
      <p:italic r:id="rId53"/>
    </p:embeddedFont>
    <p:embeddedFont>
      <p:font typeface="Helvetica" panose="020B0604020202020204" pitchFamily="34" charset="0"/>
      <p:regular r:id="rId54"/>
      <p:bold r:id="rId55"/>
      <p:italic r:id="rId56"/>
      <p:boldItalic r:id="rId57"/>
    </p:embeddedFont>
    <p:embeddedFont>
      <p:font typeface="ITC New Baskerville" pitchFamily="50" charset="0"/>
      <p:regular r:id="rId58"/>
      <p:bold r:id="rId59"/>
    </p:embeddedFont>
    <p:embeddedFont>
      <p:font typeface="Montserrat" panose="00000500000000000000" pitchFamily="2" charset="0"/>
      <p:regular r:id="rId60"/>
      <p:bold r:id="rId61"/>
      <p:italic r:id="rId62"/>
      <p:boldItalic r:id="rId63"/>
    </p:embeddedFont>
    <p:embeddedFont>
      <p:font typeface="Montserrat Light" panose="00000400000000000000" pitchFamily="2" charset="0"/>
      <p:regular r:id="rId64"/>
      <p:italic r:id="rId65"/>
    </p:embeddedFont>
    <p:embeddedFont>
      <p:font typeface="Montserrat SemiBold" panose="00000700000000000000" pitchFamily="2" charset="0"/>
      <p:regular r:id="rId66"/>
      <p:bold r:id="rId67"/>
      <p:italic r:id="rId68"/>
      <p:boldItalic r:id="rId69"/>
    </p:embeddedFont>
    <p:embeddedFont>
      <p:font typeface="Segoe UI Symbol" panose="020B0502040204020203" pitchFamily="34" charset="0"/>
      <p:regular r:id="rId7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200BF3C-6AF7-FF6D-1E7F-E5B71BFFA5CC}" name="Selina Costa" initials="SC" userId="S::selina.costa@partnershipagainstcancer.ca::be178ea0-13cc-4d25-8415-35bd1712d8da"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EFFF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C958C81-973A-4089-AF7C-5A5A6780B8E9}" v="207" dt="2022-09-22T18:22:54.79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5" d="100"/>
          <a:sy n="65" d="100"/>
        </p:scale>
        <p:origin x="91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notesMaster" Target="notesMasters/notesMaster1.xml"/><Relationship Id="rId63" Type="http://schemas.openxmlformats.org/officeDocument/2006/relationships/font" Target="fonts/font16.fntdata"/><Relationship Id="rId68" Type="http://schemas.openxmlformats.org/officeDocument/2006/relationships/font" Target="fonts/font21.fntdata"/><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font" Target="fonts/font6.fntdata"/><Relationship Id="rId58" Type="http://schemas.openxmlformats.org/officeDocument/2006/relationships/font" Target="fonts/font11.fntdata"/><Relationship Id="rId66" Type="http://schemas.openxmlformats.org/officeDocument/2006/relationships/font" Target="fonts/font19.fntdata"/><Relationship Id="rId74"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font" Target="fonts/font14.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font" Target="fonts/font1.fntdata"/><Relationship Id="rId56" Type="http://schemas.openxmlformats.org/officeDocument/2006/relationships/font" Target="fonts/font9.fntdata"/><Relationship Id="rId64" Type="http://schemas.openxmlformats.org/officeDocument/2006/relationships/font" Target="fonts/font17.fntdata"/><Relationship Id="rId69" Type="http://schemas.openxmlformats.org/officeDocument/2006/relationships/font" Target="fonts/font22.fntdata"/><Relationship Id="rId8" Type="http://schemas.openxmlformats.org/officeDocument/2006/relationships/slide" Target="slides/slide4.xml"/><Relationship Id="rId51" Type="http://schemas.openxmlformats.org/officeDocument/2006/relationships/font" Target="fonts/font4.fntdata"/><Relationship Id="rId72"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12.fntdata"/><Relationship Id="rId67" Type="http://schemas.openxmlformats.org/officeDocument/2006/relationships/font" Target="fonts/font20.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7.fntdata"/><Relationship Id="rId62" Type="http://schemas.openxmlformats.org/officeDocument/2006/relationships/font" Target="fonts/font15.fntdata"/><Relationship Id="rId70" Type="http://schemas.openxmlformats.org/officeDocument/2006/relationships/font" Target="fonts/font23.fntdata"/><Relationship Id="rId75"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2.fntdata"/><Relationship Id="rId57" Type="http://schemas.openxmlformats.org/officeDocument/2006/relationships/font" Target="fonts/font10.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font" Target="fonts/font5.fntdata"/><Relationship Id="rId60" Type="http://schemas.openxmlformats.org/officeDocument/2006/relationships/font" Target="fonts/font13.fntdata"/><Relationship Id="rId65" Type="http://schemas.openxmlformats.org/officeDocument/2006/relationships/font" Target="fonts/font18.fntdata"/><Relationship Id="rId73"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font" Target="fonts/font3.fntdata"/><Relationship Id="rId55" Type="http://schemas.openxmlformats.org/officeDocument/2006/relationships/font" Target="fonts/font8.fntdata"/><Relationship Id="rId76" Type="http://schemas.microsoft.com/office/2018/10/relationships/authors" Target="authors.xml"/><Relationship Id="rId7" Type="http://schemas.openxmlformats.org/officeDocument/2006/relationships/slide" Target="slides/slide3.xml"/><Relationship Id="rId7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67334D-B2E4-0540-B007-89F59DCC9174}" type="datetimeFigureOut">
              <a:rPr lang="en-US" smtClean="0"/>
              <a:t>9/28/2022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13F1E39-3A41-0A4A-BFEA-38E4F95F2B1B}" type="slidenum">
              <a:rPr lang="en-US" smtClean="0"/>
              <a:t>‹#›</a:t>
            </a:fld>
            <a:endParaRPr lang="en-US"/>
          </a:p>
        </p:txBody>
      </p:sp>
    </p:spTree>
    <p:extLst>
      <p:ext uri="{BB962C8B-B14F-4D97-AF65-F5344CB8AC3E}">
        <p14:creationId xmlns:p14="http://schemas.microsoft.com/office/powerpoint/2010/main" val="41017007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13F1E39-3A41-0A4A-BFEA-38E4F95F2B1B}" type="slidenum">
              <a:rPr lang="en-US" smtClean="0"/>
              <a:t>11</a:t>
            </a:fld>
            <a:endParaRPr lang="en-US"/>
          </a:p>
        </p:txBody>
      </p:sp>
    </p:spTree>
    <p:extLst>
      <p:ext uri="{BB962C8B-B14F-4D97-AF65-F5344CB8AC3E}">
        <p14:creationId xmlns:p14="http://schemas.microsoft.com/office/powerpoint/2010/main" val="6538356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13F1E39-3A41-0A4A-BFEA-38E4F95F2B1B}" type="slidenum">
              <a:rPr lang="en-US" smtClean="0"/>
              <a:t>36</a:t>
            </a:fld>
            <a:endParaRPr lang="en-US"/>
          </a:p>
        </p:txBody>
      </p:sp>
    </p:spTree>
    <p:extLst>
      <p:ext uri="{BB962C8B-B14F-4D97-AF65-F5344CB8AC3E}">
        <p14:creationId xmlns:p14="http://schemas.microsoft.com/office/powerpoint/2010/main" val="19153844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13F1E39-3A41-0A4A-BFEA-38E4F95F2B1B}" type="slidenum">
              <a:rPr lang="en-US" smtClean="0"/>
              <a:t>37</a:t>
            </a:fld>
            <a:endParaRPr lang="en-US"/>
          </a:p>
        </p:txBody>
      </p:sp>
    </p:spTree>
    <p:extLst>
      <p:ext uri="{BB962C8B-B14F-4D97-AF65-F5344CB8AC3E}">
        <p14:creationId xmlns:p14="http://schemas.microsoft.com/office/powerpoint/2010/main" val="10304252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13F1E39-3A41-0A4A-BFEA-38E4F95F2B1B}" type="slidenum">
              <a:rPr lang="en-US" smtClean="0"/>
              <a:t>38</a:t>
            </a:fld>
            <a:endParaRPr lang="en-US"/>
          </a:p>
        </p:txBody>
      </p:sp>
    </p:spTree>
    <p:extLst>
      <p:ext uri="{BB962C8B-B14F-4D97-AF65-F5344CB8AC3E}">
        <p14:creationId xmlns:p14="http://schemas.microsoft.com/office/powerpoint/2010/main" val="34851546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13F1E39-3A41-0A4A-BFEA-38E4F95F2B1B}" type="slidenum">
              <a:rPr lang="en-US" smtClean="0"/>
              <a:t>39</a:t>
            </a:fld>
            <a:endParaRPr lang="en-US"/>
          </a:p>
        </p:txBody>
      </p:sp>
    </p:spTree>
    <p:extLst>
      <p:ext uri="{BB962C8B-B14F-4D97-AF65-F5344CB8AC3E}">
        <p14:creationId xmlns:p14="http://schemas.microsoft.com/office/powerpoint/2010/main" val="37353047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13F1E39-3A41-0A4A-BFEA-38E4F95F2B1B}" type="slidenum">
              <a:rPr lang="en-US" smtClean="0"/>
              <a:t>40</a:t>
            </a:fld>
            <a:endParaRPr lang="en-US"/>
          </a:p>
        </p:txBody>
      </p:sp>
    </p:spTree>
    <p:extLst>
      <p:ext uri="{BB962C8B-B14F-4D97-AF65-F5344CB8AC3E}">
        <p14:creationId xmlns:p14="http://schemas.microsoft.com/office/powerpoint/2010/main" val="20496379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13F1E39-3A41-0A4A-BFEA-38E4F95F2B1B}" type="slidenum">
              <a:rPr lang="en-US" smtClean="0"/>
              <a:t>41</a:t>
            </a:fld>
            <a:endParaRPr lang="en-US"/>
          </a:p>
        </p:txBody>
      </p:sp>
    </p:spTree>
    <p:extLst>
      <p:ext uri="{BB962C8B-B14F-4D97-AF65-F5344CB8AC3E}">
        <p14:creationId xmlns:p14="http://schemas.microsoft.com/office/powerpoint/2010/main" val="30867762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13F1E39-3A41-0A4A-BFEA-38E4F95F2B1B}" type="slidenum">
              <a:rPr lang="en-US" smtClean="0"/>
              <a:t>42</a:t>
            </a:fld>
            <a:endParaRPr lang="en-US"/>
          </a:p>
        </p:txBody>
      </p:sp>
    </p:spTree>
    <p:extLst>
      <p:ext uri="{BB962C8B-B14F-4D97-AF65-F5344CB8AC3E}">
        <p14:creationId xmlns:p14="http://schemas.microsoft.com/office/powerpoint/2010/main" val="294955850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17.png"/><Relationship Id="rId4" Type="http://schemas.openxmlformats.org/officeDocument/2006/relationships/image" Target="../media/image16.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39.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14.png"/><Relationship Id="rId4" Type="http://schemas.openxmlformats.org/officeDocument/2006/relationships/image" Target="../media/image1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46012D0-C2D9-5A4B-B947-3CB288B9A933}"/>
              </a:ext>
            </a:extLst>
          </p:cNvPr>
          <p:cNvSpPr>
            <a:spLocks noGrp="1"/>
          </p:cNvSpPr>
          <p:nvPr>
            <p:ph type="dt" sz="half" idx="10"/>
          </p:nvPr>
        </p:nvSpPr>
        <p:spPr/>
        <p:txBody>
          <a:bodyPr/>
          <a:lstStyle/>
          <a:p>
            <a:fld id="{D338BDDC-179A-A14B-B69C-0811029A5C52}" type="datetime1">
              <a:rPr lang="en-CA" smtClean="0"/>
              <a:t>2022-09-28</a:t>
            </a:fld>
            <a:endParaRPr lang="en-US"/>
          </a:p>
        </p:txBody>
      </p:sp>
      <p:sp>
        <p:nvSpPr>
          <p:cNvPr id="5" name="Footer Placeholder 4">
            <a:extLst>
              <a:ext uri="{FF2B5EF4-FFF2-40B4-BE49-F238E27FC236}">
                <a16:creationId xmlns:a16="http://schemas.microsoft.com/office/drawing/2014/main" id="{9C4DBFAD-4A1E-D048-B1AD-C0BD148794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CDB7FD-77B0-B042-9650-1ACB1D3C05C5}"/>
              </a:ext>
            </a:extLst>
          </p:cNvPr>
          <p:cNvSpPr>
            <a:spLocks noGrp="1"/>
          </p:cNvSpPr>
          <p:nvPr>
            <p:ph type="sldNum" sz="quarter" idx="12"/>
          </p:nvPr>
        </p:nvSpPr>
        <p:spPr/>
        <p:txBody>
          <a:bodyPr/>
          <a:lstStyle/>
          <a:p>
            <a:fld id="{D9F2F12A-E773-6344-8602-31C2DEEE88BD}" type="slidenum">
              <a:rPr lang="en-US" smtClean="0"/>
              <a:t>‹#›</a:t>
            </a:fld>
            <a:endParaRPr lang="en-US"/>
          </a:p>
        </p:txBody>
      </p:sp>
    </p:spTree>
    <p:extLst>
      <p:ext uri="{BB962C8B-B14F-4D97-AF65-F5344CB8AC3E}">
        <p14:creationId xmlns:p14="http://schemas.microsoft.com/office/powerpoint/2010/main" val="11087818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7F747-407F-384A-9D86-F4C785908E36}"/>
              </a:ext>
            </a:extLst>
          </p:cNvPr>
          <p:cNvSpPr>
            <a:spLocks noGrp="1"/>
          </p:cNvSpPr>
          <p:nvPr>
            <p:ph type="title" hasCustomPrompt="1"/>
          </p:nvPr>
        </p:nvSpPr>
        <p:spPr>
          <a:xfrm>
            <a:off x="973014" y="492185"/>
            <a:ext cx="10380786" cy="752842"/>
          </a:xfrm>
        </p:spPr>
        <p:txBody>
          <a:bodyPr>
            <a:normAutofit/>
          </a:bodyPr>
          <a:lstStyle>
            <a:lvl1pPr>
              <a:defRPr lang="en-US" sz="3600" b="1" i="0" kern="1200" dirty="0" smtClean="0">
                <a:solidFill>
                  <a:schemeClr val="tx1"/>
                </a:solidFill>
                <a:latin typeface="ITC New Baskerville" pitchFamily="50" charset="0"/>
                <a:ea typeface="+mj-ea"/>
                <a:cs typeface="+mj-cs"/>
              </a:defRPr>
            </a:lvl1pPr>
          </a:lstStyle>
          <a:p>
            <a:r>
              <a:rPr lang="en-US"/>
              <a:t>Enter Slide </a:t>
            </a:r>
            <a:br>
              <a:rPr lang="en-US"/>
            </a:br>
            <a:r>
              <a:rPr lang="en-US"/>
              <a:t>Title Here</a:t>
            </a:r>
          </a:p>
        </p:txBody>
      </p:sp>
      <p:sp>
        <p:nvSpPr>
          <p:cNvPr id="9" name="Slide Number Placeholder 5">
            <a:extLst>
              <a:ext uri="{FF2B5EF4-FFF2-40B4-BE49-F238E27FC236}">
                <a16:creationId xmlns:a16="http://schemas.microsoft.com/office/drawing/2014/main" id="{18F40253-684A-2D4F-B1EC-E9085AC9AD13}"/>
              </a:ext>
            </a:extLst>
          </p:cNvPr>
          <p:cNvSpPr>
            <a:spLocks noGrp="1"/>
          </p:cNvSpPr>
          <p:nvPr>
            <p:ph type="sldNum" sz="quarter" idx="12"/>
          </p:nvPr>
        </p:nvSpPr>
        <p:spPr>
          <a:xfrm>
            <a:off x="298939" y="6356350"/>
            <a:ext cx="545123" cy="365125"/>
          </a:xfrm>
        </p:spPr>
        <p:txBody>
          <a:bodyPr/>
          <a:lstStyle>
            <a:lvl1pPr algn="l">
              <a:defRPr>
                <a:solidFill>
                  <a:srgbClr val="0070C0"/>
                </a:solidFill>
              </a:defRPr>
            </a:lvl1pPr>
          </a:lstStyle>
          <a:p>
            <a:fld id="{D9F2F12A-E773-6344-8602-31C2DEEE88BD}" type="slidenum">
              <a:rPr lang="en-US" smtClean="0"/>
              <a:pPr/>
              <a:t>‹#›</a:t>
            </a:fld>
            <a:endParaRPr lang="en-US"/>
          </a:p>
        </p:txBody>
      </p:sp>
      <p:pic>
        <p:nvPicPr>
          <p:cNvPr id="10" name="Picture 9">
            <a:extLst>
              <a:ext uri="{FF2B5EF4-FFF2-40B4-BE49-F238E27FC236}">
                <a16:creationId xmlns:a16="http://schemas.microsoft.com/office/drawing/2014/main" id="{99F6E31C-992E-0E48-867F-594FA6370429}"/>
              </a:ext>
            </a:extLst>
          </p:cNvPr>
          <p:cNvPicPr>
            <a:picLocks noChangeAspect="1"/>
          </p:cNvPicPr>
          <p:nvPr userDrawn="1"/>
        </p:nvPicPr>
        <p:blipFill>
          <a:blip r:embed="rId3"/>
          <a:srcRect/>
          <a:stretch/>
        </p:blipFill>
        <p:spPr>
          <a:xfrm>
            <a:off x="1084385" y="1787728"/>
            <a:ext cx="10363200" cy="1193800"/>
          </a:xfrm>
          <a:prstGeom prst="rect">
            <a:avLst/>
          </a:prstGeom>
        </p:spPr>
      </p:pic>
      <p:pic>
        <p:nvPicPr>
          <p:cNvPr id="13" name="Picture 12">
            <a:extLst>
              <a:ext uri="{FF2B5EF4-FFF2-40B4-BE49-F238E27FC236}">
                <a16:creationId xmlns:a16="http://schemas.microsoft.com/office/drawing/2014/main" id="{FA8B83B3-077F-1349-805F-69F4D10C7A6A}"/>
              </a:ext>
            </a:extLst>
          </p:cNvPr>
          <p:cNvPicPr>
            <a:picLocks noChangeAspect="1"/>
          </p:cNvPicPr>
          <p:nvPr userDrawn="1"/>
        </p:nvPicPr>
        <p:blipFill>
          <a:blip r:embed="rId4"/>
          <a:srcRect/>
          <a:stretch/>
        </p:blipFill>
        <p:spPr>
          <a:xfrm>
            <a:off x="1084385" y="3126664"/>
            <a:ext cx="10363200" cy="1193800"/>
          </a:xfrm>
          <a:prstGeom prst="rect">
            <a:avLst/>
          </a:prstGeom>
        </p:spPr>
      </p:pic>
      <p:pic>
        <p:nvPicPr>
          <p:cNvPr id="14" name="Picture 13">
            <a:extLst>
              <a:ext uri="{FF2B5EF4-FFF2-40B4-BE49-F238E27FC236}">
                <a16:creationId xmlns:a16="http://schemas.microsoft.com/office/drawing/2014/main" id="{BA6009BF-B0D6-084F-A4EA-DE90C24EDAD8}"/>
              </a:ext>
            </a:extLst>
          </p:cNvPr>
          <p:cNvPicPr>
            <a:picLocks noChangeAspect="1"/>
          </p:cNvPicPr>
          <p:nvPr userDrawn="1"/>
        </p:nvPicPr>
        <p:blipFill>
          <a:blip r:embed="rId5"/>
          <a:srcRect/>
          <a:stretch/>
        </p:blipFill>
        <p:spPr>
          <a:xfrm>
            <a:off x="1084385" y="4465600"/>
            <a:ext cx="10363200" cy="1168400"/>
          </a:xfrm>
          <a:prstGeom prst="rect">
            <a:avLst/>
          </a:prstGeom>
        </p:spPr>
      </p:pic>
      <p:sp>
        <p:nvSpPr>
          <p:cNvPr id="15" name="Content Placeholder 2">
            <a:extLst>
              <a:ext uri="{FF2B5EF4-FFF2-40B4-BE49-F238E27FC236}">
                <a16:creationId xmlns:a16="http://schemas.microsoft.com/office/drawing/2014/main" id="{81B3A22F-3A80-7649-BB39-119210C56ED8}"/>
              </a:ext>
            </a:extLst>
          </p:cNvPr>
          <p:cNvSpPr>
            <a:spLocks noGrp="1"/>
          </p:cNvSpPr>
          <p:nvPr>
            <p:ph idx="1" hasCustomPrompt="1"/>
          </p:nvPr>
        </p:nvSpPr>
        <p:spPr>
          <a:xfrm>
            <a:off x="1084386" y="1852243"/>
            <a:ext cx="10316307" cy="1129286"/>
          </a:xfrm>
        </p:spPr>
        <p:txBody>
          <a:bodyPr>
            <a:normAutofit/>
          </a:bodyPr>
          <a:lstStyle>
            <a:lvl1pPr marL="0" indent="0">
              <a:buFontTx/>
              <a:buNone/>
              <a:defRPr sz="2000" b="1">
                <a:solidFill>
                  <a:srgbClr val="FEFFFE"/>
                </a:solidFill>
                <a:latin typeface="Montserrat" pitchFamily="2" charset="77"/>
              </a:defRPr>
            </a:lvl1pPr>
            <a:lvl2pPr marL="457200" indent="0">
              <a:buFontTx/>
              <a:buNone/>
              <a:defRPr sz="2000">
                <a:solidFill>
                  <a:schemeClr val="bg1"/>
                </a:solidFill>
                <a:latin typeface="Montserrat" pitchFamily="2" charset="77"/>
              </a:defRPr>
            </a:lvl2pPr>
            <a:lvl3pPr marL="914400" indent="0">
              <a:buFontTx/>
              <a:buNone/>
              <a:defRPr sz="1800">
                <a:solidFill>
                  <a:schemeClr val="bg1"/>
                </a:solidFill>
                <a:latin typeface="Montserrat" pitchFamily="2" charset="77"/>
              </a:defRPr>
            </a:lvl3pPr>
            <a:lvl4pPr marL="1371600" indent="0">
              <a:buFontTx/>
              <a:buNone/>
              <a:defRPr sz="1600">
                <a:solidFill>
                  <a:schemeClr val="bg1"/>
                </a:solidFill>
                <a:latin typeface="Montserrat" pitchFamily="2" charset="77"/>
              </a:defRPr>
            </a:lvl4pPr>
            <a:lvl5pPr marL="1828800" indent="0">
              <a:buFontTx/>
              <a:buNone/>
              <a:defRPr sz="1400">
                <a:solidFill>
                  <a:schemeClr val="bg1"/>
                </a:solidFill>
                <a:latin typeface="Montserrat" pitchFamily="2" charset="77"/>
              </a:defRPr>
            </a:lvl5pPr>
          </a:lstStyle>
          <a:p>
            <a:pPr lvl="0"/>
            <a:r>
              <a:rPr lang="en-US"/>
              <a:t>Click to edit text styles</a:t>
            </a:r>
          </a:p>
        </p:txBody>
      </p:sp>
      <p:sp>
        <p:nvSpPr>
          <p:cNvPr id="16" name="Content Placeholder 2">
            <a:extLst>
              <a:ext uri="{FF2B5EF4-FFF2-40B4-BE49-F238E27FC236}">
                <a16:creationId xmlns:a16="http://schemas.microsoft.com/office/drawing/2014/main" id="{2E156331-2075-C04B-84C0-D9F072D7F291}"/>
              </a:ext>
            </a:extLst>
          </p:cNvPr>
          <p:cNvSpPr>
            <a:spLocks noGrp="1"/>
          </p:cNvSpPr>
          <p:nvPr>
            <p:ph idx="13" hasCustomPrompt="1"/>
          </p:nvPr>
        </p:nvSpPr>
        <p:spPr>
          <a:xfrm>
            <a:off x="1084385" y="3191178"/>
            <a:ext cx="10316307" cy="1129286"/>
          </a:xfrm>
        </p:spPr>
        <p:txBody>
          <a:bodyPr>
            <a:normAutofit/>
          </a:bodyPr>
          <a:lstStyle>
            <a:lvl1pPr marL="0" indent="0">
              <a:buFontTx/>
              <a:buNone/>
              <a:defRPr sz="2000" b="1">
                <a:solidFill>
                  <a:srgbClr val="FEFFFE"/>
                </a:solidFill>
                <a:latin typeface="Montserrat" pitchFamily="2" charset="77"/>
              </a:defRPr>
            </a:lvl1pPr>
            <a:lvl2pPr marL="457200" indent="0">
              <a:buFontTx/>
              <a:buNone/>
              <a:defRPr sz="2000">
                <a:solidFill>
                  <a:schemeClr val="bg1"/>
                </a:solidFill>
                <a:latin typeface="Montserrat" pitchFamily="2" charset="77"/>
              </a:defRPr>
            </a:lvl2pPr>
            <a:lvl3pPr marL="914400" indent="0">
              <a:buFontTx/>
              <a:buNone/>
              <a:defRPr sz="1800">
                <a:solidFill>
                  <a:schemeClr val="bg1"/>
                </a:solidFill>
                <a:latin typeface="Montserrat" pitchFamily="2" charset="77"/>
              </a:defRPr>
            </a:lvl3pPr>
            <a:lvl4pPr marL="1371600" indent="0">
              <a:buFontTx/>
              <a:buNone/>
              <a:defRPr sz="1600">
                <a:solidFill>
                  <a:schemeClr val="bg1"/>
                </a:solidFill>
                <a:latin typeface="Montserrat" pitchFamily="2" charset="77"/>
              </a:defRPr>
            </a:lvl4pPr>
            <a:lvl5pPr marL="1828800" indent="0">
              <a:buFontTx/>
              <a:buNone/>
              <a:defRPr sz="1400">
                <a:solidFill>
                  <a:schemeClr val="bg1"/>
                </a:solidFill>
                <a:latin typeface="Montserrat" pitchFamily="2" charset="77"/>
              </a:defRPr>
            </a:lvl5pPr>
          </a:lstStyle>
          <a:p>
            <a:pPr lvl="0"/>
            <a:r>
              <a:rPr lang="en-US"/>
              <a:t>Click to edit text styles</a:t>
            </a:r>
          </a:p>
        </p:txBody>
      </p:sp>
      <p:sp>
        <p:nvSpPr>
          <p:cNvPr id="21" name="Content Placeholder 2">
            <a:extLst>
              <a:ext uri="{FF2B5EF4-FFF2-40B4-BE49-F238E27FC236}">
                <a16:creationId xmlns:a16="http://schemas.microsoft.com/office/drawing/2014/main" id="{3136DBAC-4045-5448-8F0D-2C7971126E8A}"/>
              </a:ext>
            </a:extLst>
          </p:cNvPr>
          <p:cNvSpPr>
            <a:spLocks noGrp="1"/>
          </p:cNvSpPr>
          <p:nvPr>
            <p:ph idx="14" hasCustomPrompt="1"/>
          </p:nvPr>
        </p:nvSpPr>
        <p:spPr>
          <a:xfrm>
            <a:off x="1084385" y="4485157"/>
            <a:ext cx="10316307" cy="1129286"/>
          </a:xfrm>
        </p:spPr>
        <p:txBody>
          <a:bodyPr>
            <a:normAutofit/>
          </a:bodyPr>
          <a:lstStyle>
            <a:lvl1pPr marL="0" indent="0">
              <a:buFontTx/>
              <a:buNone/>
              <a:defRPr sz="2000" b="1">
                <a:solidFill>
                  <a:srgbClr val="FEFFFE"/>
                </a:solidFill>
                <a:latin typeface="Montserrat" pitchFamily="2" charset="77"/>
              </a:defRPr>
            </a:lvl1pPr>
            <a:lvl2pPr marL="457200" indent="0">
              <a:buFontTx/>
              <a:buNone/>
              <a:defRPr sz="2000">
                <a:solidFill>
                  <a:schemeClr val="bg1"/>
                </a:solidFill>
                <a:latin typeface="Montserrat" pitchFamily="2" charset="77"/>
              </a:defRPr>
            </a:lvl2pPr>
            <a:lvl3pPr marL="914400" indent="0">
              <a:buFontTx/>
              <a:buNone/>
              <a:defRPr sz="1800">
                <a:solidFill>
                  <a:schemeClr val="bg1"/>
                </a:solidFill>
                <a:latin typeface="Montserrat" pitchFamily="2" charset="77"/>
              </a:defRPr>
            </a:lvl3pPr>
            <a:lvl4pPr marL="1371600" indent="0">
              <a:buFontTx/>
              <a:buNone/>
              <a:defRPr sz="1600">
                <a:solidFill>
                  <a:schemeClr val="bg1"/>
                </a:solidFill>
                <a:latin typeface="Montserrat" pitchFamily="2" charset="77"/>
              </a:defRPr>
            </a:lvl4pPr>
            <a:lvl5pPr marL="1828800" indent="0">
              <a:buFontTx/>
              <a:buNone/>
              <a:defRPr sz="1400">
                <a:solidFill>
                  <a:schemeClr val="bg1"/>
                </a:solidFill>
                <a:latin typeface="Montserrat" pitchFamily="2" charset="77"/>
              </a:defRPr>
            </a:lvl5pPr>
          </a:lstStyle>
          <a:p>
            <a:pPr lvl="0"/>
            <a:r>
              <a:rPr lang="en-US"/>
              <a:t>Click to edit text styles</a:t>
            </a:r>
          </a:p>
        </p:txBody>
      </p:sp>
    </p:spTree>
    <p:extLst>
      <p:ext uri="{BB962C8B-B14F-4D97-AF65-F5344CB8AC3E}">
        <p14:creationId xmlns:p14="http://schemas.microsoft.com/office/powerpoint/2010/main" val="22468881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7F747-407F-384A-9D86-F4C785908E36}"/>
              </a:ext>
            </a:extLst>
          </p:cNvPr>
          <p:cNvSpPr>
            <a:spLocks noGrp="1"/>
          </p:cNvSpPr>
          <p:nvPr>
            <p:ph type="title" hasCustomPrompt="1"/>
          </p:nvPr>
        </p:nvSpPr>
        <p:spPr>
          <a:xfrm>
            <a:off x="973014" y="492185"/>
            <a:ext cx="10380786" cy="752842"/>
          </a:xfrm>
        </p:spPr>
        <p:txBody>
          <a:bodyPr>
            <a:normAutofit/>
          </a:bodyPr>
          <a:lstStyle>
            <a:lvl1pPr>
              <a:defRPr lang="en-US" sz="3600" b="1" i="0" kern="1200" dirty="0" smtClean="0">
                <a:solidFill>
                  <a:schemeClr val="tx1"/>
                </a:solidFill>
                <a:latin typeface="ITC New Baskerville" pitchFamily="50" charset="0"/>
                <a:ea typeface="+mj-ea"/>
                <a:cs typeface="+mj-cs"/>
              </a:defRPr>
            </a:lvl1pPr>
          </a:lstStyle>
          <a:p>
            <a:r>
              <a:rPr lang="en-US"/>
              <a:t>Enter Slide </a:t>
            </a:r>
            <a:br>
              <a:rPr lang="en-US"/>
            </a:br>
            <a:r>
              <a:rPr lang="en-US"/>
              <a:t>Title Here</a:t>
            </a:r>
          </a:p>
        </p:txBody>
      </p:sp>
      <p:sp>
        <p:nvSpPr>
          <p:cNvPr id="9" name="Slide Number Placeholder 5">
            <a:extLst>
              <a:ext uri="{FF2B5EF4-FFF2-40B4-BE49-F238E27FC236}">
                <a16:creationId xmlns:a16="http://schemas.microsoft.com/office/drawing/2014/main" id="{18F40253-684A-2D4F-B1EC-E9085AC9AD13}"/>
              </a:ext>
            </a:extLst>
          </p:cNvPr>
          <p:cNvSpPr>
            <a:spLocks noGrp="1"/>
          </p:cNvSpPr>
          <p:nvPr>
            <p:ph type="sldNum" sz="quarter" idx="12"/>
          </p:nvPr>
        </p:nvSpPr>
        <p:spPr>
          <a:xfrm>
            <a:off x="298939" y="6356350"/>
            <a:ext cx="545123" cy="365125"/>
          </a:xfrm>
        </p:spPr>
        <p:txBody>
          <a:bodyPr/>
          <a:lstStyle>
            <a:lvl1pPr algn="l">
              <a:defRPr>
                <a:solidFill>
                  <a:srgbClr val="0070C0"/>
                </a:solidFill>
              </a:defRPr>
            </a:lvl1pPr>
          </a:lstStyle>
          <a:p>
            <a:fld id="{D9F2F12A-E773-6344-8602-31C2DEEE88BD}" type="slidenum">
              <a:rPr lang="en-US" smtClean="0"/>
              <a:pPr/>
              <a:t>‹#›</a:t>
            </a:fld>
            <a:endParaRPr lang="en-US"/>
          </a:p>
        </p:txBody>
      </p:sp>
      <p:pic>
        <p:nvPicPr>
          <p:cNvPr id="11" name="Picture 10" descr="A picture containing racket, holding, player, person&#10;&#10;Description automatically generated">
            <a:extLst>
              <a:ext uri="{FF2B5EF4-FFF2-40B4-BE49-F238E27FC236}">
                <a16:creationId xmlns:a16="http://schemas.microsoft.com/office/drawing/2014/main" id="{19C5AA39-86F7-3140-BFDA-09603ABF972F}"/>
              </a:ext>
            </a:extLst>
          </p:cNvPr>
          <p:cNvPicPr>
            <a:picLocks noChangeAspect="1"/>
          </p:cNvPicPr>
          <p:nvPr userDrawn="1"/>
        </p:nvPicPr>
        <p:blipFill>
          <a:blip r:embed="rId3"/>
          <a:stretch>
            <a:fillRect/>
          </a:stretch>
        </p:blipFill>
        <p:spPr>
          <a:xfrm>
            <a:off x="1078314" y="1754150"/>
            <a:ext cx="2450020" cy="3949700"/>
          </a:xfrm>
          <a:prstGeom prst="rect">
            <a:avLst/>
          </a:prstGeom>
        </p:spPr>
      </p:pic>
      <p:pic>
        <p:nvPicPr>
          <p:cNvPr id="12" name="Picture 11" descr="A picture containing holding, racket, ball, light&#10;&#10;Description automatically generated">
            <a:extLst>
              <a:ext uri="{FF2B5EF4-FFF2-40B4-BE49-F238E27FC236}">
                <a16:creationId xmlns:a16="http://schemas.microsoft.com/office/drawing/2014/main" id="{A1E504B0-9E8A-1B45-99BD-61BFC4418DED}"/>
              </a:ext>
            </a:extLst>
          </p:cNvPr>
          <p:cNvPicPr>
            <a:picLocks noChangeAspect="1"/>
          </p:cNvPicPr>
          <p:nvPr userDrawn="1"/>
        </p:nvPicPr>
        <p:blipFill>
          <a:blip r:embed="rId4"/>
          <a:stretch>
            <a:fillRect/>
          </a:stretch>
        </p:blipFill>
        <p:spPr>
          <a:xfrm>
            <a:off x="6295291" y="1754150"/>
            <a:ext cx="2450020" cy="3949700"/>
          </a:xfrm>
          <a:prstGeom prst="rect">
            <a:avLst/>
          </a:prstGeom>
        </p:spPr>
      </p:pic>
      <p:pic>
        <p:nvPicPr>
          <p:cNvPr id="17" name="Picture 16" descr="A close up of a logo&#10;&#10;Description automatically generated">
            <a:extLst>
              <a:ext uri="{FF2B5EF4-FFF2-40B4-BE49-F238E27FC236}">
                <a16:creationId xmlns:a16="http://schemas.microsoft.com/office/drawing/2014/main" id="{10072F46-52B1-144D-8EDF-C3CA745A82E9}"/>
              </a:ext>
            </a:extLst>
          </p:cNvPr>
          <p:cNvPicPr>
            <a:picLocks noChangeAspect="1"/>
          </p:cNvPicPr>
          <p:nvPr userDrawn="1"/>
        </p:nvPicPr>
        <p:blipFill>
          <a:blip r:embed="rId5"/>
          <a:stretch>
            <a:fillRect/>
          </a:stretch>
        </p:blipFill>
        <p:spPr>
          <a:xfrm>
            <a:off x="3686802" y="1754150"/>
            <a:ext cx="2450020" cy="3949700"/>
          </a:xfrm>
          <a:prstGeom prst="rect">
            <a:avLst/>
          </a:prstGeom>
        </p:spPr>
      </p:pic>
      <p:pic>
        <p:nvPicPr>
          <p:cNvPr id="18" name="Picture 17" descr="A picture containing bird&#10;&#10;Description automatically generated">
            <a:extLst>
              <a:ext uri="{FF2B5EF4-FFF2-40B4-BE49-F238E27FC236}">
                <a16:creationId xmlns:a16="http://schemas.microsoft.com/office/drawing/2014/main" id="{45F5578A-8AA7-1A4E-9868-69E87A2BD33C}"/>
              </a:ext>
            </a:extLst>
          </p:cNvPr>
          <p:cNvPicPr>
            <a:picLocks noChangeAspect="1"/>
          </p:cNvPicPr>
          <p:nvPr userDrawn="1"/>
        </p:nvPicPr>
        <p:blipFill>
          <a:blip r:embed="rId6"/>
          <a:stretch>
            <a:fillRect/>
          </a:stretch>
        </p:blipFill>
        <p:spPr>
          <a:xfrm>
            <a:off x="8903780" y="1754150"/>
            <a:ext cx="2450020" cy="3949700"/>
          </a:xfrm>
          <a:prstGeom prst="rect">
            <a:avLst/>
          </a:prstGeom>
        </p:spPr>
      </p:pic>
      <p:sp>
        <p:nvSpPr>
          <p:cNvPr id="19" name="Content Placeholder 2">
            <a:extLst>
              <a:ext uri="{FF2B5EF4-FFF2-40B4-BE49-F238E27FC236}">
                <a16:creationId xmlns:a16="http://schemas.microsoft.com/office/drawing/2014/main" id="{53F312D6-D757-B042-9687-332BE4F7C091}"/>
              </a:ext>
            </a:extLst>
          </p:cNvPr>
          <p:cNvSpPr>
            <a:spLocks noGrp="1"/>
          </p:cNvSpPr>
          <p:nvPr>
            <p:ph idx="1" hasCustomPrompt="1"/>
          </p:nvPr>
        </p:nvSpPr>
        <p:spPr>
          <a:xfrm>
            <a:off x="1101970" y="1840523"/>
            <a:ext cx="2438086" cy="3856403"/>
          </a:xfrm>
        </p:spPr>
        <p:txBody>
          <a:bodyPr>
            <a:normAutofit/>
          </a:bodyPr>
          <a:lstStyle>
            <a:lvl1pPr marL="0" indent="0">
              <a:buFontTx/>
              <a:buNone/>
              <a:defRPr sz="2000" b="1">
                <a:solidFill>
                  <a:srgbClr val="FEFFFE"/>
                </a:solidFill>
                <a:latin typeface="Montserrat" pitchFamily="2" charset="77"/>
              </a:defRPr>
            </a:lvl1pPr>
            <a:lvl2pPr marL="457200" indent="0">
              <a:buFontTx/>
              <a:buNone/>
              <a:defRPr sz="2000">
                <a:solidFill>
                  <a:schemeClr val="bg1"/>
                </a:solidFill>
                <a:latin typeface="Montserrat" pitchFamily="2" charset="77"/>
              </a:defRPr>
            </a:lvl2pPr>
            <a:lvl3pPr marL="914400" indent="0">
              <a:buFontTx/>
              <a:buNone/>
              <a:defRPr sz="1800">
                <a:solidFill>
                  <a:schemeClr val="bg1"/>
                </a:solidFill>
                <a:latin typeface="Montserrat" pitchFamily="2" charset="77"/>
              </a:defRPr>
            </a:lvl3pPr>
            <a:lvl4pPr marL="1371600" indent="0">
              <a:buFontTx/>
              <a:buNone/>
              <a:defRPr sz="1600">
                <a:solidFill>
                  <a:schemeClr val="bg1"/>
                </a:solidFill>
                <a:latin typeface="Montserrat" pitchFamily="2" charset="77"/>
              </a:defRPr>
            </a:lvl4pPr>
            <a:lvl5pPr marL="1828800" indent="0">
              <a:buFontTx/>
              <a:buNone/>
              <a:defRPr sz="1400">
                <a:solidFill>
                  <a:schemeClr val="bg1"/>
                </a:solidFill>
                <a:latin typeface="Montserrat" pitchFamily="2" charset="77"/>
              </a:defRPr>
            </a:lvl5pPr>
          </a:lstStyle>
          <a:p>
            <a:pPr lvl="0"/>
            <a:r>
              <a:rPr lang="en-US"/>
              <a:t>Click to edit text styles</a:t>
            </a:r>
          </a:p>
        </p:txBody>
      </p:sp>
      <p:sp>
        <p:nvSpPr>
          <p:cNvPr id="20" name="Content Placeholder 2">
            <a:extLst>
              <a:ext uri="{FF2B5EF4-FFF2-40B4-BE49-F238E27FC236}">
                <a16:creationId xmlns:a16="http://schemas.microsoft.com/office/drawing/2014/main" id="{0CD716DF-B4C7-6045-AA91-7F2516C5E832}"/>
              </a:ext>
            </a:extLst>
          </p:cNvPr>
          <p:cNvSpPr>
            <a:spLocks noGrp="1"/>
          </p:cNvSpPr>
          <p:nvPr>
            <p:ph idx="13" hasCustomPrompt="1"/>
          </p:nvPr>
        </p:nvSpPr>
        <p:spPr>
          <a:xfrm>
            <a:off x="3698525" y="1840522"/>
            <a:ext cx="2356025" cy="3856403"/>
          </a:xfrm>
        </p:spPr>
        <p:txBody>
          <a:bodyPr>
            <a:normAutofit/>
          </a:bodyPr>
          <a:lstStyle>
            <a:lvl1pPr marL="0" indent="0">
              <a:buFontTx/>
              <a:buNone/>
              <a:defRPr sz="2000" b="1">
                <a:solidFill>
                  <a:srgbClr val="FEFFFE"/>
                </a:solidFill>
                <a:latin typeface="Montserrat" pitchFamily="2" charset="77"/>
              </a:defRPr>
            </a:lvl1pPr>
            <a:lvl2pPr marL="457200" indent="0">
              <a:buFontTx/>
              <a:buNone/>
              <a:defRPr sz="2000">
                <a:solidFill>
                  <a:schemeClr val="bg1"/>
                </a:solidFill>
                <a:latin typeface="Montserrat" pitchFamily="2" charset="77"/>
              </a:defRPr>
            </a:lvl2pPr>
            <a:lvl3pPr marL="914400" indent="0">
              <a:buFontTx/>
              <a:buNone/>
              <a:defRPr sz="1800">
                <a:solidFill>
                  <a:schemeClr val="bg1"/>
                </a:solidFill>
                <a:latin typeface="Montserrat" pitchFamily="2" charset="77"/>
              </a:defRPr>
            </a:lvl3pPr>
            <a:lvl4pPr marL="1371600" indent="0">
              <a:buFontTx/>
              <a:buNone/>
              <a:defRPr sz="1600">
                <a:solidFill>
                  <a:schemeClr val="bg1"/>
                </a:solidFill>
                <a:latin typeface="Montserrat" pitchFamily="2" charset="77"/>
              </a:defRPr>
            </a:lvl4pPr>
            <a:lvl5pPr marL="1828800" indent="0">
              <a:buFontTx/>
              <a:buNone/>
              <a:defRPr sz="1400">
                <a:solidFill>
                  <a:schemeClr val="bg1"/>
                </a:solidFill>
                <a:latin typeface="Montserrat" pitchFamily="2" charset="77"/>
              </a:defRPr>
            </a:lvl5pPr>
          </a:lstStyle>
          <a:p>
            <a:pPr lvl="0"/>
            <a:r>
              <a:rPr lang="en-US"/>
              <a:t>Click to edit text styles</a:t>
            </a:r>
          </a:p>
        </p:txBody>
      </p:sp>
      <p:sp>
        <p:nvSpPr>
          <p:cNvPr id="22" name="Content Placeholder 2">
            <a:extLst>
              <a:ext uri="{FF2B5EF4-FFF2-40B4-BE49-F238E27FC236}">
                <a16:creationId xmlns:a16="http://schemas.microsoft.com/office/drawing/2014/main" id="{BFAC904F-2B27-E544-B930-63852A213345}"/>
              </a:ext>
            </a:extLst>
          </p:cNvPr>
          <p:cNvSpPr>
            <a:spLocks noGrp="1"/>
          </p:cNvSpPr>
          <p:nvPr>
            <p:ph idx="14" hasCustomPrompt="1"/>
          </p:nvPr>
        </p:nvSpPr>
        <p:spPr>
          <a:xfrm>
            <a:off x="6307013" y="1847447"/>
            <a:ext cx="2438298" cy="3856403"/>
          </a:xfrm>
        </p:spPr>
        <p:txBody>
          <a:bodyPr>
            <a:normAutofit/>
          </a:bodyPr>
          <a:lstStyle>
            <a:lvl1pPr marL="0" indent="0">
              <a:buFontTx/>
              <a:buNone/>
              <a:defRPr sz="2000" b="1">
                <a:solidFill>
                  <a:srgbClr val="FEFFFE"/>
                </a:solidFill>
                <a:latin typeface="Montserrat" pitchFamily="2" charset="77"/>
              </a:defRPr>
            </a:lvl1pPr>
            <a:lvl2pPr marL="457200" indent="0">
              <a:buFontTx/>
              <a:buNone/>
              <a:defRPr sz="2000">
                <a:solidFill>
                  <a:schemeClr val="bg1"/>
                </a:solidFill>
                <a:latin typeface="Montserrat" pitchFamily="2" charset="77"/>
              </a:defRPr>
            </a:lvl2pPr>
            <a:lvl3pPr marL="914400" indent="0">
              <a:buFontTx/>
              <a:buNone/>
              <a:defRPr sz="1800">
                <a:solidFill>
                  <a:schemeClr val="bg1"/>
                </a:solidFill>
                <a:latin typeface="Montserrat" pitchFamily="2" charset="77"/>
              </a:defRPr>
            </a:lvl3pPr>
            <a:lvl4pPr marL="1371600" indent="0">
              <a:buFontTx/>
              <a:buNone/>
              <a:defRPr sz="1600">
                <a:solidFill>
                  <a:schemeClr val="bg1"/>
                </a:solidFill>
                <a:latin typeface="Montserrat" pitchFamily="2" charset="77"/>
              </a:defRPr>
            </a:lvl4pPr>
            <a:lvl5pPr marL="1828800" indent="0">
              <a:buFontTx/>
              <a:buNone/>
              <a:defRPr sz="1400">
                <a:solidFill>
                  <a:schemeClr val="bg1"/>
                </a:solidFill>
                <a:latin typeface="Montserrat" pitchFamily="2" charset="77"/>
              </a:defRPr>
            </a:lvl5pPr>
          </a:lstStyle>
          <a:p>
            <a:pPr lvl="0"/>
            <a:r>
              <a:rPr lang="en-US"/>
              <a:t>Click to edit text styles</a:t>
            </a:r>
          </a:p>
        </p:txBody>
      </p:sp>
      <p:sp>
        <p:nvSpPr>
          <p:cNvPr id="23" name="Content Placeholder 2">
            <a:extLst>
              <a:ext uri="{FF2B5EF4-FFF2-40B4-BE49-F238E27FC236}">
                <a16:creationId xmlns:a16="http://schemas.microsoft.com/office/drawing/2014/main" id="{52BBC3A1-AA3D-6C4A-B1EA-43308C589882}"/>
              </a:ext>
            </a:extLst>
          </p:cNvPr>
          <p:cNvSpPr>
            <a:spLocks noGrp="1"/>
          </p:cNvSpPr>
          <p:nvPr>
            <p:ph idx="15" hasCustomPrompt="1"/>
          </p:nvPr>
        </p:nvSpPr>
        <p:spPr>
          <a:xfrm>
            <a:off x="8915503" y="1847447"/>
            <a:ext cx="2450020" cy="3856403"/>
          </a:xfrm>
        </p:spPr>
        <p:txBody>
          <a:bodyPr>
            <a:normAutofit/>
          </a:bodyPr>
          <a:lstStyle>
            <a:lvl1pPr marL="0" indent="0">
              <a:buFontTx/>
              <a:buNone/>
              <a:defRPr sz="2000" b="1">
                <a:solidFill>
                  <a:srgbClr val="FEFFFE"/>
                </a:solidFill>
                <a:latin typeface="Montserrat" pitchFamily="2" charset="77"/>
              </a:defRPr>
            </a:lvl1pPr>
            <a:lvl2pPr marL="457200" indent="0">
              <a:buFontTx/>
              <a:buNone/>
              <a:defRPr sz="2000">
                <a:solidFill>
                  <a:schemeClr val="bg1"/>
                </a:solidFill>
                <a:latin typeface="Montserrat" pitchFamily="2" charset="77"/>
              </a:defRPr>
            </a:lvl2pPr>
            <a:lvl3pPr marL="914400" indent="0">
              <a:buFontTx/>
              <a:buNone/>
              <a:defRPr sz="1800">
                <a:solidFill>
                  <a:schemeClr val="bg1"/>
                </a:solidFill>
                <a:latin typeface="Montserrat" pitchFamily="2" charset="77"/>
              </a:defRPr>
            </a:lvl3pPr>
            <a:lvl4pPr marL="1371600" indent="0">
              <a:buFontTx/>
              <a:buNone/>
              <a:defRPr sz="1600">
                <a:solidFill>
                  <a:schemeClr val="bg1"/>
                </a:solidFill>
                <a:latin typeface="Montserrat" pitchFamily="2" charset="77"/>
              </a:defRPr>
            </a:lvl4pPr>
            <a:lvl5pPr marL="1828800" indent="0">
              <a:buFontTx/>
              <a:buNone/>
              <a:defRPr sz="1400">
                <a:solidFill>
                  <a:schemeClr val="bg1"/>
                </a:solidFill>
                <a:latin typeface="Montserrat" pitchFamily="2" charset="77"/>
              </a:defRPr>
            </a:lvl5pPr>
          </a:lstStyle>
          <a:p>
            <a:pPr lvl="0"/>
            <a:r>
              <a:rPr lang="en-US"/>
              <a:t>Click to edit text styles</a:t>
            </a:r>
          </a:p>
        </p:txBody>
      </p:sp>
    </p:spTree>
    <p:extLst>
      <p:ext uri="{BB962C8B-B14F-4D97-AF65-F5344CB8AC3E}">
        <p14:creationId xmlns:p14="http://schemas.microsoft.com/office/powerpoint/2010/main" val="26631664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7F747-407F-384A-9D86-F4C785908E36}"/>
              </a:ext>
            </a:extLst>
          </p:cNvPr>
          <p:cNvSpPr>
            <a:spLocks noGrp="1"/>
          </p:cNvSpPr>
          <p:nvPr>
            <p:ph type="title" hasCustomPrompt="1"/>
          </p:nvPr>
        </p:nvSpPr>
        <p:spPr>
          <a:xfrm>
            <a:off x="973014" y="492185"/>
            <a:ext cx="10380786" cy="752842"/>
          </a:xfrm>
        </p:spPr>
        <p:txBody>
          <a:bodyPr>
            <a:normAutofit/>
          </a:bodyPr>
          <a:lstStyle>
            <a:lvl1pPr>
              <a:defRPr lang="en-US" sz="3600" b="1" i="0" kern="1200" dirty="0" smtClean="0">
                <a:solidFill>
                  <a:schemeClr val="tx1"/>
                </a:solidFill>
                <a:latin typeface="ITC New Baskerville" pitchFamily="50" charset="0"/>
                <a:ea typeface="+mj-ea"/>
                <a:cs typeface="+mj-cs"/>
              </a:defRPr>
            </a:lvl1pPr>
          </a:lstStyle>
          <a:p>
            <a:r>
              <a:rPr lang="en-US"/>
              <a:t>Enter Slide </a:t>
            </a:r>
            <a:br>
              <a:rPr lang="en-US"/>
            </a:br>
            <a:r>
              <a:rPr lang="en-US"/>
              <a:t>Title Here</a:t>
            </a:r>
          </a:p>
        </p:txBody>
      </p:sp>
      <p:sp>
        <p:nvSpPr>
          <p:cNvPr id="9" name="Slide Number Placeholder 5">
            <a:extLst>
              <a:ext uri="{FF2B5EF4-FFF2-40B4-BE49-F238E27FC236}">
                <a16:creationId xmlns:a16="http://schemas.microsoft.com/office/drawing/2014/main" id="{18F40253-684A-2D4F-B1EC-E9085AC9AD13}"/>
              </a:ext>
            </a:extLst>
          </p:cNvPr>
          <p:cNvSpPr>
            <a:spLocks noGrp="1"/>
          </p:cNvSpPr>
          <p:nvPr>
            <p:ph type="sldNum" sz="quarter" idx="12"/>
          </p:nvPr>
        </p:nvSpPr>
        <p:spPr>
          <a:xfrm>
            <a:off x="298939" y="6356350"/>
            <a:ext cx="545123" cy="365125"/>
          </a:xfrm>
        </p:spPr>
        <p:txBody>
          <a:bodyPr/>
          <a:lstStyle>
            <a:lvl1pPr algn="l">
              <a:defRPr>
                <a:solidFill>
                  <a:srgbClr val="0070C0"/>
                </a:solidFill>
              </a:defRPr>
            </a:lvl1pPr>
          </a:lstStyle>
          <a:p>
            <a:fld id="{D9F2F12A-E773-6344-8602-31C2DEEE88BD}" type="slidenum">
              <a:rPr lang="en-US" smtClean="0"/>
              <a:pPr/>
              <a:t>‹#›</a:t>
            </a:fld>
            <a:endParaRPr lang="en-US"/>
          </a:p>
        </p:txBody>
      </p:sp>
      <p:pic>
        <p:nvPicPr>
          <p:cNvPr id="11" name="Picture 10">
            <a:extLst>
              <a:ext uri="{FF2B5EF4-FFF2-40B4-BE49-F238E27FC236}">
                <a16:creationId xmlns:a16="http://schemas.microsoft.com/office/drawing/2014/main" id="{19C5AA39-86F7-3140-BFDA-09603ABF972F}"/>
              </a:ext>
            </a:extLst>
          </p:cNvPr>
          <p:cNvPicPr>
            <a:picLocks noChangeAspect="1"/>
          </p:cNvPicPr>
          <p:nvPr userDrawn="1"/>
        </p:nvPicPr>
        <p:blipFill>
          <a:blip r:embed="rId3"/>
          <a:srcRect/>
          <a:stretch/>
        </p:blipFill>
        <p:spPr>
          <a:xfrm>
            <a:off x="1096649" y="1754150"/>
            <a:ext cx="2450020" cy="3949700"/>
          </a:xfrm>
          <a:prstGeom prst="rect">
            <a:avLst/>
          </a:prstGeom>
        </p:spPr>
      </p:pic>
      <p:pic>
        <p:nvPicPr>
          <p:cNvPr id="12" name="Picture 11">
            <a:extLst>
              <a:ext uri="{FF2B5EF4-FFF2-40B4-BE49-F238E27FC236}">
                <a16:creationId xmlns:a16="http://schemas.microsoft.com/office/drawing/2014/main" id="{A1E504B0-9E8A-1B45-99BD-61BFC4418DED}"/>
              </a:ext>
            </a:extLst>
          </p:cNvPr>
          <p:cNvPicPr>
            <a:picLocks noChangeAspect="1"/>
          </p:cNvPicPr>
          <p:nvPr userDrawn="1"/>
        </p:nvPicPr>
        <p:blipFill>
          <a:blip r:embed="rId4"/>
          <a:srcRect/>
          <a:stretch/>
        </p:blipFill>
        <p:spPr>
          <a:xfrm>
            <a:off x="6320293" y="1754150"/>
            <a:ext cx="2436484" cy="3949700"/>
          </a:xfrm>
          <a:prstGeom prst="rect">
            <a:avLst/>
          </a:prstGeom>
        </p:spPr>
      </p:pic>
      <p:pic>
        <p:nvPicPr>
          <p:cNvPr id="17" name="Picture 16">
            <a:extLst>
              <a:ext uri="{FF2B5EF4-FFF2-40B4-BE49-F238E27FC236}">
                <a16:creationId xmlns:a16="http://schemas.microsoft.com/office/drawing/2014/main" id="{10072F46-52B1-144D-8EDF-C3CA745A82E9}"/>
              </a:ext>
            </a:extLst>
          </p:cNvPr>
          <p:cNvPicPr>
            <a:picLocks noChangeAspect="1"/>
          </p:cNvPicPr>
          <p:nvPr userDrawn="1"/>
        </p:nvPicPr>
        <p:blipFill>
          <a:blip r:embed="rId5"/>
          <a:srcRect/>
          <a:stretch/>
        </p:blipFill>
        <p:spPr>
          <a:xfrm>
            <a:off x="3705137" y="1754150"/>
            <a:ext cx="2450020" cy="3949700"/>
          </a:xfrm>
          <a:prstGeom prst="rect">
            <a:avLst/>
          </a:prstGeom>
        </p:spPr>
      </p:pic>
      <p:pic>
        <p:nvPicPr>
          <p:cNvPr id="18" name="Picture 17">
            <a:extLst>
              <a:ext uri="{FF2B5EF4-FFF2-40B4-BE49-F238E27FC236}">
                <a16:creationId xmlns:a16="http://schemas.microsoft.com/office/drawing/2014/main" id="{45F5578A-8AA7-1A4E-9868-69E87A2BD33C}"/>
              </a:ext>
            </a:extLst>
          </p:cNvPr>
          <p:cNvPicPr>
            <a:picLocks noChangeAspect="1"/>
          </p:cNvPicPr>
          <p:nvPr userDrawn="1"/>
        </p:nvPicPr>
        <p:blipFill>
          <a:blip r:embed="rId6"/>
          <a:srcRect/>
          <a:stretch/>
        </p:blipFill>
        <p:spPr>
          <a:xfrm>
            <a:off x="8922115" y="1754150"/>
            <a:ext cx="2450020" cy="3949700"/>
          </a:xfrm>
          <a:prstGeom prst="rect">
            <a:avLst/>
          </a:prstGeom>
        </p:spPr>
      </p:pic>
      <p:sp>
        <p:nvSpPr>
          <p:cNvPr id="19" name="Content Placeholder 2">
            <a:extLst>
              <a:ext uri="{FF2B5EF4-FFF2-40B4-BE49-F238E27FC236}">
                <a16:creationId xmlns:a16="http://schemas.microsoft.com/office/drawing/2014/main" id="{53F312D6-D757-B042-9687-332BE4F7C091}"/>
              </a:ext>
            </a:extLst>
          </p:cNvPr>
          <p:cNvSpPr>
            <a:spLocks noGrp="1"/>
          </p:cNvSpPr>
          <p:nvPr>
            <p:ph idx="1" hasCustomPrompt="1"/>
          </p:nvPr>
        </p:nvSpPr>
        <p:spPr>
          <a:xfrm>
            <a:off x="1101970" y="1833599"/>
            <a:ext cx="2438086" cy="3863327"/>
          </a:xfrm>
        </p:spPr>
        <p:txBody>
          <a:bodyPr>
            <a:normAutofit/>
          </a:bodyPr>
          <a:lstStyle>
            <a:lvl1pPr marL="0" indent="0">
              <a:buFontTx/>
              <a:buNone/>
              <a:defRPr sz="2000" b="1">
                <a:solidFill>
                  <a:schemeClr val="accent4"/>
                </a:solidFill>
                <a:latin typeface="Montserrat" pitchFamily="2" charset="77"/>
              </a:defRPr>
            </a:lvl1pPr>
            <a:lvl2pPr marL="457200" indent="0">
              <a:buFontTx/>
              <a:buNone/>
              <a:defRPr sz="2000">
                <a:solidFill>
                  <a:schemeClr val="bg1"/>
                </a:solidFill>
                <a:latin typeface="Montserrat" pitchFamily="2" charset="77"/>
              </a:defRPr>
            </a:lvl2pPr>
            <a:lvl3pPr marL="914400" indent="0">
              <a:buFontTx/>
              <a:buNone/>
              <a:defRPr sz="1800">
                <a:solidFill>
                  <a:schemeClr val="bg1"/>
                </a:solidFill>
                <a:latin typeface="Montserrat" pitchFamily="2" charset="77"/>
              </a:defRPr>
            </a:lvl3pPr>
            <a:lvl4pPr marL="1371600" indent="0">
              <a:buFontTx/>
              <a:buNone/>
              <a:defRPr sz="1600">
                <a:solidFill>
                  <a:schemeClr val="bg1"/>
                </a:solidFill>
                <a:latin typeface="Montserrat" pitchFamily="2" charset="77"/>
              </a:defRPr>
            </a:lvl4pPr>
            <a:lvl5pPr marL="1828800" indent="0">
              <a:buFontTx/>
              <a:buNone/>
              <a:defRPr sz="1400">
                <a:solidFill>
                  <a:schemeClr val="bg1"/>
                </a:solidFill>
                <a:latin typeface="Montserrat" pitchFamily="2" charset="77"/>
              </a:defRPr>
            </a:lvl5pPr>
          </a:lstStyle>
          <a:p>
            <a:pPr lvl="0"/>
            <a:r>
              <a:rPr lang="en-US"/>
              <a:t>Click to edit text styles</a:t>
            </a:r>
          </a:p>
        </p:txBody>
      </p:sp>
      <p:sp>
        <p:nvSpPr>
          <p:cNvPr id="20" name="Content Placeholder 2">
            <a:extLst>
              <a:ext uri="{FF2B5EF4-FFF2-40B4-BE49-F238E27FC236}">
                <a16:creationId xmlns:a16="http://schemas.microsoft.com/office/drawing/2014/main" id="{0CD716DF-B4C7-6045-AA91-7F2516C5E832}"/>
              </a:ext>
            </a:extLst>
          </p:cNvPr>
          <p:cNvSpPr>
            <a:spLocks noGrp="1"/>
          </p:cNvSpPr>
          <p:nvPr>
            <p:ph idx="13" hasCustomPrompt="1"/>
          </p:nvPr>
        </p:nvSpPr>
        <p:spPr>
          <a:xfrm>
            <a:off x="3698525" y="1833598"/>
            <a:ext cx="2356025" cy="3863327"/>
          </a:xfrm>
        </p:spPr>
        <p:txBody>
          <a:bodyPr>
            <a:normAutofit/>
          </a:bodyPr>
          <a:lstStyle>
            <a:lvl1pPr marL="0" indent="0">
              <a:buFontTx/>
              <a:buNone/>
              <a:defRPr sz="2000" b="1">
                <a:solidFill>
                  <a:schemeClr val="accent4"/>
                </a:solidFill>
                <a:latin typeface="Montserrat" pitchFamily="2" charset="77"/>
              </a:defRPr>
            </a:lvl1pPr>
            <a:lvl2pPr marL="457200" indent="0">
              <a:buFontTx/>
              <a:buNone/>
              <a:defRPr sz="2000">
                <a:solidFill>
                  <a:schemeClr val="bg1"/>
                </a:solidFill>
                <a:latin typeface="Montserrat" pitchFamily="2" charset="77"/>
              </a:defRPr>
            </a:lvl2pPr>
            <a:lvl3pPr marL="914400" indent="0">
              <a:buFontTx/>
              <a:buNone/>
              <a:defRPr sz="1800">
                <a:solidFill>
                  <a:schemeClr val="bg1"/>
                </a:solidFill>
                <a:latin typeface="Montserrat" pitchFamily="2" charset="77"/>
              </a:defRPr>
            </a:lvl3pPr>
            <a:lvl4pPr marL="1371600" indent="0">
              <a:buFontTx/>
              <a:buNone/>
              <a:defRPr sz="1600">
                <a:solidFill>
                  <a:schemeClr val="bg1"/>
                </a:solidFill>
                <a:latin typeface="Montserrat" pitchFamily="2" charset="77"/>
              </a:defRPr>
            </a:lvl4pPr>
            <a:lvl5pPr marL="1828800" indent="0">
              <a:buFontTx/>
              <a:buNone/>
              <a:defRPr sz="1400">
                <a:solidFill>
                  <a:schemeClr val="bg1"/>
                </a:solidFill>
                <a:latin typeface="Montserrat" pitchFamily="2" charset="77"/>
              </a:defRPr>
            </a:lvl5pPr>
          </a:lstStyle>
          <a:p>
            <a:pPr lvl="0"/>
            <a:r>
              <a:rPr lang="en-US"/>
              <a:t>Click to edit text styles</a:t>
            </a:r>
          </a:p>
        </p:txBody>
      </p:sp>
      <p:sp>
        <p:nvSpPr>
          <p:cNvPr id="22" name="Content Placeholder 2">
            <a:extLst>
              <a:ext uri="{FF2B5EF4-FFF2-40B4-BE49-F238E27FC236}">
                <a16:creationId xmlns:a16="http://schemas.microsoft.com/office/drawing/2014/main" id="{BFAC904F-2B27-E544-B930-63852A213345}"/>
              </a:ext>
            </a:extLst>
          </p:cNvPr>
          <p:cNvSpPr>
            <a:spLocks noGrp="1"/>
          </p:cNvSpPr>
          <p:nvPr>
            <p:ph idx="14" hasCustomPrompt="1"/>
          </p:nvPr>
        </p:nvSpPr>
        <p:spPr>
          <a:xfrm>
            <a:off x="6307013" y="1840523"/>
            <a:ext cx="2438298" cy="3863327"/>
          </a:xfrm>
        </p:spPr>
        <p:txBody>
          <a:bodyPr>
            <a:normAutofit/>
          </a:bodyPr>
          <a:lstStyle>
            <a:lvl1pPr marL="0" indent="0">
              <a:buFontTx/>
              <a:buNone/>
              <a:defRPr sz="2000" b="1">
                <a:solidFill>
                  <a:schemeClr val="accent4"/>
                </a:solidFill>
                <a:latin typeface="Montserrat" pitchFamily="2" charset="77"/>
              </a:defRPr>
            </a:lvl1pPr>
            <a:lvl2pPr marL="457200" indent="0">
              <a:buFontTx/>
              <a:buNone/>
              <a:defRPr sz="2000">
                <a:solidFill>
                  <a:schemeClr val="bg1"/>
                </a:solidFill>
                <a:latin typeface="Montserrat" pitchFamily="2" charset="77"/>
              </a:defRPr>
            </a:lvl2pPr>
            <a:lvl3pPr marL="914400" indent="0">
              <a:buFontTx/>
              <a:buNone/>
              <a:defRPr sz="1800">
                <a:solidFill>
                  <a:schemeClr val="bg1"/>
                </a:solidFill>
                <a:latin typeface="Montserrat" pitchFamily="2" charset="77"/>
              </a:defRPr>
            </a:lvl3pPr>
            <a:lvl4pPr marL="1371600" indent="0">
              <a:buFontTx/>
              <a:buNone/>
              <a:defRPr sz="1600">
                <a:solidFill>
                  <a:schemeClr val="bg1"/>
                </a:solidFill>
                <a:latin typeface="Montserrat" pitchFamily="2" charset="77"/>
              </a:defRPr>
            </a:lvl4pPr>
            <a:lvl5pPr marL="1828800" indent="0">
              <a:buFontTx/>
              <a:buNone/>
              <a:defRPr sz="1400">
                <a:solidFill>
                  <a:schemeClr val="bg1"/>
                </a:solidFill>
                <a:latin typeface="Montserrat" pitchFamily="2" charset="77"/>
              </a:defRPr>
            </a:lvl5pPr>
          </a:lstStyle>
          <a:p>
            <a:pPr lvl="0"/>
            <a:r>
              <a:rPr lang="en-US"/>
              <a:t>Click to edit text styles</a:t>
            </a:r>
          </a:p>
        </p:txBody>
      </p:sp>
      <p:sp>
        <p:nvSpPr>
          <p:cNvPr id="23" name="Content Placeholder 2">
            <a:extLst>
              <a:ext uri="{FF2B5EF4-FFF2-40B4-BE49-F238E27FC236}">
                <a16:creationId xmlns:a16="http://schemas.microsoft.com/office/drawing/2014/main" id="{52BBC3A1-AA3D-6C4A-B1EA-43308C589882}"/>
              </a:ext>
            </a:extLst>
          </p:cNvPr>
          <p:cNvSpPr>
            <a:spLocks noGrp="1"/>
          </p:cNvSpPr>
          <p:nvPr>
            <p:ph idx="15" hasCustomPrompt="1"/>
          </p:nvPr>
        </p:nvSpPr>
        <p:spPr>
          <a:xfrm>
            <a:off x="8915503" y="1840523"/>
            <a:ext cx="2450020" cy="3863327"/>
          </a:xfrm>
        </p:spPr>
        <p:txBody>
          <a:bodyPr>
            <a:normAutofit/>
          </a:bodyPr>
          <a:lstStyle>
            <a:lvl1pPr marL="0" indent="0">
              <a:buFontTx/>
              <a:buNone/>
              <a:defRPr sz="2000" b="1">
                <a:solidFill>
                  <a:schemeClr val="accent4"/>
                </a:solidFill>
                <a:latin typeface="Montserrat" pitchFamily="2" charset="77"/>
              </a:defRPr>
            </a:lvl1pPr>
            <a:lvl2pPr marL="457200" indent="0">
              <a:buFontTx/>
              <a:buNone/>
              <a:defRPr sz="2000">
                <a:solidFill>
                  <a:schemeClr val="bg1"/>
                </a:solidFill>
                <a:latin typeface="Montserrat" pitchFamily="2" charset="77"/>
              </a:defRPr>
            </a:lvl2pPr>
            <a:lvl3pPr marL="914400" indent="0">
              <a:buFontTx/>
              <a:buNone/>
              <a:defRPr sz="1800">
                <a:solidFill>
                  <a:schemeClr val="bg1"/>
                </a:solidFill>
                <a:latin typeface="Montserrat" pitchFamily="2" charset="77"/>
              </a:defRPr>
            </a:lvl3pPr>
            <a:lvl4pPr marL="1371600" indent="0">
              <a:buFontTx/>
              <a:buNone/>
              <a:defRPr sz="1600">
                <a:solidFill>
                  <a:schemeClr val="bg1"/>
                </a:solidFill>
                <a:latin typeface="Montserrat" pitchFamily="2" charset="77"/>
              </a:defRPr>
            </a:lvl4pPr>
            <a:lvl5pPr marL="1828800" indent="0">
              <a:buFontTx/>
              <a:buNone/>
              <a:defRPr sz="1400">
                <a:solidFill>
                  <a:schemeClr val="bg1"/>
                </a:solidFill>
                <a:latin typeface="Montserrat" pitchFamily="2" charset="77"/>
              </a:defRPr>
            </a:lvl5pPr>
          </a:lstStyle>
          <a:p>
            <a:pPr lvl="0"/>
            <a:r>
              <a:rPr lang="en-US"/>
              <a:t>Click to edit text styles</a:t>
            </a:r>
          </a:p>
        </p:txBody>
      </p:sp>
    </p:spTree>
    <p:extLst>
      <p:ext uri="{BB962C8B-B14F-4D97-AF65-F5344CB8AC3E}">
        <p14:creationId xmlns:p14="http://schemas.microsoft.com/office/powerpoint/2010/main" val="40787900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9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descr="A picture containing outdoor, racket, blue, flying&#10;&#10;Description automatically generated">
            <a:extLst>
              <a:ext uri="{FF2B5EF4-FFF2-40B4-BE49-F238E27FC236}">
                <a16:creationId xmlns:a16="http://schemas.microsoft.com/office/drawing/2014/main" id="{119380A0-FAE0-174F-8DFA-C4371E2666F9}"/>
              </a:ext>
            </a:extLst>
          </p:cNvPr>
          <p:cNvPicPr>
            <a:picLocks noChangeAspect="1"/>
          </p:cNvPicPr>
          <p:nvPr userDrawn="1"/>
        </p:nvPicPr>
        <p:blipFill>
          <a:blip r:embed="rId3"/>
          <a:stretch>
            <a:fillRect/>
          </a:stretch>
        </p:blipFill>
        <p:spPr>
          <a:xfrm>
            <a:off x="1101970" y="1694890"/>
            <a:ext cx="4775200" cy="1828800"/>
          </a:xfrm>
          <a:prstGeom prst="rect">
            <a:avLst/>
          </a:prstGeom>
        </p:spPr>
      </p:pic>
      <p:pic>
        <p:nvPicPr>
          <p:cNvPr id="6" name="Picture 5" descr="A clear blue sky&#10;&#10;Description automatically generated">
            <a:extLst>
              <a:ext uri="{FF2B5EF4-FFF2-40B4-BE49-F238E27FC236}">
                <a16:creationId xmlns:a16="http://schemas.microsoft.com/office/drawing/2014/main" id="{06CF8548-DD21-7644-9AE5-8FEF8DA6135F}"/>
              </a:ext>
            </a:extLst>
          </p:cNvPr>
          <p:cNvPicPr>
            <a:picLocks noChangeAspect="1"/>
          </p:cNvPicPr>
          <p:nvPr userDrawn="1"/>
        </p:nvPicPr>
        <p:blipFill>
          <a:blip r:embed="rId4"/>
          <a:stretch>
            <a:fillRect/>
          </a:stretch>
        </p:blipFill>
        <p:spPr>
          <a:xfrm>
            <a:off x="6590323" y="1696365"/>
            <a:ext cx="4775200" cy="1828800"/>
          </a:xfrm>
          <a:prstGeom prst="rect">
            <a:avLst/>
          </a:prstGeom>
        </p:spPr>
      </p:pic>
      <p:pic>
        <p:nvPicPr>
          <p:cNvPr id="8" name="Picture 7" descr="Background pattern&#10;&#10;Description automatically generated">
            <a:extLst>
              <a:ext uri="{FF2B5EF4-FFF2-40B4-BE49-F238E27FC236}">
                <a16:creationId xmlns:a16="http://schemas.microsoft.com/office/drawing/2014/main" id="{07D27816-637B-9243-8553-17BF012B1055}"/>
              </a:ext>
            </a:extLst>
          </p:cNvPr>
          <p:cNvPicPr>
            <a:picLocks noChangeAspect="1"/>
          </p:cNvPicPr>
          <p:nvPr userDrawn="1"/>
        </p:nvPicPr>
        <p:blipFill>
          <a:blip r:embed="rId5"/>
          <a:stretch>
            <a:fillRect/>
          </a:stretch>
        </p:blipFill>
        <p:spPr>
          <a:xfrm>
            <a:off x="1101970" y="3880338"/>
            <a:ext cx="4775200" cy="1828800"/>
          </a:xfrm>
          <a:prstGeom prst="rect">
            <a:avLst/>
          </a:prstGeom>
        </p:spPr>
      </p:pic>
      <p:pic>
        <p:nvPicPr>
          <p:cNvPr id="13" name="Picture 12" descr="A picture containing shape&#10;&#10;Description automatically generated">
            <a:extLst>
              <a:ext uri="{FF2B5EF4-FFF2-40B4-BE49-F238E27FC236}">
                <a16:creationId xmlns:a16="http://schemas.microsoft.com/office/drawing/2014/main" id="{EFB43406-0219-9341-9ADB-FA8F8E6F348D}"/>
              </a:ext>
            </a:extLst>
          </p:cNvPr>
          <p:cNvPicPr>
            <a:picLocks noChangeAspect="1"/>
          </p:cNvPicPr>
          <p:nvPr userDrawn="1"/>
        </p:nvPicPr>
        <p:blipFill>
          <a:blip r:embed="rId6"/>
          <a:stretch>
            <a:fillRect/>
          </a:stretch>
        </p:blipFill>
        <p:spPr>
          <a:xfrm>
            <a:off x="6590323" y="3908868"/>
            <a:ext cx="4775200" cy="1828800"/>
          </a:xfrm>
          <a:prstGeom prst="rect">
            <a:avLst/>
          </a:prstGeom>
        </p:spPr>
      </p:pic>
      <p:sp>
        <p:nvSpPr>
          <p:cNvPr id="2" name="Title 1">
            <a:extLst>
              <a:ext uri="{FF2B5EF4-FFF2-40B4-BE49-F238E27FC236}">
                <a16:creationId xmlns:a16="http://schemas.microsoft.com/office/drawing/2014/main" id="{A087F747-407F-384A-9D86-F4C785908E36}"/>
              </a:ext>
            </a:extLst>
          </p:cNvPr>
          <p:cNvSpPr>
            <a:spLocks noGrp="1"/>
          </p:cNvSpPr>
          <p:nvPr>
            <p:ph type="title" hasCustomPrompt="1"/>
          </p:nvPr>
        </p:nvSpPr>
        <p:spPr>
          <a:xfrm>
            <a:off x="973014" y="492185"/>
            <a:ext cx="10380786" cy="752842"/>
          </a:xfrm>
        </p:spPr>
        <p:txBody>
          <a:bodyPr>
            <a:normAutofit/>
          </a:bodyPr>
          <a:lstStyle>
            <a:lvl1pPr>
              <a:defRPr lang="en-US" sz="3600" b="1" i="0" kern="1200" dirty="0" smtClean="0">
                <a:solidFill>
                  <a:schemeClr val="tx1"/>
                </a:solidFill>
                <a:latin typeface="ITC New Baskerville" pitchFamily="50" charset="0"/>
                <a:ea typeface="+mj-ea"/>
                <a:cs typeface="+mj-cs"/>
              </a:defRPr>
            </a:lvl1pPr>
          </a:lstStyle>
          <a:p>
            <a:r>
              <a:rPr lang="en-US"/>
              <a:t>Enter Slide </a:t>
            </a:r>
            <a:br>
              <a:rPr lang="en-US"/>
            </a:br>
            <a:r>
              <a:rPr lang="en-US"/>
              <a:t>Title Here</a:t>
            </a:r>
          </a:p>
        </p:txBody>
      </p:sp>
      <p:sp>
        <p:nvSpPr>
          <p:cNvPr id="9" name="Slide Number Placeholder 5">
            <a:extLst>
              <a:ext uri="{FF2B5EF4-FFF2-40B4-BE49-F238E27FC236}">
                <a16:creationId xmlns:a16="http://schemas.microsoft.com/office/drawing/2014/main" id="{18F40253-684A-2D4F-B1EC-E9085AC9AD13}"/>
              </a:ext>
            </a:extLst>
          </p:cNvPr>
          <p:cNvSpPr>
            <a:spLocks noGrp="1"/>
          </p:cNvSpPr>
          <p:nvPr>
            <p:ph type="sldNum" sz="quarter" idx="12"/>
          </p:nvPr>
        </p:nvSpPr>
        <p:spPr>
          <a:xfrm>
            <a:off x="298939" y="6356350"/>
            <a:ext cx="545123" cy="365125"/>
          </a:xfrm>
        </p:spPr>
        <p:txBody>
          <a:bodyPr/>
          <a:lstStyle>
            <a:lvl1pPr algn="l">
              <a:defRPr>
                <a:solidFill>
                  <a:srgbClr val="0070C0"/>
                </a:solidFill>
              </a:defRPr>
            </a:lvl1pPr>
          </a:lstStyle>
          <a:p>
            <a:fld id="{D9F2F12A-E773-6344-8602-31C2DEEE88BD}" type="slidenum">
              <a:rPr lang="en-US" smtClean="0"/>
              <a:pPr/>
              <a:t>‹#›</a:t>
            </a:fld>
            <a:endParaRPr lang="en-US"/>
          </a:p>
        </p:txBody>
      </p:sp>
      <p:sp>
        <p:nvSpPr>
          <p:cNvPr id="19" name="Content Placeholder 2">
            <a:extLst>
              <a:ext uri="{FF2B5EF4-FFF2-40B4-BE49-F238E27FC236}">
                <a16:creationId xmlns:a16="http://schemas.microsoft.com/office/drawing/2014/main" id="{53F312D6-D757-B042-9687-332BE4F7C091}"/>
              </a:ext>
            </a:extLst>
          </p:cNvPr>
          <p:cNvSpPr>
            <a:spLocks noGrp="1"/>
          </p:cNvSpPr>
          <p:nvPr>
            <p:ph idx="1" hasCustomPrompt="1"/>
          </p:nvPr>
        </p:nvSpPr>
        <p:spPr>
          <a:xfrm>
            <a:off x="1137138" y="1777441"/>
            <a:ext cx="4740031" cy="1753174"/>
          </a:xfrm>
        </p:spPr>
        <p:txBody>
          <a:bodyPr>
            <a:normAutofit/>
          </a:bodyPr>
          <a:lstStyle>
            <a:lvl1pPr marL="0" indent="0">
              <a:buFontTx/>
              <a:buNone/>
              <a:defRPr sz="2000" b="1">
                <a:solidFill>
                  <a:srgbClr val="FEFFFE"/>
                </a:solidFill>
                <a:latin typeface="Montserrat" pitchFamily="2" charset="77"/>
              </a:defRPr>
            </a:lvl1pPr>
            <a:lvl2pPr marL="457200" indent="0">
              <a:buFontTx/>
              <a:buNone/>
              <a:defRPr sz="2000">
                <a:solidFill>
                  <a:schemeClr val="bg1"/>
                </a:solidFill>
                <a:latin typeface="Montserrat" pitchFamily="2" charset="77"/>
              </a:defRPr>
            </a:lvl2pPr>
            <a:lvl3pPr marL="914400" indent="0">
              <a:buFontTx/>
              <a:buNone/>
              <a:defRPr sz="1800">
                <a:solidFill>
                  <a:schemeClr val="bg1"/>
                </a:solidFill>
                <a:latin typeface="Montserrat" pitchFamily="2" charset="77"/>
              </a:defRPr>
            </a:lvl3pPr>
            <a:lvl4pPr marL="1371600" indent="0">
              <a:buFontTx/>
              <a:buNone/>
              <a:defRPr sz="1600">
                <a:solidFill>
                  <a:schemeClr val="bg1"/>
                </a:solidFill>
                <a:latin typeface="Montserrat" pitchFamily="2" charset="77"/>
              </a:defRPr>
            </a:lvl4pPr>
            <a:lvl5pPr marL="1828800" indent="0">
              <a:buFontTx/>
              <a:buNone/>
              <a:defRPr sz="1400">
                <a:solidFill>
                  <a:schemeClr val="bg1"/>
                </a:solidFill>
                <a:latin typeface="Montserrat" pitchFamily="2" charset="77"/>
              </a:defRPr>
            </a:lvl5pPr>
          </a:lstStyle>
          <a:p>
            <a:pPr lvl="0"/>
            <a:r>
              <a:rPr lang="en-US"/>
              <a:t>Click to edit text styles</a:t>
            </a:r>
          </a:p>
        </p:txBody>
      </p:sp>
      <p:sp>
        <p:nvSpPr>
          <p:cNvPr id="21" name="Content Placeholder 2">
            <a:extLst>
              <a:ext uri="{FF2B5EF4-FFF2-40B4-BE49-F238E27FC236}">
                <a16:creationId xmlns:a16="http://schemas.microsoft.com/office/drawing/2014/main" id="{C87DB2FB-B8C3-794C-8312-E006764B04F8}"/>
              </a:ext>
            </a:extLst>
          </p:cNvPr>
          <p:cNvSpPr>
            <a:spLocks noGrp="1"/>
          </p:cNvSpPr>
          <p:nvPr>
            <p:ph idx="13" hasCustomPrompt="1"/>
          </p:nvPr>
        </p:nvSpPr>
        <p:spPr>
          <a:xfrm>
            <a:off x="6625492" y="1777441"/>
            <a:ext cx="4740031" cy="1753174"/>
          </a:xfrm>
        </p:spPr>
        <p:txBody>
          <a:bodyPr>
            <a:normAutofit/>
          </a:bodyPr>
          <a:lstStyle>
            <a:lvl1pPr marL="0" indent="0">
              <a:buFontTx/>
              <a:buNone/>
              <a:defRPr sz="2000" b="1">
                <a:solidFill>
                  <a:srgbClr val="FEFFFE"/>
                </a:solidFill>
                <a:latin typeface="Montserrat" pitchFamily="2" charset="77"/>
              </a:defRPr>
            </a:lvl1pPr>
            <a:lvl2pPr marL="457200" indent="0">
              <a:buFontTx/>
              <a:buNone/>
              <a:defRPr sz="2000">
                <a:solidFill>
                  <a:schemeClr val="bg1"/>
                </a:solidFill>
                <a:latin typeface="Montserrat" pitchFamily="2" charset="77"/>
              </a:defRPr>
            </a:lvl2pPr>
            <a:lvl3pPr marL="914400" indent="0">
              <a:buFontTx/>
              <a:buNone/>
              <a:defRPr sz="1800">
                <a:solidFill>
                  <a:schemeClr val="bg1"/>
                </a:solidFill>
                <a:latin typeface="Montserrat" pitchFamily="2" charset="77"/>
              </a:defRPr>
            </a:lvl3pPr>
            <a:lvl4pPr marL="1371600" indent="0">
              <a:buFontTx/>
              <a:buNone/>
              <a:defRPr sz="1600">
                <a:solidFill>
                  <a:schemeClr val="bg1"/>
                </a:solidFill>
                <a:latin typeface="Montserrat" pitchFamily="2" charset="77"/>
              </a:defRPr>
            </a:lvl4pPr>
            <a:lvl5pPr marL="1828800" indent="0">
              <a:buFontTx/>
              <a:buNone/>
              <a:defRPr sz="1400">
                <a:solidFill>
                  <a:schemeClr val="bg1"/>
                </a:solidFill>
                <a:latin typeface="Montserrat" pitchFamily="2" charset="77"/>
              </a:defRPr>
            </a:lvl5pPr>
          </a:lstStyle>
          <a:p>
            <a:pPr lvl="0"/>
            <a:r>
              <a:rPr lang="en-US"/>
              <a:t>Click to edit text styles</a:t>
            </a:r>
          </a:p>
        </p:txBody>
      </p:sp>
      <p:sp>
        <p:nvSpPr>
          <p:cNvPr id="24" name="Content Placeholder 2">
            <a:extLst>
              <a:ext uri="{FF2B5EF4-FFF2-40B4-BE49-F238E27FC236}">
                <a16:creationId xmlns:a16="http://schemas.microsoft.com/office/drawing/2014/main" id="{B2206BEE-DCCC-184C-946F-119EF29C5A21}"/>
              </a:ext>
            </a:extLst>
          </p:cNvPr>
          <p:cNvSpPr>
            <a:spLocks noGrp="1"/>
          </p:cNvSpPr>
          <p:nvPr>
            <p:ph idx="14" hasCustomPrompt="1"/>
          </p:nvPr>
        </p:nvSpPr>
        <p:spPr>
          <a:xfrm>
            <a:off x="1119554" y="3955964"/>
            <a:ext cx="4740031" cy="1753174"/>
          </a:xfrm>
        </p:spPr>
        <p:txBody>
          <a:bodyPr>
            <a:normAutofit/>
          </a:bodyPr>
          <a:lstStyle>
            <a:lvl1pPr marL="0" indent="0">
              <a:buFontTx/>
              <a:buNone/>
              <a:defRPr sz="2000" b="1">
                <a:solidFill>
                  <a:srgbClr val="FEFFFE"/>
                </a:solidFill>
                <a:latin typeface="Montserrat" pitchFamily="2" charset="77"/>
              </a:defRPr>
            </a:lvl1pPr>
            <a:lvl2pPr marL="457200" indent="0">
              <a:buFontTx/>
              <a:buNone/>
              <a:defRPr sz="2000">
                <a:solidFill>
                  <a:schemeClr val="bg1"/>
                </a:solidFill>
                <a:latin typeface="Montserrat" pitchFamily="2" charset="77"/>
              </a:defRPr>
            </a:lvl2pPr>
            <a:lvl3pPr marL="914400" indent="0">
              <a:buFontTx/>
              <a:buNone/>
              <a:defRPr sz="1800">
                <a:solidFill>
                  <a:schemeClr val="bg1"/>
                </a:solidFill>
                <a:latin typeface="Montserrat" pitchFamily="2" charset="77"/>
              </a:defRPr>
            </a:lvl3pPr>
            <a:lvl4pPr marL="1371600" indent="0">
              <a:buFontTx/>
              <a:buNone/>
              <a:defRPr sz="1600">
                <a:solidFill>
                  <a:schemeClr val="bg1"/>
                </a:solidFill>
                <a:latin typeface="Montserrat" pitchFamily="2" charset="77"/>
              </a:defRPr>
            </a:lvl4pPr>
            <a:lvl5pPr marL="1828800" indent="0">
              <a:buFontTx/>
              <a:buNone/>
              <a:defRPr sz="1400">
                <a:solidFill>
                  <a:schemeClr val="bg1"/>
                </a:solidFill>
                <a:latin typeface="Montserrat" pitchFamily="2" charset="77"/>
              </a:defRPr>
            </a:lvl5pPr>
          </a:lstStyle>
          <a:p>
            <a:pPr lvl="0"/>
            <a:r>
              <a:rPr lang="en-US"/>
              <a:t>Click to edit text styles</a:t>
            </a:r>
          </a:p>
        </p:txBody>
      </p:sp>
      <p:sp>
        <p:nvSpPr>
          <p:cNvPr id="25" name="Content Placeholder 2">
            <a:extLst>
              <a:ext uri="{FF2B5EF4-FFF2-40B4-BE49-F238E27FC236}">
                <a16:creationId xmlns:a16="http://schemas.microsoft.com/office/drawing/2014/main" id="{58277245-FA37-914F-8EEA-35A71E7AAF30}"/>
              </a:ext>
            </a:extLst>
          </p:cNvPr>
          <p:cNvSpPr>
            <a:spLocks noGrp="1"/>
          </p:cNvSpPr>
          <p:nvPr>
            <p:ph idx="15" hasCustomPrompt="1"/>
          </p:nvPr>
        </p:nvSpPr>
        <p:spPr>
          <a:xfrm>
            <a:off x="6613769" y="3955964"/>
            <a:ext cx="4740031" cy="1753174"/>
          </a:xfrm>
        </p:spPr>
        <p:txBody>
          <a:bodyPr>
            <a:normAutofit/>
          </a:bodyPr>
          <a:lstStyle>
            <a:lvl1pPr marL="0" indent="0">
              <a:buFontTx/>
              <a:buNone/>
              <a:defRPr sz="2000" b="1">
                <a:solidFill>
                  <a:srgbClr val="FEFFFE"/>
                </a:solidFill>
                <a:latin typeface="Montserrat" pitchFamily="2" charset="77"/>
              </a:defRPr>
            </a:lvl1pPr>
            <a:lvl2pPr marL="457200" indent="0">
              <a:buFontTx/>
              <a:buNone/>
              <a:defRPr sz="2000">
                <a:solidFill>
                  <a:schemeClr val="bg1"/>
                </a:solidFill>
                <a:latin typeface="Montserrat" pitchFamily="2" charset="77"/>
              </a:defRPr>
            </a:lvl2pPr>
            <a:lvl3pPr marL="914400" indent="0">
              <a:buFontTx/>
              <a:buNone/>
              <a:defRPr sz="1800">
                <a:solidFill>
                  <a:schemeClr val="bg1"/>
                </a:solidFill>
                <a:latin typeface="Montserrat" pitchFamily="2" charset="77"/>
              </a:defRPr>
            </a:lvl3pPr>
            <a:lvl4pPr marL="1371600" indent="0">
              <a:buFontTx/>
              <a:buNone/>
              <a:defRPr sz="1600">
                <a:solidFill>
                  <a:schemeClr val="bg1"/>
                </a:solidFill>
                <a:latin typeface="Montserrat" pitchFamily="2" charset="77"/>
              </a:defRPr>
            </a:lvl4pPr>
            <a:lvl5pPr marL="1828800" indent="0">
              <a:buFontTx/>
              <a:buNone/>
              <a:defRPr sz="1400">
                <a:solidFill>
                  <a:schemeClr val="bg1"/>
                </a:solidFill>
                <a:latin typeface="Montserrat" pitchFamily="2" charset="77"/>
              </a:defRPr>
            </a:lvl5pPr>
          </a:lstStyle>
          <a:p>
            <a:pPr lvl="0"/>
            <a:r>
              <a:rPr lang="en-US"/>
              <a:t>Click to edit text styles</a:t>
            </a:r>
          </a:p>
        </p:txBody>
      </p:sp>
    </p:spTree>
    <p:extLst>
      <p:ext uri="{BB962C8B-B14F-4D97-AF65-F5344CB8AC3E}">
        <p14:creationId xmlns:p14="http://schemas.microsoft.com/office/powerpoint/2010/main" val="2262680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0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7F747-407F-384A-9D86-F4C785908E36}"/>
              </a:ext>
            </a:extLst>
          </p:cNvPr>
          <p:cNvSpPr>
            <a:spLocks noGrp="1"/>
          </p:cNvSpPr>
          <p:nvPr>
            <p:ph type="title" hasCustomPrompt="1"/>
          </p:nvPr>
        </p:nvSpPr>
        <p:spPr>
          <a:xfrm>
            <a:off x="973014" y="492185"/>
            <a:ext cx="10380786" cy="752842"/>
          </a:xfrm>
        </p:spPr>
        <p:txBody>
          <a:bodyPr>
            <a:normAutofit/>
          </a:bodyPr>
          <a:lstStyle>
            <a:lvl1pPr>
              <a:defRPr lang="en-US" sz="3600" b="1" i="0" kern="1200" dirty="0" smtClean="0">
                <a:solidFill>
                  <a:schemeClr val="tx1"/>
                </a:solidFill>
                <a:latin typeface="ITC New Baskerville" pitchFamily="50" charset="0"/>
                <a:ea typeface="+mj-ea"/>
                <a:cs typeface="+mj-cs"/>
              </a:defRPr>
            </a:lvl1pPr>
          </a:lstStyle>
          <a:p>
            <a:r>
              <a:rPr lang="en-US"/>
              <a:t>Enter Slide </a:t>
            </a:r>
            <a:br>
              <a:rPr lang="en-US"/>
            </a:br>
            <a:r>
              <a:rPr lang="en-US"/>
              <a:t>Title Here</a:t>
            </a:r>
          </a:p>
        </p:txBody>
      </p:sp>
      <p:sp>
        <p:nvSpPr>
          <p:cNvPr id="9" name="Slide Number Placeholder 5">
            <a:extLst>
              <a:ext uri="{FF2B5EF4-FFF2-40B4-BE49-F238E27FC236}">
                <a16:creationId xmlns:a16="http://schemas.microsoft.com/office/drawing/2014/main" id="{18F40253-684A-2D4F-B1EC-E9085AC9AD13}"/>
              </a:ext>
            </a:extLst>
          </p:cNvPr>
          <p:cNvSpPr>
            <a:spLocks noGrp="1"/>
          </p:cNvSpPr>
          <p:nvPr>
            <p:ph type="sldNum" sz="quarter" idx="12"/>
          </p:nvPr>
        </p:nvSpPr>
        <p:spPr>
          <a:xfrm>
            <a:off x="298939" y="6356350"/>
            <a:ext cx="545123" cy="365125"/>
          </a:xfrm>
        </p:spPr>
        <p:txBody>
          <a:bodyPr/>
          <a:lstStyle>
            <a:lvl1pPr algn="l">
              <a:defRPr>
                <a:solidFill>
                  <a:srgbClr val="0070C0"/>
                </a:solidFill>
              </a:defRPr>
            </a:lvl1pPr>
          </a:lstStyle>
          <a:p>
            <a:fld id="{D9F2F12A-E773-6344-8602-31C2DEEE88BD}" type="slidenum">
              <a:rPr lang="en-US" smtClean="0"/>
              <a:pPr/>
              <a:t>‹#›</a:t>
            </a:fld>
            <a:endParaRPr lang="en-US"/>
          </a:p>
        </p:txBody>
      </p:sp>
      <p:pic>
        <p:nvPicPr>
          <p:cNvPr id="5" name="Picture 4" descr="A picture containing background pattern&#10;&#10;Description automatically generated">
            <a:extLst>
              <a:ext uri="{FF2B5EF4-FFF2-40B4-BE49-F238E27FC236}">
                <a16:creationId xmlns:a16="http://schemas.microsoft.com/office/drawing/2014/main" id="{1F3A383B-E71F-3348-81C1-2F9D99BF496D}"/>
              </a:ext>
            </a:extLst>
          </p:cNvPr>
          <p:cNvPicPr>
            <a:picLocks noChangeAspect="1"/>
          </p:cNvPicPr>
          <p:nvPr userDrawn="1"/>
        </p:nvPicPr>
        <p:blipFill>
          <a:blip r:embed="rId3"/>
          <a:stretch>
            <a:fillRect/>
          </a:stretch>
        </p:blipFill>
        <p:spPr>
          <a:xfrm>
            <a:off x="1080838" y="1676400"/>
            <a:ext cx="3098800" cy="1752600"/>
          </a:xfrm>
          <a:prstGeom prst="rect">
            <a:avLst/>
          </a:prstGeom>
        </p:spPr>
      </p:pic>
      <p:pic>
        <p:nvPicPr>
          <p:cNvPr id="10" name="Picture 9" descr="A picture containing nature, holding, rainbow, person&#10;&#10;Description automatically generated">
            <a:extLst>
              <a:ext uri="{FF2B5EF4-FFF2-40B4-BE49-F238E27FC236}">
                <a16:creationId xmlns:a16="http://schemas.microsoft.com/office/drawing/2014/main" id="{B346911C-C2C2-EE45-9497-2585600F1C9E}"/>
              </a:ext>
            </a:extLst>
          </p:cNvPr>
          <p:cNvPicPr>
            <a:picLocks noChangeAspect="1"/>
          </p:cNvPicPr>
          <p:nvPr userDrawn="1"/>
        </p:nvPicPr>
        <p:blipFill>
          <a:blip r:embed="rId4"/>
          <a:stretch>
            <a:fillRect/>
          </a:stretch>
        </p:blipFill>
        <p:spPr>
          <a:xfrm>
            <a:off x="4827552" y="1676400"/>
            <a:ext cx="3111500" cy="1752600"/>
          </a:xfrm>
          <a:prstGeom prst="rect">
            <a:avLst/>
          </a:prstGeom>
        </p:spPr>
      </p:pic>
      <p:pic>
        <p:nvPicPr>
          <p:cNvPr id="12" name="Picture 11" descr="Background pattern&#10;&#10;Description automatically generated">
            <a:extLst>
              <a:ext uri="{FF2B5EF4-FFF2-40B4-BE49-F238E27FC236}">
                <a16:creationId xmlns:a16="http://schemas.microsoft.com/office/drawing/2014/main" id="{DBD22F6A-54D1-554F-AFC4-48505A1CA69A}"/>
              </a:ext>
            </a:extLst>
          </p:cNvPr>
          <p:cNvPicPr>
            <a:picLocks noChangeAspect="1"/>
          </p:cNvPicPr>
          <p:nvPr userDrawn="1"/>
        </p:nvPicPr>
        <p:blipFill>
          <a:blip r:embed="rId5"/>
          <a:stretch>
            <a:fillRect/>
          </a:stretch>
        </p:blipFill>
        <p:spPr>
          <a:xfrm>
            <a:off x="8280400" y="1676400"/>
            <a:ext cx="3111500" cy="1752600"/>
          </a:xfrm>
          <a:prstGeom prst="rect">
            <a:avLst/>
          </a:prstGeom>
        </p:spPr>
      </p:pic>
      <p:pic>
        <p:nvPicPr>
          <p:cNvPr id="15" name="Picture 14" descr="Background pattern&#10;&#10;Description automatically generated">
            <a:extLst>
              <a:ext uri="{FF2B5EF4-FFF2-40B4-BE49-F238E27FC236}">
                <a16:creationId xmlns:a16="http://schemas.microsoft.com/office/drawing/2014/main" id="{5F11ECA6-ADD4-BD40-8E50-8C8DDD9103F9}"/>
              </a:ext>
            </a:extLst>
          </p:cNvPr>
          <p:cNvPicPr>
            <a:picLocks noChangeAspect="1"/>
          </p:cNvPicPr>
          <p:nvPr userDrawn="1"/>
        </p:nvPicPr>
        <p:blipFill>
          <a:blip r:embed="rId6"/>
          <a:stretch>
            <a:fillRect/>
          </a:stretch>
        </p:blipFill>
        <p:spPr>
          <a:xfrm>
            <a:off x="1080838" y="3798807"/>
            <a:ext cx="3098800" cy="1752600"/>
          </a:xfrm>
          <a:prstGeom prst="rect">
            <a:avLst/>
          </a:prstGeom>
        </p:spPr>
      </p:pic>
      <p:pic>
        <p:nvPicPr>
          <p:cNvPr id="17" name="Picture 16" descr="A picture containing icon&#10;&#10;Description automatically generated">
            <a:extLst>
              <a:ext uri="{FF2B5EF4-FFF2-40B4-BE49-F238E27FC236}">
                <a16:creationId xmlns:a16="http://schemas.microsoft.com/office/drawing/2014/main" id="{1CCF529B-C544-F242-93C1-971F45505885}"/>
              </a:ext>
            </a:extLst>
          </p:cNvPr>
          <p:cNvPicPr>
            <a:picLocks noChangeAspect="1"/>
          </p:cNvPicPr>
          <p:nvPr userDrawn="1"/>
        </p:nvPicPr>
        <p:blipFill>
          <a:blip r:embed="rId7"/>
          <a:stretch>
            <a:fillRect/>
          </a:stretch>
        </p:blipFill>
        <p:spPr>
          <a:xfrm>
            <a:off x="4827552" y="3798807"/>
            <a:ext cx="3111500" cy="1752600"/>
          </a:xfrm>
          <a:prstGeom prst="rect">
            <a:avLst/>
          </a:prstGeom>
        </p:spPr>
      </p:pic>
      <p:pic>
        <p:nvPicPr>
          <p:cNvPr id="20" name="Picture 19" descr="A picture containing sunburst chart&#10;&#10;Description automatically generated">
            <a:extLst>
              <a:ext uri="{FF2B5EF4-FFF2-40B4-BE49-F238E27FC236}">
                <a16:creationId xmlns:a16="http://schemas.microsoft.com/office/drawing/2014/main" id="{2F9F51D7-459A-E44E-A6B5-AB6BAEFE62ED}"/>
              </a:ext>
            </a:extLst>
          </p:cNvPr>
          <p:cNvPicPr>
            <a:picLocks noChangeAspect="1"/>
          </p:cNvPicPr>
          <p:nvPr userDrawn="1"/>
        </p:nvPicPr>
        <p:blipFill>
          <a:blip r:embed="rId8"/>
          <a:stretch>
            <a:fillRect/>
          </a:stretch>
        </p:blipFill>
        <p:spPr>
          <a:xfrm>
            <a:off x="8280400" y="3798807"/>
            <a:ext cx="3073400" cy="1752600"/>
          </a:xfrm>
          <a:prstGeom prst="rect">
            <a:avLst/>
          </a:prstGeom>
        </p:spPr>
      </p:pic>
      <p:sp>
        <p:nvSpPr>
          <p:cNvPr id="27" name="Content Placeholder 2">
            <a:extLst>
              <a:ext uri="{FF2B5EF4-FFF2-40B4-BE49-F238E27FC236}">
                <a16:creationId xmlns:a16="http://schemas.microsoft.com/office/drawing/2014/main" id="{3CB05956-E44E-EA4C-806C-8BEE62CCDE3F}"/>
              </a:ext>
            </a:extLst>
          </p:cNvPr>
          <p:cNvSpPr>
            <a:spLocks noGrp="1"/>
          </p:cNvSpPr>
          <p:nvPr>
            <p:ph idx="1" hasCustomPrompt="1"/>
          </p:nvPr>
        </p:nvSpPr>
        <p:spPr>
          <a:xfrm>
            <a:off x="1101970" y="1742272"/>
            <a:ext cx="3042500" cy="1686728"/>
          </a:xfrm>
        </p:spPr>
        <p:txBody>
          <a:bodyPr>
            <a:normAutofit/>
          </a:bodyPr>
          <a:lstStyle>
            <a:lvl1pPr marL="0" indent="0">
              <a:buFontTx/>
              <a:buNone/>
              <a:defRPr sz="2000" b="1">
                <a:solidFill>
                  <a:srgbClr val="FEFFFE"/>
                </a:solidFill>
                <a:latin typeface="Montserrat" pitchFamily="2" charset="77"/>
              </a:defRPr>
            </a:lvl1pPr>
            <a:lvl2pPr marL="457200" indent="0">
              <a:buFontTx/>
              <a:buNone/>
              <a:defRPr sz="2000">
                <a:solidFill>
                  <a:schemeClr val="bg1"/>
                </a:solidFill>
                <a:latin typeface="Montserrat" pitchFamily="2" charset="77"/>
              </a:defRPr>
            </a:lvl2pPr>
            <a:lvl3pPr marL="914400" indent="0">
              <a:buFontTx/>
              <a:buNone/>
              <a:defRPr sz="1800">
                <a:solidFill>
                  <a:schemeClr val="bg1"/>
                </a:solidFill>
                <a:latin typeface="Montserrat" pitchFamily="2" charset="77"/>
              </a:defRPr>
            </a:lvl3pPr>
            <a:lvl4pPr marL="1371600" indent="0">
              <a:buFontTx/>
              <a:buNone/>
              <a:defRPr sz="1600">
                <a:solidFill>
                  <a:schemeClr val="bg1"/>
                </a:solidFill>
                <a:latin typeface="Montserrat" pitchFamily="2" charset="77"/>
              </a:defRPr>
            </a:lvl4pPr>
            <a:lvl5pPr marL="1828800" indent="0">
              <a:buFontTx/>
              <a:buNone/>
              <a:defRPr sz="1400">
                <a:solidFill>
                  <a:schemeClr val="bg1"/>
                </a:solidFill>
                <a:latin typeface="Montserrat" pitchFamily="2" charset="77"/>
              </a:defRPr>
            </a:lvl5pPr>
          </a:lstStyle>
          <a:p>
            <a:pPr lvl="0"/>
            <a:r>
              <a:rPr lang="en-US"/>
              <a:t>Click to edit text styles</a:t>
            </a:r>
          </a:p>
        </p:txBody>
      </p:sp>
      <p:sp>
        <p:nvSpPr>
          <p:cNvPr id="28" name="Content Placeholder 2">
            <a:extLst>
              <a:ext uri="{FF2B5EF4-FFF2-40B4-BE49-F238E27FC236}">
                <a16:creationId xmlns:a16="http://schemas.microsoft.com/office/drawing/2014/main" id="{CA1CBDD7-D7FF-B846-B346-479130E018E6}"/>
              </a:ext>
            </a:extLst>
          </p:cNvPr>
          <p:cNvSpPr>
            <a:spLocks noGrp="1"/>
          </p:cNvSpPr>
          <p:nvPr>
            <p:ph idx="13" hasCustomPrompt="1"/>
          </p:nvPr>
        </p:nvSpPr>
        <p:spPr>
          <a:xfrm>
            <a:off x="4827552" y="1742272"/>
            <a:ext cx="3042500" cy="1686728"/>
          </a:xfrm>
        </p:spPr>
        <p:txBody>
          <a:bodyPr>
            <a:normAutofit/>
          </a:bodyPr>
          <a:lstStyle>
            <a:lvl1pPr marL="0" indent="0">
              <a:buFontTx/>
              <a:buNone/>
              <a:defRPr sz="2000" b="1">
                <a:solidFill>
                  <a:srgbClr val="FEFFFE"/>
                </a:solidFill>
                <a:latin typeface="Montserrat" pitchFamily="2" charset="77"/>
              </a:defRPr>
            </a:lvl1pPr>
            <a:lvl2pPr marL="457200" indent="0">
              <a:buFontTx/>
              <a:buNone/>
              <a:defRPr sz="2000">
                <a:solidFill>
                  <a:schemeClr val="bg1"/>
                </a:solidFill>
                <a:latin typeface="Montserrat" pitchFamily="2" charset="77"/>
              </a:defRPr>
            </a:lvl2pPr>
            <a:lvl3pPr marL="914400" indent="0">
              <a:buFontTx/>
              <a:buNone/>
              <a:defRPr sz="1800">
                <a:solidFill>
                  <a:schemeClr val="bg1"/>
                </a:solidFill>
                <a:latin typeface="Montserrat" pitchFamily="2" charset="77"/>
              </a:defRPr>
            </a:lvl3pPr>
            <a:lvl4pPr marL="1371600" indent="0">
              <a:buFontTx/>
              <a:buNone/>
              <a:defRPr sz="1600">
                <a:solidFill>
                  <a:schemeClr val="bg1"/>
                </a:solidFill>
                <a:latin typeface="Montserrat" pitchFamily="2" charset="77"/>
              </a:defRPr>
            </a:lvl4pPr>
            <a:lvl5pPr marL="1828800" indent="0">
              <a:buFontTx/>
              <a:buNone/>
              <a:defRPr sz="1400">
                <a:solidFill>
                  <a:schemeClr val="bg1"/>
                </a:solidFill>
                <a:latin typeface="Montserrat" pitchFamily="2" charset="77"/>
              </a:defRPr>
            </a:lvl5pPr>
          </a:lstStyle>
          <a:p>
            <a:pPr lvl="0"/>
            <a:r>
              <a:rPr lang="en-US"/>
              <a:t>Click to edit text styles</a:t>
            </a:r>
          </a:p>
        </p:txBody>
      </p:sp>
      <p:sp>
        <p:nvSpPr>
          <p:cNvPr id="29" name="Content Placeholder 2">
            <a:extLst>
              <a:ext uri="{FF2B5EF4-FFF2-40B4-BE49-F238E27FC236}">
                <a16:creationId xmlns:a16="http://schemas.microsoft.com/office/drawing/2014/main" id="{D0FBB023-4E8E-0949-8DD1-610B921AB010}"/>
              </a:ext>
            </a:extLst>
          </p:cNvPr>
          <p:cNvSpPr>
            <a:spLocks noGrp="1"/>
          </p:cNvSpPr>
          <p:nvPr>
            <p:ph idx="14" hasCustomPrompt="1"/>
          </p:nvPr>
        </p:nvSpPr>
        <p:spPr>
          <a:xfrm>
            <a:off x="8295850" y="1742272"/>
            <a:ext cx="3042500" cy="1686728"/>
          </a:xfrm>
        </p:spPr>
        <p:txBody>
          <a:bodyPr>
            <a:normAutofit/>
          </a:bodyPr>
          <a:lstStyle>
            <a:lvl1pPr marL="0" indent="0">
              <a:buFontTx/>
              <a:buNone/>
              <a:defRPr sz="2000" b="1">
                <a:solidFill>
                  <a:srgbClr val="FEFFFE"/>
                </a:solidFill>
                <a:latin typeface="Montserrat" pitchFamily="2" charset="77"/>
              </a:defRPr>
            </a:lvl1pPr>
            <a:lvl2pPr marL="457200" indent="0">
              <a:buFontTx/>
              <a:buNone/>
              <a:defRPr sz="2000">
                <a:solidFill>
                  <a:schemeClr val="bg1"/>
                </a:solidFill>
                <a:latin typeface="Montserrat" pitchFamily="2" charset="77"/>
              </a:defRPr>
            </a:lvl2pPr>
            <a:lvl3pPr marL="914400" indent="0">
              <a:buFontTx/>
              <a:buNone/>
              <a:defRPr sz="1800">
                <a:solidFill>
                  <a:schemeClr val="bg1"/>
                </a:solidFill>
                <a:latin typeface="Montserrat" pitchFamily="2" charset="77"/>
              </a:defRPr>
            </a:lvl3pPr>
            <a:lvl4pPr marL="1371600" indent="0">
              <a:buFontTx/>
              <a:buNone/>
              <a:defRPr sz="1600">
                <a:solidFill>
                  <a:schemeClr val="bg1"/>
                </a:solidFill>
                <a:latin typeface="Montserrat" pitchFamily="2" charset="77"/>
              </a:defRPr>
            </a:lvl4pPr>
            <a:lvl5pPr marL="1828800" indent="0">
              <a:buFontTx/>
              <a:buNone/>
              <a:defRPr sz="1400">
                <a:solidFill>
                  <a:schemeClr val="bg1"/>
                </a:solidFill>
                <a:latin typeface="Montserrat" pitchFamily="2" charset="77"/>
              </a:defRPr>
            </a:lvl5pPr>
          </a:lstStyle>
          <a:p>
            <a:pPr lvl="0"/>
            <a:r>
              <a:rPr lang="en-US"/>
              <a:t>Click to edit text styles</a:t>
            </a:r>
          </a:p>
        </p:txBody>
      </p:sp>
      <p:sp>
        <p:nvSpPr>
          <p:cNvPr id="30" name="Content Placeholder 2">
            <a:extLst>
              <a:ext uri="{FF2B5EF4-FFF2-40B4-BE49-F238E27FC236}">
                <a16:creationId xmlns:a16="http://schemas.microsoft.com/office/drawing/2014/main" id="{6CD8211D-F40A-354C-9DA7-51856FDF35C2}"/>
              </a:ext>
            </a:extLst>
          </p:cNvPr>
          <p:cNvSpPr>
            <a:spLocks noGrp="1"/>
          </p:cNvSpPr>
          <p:nvPr>
            <p:ph idx="15" hasCustomPrompt="1"/>
          </p:nvPr>
        </p:nvSpPr>
        <p:spPr>
          <a:xfrm>
            <a:off x="1080838" y="3864679"/>
            <a:ext cx="3042500" cy="1686728"/>
          </a:xfrm>
        </p:spPr>
        <p:txBody>
          <a:bodyPr>
            <a:normAutofit/>
          </a:bodyPr>
          <a:lstStyle>
            <a:lvl1pPr marL="0" indent="0">
              <a:buFontTx/>
              <a:buNone/>
              <a:defRPr sz="2000" b="1">
                <a:solidFill>
                  <a:srgbClr val="FEFFFE"/>
                </a:solidFill>
                <a:latin typeface="Montserrat" pitchFamily="2" charset="77"/>
              </a:defRPr>
            </a:lvl1pPr>
            <a:lvl2pPr marL="457200" indent="0">
              <a:buFontTx/>
              <a:buNone/>
              <a:defRPr sz="2000">
                <a:solidFill>
                  <a:schemeClr val="bg1"/>
                </a:solidFill>
                <a:latin typeface="Montserrat" pitchFamily="2" charset="77"/>
              </a:defRPr>
            </a:lvl2pPr>
            <a:lvl3pPr marL="914400" indent="0">
              <a:buFontTx/>
              <a:buNone/>
              <a:defRPr sz="1800">
                <a:solidFill>
                  <a:schemeClr val="bg1"/>
                </a:solidFill>
                <a:latin typeface="Montserrat" pitchFamily="2" charset="77"/>
              </a:defRPr>
            </a:lvl3pPr>
            <a:lvl4pPr marL="1371600" indent="0">
              <a:buFontTx/>
              <a:buNone/>
              <a:defRPr sz="1600">
                <a:solidFill>
                  <a:schemeClr val="bg1"/>
                </a:solidFill>
                <a:latin typeface="Montserrat" pitchFamily="2" charset="77"/>
              </a:defRPr>
            </a:lvl4pPr>
            <a:lvl5pPr marL="1828800" indent="0">
              <a:buFontTx/>
              <a:buNone/>
              <a:defRPr sz="1400">
                <a:solidFill>
                  <a:schemeClr val="bg1"/>
                </a:solidFill>
                <a:latin typeface="Montserrat" pitchFamily="2" charset="77"/>
              </a:defRPr>
            </a:lvl5pPr>
          </a:lstStyle>
          <a:p>
            <a:pPr lvl="0"/>
            <a:r>
              <a:rPr lang="en-US"/>
              <a:t>Click to edit text styles</a:t>
            </a:r>
          </a:p>
        </p:txBody>
      </p:sp>
      <p:sp>
        <p:nvSpPr>
          <p:cNvPr id="31" name="Content Placeholder 2">
            <a:extLst>
              <a:ext uri="{FF2B5EF4-FFF2-40B4-BE49-F238E27FC236}">
                <a16:creationId xmlns:a16="http://schemas.microsoft.com/office/drawing/2014/main" id="{B0F35B03-CCFF-F843-90AB-BA10B6882622}"/>
              </a:ext>
            </a:extLst>
          </p:cNvPr>
          <p:cNvSpPr>
            <a:spLocks noGrp="1"/>
          </p:cNvSpPr>
          <p:nvPr>
            <p:ph idx="16" hasCustomPrompt="1"/>
          </p:nvPr>
        </p:nvSpPr>
        <p:spPr>
          <a:xfrm>
            <a:off x="4827552" y="3860373"/>
            <a:ext cx="3042500" cy="1686728"/>
          </a:xfrm>
        </p:spPr>
        <p:txBody>
          <a:bodyPr>
            <a:normAutofit/>
          </a:bodyPr>
          <a:lstStyle>
            <a:lvl1pPr marL="0" indent="0">
              <a:buFontTx/>
              <a:buNone/>
              <a:defRPr sz="2000" b="1">
                <a:solidFill>
                  <a:srgbClr val="FEFFFE"/>
                </a:solidFill>
                <a:latin typeface="Montserrat" pitchFamily="2" charset="77"/>
              </a:defRPr>
            </a:lvl1pPr>
            <a:lvl2pPr marL="457200" indent="0">
              <a:buFontTx/>
              <a:buNone/>
              <a:defRPr sz="2000">
                <a:solidFill>
                  <a:schemeClr val="bg1"/>
                </a:solidFill>
                <a:latin typeface="Montserrat" pitchFamily="2" charset="77"/>
              </a:defRPr>
            </a:lvl2pPr>
            <a:lvl3pPr marL="914400" indent="0">
              <a:buFontTx/>
              <a:buNone/>
              <a:defRPr sz="1800">
                <a:solidFill>
                  <a:schemeClr val="bg1"/>
                </a:solidFill>
                <a:latin typeface="Montserrat" pitchFamily="2" charset="77"/>
              </a:defRPr>
            </a:lvl3pPr>
            <a:lvl4pPr marL="1371600" indent="0">
              <a:buFontTx/>
              <a:buNone/>
              <a:defRPr sz="1600">
                <a:solidFill>
                  <a:schemeClr val="bg1"/>
                </a:solidFill>
                <a:latin typeface="Montserrat" pitchFamily="2" charset="77"/>
              </a:defRPr>
            </a:lvl4pPr>
            <a:lvl5pPr marL="1828800" indent="0">
              <a:buFontTx/>
              <a:buNone/>
              <a:defRPr sz="1400">
                <a:solidFill>
                  <a:schemeClr val="bg1"/>
                </a:solidFill>
                <a:latin typeface="Montserrat" pitchFamily="2" charset="77"/>
              </a:defRPr>
            </a:lvl5pPr>
          </a:lstStyle>
          <a:p>
            <a:pPr lvl="0"/>
            <a:r>
              <a:rPr lang="en-US"/>
              <a:t>Click to edit text styles</a:t>
            </a:r>
          </a:p>
        </p:txBody>
      </p:sp>
      <p:sp>
        <p:nvSpPr>
          <p:cNvPr id="32" name="Content Placeholder 2">
            <a:extLst>
              <a:ext uri="{FF2B5EF4-FFF2-40B4-BE49-F238E27FC236}">
                <a16:creationId xmlns:a16="http://schemas.microsoft.com/office/drawing/2014/main" id="{2300953E-09ED-C54E-B653-3B3F378B92CE}"/>
              </a:ext>
            </a:extLst>
          </p:cNvPr>
          <p:cNvSpPr>
            <a:spLocks noGrp="1"/>
          </p:cNvSpPr>
          <p:nvPr>
            <p:ph idx="17" hasCustomPrompt="1"/>
          </p:nvPr>
        </p:nvSpPr>
        <p:spPr>
          <a:xfrm>
            <a:off x="8280400" y="3831743"/>
            <a:ext cx="3042500" cy="1686728"/>
          </a:xfrm>
        </p:spPr>
        <p:txBody>
          <a:bodyPr>
            <a:normAutofit/>
          </a:bodyPr>
          <a:lstStyle>
            <a:lvl1pPr marL="0" indent="0">
              <a:buFontTx/>
              <a:buNone/>
              <a:defRPr sz="2000" b="1">
                <a:solidFill>
                  <a:srgbClr val="FEFFFE"/>
                </a:solidFill>
                <a:latin typeface="Montserrat" pitchFamily="2" charset="77"/>
              </a:defRPr>
            </a:lvl1pPr>
            <a:lvl2pPr marL="457200" indent="0">
              <a:buFontTx/>
              <a:buNone/>
              <a:defRPr sz="2000">
                <a:solidFill>
                  <a:schemeClr val="bg1"/>
                </a:solidFill>
                <a:latin typeface="Montserrat" pitchFamily="2" charset="77"/>
              </a:defRPr>
            </a:lvl2pPr>
            <a:lvl3pPr marL="914400" indent="0">
              <a:buFontTx/>
              <a:buNone/>
              <a:defRPr sz="1800">
                <a:solidFill>
                  <a:schemeClr val="bg1"/>
                </a:solidFill>
                <a:latin typeface="Montserrat" pitchFamily="2" charset="77"/>
              </a:defRPr>
            </a:lvl3pPr>
            <a:lvl4pPr marL="1371600" indent="0">
              <a:buFontTx/>
              <a:buNone/>
              <a:defRPr sz="1600">
                <a:solidFill>
                  <a:schemeClr val="bg1"/>
                </a:solidFill>
                <a:latin typeface="Montserrat" pitchFamily="2" charset="77"/>
              </a:defRPr>
            </a:lvl4pPr>
            <a:lvl5pPr marL="1828800" indent="0">
              <a:buFontTx/>
              <a:buNone/>
              <a:defRPr sz="1400">
                <a:solidFill>
                  <a:schemeClr val="bg1"/>
                </a:solidFill>
                <a:latin typeface="Montserrat" pitchFamily="2" charset="77"/>
              </a:defRPr>
            </a:lvl5pPr>
          </a:lstStyle>
          <a:p>
            <a:pPr lvl="0"/>
            <a:r>
              <a:rPr lang="en-US"/>
              <a:t>Click to edit text styles</a:t>
            </a:r>
          </a:p>
        </p:txBody>
      </p:sp>
    </p:spTree>
    <p:extLst>
      <p:ext uri="{BB962C8B-B14F-4D97-AF65-F5344CB8AC3E}">
        <p14:creationId xmlns:p14="http://schemas.microsoft.com/office/powerpoint/2010/main" val="42689934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7F747-407F-384A-9D86-F4C785908E36}"/>
              </a:ext>
            </a:extLst>
          </p:cNvPr>
          <p:cNvSpPr>
            <a:spLocks noGrp="1"/>
          </p:cNvSpPr>
          <p:nvPr>
            <p:ph type="title" hasCustomPrompt="1"/>
          </p:nvPr>
        </p:nvSpPr>
        <p:spPr>
          <a:xfrm>
            <a:off x="973014" y="492185"/>
            <a:ext cx="10380786" cy="752842"/>
          </a:xfrm>
        </p:spPr>
        <p:txBody>
          <a:bodyPr>
            <a:normAutofit/>
          </a:bodyPr>
          <a:lstStyle>
            <a:lvl1pPr>
              <a:defRPr lang="en-US" sz="3600" b="1" i="0" kern="1200" dirty="0" smtClean="0">
                <a:solidFill>
                  <a:schemeClr val="tx1"/>
                </a:solidFill>
                <a:latin typeface="ITC New Baskerville" pitchFamily="50" charset="0"/>
                <a:ea typeface="+mj-ea"/>
                <a:cs typeface="+mj-cs"/>
              </a:defRPr>
            </a:lvl1pPr>
          </a:lstStyle>
          <a:p>
            <a:r>
              <a:rPr lang="en-US"/>
              <a:t>Enter Slide </a:t>
            </a:r>
            <a:br>
              <a:rPr lang="en-US"/>
            </a:br>
            <a:r>
              <a:rPr lang="en-US"/>
              <a:t>Title Here</a:t>
            </a:r>
          </a:p>
        </p:txBody>
      </p:sp>
      <p:sp>
        <p:nvSpPr>
          <p:cNvPr id="9" name="Slide Number Placeholder 5">
            <a:extLst>
              <a:ext uri="{FF2B5EF4-FFF2-40B4-BE49-F238E27FC236}">
                <a16:creationId xmlns:a16="http://schemas.microsoft.com/office/drawing/2014/main" id="{18F40253-684A-2D4F-B1EC-E9085AC9AD13}"/>
              </a:ext>
            </a:extLst>
          </p:cNvPr>
          <p:cNvSpPr>
            <a:spLocks noGrp="1"/>
          </p:cNvSpPr>
          <p:nvPr>
            <p:ph type="sldNum" sz="quarter" idx="12"/>
          </p:nvPr>
        </p:nvSpPr>
        <p:spPr>
          <a:xfrm>
            <a:off x="298939" y="6356350"/>
            <a:ext cx="545123" cy="365125"/>
          </a:xfrm>
        </p:spPr>
        <p:txBody>
          <a:bodyPr/>
          <a:lstStyle>
            <a:lvl1pPr algn="l">
              <a:defRPr>
                <a:solidFill>
                  <a:srgbClr val="0070C0"/>
                </a:solidFill>
              </a:defRPr>
            </a:lvl1pPr>
          </a:lstStyle>
          <a:p>
            <a:fld id="{D9F2F12A-E773-6344-8602-31C2DEEE88BD}" type="slidenum">
              <a:rPr lang="en-US" smtClean="0"/>
              <a:pPr/>
              <a:t>‹#›</a:t>
            </a:fld>
            <a:endParaRPr lang="en-US"/>
          </a:p>
        </p:txBody>
      </p:sp>
      <p:pic>
        <p:nvPicPr>
          <p:cNvPr id="4" name="Picture 3" descr="A picture containing background pattern&#10;&#10;Description automatically generated">
            <a:extLst>
              <a:ext uri="{FF2B5EF4-FFF2-40B4-BE49-F238E27FC236}">
                <a16:creationId xmlns:a16="http://schemas.microsoft.com/office/drawing/2014/main" id="{E5395314-B0E9-A94A-BC94-D2F0A05622BC}"/>
              </a:ext>
            </a:extLst>
          </p:cNvPr>
          <p:cNvPicPr>
            <a:picLocks noChangeAspect="1"/>
          </p:cNvPicPr>
          <p:nvPr userDrawn="1"/>
        </p:nvPicPr>
        <p:blipFill>
          <a:blip r:embed="rId3"/>
          <a:stretch>
            <a:fillRect/>
          </a:stretch>
        </p:blipFill>
        <p:spPr>
          <a:xfrm>
            <a:off x="1067947" y="1819138"/>
            <a:ext cx="2298700" cy="1727200"/>
          </a:xfrm>
          <a:prstGeom prst="rect">
            <a:avLst/>
          </a:prstGeom>
        </p:spPr>
      </p:pic>
      <p:pic>
        <p:nvPicPr>
          <p:cNvPr id="7" name="Picture 6" descr="Background pattern&#10;&#10;Description automatically generated">
            <a:extLst>
              <a:ext uri="{FF2B5EF4-FFF2-40B4-BE49-F238E27FC236}">
                <a16:creationId xmlns:a16="http://schemas.microsoft.com/office/drawing/2014/main" id="{CDB28126-CD18-E44D-B81F-23AA73DF53C8}"/>
              </a:ext>
            </a:extLst>
          </p:cNvPr>
          <p:cNvPicPr>
            <a:picLocks noChangeAspect="1"/>
          </p:cNvPicPr>
          <p:nvPr userDrawn="1"/>
        </p:nvPicPr>
        <p:blipFill>
          <a:blip r:embed="rId4"/>
          <a:stretch>
            <a:fillRect/>
          </a:stretch>
        </p:blipFill>
        <p:spPr>
          <a:xfrm>
            <a:off x="3726123" y="1819138"/>
            <a:ext cx="2298700" cy="1727200"/>
          </a:xfrm>
          <a:prstGeom prst="rect">
            <a:avLst/>
          </a:prstGeom>
        </p:spPr>
      </p:pic>
      <p:pic>
        <p:nvPicPr>
          <p:cNvPr id="11" name="Picture 10" descr="Background pattern&#10;&#10;Description automatically generated">
            <a:extLst>
              <a:ext uri="{FF2B5EF4-FFF2-40B4-BE49-F238E27FC236}">
                <a16:creationId xmlns:a16="http://schemas.microsoft.com/office/drawing/2014/main" id="{44F0CB35-DC56-9649-924C-1DFB3A5A3E1A}"/>
              </a:ext>
            </a:extLst>
          </p:cNvPr>
          <p:cNvPicPr>
            <a:picLocks noChangeAspect="1"/>
          </p:cNvPicPr>
          <p:nvPr userDrawn="1"/>
        </p:nvPicPr>
        <p:blipFill>
          <a:blip r:embed="rId5"/>
          <a:stretch>
            <a:fillRect/>
          </a:stretch>
        </p:blipFill>
        <p:spPr>
          <a:xfrm>
            <a:off x="6403848" y="1819138"/>
            <a:ext cx="2298700" cy="1727200"/>
          </a:xfrm>
          <a:prstGeom prst="rect">
            <a:avLst/>
          </a:prstGeom>
        </p:spPr>
      </p:pic>
      <p:pic>
        <p:nvPicPr>
          <p:cNvPr id="14" name="Picture 13" descr="Shape, rectangle&#10;&#10;Description automatically generated">
            <a:extLst>
              <a:ext uri="{FF2B5EF4-FFF2-40B4-BE49-F238E27FC236}">
                <a16:creationId xmlns:a16="http://schemas.microsoft.com/office/drawing/2014/main" id="{C5D3EF8B-7EB3-3E42-8AAF-3E72838A3D08}"/>
              </a:ext>
            </a:extLst>
          </p:cNvPr>
          <p:cNvPicPr>
            <a:picLocks noChangeAspect="1"/>
          </p:cNvPicPr>
          <p:nvPr userDrawn="1"/>
        </p:nvPicPr>
        <p:blipFill>
          <a:blip r:embed="rId6"/>
          <a:stretch>
            <a:fillRect/>
          </a:stretch>
        </p:blipFill>
        <p:spPr>
          <a:xfrm>
            <a:off x="9100177" y="1819138"/>
            <a:ext cx="2298700" cy="1727200"/>
          </a:xfrm>
          <a:prstGeom prst="rect">
            <a:avLst/>
          </a:prstGeom>
        </p:spPr>
      </p:pic>
      <p:pic>
        <p:nvPicPr>
          <p:cNvPr id="18" name="Picture 17" descr="A picture containing icon&#10;&#10;Description automatically generated">
            <a:extLst>
              <a:ext uri="{FF2B5EF4-FFF2-40B4-BE49-F238E27FC236}">
                <a16:creationId xmlns:a16="http://schemas.microsoft.com/office/drawing/2014/main" id="{AA3FA912-DFE3-F14C-A38A-4DC422FD2E30}"/>
              </a:ext>
            </a:extLst>
          </p:cNvPr>
          <p:cNvPicPr>
            <a:picLocks noChangeAspect="1"/>
          </p:cNvPicPr>
          <p:nvPr userDrawn="1"/>
        </p:nvPicPr>
        <p:blipFill>
          <a:blip r:embed="rId7"/>
          <a:stretch>
            <a:fillRect/>
          </a:stretch>
        </p:blipFill>
        <p:spPr>
          <a:xfrm>
            <a:off x="1067947" y="3855300"/>
            <a:ext cx="2298700" cy="1752600"/>
          </a:xfrm>
          <a:prstGeom prst="rect">
            <a:avLst/>
          </a:prstGeom>
        </p:spPr>
      </p:pic>
      <p:pic>
        <p:nvPicPr>
          <p:cNvPr id="21" name="Picture 20" descr="Shape, circle&#10;&#10;Description automatically generated">
            <a:extLst>
              <a:ext uri="{FF2B5EF4-FFF2-40B4-BE49-F238E27FC236}">
                <a16:creationId xmlns:a16="http://schemas.microsoft.com/office/drawing/2014/main" id="{B8A0ACB6-A92B-1F47-BFFC-213598EE8B27}"/>
              </a:ext>
            </a:extLst>
          </p:cNvPr>
          <p:cNvPicPr>
            <a:picLocks noChangeAspect="1"/>
          </p:cNvPicPr>
          <p:nvPr userDrawn="1"/>
        </p:nvPicPr>
        <p:blipFill>
          <a:blip r:embed="rId8"/>
          <a:stretch>
            <a:fillRect/>
          </a:stretch>
        </p:blipFill>
        <p:spPr>
          <a:xfrm>
            <a:off x="3726123" y="3855300"/>
            <a:ext cx="2298700" cy="1752600"/>
          </a:xfrm>
          <a:prstGeom prst="rect">
            <a:avLst/>
          </a:prstGeom>
        </p:spPr>
      </p:pic>
      <p:pic>
        <p:nvPicPr>
          <p:cNvPr id="23" name="Picture 22" descr="Background pattern&#10;&#10;Description automatically generated">
            <a:extLst>
              <a:ext uri="{FF2B5EF4-FFF2-40B4-BE49-F238E27FC236}">
                <a16:creationId xmlns:a16="http://schemas.microsoft.com/office/drawing/2014/main" id="{74132AEF-6CF1-AC42-B499-EB73BC7FCD70}"/>
              </a:ext>
            </a:extLst>
          </p:cNvPr>
          <p:cNvPicPr>
            <a:picLocks noChangeAspect="1"/>
          </p:cNvPicPr>
          <p:nvPr userDrawn="1"/>
        </p:nvPicPr>
        <p:blipFill>
          <a:blip r:embed="rId9"/>
          <a:stretch>
            <a:fillRect/>
          </a:stretch>
        </p:blipFill>
        <p:spPr>
          <a:xfrm>
            <a:off x="6396924" y="3855300"/>
            <a:ext cx="2298700" cy="1752600"/>
          </a:xfrm>
          <a:prstGeom prst="rect">
            <a:avLst/>
          </a:prstGeom>
        </p:spPr>
      </p:pic>
      <p:pic>
        <p:nvPicPr>
          <p:cNvPr id="25" name="Picture 24" descr="Venn diagram&#10;&#10;Description automatically generated">
            <a:extLst>
              <a:ext uri="{FF2B5EF4-FFF2-40B4-BE49-F238E27FC236}">
                <a16:creationId xmlns:a16="http://schemas.microsoft.com/office/drawing/2014/main" id="{16EC92A1-8258-DE4C-AE2A-CB28F1166639}"/>
              </a:ext>
            </a:extLst>
          </p:cNvPr>
          <p:cNvPicPr>
            <a:picLocks noChangeAspect="1"/>
          </p:cNvPicPr>
          <p:nvPr userDrawn="1"/>
        </p:nvPicPr>
        <p:blipFill>
          <a:blip r:embed="rId10"/>
          <a:stretch>
            <a:fillRect/>
          </a:stretch>
        </p:blipFill>
        <p:spPr>
          <a:xfrm>
            <a:off x="9055100" y="3855300"/>
            <a:ext cx="2298700" cy="1752600"/>
          </a:xfrm>
          <a:prstGeom prst="rect">
            <a:avLst/>
          </a:prstGeom>
        </p:spPr>
      </p:pic>
      <p:sp>
        <p:nvSpPr>
          <p:cNvPr id="33" name="Content Placeholder 2">
            <a:extLst>
              <a:ext uri="{FF2B5EF4-FFF2-40B4-BE49-F238E27FC236}">
                <a16:creationId xmlns:a16="http://schemas.microsoft.com/office/drawing/2014/main" id="{580D5E9B-6E5A-CB46-A11E-00C01BD6E31C}"/>
              </a:ext>
            </a:extLst>
          </p:cNvPr>
          <p:cNvSpPr>
            <a:spLocks noGrp="1"/>
          </p:cNvSpPr>
          <p:nvPr>
            <p:ph idx="1" hasCustomPrompt="1"/>
          </p:nvPr>
        </p:nvSpPr>
        <p:spPr>
          <a:xfrm>
            <a:off x="1067947" y="1865472"/>
            <a:ext cx="2298700" cy="1686728"/>
          </a:xfrm>
        </p:spPr>
        <p:txBody>
          <a:bodyPr>
            <a:normAutofit/>
          </a:bodyPr>
          <a:lstStyle>
            <a:lvl1pPr marL="0" indent="0">
              <a:buFontTx/>
              <a:buNone/>
              <a:defRPr sz="2000" b="1">
                <a:solidFill>
                  <a:srgbClr val="FEFFFE"/>
                </a:solidFill>
                <a:latin typeface="Montserrat" pitchFamily="2" charset="77"/>
              </a:defRPr>
            </a:lvl1pPr>
            <a:lvl2pPr marL="457200" indent="0">
              <a:buFontTx/>
              <a:buNone/>
              <a:defRPr sz="2000">
                <a:solidFill>
                  <a:schemeClr val="bg1"/>
                </a:solidFill>
                <a:latin typeface="Montserrat" pitchFamily="2" charset="77"/>
              </a:defRPr>
            </a:lvl2pPr>
            <a:lvl3pPr marL="914400" indent="0">
              <a:buFontTx/>
              <a:buNone/>
              <a:defRPr sz="1800">
                <a:solidFill>
                  <a:schemeClr val="bg1"/>
                </a:solidFill>
                <a:latin typeface="Montserrat" pitchFamily="2" charset="77"/>
              </a:defRPr>
            </a:lvl3pPr>
            <a:lvl4pPr marL="1371600" indent="0">
              <a:buFontTx/>
              <a:buNone/>
              <a:defRPr sz="1600">
                <a:solidFill>
                  <a:schemeClr val="bg1"/>
                </a:solidFill>
                <a:latin typeface="Montserrat" pitchFamily="2" charset="77"/>
              </a:defRPr>
            </a:lvl4pPr>
            <a:lvl5pPr marL="1828800" indent="0">
              <a:buFontTx/>
              <a:buNone/>
              <a:defRPr sz="1400">
                <a:solidFill>
                  <a:schemeClr val="bg1"/>
                </a:solidFill>
                <a:latin typeface="Montserrat" pitchFamily="2" charset="77"/>
              </a:defRPr>
            </a:lvl5pPr>
          </a:lstStyle>
          <a:p>
            <a:pPr lvl="0"/>
            <a:r>
              <a:rPr lang="en-US"/>
              <a:t>Click to edit text styles</a:t>
            </a:r>
          </a:p>
        </p:txBody>
      </p:sp>
      <p:sp>
        <p:nvSpPr>
          <p:cNvPr id="34" name="Content Placeholder 2">
            <a:extLst>
              <a:ext uri="{FF2B5EF4-FFF2-40B4-BE49-F238E27FC236}">
                <a16:creationId xmlns:a16="http://schemas.microsoft.com/office/drawing/2014/main" id="{F44F95D6-318C-E248-B2CB-65473256BF07}"/>
              </a:ext>
            </a:extLst>
          </p:cNvPr>
          <p:cNvSpPr>
            <a:spLocks noGrp="1"/>
          </p:cNvSpPr>
          <p:nvPr>
            <p:ph idx="13" hasCustomPrompt="1"/>
          </p:nvPr>
        </p:nvSpPr>
        <p:spPr>
          <a:xfrm>
            <a:off x="3726123" y="1859610"/>
            <a:ext cx="2298700" cy="1686728"/>
          </a:xfrm>
        </p:spPr>
        <p:txBody>
          <a:bodyPr>
            <a:normAutofit/>
          </a:bodyPr>
          <a:lstStyle>
            <a:lvl1pPr marL="0" indent="0">
              <a:buFontTx/>
              <a:buNone/>
              <a:defRPr sz="2000" b="1">
                <a:solidFill>
                  <a:srgbClr val="FEFFFE"/>
                </a:solidFill>
                <a:latin typeface="Montserrat" pitchFamily="2" charset="77"/>
              </a:defRPr>
            </a:lvl1pPr>
            <a:lvl2pPr marL="457200" indent="0">
              <a:buFontTx/>
              <a:buNone/>
              <a:defRPr sz="2000">
                <a:solidFill>
                  <a:schemeClr val="bg1"/>
                </a:solidFill>
                <a:latin typeface="Montserrat" pitchFamily="2" charset="77"/>
              </a:defRPr>
            </a:lvl2pPr>
            <a:lvl3pPr marL="914400" indent="0">
              <a:buFontTx/>
              <a:buNone/>
              <a:defRPr sz="1800">
                <a:solidFill>
                  <a:schemeClr val="bg1"/>
                </a:solidFill>
                <a:latin typeface="Montserrat" pitchFamily="2" charset="77"/>
              </a:defRPr>
            </a:lvl3pPr>
            <a:lvl4pPr marL="1371600" indent="0">
              <a:buFontTx/>
              <a:buNone/>
              <a:defRPr sz="1600">
                <a:solidFill>
                  <a:schemeClr val="bg1"/>
                </a:solidFill>
                <a:latin typeface="Montserrat" pitchFamily="2" charset="77"/>
              </a:defRPr>
            </a:lvl4pPr>
            <a:lvl5pPr marL="1828800" indent="0">
              <a:buFontTx/>
              <a:buNone/>
              <a:defRPr sz="1400">
                <a:solidFill>
                  <a:schemeClr val="bg1"/>
                </a:solidFill>
                <a:latin typeface="Montserrat" pitchFamily="2" charset="77"/>
              </a:defRPr>
            </a:lvl5pPr>
          </a:lstStyle>
          <a:p>
            <a:pPr lvl="0"/>
            <a:r>
              <a:rPr lang="en-US"/>
              <a:t>Click to edit text styles</a:t>
            </a:r>
          </a:p>
        </p:txBody>
      </p:sp>
      <p:sp>
        <p:nvSpPr>
          <p:cNvPr id="35" name="Content Placeholder 2">
            <a:extLst>
              <a:ext uri="{FF2B5EF4-FFF2-40B4-BE49-F238E27FC236}">
                <a16:creationId xmlns:a16="http://schemas.microsoft.com/office/drawing/2014/main" id="{E837B3CB-A425-B24E-9834-5001F6E91580}"/>
              </a:ext>
            </a:extLst>
          </p:cNvPr>
          <p:cNvSpPr>
            <a:spLocks noGrp="1"/>
          </p:cNvSpPr>
          <p:nvPr>
            <p:ph idx="14" hasCustomPrompt="1"/>
          </p:nvPr>
        </p:nvSpPr>
        <p:spPr>
          <a:xfrm>
            <a:off x="6422452" y="1859610"/>
            <a:ext cx="2298700" cy="1686728"/>
          </a:xfrm>
        </p:spPr>
        <p:txBody>
          <a:bodyPr>
            <a:normAutofit/>
          </a:bodyPr>
          <a:lstStyle>
            <a:lvl1pPr marL="0" indent="0">
              <a:buFontTx/>
              <a:buNone/>
              <a:defRPr sz="2000" b="1">
                <a:solidFill>
                  <a:srgbClr val="FEFFFE"/>
                </a:solidFill>
                <a:latin typeface="Montserrat" pitchFamily="2" charset="77"/>
              </a:defRPr>
            </a:lvl1pPr>
            <a:lvl2pPr marL="457200" indent="0">
              <a:buFontTx/>
              <a:buNone/>
              <a:defRPr sz="2000">
                <a:solidFill>
                  <a:schemeClr val="bg1"/>
                </a:solidFill>
                <a:latin typeface="Montserrat" pitchFamily="2" charset="77"/>
              </a:defRPr>
            </a:lvl2pPr>
            <a:lvl3pPr marL="914400" indent="0">
              <a:buFontTx/>
              <a:buNone/>
              <a:defRPr sz="1800">
                <a:solidFill>
                  <a:schemeClr val="bg1"/>
                </a:solidFill>
                <a:latin typeface="Montserrat" pitchFamily="2" charset="77"/>
              </a:defRPr>
            </a:lvl3pPr>
            <a:lvl4pPr marL="1371600" indent="0">
              <a:buFontTx/>
              <a:buNone/>
              <a:defRPr sz="1600">
                <a:solidFill>
                  <a:schemeClr val="bg1"/>
                </a:solidFill>
                <a:latin typeface="Montserrat" pitchFamily="2" charset="77"/>
              </a:defRPr>
            </a:lvl4pPr>
            <a:lvl5pPr marL="1828800" indent="0">
              <a:buFontTx/>
              <a:buNone/>
              <a:defRPr sz="1400">
                <a:solidFill>
                  <a:schemeClr val="bg1"/>
                </a:solidFill>
                <a:latin typeface="Montserrat" pitchFamily="2" charset="77"/>
              </a:defRPr>
            </a:lvl5pPr>
          </a:lstStyle>
          <a:p>
            <a:pPr lvl="0"/>
            <a:r>
              <a:rPr lang="en-US"/>
              <a:t>Click to edit text styles</a:t>
            </a:r>
          </a:p>
        </p:txBody>
      </p:sp>
      <p:sp>
        <p:nvSpPr>
          <p:cNvPr id="36" name="Content Placeholder 2">
            <a:extLst>
              <a:ext uri="{FF2B5EF4-FFF2-40B4-BE49-F238E27FC236}">
                <a16:creationId xmlns:a16="http://schemas.microsoft.com/office/drawing/2014/main" id="{131604F7-B8C8-EB4C-9D5C-9B69B0412679}"/>
              </a:ext>
            </a:extLst>
          </p:cNvPr>
          <p:cNvSpPr>
            <a:spLocks noGrp="1"/>
          </p:cNvSpPr>
          <p:nvPr>
            <p:ph idx="15" hasCustomPrompt="1"/>
          </p:nvPr>
        </p:nvSpPr>
        <p:spPr>
          <a:xfrm>
            <a:off x="9081573" y="1842584"/>
            <a:ext cx="2298700" cy="1686728"/>
          </a:xfrm>
        </p:spPr>
        <p:txBody>
          <a:bodyPr>
            <a:normAutofit/>
          </a:bodyPr>
          <a:lstStyle>
            <a:lvl1pPr marL="0" indent="0">
              <a:buFontTx/>
              <a:buNone/>
              <a:defRPr sz="2000" b="1">
                <a:solidFill>
                  <a:srgbClr val="FEFFFE"/>
                </a:solidFill>
                <a:latin typeface="Montserrat" pitchFamily="2" charset="77"/>
              </a:defRPr>
            </a:lvl1pPr>
            <a:lvl2pPr marL="457200" indent="0">
              <a:buFontTx/>
              <a:buNone/>
              <a:defRPr sz="2000">
                <a:solidFill>
                  <a:schemeClr val="bg1"/>
                </a:solidFill>
                <a:latin typeface="Montserrat" pitchFamily="2" charset="77"/>
              </a:defRPr>
            </a:lvl2pPr>
            <a:lvl3pPr marL="914400" indent="0">
              <a:buFontTx/>
              <a:buNone/>
              <a:defRPr sz="1800">
                <a:solidFill>
                  <a:schemeClr val="bg1"/>
                </a:solidFill>
                <a:latin typeface="Montserrat" pitchFamily="2" charset="77"/>
              </a:defRPr>
            </a:lvl3pPr>
            <a:lvl4pPr marL="1371600" indent="0">
              <a:buFontTx/>
              <a:buNone/>
              <a:defRPr sz="1600">
                <a:solidFill>
                  <a:schemeClr val="bg1"/>
                </a:solidFill>
                <a:latin typeface="Montserrat" pitchFamily="2" charset="77"/>
              </a:defRPr>
            </a:lvl4pPr>
            <a:lvl5pPr marL="1828800" indent="0">
              <a:buFontTx/>
              <a:buNone/>
              <a:defRPr sz="1400">
                <a:solidFill>
                  <a:schemeClr val="bg1"/>
                </a:solidFill>
                <a:latin typeface="Montserrat" pitchFamily="2" charset="77"/>
              </a:defRPr>
            </a:lvl5pPr>
          </a:lstStyle>
          <a:p>
            <a:pPr lvl="0"/>
            <a:r>
              <a:rPr lang="en-US"/>
              <a:t>Click to edit text styles</a:t>
            </a:r>
          </a:p>
        </p:txBody>
      </p:sp>
      <p:sp>
        <p:nvSpPr>
          <p:cNvPr id="37" name="Content Placeholder 2">
            <a:extLst>
              <a:ext uri="{FF2B5EF4-FFF2-40B4-BE49-F238E27FC236}">
                <a16:creationId xmlns:a16="http://schemas.microsoft.com/office/drawing/2014/main" id="{FAF82D21-8CF5-6847-80E2-8A2892B22B5B}"/>
              </a:ext>
            </a:extLst>
          </p:cNvPr>
          <p:cNvSpPr>
            <a:spLocks noGrp="1"/>
          </p:cNvSpPr>
          <p:nvPr>
            <p:ph idx="16" hasCustomPrompt="1"/>
          </p:nvPr>
        </p:nvSpPr>
        <p:spPr>
          <a:xfrm>
            <a:off x="1067947" y="3895214"/>
            <a:ext cx="2298700" cy="1686728"/>
          </a:xfrm>
        </p:spPr>
        <p:txBody>
          <a:bodyPr>
            <a:normAutofit/>
          </a:bodyPr>
          <a:lstStyle>
            <a:lvl1pPr marL="0" indent="0">
              <a:buFontTx/>
              <a:buNone/>
              <a:defRPr sz="2000" b="1">
                <a:solidFill>
                  <a:srgbClr val="FEFFFE"/>
                </a:solidFill>
                <a:latin typeface="Montserrat" pitchFamily="2" charset="77"/>
              </a:defRPr>
            </a:lvl1pPr>
            <a:lvl2pPr marL="457200" indent="0">
              <a:buFontTx/>
              <a:buNone/>
              <a:defRPr sz="2000">
                <a:solidFill>
                  <a:schemeClr val="bg1"/>
                </a:solidFill>
                <a:latin typeface="Montserrat" pitchFamily="2" charset="77"/>
              </a:defRPr>
            </a:lvl2pPr>
            <a:lvl3pPr marL="914400" indent="0">
              <a:buFontTx/>
              <a:buNone/>
              <a:defRPr sz="1800">
                <a:solidFill>
                  <a:schemeClr val="bg1"/>
                </a:solidFill>
                <a:latin typeface="Montserrat" pitchFamily="2" charset="77"/>
              </a:defRPr>
            </a:lvl3pPr>
            <a:lvl4pPr marL="1371600" indent="0">
              <a:buFontTx/>
              <a:buNone/>
              <a:defRPr sz="1600">
                <a:solidFill>
                  <a:schemeClr val="bg1"/>
                </a:solidFill>
                <a:latin typeface="Montserrat" pitchFamily="2" charset="77"/>
              </a:defRPr>
            </a:lvl4pPr>
            <a:lvl5pPr marL="1828800" indent="0">
              <a:buFontTx/>
              <a:buNone/>
              <a:defRPr sz="1400">
                <a:solidFill>
                  <a:schemeClr val="bg1"/>
                </a:solidFill>
                <a:latin typeface="Montserrat" pitchFamily="2" charset="77"/>
              </a:defRPr>
            </a:lvl5pPr>
          </a:lstStyle>
          <a:p>
            <a:pPr lvl="0"/>
            <a:r>
              <a:rPr lang="en-US"/>
              <a:t>Click to edit text styles</a:t>
            </a:r>
          </a:p>
        </p:txBody>
      </p:sp>
      <p:sp>
        <p:nvSpPr>
          <p:cNvPr id="38" name="Content Placeholder 2">
            <a:extLst>
              <a:ext uri="{FF2B5EF4-FFF2-40B4-BE49-F238E27FC236}">
                <a16:creationId xmlns:a16="http://schemas.microsoft.com/office/drawing/2014/main" id="{B7FDD800-4CD5-1445-AC1D-CF85D8A25665}"/>
              </a:ext>
            </a:extLst>
          </p:cNvPr>
          <p:cNvSpPr>
            <a:spLocks noGrp="1"/>
          </p:cNvSpPr>
          <p:nvPr>
            <p:ph idx="17" hasCustomPrompt="1"/>
          </p:nvPr>
        </p:nvSpPr>
        <p:spPr>
          <a:xfrm>
            <a:off x="3726123" y="3889352"/>
            <a:ext cx="2298700" cy="1686728"/>
          </a:xfrm>
        </p:spPr>
        <p:txBody>
          <a:bodyPr>
            <a:normAutofit/>
          </a:bodyPr>
          <a:lstStyle>
            <a:lvl1pPr marL="0" indent="0">
              <a:buFontTx/>
              <a:buNone/>
              <a:defRPr sz="2000" b="1">
                <a:solidFill>
                  <a:srgbClr val="FEFFFE"/>
                </a:solidFill>
                <a:latin typeface="Montserrat" pitchFamily="2" charset="77"/>
              </a:defRPr>
            </a:lvl1pPr>
            <a:lvl2pPr marL="457200" indent="0">
              <a:buFontTx/>
              <a:buNone/>
              <a:defRPr sz="2000">
                <a:solidFill>
                  <a:schemeClr val="bg1"/>
                </a:solidFill>
                <a:latin typeface="Montserrat" pitchFamily="2" charset="77"/>
              </a:defRPr>
            </a:lvl2pPr>
            <a:lvl3pPr marL="914400" indent="0">
              <a:buFontTx/>
              <a:buNone/>
              <a:defRPr sz="1800">
                <a:solidFill>
                  <a:schemeClr val="bg1"/>
                </a:solidFill>
                <a:latin typeface="Montserrat" pitchFamily="2" charset="77"/>
              </a:defRPr>
            </a:lvl3pPr>
            <a:lvl4pPr marL="1371600" indent="0">
              <a:buFontTx/>
              <a:buNone/>
              <a:defRPr sz="1600">
                <a:solidFill>
                  <a:schemeClr val="bg1"/>
                </a:solidFill>
                <a:latin typeface="Montserrat" pitchFamily="2" charset="77"/>
              </a:defRPr>
            </a:lvl4pPr>
            <a:lvl5pPr marL="1828800" indent="0">
              <a:buFontTx/>
              <a:buNone/>
              <a:defRPr sz="1400">
                <a:solidFill>
                  <a:schemeClr val="bg1"/>
                </a:solidFill>
                <a:latin typeface="Montserrat" pitchFamily="2" charset="77"/>
              </a:defRPr>
            </a:lvl5pPr>
          </a:lstStyle>
          <a:p>
            <a:pPr lvl="0"/>
            <a:r>
              <a:rPr lang="en-US"/>
              <a:t>Click to edit text styles</a:t>
            </a:r>
          </a:p>
        </p:txBody>
      </p:sp>
      <p:sp>
        <p:nvSpPr>
          <p:cNvPr id="39" name="Content Placeholder 2">
            <a:extLst>
              <a:ext uri="{FF2B5EF4-FFF2-40B4-BE49-F238E27FC236}">
                <a16:creationId xmlns:a16="http://schemas.microsoft.com/office/drawing/2014/main" id="{8FDA839C-DDBD-0446-A709-4E20AA5894BC}"/>
              </a:ext>
            </a:extLst>
          </p:cNvPr>
          <p:cNvSpPr>
            <a:spLocks noGrp="1"/>
          </p:cNvSpPr>
          <p:nvPr>
            <p:ph idx="18" hasCustomPrompt="1"/>
          </p:nvPr>
        </p:nvSpPr>
        <p:spPr>
          <a:xfrm>
            <a:off x="6422452" y="3889352"/>
            <a:ext cx="2298700" cy="1686728"/>
          </a:xfrm>
        </p:spPr>
        <p:txBody>
          <a:bodyPr>
            <a:normAutofit/>
          </a:bodyPr>
          <a:lstStyle>
            <a:lvl1pPr marL="0" indent="0">
              <a:buFontTx/>
              <a:buNone/>
              <a:defRPr sz="2000" b="1">
                <a:solidFill>
                  <a:srgbClr val="FEFFFE"/>
                </a:solidFill>
                <a:latin typeface="Montserrat" pitchFamily="2" charset="77"/>
              </a:defRPr>
            </a:lvl1pPr>
            <a:lvl2pPr marL="457200" indent="0">
              <a:buFontTx/>
              <a:buNone/>
              <a:defRPr sz="2000">
                <a:solidFill>
                  <a:schemeClr val="bg1"/>
                </a:solidFill>
                <a:latin typeface="Montserrat" pitchFamily="2" charset="77"/>
              </a:defRPr>
            </a:lvl2pPr>
            <a:lvl3pPr marL="914400" indent="0">
              <a:buFontTx/>
              <a:buNone/>
              <a:defRPr sz="1800">
                <a:solidFill>
                  <a:schemeClr val="bg1"/>
                </a:solidFill>
                <a:latin typeface="Montserrat" pitchFamily="2" charset="77"/>
              </a:defRPr>
            </a:lvl3pPr>
            <a:lvl4pPr marL="1371600" indent="0">
              <a:buFontTx/>
              <a:buNone/>
              <a:defRPr sz="1600">
                <a:solidFill>
                  <a:schemeClr val="bg1"/>
                </a:solidFill>
                <a:latin typeface="Montserrat" pitchFamily="2" charset="77"/>
              </a:defRPr>
            </a:lvl4pPr>
            <a:lvl5pPr marL="1828800" indent="0">
              <a:buFontTx/>
              <a:buNone/>
              <a:defRPr sz="1400">
                <a:solidFill>
                  <a:schemeClr val="bg1"/>
                </a:solidFill>
                <a:latin typeface="Montserrat" pitchFamily="2" charset="77"/>
              </a:defRPr>
            </a:lvl5pPr>
          </a:lstStyle>
          <a:p>
            <a:pPr lvl="0"/>
            <a:r>
              <a:rPr lang="en-US"/>
              <a:t>Click to edit text styles</a:t>
            </a:r>
          </a:p>
        </p:txBody>
      </p:sp>
      <p:sp>
        <p:nvSpPr>
          <p:cNvPr id="40" name="Content Placeholder 2">
            <a:extLst>
              <a:ext uri="{FF2B5EF4-FFF2-40B4-BE49-F238E27FC236}">
                <a16:creationId xmlns:a16="http://schemas.microsoft.com/office/drawing/2014/main" id="{EE15FC20-D0C6-8045-BCBA-174A769FA9DE}"/>
              </a:ext>
            </a:extLst>
          </p:cNvPr>
          <p:cNvSpPr>
            <a:spLocks noGrp="1"/>
          </p:cNvSpPr>
          <p:nvPr>
            <p:ph idx="19" hasCustomPrompt="1"/>
          </p:nvPr>
        </p:nvSpPr>
        <p:spPr>
          <a:xfrm>
            <a:off x="9081573" y="3872326"/>
            <a:ext cx="2298700" cy="1686728"/>
          </a:xfrm>
        </p:spPr>
        <p:txBody>
          <a:bodyPr>
            <a:normAutofit/>
          </a:bodyPr>
          <a:lstStyle>
            <a:lvl1pPr marL="0" indent="0">
              <a:buFontTx/>
              <a:buNone/>
              <a:defRPr sz="2000" b="1">
                <a:solidFill>
                  <a:srgbClr val="FEFFFE"/>
                </a:solidFill>
                <a:latin typeface="Montserrat" pitchFamily="2" charset="77"/>
              </a:defRPr>
            </a:lvl1pPr>
            <a:lvl2pPr marL="457200" indent="0">
              <a:buFontTx/>
              <a:buNone/>
              <a:defRPr sz="2000">
                <a:solidFill>
                  <a:schemeClr val="bg1"/>
                </a:solidFill>
                <a:latin typeface="Montserrat" pitchFamily="2" charset="77"/>
              </a:defRPr>
            </a:lvl2pPr>
            <a:lvl3pPr marL="914400" indent="0">
              <a:buFontTx/>
              <a:buNone/>
              <a:defRPr sz="1800">
                <a:solidFill>
                  <a:schemeClr val="bg1"/>
                </a:solidFill>
                <a:latin typeface="Montserrat" pitchFamily="2" charset="77"/>
              </a:defRPr>
            </a:lvl3pPr>
            <a:lvl4pPr marL="1371600" indent="0">
              <a:buFontTx/>
              <a:buNone/>
              <a:defRPr sz="1600">
                <a:solidFill>
                  <a:schemeClr val="bg1"/>
                </a:solidFill>
                <a:latin typeface="Montserrat" pitchFamily="2" charset="77"/>
              </a:defRPr>
            </a:lvl4pPr>
            <a:lvl5pPr marL="1828800" indent="0">
              <a:buFontTx/>
              <a:buNone/>
              <a:defRPr sz="1400">
                <a:solidFill>
                  <a:schemeClr val="bg1"/>
                </a:solidFill>
                <a:latin typeface="Montserrat" pitchFamily="2" charset="77"/>
              </a:defRPr>
            </a:lvl5pPr>
          </a:lstStyle>
          <a:p>
            <a:pPr lvl="0"/>
            <a:r>
              <a:rPr lang="en-US"/>
              <a:t>Click to edit text styles</a:t>
            </a:r>
          </a:p>
        </p:txBody>
      </p:sp>
    </p:spTree>
    <p:extLst>
      <p:ext uri="{BB962C8B-B14F-4D97-AF65-F5344CB8AC3E}">
        <p14:creationId xmlns:p14="http://schemas.microsoft.com/office/powerpoint/2010/main" val="26673788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7F747-407F-384A-9D86-F4C785908E36}"/>
              </a:ext>
            </a:extLst>
          </p:cNvPr>
          <p:cNvSpPr>
            <a:spLocks noGrp="1"/>
          </p:cNvSpPr>
          <p:nvPr>
            <p:ph type="title" hasCustomPrompt="1"/>
          </p:nvPr>
        </p:nvSpPr>
        <p:spPr>
          <a:xfrm>
            <a:off x="973014" y="492185"/>
            <a:ext cx="10380786" cy="752842"/>
          </a:xfrm>
        </p:spPr>
        <p:txBody>
          <a:bodyPr>
            <a:normAutofit/>
          </a:bodyPr>
          <a:lstStyle>
            <a:lvl1pPr>
              <a:defRPr lang="en-US" sz="3600" b="1" i="0" kern="1200" dirty="0" smtClean="0">
                <a:solidFill>
                  <a:schemeClr val="tx1"/>
                </a:solidFill>
                <a:latin typeface="ITC New Baskerville" pitchFamily="50" charset="0"/>
                <a:ea typeface="+mj-ea"/>
                <a:cs typeface="+mj-cs"/>
              </a:defRPr>
            </a:lvl1pPr>
          </a:lstStyle>
          <a:p>
            <a:r>
              <a:rPr lang="en-US"/>
              <a:t>Enter Slide </a:t>
            </a:r>
            <a:br>
              <a:rPr lang="en-US"/>
            </a:br>
            <a:r>
              <a:rPr lang="en-US"/>
              <a:t>Title Here</a:t>
            </a:r>
          </a:p>
        </p:txBody>
      </p:sp>
      <p:sp>
        <p:nvSpPr>
          <p:cNvPr id="3" name="Content Placeholder 2">
            <a:extLst>
              <a:ext uri="{FF2B5EF4-FFF2-40B4-BE49-F238E27FC236}">
                <a16:creationId xmlns:a16="http://schemas.microsoft.com/office/drawing/2014/main" id="{01DE45AB-3F1A-304A-8DAC-71C68016C733}"/>
              </a:ext>
            </a:extLst>
          </p:cNvPr>
          <p:cNvSpPr>
            <a:spLocks noGrp="1"/>
          </p:cNvSpPr>
          <p:nvPr>
            <p:ph idx="1" hasCustomPrompt="1"/>
          </p:nvPr>
        </p:nvSpPr>
        <p:spPr>
          <a:xfrm>
            <a:off x="973014" y="1825625"/>
            <a:ext cx="10380785" cy="4094529"/>
          </a:xfrm>
        </p:spPr>
        <p:txBody>
          <a:bodyPr/>
          <a:lstStyle>
            <a:lvl1pPr>
              <a:defRPr sz="2400">
                <a:solidFill>
                  <a:schemeClr val="accent4"/>
                </a:solidFill>
                <a:latin typeface="Montserrat" pitchFamily="2" charset="77"/>
              </a:defRPr>
            </a:lvl1pPr>
            <a:lvl2pPr>
              <a:defRPr sz="2000">
                <a:solidFill>
                  <a:schemeClr val="accent4"/>
                </a:solidFill>
                <a:latin typeface="Montserrat" pitchFamily="2" charset="77"/>
              </a:defRPr>
            </a:lvl2pPr>
            <a:lvl3pPr>
              <a:defRPr sz="1800">
                <a:solidFill>
                  <a:schemeClr val="accent4"/>
                </a:solidFill>
                <a:latin typeface="Montserrat" pitchFamily="2" charset="77"/>
              </a:defRPr>
            </a:lvl3pPr>
            <a:lvl4pPr>
              <a:defRPr sz="1600">
                <a:solidFill>
                  <a:schemeClr val="accent4"/>
                </a:solidFill>
                <a:latin typeface="Montserrat" pitchFamily="2" charset="77"/>
              </a:defRPr>
            </a:lvl4pPr>
            <a:lvl5pPr>
              <a:defRPr sz="1400">
                <a:solidFill>
                  <a:schemeClr val="accent4"/>
                </a:solidFill>
                <a:latin typeface="Montserrat" pitchFamily="2" charset="77"/>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18F40253-684A-2D4F-B1EC-E9085AC9AD13}"/>
              </a:ext>
            </a:extLst>
          </p:cNvPr>
          <p:cNvSpPr>
            <a:spLocks noGrp="1"/>
          </p:cNvSpPr>
          <p:nvPr>
            <p:ph type="sldNum" sz="quarter" idx="12"/>
          </p:nvPr>
        </p:nvSpPr>
        <p:spPr>
          <a:xfrm>
            <a:off x="298939" y="6356350"/>
            <a:ext cx="545123" cy="365125"/>
          </a:xfrm>
        </p:spPr>
        <p:txBody>
          <a:bodyPr/>
          <a:lstStyle>
            <a:lvl1pPr algn="l">
              <a:defRPr>
                <a:solidFill>
                  <a:srgbClr val="0070C0"/>
                </a:solidFill>
              </a:defRPr>
            </a:lvl1pPr>
          </a:lstStyle>
          <a:p>
            <a:fld id="{D9F2F12A-E773-6344-8602-31C2DEEE88BD}" type="slidenum">
              <a:rPr lang="en-US" smtClean="0"/>
              <a:pPr/>
              <a:t>‹#›</a:t>
            </a:fld>
            <a:endParaRPr lang="en-US"/>
          </a:p>
        </p:txBody>
      </p:sp>
    </p:spTree>
    <p:extLst>
      <p:ext uri="{BB962C8B-B14F-4D97-AF65-F5344CB8AC3E}">
        <p14:creationId xmlns:p14="http://schemas.microsoft.com/office/powerpoint/2010/main" val="37713528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7F747-407F-384A-9D86-F4C785908E36}"/>
              </a:ext>
            </a:extLst>
          </p:cNvPr>
          <p:cNvSpPr>
            <a:spLocks noGrp="1"/>
          </p:cNvSpPr>
          <p:nvPr>
            <p:ph type="title" hasCustomPrompt="1"/>
          </p:nvPr>
        </p:nvSpPr>
        <p:spPr>
          <a:xfrm>
            <a:off x="973014" y="492185"/>
            <a:ext cx="10380786" cy="752842"/>
          </a:xfrm>
        </p:spPr>
        <p:txBody>
          <a:bodyPr>
            <a:normAutofit/>
          </a:bodyPr>
          <a:lstStyle>
            <a:lvl1pPr>
              <a:defRPr lang="en-US" sz="3600" b="1" i="0" kern="1200" dirty="0" smtClean="0">
                <a:solidFill>
                  <a:schemeClr val="tx1"/>
                </a:solidFill>
                <a:latin typeface="ITC New Baskerville" pitchFamily="50" charset="0"/>
                <a:ea typeface="+mj-ea"/>
                <a:cs typeface="+mj-cs"/>
              </a:defRPr>
            </a:lvl1pPr>
          </a:lstStyle>
          <a:p>
            <a:r>
              <a:rPr lang="en-US"/>
              <a:t>Enter Slide </a:t>
            </a:r>
            <a:br>
              <a:rPr lang="en-US"/>
            </a:br>
            <a:r>
              <a:rPr lang="en-US"/>
              <a:t>Title Here</a:t>
            </a:r>
          </a:p>
        </p:txBody>
      </p:sp>
      <p:sp>
        <p:nvSpPr>
          <p:cNvPr id="3" name="Content Placeholder 2">
            <a:extLst>
              <a:ext uri="{FF2B5EF4-FFF2-40B4-BE49-F238E27FC236}">
                <a16:creationId xmlns:a16="http://schemas.microsoft.com/office/drawing/2014/main" id="{01DE45AB-3F1A-304A-8DAC-71C68016C733}"/>
              </a:ext>
            </a:extLst>
          </p:cNvPr>
          <p:cNvSpPr>
            <a:spLocks noGrp="1"/>
          </p:cNvSpPr>
          <p:nvPr>
            <p:ph idx="1" hasCustomPrompt="1"/>
          </p:nvPr>
        </p:nvSpPr>
        <p:spPr>
          <a:xfrm>
            <a:off x="973014" y="1825625"/>
            <a:ext cx="10380785" cy="4094529"/>
          </a:xfrm>
        </p:spPr>
        <p:txBody>
          <a:bodyPr/>
          <a:lstStyle>
            <a:lvl1pPr>
              <a:defRPr sz="2400">
                <a:solidFill>
                  <a:schemeClr val="accent4"/>
                </a:solidFill>
                <a:latin typeface="Montserrat" pitchFamily="2" charset="77"/>
              </a:defRPr>
            </a:lvl1pPr>
            <a:lvl2pPr>
              <a:defRPr sz="2000">
                <a:solidFill>
                  <a:schemeClr val="accent4"/>
                </a:solidFill>
                <a:latin typeface="Montserrat" pitchFamily="2" charset="77"/>
              </a:defRPr>
            </a:lvl2pPr>
            <a:lvl3pPr>
              <a:defRPr sz="1800">
                <a:solidFill>
                  <a:schemeClr val="accent4"/>
                </a:solidFill>
                <a:latin typeface="Montserrat" pitchFamily="2" charset="77"/>
              </a:defRPr>
            </a:lvl3pPr>
            <a:lvl4pPr>
              <a:defRPr sz="1600">
                <a:solidFill>
                  <a:schemeClr val="accent4"/>
                </a:solidFill>
                <a:latin typeface="Montserrat" pitchFamily="2" charset="77"/>
              </a:defRPr>
            </a:lvl4pPr>
            <a:lvl5pPr>
              <a:defRPr sz="1400">
                <a:solidFill>
                  <a:schemeClr val="accent4"/>
                </a:solidFill>
                <a:latin typeface="Montserrat" pitchFamily="2" charset="77"/>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18F40253-684A-2D4F-B1EC-E9085AC9AD13}"/>
              </a:ext>
            </a:extLst>
          </p:cNvPr>
          <p:cNvSpPr>
            <a:spLocks noGrp="1"/>
          </p:cNvSpPr>
          <p:nvPr>
            <p:ph type="sldNum" sz="quarter" idx="12"/>
          </p:nvPr>
        </p:nvSpPr>
        <p:spPr>
          <a:xfrm>
            <a:off x="298939" y="6356350"/>
            <a:ext cx="545123" cy="365125"/>
          </a:xfrm>
        </p:spPr>
        <p:txBody>
          <a:bodyPr/>
          <a:lstStyle>
            <a:lvl1pPr algn="l">
              <a:defRPr>
                <a:solidFill>
                  <a:srgbClr val="0070C0"/>
                </a:solidFill>
              </a:defRPr>
            </a:lvl1pPr>
          </a:lstStyle>
          <a:p>
            <a:fld id="{D9F2F12A-E773-6344-8602-31C2DEEE88BD}" type="slidenum">
              <a:rPr lang="en-US" smtClean="0"/>
              <a:pPr/>
              <a:t>‹#›</a:t>
            </a:fld>
            <a:endParaRPr lang="en-US"/>
          </a:p>
        </p:txBody>
      </p:sp>
      <p:sp>
        <p:nvSpPr>
          <p:cNvPr id="4" name="Rectangle 3">
            <a:extLst>
              <a:ext uri="{FF2B5EF4-FFF2-40B4-BE49-F238E27FC236}">
                <a16:creationId xmlns:a16="http://schemas.microsoft.com/office/drawing/2014/main" id="{20BB48DC-ACBC-2542-B7C7-9C07F85C67C9}"/>
              </a:ext>
            </a:extLst>
          </p:cNvPr>
          <p:cNvSpPr/>
          <p:nvPr userDrawn="1"/>
        </p:nvSpPr>
        <p:spPr>
          <a:xfrm>
            <a:off x="973014" y="5993296"/>
            <a:ext cx="11218986" cy="864704"/>
          </a:xfrm>
          <a:prstGeom prst="rect">
            <a:avLst/>
          </a:prstGeom>
          <a:solidFill>
            <a:srgbClr val="FEFF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112665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805963B-C242-C346-AA42-AD8F8E533E39}"/>
              </a:ext>
            </a:extLst>
          </p:cNvPr>
          <p:cNvSpPr>
            <a:spLocks noGrp="1"/>
          </p:cNvSpPr>
          <p:nvPr>
            <p:ph type="sldNum" sz="quarter" idx="12"/>
          </p:nvPr>
        </p:nvSpPr>
        <p:spPr>
          <a:xfrm>
            <a:off x="298939" y="6356350"/>
            <a:ext cx="545123" cy="365125"/>
          </a:xfrm>
        </p:spPr>
        <p:txBody>
          <a:bodyPr/>
          <a:lstStyle>
            <a:lvl1pPr algn="l">
              <a:defRPr>
                <a:solidFill>
                  <a:schemeClr val="bg1"/>
                </a:solidFill>
              </a:defRPr>
            </a:lvl1pPr>
          </a:lstStyle>
          <a:p>
            <a:fld id="{D9F2F12A-E773-6344-8602-31C2DEEE88BD}" type="slidenum">
              <a:rPr lang="en-US" smtClean="0"/>
              <a:pPr/>
              <a:t>‹#›</a:t>
            </a:fld>
            <a:endParaRPr lang="en-US"/>
          </a:p>
        </p:txBody>
      </p:sp>
      <p:sp>
        <p:nvSpPr>
          <p:cNvPr id="7" name="Title 1">
            <a:extLst>
              <a:ext uri="{FF2B5EF4-FFF2-40B4-BE49-F238E27FC236}">
                <a16:creationId xmlns:a16="http://schemas.microsoft.com/office/drawing/2014/main" id="{177716A1-83AB-564F-8416-C2E9E54DA07F}"/>
              </a:ext>
            </a:extLst>
          </p:cNvPr>
          <p:cNvSpPr>
            <a:spLocks noGrp="1"/>
          </p:cNvSpPr>
          <p:nvPr>
            <p:ph type="title" hasCustomPrompt="1"/>
          </p:nvPr>
        </p:nvSpPr>
        <p:spPr>
          <a:xfrm>
            <a:off x="4349262" y="492185"/>
            <a:ext cx="7004538" cy="752842"/>
          </a:xfrm>
        </p:spPr>
        <p:txBody>
          <a:bodyPr>
            <a:normAutofit/>
          </a:bodyPr>
          <a:lstStyle>
            <a:lvl1pPr>
              <a:defRPr lang="en-US" sz="3600" b="1" i="0" kern="1200" dirty="0" smtClean="0">
                <a:solidFill>
                  <a:schemeClr val="tx1"/>
                </a:solidFill>
                <a:latin typeface="ITC New Baskerville" pitchFamily="50" charset="0"/>
                <a:ea typeface="+mj-ea"/>
                <a:cs typeface="+mj-cs"/>
              </a:defRPr>
            </a:lvl1pPr>
          </a:lstStyle>
          <a:p>
            <a:r>
              <a:rPr lang="en-US"/>
              <a:t>Click to edit Slide title</a:t>
            </a:r>
          </a:p>
        </p:txBody>
      </p:sp>
      <p:sp>
        <p:nvSpPr>
          <p:cNvPr id="8" name="Content Placeholder 2">
            <a:extLst>
              <a:ext uri="{FF2B5EF4-FFF2-40B4-BE49-F238E27FC236}">
                <a16:creationId xmlns:a16="http://schemas.microsoft.com/office/drawing/2014/main" id="{C9BF6698-8F39-9B40-B8CE-2B132C168DA8}"/>
              </a:ext>
            </a:extLst>
          </p:cNvPr>
          <p:cNvSpPr>
            <a:spLocks noGrp="1"/>
          </p:cNvSpPr>
          <p:nvPr>
            <p:ph idx="1" hasCustomPrompt="1"/>
          </p:nvPr>
        </p:nvSpPr>
        <p:spPr>
          <a:xfrm>
            <a:off x="4349262" y="1825625"/>
            <a:ext cx="7004538" cy="4351338"/>
          </a:xfrm>
        </p:spPr>
        <p:txBody>
          <a:bodyPr/>
          <a:lstStyle>
            <a:lvl1pPr>
              <a:defRPr sz="2400">
                <a:solidFill>
                  <a:schemeClr val="accent4"/>
                </a:solidFill>
                <a:latin typeface="Montserrat" pitchFamily="2" charset="77"/>
              </a:defRPr>
            </a:lvl1pPr>
            <a:lvl2pPr>
              <a:defRPr sz="2000">
                <a:solidFill>
                  <a:schemeClr val="accent4"/>
                </a:solidFill>
                <a:latin typeface="Montserrat" pitchFamily="2" charset="77"/>
              </a:defRPr>
            </a:lvl2pPr>
            <a:lvl3pPr>
              <a:defRPr sz="1800">
                <a:solidFill>
                  <a:schemeClr val="accent4"/>
                </a:solidFill>
                <a:latin typeface="Montserrat" pitchFamily="2" charset="77"/>
              </a:defRPr>
            </a:lvl3pPr>
            <a:lvl4pPr>
              <a:defRPr sz="1600">
                <a:solidFill>
                  <a:schemeClr val="accent4"/>
                </a:solidFill>
                <a:latin typeface="Montserrat" pitchFamily="2" charset="77"/>
              </a:defRPr>
            </a:lvl4pPr>
            <a:lvl5pPr>
              <a:defRPr sz="1400">
                <a:solidFill>
                  <a:schemeClr val="accent4"/>
                </a:solidFill>
                <a:latin typeface="Montserrat" pitchFamily="2" charset="77"/>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49661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7F747-407F-384A-9D86-F4C785908E36}"/>
              </a:ext>
            </a:extLst>
          </p:cNvPr>
          <p:cNvSpPr>
            <a:spLocks noGrp="1"/>
          </p:cNvSpPr>
          <p:nvPr>
            <p:ph type="title" hasCustomPrompt="1"/>
          </p:nvPr>
        </p:nvSpPr>
        <p:spPr>
          <a:xfrm>
            <a:off x="973014" y="492185"/>
            <a:ext cx="10380786" cy="752842"/>
          </a:xfrm>
        </p:spPr>
        <p:txBody>
          <a:bodyPr>
            <a:normAutofit/>
          </a:bodyPr>
          <a:lstStyle>
            <a:lvl1pPr>
              <a:defRPr lang="en-US" sz="3600" b="1" i="0" kern="1200" dirty="0" smtClean="0">
                <a:solidFill>
                  <a:schemeClr val="tx1"/>
                </a:solidFill>
                <a:latin typeface="ITC New Baskerville" pitchFamily="50" charset="0"/>
                <a:ea typeface="+mj-ea"/>
                <a:cs typeface="+mj-cs"/>
              </a:defRPr>
            </a:lvl1pPr>
          </a:lstStyle>
          <a:p>
            <a:r>
              <a:rPr lang="en-US"/>
              <a:t>Enter Slide </a:t>
            </a:r>
            <a:br>
              <a:rPr lang="en-US"/>
            </a:br>
            <a:r>
              <a:rPr lang="en-US"/>
              <a:t>Title Here</a:t>
            </a:r>
          </a:p>
        </p:txBody>
      </p:sp>
      <p:sp>
        <p:nvSpPr>
          <p:cNvPr id="9" name="Slide Number Placeholder 5">
            <a:extLst>
              <a:ext uri="{FF2B5EF4-FFF2-40B4-BE49-F238E27FC236}">
                <a16:creationId xmlns:a16="http://schemas.microsoft.com/office/drawing/2014/main" id="{18F40253-684A-2D4F-B1EC-E9085AC9AD13}"/>
              </a:ext>
            </a:extLst>
          </p:cNvPr>
          <p:cNvSpPr>
            <a:spLocks noGrp="1"/>
          </p:cNvSpPr>
          <p:nvPr>
            <p:ph type="sldNum" sz="quarter" idx="12"/>
          </p:nvPr>
        </p:nvSpPr>
        <p:spPr>
          <a:xfrm>
            <a:off x="298939" y="6356350"/>
            <a:ext cx="545123" cy="365125"/>
          </a:xfrm>
        </p:spPr>
        <p:txBody>
          <a:bodyPr/>
          <a:lstStyle>
            <a:lvl1pPr algn="l">
              <a:defRPr>
                <a:solidFill>
                  <a:srgbClr val="0070C0"/>
                </a:solidFill>
              </a:defRPr>
            </a:lvl1pPr>
          </a:lstStyle>
          <a:p>
            <a:fld id="{D9F2F12A-E773-6344-8602-31C2DEEE88BD}" type="slidenum">
              <a:rPr lang="en-US" smtClean="0"/>
              <a:pPr/>
              <a:t>‹#›</a:t>
            </a:fld>
            <a:endParaRPr lang="en-US"/>
          </a:p>
        </p:txBody>
      </p:sp>
      <p:pic>
        <p:nvPicPr>
          <p:cNvPr id="5" name="Picture 4" descr="A picture containing outdoor, flying, holding, person&#10;&#10;Description automatically generated">
            <a:extLst>
              <a:ext uri="{FF2B5EF4-FFF2-40B4-BE49-F238E27FC236}">
                <a16:creationId xmlns:a16="http://schemas.microsoft.com/office/drawing/2014/main" id="{8C80636C-9562-3746-A596-01E913863FB8}"/>
              </a:ext>
            </a:extLst>
          </p:cNvPr>
          <p:cNvPicPr>
            <a:picLocks noChangeAspect="1"/>
          </p:cNvPicPr>
          <p:nvPr userDrawn="1"/>
        </p:nvPicPr>
        <p:blipFill>
          <a:blip r:embed="rId3"/>
          <a:stretch>
            <a:fillRect/>
          </a:stretch>
        </p:blipFill>
        <p:spPr>
          <a:xfrm>
            <a:off x="6369093" y="1782396"/>
            <a:ext cx="5072630" cy="3949700"/>
          </a:xfrm>
          <a:prstGeom prst="rect">
            <a:avLst/>
          </a:prstGeom>
          <a:noFill/>
          <a:ln>
            <a:noFill/>
          </a:ln>
        </p:spPr>
      </p:pic>
      <p:pic>
        <p:nvPicPr>
          <p:cNvPr id="7" name="Picture 6">
            <a:extLst>
              <a:ext uri="{FF2B5EF4-FFF2-40B4-BE49-F238E27FC236}">
                <a16:creationId xmlns:a16="http://schemas.microsoft.com/office/drawing/2014/main" id="{9B16B3A7-3B73-C54C-A8ED-12055BA17B52}"/>
              </a:ext>
            </a:extLst>
          </p:cNvPr>
          <p:cNvPicPr>
            <a:picLocks noChangeAspect="1"/>
          </p:cNvPicPr>
          <p:nvPr/>
        </p:nvPicPr>
        <p:blipFill>
          <a:blip r:embed="rId4"/>
          <a:srcRect/>
          <a:stretch/>
        </p:blipFill>
        <p:spPr>
          <a:xfrm>
            <a:off x="1066798" y="1782396"/>
            <a:ext cx="5041678" cy="3949700"/>
          </a:xfrm>
          <a:prstGeom prst="rect">
            <a:avLst/>
          </a:prstGeom>
          <a:noFill/>
          <a:ln>
            <a:noFill/>
          </a:ln>
        </p:spPr>
      </p:pic>
      <p:sp>
        <p:nvSpPr>
          <p:cNvPr id="11" name="Content Placeholder 2">
            <a:extLst>
              <a:ext uri="{FF2B5EF4-FFF2-40B4-BE49-F238E27FC236}">
                <a16:creationId xmlns:a16="http://schemas.microsoft.com/office/drawing/2014/main" id="{CF71E8A5-BC27-6F40-87F0-964121468E85}"/>
              </a:ext>
            </a:extLst>
          </p:cNvPr>
          <p:cNvSpPr>
            <a:spLocks noGrp="1"/>
          </p:cNvSpPr>
          <p:nvPr>
            <p:ph idx="1" hasCustomPrompt="1"/>
          </p:nvPr>
        </p:nvSpPr>
        <p:spPr>
          <a:xfrm>
            <a:off x="1172308" y="1922580"/>
            <a:ext cx="4923692" cy="3809515"/>
          </a:xfrm>
        </p:spPr>
        <p:txBody>
          <a:bodyPr>
            <a:normAutofit/>
          </a:bodyPr>
          <a:lstStyle>
            <a:lvl1pPr marL="0" indent="0">
              <a:buFontTx/>
              <a:buNone/>
              <a:defRPr sz="2000" b="1">
                <a:solidFill>
                  <a:srgbClr val="FEFFFE"/>
                </a:solidFill>
                <a:latin typeface="Montserrat" pitchFamily="2" charset="77"/>
              </a:defRPr>
            </a:lvl1pPr>
            <a:lvl2pPr marL="457200" indent="0">
              <a:buFontTx/>
              <a:buNone/>
              <a:defRPr sz="2000">
                <a:solidFill>
                  <a:schemeClr val="bg1"/>
                </a:solidFill>
                <a:latin typeface="Montserrat" pitchFamily="2" charset="77"/>
              </a:defRPr>
            </a:lvl2pPr>
            <a:lvl3pPr marL="914400" indent="0">
              <a:buFontTx/>
              <a:buNone/>
              <a:defRPr sz="1800">
                <a:solidFill>
                  <a:schemeClr val="bg1"/>
                </a:solidFill>
                <a:latin typeface="Montserrat" pitchFamily="2" charset="77"/>
              </a:defRPr>
            </a:lvl3pPr>
            <a:lvl4pPr marL="1371600" indent="0">
              <a:buFontTx/>
              <a:buNone/>
              <a:defRPr sz="1600">
                <a:solidFill>
                  <a:schemeClr val="bg1"/>
                </a:solidFill>
                <a:latin typeface="Montserrat" pitchFamily="2" charset="77"/>
              </a:defRPr>
            </a:lvl4pPr>
            <a:lvl5pPr marL="1828800" indent="0">
              <a:buFontTx/>
              <a:buNone/>
              <a:defRPr sz="1400">
                <a:solidFill>
                  <a:schemeClr val="bg1"/>
                </a:solidFill>
                <a:latin typeface="Montserrat" pitchFamily="2" charset="77"/>
              </a:defRPr>
            </a:lvl5pPr>
          </a:lstStyle>
          <a:p>
            <a:pPr lvl="0"/>
            <a:r>
              <a:rPr lang="en-US"/>
              <a:t>Click to edit text styles</a:t>
            </a:r>
          </a:p>
        </p:txBody>
      </p:sp>
      <p:sp>
        <p:nvSpPr>
          <p:cNvPr id="12" name="Content Placeholder 2">
            <a:extLst>
              <a:ext uri="{FF2B5EF4-FFF2-40B4-BE49-F238E27FC236}">
                <a16:creationId xmlns:a16="http://schemas.microsoft.com/office/drawing/2014/main" id="{0B4330D2-90DC-9849-AE6F-51DC128AD68D}"/>
              </a:ext>
            </a:extLst>
          </p:cNvPr>
          <p:cNvSpPr>
            <a:spLocks noGrp="1"/>
          </p:cNvSpPr>
          <p:nvPr>
            <p:ph idx="13" hasCustomPrompt="1"/>
          </p:nvPr>
        </p:nvSpPr>
        <p:spPr>
          <a:xfrm>
            <a:off x="6496317" y="1934298"/>
            <a:ext cx="4923692" cy="3809515"/>
          </a:xfrm>
        </p:spPr>
        <p:txBody>
          <a:bodyPr>
            <a:normAutofit/>
          </a:bodyPr>
          <a:lstStyle>
            <a:lvl1pPr marL="0" indent="0">
              <a:buFontTx/>
              <a:buNone/>
              <a:defRPr sz="2000" b="1">
                <a:solidFill>
                  <a:srgbClr val="FEFFFE"/>
                </a:solidFill>
                <a:latin typeface="Montserrat" pitchFamily="2" charset="77"/>
              </a:defRPr>
            </a:lvl1pPr>
            <a:lvl2pPr>
              <a:defRPr sz="2000">
                <a:solidFill>
                  <a:schemeClr val="bg1"/>
                </a:solidFill>
                <a:latin typeface="Montserrat" pitchFamily="2" charset="77"/>
              </a:defRPr>
            </a:lvl2pPr>
            <a:lvl3pPr>
              <a:defRPr sz="1800">
                <a:solidFill>
                  <a:schemeClr val="bg1"/>
                </a:solidFill>
                <a:latin typeface="Montserrat" pitchFamily="2" charset="77"/>
              </a:defRPr>
            </a:lvl3pPr>
            <a:lvl4pPr>
              <a:defRPr sz="1600">
                <a:solidFill>
                  <a:schemeClr val="bg1"/>
                </a:solidFill>
                <a:latin typeface="Montserrat" pitchFamily="2" charset="77"/>
              </a:defRPr>
            </a:lvl4pPr>
            <a:lvl5pPr>
              <a:defRPr sz="1400">
                <a:solidFill>
                  <a:schemeClr val="bg1"/>
                </a:solidFill>
                <a:latin typeface="Montserrat" pitchFamily="2" charset="77"/>
              </a:defRPr>
            </a:lvl5pPr>
          </a:lstStyle>
          <a:p>
            <a:pPr lvl="0"/>
            <a:r>
              <a:rPr lang="en-US"/>
              <a:t>Click to edit text styles</a:t>
            </a:r>
          </a:p>
        </p:txBody>
      </p:sp>
    </p:spTree>
    <p:extLst>
      <p:ext uri="{BB962C8B-B14F-4D97-AF65-F5344CB8AC3E}">
        <p14:creationId xmlns:p14="http://schemas.microsoft.com/office/powerpoint/2010/main" val="4777853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7F747-407F-384A-9D86-F4C785908E36}"/>
              </a:ext>
            </a:extLst>
          </p:cNvPr>
          <p:cNvSpPr>
            <a:spLocks noGrp="1"/>
          </p:cNvSpPr>
          <p:nvPr>
            <p:ph type="title" hasCustomPrompt="1"/>
          </p:nvPr>
        </p:nvSpPr>
        <p:spPr>
          <a:xfrm>
            <a:off x="973014" y="492185"/>
            <a:ext cx="10380786" cy="752842"/>
          </a:xfrm>
        </p:spPr>
        <p:txBody>
          <a:bodyPr>
            <a:normAutofit/>
          </a:bodyPr>
          <a:lstStyle>
            <a:lvl1pPr>
              <a:defRPr lang="en-US" sz="3600" b="1" i="0" kern="1200" dirty="0" smtClean="0">
                <a:solidFill>
                  <a:schemeClr val="tx1"/>
                </a:solidFill>
                <a:latin typeface="ITC New Baskerville" pitchFamily="50" charset="0"/>
                <a:ea typeface="+mj-ea"/>
                <a:cs typeface="+mj-cs"/>
              </a:defRPr>
            </a:lvl1pPr>
          </a:lstStyle>
          <a:p>
            <a:r>
              <a:rPr lang="en-US"/>
              <a:t>Enter Slide </a:t>
            </a:r>
            <a:br>
              <a:rPr lang="en-US"/>
            </a:br>
            <a:r>
              <a:rPr lang="en-US"/>
              <a:t>Title Here</a:t>
            </a:r>
          </a:p>
        </p:txBody>
      </p:sp>
      <p:sp>
        <p:nvSpPr>
          <p:cNvPr id="9" name="Slide Number Placeholder 5">
            <a:extLst>
              <a:ext uri="{FF2B5EF4-FFF2-40B4-BE49-F238E27FC236}">
                <a16:creationId xmlns:a16="http://schemas.microsoft.com/office/drawing/2014/main" id="{18F40253-684A-2D4F-B1EC-E9085AC9AD13}"/>
              </a:ext>
            </a:extLst>
          </p:cNvPr>
          <p:cNvSpPr>
            <a:spLocks noGrp="1"/>
          </p:cNvSpPr>
          <p:nvPr>
            <p:ph type="sldNum" sz="quarter" idx="12"/>
          </p:nvPr>
        </p:nvSpPr>
        <p:spPr>
          <a:xfrm>
            <a:off x="298939" y="6356350"/>
            <a:ext cx="545123" cy="365125"/>
          </a:xfrm>
        </p:spPr>
        <p:txBody>
          <a:bodyPr/>
          <a:lstStyle>
            <a:lvl1pPr algn="l">
              <a:defRPr>
                <a:solidFill>
                  <a:srgbClr val="0070C0"/>
                </a:solidFill>
              </a:defRPr>
            </a:lvl1pPr>
          </a:lstStyle>
          <a:p>
            <a:fld id="{D9F2F12A-E773-6344-8602-31C2DEEE88BD}" type="slidenum">
              <a:rPr lang="en-US" smtClean="0"/>
              <a:pPr/>
              <a:t>‹#›</a:t>
            </a:fld>
            <a:endParaRPr lang="en-US"/>
          </a:p>
        </p:txBody>
      </p:sp>
      <p:pic>
        <p:nvPicPr>
          <p:cNvPr id="5" name="Picture 4">
            <a:extLst>
              <a:ext uri="{FF2B5EF4-FFF2-40B4-BE49-F238E27FC236}">
                <a16:creationId xmlns:a16="http://schemas.microsoft.com/office/drawing/2014/main" id="{8C80636C-9562-3746-A596-01E913863FB8}"/>
              </a:ext>
            </a:extLst>
          </p:cNvPr>
          <p:cNvPicPr>
            <a:picLocks noChangeAspect="1"/>
          </p:cNvPicPr>
          <p:nvPr userDrawn="1"/>
        </p:nvPicPr>
        <p:blipFill>
          <a:blip r:embed="rId3"/>
          <a:srcRect/>
          <a:stretch/>
        </p:blipFill>
        <p:spPr>
          <a:xfrm>
            <a:off x="6369317" y="1782396"/>
            <a:ext cx="4923691" cy="3949700"/>
          </a:xfrm>
          <a:prstGeom prst="rect">
            <a:avLst/>
          </a:prstGeom>
          <a:noFill/>
          <a:ln>
            <a:noFill/>
          </a:ln>
        </p:spPr>
      </p:pic>
      <p:pic>
        <p:nvPicPr>
          <p:cNvPr id="7" name="Picture 6">
            <a:extLst>
              <a:ext uri="{FF2B5EF4-FFF2-40B4-BE49-F238E27FC236}">
                <a16:creationId xmlns:a16="http://schemas.microsoft.com/office/drawing/2014/main" id="{9B16B3A7-3B73-C54C-A8ED-12055BA17B52}"/>
              </a:ext>
            </a:extLst>
          </p:cNvPr>
          <p:cNvPicPr>
            <a:picLocks noChangeAspect="1"/>
          </p:cNvPicPr>
          <p:nvPr/>
        </p:nvPicPr>
        <p:blipFill>
          <a:blip r:embed="rId4"/>
          <a:srcRect/>
          <a:stretch/>
        </p:blipFill>
        <p:spPr>
          <a:xfrm>
            <a:off x="1080476" y="1782396"/>
            <a:ext cx="4882061" cy="3949700"/>
          </a:xfrm>
          <a:prstGeom prst="rect">
            <a:avLst/>
          </a:prstGeom>
          <a:noFill/>
          <a:ln>
            <a:noFill/>
          </a:ln>
        </p:spPr>
      </p:pic>
      <p:sp>
        <p:nvSpPr>
          <p:cNvPr id="11" name="Content Placeholder 2">
            <a:extLst>
              <a:ext uri="{FF2B5EF4-FFF2-40B4-BE49-F238E27FC236}">
                <a16:creationId xmlns:a16="http://schemas.microsoft.com/office/drawing/2014/main" id="{CF71E8A5-BC27-6F40-87F0-964121468E85}"/>
              </a:ext>
            </a:extLst>
          </p:cNvPr>
          <p:cNvSpPr>
            <a:spLocks noGrp="1"/>
          </p:cNvSpPr>
          <p:nvPr>
            <p:ph idx="1" hasCustomPrompt="1"/>
          </p:nvPr>
        </p:nvSpPr>
        <p:spPr>
          <a:xfrm>
            <a:off x="1207477" y="1922580"/>
            <a:ext cx="4923692" cy="3809515"/>
          </a:xfrm>
        </p:spPr>
        <p:txBody>
          <a:bodyPr>
            <a:normAutofit/>
          </a:bodyPr>
          <a:lstStyle>
            <a:lvl1pPr marL="0" indent="0">
              <a:buFontTx/>
              <a:buNone/>
              <a:defRPr sz="2000" b="1">
                <a:solidFill>
                  <a:srgbClr val="FEFFFE"/>
                </a:solidFill>
                <a:latin typeface="Montserrat" pitchFamily="2" charset="77"/>
              </a:defRPr>
            </a:lvl1pPr>
            <a:lvl2pPr marL="457200" indent="0">
              <a:buFontTx/>
              <a:buNone/>
              <a:defRPr sz="2000">
                <a:solidFill>
                  <a:schemeClr val="bg1"/>
                </a:solidFill>
                <a:latin typeface="Montserrat" pitchFamily="2" charset="77"/>
              </a:defRPr>
            </a:lvl2pPr>
            <a:lvl3pPr marL="914400" indent="0">
              <a:buFontTx/>
              <a:buNone/>
              <a:defRPr sz="1800">
                <a:solidFill>
                  <a:schemeClr val="bg1"/>
                </a:solidFill>
                <a:latin typeface="Montserrat" pitchFamily="2" charset="77"/>
              </a:defRPr>
            </a:lvl3pPr>
            <a:lvl4pPr marL="1371600" indent="0">
              <a:buFontTx/>
              <a:buNone/>
              <a:defRPr sz="1600">
                <a:solidFill>
                  <a:schemeClr val="bg1"/>
                </a:solidFill>
                <a:latin typeface="Montserrat" pitchFamily="2" charset="77"/>
              </a:defRPr>
            </a:lvl4pPr>
            <a:lvl5pPr marL="1828800" indent="0">
              <a:buFontTx/>
              <a:buNone/>
              <a:defRPr sz="1400">
                <a:solidFill>
                  <a:schemeClr val="bg1"/>
                </a:solidFill>
                <a:latin typeface="Montserrat" pitchFamily="2" charset="77"/>
              </a:defRPr>
            </a:lvl5pPr>
          </a:lstStyle>
          <a:p>
            <a:pPr lvl="0"/>
            <a:r>
              <a:rPr lang="en-US"/>
              <a:t>Click to edit text styles</a:t>
            </a:r>
          </a:p>
        </p:txBody>
      </p:sp>
      <p:sp>
        <p:nvSpPr>
          <p:cNvPr id="12" name="Content Placeholder 2">
            <a:extLst>
              <a:ext uri="{FF2B5EF4-FFF2-40B4-BE49-F238E27FC236}">
                <a16:creationId xmlns:a16="http://schemas.microsoft.com/office/drawing/2014/main" id="{0B4330D2-90DC-9849-AE6F-51DC128AD68D}"/>
              </a:ext>
            </a:extLst>
          </p:cNvPr>
          <p:cNvSpPr>
            <a:spLocks noGrp="1"/>
          </p:cNvSpPr>
          <p:nvPr>
            <p:ph idx="13" hasCustomPrompt="1"/>
          </p:nvPr>
        </p:nvSpPr>
        <p:spPr>
          <a:xfrm>
            <a:off x="6496317" y="1934298"/>
            <a:ext cx="4923692" cy="3809515"/>
          </a:xfrm>
        </p:spPr>
        <p:txBody>
          <a:bodyPr>
            <a:normAutofit/>
          </a:bodyPr>
          <a:lstStyle>
            <a:lvl1pPr marL="0" indent="0">
              <a:buFontTx/>
              <a:buNone/>
              <a:defRPr sz="2000" b="1">
                <a:solidFill>
                  <a:srgbClr val="FEFFFE"/>
                </a:solidFill>
                <a:latin typeface="Montserrat" pitchFamily="2" charset="77"/>
              </a:defRPr>
            </a:lvl1pPr>
            <a:lvl2pPr>
              <a:defRPr sz="2000">
                <a:solidFill>
                  <a:schemeClr val="bg1"/>
                </a:solidFill>
                <a:latin typeface="Montserrat" pitchFamily="2" charset="77"/>
              </a:defRPr>
            </a:lvl2pPr>
            <a:lvl3pPr>
              <a:defRPr sz="1800">
                <a:solidFill>
                  <a:schemeClr val="bg1"/>
                </a:solidFill>
                <a:latin typeface="Montserrat" pitchFamily="2" charset="77"/>
              </a:defRPr>
            </a:lvl3pPr>
            <a:lvl4pPr>
              <a:defRPr sz="1600">
                <a:solidFill>
                  <a:schemeClr val="bg1"/>
                </a:solidFill>
                <a:latin typeface="Montserrat" pitchFamily="2" charset="77"/>
              </a:defRPr>
            </a:lvl4pPr>
            <a:lvl5pPr>
              <a:defRPr sz="1400">
                <a:solidFill>
                  <a:schemeClr val="bg1"/>
                </a:solidFill>
                <a:latin typeface="Montserrat" pitchFamily="2" charset="77"/>
              </a:defRPr>
            </a:lvl5pPr>
          </a:lstStyle>
          <a:p>
            <a:pPr lvl="0"/>
            <a:r>
              <a:rPr lang="en-US"/>
              <a:t>Click to edit text styles</a:t>
            </a:r>
          </a:p>
        </p:txBody>
      </p:sp>
    </p:spTree>
    <p:extLst>
      <p:ext uri="{BB962C8B-B14F-4D97-AF65-F5344CB8AC3E}">
        <p14:creationId xmlns:p14="http://schemas.microsoft.com/office/powerpoint/2010/main" val="22279523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7F747-407F-384A-9D86-F4C785908E36}"/>
              </a:ext>
            </a:extLst>
          </p:cNvPr>
          <p:cNvSpPr>
            <a:spLocks noGrp="1"/>
          </p:cNvSpPr>
          <p:nvPr>
            <p:ph type="title" hasCustomPrompt="1"/>
          </p:nvPr>
        </p:nvSpPr>
        <p:spPr>
          <a:xfrm>
            <a:off x="973014" y="492185"/>
            <a:ext cx="10380786" cy="752842"/>
          </a:xfrm>
        </p:spPr>
        <p:txBody>
          <a:bodyPr>
            <a:normAutofit/>
          </a:bodyPr>
          <a:lstStyle>
            <a:lvl1pPr>
              <a:defRPr lang="en-US" sz="3600" b="1" i="0" kern="1200" dirty="0" smtClean="0">
                <a:solidFill>
                  <a:schemeClr val="tx1"/>
                </a:solidFill>
                <a:latin typeface="ITC New Baskerville" pitchFamily="50" charset="0"/>
                <a:ea typeface="+mj-ea"/>
                <a:cs typeface="+mj-cs"/>
              </a:defRPr>
            </a:lvl1pPr>
          </a:lstStyle>
          <a:p>
            <a:r>
              <a:rPr lang="en-US"/>
              <a:t>Enter Slide </a:t>
            </a:r>
            <a:br>
              <a:rPr lang="en-US"/>
            </a:br>
            <a:r>
              <a:rPr lang="en-US"/>
              <a:t>Title Here</a:t>
            </a:r>
          </a:p>
        </p:txBody>
      </p:sp>
      <p:sp>
        <p:nvSpPr>
          <p:cNvPr id="9" name="Slide Number Placeholder 5">
            <a:extLst>
              <a:ext uri="{FF2B5EF4-FFF2-40B4-BE49-F238E27FC236}">
                <a16:creationId xmlns:a16="http://schemas.microsoft.com/office/drawing/2014/main" id="{18F40253-684A-2D4F-B1EC-E9085AC9AD13}"/>
              </a:ext>
            </a:extLst>
          </p:cNvPr>
          <p:cNvSpPr>
            <a:spLocks noGrp="1"/>
          </p:cNvSpPr>
          <p:nvPr>
            <p:ph type="sldNum" sz="quarter" idx="12"/>
          </p:nvPr>
        </p:nvSpPr>
        <p:spPr>
          <a:xfrm>
            <a:off x="298939" y="6356350"/>
            <a:ext cx="545123" cy="365125"/>
          </a:xfrm>
        </p:spPr>
        <p:txBody>
          <a:bodyPr/>
          <a:lstStyle>
            <a:lvl1pPr algn="l">
              <a:defRPr>
                <a:solidFill>
                  <a:srgbClr val="0070C0"/>
                </a:solidFill>
              </a:defRPr>
            </a:lvl1pPr>
          </a:lstStyle>
          <a:p>
            <a:fld id="{D9F2F12A-E773-6344-8602-31C2DEEE88BD}" type="slidenum">
              <a:rPr lang="en-US" smtClean="0"/>
              <a:pPr/>
              <a:t>‹#›</a:t>
            </a:fld>
            <a:endParaRPr lang="en-US"/>
          </a:p>
        </p:txBody>
      </p:sp>
      <p:pic>
        <p:nvPicPr>
          <p:cNvPr id="8" name="Picture 7" descr="A picture containing flying, blue, holding, air&#10;&#10;Description automatically generated">
            <a:extLst>
              <a:ext uri="{FF2B5EF4-FFF2-40B4-BE49-F238E27FC236}">
                <a16:creationId xmlns:a16="http://schemas.microsoft.com/office/drawing/2014/main" id="{3F9CF2FC-B2E9-7242-8489-E4868506A5D7}"/>
              </a:ext>
            </a:extLst>
          </p:cNvPr>
          <p:cNvPicPr>
            <a:picLocks noChangeAspect="1"/>
          </p:cNvPicPr>
          <p:nvPr userDrawn="1"/>
        </p:nvPicPr>
        <p:blipFill>
          <a:blip r:embed="rId3"/>
          <a:stretch>
            <a:fillRect/>
          </a:stretch>
        </p:blipFill>
        <p:spPr>
          <a:xfrm>
            <a:off x="1086021" y="1782396"/>
            <a:ext cx="3198698" cy="3949700"/>
          </a:xfrm>
          <a:prstGeom prst="rect">
            <a:avLst/>
          </a:prstGeom>
        </p:spPr>
      </p:pic>
      <p:pic>
        <p:nvPicPr>
          <p:cNvPr id="10" name="Picture 9" descr="A picture containing sky, star, flying&#10;&#10;Description automatically generated">
            <a:extLst>
              <a:ext uri="{FF2B5EF4-FFF2-40B4-BE49-F238E27FC236}">
                <a16:creationId xmlns:a16="http://schemas.microsoft.com/office/drawing/2014/main" id="{EB147EC9-4FFD-6C47-9AF1-9EAF40431C74}"/>
              </a:ext>
            </a:extLst>
          </p:cNvPr>
          <p:cNvPicPr>
            <a:picLocks noChangeAspect="1"/>
          </p:cNvPicPr>
          <p:nvPr userDrawn="1"/>
        </p:nvPicPr>
        <p:blipFill>
          <a:blip r:embed="rId4"/>
          <a:stretch>
            <a:fillRect/>
          </a:stretch>
        </p:blipFill>
        <p:spPr>
          <a:xfrm>
            <a:off x="4607656" y="1782396"/>
            <a:ext cx="3211807" cy="3949700"/>
          </a:xfrm>
          <a:prstGeom prst="rect">
            <a:avLst/>
          </a:prstGeom>
        </p:spPr>
      </p:pic>
      <p:pic>
        <p:nvPicPr>
          <p:cNvPr id="13" name="Picture 12" descr="A picture containing holding, flying, ball, green&#10;&#10;Description automatically generated">
            <a:extLst>
              <a:ext uri="{FF2B5EF4-FFF2-40B4-BE49-F238E27FC236}">
                <a16:creationId xmlns:a16="http://schemas.microsoft.com/office/drawing/2014/main" id="{8DE21091-D3B1-4A4F-BEA0-927AAB484B6E}"/>
              </a:ext>
            </a:extLst>
          </p:cNvPr>
          <p:cNvPicPr>
            <a:picLocks noChangeAspect="1"/>
          </p:cNvPicPr>
          <p:nvPr userDrawn="1"/>
        </p:nvPicPr>
        <p:blipFill>
          <a:blip r:embed="rId5"/>
          <a:stretch>
            <a:fillRect/>
          </a:stretch>
        </p:blipFill>
        <p:spPr>
          <a:xfrm>
            <a:off x="8141992" y="1782396"/>
            <a:ext cx="3211807" cy="3949700"/>
          </a:xfrm>
          <a:prstGeom prst="rect">
            <a:avLst/>
          </a:prstGeom>
        </p:spPr>
      </p:pic>
      <p:sp>
        <p:nvSpPr>
          <p:cNvPr id="14" name="Content Placeholder 2">
            <a:extLst>
              <a:ext uri="{FF2B5EF4-FFF2-40B4-BE49-F238E27FC236}">
                <a16:creationId xmlns:a16="http://schemas.microsoft.com/office/drawing/2014/main" id="{08D4837D-EE82-074A-AE1D-7DC05F989EB2}"/>
              </a:ext>
            </a:extLst>
          </p:cNvPr>
          <p:cNvSpPr>
            <a:spLocks noGrp="1"/>
          </p:cNvSpPr>
          <p:nvPr>
            <p:ph idx="1" hasCustomPrompt="1"/>
          </p:nvPr>
        </p:nvSpPr>
        <p:spPr>
          <a:xfrm>
            <a:off x="1172308" y="1922580"/>
            <a:ext cx="3112411" cy="3809515"/>
          </a:xfrm>
        </p:spPr>
        <p:txBody>
          <a:bodyPr>
            <a:normAutofit/>
          </a:bodyPr>
          <a:lstStyle>
            <a:lvl1pPr marL="0" indent="0">
              <a:buFontTx/>
              <a:buNone/>
              <a:defRPr sz="2000" b="1">
                <a:solidFill>
                  <a:srgbClr val="FEFFFE"/>
                </a:solidFill>
                <a:latin typeface="Montserrat" pitchFamily="2" charset="77"/>
              </a:defRPr>
            </a:lvl1pPr>
            <a:lvl2pPr marL="457200" indent="0">
              <a:buFontTx/>
              <a:buNone/>
              <a:defRPr sz="2000">
                <a:solidFill>
                  <a:schemeClr val="bg1"/>
                </a:solidFill>
                <a:latin typeface="Montserrat" pitchFamily="2" charset="77"/>
              </a:defRPr>
            </a:lvl2pPr>
            <a:lvl3pPr marL="914400" indent="0">
              <a:buFontTx/>
              <a:buNone/>
              <a:defRPr sz="1800">
                <a:solidFill>
                  <a:schemeClr val="bg1"/>
                </a:solidFill>
                <a:latin typeface="Montserrat" pitchFamily="2" charset="77"/>
              </a:defRPr>
            </a:lvl3pPr>
            <a:lvl4pPr marL="1371600" indent="0">
              <a:buFontTx/>
              <a:buNone/>
              <a:defRPr sz="1600">
                <a:solidFill>
                  <a:schemeClr val="bg1"/>
                </a:solidFill>
                <a:latin typeface="Montserrat" pitchFamily="2" charset="77"/>
              </a:defRPr>
            </a:lvl4pPr>
            <a:lvl5pPr marL="1828800" indent="0">
              <a:buFontTx/>
              <a:buNone/>
              <a:defRPr sz="1400">
                <a:solidFill>
                  <a:schemeClr val="bg1"/>
                </a:solidFill>
                <a:latin typeface="Montserrat" pitchFamily="2" charset="77"/>
              </a:defRPr>
            </a:lvl5pPr>
          </a:lstStyle>
          <a:p>
            <a:pPr lvl="0"/>
            <a:r>
              <a:rPr lang="en-US"/>
              <a:t>Click to edit text styles</a:t>
            </a:r>
          </a:p>
        </p:txBody>
      </p:sp>
      <p:sp>
        <p:nvSpPr>
          <p:cNvPr id="15" name="Content Placeholder 2">
            <a:extLst>
              <a:ext uri="{FF2B5EF4-FFF2-40B4-BE49-F238E27FC236}">
                <a16:creationId xmlns:a16="http://schemas.microsoft.com/office/drawing/2014/main" id="{FDBBE3CB-C1BA-B44E-BBC1-10BBEB8F648A}"/>
              </a:ext>
            </a:extLst>
          </p:cNvPr>
          <p:cNvSpPr>
            <a:spLocks noGrp="1"/>
          </p:cNvSpPr>
          <p:nvPr>
            <p:ph idx="13" hasCustomPrompt="1"/>
          </p:nvPr>
        </p:nvSpPr>
        <p:spPr>
          <a:xfrm>
            <a:off x="4707052" y="1922579"/>
            <a:ext cx="3112411" cy="3809515"/>
          </a:xfrm>
        </p:spPr>
        <p:txBody>
          <a:bodyPr>
            <a:normAutofit/>
          </a:bodyPr>
          <a:lstStyle>
            <a:lvl1pPr marL="0" indent="0">
              <a:buFontTx/>
              <a:buNone/>
              <a:defRPr sz="2000" b="1">
                <a:solidFill>
                  <a:srgbClr val="FEFFFE"/>
                </a:solidFill>
                <a:latin typeface="Montserrat" pitchFamily="2" charset="77"/>
              </a:defRPr>
            </a:lvl1pPr>
            <a:lvl2pPr marL="457200" indent="0">
              <a:buFontTx/>
              <a:buNone/>
              <a:defRPr sz="2000">
                <a:solidFill>
                  <a:schemeClr val="bg1"/>
                </a:solidFill>
                <a:latin typeface="Montserrat" pitchFamily="2" charset="77"/>
              </a:defRPr>
            </a:lvl2pPr>
            <a:lvl3pPr marL="914400" indent="0">
              <a:buFontTx/>
              <a:buNone/>
              <a:defRPr sz="1800">
                <a:solidFill>
                  <a:schemeClr val="bg1"/>
                </a:solidFill>
                <a:latin typeface="Montserrat" pitchFamily="2" charset="77"/>
              </a:defRPr>
            </a:lvl3pPr>
            <a:lvl4pPr marL="1371600" indent="0">
              <a:buFontTx/>
              <a:buNone/>
              <a:defRPr sz="1600">
                <a:solidFill>
                  <a:schemeClr val="bg1"/>
                </a:solidFill>
                <a:latin typeface="Montserrat" pitchFamily="2" charset="77"/>
              </a:defRPr>
            </a:lvl4pPr>
            <a:lvl5pPr marL="1828800" indent="0">
              <a:buFontTx/>
              <a:buNone/>
              <a:defRPr sz="1400">
                <a:solidFill>
                  <a:schemeClr val="bg1"/>
                </a:solidFill>
                <a:latin typeface="Montserrat" pitchFamily="2" charset="77"/>
              </a:defRPr>
            </a:lvl5pPr>
          </a:lstStyle>
          <a:p>
            <a:pPr lvl="0"/>
            <a:r>
              <a:rPr lang="en-US"/>
              <a:t>Click to edit text styles</a:t>
            </a:r>
          </a:p>
        </p:txBody>
      </p:sp>
      <p:sp>
        <p:nvSpPr>
          <p:cNvPr id="16" name="Content Placeholder 2">
            <a:extLst>
              <a:ext uri="{FF2B5EF4-FFF2-40B4-BE49-F238E27FC236}">
                <a16:creationId xmlns:a16="http://schemas.microsoft.com/office/drawing/2014/main" id="{A3D0E2B9-60C8-4A4D-B622-69E65A2658A0}"/>
              </a:ext>
            </a:extLst>
          </p:cNvPr>
          <p:cNvSpPr>
            <a:spLocks noGrp="1"/>
          </p:cNvSpPr>
          <p:nvPr>
            <p:ph idx="14" hasCustomPrompt="1"/>
          </p:nvPr>
        </p:nvSpPr>
        <p:spPr>
          <a:xfrm>
            <a:off x="8241388" y="1922579"/>
            <a:ext cx="3112411" cy="3809515"/>
          </a:xfrm>
        </p:spPr>
        <p:txBody>
          <a:bodyPr>
            <a:normAutofit/>
          </a:bodyPr>
          <a:lstStyle>
            <a:lvl1pPr marL="0" indent="0">
              <a:buFontTx/>
              <a:buNone/>
              <a:defRPr sz="2000" b="1">
                <a:solidFill>
                  <a:srgbClr val="FEFFFE"/>
                </a:solidFill>
                <a:latin typeface="Montserrat" pitchFamily="2" charset="77"/>
              </a:defRPr>
            </a:lvl1pPr>
            <a:lvl2pPr marL="457200" indent="0">
              <a:buFontTx/>
              <a:buNone/>
              <a:defRPr sz="2000">
                <a:solidFill>
                  <a:schemeClr val="bg1"/>
                </a:solidFill>
                <a:latin typeface="Montserrat" pitchFamily="2" charset="77"/>
              </a:defRPr>
            </a:lvl2pPr>
            <a:lvl3pPr marL="914400" indent="0">
              <a:buFontTx/>
              <a:buNone/>
              <a:defRPr sz="1800">
                <a:solidFill>
                  <a:schemeClr val="bg1"/>
                </a:solidFill>
                <a:latin typeface="Montserrat" pitchFamily="2" charset="77"/>
              </a:defRPr>
            </a:lvl3pPr>
            <a:lvl4pPr marL="1371600" indent="0">
              <a:buFontTx/>
              <a:buNone/>
              <a:defRPr sz="1600">
                <a:solidFill>
                  <a:schemeClr val="bg1"/>
                </a:solidFill>
                <a:latin typeface="Montserrat" pitchFamily="2" charset="77"/>
              </a:defRPr>
            </a:lvl4pPr>
            <a:lvl5pPr marL="1828800" indent="0">
              <a:buFontTx/>
              <a:buNone/>
              <a:defRPr sz="1400">
                <a:solidFill>
                  <a:schemeClr val="bg1"/>
                </a:solidFill>
                <a:latin typeface="Montserrat" pitchFamily="2" charset="77"/>
              </a:defRPr>
            </a:lvl5pPr>
          </a:lstStyle>
          <a:p>
            <a:pPr lvl="0"/>
            <a:r>
              <a:rPr lang="en-US"/>
              <a:t>Click to edit text styles</a:t>
            </a:r>
          </a:p>
        </p:txBody>
      </p:sp>
    </p:spTree>
    <p:extLst>
      <p:ext uri="{BB962C8B-B14F-4D97-AF65-F5344CB8AC3E}">
        <p14:creationId xmlns:p14="http://schemas.microsoft.com/office/powerpoint/2010/main" val="4703687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7F747-407F-384A-9D86-F4C785908E36}"/>
              </a:ext>
            </a:extLst>
          </p:cNvPr>
          <p:cNvSpPr>
            <a:spLocks noGrp="1"/>
          </p:cNvSpPr>
          <p:nvPr>
            <p:ph type="title" hasCustomPrompt="1"/>
          </p:nvPr>
        </p:nvSpPr>
        <p:spPr>
          <a:xfrm>
            <a:off x="973014" y="492185"/>
            <a:ext cx="10380786" cy="752842"/>
          </a:xfrm>
        </p:spPr>
        <p:txBody>
          <a:bodyPr>
            <a:normAutofit/>
          </a:bodyPr>
          <a:lstStyle>
            <a:lvl1pPr>
              <a:defRPr lang="en-US" sz="3600" b="1" i="0" kern="1200" dirty="0" smtClean="0">
                <a:solidFill>
                  <a:schemeClr val="tx1"/>
                </a:solidFill>
                <a:latin typeface="ITC New Baskerville" pitchFamily="50" charset="0"/>
                <a:ea typeface="+mj-ea"/>
                <a:cs typeface="+mj-cs"/>
              </a:defRPr>
            </a:lvl1pPr>
          </a:lstStyle>
          <a:p>
            <a:r>
              <a:rPr lang="en-US"/>
              <a:t>Enter Slide </a:t>
            </a:r>
            <a:br>
              <a:rPr lang="en-US"/>
            </a:br>
            <a:r>
              <a:rPr lang="en-US"/>
              <a:t>Title Here</a:t>
            </a:r>
          </a:p>
        </p:txBody>
      </p:sp>
      <p:sp>
        <p:nvSpPr>
          <p:cNvPr id="9" name="Slide Number Placeholder 5">
            <a:extLst>
              <a:ext uri="{FF2B5EF4-FFF2-40B4-BE49-F238E27FC236}">
                <a16:creationId xmlns:a16="http://schemas.microsoft.com/office/drawing/2014/main" id="{18F40253-684A-2D4F-B1EC-E9085AC9AD13}"/>
              </a:ext>
            </a:extLst>
          </p:cNvPr>
          <p:cNvSpPr>
            <a:spLocks noGrp="1"/>
          </p:cNvSpPr>
          <p:nvPr>
            <p:ph type="sldNum" sz="quarter" idx="12"/>
          </p:nvPr>
        </p:nvSpPr>
        <p:spPr>
          <a:xfrm>
            <a:off x="298939" y="6356350"/>
            <a:ext cx="545123" cy="365125"/>
          </a:xfrm>
        </p:spPr>
        <p:txBody>
          <a:bodyPr/>
          <a:lstStyle>
            <a:lvl1pPr algn="l">
              <a:defRPr>
                <a:solidFill>
                  <a:srgbClr val="0070C0"/>
                </a:solidFill>
              </a:defRPr>
            </a:lvl1pPr>
          </a:lstStyle>
          <a:p>
            <a:fld id="{D9F2F12A-E773-6344-8602-31C2DEEE88BD}" type="slidenum">
              <a:rPr lang="en-US" smtClean="0"/>
              <a:pPr/>
              <a:t>‹#›</a:t>
            </a:fld>
            <a:endParaRPr lang="en-US"/>
          </a:p>
        </p:txBody>
      </p:sp>
      <p:pic>
        <p:nvPicPr>
          <p:cNvPr id="11" name="Picture 10" descr="A picture containing flying, blue, holding, air&#10;&#10;Description automatically generated">
            <a:extLst>
              <a:ext uri="{FF2B5EF4-FFF2-40B4-BE49-F238E27FC236}">
                <a16:creationId xmlns:a16="http://schemas.microsoft.com/office/drawing/2014/main" id="{468553CD-E683-D54D-995A-403D31643761}"/>
              </a:ext>
            </a:extLst>
          </p:cNvPr>
          <p:cNvPicPr>
            <a:picLocks noChangeAspect="1"/>
          </p:cNvPicPr>
          <p:nvPr userDrawn="1"/>
        </p:nvPicPr>
        <p:blipFill rotWithShape="1">
          <a:blip r:embed="rId3"/>
          <a:srcRect t="10750" r="-3" b="10747"/>
          <a:stretch/>
        </p:blipFill>
        <p:spPr>
          <a:xfrm>
            <a:off x="895336" y="1818101"/>
            <a:ext cx="2971800" cy="2971800"/>
          </a:xfrm>
          <a:custGeom>
            <a:avLst/>
            <a:gdLst/>
            <a:ahLst/>
            <a:cxnLst/>
            <a:rect l="l" t="t" r="r" b="b"/>
            <a:pathLst>
              <a:path w="2971800" h="2971800">
                <a:moveTo>
                  <a:pt x="1485900" y="0"/>
                </a:moveTo>
                <a:cubicBezTo>
                  <a:pt x="2306540" y="0"/>
                  <a:pt x="2971800" y="665260"/>
                  <a:pt x="2971800" y="1485900"/>
                </a:cubicBezTo>
                <a:cubicBezTo>
                  <a:pt x="2971800" y="2306540"/>
                  <a:pt x="2306540" y="2971800"/>
                  <a:pt x="1485900" y="2971800"/>
                </a:cubicBezTo>
                <a:cubicBezTo>
                  <a:pt x="665260" y="2971800"/>
                  <a:pt x="0" y="2306540"/>
                  <a:pt x="0" y="1485900"/>
                </a:cubicBezTo>
                <a:cubicBezTo>
                  <a:pt x="0" y="665260"/>
                  <a:pt x="665260" y="0"/>
                  <a:pt x="1485900" y="0"/>
                </a:cubicBezTo>
                <a:close/>
              </a:path>
            </a:pathLst>
          </a:custGeom>
        </p:spPr>
      </p:pic>
      <p:pic>
        <p:nvPicPr>
          <p:cNvPr id="12" name="Picture 11" descr="A picture containing sky, star, flying&#10;&#10;Description automatically generated">
            <a:extLst>
              <a:ext uri="{FF2B5EF4-FFF2-40B4-BE49-F238E27FC236}">
                <a16:creationId xmlns:a16="http://schemas.microsoft.com/office/drawing/2014/main" id="{77BB7699-6DFA-A64F-8136-C7C639FE306E}"/>
              </a:ext>
            </a:extLst>
          </p:cNvPr>
          <p:cNvPicPr>
            <a:picLocks noChangeAspect="1"/>
          </p:cNvPicPr>
          <p:nvPr userDrawn="1"/>
        </p:nvPicPr>
        <p:blipFill rotWithShape="1">
          <a:blip r:embed="rId4"/>
          <a:srcRect t="11724" r="-3" b="9524"/>
          <a:stretch/>
        </p:blipFill>
        <p:spPr>
          <a:xfrm>
            <a:off x="4610101" y="1818101"/>
            <a:ext cx="2971800" cy="2971800"/>
          </a:xfrm>
          <a:custGeom>
            <a:avLst/>
            <a:gdLst/>
            <a:ahLst/>
            <a:cxnLst/>
            <a:rect l="l" t="t" r="r" b="b"/>
            <a:pathLst>
              <a:path w="2971800" h="2971800">
                <a:moveTo>
                  <a:pt x="1485900" y="0"/>
                </a:moveTo>
                <a:cubicBezTo>
                  <a:pt x="2306540" y="0"/>
                  <a:pt x="2971800" y="665260"/>
                  <a:pt x="2971800" y="1485900"/>
                </a:cubicBezTo>
                <a:cubicBezTo>
                  <a:pt x="2971800" y="2306540"/>
                  <a:pt x="2306540" y="2971800"/>
                  <a:pt x="1485900" y="2971800"/>
                </a:cubicBezTo>
                <a:cubicBezTo>
                  <a:pt x="665260" y="2971800"/>
                  <a:pt x="0" y="2306540"/>
                  <a:pt x="0" y="1485900"/>
                </a:cubicBezTo>
                <a:cubicBezTo>
                  <a:pt x="0" y="665260"/>
                  <a:pt x="665260" y="0"/>
                  <a:pt x="1485900" y="0"/>
                </a:cubicBezTo>
                <a:close/>
              </a:path>
            </a:pathLst>
          </a:custGeom>
        </p:spPr>
      </p:pic>
      <p:pic>
        <p:nvPicPr>
          <p:cNvPr id="17" name="Picture 16" descr="A picture containing holding, flying, ball, green&#10;&#10;Description automatically generated">
            <a:extLst>
              <a:ext uri="{FF2B5EF4-FFF2-40B4-BE49-F238E27FC236}">
                <a16:creationId xmlns:a16="http://schemas.microsoft.com/office/drawing/2014/main" id="{04EBFFBE-B649-914B-B751-BBA5856D2E21}"/>
              </a:ext>
            </a:extLst>
          </p:cNvPr>
          <p:cNvPicPr>
            <a:picLocks noChangeAspect="1"/>
          </p:cNvPicPr>
          <p:nvPr userDrawn="1"/>
        </p:nvPicPr>
        <p:blipFill rotWithShape="1">
          <a:blip r:embed="rId5"/>
          <a:srcRect t="12366" r="-3" b="8882"/>
          <a:stretch/>
        </p:blipFill>
        <p:spPr>
          <a:xfrm>
            <a:off x="8324865" y="1818101"/>
            <a:ext cx="2971800" cy="2971800"/>
          </a:xfrm>
          <a:custGeom>
            <a:avLst/>
            <a:gdLst/>
            <a:ahLst/>
            <a:cxnLst/>
            <a:rect l="l" t="t" r="r" b="b"/>
            <a:pathLst>
              <a:path w="2971800" h="2971800">
                <a:moveTo>
                  <a:pt x="1485900" y="0"/>
                </a:moveTo>
                <a:cubicBezTo>
                  <a:pt x="2306540" y="0"/>
                  <a:pt x="2971800" y="665260"/>
                  <a:pt x="2971800" y="1485900"/>
                </a:cubicBezTo>
                <a:cubicBezTo>
                  <a:pt x="2971800" y="2306540"/>
                  <a:pt x="2306540" y="2971800"/>
                  <a:pt x="1485900" y="2971800"/>
                </a:cubicBezTo>
                <a:cubicBezTo>
                  <a:pt x="665260" y="2971800"/>
                  <a:pt x="0" y="2306540"/>
                  <a:pt x="0" y="1485900"/>
                </a:cubicBezTo>
                <a:cubicBezTo>
                  <a:pt x="0" y="665260"/>
                  <a:pt x="665260" y="0"/>
                  <a:pt x="1485900" y="0"/>
                </a:cubicBezTo>
                <a:close/>
              </a:path>
            </a:pathLst>
          </a:custGeom>
        </p:spPr>
      </p:pic>
      <p:sp>
        <p:nvSpPr>
          <p:cNvPr id="18" name="Content Placeholder 2">
            <a:extLst>
              <a:ext uri="{FF2B5EF4-FFF2-40B4-BE49-F238E27FC236}">
                <a16:creationId xmlns:a16="http://schemas.microsoft.com/office/drawing/2014/main" id="{2BC94951-D24B-CE42-B75F-FAE7259F7875}"/>
              </a:ext>
            </a:extLst>
          </p:cNvPr>
          <p:cNvSpPr>
            <a:spLocks noGrp="1"/>
          </p:cNvSpPr>
          <p:nvPr>
            <p:ph idx="1" hasCustomPrompt="1"/>
          </p:nvPr>
        </p:nvSpPr>
        <p:spPr>
          <a:xfrm>
            <a:off x="1066800" y="2426677"/>
            <a:ext cx="2590801" cy="1840523"/>
          </a:xfrm>
        </p:spPr>
        <p:txBody>
          <a:bodyPr>
            <a:normAutofit/>
          </a:bodyPr>
          <a:lstStyle>
            <a:lvl1pPr marL="0" indent="0" algn="ctr">
              <a:buFontTx/>
              <a:buNone/>
              <a:defRPr sz="2000" b="1">
                <a:solidFill>
                  <a:srgbClr val="FEFFFE"/>
                </a:solidFill>
                <a:latin typeface="Montserrat" pitchFamily="2" charset="77"/>
              </a:defRPr>
            </a:lvl1pPr>
            <a:lvl2pPr marL="457200" indent="0">
              <a:buFontTx/>
              <a:buNone/>
              <a:defRPr sz="2000">
                <a:solidFill>
                  <a:schemeClr val="bg1"/>
                </a:solidFill>
                <a:latin typeface="Montserrat" pitchFamily="2" charset="77"/>
              </a:defRPr>
            </a:lvl2pPr>
            <a:lvl3pPr marL="914400" indent="0">
              <a:buFontTx/>
              <a:buNone/>
              <a:defRPr sz="1800">
                <a:solidFill>
                  <a:schemeClr val="bg1"/>
                </a:solidFill>
                <a:latin typeface="Montserrat" pitchFamily="2" charset="77"/>
              </a:defRPr>
            </a:lvl3pPr>
            <a:lvl4pPr marL="1371600" indent="0">
              <a:buFontTx/>
              <a:buNone/>
              <a:defRPr sz="1600">
                <a:solidFill>
                  <a:schemeClr val="bg1"/>
                </a:solidFill>
                <a:latin typeface="Montserrat" pitchFamily="2" charset="77"/>
              </a:defRPr>
            </a:lvl4pPr>
            <a:lvl5pPr marL="1828800" indent="0">
              <a:buFontTx/>
              <a:buNone/>
              <a:defRPr sz="1400">
                <a:solidFill>
                  <a:schemeClr val="bg1"/>
                </a:solidFill>
                <a:latin typeface="Montserrat" pitchFamily="2" charset="77"/>
              </a:defRPr>
            </a:lvl5pPr>
          </a:lstStyle>
          <a:p>
            <a:pPr lvl="0"/>
            <a:r>
              <a:rPr lang="en-US"/>
              <a:t>Click to edit text styles</a:t>
            </a:r>
          </a:p>
        </p:txBody>
      </p:sp>
      <p:sp>
        <p:nvSpPr>
          <p:cNvPr id="19" name="Content Placeholder 2">
            <a:extLst>
              <a:ext uri="{FF2B5EF4-FFF2-40B4-BE49-F238E27FC236}">
                <a16:creationId xmlns:a16="http://schemas.microsoft.com/office/drawing/2014/main" id="{6D2BFA28-660A-F44D-BCB6-7587FBCC1008}"/>
              </a:ext>
            </a:extLst>
          </p:cNvPr>
          <p:cNvSpPr>
            <a:spLocks noGrp="1"/>
          </p:cNvSpPr>
          <p:nvPr>
            <p:ph idx="13" hasCustomPrompt="1"/>
          </p:nvPr>
        </p:nvSpPr>
        <p:spPr>
          <a:xfrm>
            <a:off x="4800599" y="2383739"/>
            <a:ext cx="2590801" cy="1840523"/>
          </a:xfrm>
        </p:spPr>
        <p:txBody>
          <a:bodyPr>
            <a:normAutofit/>
          </a:bodyPr>
          <a:lstStyle>
            <a:lvl1pPr marL="0" indent="0" algn="ctr">
              <a:buFontTx/>
              <a:buNone/>
              <a:defRPr sz="2000" b="1">
                <a:solidFill>
                  <a:srgbClr val="FEFFFE"/>
                </a:solidFill>
                <a:latin typeface="Montserrat" pitchFamily="2" charset="77"/>
              </a:defRPr>
            </a:lvl1pPr>
            <a:lvl2pPr marL="457200" indent="0">
              <a:buFontTx/>
              <a:buNone/>
              <a:defRPr sz="2000">
                <a:solidFill>
                  <a:schemeClr val="bg1"/>
                </a:solidFill>
                <a:latin typeface="Montserrat" pitchFamily="2" charset="77"/>
              </a:defRPr>
            </a:lvl2pPr>
            <a:lvl3pPr marL="914400" indent="0">
              <a:buFontTx/>
              <a:buNone/>
              <a:defRPr sz="1800">
                <a:solidFill>
                  <a:schemeClr val="bg1"/>
                </a:solidFill>
                <a:latin typeface="Montserrat" pitchFamily="2" charset="77"/>
              </a:defRPr>
            </a:lvl3pPr>
            <a:lvl4pPr marL="1371600" indent="0">
              <a:buFontTx/>
              <a:buNone/>
              <a:defRPr sz="1600">
                <a:solidFill>
                  <a:schemeClr val="bg1"/>
                </a:solidFill>
                <a:latin typeface="Montserrat" pitchFamily="2" charset="77"/>
              </a:defRPr>
            </a:lvl4pPr>
            <a:lvl5pPr marL="1828800" indent="0">
              <a:buFontTx/>
              <a:buNone/>
              <a:defRPr sz="1400">
                <a:solidFill>
                  <a:schemeClr val="bg1"/>
                </a:solidFill>
                <a:latin typeface="Montserrat" pitchFamily="2" charset="77"/>
              </a:defRPr>
            </a:lvl5pPr>
          </a:lstStyle>
          <a:p>
            <a:pPr lvl="0"/>
            <a:r>
              <a:rPr lang="en-US"/>
              <a:t>Click to edit text styles</a:t>
            </a:r>
          </a:p>
        </p:txBody>
      </p:sp>
      <p:sp>
        <p:nvSpPr>
          <p:cNvPr id="20" name="Content Placeholder 2">
            <a:extLst>
              <a:ext uri="{FF2B5EF4-FFF2-40B4-BE49-F238E27FC236}">
                <a16:creationId xmlns:a16="http://schemas.microsoft.com/office/drawing/2014/main" id="{2E78BE63-7E09-7B4B-871F-4EE0050337CB}"/>
              </a:ext>
            </a:extLst>
          </p:cNvPr>
          <p:cNvSpPr>
            <a:spLocks noGrp="1"/>
          </p:cNvSpPr>
          <p:nvPr>
            <p:ph idx="14" hasCustomPrompt="1"/>
          </p:nvPr>
        </p:nvSpPr>
        <p:spPr>
          <a:xfrm>
            <a:off x="8515364" y="2353037"/>
            <a:ext cx="2590801" cy="1840523"/>
          </a:xfrm>
        </p:spPr>
        <p:txBody>
          <a:bodyPr>
            <a:normAutofit/>
          </a:bodyPr>
          <a:lstStyle>
            <a:lvl1pPr marL="0" indent="0" algn="ctr">
              <a:buFontTx/>
              <a:buNone/>
              <a:defRPr sz="2000" b="1">
                <a:solidFill>
                  <a:srgbClr val="FEFFFE"/>
                </a:solidFill>
                <a:latin typeface="Montserrat" pitchFamily="2" charset="77"/>
              </a:defRPr>
            </a:lvl1pPr>
            <a:lvl2pPr marL="457200" indent="0">
              <a:buFontTx/>
              <a:buNone/>
              <a:defRPr sz="2000">
                <a:solidFill>
                  <a:schemeClr val="bg1"/>
                </a:solidFill>
                <a:latin typeface="Montserrat" pitchFamily="2" charset="77"/>
              </a:defRPr>
            </a:lvl2pPr>
            <a:lvl3pPr marL="914400" indent="0">
              <a:buFontTx/>
              <a:buNone/>
              <a:defRPr sz="1800">
                <a:solidFill>
                  <a:schemeClr val="bg1"/>
                </a:solidFill>
                <a:latin typeface="Montserrat" pitchFamily="2" charset="77"/>
              </a:defRPr>
            </a:lvl3pPr>
            <a:lvl4pPr marL="1371600" indent="0">
              <a:buFontTx/>
              <a:buNone/>
              <a:defRPr sz="1600">
                <a:solidFill>
                  <a:schemeClr val="bg1"/>
                </a:solidFill>
                <a:latin typeface="Montserrat" pitchFamily="2" charset="77"/>
              </a:defRPr>
            </a:lvl4pPr>
            <a:lvl5pPr marL="1828800" indent="0">
              <a:buFontTx/>
              <a:buNone/>
              <a:defRPr sz="1400">
                <a:solidFill>
                  <a:schemeClr val="bg1"/>
                </a:solidFill>
                <a:latin typeface="Montserrat" pitchFamily="2" charset="77"/>
              </a:defRPr>
            </a:lvl5pPr>
          </a:lstStyle>
          <a:p>
            <a:pPr lvl="0"/>
            <a:r>
              <a:rPr lang="en-US"/>
              <a:t>Click to edit text styles</a:t>
            </a:r>
          </a:p>
        </p:txBody>
      </p:sp>
    </p:spTree>
    <p:extLst>
      <p:ext uri="{BB962C8B-B14F-4D97-AF65-F5344CB8AC3E}">
        <p14:creationId xmlns:p14="http://schemas.microsoft.com/office/powerpoint/2010/main" val="32008379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7F747-407F-384A-9D86-F4C785908E36}"/>
              </a:ext>
            </a:extLst>
          </p:cNvPr>
          <p:cNvSpPr>
            <a:spLocks noGrp="1"/>
          </p:cNvSpPr>
          <p:nvPr>
            <p:ph type="title" hasCustomPrompt="1"/>
          </p:nvPr>
        </p:nvSpPr>
        <p:spPr>
          <a:xfrm>
            <a:off x="973014" y="492185"/>
            <a:ext cx="10380786" cy="752842"/>
          </a:xfrm>
        </p:spPr>
        <p:txBody>
          <a:bodyPr>
            <a:normAutofit/>
          </a:bodyPr>
          <a:lstStyle>
            <a:lvl1pPr>
              <a:defRPr lang="en-US" sz="3600" b="1" i="0" kern="1200" dirty="0" smtClean="0">
                <a:solidFill>
                  <a:schemeClr val="tx1"/>
                </a:solidFill>
                <a:latin typeface="ITC New Baskerville" pitchFamily="50" charset="0"/>
                <a:ea typeface="+mj-ea"/>
                <a:cs typeface="+mj-cs"/>
              </a:defRPr>
            </a:lvl1pPr>
          </a:lstStyle>
          <a:p>
            <a:r>
              <a:rPr lang="en-US"/>
              <a:t>Enter Slide </a:t>
            </a:r>
            <a:br>
              <a:rPr lang="en-US"/>
            </a:br>
            <a:r>
              <a:rPr lang="en-US"/>
              <a:t>Title Here</a:t>
            </a:r>
          </a:p>
        </p:txBody>
      </p:sp>
      <p:sp>
        <p:nvSpPr>
          <p:cNvPr id="9" name="Slide Number Placeholder 5">
            <a:extLst>
              <a:ext uri="{FF2B5EF4-FFF2-40B4-BE49-F238E27FC236}">
                <a16:creationId xmlns:a16="http://schemas.microsoft.com/office/drawing/2014/main" id="{18F40253-684A-2D4F-B1EC-E9085AC9AD13}"/>
              </a:ext>
            </a:extLst>
          </p:cNvPr>
          <p:cNvSpPr>
            <a:spLocks noGrp="1"/>
          </p:cNvSpPr>
          <p:nvPr>
            <p:ph type="sldNum" sz="quarter" idx="12"/>
          </p:nvPr>
        </p:nvSpPr>
        <p:spPr>
          <a:xfrm>
            <a:off x="298939" y="6356350"/>
            <a:ext cx="545123" cy="365125"/>
          </a:xfrm>
        </p:spPr>
        <p:txBody>
          <a:bodyPr/>
          <a:lstStyle>
            <a:lvl1pPr algn="l">
              <a:defRPr>
                <a:solidFill>
                  <a:srgbClr val="0070C0"/>
                </a:solidFill>
              </a:defRPr>
            </a:lvl1pPr>
          </a:lstStyle>
          <a:p>
            <a:fld id="{D9F2F12A-E773-6344-8602-31C2DEEE88BD}" type="slidenum">
              <a:rPr lang="en-US" smtClean="0"/>
              <a:pPr/>
              <a:t>‹#›</a:t>
            </a:fld>
            <a:endParaRPr lang="en-US"/>
          </a:p>
        </p:txBody>
      </p:sp>
      <p:pic>
        <p:nvPicPr>
          <p:cNvPr id="10" name="Picture 9">
            <a:extLst>
              <a:ext uri="{FF2B5EF4-FFF2-40B4-BE49-F238E27FC236}">
                <a16:creationId xmlns:a16="http://schemas.microsoft.com/office/drawing/2014/main" id="{99F6E31C-992E-0E48-867F-594FA6370429}"/>
              </a:ext>
            </a:extLst>
          </p:cNvPr>
          <p:cNvPicPr>
            <a:picLocks noChangeAspect="1"/>
          </p:cNvPicPr>
          <p:nvPr userDrawn="1"/>
        </p:nvPicPr>
        <p:blipFill>
          <a:blip r:embed="rId3"/>
          <a:stretch>
            <a:fillRect/>
          </a:stretch>
        </p:blipFill>
        <p:spPr>
          <a:xfrm>
            <a:off x="1084385" y="1787728"/>
            <a:ext cx="10363200" cy="1193800"/>
          </a:xfrm>
          <a:prstGeom prst="rect">
            <a:avLst/>
          </a:prstGeom>
        </p:spPr>
      </p:pic>
      <p:pic>
        <p:nvPicPr>
          <p:cNvPr id="13" name="Picture 12">
            <a:extLst>
              <a:ext uri="{FF2B5EF4-FFF2-40B4-BE49-F238E27FC236}">
                <a16:creationId xmlns:a16="http://schemas.microsoft.com/office/drawing/2014/main" id="{FA8B83B3-077F-1349-805F-69F4D10C7A6A}"/>
              </a:ext>
            </a:extLst>
          </p:cNvPr>
          <p:cNvPicPr>
            <a:picLocks noChangeAspect="1"/>
          </p:cNvPicPr>
          <p:nvPr userDrawn="1"/>
        </p:nvPicPr>
        <p:blipFill>
          <a:blip r:embed="rId4"/>
          <a:stretch>
            <a:fillRect/>
          </a:stretch>
        </p:blipFill>
        <p:spPr>
          <a:xfrm>
            <a:off x="1084385" y="3126664"/>
            <a:ext cx="10363200" cy="1193800"/>
          </a:xfrm>
          <a:prstGeom prst="rect">
            <a:avLst/>
          </a:prstGeom>
        </p:spPr>
      </p:pic>
      <p:pic>
        <p:nvPicPr>
          <p:cNvPr id="14" name="Picture 13">
            <a:extLst>
              <a:ext uri="{FF2B5EF4-FFF2-40B4-BE49-F238E27FC236}">
                <a16:creationId xmlns:a16="http://schemas.microsoft.com/office/drawing/2014/main" id="{BA6009BF-B0D6-084F-A4EA-DE90C24EDAD8}"/>
              </a:ext>
            </a:extLst>
          </p:cNvPr>
          <p:cNvPicPr>
            <a:picLocks noChangeAspect="1"/>
          </p:cNvPicPr>
          <p:nvPr userDrawn="1"/>
        </p:nvPicPr>
        <p:blipFill>
          <a:blip r:embed="rId5"/>
          <a:stretch>
            <a:fillRect/>
          </a:stretch>
        </p:blipFill>
        <p:spPr>
          <a:xfrm>
            <a:off x="1084385" y="4465600"/>
            <a:ext cx="10363200" cy="1168400"/>
          </a:xfrm>
          <a:prstGeom prst="rect">
            <a:avLst/>
          </a:prstGeom>
        </p:spPr>
      </p:pic>
      <p:sp>
        <p:nvSpPr>
          <p:cNvPr id="15" name="Content Placeholder 2">
            <a:extLst>
              <a:ext uri="{FF2B5EF4-FFF2-40B4-BE49-F238E27FC236}">
                <a16:creationId xmlns:a16="http://schemas.microsoft.com/office/drawing/2014/main" id="{81B3A22F-3A80-7649-BB39-119210C56ED8}"/>
              </a:ext>
            </a:extLst>
          </p:cNvPr>
          <p:cNvSpPr>
            <a:spLocks noGrp="1"/>
          </p:cNvSpPr>
          <p:nvPr>
            <p:ph idx="1" hasCustomPrompt="1"/>
          </p:nvPr>
        </p:nvSpPr>
        <p:spPr>
          <a:xfrm>
            <a:off x="1125416" y="1852243"/>
            <a:ext cx="10275277" cy="1129286"/>
          </a:xfrm>
        </p:spPr>
        <p:txBody>
          <a:bodyPr>
            <a:normAutofit/>
          </a:bodyPr>
          <a:lstStyle>
            <a:lvl1pPr marL="0" indent="0">
              <a:buFontTx/>
              <a:buNone/>
              <a:defRPr sz="2000" b="1">
                <a:solidFill>
                  <a:srgbClr val="FEFFFE"/>
                </a:solidFill>
                <a:latin typeface="Montserrat" pitchFamily="2" charset="77"/>
              </a:defRPr>
            </a:lvl1pPr>
            <a:lvl2pPr marL="457200" indent="0">
              <a:buFontTx/>
              <a:buNone/>
              <a:defRPr sz="2000">
                <a:solidFill>
                  <a:schemeClr val="bg1"/>
                </a:solidFill>
                <a:latin typeface="Montserrat" pitchFamily="2" charset="77"/>
              </a:defRPr>
            </a:lvl2pPr>
            <a:lvl3pPr marL="914400" indent="0">
              <a:buFontTx/>
              <a:buNone/>
              <a:defRPr sz="1800">
                <a:solidFill>
                  <a:schemeClr val="bg1"/>
                </a:solidFill>
                <a:latin typeface="Montserrat" pitchFamily="2" charset="77"/>
              </a:defRPr>
            </a:lvl3pPr>
            <a:lvl4pPr marL="1371600" indent="0">
              <a:buFontTx/>
              <a:buNone/>
              <a:defRPr sz="1600">
                <a:solidFill>
                  <a:schemeClr val="bg1"/>
                </a:solidFill>
                <a:latin typeface="Montserrat" pitchFamily="2" charset="77"/>
              </a:defRPr>
            </a:lvl4pPr>
            <a:lvl5pPr marL="1828800" indent="0">
              <a:buFontTx/>
              <a:buNone/>
              <a:defRPr sz="1400">
                <a:solidFill>
                  <a:schemeClr val="bg1"/>
                </a:solidFill>
                <a:latin typeface="Montserrat" pitchFamily="2" charset="77"/>
              </a:defRPr>
            </a:lvl5pPr>
          </a:lstStyle>
          <a:p>
            <a:pPr lvl="0"/>
            <a:r>
              <a:rPr lang="en-US"/>
              <a:t>Click to edit text styles</a:t>
            </a:r>
          </a:p>
        </p:txBody>
      </p:sp>
      <p:sp>
        <p:nvSpPr>
          <p:cNvPr id="16" name="Content Placeholder 2">
            <a:extLst>
              <a:ext uri="{FF2B5EF4-FFF2-40B4-BE49-F238E27FC236}">
                <a16:creationId xmlns:a16="http://schemas.microsoft.com/office/drawing/2014/main" id="{2E156331-2075-C04B-84C0-D9F072D7F291}"/>
              </a:ext>
            </a:extLst>
          </p:cNvPr>
          <p:cNvSpPr>
            <a:spLocks noGrp="1"/>
          </p:cNvSpPr>
          <p:nvPr>
            <p:ph idx="13" hasCustomPrompt="1"/>
          </p:nvPr>
        </p:nvSpPr>
        <p:spPr>
          <a:xfrm>
            <a:off x="1125415" y="3191178"/>
            <a:ext cx="10275277" cy="1129286"/>
          </a:xfrm>
        </p:spPr>
        <p:txBody>
          <a:bodyPr>
            <a:normAutofit/>
          </a:bodyPr>
          <a:lstStyle>
            <a:lvl1pPr marL="0" indent="0">
              <a:buFontTx/>
              <a:buNone/>
              <a:defRPr sz="2000" b="1">
                <a:solidFill>
                  <a:srgbClr val="FEFFFE"/>
                </a:solidFill>
                <a:latin typeface="Montserrat" pitchFamily="2" charset="77"/>
              </a:defRPr>
            </a:lvl1pPr>
            <a:lvl2pPr marL="457200" indent="0">
              <a:buFontTx/>
              <a:buNone/>
              <a:defRPr sz="2000">
                <a:solidFill>
                  <a:schemeClr val="bg1"/>
                </a:solidFill>
                <a:latin typeface="Montserrat" pitchFamily="2" charset="77"/>
              </a:defRPr>
            </a:lvl2pPr>
            <a:lvl3pPr marL="914400" indent="0">
              <a:buFontTx/>
              <a:buNone/>
              <a:defRPr sz="1800">
                <a:solidFill>
                  <a:schemeClr val="bg1"/>
                </a:solidFill>
                <a:latin typeface="Montserrat" pitchFamily="2" charset="77"/>
              </a:defRPr>
            </a:lvl3pPr>
            <a:lvl4pPr marL="1371600" indent="0">
              <a:buFontTx/>
              <a:buNone/>
              <a:defRPr sz="1600">
                <a:solidFill>
                  <a:schemeClr val="bg1"/>
                </a:solidFill>
                <a:latin typeface="Montserrat" pitchFamily="2" charset="77"/>
              </a:defRPr>
            </a:lvl4pPr>
            <a:lvl5pPr marL="1828800" indent="0">
              <a:buFontTx/>
              <a:buNone/>
              <a:defRPr sz="1400">
                <a:solidFill>
                  <a:schemeClr val="bg1"/>
                </a:solidFill>
                <a:latin typeface="Montserrat" pitchFamily="2" charset="77"/>
              </a:defRPr>
            </a:lvl5pPr>
          </a:lstStyle>
          <a:p>
            <a:pPr lvl="0"/>
            <a:r>
              <a:rPr lang="en-US"/>
              <a:t>Click to edit text styles</a:t>
            </a:r>
          </a:p>
        </p:txBody>
      </p:sp>
      <p:sp>
        <p:nvSpPr>
          <p:cNvPr id="21" name="Content Placeholder 2">
            <a:extLst>
              <a:ext uri="{FF2B5EF4-FFF2-40B4-BE49-F238E27FC236}">
                <a16:creationId xmlns:a16="http://schemas.microsoft.com/office/drawing/2014/main" id="{3136DBAC-4045-5448-8F0D-2C7971126E8A}"/>
              </a:ext>
            </a:extLst>
          </p:cNvPr>
          <p:cNvSpPr>
            <a:spLocks noGrp="1"/>
          </p:cNvSpPr>
          <p:nvPr>
            <p:ph idx="14" hasCustomPrompt="1"/>
          </p:nvPr>
        </p:nvSpPr>
        <p:spPr>
          <a:xfrm>
            <a:off x="1125415" y="4485157"/>
            <a:ext cx="10275277" cy="1129286"/>
          </a:xfrm>
        </p:spPr>
        <p:txBody>
          <a:bodyPr>
            <a:normAutofit/>
          </a:bodyPr>
          <a:lstStyle>
            <a:lvl1pPr marL="0" indent="0">
              <a:buFontTx/>
              <a:buNone/>
              <a:defRPr sz="2000" b="1">
                <a:solidFill>
                  <a:srgbClr val="FEFFFE"/>
                </a:solidFill>
                <a:latin typeface="Montserrat" pitchFamily="2" charset="77"/>
              </a:defRPr>
            </a:lvl1pPr>
            <a:lvl2pPr marL="457200" indent="0">
              <a:buFontTx/>
              <a:buNone/>
              <a:defRPr sz="2000">
                <a:solidFill>
                  <a:schemeClr val="bg1"/>
                </a:solidFill>
                <a:latin typeface="Montserrat" pitchFamily="2" charset="77"/>
              </a:defRPr>
            </a:lvl2pPr>
            <a:lvl3pPr marL="914400" indent="0">
              <a:buFontTx/>
              <a:buNone/>
              <a:defRPr sz="1800">
                <a:solidFill>
                  <a:schemeClr val="bg1"/>
                </a:solidFill>
                <a:latin typeface="Montserrat" pitchFamily="2" charset="77"/>
              </a:defRPr>
            </a:lvl3pPr>
            <a:lvl4pPr marL="1371600" indent="0">
              <a:buFontTx/>
              <a:buNone/>
              <a:defRPr sz="1600">
                <a:solidFill>
                  <a:schemeClr val="bg1"/>
                </a:solidFill>
                <a:latin typeface="Montserrat" pitchFamily="2" charset="77"/>
              </a:defRPr>
            </a:lvl4pPr>
            <a:lvl5pPr marL="1828800" indent="0">
              <a:buFontTx/>
              <a:buNone/>
              <a:defRPr sz="1400">
                <a:solidFill>
                  <a:schemeClr val="bg1"/>
                </a:solidFill>
                <a:latin typeface="Montserrat" pitchFamily="2" charset="77"/>
              </a:defRPr>
            </a:lvl5pPr>
          </a:lstStyle>
          <a:p>
            <a:pPr lvl="0"/>
            <a:r>
              <a:rPr lang="en-US"/>
              <a:t>Click to edit text styles</a:t>
            </a:r>
          </a:p>
        </p:txBody>
      </p:sp>
    </p:spTree>
    <p:extLst>
      <p:ext uri="{BB962C8B-B14F-4D97-AF65-F5344CB8AC3E}">
        <p14:creationId xmlns:p14="http://schemas.microsoft.com/office/powerpoint/2010/main" val="16487668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EFFFE"/>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0C9A3B7-ABA2-6D44-ACC8-33AA6516C1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394630B-4C37-3248-ADC0-506509684F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399F35-4EDF-3548-832A-3A95173B94D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326889-90C5-1E43-ABDA-74BF48011C89}" type="datetime1">
              <a:rPr lang="en-CA" smtClean="0"/>
              <a:t>2022-09-28</a:t>
            </a:fld>
            <a:endParaRPr lang="en-US"/>
          </a:p>
        </p:txBody>
      </p:sp>
      <p:sp>
        <p:nvSpPr>
          <p:cNvPr id="5" name="Footer Placeholder 4">
            <a:extLst>
              <a:ext uri="{FF2B5EF4-FFF2-40B4-BE49-F238E27FC236}">
                <a16:creationId xmlns:a16="http://schemas.microsoft.com/office/drawing/2014/main" id="{5FE514B7-2A32-B94A-8DEE-F431B013214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1A0EC6C-CB3A-2348-B5F3-1CBCCC0C6C4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F2F12A-E773-6344-8602-31C2DEEE88BD}" type="slidenum">
              <a:rPr lang="en-US" smtClean="0"/>
              <a:t>‹#›</a:t>
            </a:fld>
            <a:endParaRPr lang="en-US"/>
          </a:p>
        </p:txBody>
      </p:sp>
    </p:spTree>
    <p:extLst>
      <p:ext uri="{BB962C8B-B14F-4D97-AF65-F5344CB8AC3E}">
        <p14:creationId xmlns:p14="http://schemas.microsoft.com/office/powerpoint/2010/main" val="8214432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71" r:id="rId3"/>
    <p:sldLayoutId id="2147483651" r:id="rId4"/>
    <p:sldLayoutId id="2147483660" r:id="rId5"/>
    <p:sldLayoutId id="2147483665" r:id="rId6"/>
    <p:sldLayoutId id="2147483661" r:id="rId7"/>
    <p:sldLayoutId id="2147483662" r:id="rId8"/>
    <p:sldLayoutId id="2147483663" r:id="rId9"/>
    <p:sldLayoutId id="2147483666" r:id="rId10"/>
    <p:sldLayoutId id="2147483664" r:id="rId11"/>
    <p:sldLayoutId id="2147483667" r:id="rId12"/>
    <p:sldLayoutId id="2147483668" r:id="rId13"/>
    <p:sldLayoutId id="2147483669" r:id="rId14"/>
    <p:sldLayoutId id="2147483670" r:id="rId15"/>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s://www.partnershipagainstcancer.ca/topics/breast-cancer-screening-in-canada-2021-2022/summary/"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hyperlink" Target="https://www.cancercareontario.ca/en/find-cancer-services/mobile-screening" TargetMode="Externa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hyperlink" Target="https://www.cancer.org/cancer/breast-cancer/non-cancerous-breast-conditions/lobular-carcinoma-in-situ.html" TargetMode="External"/><Relationship Id="rId2" Type="http://schemas.openxmlformats.org/officeDocument/2006/relationships/hyperlink" Target="https://www.cancer.org/cancer/breast-cancer/non-cancerous-breast-conditions/hyperplasia-of-the-breast-ductal-or-lobular.html" TargetMode="Externa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hyperlink" Target="https://www.cancercare.mb.ca/screening/breast" TargetMode="Externa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hyperlink" Target="https://www.cancercareontario.ca/en/cancer-care-ontario/programs/aboriginal-programs/indigenous-cancer-strategy" TargetMode="External"/><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hemeOverride" Target="../theme/themeOverride1.xml"/><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E1F3F74-244B-1044-A856-19B7B3C37F12}"/>
              </a:ext>
            </a:extLst>
          </p:cNvPr>
          <p:cNvSpPr txBox="1">
            <a:spLocks/>
          </p:cNvSpPr>
          <p:nvPr/>
        </p:nvSpPr>
        <p:spPr>
          <a:xfrm>
            <a:off x="1524000" y="2420549"/>
            <a:ext cx="9952892" cy="1782442"/>
          </a:xfrm>
          <a:prstGeom prst="rect">
            <a:avLst/>
          </a:prstGeom>
        </p:spPr>
        <p:txBody>
          <a:bodyPr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ts val="4800"/>
              </a:lnSpc>
            </a:pPr>
            <a:r>
              <a:rPr lang="en-US" sz="4400" dirty="0">
                <a:solidFill>
                  <a:srgbClr val="FEFFFE"/>
                </a:solidFill>
                <a:latin typeface="ITC New Baskerville" pitchFamily="50" charset="0"/>
              </a:rPr>
              <a:t>Breast Cancer Screening in Canada</a:t>
            </a:r>
          </a:p>
          <a:p>
            <a:pPr algn="l">
              <a:lnSpc>
                <a:spcPts val="4800"/>
              </a:lnSpc>
            </a:pPr>
            <a:r>
              <a:rPr lang="en-US" sz="4400" dirty="0">
                <a:solidFill>
                  <a:srgbClr val="FEFFFE"/>
                </a:solidFill>
                <a:latin typeface="ITC New Baskerville" pitchFamily="50" charset="0"/>
              </a:rPr>
              <a:t>2021/2022</a:t>
            </a:r>
          </a:p>
        </p:txBody>
      </p:sp>
      <p:sp>
        <p:nvSpPr>
          <p:cNvPr id="5" name="Subtitle 2">
            <a:extLst>
              <a:ext uri="{FF2B5EF4-FFF2-40B4-BE49-F238E27FC236}">
                <a16:creationId xmlns:a16="http://schemas.microsoft.com/office/drawing/2014/main" id="{C8C5F1B8-9E0C-5D40-ABBE-DC7807E35077}"/>
              </a:ext>
            </a:extLst>
          </p:cNvPr>
          <p:cNvSpPr txBox="1">
            <a:spLocks/>
          </p:cNvSpPr>
          <p:nvPr/>
        </p:nvSpPr>
        <p:spPr>
          <a:xfrm>
            <a:off x="1524000" y="4252669"/>
            <a:ext cx="9144000" cy="1655762"/>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000" b="1" cap="all">
                <a:solidFill>
                  <a:srgbClr val="FEFFFE"/>
                </a:solidFill>
                <a:latin typeface="Montserrat" pitchFamily="2" charset="77"/>
              </a:rPr>
              <a:t>Canadian partnership against cancer</a:t>
            </a:r>
          </a:p>
        </p:txBody>
      </p:sp>
      <p:sp>
        <p:nvSpPr>
          <p:cNvPr id="6" name="Subtitle 2">
            <a:extLst>
              <a:ext uri="{FF2B5EF4-FFF2-40B4-BE49-F238E27FC236}">
                <a16:creationId xmlns:a16="http://schemas.microsoft.com/office/drawing/2014/main" id="{94257ED5-BE74-AF4A-B52E-DDCCB7E199C0}"/>
              </a:ext>
            </a:extLst>
          </p:cNvPr>
          <p:cNvSpPr txBox="1">
            <a:spLocks/>
          </p:cNvSpPr>
          <p:nvPr/>
        </p:nvSpPr>
        <p:spPr>
          <a:xfrm>
            <a:off x="9249508" y="6238909"/>
            <a:ext cx="2227384" cy="323789"/>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endParaRPr lang="en-US" sz="1400" b="1" cap="all">
              <a:solidFill>
                <a:srgbClr val="0070C0"/>
              </a:solidFill>
              <a:latin typeface="Montserrat SemiBold" pitchFamily="2" charset="77"/>
            </a:endParaRPr>
          </a:p>
        </p:txBody>
      </p:sp>
      <p:sp>
        <p:nvSpPr>
          <p:cNvPr id="2" name="TextBox 1">
            <a:extLst>
              <a:ext uri="{FF2B5EF4-FFF2-40B4-BE49-F238E27FC236}">
                <a16:creationId xmlns:a16="http://schemas.microsoft.com/office/drawing/2014/main" id="{53A47C59-879A-4417-E539-BDE49BEF87C3}"/>
              </a:ext>
            </a:extLst>
          </p:cNvPr>
          <p:cNvSpPr txBox="1"/>
          <p:nvPr/>
        </p:nvSpPr>
        <p:spPr>
          <a:xfrm>
            <a:off x="1524001" y="5197151"/>
            <a:ext cx="9952892" cy="1200329"/>
          </a:xfrm>
          <a:prstGeom prst="rect">
            <a:avLst/>
          </a:prstGeom>
          <a:noFill/>
        </p:spPr>
        <p:txBody>
          <a:bodyPr wrap="square" rtlCol="0">
            <a:spAutoFit/>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Suggested citation: Breast Screening in Canada: 2021/2022 Environmental Scan. Canadian Partnership Against Cancer; 2022. </a:t>
            </a: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2"/>
              </a:rPr>
              <a:t>https://www.partnershipagainstcancer.ca/topics/breast-cancer-screening-in-canada-2021-2022/summary/</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r>
              <a:rPr lang="en-US" dirty="0"/>
              <a:t> </a:t>
            </a:r>
          </a:p>
        </p:txBody>
      </p:sp>
    </p:spTree>
    <p:extLst>
      <p:ext uri="{BB962C8B-B14F-4D97-AF65-F5344CB8AC3E}">
        <p14:creationId xmlns:p14="http://schemas.microsoft.com/office/powerpoint/2010/main" val="14425417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81DBEC2-8B01-26EA-C490-61DFB6FA8E30}"/>
              </a:ext>
            </a:extLst>
          </p:cNvPr>
          <p:cNvSpPr>
            <a:spLocks noGrp="1"/>
          </p:cNvSpPr>
          <p:nvPr>
            <p:ph type="title"/>
          </p:nvPr>
        </p:nvSpPr>
        <p:spPr/>
        <p:txBody>
          <a:bodyPr>
            <a:normAutofit/>
          </a:bodyPr>
          <a:lstStyle/>
          <a:p>
            <a:r>
              <a:rPr lang="en-US" sz="1600" dirty="0"/>
              <a:t>Breast Screening Recruitment Methods</a:t>
            </a:r>
          </a:p>
        </p:txBody>
      </p:sp>
      <p:sp>
        <p:nvSpPr>
          <p:cNvPr id="12" name="TextBox 11">
            <a:extLst>
              <a:ext uri="{FF2B5EF4-FFF2-40B4-BE49-F238E27FC236}">
                <a16:creationId xmlns:a16="http://schemas.microsoft.com/office/drawing/2014/main" id="{E2664A72-D48A-6F88-B084-9CCF9C07DCDC}"/>
              </a:ext>
            </a:extLst>
          </p:cNvPr>
          <p:cNvSpPr txBox="1"/>
          <p:nvPr/>
        </p:nvSpPr>
        <p:spPr>
          <a:xfrm>
            <a:off x="1191844" y="4978405"/>
            <a:ext cx="9476155" cy="846257"/>
          </a:xfrm>
          <a:prstGeom prst="rect">
            <a:avLst/>
          </a:prstGeom>
          <a:noFill/>
        </p:spPr>
        <p:txBody>
          <a:bodyPr wrap="square">
            <a:spAutoFit/>
          </a:bodyPr>
          <a:lstStyle/>
          <a:p>
            <a:pPr marL="0" marR="0">
              <a:lnSpc>
                <a:spcPct val="107000"/>
              </a:lnSpc>
              <a:spcBef>
                <a:spcPts val="0"/>
              </a:spcBef>
              <a:spcAft>
                <a:spcPts val="800"/>
              </a:spcAft>
            </a:pPr>
            <a:r>
              <a:rPr lang="en-US" sz="1000" dirty="0">
                <a:effectLst/>
                <a:latin typeface="Calibri" panose="020F0502020204030204" pitchFamily="34" charset="0"/>
                <a:ea typeface="Yu Mincho" panose="02020400000000000000" pitchFamily="18" charset="-128"/>
                <a:cs typeface="Calibri" panose="020F0502020204030204" pitchFamily="34" charset="0"/>
              </a:rPr>
              <a:t>NT: * Yellowknife’s BSP accepts self-referrals (50-74) for persons living within the Yellowknife catchment area who have a designated PCP; all other locations they service require a referral from PCP to enter the program. Hay River BSP accepts self-referrals (50-74) for persons living in Hay River catchment with a designated PCP; all other locations they service require a referral from PCP to enter into the BSP. </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p>
            <a:pPr marL="0" marR="0">
              <a:lnSpc>
                <a:spcPct val="107000"/>
              </a:lnSpc>
              <a:spcBef>
                <a:spcPts val="0"/>
              </a:spcBef>
              <a:spcAft>
                <a:spcPts val="0"/>
              </a:spcAft>
            </a:pPr>
            <a:r>
              <a:rPr lang="en-US" sz="1000" dirty="0">
                <a:effectLst/>
                <a:latin typeface="Calibri" panose="020F0502020204030204" pitchFamily="34" charset="0"/>
                <a:ea typeface="Yu Mincho" panose="02020400000000000000" pitchFamily="18" charset="-128"/>
                <a:cs typeface="Calibri" panose="020F0502020204030204" pitchFamily="34" charset="0"/>
              </a:rPr>
              <a:t>NS: ^ Healthcare provider recommendation</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p:txBody>
      </p:sp>
      <p:graphicFrame>
        <p:nvGraphicFramePr>
          <p:cNvPr id="4" name="Table 3">
            <a:extLst>
              <a:ext uri="{FF2B5EF4-FFF2-40B4-BE49-F238E27FC236}">
                <a16:creationId xmlns:a16="http://schemas.microsoft.com/office/drawing/2014/main" id="{C709C041-D7AA-C3E7-8890-A9A69E657654}"/>
              </a:ext>
            </a:extLst>
          </p:cNvPr>
          <p:cNvGraphicFramePr>
            <a:graphicFrameLocks noGrp="1"/>
          </p:cNvGraphicFramePr>
          <p:nvPr>
            <p:extLst>
              <p:ext uri="{D42A27DB-BD31-4B8C-83A1-F6EECF244321}">
                <p14:modId xmlns:p14="http://schemas.microsoft.com/office/powerpoint/2010/main" val="1394688609"/>
              </p:ext>
            </p:extLst>
          </p:nvPr>
        </p:nvGraphicFramePr>
        <p:xfrm>
          <a:off x="1273907" y="1245027"/>
          <a:ext cx="9175261" cy="3733378"/>
        </p:xfrm>
        <a:graphic>
          <a:graphicData uri="http://schemas.openxmlformats.org/drawingml/2006/table">
            <a:tbl>
              <a:tblPr firstRow="1" firstCol="1" bandRow="1"/>
              <a:tblGrid>
                <a:gridCol w="1072984">
                  <a:extLst>
                    <a:ext uri="{9D8B030D-6E8A-4147-A177-3AD203B41FA5}">
                      <a16:colId xmlns:a16="http://schemas.microsoft.com/office/drawing/2014/main" val="3004503264"/>
                    </a:ext>
                  </a:extLst>
                </a:gridCol>
                <a:gridCol w="1213220">
                  <a:extLst>
                    <a:ext uri="{9D8B030D-6E8A-4147-A177-3AD203B41FA5}">
                      <a16:colId xmlns:a16="http://schemas.microsoft.com/office/drawing/2014/main" val="455783344"/>
                    </a:ext>
                  </a:extLst>
                </a:gridCol>
                <a:gridCol w="1025009">
                  <a:extLst>
                    <a:ext uri="{9D8B030D-6E8A-4147-A177-3AD203B41FA5}">
                      <a16:colId xmlns:a16="http://schemas.microsoft.com/office/drawing/2014/main" val="4058417494"/>
                    </a:ext>
                  </a:extLst>
                </a:gridCol>
                <a:gridCol w="1488154">
                  <a:extLst>
                    <a:ext uri="{9D8B030D-6E8A-4147-A177-3AD203B41FA5}">
                      <a16:colId xmlns:a16="http://schemas.microsoft.com/office/drawing/2014/main" val="1672252667"/>
                    </a:ext>
                  </a:extLst>
                </a:gridCol>
                <a:gridCol w="2061089">
                  <a:extLst>
                    <a:ext uri="{9D8B030D-6E8A-4147-A177-3AD203B41FA5}">
                      <a16:colId xmlns:a16="http://schemas.microsoft.com/office/drawing/2014/main" val="1784220970"/>
                    </a:ext>
                  </a:extLst>
                </a:gridCol>
                <a:gridCol w="2314805">
                  <a:extLst>
                    <a:ext uri="{9D8B030D-6E8A-4147-A177-3AD203B41FA5}">
                      <a16:colId xmlns:a16="http://schemas.microsoft.com/office/drawing/2014/main" val="3829453072"/>
                    </a:ext>
                  </a:extLst>
                </a:gridCol>
              </a:tblGrid>
              <a:tr h="693518">
                <a:tc>
                  <a:txBody>
                    <a:bodyPr/>
                    <a:lstStyle/>
                    <a:p>
                      <a:pPr marL="0" marR="0" algn="ctr">
                        <a:lnSpc>
                          <a:spcPct val="107000"/>
                        </a:lnSpc>
                        <a:spcBef>
                          <a:spcPts val="0"/>
                        </a:spcBef>
                        <a:spcAft>
                          <a:spcPts val="240"/>
                        </a:spcAft>
                        <a:tabLst>
                          <a:tab pos="5280025" algn="l"/>
                        </a:tabLst>
                      </a:pPr>
                      <a:r>
                        <a:rPr lang="en-US" sz="1100" b="1" dirty="0">
                          <a:solidFill>
                            <a:schemeClr val="accent4"/>
                          </a:solidFill>
                          <a:effectLst/>
                        </a:rPr>
                        <a:t>P/T </a:t>
                      </a:r>
                      <a:endParaRPr lang="en-US" sz="1100" b="1"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solidFill>
                      <a:schemeClr val="accent2">
                        <a:lumMod val="20000"/>
                        <a:lumOff val="80000"/>
                      </a:schemeClr>
                    </a:solidFill>
                  </a:tcPr>
                </a:tc>
                <a:tc>
                  <a:txBody>
                    <a:bodyPr/>
                    <a:lstStyle/>
                    <a:p>
                      <a:pPr marL="0" marR="0" algn="ctr">
                        <a:lnSpc>
                          <a:spcPct val="107000"/>
                        </a:lnSpc>
                        <a:spcBef>
                          <a:spcPts val="0"/>
                        </a:spcBef>
                        <a:spcAft>
                          <a:spcPts val="0"/>
                        </a:spcAft>
                        <a:tabLst>
                          <a:tab pos="5280025" algn="l"/>
                        </a:tabLst>
                      </a:pPr>
                      <a:r>
                        <a:rPr lang="en-US" sz="1100" b="1" dirty="0">
                          <a:solidFill>
                            <a:schemeClr val="accent4"/>
                          </a:solidFill>
                          <a:effectLst/>
                        </a:rPr>
                        <a:t>Physician referral</a:t>
                      </a:r>
                      <a:endParaRPr lang="en-US" sz="1100" b="1"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solidFill>
                      <a:schemeClr val="accent2">
                        <a:lumMod val="20000"/>
                        <a:lumOff val="80000"/>
                      </a:schemeClr>
                    </a:solidFill>
                  </a:tcPr>
                </a:tc>
                <a:tc>
                  <a:txBody>
                    <a:bodyPr/>
                    <a:lstStyle/>
                    <a:p>
                      <a:pPr marL="0" marR="0" algn="ctr">
                        <a:lnSpc>
                          <a:spcPct val="107000"/>
                        </a:lnSpc>
                        <a:spcBef>
                          <a:spcPts val="0"/>
                        </a:spcBef>
                        <a:spcAft>
                          <a:spcPts val="0"/>
                        </a:spcAft>
                        <a:tabLst>
                          <a:tab pos="5280025" algn="l"/>
                        </a:tabLst>
                      </a:pPr>
                      <a:r>
                        <a:rPr lang="en-US" sz="1100" b="1">
                          <a:solidFill>
                            <a:schemeClr val="accent4"/>
                          </a:solidFill>
                          <a:effectLst/>
                        </a:rPr>
                        <a:t>Self-referral </a:t>
                      </a:r>
                      <a:endParaRPr lang="en-US" sz="1100" b="1">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solidFill>
                      <a:schemeClr val="accent2">
                        <a:lumMod val="20000"/>
                        <a:lumOff val="80000"/>
                      </a:schemeClr>
                    </a:solidFill>
                  </a:tcPr>
                </a:tc>
                <a:tc>
                  <a:txBody>
                    <a:bodyPr/>
                    <a:lstStyle/>
                    <a:p>
                      <a:pPr marL="0" marR="0" algn="ctr">
                        <a:lnSpc>
                          <a:spcPct val="107000"/>
                        </a:lnSpc>
                        <a:spcBef>
                          <a:spcPts val="0"/>
                        </a:spcBef>
                        <a:spcAft>
                          <a:spcPts val="0"/>
                        </a:spcAft>
                        <a:tabLst>
                          <a:tab pos="5280025" algn="l"/>
                        </a:tabLst>
                      </a:pPr>
                      <a:r>
                        <a:rPr lang="en-US" sz="1100" b="1" dirty="0">
                          <a:solidFill>
                            <a:schemeClr val="accent4"/>
                          </a:solidFill>
                          <a:effectLst/>
                        </a:rPr>
                        <a:t>Initial letter of invitation</a:t>
                      </a:r>
                      <a:endParaRPr lang="en-US" sz="1100" b="1"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solidFill>
                      <a:schemeClr val="accent2">
                        <a:lumMod val="20000"/>
                        <a:lumOff val="80000"/>
                      </a:schemeClr>
                    </a:solidFill>
                  </a:tcPr>
                </a:tc>
                <a:tc>
                  <a:txBody>
                    <a:bodyPr/>
                    <a:lstStyle/>
                    <a:p>
                      <a:pPr marL="0" marR="0" algn="ctr">
                        <a:lnSpc>
                          <a:spcPct val="107000"/>
                        </a:lnSpc>
                        <a:spcBef>
                          <a:spcPts val="0"/>
                        </a:spcBef>
                        <a:spcAft>
                          <a:spcPts val="0"/>
                        </a:spcAft>
                        <a:tabLst>
                          <a:tab pos="5280025" algn="l"/>
                        </a:tabLst>
                      </a:pPr>
                      <a:r>
                        <a:rPr lang="en-US" sz="1100" b="1" dirty="0">
                          <a:solidFill>
                            <a:schemeClr val="accent4"/>
                          </a:solidFill>
                          <a:effectLst/>
                        </a:rPr>
                        <a:t>Promotional Content (e.g., social media, advertisement) </a:t>
                      </a:r>
                      <a:endParaRPr lang="en-US" sz="1100" b="1"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solidFill>
                      <a:schemeClr val="accent2">
                        <a:lumMod val="20000"/>
                        <a:lumOff val="80000"/>
                      </a:schemeClr>
                    </a:solidFill>
                  </a:tcPr>
                </a:tc>
                <a:tc>
                  <a:txBody>
                    <a:bodyPr/>
                    <a:lstStyle/>
                    <a:p>
                      <a:pPr marL="0" marR="0" algn="ctr">
                        <a:lnSpc>
                          <a:spcPct val="107000"/>
                        </a:lnSpc>
                        <a:spcBef>
                          <a:spcPts val="0"/>
                        </a:spcBef>
                        <a:spcAft>
                          <a:spcPts val="0"/>
                        </a:spcAft>
                        <a:tabLst>
                          <a:tab pos="5280025" algn="l"/>
                        </a:tabLst>
                      </a:pPr>
                      <a:r>
                        <a:rPr lang="en-US" sz="1100" b="1" dirty="0">
                          <a:solidFill>
                            <a:schemeClr val="accent4"/>
                          </a:solidFill>
                          <a:effectLst/>
                        </a:rPr>
                        <a:t>Referral from nurse practitioner </a:t>
                      </a:r>
                      <a:endParaRPr lang="en-US" sz="1100" b="1"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solidFill>
                      <a:schemeClr val="accent2">
                        <a:lumMod val="20000"/>
                        <a:lumOff val="80000"/>
                      </a:schemeClr>
                    </a:solidFill>
                  </a:tcPr>
                </a:tc>
                <a:extLst>
                  <a:ext uri="{0D108BD9-81ED-4DB2-BD59-A6C34878D82A}">
                    <a16:rowId xmlns:a16="http://schemas.microsoft.com/office/drawing/2014/main" val="3280615545"/>
                  </a:ext>
                </a:extLst>
              </a:tr>
              <a:tr h="224252">
                <a:tc>
                  <a:txBody>
                    <a:bodyPr/>
                    <a:lstStyle/>
                    <a:p>
                      <a:pPr marL="0" marR="0" algn="ctr">
                        <a:lnSpc>
                          <a:spcPct val="107000"/>
                        </a:lnSpc>
                        <a:spcBef>
                          <a:spcPts val="0"/>
                        </a:spcBef>
                        <a:spcAft>
                          <a:spcPts val="0"/>
                        </a:spcAft>
                        <a:tabLst>
                          <a:tab pos="5280025" algn="l"/>
                        </a:tabLst>
                      </a:pPr>
                      <a:r>
                        <a:rPr lang="en-US" sz="1100" b="1" dirty="0">
                          <a:solidFill>
                            <a:schemeClr val="accent4"/>
                          </a:solidFill>
                          <a:effectLst/>
                        </a:rPr>
                        <a:t>YT</a:t>
                      </a:r>
                      <a:endParaRPr lang="en-US" sz="1100" b="1"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solidFill>
                      <a:schemeClr val="accent2">
                        <a:lumMod val="20000"/>
                        <a:lumOff val="80000"/>
                      </a:schemeClr>
                    </a:solidFill>
                  </a:tcPr>
                </a:tc>
                <a:tc>
                  <a:txBody>
                    <a:bodyPr/>
                    <a:lstStyle/>
                    <a:p>
                      <a:pPr marL="0" marR="0" algn="ctr">
                        <a:lnSpc>
                          <a:spcPct val="107000"/>
                        </a:lnSpc>
                        <a:spcBef>
                          <a:spcPts val="0"/>
                        </a:spcBef>
                        <a:spcAft>
                          <a:spcPts val="0"/>
                        </a:spcAft>
                        <a:tabLst>
                          <a:tab pos="5280025" algn="l"/>
                        </a:tabLst>
                      </a:pPr>
                      <a:r>
                        <a:rPr lang="en-US" sz="1100">
                          <a:solidFill>
                            <a:schemeClr val="accent4"/>
                          </a:solidFill>
                          <a:effectLst/>
                        </a:rPr>
                        <a:t>✓</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tabLst>
                          <a:tab pos="5280025" algn="l"/>
                        </a:tabLst>
                      </a:pPr>
                      <a:r>
                        <a:rPr lang="en-US" sz="1100">
                          <a:solidFill>
                            <a:schemeClr val="accent4"/>
                          </a:solidFill>
                          <a:effectLst/>
                        </a:rPr>
                        <a:t>✓</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tabLst>
                          <a:tab pos="5280025" algn="l"/>
                        </a:tabLst>
                      </a:pPr>
                      <a:r>
                        <a:rPr lang="en-US" sz="1100">
                          <a:solidFill>
                            <a:schemeClr val="accent4"/>
                          </a:solidFill>
                          <a:effectLst/>
                        </a:rPr>
                        <a:t> </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tc>
                <a:tc>
                  <a:txBody>
                    <a:bodyPr/>
                    <a:lstStyle/>
                    <a:p>
                      <a:pPr marL="0" marR="0">
                        <a:lnSpc>
                          <a:spcPct val="107000"/>
                        </a:lnSpc>
                        <a:spcBef>
                          <a:spcPts val="0"/>
                        </a:spcBef>
                        <a:spcAft>
                          <a:spcPts val="0"/>
                        </a:spcAft>
                        <a:tabLst>
                          <a:tab pos="5280025" algn="l"/>
                        </a:tabLst>
                      </a:pPr>
                      <a:r>
                        <a:rPr lang="en-US" sz="1100">
                          <a:solidFill>
                            <a:schemeClr val="accent4"/>
                          </a:solidFill>
                          <a:effectLst/>
                        </a:rPr>
                        <a:t> </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tc>
                <a:tc>
                  <a:txBody>
                    <a:bodyPr/>
                    <a:lstStyle/>
                    <a:p>
                      <a:pPr marL="0" marR="0">
                        <a:lnSpc>
                          <a:spcPct val="107000"/>
                        </a:lnSpc>
                        <a:spcBef>
                          <a:spcPts val="0"/>
                        </a:spcBef>
                        <a:spcAft>
                          <a:spcPts val="0"/>
                        </a:spcAft>
                        <a:tabLst>
                          <a:tab pos="5280025" algn="l"/>
                        </a:tabLst>
                      </a:pPr>
                      <a:r>
                        <a:rPr lang="en-US" sz="1100">
                          <a:solidFill>
                            <a:schemeClr val="accent4"/>
                          </a:solidFill>
                          <a:effectLst/>
                        </a:rPr>
                        <a:t> </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tc>
                <a:extLst>
                  <a:ext uri="{0D108BD9-81ED-4DB2-BD59-A6C34878D82A}">
                    <a16:rowId xmlns:a16="http://schemas.microsoft.com/office/drawing/2014/main" val="791967960"/>
                  </a:ext>
                </a:extLst>
              </a:tr>
              <a:tr h="224252">
                <a:tc>
                  <a:txBody>
                    <a:bodyPr/>
                    <a:lstStyle/>
                    <a:p>
                      <a:pPr marL="0" marR="0" algn="ctr">
                        <a:lnSpc>
                          <a:spcPct val="107000"/>
                        </a:lnSpc>
                        <a:spcBef>
                          <a:spcPts val="0"/>
                        </a:spcBef>
                        <a:spcAft>
                          <a:spcPts val="0"/>
                        </a:spcAft>
                        <a:tabLst>
                          <a:tab pos="5280025" algn="l"/>
                        </a:tabLst>
                      </a:pPr>
                      <a:r>
                        <a:rPr lang="en-US" sz="1100" b="1" dirty="0">
                          <a:solidFill>
                            <a:schemeClr val="accent4"/>
                          </a:solidFill>
                          <a:effectLst/>
                        </a:rPr>
                        <a:t>NT</a:t>
                      </a:r>
                      <a:endParaRPr lang="en-US" sz="1100" b="1"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solidFill>
                      <a:schemeClr val="accent2">
                        <a:lumMod val="20000"/>
                        <a:lumOff val="80000"/>
                      </a:schemeClr>
                    </a:solidFill>
                  </a:tcPr>
                </a:tc>
                <a:tc>
                  <a:txBody>
                    <a:bodyPr/>
                    <a:lstStyle/>
                    <a:p>
                      <a:pPr marL="0" marR="0" algn="ctr">
                        <a:lnSpc>
                          <a:spcPct val="107000"/>
                        </a:lnSpc>
                        <a:spcBef>
                          <a:spcPts val="0"/>
                        </a:spcBef>
                        <a:spcAft>
                          <a:spcPts val="0"/>
                        </a:spcAft>
                        <a:tabLst>
                          <a:tab pos="5280025" algn="l"/>
                        </a:tabLst>
                      </a:pPr>
                      <a:r>
                        <a:rPr lang="en-US" sz="1100">
                          <a:solidFill>
                            <a:schemeClr val="accent4"/>
                          </a:solidFill>
                          <a:effectLst/>
                        </a:rPr>
                        <a:t>✓</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tabLst>
                          <a:tab pos="5280025" algn="l"/>
                        </a:tabLst>
                      </a:pPr>
                      <a:r>
                        <a:rPr lang="en-US" sz="1100">
                          <a:solidFill>
                            <a:schemeClr val="accent4"/>
                          </a:solidFill>
                          <a:effectLst/>
                        </a:rPr>
                        <a:t>✓*</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tabLst>
                          <a:tab pos="5280025" algn="l"/>
                        </a:tabLst>
                      </a:pPr>
                      <a:r>
                        <a:rPr lang="en-US" sz="1100">
                          <a:solidFill>
                            <a:schemeClr val="accent4"/>
                          </a:solidFill>
                          <a:effectLst/>
                        </a:rPr>
                        <a:t> </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tc>
                <a:tc>
                  <a:txBody>
                    <a:bodyPr/>
                    <a:lstStyle/>
                    <a:p>
                      <a:pPr marL="0" marR="0">
                        <a:lnSpc>
                          <a:spcPct val="107000"/>
                        </a:lnSpc>
                        <a:spcBef>
                          <a:spcPts val="0"/>
                        </a:spcBef>
                        <a:spcAft>
                          <a:spcPts val="0"/>
                        </a:spcAft>
                        <a:tabLst>
                          <a:tab pos="5280025" algn="l"/>
                        </a:tabLst>
                      </a:pPr>
                      <a:r>
                        <a:rPr lang="en-US" sz="1100">
                          <a:solidFill>
                            <a:schemeClr val="accent4"/>
                          </a:solidFill>
                          <a:effectLst/>
                        </a:rPr>
                        <a:t> </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tc>
                <a:tc>
                  <a:txBody>
                    <a:bodyPr/>
                    <a:lstStyle/>
                    <a:p>
                      <a:pPr marL="0" marR="0">
                        <a:lnSpc>
                          <a:spcPct val="107000"/>
                        </a:lnSpc>
                        <a:spcBef>
                          <a:spcPts val="0"/>
                        </a:spcBef>
                        <a:spcAft>
                          <a:spcPts val="0"/>
                        </a:spcAft>
                        <a:tabLst>
                          <a:tab pos="5280025" algn="l"/>
                        </a:tabLst>
                      </a:pPr>
                      <a:r>
                        <a:rPr lang="en-US" sz="1100">
                          <a:solidFill>
                            <a:schemeClr val="accent4"/>
                          </a:solidFill>
                          <a:effectLst/>
                        </a:rPr>
                        <a:t> </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tc>
                <a:extLst>
                  <a:ext uri="{0D108BD9-81ED-4DB2-BD59-A6C34878D82A}">
                    <a16:rowId xmlns:a16="http://schemas.microsoft.com/office/drawing/2014/main" val="852014563"/>
                  </a:ext>
                </a:extLst>
              </a:tr>
              <a:tr h="224252">
                <a:tc>
                  <a:txBody>
                    <a:bodyPr/>
                    <a:lstStyle/>
                    <a:p>
                      <a:pPr marL="0" marR="0" algn="ctr">
                        <a:lnSpc>
                          <a:spcPct val="107000"/>
                        </a:lnSpc>
                        <a:spcBef>
                          <a:spcPts val="0"/>
                        </a:spcBef>
                        <a:spcAft>
                          <a:spcPts val="0"/>
                        </a:spcAft>
                        <a:tabLst>
                          <a:tab pos="5280025" algn="l"/>
                        </a:tabLst>
                      </a:pPr>
                      <a:r>
                        <a:rPr lang="en-US" sz="1100" b="1">
                          <a:solidFill>
                            <a:schemeClr val="accent4"/>
                          </a:solidFill>
                          <a:effectLst/>
                        </a:rPr>
                        <a:t>NU</a:t>
                      </a:r>
                      <a:endParaRPr lang="en-US" sz="1100" b="1">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solidFill>
                      <a:schemeClr val="accent2">
                        <a:lumMod val="20000"/>
                        <a:lumOff val="80000"/>
                      </a:schemeClr>
                    </a:solidFill>
                  </a:tcPr>
                </a:tc>
                <a:tc>
                  <a:txBody>
                    <a:bodyPr/>
                    <a:lstStyle/>
                    <a:p>
                      <a:pPr marL="0" marR="0" algn="ctr">
                        <a:lnSpc>
                          <a:spcPct val="107000"/>
                        </a:lnSpc>
                        <a:spcBef>
                          <a:spcPts val="0"/>
                        </a:spcBef>
                        <a:spcAft>
                          <a:spcPts val="0"/>
                        </a:spcAft>
                        <a:tabLst>
                          <a:tab pos="5280025" algn="l"/>
                        </a:tabLst>
                      </a:pPr>
                      <a:r>
                        <a:rPr lang="en-US" sz="1100">
                          <a:solidFill>
                            <a:schemeClr val="accent4"/>
                          </a:solidFill>
                          <a:effectLst/>
                        </a:rPr>
                        <a:t>✓</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tabLst>
                          <a:tab pos="5280025" algn="l"/>
                        </a:tabLst>
                      </a:pPr>
                      <a:r>
                        <a:rPr lang="en-US" sz="1100">
                          <a:solidFill>
                            <a:schemeClr val="accent4"/>
                          </a:solidFill>
                          <a:effectLst/>
                        </a:rPr>
                        <a:t> </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tabLst>
                          <a:tab pos="5280025" algn="l"/>
                        </a:tabLst>
                      </a:pPr>
                      <a:r>
                        <a:rPr lang="en-US" sz="1100">
                          <a:solidFill>
                            <a:schemeClr val="accent4"/>
                          </a:solidFill>
                          <a:effectLst/>
                        </a:rPr>
                        <a:t> </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tc>
                <a:tc>
                  <a:txBody>
                    <a:bodyPr/>
                    <a:lstStyle/>
                    <a:p>
                      <a:pPr marL="0" marR="0">
                        <a:lnSpc>
                          <a:spcPct val="107000"/>
                        </a:lnSpc>
                        <a:spcBef>
                          <a:spcPts val="0"/>
                        </a:spcBef>
                        <a:spcAft>
                          <a:spcPts val="0"/>
                        </a:spcAft>
                        <a:tabLst>
                          <a:tab pos="5280025" algn="l"/>
                        </a:tabLst>
                      </a:pPr>
                      <a:r>
                        <a:rPr lang="en-US" sz="1100">
                          <a:solidFill>
                            <a:schemeClr val="accent4"/>
                          </a:solidFill>
                          <a:effectLst/>
                        </a:rPr>
                        <a:t> </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tabLst>
                          <a:tab pos="5280025" algn="l"/>
                        </a:tabLst>
                      </a:pPr>
                      <a:r>
                        <a:rPr lang="en-US" sz="1100">
                          <a:solidFill>
                            <a:schemeClr val="accent4"/>
                          </a:solidFill>
                          <a:effectLst/>
                        </a:rPr>
                        <a:t>✓</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tc>
                <a:extLst>
                  <a:ext uri="{0D108BD9-81ED-4DB2-BD59-A6C34878D82A}">
                    <a16:rowId xmlns:a16="http://schemas.microsoft.com/office/drawing/2014/main" val="1065891950"/>
                  </a:ext>
                </a:extLst>
              </a:tr>
              <a:tr h="224252">
                <a:tc>
                  <a:txBody>
                    <a:bodyPr/>
                    <a:lstStyle/>
                    <a:p>
                      <a:pPr marL="0" marR="0" algn="ctr">
                        <a:lnSpc>
                          <a:spcPct val="107000"/>
                        </a:lnSpc>
                        <a:spcBef>
                          <a:spcPts val="0"/>
                        </a:spcBef>
                        <a:spcAft>
                          <a:spcPts val="0"/>
                        </a:spcAft>
                        <a:tabLst>
                          <a:tab pos="5280025" algn="l"/>
                        </a:tabLst>
                      </a:pPr>
                      <a:r>
                        <a:rPr lang="en-US" sz="1100" b="1" dirty="0">
                          <a:solidFill>
                            <a:schemeClr val="accent4"/>
                          </a:solidFill>
                          <a:effectLst/>
                        </a:rPr>
                        <a:t>BC</a:t>
                      </a:r>
                      <a:endParaRPr lang="en-US" sz="1100" b="1"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solidFill>
                      <a:schemeClr val="accent2">
                        <a:lumMod val="20000"/>
                        <a:lumOff val="80000"/>
                      </a:schemeClr>
                    </a:solidFill>
                  </a:tcPr>
                </a:tc>
                <a:tc>
                  <a:txBody>
                    <a:bodyPr/>
                    <a:lstStyle/>
                    <a:p>
                      <a:pPr marL="0" marR="0" algn="ctr">
                        <a:lnSpc>
                          <a:spcPct val="107000"/>
                        </a:lnSpc>
                        <a:spcBef>
                          <a:spcPts val="0"/>
                        </a:spcBef>
                        <a:spcAft>
                          <a:spcPts val="0"/>
                        </a:spcAft>
                        <a:tabLst>
                          <a:tab pos="5280025" algn="l"/>
                        </a:tabLst>
                      </a:pPr>
                      <a:r>
                        <a:rPr lang="en-US" sz="1100">
                          <a:solidFill>
                            <a:schemeClr val="accent4"/>
                          </a:solidFill>
                          <a:effectLst/>
                        </a:rPr>
                        <a:t>✓</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tabLst>
                          <a:tab pos="5280025" algn="l"/>
                        </a:tabLst>
                      </a:pPr>
                      <a:r>
                        <a:rPr lang="en-US" sz="1100">
                          <a:solidFill>
                            <a:schemeClr val="accent4"/>
                          </a:solidFill>
                          <a:effectLst/>
                        </a:rPr>
                        <a:t>✓</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tabLst>
                          <a:tab pos="5280025" algn="l"/>
                        </a:tabLst>
                      </a:pPr>
                      <a:r>
                        <a:rPr lang="en-US" sz="1100">
                          <a:solidFill>
                            <a:schemeClr val="accent4"/>
                          </a:solidFill>
                          <a:effectLst/>
                        </a:rPr>
                        <a:t> </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tabLst>
                          <a:tab pos="5280025" algn="l"/>
                        </a:tabLst>
                      </a:pPr>
                      <a:r>
                        <a:rPr lang="en-US" sz="1100">
                          <a:solidFill>
                            <a:schemeClr val="accent4"/>
                          </a:solidFill>
                          <a:effectLst/>
                        </a:rPr>
                        <a:t>✓</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tc>
                <a:tc>
                  <a:txBody>
                    <a:bodyPr/>
                    <a:lstStyle/>
                    <a:p>
                      <a:pPr marL="0" marR="0">
                        <a:lnSpc>
                          <a:spcPct val="107000"/>
                        </a:lnSpc>
                        <a:spcBef>
                          <a:spcPts val="0"/>
                        </a:spcBef>
                        <a:spcAft>
                          <a:spcPts val="0"/>
                        </a:spcAft>
                        <a:tabLst>
                          <a:tab pos="5280025" algn="l"/>
                        </a:tabLst>
                      </a:pPr>
                      <a:r>
                        <a:rPr lang="en-US" sz="1100">
                          <a:solidFill>
                            <a:schemeClr val="accent4"/>
                          </a:solidFill>
                          <a:effectLst/>
                        </a:rPr>
                        <a:t> </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tc>
                <a:extLst>
                  <a:ext uri="{0D108BD9-81ED-4DB2-BD59-A6C34878D82A}">
                    <a16:rowId xmlns:a16="http://schemas.microsoft.com/office/drawing/2014/main" val="1885640215"/>
                  </a:ext>
                </a:extLst>
              </a:tr>
              <a:tr h="224252">
                <a:tc>
                  <a:txBody>
                    <a:bodyPr/>
                    <a:lstStyle/>
                    <a:p>
                      <a:pPr marL="0" marR="0" algn="ctr">
                        <a:lnSpc>
                          <a:spcPct val="107000"/>
                        </a:lnSpc>
                        <a:spcBef>
                          <a:spcPts val="0"/>
                        </a:spcBef>
                        <a:spcAft>
                          <a:spcPts val="0"/>
                        </a:spcAft>
                        <a:tabLst>
                          <a:tab pos="5280025" algn="l"/>
                        </a:tabLst>
                      </a:pPr>
                      <a:r>
                        <a:rPr lang="en-US" sz="1100" b="1">
                          <a:solidFill>
                            <a:schemeClr val="accent4"/>
                          </a:solidFill>
                          <a:effectLst/>
                        </a:rPr>
                        <a:t>AB</a:t>
                      </a:r>
                      <a:endParaRPr lang="en-US" sz="1100" b="1">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solidFill>
                      <a:schemeClr val="accent2">
                        <a:lumMod val="20000"/>
                        <a:lumOff val="80000"/>
                      </a:schemeClr>
                    </a:solidFill>
                  </a:tcPr>
                </a:tc>
                <a:tc>
                  <a:txBody>
                    <a:bodyPr/>
                    <a:lstStyle/>
                    <a:p>
                      <a:pPr marL="0" marR="0" algn="ctr">
                        <a:lnSpc>
                          <a:spcPct val="107000"/>
                        </a:lnSpc>
                        <a:spcBef>
                          <a:spcPts val="0"/>
                        </a:spcBef>
                        <a:spcAft>
                          <a:spcPts val="0"/>
                        </a:spcAft>
                        <a:tabLst>
                          <a:tab pos="5280025" algn="l"/>
                        </a:tabLst>
                      </a:pPr>
                      <a:r>
                        <a:rPr lang="en-US" sz="1100">
                          <a:solidFill>
                            <a:schemeClr val="accent4"/>
                          </a:solidFill>
                          <a:effectLst/>
                        </a:rPr>
                        <a:t>✓</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tabLst>
                          <a:tab pos="5280025" algn="l"/>
                        </a:tabLst>
                      </a:pPr>
                      <a:r>
                        <a:rPr lang="en-US" sz="1100">
                          <a:solidFill>
                            <a:schemeClr val="accent4"/>
                          </a:solidFill>
                          <a:effectLst/>
                        </a:rPr>
                        <a:t>✓</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tabLst>
                          <a:tab pos="5280025" algn="l"/>
                        </a:tabLst>
                      </a:pPr>
                      <a:r>
                        <a:rPr lang="en-US" sz="1100">
                          <a:solidFill>
                            <a:schemeClr val="accent4"/>
                          </a:solidFill>
                          <a:effectLst/>
                        </a:rPr>
                        <a:t>✓</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tc>
                <a:tc>
                  <a:txBody>
                    <a:bodyPr/>
                    <a:lstStyle/>
                    <a:p>
                      <a:pPr marL="0" marR="0">
                        <a:lnSpc>
                          <a:spcPct val="107000"/>
                        </a:lnSpc>
                        <a:spcBef>
                          <a:spcPts val="0"/>
                        </a:spcBef>
                        <a:spcAft>
                          <a:spcPts val="0"/>
                        </a:spcAft>
                        <a:tabLst>
                          <a:tab pos="5280025" algn="l"/>
                        </a:tabLst>
                      </a:pPr>
                      <a:r>
                        <a:rPr lang="en-US" sz="1100">
                          <a:solidFill>
                            <a:schemeClr val="accent4"/>
                          </a:solidFill>
                          <a:effectLst/>
                        </a:rPr>
                        <a:t> </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tc>
                <a:tc>
                  <a:txBody>
                    <a:bodyPr/>
                    <a:lstStyle/>
                    <a:p>
                      <a:pPr marL="0" marR="0">
                        <a:lnSpc>
                          <a:spcPct val="107000"/>
                        </a:lnSpc>
                        <a:spcBef>
                          <a:spcPts val="0"/>
                        </a:spcBef>
                        <a:spcAft>
                          <a:spcPts val="0"/>
                        </a:spcAft>
                        <a:tabLst>
                          <a:tab pos="5280025" algn="l"/>
                        </a:tabLst>
                      </a:pPr>
                      <a:r>
                        <a:rPr lang="en-US" sz="1100">
                          <a:solidFill>
                            <a:schemeClr val="accent4"/>
                          </a:solidFill>
                          <a:effectLst/>
                        </a:rPr>
                        <a:t> </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tc>
                <a:extLst>
                  <a:ext uri="{0D108BD9-81ED-4DB2-BD59-A6C34878D82A}">
                    <a16:rowId xmlns:a16="http://schemas.microsoft.com/office/drawing/2014/main" val="1290300021"/>
                  </a:ext>
                </a:extLst>
              </a:tr>
              <a:tr h="224252">
                <a:tc>
                  <a:txBody>
                    <a:bodyPr/>
                    <a:lstStyle/>
                    <a:p>
                      <a:pPr marL="0" marR="0" algn="ctr">
                        <a:lnSpc>
                          <a:spcPct val="107000"/>
                        </a:lnSpc>
                        <a:spcBef>
                          <a:spcPts val="0"/>
                        </a:spcBef>
                        <a:spcAft>
                          <a:spcPts val="0"/>
                        </a:spcAft>
                        <a:tabLst>
                          <a:tab pos="5280025" algn="l"/>
                        </a:tabLst>
                      </a:pPr>
                      <a:r>
                        <a:rPr lang="en-US" sz="1100" b="1">
                          <a:solidFill>
                            <a:schemeClr val="accent4"/>
                          </a:solidFill>
                          <a:effectLst/>
                        </a:rPr>
                        <a:t>SK</a:t>
                      </a:r>
                      <a:endParaRPr lang="en-US" sz="1100" b="1">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solidFill>
                      <a:schemeClr val="accent2">
                        <a:lumMod val="20000"/>
                        <a:lumOff val="80000"/>
                      </a:schemeClr>
                    </a:solidFill>
                  </a:tcPr>
                </a:tc>
                <a:tc>
                  <a:txBody>
                    <a:bodyPr/>
                    <a:lstStyle/>
                    <a:p>
                      <a:pPr marL="0" marR="0" algn="ctr">
                        <a:lnSpc>
                          <a:spcPct val="107000"/>
                        </a:lnSpc>
                        <a:spcBef>
                          <a:spcPts val="0"/>
                        </a:spcBef>
                        <a:spcAft>
                          <a:spcPts val="0"/>
                        </a:spcAft>
                        <a:tabLst>
                          <a:tab pos="5280025" algn="l"/>
                        </a:tabLst>
                      </a:pPr>
                      <a:r>
                        <a:rPr lang="en-US" sz="1100" dirty="0">
                          <a:solidFill>
                            <a:schemeClr val="accent4"/>
                          </a:solidFill>
                          <a:effectLst/>
                        </a:rPr>
                        <a:t>✓</a:t>
                      </a:r>
                      <a:endParaRPr lang="en-US" sz="1100"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tabLst>
                          <a:tab pos="5280025" algn="l"/>
                        </a:tabLst>
                      </a:pPr>
                      <a:r>
                        <a:rPr lang="en-US" sz="1100">
                          <a:solidFill>
                            <a:schemeClr val="accent4"/>
                          </a:solidFill>
                          <a:effectLst/>
                        </a:rPr>
                        <a:t>✓</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tabLst>
                          <a:tab pos="5280025" algn="l"/>
                        </a:tabLst>
                      </a:pPr>
                      <a:r>
                        <a:rPr lang="en-US" sz="1100">
                          <a:solidFill>
                            <a:schemeClr val="accent4"/>
                          </a:solidFill>
                          <a:effectLst/>
                        </a:rPr>
                        <a:t>✓</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tc>
                <a:tc>
                  <a:txBody>
                    <a:bodyPr/>
                    <a:lstStyle/>
                    <a:p>
                      <a:pPr marL="0" marR="0">
                        <a:lnSpc>
                          <a:spcPct val="107000"/>
                        </a:lnSpc>
                        <a:spcBef>
                          <a:spcPts val="0"/>
                        </a:spcBef>
                        <a:spcAft>
                          <a:spcPts val="0"/>
                        </a:spcAft>
                        <a:tabLst>
                          <a:tab pos="5280025" algn="l"/>
                        </a:tabLst>
                      </a:pPr>
                      <a:r>
                        <a:rPr lang="en-US" sz="1100">
                          <a:solidFill>
                            <a:schemeClr val="accent4"/>
                          </a:solidFill>
                          <a:effectLst/>
                        </a:rPr>
                        <a:t> </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tc>
                <a:tc>
                  <a:txBody>
                    <a:bodyPr/>
                    <a:lstStyle/>
                    <a:p>
                      <a:pPr marL="0" marR="0">
                        <a:lnSpc>
                          <a:spcPct val="107000"/>
                        </a:lnSpc>
                        <a:spcBef>
                          <a:spcPts val="0"/>
                        </a:spcBef>
                        <a:spcAft>
                          <a:spcPts val="0"/>
                        </a:spcAft>
                        <a:tabLst>
                          <a:tab pos="5280025" algn="l"/>
                        </a:tabLst>
                      </a:pPr>
                      <a:r>
                        <a:rPr lang="en-US" sz="1100">
                          <a:solidFill>
                            <a:schemeClr val="accent4"/>
                          </a:solidFill>
                          <a:effectLst/>
                        </a:rPr>
                        <a:t> </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tc>
                <a:extLst>
                  <a:ext uri="{0D108BD9-81ED-4DB2-BD59-A6C34878D82A}">
                    <a16:rowId xmlns:a16="http://schemas.microsoft.com/office/drawing/2014/main" val="2211424087"/>
                  </a:ext>
                </a:extLst>
              </a:tr>
              <a:tr h="224252">
                <a:tc>
                  <a:txBody>
                    <a:bodyPr/>
                    <a:lstStyle/>
                    <a:p>
                      <a:pPr marL="0" marR="0" algn="ctr">
                        <a:lnSpc>
                          <a:spcPct val="107000"/>
                        </a:lnSpc>
                        <a:spcBef>
                          <a:spcPts val="0"/>
                        </a:spcBef>
                        <a:spcAft>
                          <a:spcPts val="0"/>
                        </a:spcAft>
                        <a:tabLst>
                          <a:tab pos="5280025" algn="l"/>
                        </a:tabLst>
                      </a:pPr>
                      <a:r>
                        <a:rPr lang="en-US" sz="1100" b="1">
                          <a:solidFill>
                            <a:schemeClr val="accent4"/>
                          </a:solidFill>
                          <a:effectLst/>
                        </a:rPr>
                        <a:t>MB</a:t>
                      </a:r>
                      <a:endParaRPr lang="en-US" sz="1100" b="1">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solidFill>
                      <a:schemeClr val="accent2">
                        <a:lumMod val="20000"/>
                        <a:lumOff val="80000"/>
                      </a:schemeClr>
                    </a:solidFill>
                  </a:tcPr>
                </a:tc>
                <a:tc>
                  <a:txBody>
                    <a:bodyPr/>
                    <a:lstStyle/>
                    <a:p>
                      <a:pPr marL="0" marR="0" algn="ctr">
                        <a:lnSpc>
                          <a:spcPct val="107000"/>
                        </a:lnSpc>
                        <a:spcBef>
                          <a:spcPts val="0"/>
                        </a:spcBef>
                        <a:spcAft>
                          <a:spcPts val="0"/>
                        </a:spcAft>
                        <a:tabLst>
                          <a:tab pos="5280025" algn="l"/>
                        </a:tabLst>
                      </a:pPr>
                      <a:r>
                        <a:rPr lang="en-US" sz="1100">
                          <a:solidFill>
                            <a:schemeClr val="accent4"/>
                          </a:solidFill>
                          <a:effectLst/>
                        </a:rPr>
                        <a:t>✓</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tabLst>
                          <a:tab pos="5280025" algn="l"/>
                        </a:tabLst>
                      </a:pPr>
                      <a:r>
                        <a:rPr lang="en-US" sz="1100">
                          <a:solidFill>
                            <a:schemeClr val="accent4"/>
                          </a:solidFill>
                          <a:effectLst/>
                        </a:rPr>
                        <a:t>✓</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tabLst>
                          <a:tab pos="5280025" algn="l"/>
                        </a:tabLst>
                      </a:pPr>
                      <a:r>
                        <a:rPr lang="en-US" sz="1100">
                          <a:solidFill>
                            <a:schemeClr val="accent4"/>
                          </a:solidFill>
                          <a:effectLst/>
                        </a:rPr>
                        <a:t>✓</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tc>
                <a:tc>
                  <a:txBody>
                    <a:bodyPr/>
                    <a:lstStyle/>
                    <a:p>
                      <a:pPr marL="0" marR="0">
                        <a:lnSpc>
                          <a:spcPct val="107000"/>
                        </a:lnSpc>
                        <a:spcBef>
                          <a:spcPts val="0"/>
                        </a:spcBef>
                        <a:spcAft>
                          <a:spcPts val="0"/>
                        </a:spcAft>
                        <a:tabLst>
                          <a:tab pos="5280025" algn="l"/>
                        </a:tabLst>
                      </a:pPr>
                      <a:r>
                        <a:rPr lang="en-US" sz="1100">
                          <a:solidFill>
                            <a:schemeClr val="accent4"/>
                          </a:solidFill>
                          <a:effectLst/>
                        </a:rPr>
                        <a:t> </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tc>
                <a:tc>
                  <a:txBody>
                    <a:bodyPr/>
                    <a:lstStyle/>
                    <a:p>
                      <a:pPr marL="0" marR="0">
                        <a:lnSpc>
                          <a:spcPct val="107000"/>
                        </a:lnSpc>
                        <a:spcBef>
                          <a:spcPts val="0"/>
                        </a:spcBef>
                        <a:spcAft>
                          <a:spcPts val="0"/>
                        </a:spcAft>
                        <a:tabLst>
                          <a:tab pos="5280025" algn="l"/>
                        </a:tabLst>
                      </a:pPr>
                      <a:r>
                        <a:rPr lang="en-US" sz="1100">
                          <a:solidFill>
                            <a:schemeClr val="accent4"/>
                          </a:solidFill>
                          <a:effectLst/>
                        </a:rPr>
                        <a:t> </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tc>
                <a:extLst>
                  <a:ext uri="{0D108BD9-81ED-4DB2-BD59-A6C34878D82A}">
                    <a16:rowId xmlns:a16="http://schemas.microsoft.com/office/drawing/2014/main" val="3539874079"/>
                  </a:ext>
                </a:extLst>
              </a:tr>
              <a:tr h="224252">
                <a:tc>
                  <a:txBody>
                    <a:bodyPr/>
                    <a:lstStyle/>
                    <a:p>
                      <a:pPr marL="0" marR="0" algn="ctr">
                        <a:lnSpc>
                          <a:spcPct val="107000"/>
                        </a:lnSpc>
                        <a:spcBef>
                          <a:spcPts val="0"/>
                        </a:spcBef>
                        <a:spcAft>
                          <a:spcPts val="0"/>
                        </a:spcAft>
                        <a:tabLst>
                          <a:tab pos="5280025" algn="l"/>
                        </a:tabLst>
                      </a:pPr>
                      <a:r>
                        <a:rPr lang="en-US" sz="1100" b="1" dirty="0">
                          <a:solidFill>
                            <a:schemeClr val="accent4"/>
                          </a:solidFill>
                          <a:effectLst/>
                        </a:rPr>
                        <a:t>ON</a:t>
                      </a:r>
                      <a:endParaRPr lang="en-US" sz="1100" b="1"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solidFill>
                      <a:schemeClr val="accent2">
                        <a:lumMod val="20000"/>
                        <a:lumOff val="80000"/>
                      </a:schemeClr>
                    </a:solidFill>
                  </a:tcPr>
                </a:tc>
                <a:tc>
                  <a:txBody>
                    <a:bodyPr/>
                    <a:lstStyle/>
                    <a:p>
                      <a:pPr marL="0" marR="0" algn="ctr">
                        <a:lnSpc>
                          <a:spcPct val="107000"/>
                        </a:lnSpc>
                        <a:spcBef>
                          <a:spcPts val="0"/>
                        </a:spcBef>
                        <a:spcAft>
                          <a:spcPts val="0"/>
                        </a:spcAft>
                        <a:tabLst>
                          <a:tab pos="5280025" algn="l"/>
                        </a:tabLst>
                      </a:pPr>
                      <a:r>
                        <a:rPr lang="en-US" sz="1100">
                          <a:solidFill>
                            <a:schemeClr val="accent4"/>
                          </a:solidFill>
                          <a:effectLst/>
                        </a:rPr>
                        <a:t>✓</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tabLst>
                          <a:tab pos="5280025" algn="l"/>
                        </a:tabLst>
                      </a:pPr>
                      <a:r>
                        <a:rPr lang="en-US" sz="1100">
                          <a:solidFill>
                            <a:schemeClr val="accent4"/>
                          </a:solidFill>
                          <a:effectLst/>
                        </a:rPr>
                        <a:t>✓</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tabLst>
                          <a:tab pos="5280025" algn="l"/>
                        </a:tabLst>
                      </a:pPr>
                      <a:r>
                        <a:rPr lang="en-US" sz="1100">
                          <a:solidFill>
                            <a:schemeClr val="accent4"/>
                          </a:solidFill>
                          <a:effectLst/>
                        </a:rPr>
                        <a:t>✓</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tabLst>
                          <a:tab pos="5280025" algn="l"/>
                        </a:tabLst>
                      </a:pPr>
                      <a:r>
                        <a:rPr lang="en-US" sz="1100">
                          <a:solidFill>
                            <a:schemeClr val="accent4"/>
                          </a:solidFill>
                          <a:effectLst/>
                        </a:rPr>
                        <a:t>✓</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tabLst>
                          <a:tab pos="5280025" algn="l"/>
                        </a:tabLst>
                      </a:pPr>
                      <a:r>
                        <a:rPr lang="en-US" sz="1100">
                          <a:solidFill>
                            <a:schemeClr val="accent4"/>
                          </a:solidFill>
                          <a:effectLst/>
                        </a:rPr>
                        <a:t>✓</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tc>
                <a:extLst>
                  <a:ext uri="{0D108BD9-81ED-4DB2-BD59-A6C34878D82A}">
                    <a16:rowId xmlns:a16="http://schemas.microsoft.com/office/drawing/2014/main" val="326324536"/>
                  </a:ext>
                </a:extLst>
              </a:tr>
              <a:tr h="224252">
                <a:tc>
                  <a:txBody>
                    <a:bodyPr/>
                    <a:lstStyle/>
                    <a:p>
                      <a:pPr marL="0" marR="0" algn="ctr">
                        <a:lnSpc>
                          <a:spcPct val="107000"/>
                        </a:lnSpc>
                        <a:spcBef>
                          <a:spcPts val="0"/>
                        </a:spcBef>
                        <a:spcAft>
                          <a:spcPts val="0"/>
                        </a:spcAft>
                        <a:tabLst>
                          <a:tab pos="5280025" algn="l"/>
                        </a:tabLst>
                      </a:pPr>
                      <a:r>
                        <a:rPr lang="en-US" sz="1100" b="1">
                          <a:solidFill>
                            <a:schemeClr val="accent4"/>
                          </a:solidFill>
                          <a:effectLst/>
                        </a:rPr>
                        <a:t>QC</a:t>
                      </a:r>
                      <a:endParaRPr lang="en-US" sz="1100" b="1">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solidFill>
                      <a:schemeClr val="accent2">
                        <a:lumMod val="20000"/>
                        <a:lumOff val="80000"/>
                      </a:schemeClr>
                    </a:solidFill>
                  </a:tcPr>
                </a:tc>
                <a:tc>
                  <a:txBody>
                    <a:bodyPr/>
                    <a:lstStyle/>
                    <a:p>
                      <a:pPr marL="0" marR="0" algn="ctr">
                        <a:lnSpc>
                          <a:spcPct val="107000"/>
                        </a:lnSpc>
                        <a:spcBef>
                          <a:spcPts val="0"/>
                        </a:spcBef>
                        <a:spcAft>
                          <a:spcPts val="0"/>
                        </a:spcAft>
                        <a:tabLst>
                          <a:tab pos="5280025" algn="l"/>
                        </a:tabLst>
                      </a:pPr>
                      <a:r>
                        <a:rPr lang="en-US" sz="1100">
                          <a:solidFill>
                            <a:schemeClr val="accent4"/>
                          </a:solidFill>
                          <a:effectLst/>
                        </a:rPr>
                        <a:t>✓</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tabLst>
                          <a:tab pos="5280025" algn="l"/>
                        </a:tabLst>
                      </a:pPr>
                      <a:r>
                        <a:rPr lang="en-US" sz="1100">
                          <a:solidFill>
                            <a:schemeClr val="accent4"/>
                          </a:solidFill>
                          <a:effectLst/>
                        </a:rPr>
                        <a:t>✓</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tabLst>
                          <a:tab pos="5280025" algn="l"/>
                        </a:tabLst>
                      </a:pPr>
                      <a:r>
                        <a:rPr lang="en-US" sz="1100">
                          <a:solidFill>
                            <a:schemeClr val="accent4"/>
                          </a:solidFill>
                          <a:effectLst/>
                        </a:rPr>
                        <a:t>✓</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tc>
                <a:tc>
                  <a:txBody>
                    <a:bodyPr/>
                    <a:lstStyle/>
                    <a:p>
                      <a:pPr marL="0" marR="0">
                        <a:lnSpc>
                          <a:spcPct val="107000"/>
                        </a:lnSpc>
                        <a:spcBef>
                          <a:spcPts val="0"/>
                        </a:spcBef>
                        <a:spcAft>
                          <a:spcPts val="0"/>
                        </a:spcAft>
                        <a:tabLst>
                          <a:tab pos="5280025" algn="l"/>
                        </a:tabLst>
                      </a:pPr>
                      <a:r>
                        <a:rPr lang="en-US" sz="1100">
                          <a:solidFill>
                            <a:schemeClr val="accent4"/>
                          </a:solidFill>
                          <a:effectLst/>
                        </a:rPr>
                        <a:t> </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tabLst>
                          <a:tab pos="5280025" algn="l"/>
                        </a:tabLst>
                      </a:pPr>
                      <a:r>
                        <a:rPr lang="en-US" sz="1100">
                          <a:solidFill>
                            <a:schemeClr val="accent4"/>
                          </a:solidFill>
                          <a:effectLst/>
                        </a:rPr>
                        <a:t>✓</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tc>
                <a:extLst>
                  <a:ext uri="{0D108BD9-81ED-4DB2-BD59-A6C34878D82A}">
                    <a16:rowId xmlns:a16="http://schemas.microsoft.com/office/drawing/2014/main" val="2737067230"/>
                  </a:ext>
                </a:extLst>
              </a:tr>
              <a:tr h="224252">
                <a:tc>
                  <a:txBody>
                    <a:bodyPr/>
                    <a:lstStyle/>
                    <a:p>
                      <a:pPr marL="0" marR="0" algn="ctr">
                        <a:lnSpc>
                          <a:spcPct val="107000"/>
                        </a:lnSpc>
                        <a:spcBef>
                          <a:spcPts val="0"/>
                        </a:spcBef>
                        <a:spcAft>
                          <a:spcPts val="0"/>
                        </a:spcAft>
                        <a:tabLst>
                          <a:tab pos="5280025" algn="l"/>
                        </a:tabLst>
                      </a:pPr>
                      <a:r>
                        <a:rPr lang="en-US" sz="1100" b="1" dirty="0">
                          <a:solidFill>
                            <a:schemeClr val="accent4"/>
                          </a:solidFill>
                          <a:effectLst/>
                        </a:rPr>
                        <a:t>NB</a:t>
                      </a:r>
                      <a:endParaRPr lang="en-US" sz="1100" b="1"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solidFill>
                      <a:schemeClr val="accent2">
                        <a:lumMod val="20000"/>
                        <a:lumOff val="80000"/>
                      </a:schemeClr>
                    </a:solidFill>
                  </a:tcPr>
                </a:tc>
                <a:tc>
                  <a:txBody>
                    <a:bodyPr/>
                    <a:lstStyle/>
                    <a:p>
                      <a:pPr marL="0" marR="0" algn="ctr">
                        <a:lnSpc>
                          <a:spcPct val="107000"/>
                        </a:lnSpc>
                        <a:spcBef>
                          <a:spcPts val="0"/>
                        </a:spcBef>
                        <a:spcAft>
                          <a:spcPts val="0"/>
                        </a:spcAft>
                        <a:tabLst>
                          <a:tab pos="5280025" algn="l"/>
                        </a:tabLst>
                      </a:pPr>
                      <a:r>
                        <a:rPr lang="en-US" sz="1100">
                          <a:solidFill>
                            <a:schemeClr val="accent4"/>
                          </a:solidFill>
                          <a:effectLst/>
                        </a:rPr>
                        <a:t>✓</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tabLst>
                          <a:tab pos="5280025" algn="l"/>
                        </a:tabLst>
                      </a:pPr>
                      <a:r>
                        <a:rPr lang="en-US" sz="1100">
                          <a:solidFill>
                            <a:schemeClr val="accent4"/>
                          </a:solidFill>
                          <a:effectLst/>
                        </a:rPr>
                        <a:t>✓</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tabLst>
                          <a:tab pos="5280025" algn="l"/>
                        </a:tabLst>
                      </a:pPr>
                      <a:r>
                        <a:rPr lang="en-US" sz="1100">
                          <a:solidFill>
                            <a:schemeClr val="accent4"/>
                          </a:solidFill>
                          <a:effectLst/>
                        </a:rPr>
                        <a:t>✓</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tabLst>
                          <a:tab pos="5280025" algn="l"/>
                        </a:tabLst>
                      </a:pPr>
                      <a:r>
                        <a:rPr lang="en-US" sz="1100">
                          <a:solidFill>
                            <a:schemeClr val="accent4"/>
                          </a:solidFill>
                          <a:effectLst/>
                        </a:rPr>
                        <a:t>✓</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tc>
                <a:tc>
                  <a:txBody>
                    <a:bodyPr/>
                    <a:lstStyle/>
                    <a:p>
                      <a:pPr marL="0" marR="0">
                        <a:lnSpc>
                          <a:spcPct val="107000"/>
                        </a:lnSpc>
                        <a:spcBef>
                          <a:spcPts val="0"/>
                        </a:spcBef>
                        <a:spcAft>
                          <a:spcPts val="0"/>
                        </a:spcAft>
                        <a:tabLst>
                          <a:tab pos="5280025" algn="l"/>
                        </a:tabLst>
                      </a:pPr>
                      <a:r>
                        <a:rPr lang="en-US" sz="1100">
                          <a:solidFill>
                            <a:schemeClr val="accent4"/>
                          </a:solidFill>
                          <a:effectLst/>
                        </a:rPr>
                        <a:t> </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tc>
                <a:extLst>
                  <a:ext uri="{0D108BD9-81ED-4DB2-BD59-A6C34878D82A}">
                    <a16:rowId xmlns:a16="http://schemas.microsoft.com/office/drawing/2014/main" val="1266852268"/>
                  </a:ext>
                </a:extLst>
              </a:tr>
              <a:tr h="224252">
                <a:tc>
                  <a:txBody>
                    <a:bodyPr/>
                    <a:lstStyle/>
                    <a:p>
                      <a:pPr marL="0" marR="0" algn="ctr">
                        <a:lnSpc>
                          <a:spcPct val="107000"/>
                        </a:lnSpc>
                        <a:spcBef>
                          <a:spcPts val="0"/>
                        </a:spcBef>
                        <a:spcAft>
                          <a:spcPts val="0"/>
                        </a:spcAft>
                        <a:tabLst>
                          <a:tab pos="5280025" algn="l"/>
                        </a:tabLst>
                      </a:pPr>
                      <a:r>
                        <a:rPr lang="en-US" sz="1100" b="1">
                          <a:solidFill>
                            <a:schemeClr val="accent4"/>
                          </a:solidFill>
                          <a:effectLst/>
                        </a:rPr>
                        <a:t>NS</a:t>
                      </a:r>
                      <a:endParaRPr lang="en-US" sz="1100" b="1">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solidFill>
                      <a:schemeClr val="accent2">
                        <a:lumMod val="20000"/>
                        <a:lumOff val="80000"/>
                      </a:schemeClr>
                    </a:solidFill>
                  </a:tcPr>
                </a:tc>
                <a:tc>
                  <a:txBody>
                    <a:bodyPr/>
                    <a:lstStyle/>
                    <a:p>
                      <a:pPr marL="0" marR="0" algn="ctr">
                        <a:lnSpc>
                          <a:spcPct val="107000"/>
                        </a:lnSpc>
                        <a:spcBef>
                          <a:spcPts val="0"/>
                        </a:spcBef>
                        <a:spcAft>
                          <a:spcPts val="0"/>
                        </a:spcAft>
                        <a:tabLst>
                          <a:tab pos="5280025" algn="l"/>
                        </a:tabLst>
                      </a:pPr>
                      <a:r>
                        <a:rPr lang="en-US" sz="1100">
                          <a:solidFill>
                            <a:schemeClr val="accent4"/>
                          </a:solidFill>
                          <a:effectLst/>
                        </a:rPr>
                        <a:t>✓</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tabLst>
                          <a:tab pos="5280025" algn="l"/>
                        </a:tabLst>
                      </a:pPr>
                      <a:r>
                        <a:rPr lang="en-US" sz="1100">
                          <a:solidFill>
                            <a:schemeClr val="accent4"/>
                          </a:solidFill>
                          <a:effectLst/>
                        </a:rPr>
                        <a:t>✓</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tabLst>
                          <a:tab pos="5280025" algn="l"/>
                        </a:tabLst>
                      </a:pPr>
                      <a:r>
                        <a:rPr lang="en-US" sz="1100">
                          <a:solidFill>
                            <a:schemeClr val="accent4"/>
                          </a:solidFill>
                          <a:effectLst/>
                        </a:rPr>
                        <a:t> </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tc>
                <a:tc>
                  <a:txBody>
                    <a:bodyPr/>
                    <a:lstStyle/>
                    <a:p>
                      <a:pPr marL="0" marR="0">
                        <a:lnSpc>
                          <a:spcPct val="107000"/>
                        </a:lnSpc>
                        <a:spcBef>
                          <a:spcPts val="0"/>
                        </a:spcBef>
                        <a:spcAft>
                          <a:spcPts val="0"/>
                        </a:spcAft>
                        <a:tabLst>
                          <a:tab pos="5280025" algn="l"/>
                        </a:tabLst>
                      </a:pPr>
                      <a:r>
                        <a:rPr lang="en-US" sz="1100">
                          <a:solidFill>
                            <a:schemeClr val="accent4"/>
                          </a:solidFill>
                          <a:effectLst/>
                        </a:rPr>
                        <a:t> </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tabLst>
                          <a:tab pos="5280025" algn="l"/>
                        </a:tabLst>
                      </a:pPr>
                      <a:r>
                        <a:rPr lang="en-US" sz="1100">
                          <a:solidFill>
                            <a:schemeClr val="accent4"/>
                          </a:solidFill>
                          <a:effectLst/>
                        </a:rPr>
                        <a:t>✓^</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tc>
                <a:extLst>
                  <a:ext uri="{0D108BD9-81ED-4DB2-BD59-A6C34878D82A}">
                    <a16:rowId xmlns:a16="http://schemas.microsoft.com/office/drawing/2014/main" val="1781508277"/>
                  </a:ext>
                </a:extLst>
              </a:tr>
              <a:tr h="224252">
                <a:tc>
                  <a:txBody>
                    <a:bodyPr/>
                    <a:lstStyle/>
                    <a:p>
                      <a:pPr marL="0" marR="0" algn="ctr">
                        <a:lnSpc>
                          <a:spcPct val="107000"/>
                        </a:lnSpc>
                        <a:spcBef>
                          <a:spcPts val="0"/>
                        </a:spcBef>
                        <a:spcAft>
                          <a:spcPts val="0"/>
                        </a:spcAft>
                        <a:tabLst>
                          <a:tab pos="5280025" algn="l"/>
                        </a:tabLst>
                      </a:pPr>
                      <a:r>
                        <a:rPr lang="en-US" sz="1100" b="1" dirty="0">
                          <a:solidFill>
                            <a:schemeClr val="accent4"/>
                          </a:solidFill>
                          <a:effectLst/>
                        </a:rPr>
                        <a:t>PE</a:t>
                      </a:r>
                      <a:endParaRPr lang="en-US" sz="1100" b="1"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solidFill>
                      <a:schemeClr val="accent2">
                        <a:lumMod val="20000"/>
                        <a:lumOff val="80000"/>
                      </a:schemeClr>
                    </a:solidFill>
                  </a:tcPr>
                </a:tc>
                <a:tc>
                  <a:txBody>
                    <a:bodyPr/>
                    <a:lstStyle/>
                    <a:p>
                      <a:pPr marL="0" marR="0" algn="ctr">
                        <a:lnSpc>
                          <a:spcPct val="107000"/>
                        </a:lnSpc>
                        <a:spcBef>
                          <a:spcPts val="0"/>
                        </a:spcBef>
                        <a:spcAft>
                          <a:spcPts val="0"/>
                        </a:spcAft>
                        <a:tabLst>
                          <a:tab pos="5280025" algn="l"/>
                        </a:tabLst>
                      </a:pPr>
                      <a:r>
                        <a:rPr lang="en-US" sz="1100">
                          <a:solidFill>
                            <a:schemeClr val="accent4"/>
                          </a:solidFill>
                          <a:effectLst/>
                        </a:rPr>
                        <a:t>✓</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tabLst>
                          <a:tab pos="5280025" algn="l"/>
                        </a:tabLst>
                      </a:pPr>
                      <a:r>
                        <a:rPr lang="en-US" sz="1100">
                          <a:solidFill>
                            <a:schemeClr val="accent4"/>
                          </a:solidFill>
                          <a:effectLst/>
                        </a:rPr>
                        <a:t>✓</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tabLst>
                          <a:tab pos="5280025" algn="l"/>
                        </a:tabLst>
                      </a:pPr>
                      <a:r>
                        <a:rPr lang="en-US" sz="1100">
                          <a:solidFill>
                            <a:schemeClr val="accent4"/>
                          </a:solidFill>
                          <a:effectLst/>
                        </a:rPr>
                        <a:t> </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tabLst>
                          <a:tab pos="5280025" algn="l"/>
                        </a:tabLst>
                      </a:pPr>
                      <a:r>
                        <a:rPr lang="en-US" sz="1100">
                          <a:solidFill>
                            <a:schemeClr val="accent4"/>
                          </a:solidFill>
                          <a:effectLst/>
                        </a:rPr>
                        <a:t>✓</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tc>
                <a:tc>
                  <a:txBody>
                    <a:bodyPr/>
                    <a:lstStyle/>
                    <a:p>
                      <a:pPr marL="0" marR="0">
                        <a:lnSpc>
                          <a:spcPct val="107000"/>
                        </a:lnSpc>
                        <a:spcBef>
                          <a:spcPts val="0"/>
                        </a:spcBef>
                        <a:spcAft>
                          <a:spcPts val="0"/>
                        </a:spcAft>
                        <a:tabLst>
                          <a:tab pos="5280025" algn="l"/>
                        </a:tabLst>
                      </a:pPr>
                      <a:r>
                        <a:rPr lang="en-US" sz="1100">
                          <a:solidFill>
                            <a:schemeClr val="accent4"/>
                          </a:solidFill>
                          <a:effectLst/>
                        </a:rPr>
                        <a:t> </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tc>
                <a:extLst>
                  <a:ext uri="{0D108BD9-81ED-4DB2-BD59-A6C34878D82A}">
                    <a16:rowId xmlns:a16="http://schemas.microsoft.com/office/drawing/2014/main" val="1025183369"/>
                  </a:ext>
                </a:extLst>
              </a:tr>
              <a:tr h="348836">
                <a:tc>
                  <a:txBody>
                    <a:bodyPr/>
                    <a:lstStyle/>
                    <a:p>
                      <a:pPr marL="0" marR="0" algn="ctr">
                        <a:lnSpc>
                          <a:spcPct val="107000"/>
                        </a:lnSpc>
                        <a:spcBef>
                          <a:spcPts val="0"/>
                        </a:spcBef>
                        <a:spcAft>
                          <a:spcPts val="0"/>
                        </a:spcAft>
                        <a:tabLst>
                          <a:tab pos="5280025" algn="l"/>
                        </a:tabLst>
                      </a:pPr>
                      <a:r>
                        <a:rPr lang="en-US" sz="1100" b="1" dirty="0">
                          <a:solidFill>
                            <a:schemeClr val="accent4"/>
                          </a:solidFill>
                          <a:effectLst/>
                        </a:rPr>
                        <a:t>NL</a:t>
                      </a:r>
                      <a:endParaRPr lang="en-US" sz="1100" b="1"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solidFill>
                      <a:schemeClr val="accent2">
                        <a:lumMod val="20000"/>
                        <a:lumOff val="80000"/>
                      </a:schemeClr>
                    </a:solidFill>
                  </a:tcPr>
                </a:tc>
                <a:tc>
                  <a:txBody>
                    <a:bodyPr/>
                    <a:lstStyle/>
                    <a:p>
                      <a:pPr marL="0" marR="0" algn="ctr">
                        <a:lnSpc>
                          <a:spcPct val="107000"/>
                        </a:lnSpc>
                        <a:spcBef>
                          <a:spcPts val="0"/>
                        </a:spcBef>
                        <a:spcAft>
                          <a:spcPts val="0"/>
                        </a:spcAft>
                        <a:tabLst>
                          <a:tab pos="5280025" algn="l"/>
                        </a:tabLst>
                      </a:pPr>
                      <a:r>
                        <a:rPr lang="en-US" sz="1100">
                          <a:solidFill>
                            <a:schemeClr val="accent4"/>
                          </a:solidFill>
                          <a:effectLst/>
                        </a:rPr>
                        <a:t>✓</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tabLst>
                          <a:tab pos="5280025" algn="l"/>
                        </a:tabLst>
                      </a:pPr>
                      <a:r>
                        <a:rPr lang="en-US" sz="1100">
                          <a:solidFill>
                            <a:schemeClr val="accent4"/>
                          </a:solidFill>
                          <a:effectLst/>
                        </a:rPr>
                        <a:t>✓</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tabLst>
                          <a:tab pos="5280025" algn="l"/>
                        </a:tabLst>
                      </a:pPr>
                      <a:r>
                        <a:rPr lang="en-US" sz="1100">
                          <a:solidFill>
                            <a:schemeClr val="accent4"/>
                          </a:solidFill>
                          <a:effectLst/>
                        </a:rPr>
                        <a:t> </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tc>
                <a:tc>
                  <a:txBody>
                    <a:bodyPr/>
                    <a:lstStyle/>
                    <a:p>
                      <a:pPr marL="0" marR="0">
                        <a:lnSpc>
                          <a:spcPct val="107000"/>
                        </a:lnSpc>
                        <a:spcBef>
                          <a:spcPts val="0"/>
                        </a:spcBef>
                        <a:spcAft>
                          <a:spcPts val="0"/>
                        </a:spcAft>
                        <a:tabLst>
                          <a:tab pos="5280025" algn="l"/>
                        </a:tabLst>
                      </a:pPr>
                      <a:r>
                        <a:rPr lang="en-US" sz="1100">
                          <a:solidFill>
                            <a:schemeClr val="accent4"/>
                          </a:solidFill>
                          <a:effectLst/>
                        </a:rPr>
                        <a:t> </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tc>
                <a:tc>
                  <a:txBody>
                    <a:bodyPr/>
                    <a:lstStyle/>
                    <a:p>
                      <a:pPr marL="0" marR="0">
                        <a:lnSpc>
                          <a:spcPct val="107000"/>
                        </a:lnSpc>
                        <a:spcBef>
                          <a:spcPts val="0"/>
                        </a:spcBef>
                        <a:spcAft>
                          <a:spcPts val="0"/>
                        </a:spcAft>
                        <a:tabLst>
                          <a:tab pos="5280025" algn="l"/>
                        </a:tabLst>
                      </a:pPr>
                      <a:r>
                        <a:rPr lang="en-US" sz="1100" dirty="0">
                          <a:solidFill>
                            <a:schemeClr val="accent4"/>
                          </a:solidFill>
                          <a:effectLst/>
                        </a:rPr>
                        <a:t> </a:t>
                      </a:r>
                      <a:endParaRPr lang="en-US" sz="1100"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tc>
                <a:extLst>
                  <a:ext uri="{0D108BD9-81ED-4DB2-BD59-A6C34878D82A}">
                    <a16:rowId xmlns:a16="http://schemas.microsoft.com/office/drawing/2014/main" val="3672091583"/>
                  </a:ext>
                </a:extLst>
              </a:tr>
            </a:tbl>
          </a:graphicData>
        </a:graphic>
      </p:graphicFrame>
    </p:spTree>
    <p:extLst>
      <p:ext uri="{BB962C8B-B14F-4D97-AF65-F5344CB8AC3E}">
        <p14:creationId xmlns:p14="http://schemas.microsoft.com/office/powerpoint/2010/main" val="40617261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81DBEC2-8B01-26EA-C490-61DFB6FA8E30}"/>
              </a:ext>
            </a:extLst>
          </p:cNvPr>
          <p:cNvSpPr>
            <a:spLocks noGrp="1"/>
          </p:cNvSpPr>
          <p:nvPr>
            <p:ph type="title"/>
          </p:nvPr>
        </p:nvSpPr>
        <p:spPr>
          <a:xfrm>
            <a:off x="467046" y="0"/>
            <a:ext cx="10380786" cy="455912"/>
          </a:xfrm>
        </p:spPr>
        <p:txBody>
          <a:bodyPr>
            <a:normAutofit/>
          </a:bodyPr>
          <a:lstStyle/>
          <a:p>
            <a:r>
              <a:rPr lang="en-US" sz="1600" dirty="0"/>
              <a:t>Booking of Mammograms</a:t>
            </a:r>
          </a:p>
        </p:txBody>
      </p:sp>
      <p:graphicFrame>
        <p:nvGraphicFramePr>
          <p:cNvPr id="3" name="Table 2">
            <a:extLst>
              <a:ext uri="{FF2B5EF4-FFF2-40B4-BE49-F238E27FC236}">
                <a16:creationId xmlns:a16="http://schemas.microsoft.com/office/drawing/2014/main" id="{D708F5C0-A3E3-3E26-1C5E-8E629E8590F5}"/>
              </a:ext>
            </a:extLst>
          </p:cNvPr>
          <p:cNvGraphicFramePr>
            <a:graphicFrameLocks noGrp="1"/>
          </p:cNvGraphicFramePr>
          <p:nvPr>
            <p:extLst>
              <p:ext uri="{D42A27DB-BD31-4B8C-83A1-F6EECF244321}">
                <p14:modId xmlns:p14="http://schemas.microsoft.com/office/powerpoint/2010/main" val="767434052"/>
              </p:ext>
            </p:extLst>
          </p:nvPr>
        </p:nvGraphicFramePr>
        <p:xfrm>
          <a:off x="99802" y="320868"/>
          <a:ext cx="11992396" cy="6537132"/>
        </p:xfrm>
        <a:graphic>
          <a:graphicData uri="http://schemas.openxmlformats.org/drawingml/2006/table">
            <a:tbl>
              <a:tblPr/>
              <a:tblGrid>
                <a:gridCol w="238396">
                  <a:extLst>
                    <a:ext uri="{9D8B030D-6E8A-4147-A177-3AD203B41FA5}">
                      <a16:colId xmlns:a16="http://schemas.microsoft.com/office/drawing/2014/main" val="1177936984"/>
                    </a:ext>
                  </a:extLst>
                </a:gridCol>
                <a:gridCol w="3491340">
                  <a:extLst>
                    <a:ext uri="{9D8B030D-6E8A-4147-A177-3AD203B41FA5}">
                      <a16:colId xmlns:a16="http://schemas.microsoft.com/office/drawing/2014/main" val="1969147618"/>
                    </a:ext>
                  </a:extLst>
                </a:gridCol>
                <a:gridCol w="3094893">
                  <a:extLst>
                    <a:ext uri="{9D8B030D-6E8A-4147-A177-3AD203B41FA5}">
                      <a16:colId xmlns:a16="http://schemas.microsoft.com/office/drawing/2014/main" val="1485895848"/>
                    </a:ext>
                  </a:extLst>
                </a:gridCol>
                <a:gridCol w="5167767">
                  <a:extLst>
                    <a:ext uri="{9D8B030D-6E8A-4147-A177-3AD203B41FA5}">
                      <a16:colId xmlns:a16="http://schemas.microsoft.com/office/drawing/2014/main" val="2605524197"/>
                    </a:ext>
                  </a:extLst>
                </a:gridCol>
              </a:tblGrid>
              <a:tr h="133108">
                <a:tc>
                  <a:txBody>
                    <a:bodyPr/>
                    <a:lstStyle/>
                    <a:p>
                      <a:pPr algn="ctr" fontAlgn="b"/>
                      <a:r>
                        <a:rPr lang="en-US" sz="800" b="1" dirty="0">
                          <a:solidFill>
                            <a:schemeClr val="accent4"/>
                          </a:solidFill>
                          <a:effectLst/>
                        </a:rPr>
                        <a:t>P/T</a:t>
                      </a:r>
                    </a:p>
                  </a:txBody>
                  <a:tcPr marL="7964" marR="7964" marT="7964" marB="7964" anchor="ctr">
                    <a:solidFill>
                      <a:schemeClr val="accent2">
                        <a:lumMod val="20000"/>
                        <a:lumOff val="80000"/>
                      </a:schemeClr>
                    </a:solidFill>
                  </a:tcPr>
                </a:tc>
                <a:tc>
                  <a:txBody>
                    <a:bodyPr/>
                    <a:lstStyle/>
                    <a:p>
                      <a:pPr algn="l" fontAlgn="b"/>
                      <a:r>
                        <a:rPr lang="en-US" sz="800" b="1" dirty="0">
                          <a:solidFill>
                            <a:schemeClr val="accent4"/>
                          </a:solidFill>
                          <a:effectLst/>
                        </a:rPr>
                        <a:t>Role of PCP in access to test</a:t>
                      </a:r>
                    </a:p>
                  </a:txBody>
                  <a:tcPr marL="7964" marR="7964" marT="7964" marB="7964" anchor="ctr">
                    <a:solidFill>
                      <a:schemeClr val="accent2">
                        <a:lumMod val="20000"/>
                        <a:lumOff val="80000"/>
                      </a:schemeClr>
                    </a:solidFill>
                  </a:tcPr>
                </a:tc>
                <a:tc>
                  <a:txBody>
                    <a:bodyPr/>
                    <a:lstStyle/>
                    <a:p>
                      <a:pPr algn="l" fontAlgn="b"/>
                      <a:r>
                        <a:rPr lang="en-US" sz="800" b="1" dirty="0">
                          <a:solidFill>
                            <a:schemeClr val="accent4"/>
                          </a:solidFill>
                          <a:effectLst/>
                        </a:rPr>
                        <a:t>Booking screening</a:t>
                      </a:r>
                    </a:p>
                  </a:txBody>
                  <a:tcPr marL="7964" marR="7964" marT="7964" marB="7964" anchor="ctr">
                    <a:solidFill>
                      <a:schemeClr val="accent2">
                        <a:lumMod val="20000"/>
                        <a:lumOff val="80000"/>
                      </a:schemeClr>
                    </a:solidFill>
                  </a:tcPr>
                </a:tc>
                <a:tc>
                  <a:txBody>
                    <a:bodyPr/>
                    <a:lstStyle/>
                    <a:p>
                      <a:pPr algn="l" fontAlgn="b"/>
                      <a:r>
                        <a:rPr lang="en-US" sz="800" b="1" dirty="0">
                          <a:solidFill>
                            <a:schemeClr val="accent4"/>
                          </a:solidFill>
                          <a:effectLst/>
                        </a:rPr>
                        <a:t>Screening locations</a:t>
                      </a:r>
                    </a:p>
                  </a:txBody>
                  <a:tcPr marL="7964" marR="7964" marT="7964" marB="7964" anchor="ctr">
                    <a:solidFill>
                      <a:schemeClr val="accent2">
                        <a:lumMod val="20000"/>
                        <a:lumOff val="80000"/>
                      </a:schemeClr>
                    </a:solidFill>
                  </a:tcPr>
                </a:tc>
                <a:extLst>
                  <a:ext uri="{0D108BD9-81ED-4DB2-BD59-A6C34878D82A}">
                    <a16:rowId xmlns:a16="http://schemas.microsoft.com/office/drawing/2014/main" val="231718761"/>
                  </a:ext>
                </a:extLst>
              </a:tr>
              <a:tr h="368564">
                <a:tc>
                  <a:txBody>
                    <a:bodyPr/>
                    <a:lstStyle/>
                    <a:p>
                      <a:pPr algn="ctr" fontAlgn="t"/>
                      <a:r>
                        <a:rPr lang="en-US" sz="800" b="1" dirty="0">
                          <a:solidFill>
                            <a:schemeClr val="accent4"/>
                          </a:solidFill>
                          <a:effectLst/>
                        </a:rPr>
                        <a:t> </a:t>
                      </a:r>
                      <a:br>
                        <a:rPr lang="en-US" sz="800" b="1" dirty="0">
                          <a:solidFill>
                            <a:schemeClr val="accent4"/>
                          </a:solidFill>
                          <a:effectLst/>
                        </a:rPr>
                      </a:br>
                      <a:r>
                        <a:rPr lang="en-US" sz="800" b="1" dirty="0">
                          <a:solidFill>
                            <a:schemeClr val="accent4"/>
                          </a:solidFill>
                          <a:effectLst/>
                        </a:rPr>
                        <a:t>YT</a:t>
                      </a:r>
                    </a:p>
                  </a:txBody>
                  <a:tcPr marL="7964" marR="7964" marT="7964" marB="7964" anchor="ctr">
                    <a:solidFill>
                      <a:schemeClr val="accent2">
                        <a:lumMod val="20000"/>
                        <a:lumOff val="80000"/>
                      </a:schemeClr>
                    </a:solidFill>
                  </a:tcPr>
                </a:tc>
                <a:tc>
                  <a:txBody>
                    <a:bodyPr/>
                    <a:lstStyle/>
                    <a:p>
                      <a:pPr marL="171450" marR="0" lvl="0" indent="-171450" algn="l" defTabSz="914400" rtl="0" eaLnBrk="1" fontAlgn="t" latinLnBrk="0" hangingPunct="1">
                        <a:lnSpc>
                          <a:spcPct val="100000"/>
                        </a:lnSpc>
                        <a:spcBef>
                          <a:spcPts val="0"/>
                        </a:spcBef>
                        <a:spcAft>
                          <a:spcPts val="0"/>
                        </a:spcAft>
                        <a:buFont typeface="Arial" panose="020B0604020202020204" pitchFamily="34" charset="0"/>
                        <a:buChar char="•"/>
                        <a:tabLst>
                          <a:tab pos="5280025" algn="l"/>
                        </a:tabLst>
                      </a:pPr>
                      <a:r>
                        <a:rPr lang="en-US" sz="800" kern="1200" dirty="0">
                          <a:solidFill>
                            <a:schemeClr val="accent4"/>
                          </a:solidFill>
                          <a:latin typeface="+mn-lt"/>
                          <a:ea typeface="+mn-ea"/>
                          <a:cs typeface="+mn-cs"/>
                        </a:rPr>
                        <a:t>Referral not required</a:t>
                      </a:r>
                    </a:p>
                    <a:p>
                      <a:pPr marL="171450" marR="0" lvl="0" indent="-171450" algn="l" defTabSz="914400" rtl="0" eaLnBrk="1" fontAlgn="t" latinLnBrk="0" hangingPunct="1">
                        <a:lnSpc>
                          <a:spcPct val="100000"/>
                        </a:lnSpc>
                        <a:spcBef>
                          <a:spcPts val="0"/>
                        </a:spcBef>
                        <a:spcAft>
                          <a:spcPts val="0"/>
                        </a:spcAft>
                        <a:buFont typeface="Arial" panose="020B0604020202020204" pitchFamily="34" charset="0"/>
                        <a:buChar char="•"/>
                        <a:tabLst>
                          <a:tab pos="5280025" algn="l"/>
                        </a:tabLst>
                      </a:pPr>
                      <a:r>
                        <a:rPr lang="en-US" sz="800" kern="1200" dirty="0">
                          <a:solidFill>
                            <a:schemeClr val="accent4"/>
                          </a:solidFill>
                          <a:latin typeface="+mn-lt"/>
                          <a:ea typeface="+mn-ea"/>
                          <a:cs typeface="+mn-cs"/>
                        </a:rPr>
                        <a:t>Person must identify a PCP</a:t>
                      </a:r>
                    </a:p>
                    <a:p>
                      <a:pPr marL="171450" marR="0" lvl="0" indent="-171450" algn="l" defTabSz="914400" rtl="0" eaLnBrk="1" fontAlgn="t" latinLnBrk="0" hangingPunct="1">
                        <a:lnSpc>
                          <a:spcPct val="100000"/>
                        </a:lnSpc>
                        <a:spcBef>
                          <a:spcPts val="0"/>
                        </a:spcBef>
                        <a:spcAft>
                          <a:spcPts val="0"/>
                        </a:spcAft>
                        <a:buFont typeface="Arial" panose="020B0604020202020204" pitchFamily="34" charset="0"/>
                        <a:buChar char="•"/>
                        <a:tabLst>
                          <a:tab pos="5280025" algn="l"/>
                        </a:tabLst>
                      </a:pPr>
                      <a:r>
                        <a:rPr lang="en-US" sz="800" kern="1200" dirty="0">
                          <a:solidFill>
                            <a:schemeClr val="accent4"/>
                          </a:solidFill>
                          <a:latin typeface="+mn-lt"/>
                          <a:ea typeface="+mn-ea"/>
                          <a:cs typeface="+mn-cs"/>
                        </a:rPr>
                        <a:t>PCPs can refer participant and program will mail them their appointment time</a:t>
                      </a:r>
                    </a:p>
                  </a:txBody>
                  <a:tcPr marL="7964" marR="7964" marT="7964" marB="7964"/>
                </a:tc>
                <a:tc>
                  <a:txBody>
                    <a:bodyPr/>
                    <a:lstStyle/>
                    <a:p>
                      <a:pPr marL="171450" marR="0" lvl="0" indent="-171450" algn="l" defTabSz="914400" rtl="0" eaLnBrk="1" fontAlgn="t" latinLnBrk="0" hangingPunct="1">
                        <a:lnSpc>
                          <a:spcPct val="100000"/>
                        </a:lnSpc>
                        <a:spcBef>
                          <a:spcPts val="0"/>
                        </a:spcBef>
                        <a:spcAft>
                          <a:spcPts val="0"/>
                        </a:spcAft>
                        <a:buFont typeface="Arial" panose="020B0604020202020204" pitchFamily="34" charset="0"/>
                        <a:buChar char="•"/>
                        <a:tabLst>
                          <a:tab pos="5280025" algn="l"/>
                        </a:tabLst>
                      </a:pPr>
                      <a:r>
                        <a:rPr lang="en-US" sz="800" kern="1200" dirty="0">
                          <a:solidFill>
                            <a:schemeClr val="accent4"/>
                          </a:solidFill>
                          <a:latin typeface="+mn-lt"/>
                          <a:ea typeface="+mn-ea"/>
                          <a:cs typeface="+mn-cs"/>
                        </a:rPr>
                        <a:t>Person books by calling program number</a:t>
                      </a:r>
                    </a:p>
                    <a:p>
                      <a:pPr marL="171450" marR="0" lvl="0" indent="-171450" algn="l" defTabSz="914400" rtl="0" eaLnBrk="1" fontAlgn="t" latinLnBrk="0" hangingPunct="1">
                        <a:lnSpc>
                          <a:spcPct val="100000"/>
                        </a:lnSpc>
                        <a:spcBef>
                          <a:spcPts val="0"/>
                        </a:spcBef>
                        <a:spcAft>
                          <a:spcPts val="0"/>
                        </a:spcAft>
                        <a:buFont typeface="Arial" panose="020B0604020202020204" pitchFamily="34" charset="0"/>
                        <a:buChar char="•"/>
                        <a:tabLst>
                          <a:tab pos="5280025" algn="l"/>
                        </a:tabLst>
                      </a:pPr>
                      <a:r>
                        <a:rPr lang="en-US" sz="800" kern="1200" dirty="0">
                          <a:solidFill>
                            <a:schemeClr val="accent4"/>
                          </a:solidFill>
                          <a:latin typeface="+mn-lt"/>
                          <a:ea typeface="+mn-ea"/>
                          <a:cs typeface="+mn-cs"/>
                        </a:rPr>
                        <a:t>For recall screening, participant can fax in a form they are sent by mail and the program will mail them their appointment time</a:t>
                      </a:r>
                    </a:p>
                  </a:txBody>
                  <a:tcPr marL="7964" marR="7964" marT="7964" marB="7964"/>
                </a:tc>
                <a:tc>
                  <a:txBody>
                    <a:bodyPr/>
                    <a:lstStyle/>
                    <a:p>
                      <a:pPr marL="171450" marR="0" lvl="0" indent="-171450" algn="l" defTabSz="914400" rtl="0" eaLnBrk="1" fontAlgn="t" latinLnBrk="0" hangingPunct="1">
                        <a:lnSpc>
                          <a:spcPct val="100000"/>
                        </a:lnSpc>
                        <a:spcBef>
                          <a:spcPts val="0"/>
                        </a:spcBef>
                        <a:spcAft>
                          <a:spcPts val="0"/>
                        </a:spcAft>
                        <a:buFont typeface="Arial" panose="020B0604020202020204" pitchFamily="34" charset="0"/>
                        <a:buChar char="•"/>
                        <a:tabLst>
                          <a:tab pos="5280025" algn="l"/>
                        </a:tabLst>
                      </a:pPr>
                      <a:r>
                        <a:rPr lang="en-US" sz="800" kern="1200" dirty="0">
                          <a:solidFill>
                            <a:schemeClr val="accent4"/>
                          </a:solidFill>
                          <a:latin typeface="+mn-lt"/>
                          <a:ea typeface="+mn-ea"/>
                          <a:cs typeface="+mn-cs"/>
                        </a:rPr>
                        <a:t>Mammograms available in Whitehorse</a:t>
                      </a:r>
                    </a:p>
                    <a:p>
                      <a:pPr marL="171450" marR="0" lvl="0" indent="-171450" algn="l" defTabSz="914400" rtl="0" eaLnBrk="1" fontAlgn="t" latinLnBrk="0" hangingPunct="1">
                        <a:lnSpc>
                          <a:spcPct val="100000"/>
                        </a:lnSpc>
                        <a:spcBef>
                          <a:spcPts val="0"/>
                        </a:spcBef>
                        <a:spcAft>
                          <a:spcPts val="0"/>
                        </a:spcAft>
                        <a:buFont typeface="Arial" panose="020B0604020202020204" pitchFamily="34" charset="0"/>
                        <a:buChar char="•"/>
                        <a:tabLst>
                          <a:tab pos="5280025" algn="l"/>
                        </a:tabLst>
                      </a:pPr>
                      <a:r>
                        <a:rPr lang="en-US" sz="800" kern="1200" dirty="0">
                          <a:solidFill>
                            <a:schemeClr val="accent4"/>
                          </a:solidFill>
                          <a:latin typeface="+mn-lt"/>
                          <a:ea typeface="+mn-ea"/>
                          <a:cs typeface="+mn-cs"/>
                        </a:rPr>
                        <a:t>No mobile screening</a:t>
                      </a:r>
                    </a:p>
                  </a:txBody>
                  <a:tcPr marL="7964" marR="7964" marT="7964" marB="7964"/>
                </a:tc>
                <a:extLst>
                  <a:ext uri="{0D108BD9-81ED-4DB2-BD59-A6C34878D82A}">
                    <a16:rowId xmlns:a16="http://schemas.microsoft.com/office/drawing/2014/main" val="1055301606"/>
                  </a:ext>
                </a:extLst>
              </a:tr>
              <a:tr h="368564">
                <a:tc>
                  <a:txBody>
                    <a:bodyPr/>
                    <a:lstStyle/>
                    <a:p>
                      <a:pPr algn="ctr" fontAlgn="t"/>
                      <a:r>
                        <a:rPr lang="en-US" sz="800" b="1" dirty="0">
                          <a:solidFill>
                            <a:schemeClr val="accent4"/>
                          </a:solidFill>
                          <a:effectLst/>
                        </a:rPr>
                        <a:t>NT</a:t>
                      </a:r>
                    </a:p>
                  </a:txBody>
                  <a:tcPr marL="7964" marR="7964" marT="7964" marB="7964" anchor="ctr">
                    <a:solidFill>
                      <a:schemeClr val="accent2">
                        <a:lumMod val="20000"/>
                        <a:lumOff val="80000"/>
                      </a:schemeClr>
                    </a:solidFill>
                  </a:tcPr>
                </a:tc>
                <a:tc>
                  <a:txBody>
                    <a:bodyPr/>
                    <a:lstStyle/>
                    <a:p>
                      <a:pPr marL="171450" marR="0" lvl="0" indent="-171450" algn="l" defTabSz="914400" rtl="0" eaLnBrk="1" fontAlgn="t" latinLnBrk="0" hangingPunct="1">
                        <a:lnSpc>
                          <a:spcPct val="100000"/>
                        </a:lnSpc>
                        <a:spcBef>
                          <a:spcPts val="0"/>
                        </a:spcBef>
                        <a:spcAft>
                          <a:spcPts val="0"/>
                        </a:spcAft>
                        <a:buFont typeface="Arial" panose="020B0604020202020204" pitchFamily="34" charset="0"/>
                        <a:buChar char="•"/>
                        <a:tabLst>
                          <a:tab pos="5280025" algn="l"/>
                        </a:tabLst>
                      </a:pPr>
                      <a:r>
                        <a:rPr lang="en-US" sz="800" kern="1200" dirty="0">
                          <a:solidFill>
                            <a:schemeClr val="accent4"/>
                          </a:solidFill>
                          <a:latin typeface="+mn-lt"/>
                          <a:ea typeface="+mn-ea"/>
                          <a:cs typeface="+mn-cs"/>
                        </a:rPr>
                        <a:t> Requisition from CHC required to support medical travel</a:t>
                      </a:r>
                    </a:p>
                    <a:p>
                      <a:pPr marL="171450" marR="0" lvl="0" indent="-171450" algn="l" defTabSz="914400" rtl="0" eaLnBrk="1" fontAlgn="t" latinLnBrk="0" hangingPunct="1">
                        <a:lnSpc>
                          <a:spcPct val="100000"/>
                        </a:lnSpc>
                        <a:spcBef>
                          <a:spcPts val="0"/>
                        </a:spcBef>
                        <a:spcAft>
                          <a:spcPts val="0"/>
                        </a:spcAft>
                        <a:buFont typeface="Arial" panose="020B0604020202020204" pitchFamily="34" charset="0"/>
                        <a:buChar char="•"/>
                        <a:tabLst>
                          <a:tab pos="5280025" algn="l"/>
                        </a:tabLst>
                      </a:pPr>
                      <a:r>
                        <a:rPr lang="en-US" sz="800" kern="1200" dirty="0">
                          <a:solidFill>
                            <a:schemeClr val="accent4"/>
                          </a:solidFill>
                          <a:latin typeface="+mn-lt"/>
                          <a:ea typeface="+mn-ea"/>
                          <a:cs typeface="+mn-cs"/>
                        </a:rPr>
                        <a:t>Person must identify PCP when booking appt (program will refer participant to a CHC if they do not have a PCP already)</a:t>
                      </a:r>
                    </a:p>
                  </a:txBody>
                  <a:tcPr marL="7964" marR="7964" marT="7964" marB="7964"/>
                </a:tc>
                <a:tc>
                  <a:txBody>
                    <a:bodyPr/>
                    <a:lstStyle/>
                    <a:p>
                      <a:pPr marL="171450" marR="0" lvl="0" indent="-171450" algn="l" defTabSz="914400" rtl="0" eaLnBrk="1" fontAlgn="t" latinLnBrk="0" hangingPunct="1">
                        <a:lnSpc>
                          <a:spcPct val="100000"/>
                        </a:lnSpc>
                        <a:spcBef>
                          <a:spcPts val="0"/>
                        </a:spcBef>
                        <a:spcAft>
                          <a:spcPts val="0"/>
                        </a:spcAft>
                        <a:buFont typeface="Arial" panose="020B0604020202020204" pitchFamily="34" charset="0"/>
                        <a:buChar char="•"/>
                        <a:tabLst>
                          <a:tab pos="5280025" algn="l"/>
                        </a:tabLst>
                      </a:pPr>
                      <a:r>
                        <a:rPr lang="en-US" sz="800" kern="1200" dirty="0">
                          <a:solidFill>
                            <a:schemeClr val="accent4"/>
                          </a:solidFill>
                          <a:latin typeface="+mn-lt"/>
                          <a:ea typeface="+mn-ea"/>
                          <a:cs typeface="+mn-cs"/>
                        </a:rPr>
                        <a:t>Person books by calling toll-free program number</a:t>
                      </a:r>
                    </a:p>
                    <a:p>
                      <a:pPr marL="171450" marR="0" lvl="0" indent="-171450" algn="l" defTabSz="914400" rtl="0" eaLnBrk="1" fontAlgn="t" latinLnBrk="0" hangingPunct="1">
                        <a:lnSpc>
                          <a:spcPct val="100000"/>
                        </a:lnSpc>
                        <a:spcBef>
                          <a:spcPts val="0"/>
                        </a:spcBef>
                        <a:spcAft>
                          <a:spcPts val="0"/>
                        </a:spcAft>
                        <a:buFont typeface="Arial" panose="020B0604020202020204" pitchFamily="34" charset="0"/>
                        <a:buChar char="•"/>
                        <a:tabLst>
                          <a:tab pos="5280025" algn="l"/>
                        </a:tabLst>
                      </a:pPr>
                      <a:r>
                        <a:rPr lang="en-US" sz="800" kern="1200" dirty="0">
                          <a:solidFill>
                            <a:schemeClr val="accent4"/>
                          </a:solidFill>
                          <a:latin typeface="+mn-lt"/>
                          <a:ea typeface="+mn-ea"/>
                          <a:cs typeface="+mn-cs"/>
                        </a:rPr>
                        <a:t>Individuals requiring travel support must coordinate the appointment through their CHC</a:t>
                      </a:r>
                    </a:p>
                  </a:txBody>
                  <a:tcPr marL="7964" marR="7964" marT="7964" marB="7964"/>
                </a:tc>
                <a:tc>
                  <a:txBody>
                    <a:bodyPr/>
                    <a:lstStyle/>
                    <a:p>
                      <a:pPr marL="171450" marR="0" lvl="0" indent="-171450" algn="l" defTabSz="914400" rtl="0" eaLnBrk="1" fontAlgn="t" latinLnBrk="0" hangingPunct="1">
                        <a:lnSpc>
                          <a:spcPct val="100000"/>
                        </a:lnSpc>
                        <a:spcBef>
                          <a:spcPts val="0"/>
                        </a:spcBef>
                        <a:spcAft>
                          <a:spcPts val="0"/>
                        </a:spcAft>
                        <a:buFont typeface="Arial" panose="020B0604020202020204" pitchFamily="34" charset="0"/>
                        <a:buChar char="•"/>
                        <a:tabLst>
                          <a:tab pos="5280025" algn="l"/>
                        </a:tabLst>
                      </a:pPr>
                      <a:r>
                        <a:rPr lang="en-US" sz="800" kern="1200" dirty="0">
                          <a:solidFill>
                            <a:schemeClr val="accent4"/>
                          </a:solidFill>
                          <a:latin typeface="+mn-lt"/>
                          <a:ea typeface="+mn-ea"/>
                          <a:cs typeface="+mn-cs"/>
                        </a:rPr>
                        <a:t>· Screening available in Yellowknife for this program (Hay River and Inuvik also offer screening in separate programs)</a:t>
                      </a:r>
                      <a:br>
                        <a:rPr lang="en-US" sz="800" kern="1200" dirty="0">
                          <a:solidFill>
                            <a:schemeClr val="accent4"/>
                          </a:solidFill>
                          <a:latin typeface="+mn-lt"/>
                          <a:ea typeface="+mn-ea"/>
                          <a:cs typeface="+mn-cs"/>
                        </a:rPr>
                      </a:br>
                      <a:r>
                        <a:rPr lang="en-US" sz="800" kern="1200" dirty="0">
                          <a:solidFill>
                            <a:schemeClr val="accent4"/>
                          </a:solidFill>
                          <a:latin typeface="+mn-lt"/>
                          <a:ea typeface="+mn-ea"/>
                          <a:cs typeface="+mn-cs"/>
                        </a:rPr>
                        <a:t>· No mobile screening</a:t>
                      </a:r>
                    </a:p>
                  </a:txBody>
                  <a:tcPr marL="7964" marR="7964" marT="7964" marB="7964"/>
                </a:tc>
                <a:extLst>
                  <a:ext uri="{0D108BD9-81ED-4DB2-BD59-A6C34878D82A}">
                    <a16:rowId xmlns:a16="http://schemas.microsoft.com/office/drawing/2014/main" val="2391037511"/>
                  </a:ext>
                </a:extLst>
              </a:tr>
              <a:tr h="957203">
                <a:tc>
                  <a:txBody>
                    <a:bodyPr/>
                    <a:lstStyle/>
                    <a:p>
                      <a:pPr algn="ctr" fontAlgn="t"/>
                      <a:r>
                        <a:rPr lang="en-US" sz="800" b="1" dirty="0">
                          <a:solidFill>
                            <a:schemeClr val="accent4"/>
                          </a:solidFill>
                          <a:effectLst/>
                        </a:rPr>
                        <a:t>NU</a:t>
                      </a:r>
                    </a:p>
                  </a:txBody>
                  <a:tcPr marL="7964" marR="7964" marT="7964" marB="7964" anchor="ctr">
                    <a:solidFill>
                      <a:schemeClr val="accent2">
                        <a:lumMod val="20000"/>
                        <a:lumOff val="80000"/>
                      </a:schemeClr>
                    </a:solidFill>
                  </a:tcPr>
                </a:tc>
                <a:tc>
                  <a:txBody>
                    <a:bodyPr/>
                    <a:lstStyle/>
                    <a:p>
                      <a:pPr marL="171450" marR="0" lvl="0" indent="-171450" algn="l" defTabSz="914400" rtl="0" eaLnBrk="1" fontAlgn="t" latinLnBrk="0" hangingPunct="1">
                        <a:lnSpc>
                          <a:spcPct val="100000"/>
                        </a:lnSpc>
                        <a:spcBef>
                          <a:spcPts val="0"/>
                        </a:spcBef>
                        <a:spcAft>
                          <a:spcPts val="0"/>
                        </a:spcAft>
                        <a:buFont typeface="Arial" panose="020B0604020202020204" pitchFamily="34" charset="0"/>
                        <a:buChar char="•"/>
                        <a:tabLst>
                          <a:tab pos="5280025" algn="l"/>
                        </a:tabLst>
                      </a:pPr>
                      <a:r>
                        <a:rPr lang="en-US" sz="800" kern="1200" dirty="0">
                          <a:solidFill>
                            <a:schemeClr val="accent4"/>
                          </a:solidFill>
                          <a:latin typeface="+mn-lt"/>
                          <a:ea typeface="+mn-ea"/>
                          <a:cs typeface="+mn-cs"/>
                        </a:rPr>
                        <a:t>· Referral from PCP required for out of territory screening.</a:t>
                      </a:r>
                    </a:p>
                  </a:txBody>
                  <a:tcPr marL="7964" marR="7964" marT="7964" marB="7964"/>
                </a:tc>
                <a:tc>
                  <a:txBody>
                    <a:bodyPr/>
                    <a:lstStyle/>
                    <a:p>
                      <a:pPr marL="171450" marR="0" lvl="0" indent="-171450" algn="l" defTabSz="914400" rtl="0" eaLnBrk="1" fontAlgn="t" latinLnBrk="0" hangingPunct="1">
                        <a:lnSpc>
                          <a:spcPct val="100000"/>
                        </a:lnSpc>
                        <a:spcBef>
                          <a:spcPts val="0"/>
                        </a:spcBef>
                        <a:spcAft>
                          <a:spcPts val="0"/>
                        </a:spcAft>
                        <a:buFont typeface="Arial" panose="020B0604020202020204" pitchFamily="34" charset="0"/>
                        <a:buChar char="•"/>
                        <a:tabLst>
                          <a:tab pos="5280025" algn="l"/>
                        </a:tabLst>
                      </a:pPr>
                      <a:r>
                        <a:rPr lang="en-US" sz="800" kern="1200" dirty="0">
                          <a:solidFill>
                            <a:schemeClr val="accent4"/>
                          </a:solidFill>
                          <a:latin typeface="+mn-lt"/>
                          <a:ea typeface="+mn-ea"/>
                          <a:cs typeface="+mn-cs"/>
                        </a:rPr>
                        <a:t>· Screening mammograms need to be coordinated with travel taking place for another reason.</a:t>
                      </a:r>
                    </a:p>
                  </a:txBody>
                  <a:tcPr marL="7964" marR="7964" marT="7964" marB="7964"/>
                </a:tc>
                <a:tc>
                  <a:txBody>
                    <a:bodyPr/>
                    <a:lstStyle/>
                    <a:p>
                      <a:pPr marL="171450" marR="0" lvl="0" indent="-171450" algn="l" defTabSz="914400" rtl="0" eaLnBrk="1" fontAlgn="t" latinLnBrk="0" hangingPunct="1">
                        <a:lnSpc>
                          <a:spcPct val="100000"/>
                        </a:lnSpc>
                        <a:spcBef>
                          <a:spcPts val="0"/>
                        </a:spcBef>
                        <a:spcAft>
                          <a:spcPts val="0"/>
                        </a:spcAft>
                        <a:buFont typeface="Arial" panose="020B0604020202020204" pitchFamily="34" charset="0"/>
                        <a:buChar char="•"/>
                        <a:tabLst>
                          <a:tab pos="5280025" algn="l"/>
                        </a:tabLst>
                      </a:pPr>
                      <a:r>
                        <a:rPr lang="en-US" sz="800" kern="1200" dirty="0">
                          <a:solidFill>
                            <a:schemeClr val="accent4"/>
                          </a:solidFill>
                          <a:latin typeface="+mn-lt"/>
                          <a:ea typeface="+mn-ea"/>
                          <a:cs typeface="+mn-cs"/>
                        </a:rPr>
                        <a:t>None (diagnostic screening only)</a:t>
                      </a:r>
                    </a:p>
                    <a:p>
                      <a:pPr marL="171450" marR="0" lvl="0" indent="-171450" algn="l" defTabSz="914400" rtl="0" eaLnBrk="1" fontAlgn="t" latinLnBrk="0" hangingPunct="1">
                        <a:lnSpc>
                          <a:spcPct val="100000"/>
                        </a:lnSpc>
                        <a:spcBef>
                          <a:spcPts val="0"/>
                        </a:spcBef>
                        <a:spcAft>
                          <a:spcPts val="0"/>
                        </a:spcAft>
                        <a:buFont typeface="Arial" panose="020B0604020202020204" pitchFamily="34" charset="0"/>
                        <a:buChar char="•"/>
                        <a:tabLst>
                          <a:tab pos="5280025" algn="l"/>
                        </a:tabLst>
                      </a:pPr>
                      <a:r>
                        <a:rPr lang="en-US" sz="800" kern="1200" dirty="0">
                          <a:solidFill>
                            <a:schemeClr val="accent4"/>
                          </a:solidFill>
                          <a:latin typeface="+mn-lt"/>
                          <a:ea typeface="+mn-ea"/>
                          <a:cs typeface="+mn-cs"/>
                        </a:rPr>
                        <a:t>Limited screening may be done at </a:t>
                      </a:r>
                      <a:r>
                        <a:rPr lang="en-US" sz="800" kern="1200" dirty="0" err="1">
                          <a:solidFill>
                            <a:schemeClr val="accent4"/>
                          </a:solidFill>
                          <a:latin typeface="+mn-lt"/>
                          <a:ea typeface="+mn-ea"/>
                          <a:cs typeface="+mn-cs"/>
                        </a:rPr>
                        <a:t>Qikiqtani</a:t>
                      </a:r>
                      <a:r>
                        <a:rPr lang="en-US" sz="800" kern="1200" dirty="0">
                          <a:solidFill>
                            <a:schemeClr val="accent4"/>
                          </a:solidFill>
                          <a:latin typeface="+mn-lt"/>
                          <a:ea typeface="+mn-ea"/>
                          <a:cs typeface="+mn-cs"/>
                        </a:rPr>
                        <a:t> General Hospital for individuals who match the following criteria:</a:t>
                      </a:r>
                      <a:br>
                        <a:rPr lang="en-US" sz="800" kern="1200" dirty="0">
                          <a:solidFill>
                            <a:schemeClr val="accent4"/>
                          </a:solidFill>
                          <a:latin typeface="+mn-lt"/>
                          <a:ea typeface="+mn-ea"/>
                          <a:cs typeface="+mn-cs"/>
                        </a:rPr>
                      </a:br>
                      <a:r>
                        <a:rPr lang="en-US" sz="800" kern="1200" dirty="0">
                          <a:solidFill>
                            <a:schemeClr val="accent4"/>
                          </a:solidFill>
                          <a:latin typeface="+mn-lt"/>
                          <a:ea typeface="+mn-ea"/>
                          <a:cs typeface="+mn-cs"/>
                        </a:rPr>
                        <a:t>1. Travelling to Iqaluit for another appointment</a:t>
                      </a:r>
                      <a:br>
                        <a:rPr lang="en-US" sz="800" kern="1200" dirty="0">
                          <a:solidFill>
                            <a:schemeClr val="accent4"/>
                          </a:solidFill>
                          <a:latin typeface="+mn-lt"/>
                          <a:ea typeface="+mn-ea"/>
                          <a:cs typeface="+mn-cs"/>
                        </a:rPr>
                      </a:br>
                      <a:r>
                        <a:rPr lang="en-US" sz="800" kern="1200" dirty="0">
                          <a:solidFill>
                            <a:schemeClr val="accent4"/>
                          </a:solidFill>
                          <a:latin typeface="+mn-lt"/>
                          <a:ea typeface="+mn-ea"/>
                          <a:cs typeface="+mn-cs"/>
                        </a:rPr>
                        <a:t>2. Travelling to Iqaluit as an escort for another patient</a:t>
                      </a:r>
                      <a:br>
                        <a:rPr lang="en-US" sz="800" kern="1200" dirty="0">
                          <a:solidFill>
                            <a:schemeClr val="accent4"/>
                          </a:solidFill>
                          <a:latin typeface="+mn-lt"/>
                          <a:ea typeface="+mn-ea"/>
                          <a:cs typeface="+mn-cs"/>
                        </a:rPr>
                      </a:br>
                      <a:r>
                        <a:rPr lang="en-US" sz="800" kern="1200" dirty="0">
                          <a:solidFill>
                            <a:schemeClr val="accent4"/>
                          </a:solidFill>
                          <a:latin typeface="+mn-lt"/>
                          <a:ea typeface="+mn-ea"/>
                          <a:cs typeface="+mn-cs"/>
                        </a:rPr>
                        <a:t>3. Travelling to Iqaluit for business or leisure</a:t>
                      </a:r>
                      <a:br>
                        <a:rPr lang="en-US" sz="800" kern="1200" dirty="0">
                          <a:solidFill>
                            <a:schemeClr val="accent4"/>
                          </a:solidFill>
                          <a:latin typeface="+mn-lt"/>
                          <a:ea typeface="+mn-ea"/>
                          <a:cs typeface="+mn-cs"/>
                        </a:rPr>
                      </a:br>
                      <a:r>
                        <a:rPr lang="en-US" sz="800" kern="1200" dirty="0">
                          <a:solidFill>
                            <a:schemeClr val="accent4"/>
                          </a:solidFill>
                          <a:latin typeface="+mn-lt"/>
                          <a:ea typeface="+mn-ea"/>
                          <a:cs typeface="+mn-cs"/>
                        </a:rPr>
                        <a:t>4. A referral must be made from a Nunavut licensed physician or NP</a:t>
                      </a:r>
                      <a:br>
                        <a:rPr lang="en-US" sz="800" kern="1200" dirty="0">
                          <a:solidFill>
                            <a:schemeClr val="accent4"/>
                          </a:solidFill>
                          <a:latin typeface="+mn-lt"/>
                          <a:ea typeface="+mn-ea"/>
                          <a:cs typeface="+mn-cs"/>
                        </a:rPr>
                      </a:br>
                      <a:r>
                        <a:rPr lang="en-US" sz="800" kern="1200" dirty="0">
                          <a:solidFill>
                            <a:schemeClr val="accent4"/>
                          </a:solidFill>
                          <a:latin typeface="+mn-lt"/>
                          <a:ea typeface="+mn-ea"/>
                          <a:cs typeface="+mn-cs"/>
                        </a:rPr>
                        <a:t>5. QGH services clients from the Baffin Region</a:t>
                      </a:r>
                    </a:p>
                    <a:p>
                      <a:pPr marL="171450" marR="0" lvl="0" indent="-171450" algn="l" defTabSz="914400" rtl="0" eaLnBrk="1" fontAlgn="t" latinLnBrk="0" hangingPunct="1">
                        <a:lnSpc>
                          <a:spcPct val="100000"/>
                        </a:lnSpc>
                        <a:spcBef>
                          <a:spcPts val="0"/>
                        </a:spcBef>
                        <a:spcAft>
                          <a:spcPts val="0"/>
                        </a:spcAft>
                        <a:buFont typeface="Arial" panose="020B0604020202020204" pitchFamily="34" charset="0"/>
                        <a:buChar char="•"/>
                        <a:tabLst>
                          <a:tab pos="5280025" algn="l"/>
                        </a:tabLst>
                      </a:pPr>
                      <a:r>
                        <a:rPr lang="en-US" sz="800" kern="1200" dirty="0">
                          <a:solidFill>
                            <a:schemeClr val="accent4"/>
                          </a:solidFill>
                          <a:latin typeface="+mn-lt"/>
                          <a:ea typeface="+mn-ea"/>
                          <a:cs typeface="+mn-cs"/>
                        </a:rPr>
                        <a:t>No mobile screening</a:t>
                      </a:r>
                    </a:p>
                  </a:txBody>
                  <a:tcPr marL="7964" marR="7964" marT="7964" marB="7964"/>
                </a:tc>
                <a:extLst>
                  <a:ext uri="{0D108BD9-81ED-4DB2-BD59-A6C34878D82A}">
                    <a16:rowId xmlns:a16="http://schemas.microsoft.com/office/drawing/2014/main" val="1742394797"/>
                  </a:ext>
                </a:extLst>
              </a:tr>
              <a:tr h="368564">
                <a:tc>
                  <a:txBody>
                    <a:bodyPr/>
                    <a:lstStyle/>
                    <a:p>
                      <a:pPr algn="ctr" fontAlgn="t"/>
                      <a:r>
                        <a:rPr lang="en-US" sz="800" b="1" dirty="0">
                          <a:solidFill>
                            <a:schemeClr val="accent4"/>
                          </a:solidFill>
                          <a:effectLst/>
                        </a:rPr>
                        <a:t>BC</a:t>
                      </a:r>
                    </a:p>
                  </a:txBody>
                  <a:tcPr marL="7964" marR="7964" marT="7964" marB="7964" anchor="ctr">
                    <a:solidFill>
                      <a:schemeClr val="accent2">
                        <a:lumMod val="20000"/>
                        <a:lumOff val="80000"/>
                      </a:schemeClr>
                    </a:solidFill>
                  </a:tcPr>
                </a:tc>
                <a:tc>
                  <a:txBody>
                    <a:bodyPr/>
                    <a:lstStyle/>
                    <a:p>
                      <a:pPr marL="171450" marR="0" lvl="0" indent="-171450" algn="l" defTabSz="914400" rtl="0" eaLnBrk="1" fontAlgn="t" latinLnBrk="0" hangingPunct="1">
                        <a:lnSpc>
                          <a:spcPct val="100000"/>
                        </a:lnSpc>
                        <a:spcBef>
                          <a:spcPts val="0"/>
                        </a:spcBef>
                        <a:spcAft>
                          <a:spcPts val="0"/>
                        </a:spcAft>
                        <a:buFont typeface="Arial" panose="020B0604020202020204" pitchFamily="34" charset="0"/>
                        <a:buChar char="•"/>
                        <a:tabLst>
                          <a:tab pos="5280025" algn="l"/>
                        </a:tabLst>
                      </a:pPr>
                      <a:r>
                        <a:rPr lang="en-US" sz="800" kern="1200" dirty="0">
                          <a:solidFill>
                            <a:schemeClr val="accent4"/>
                          </a:solidFill>
                          <a:latin typeface="+mn-lt"/>
                          <a:ea typeface="+mn-ea"/>
                          <a:cs typeface="+mn-cs"/>
                        </a:rPr>
                        <a:t>Referral not required</a:t>
                      </a:r>
                    </a:p>
                    <a:p>
                      <a:pPr marL="171450" marR="0" lvl="0" indent="-171450" algn="l" defTabSz="914400" rtl="0" eaLnBrk="1" fontAlgn="t" latinLnBrk="0" hangingPunct="1">
                        <a:lnSpc>
                          <a:spcPct val="100000"/>
                        </a:lnSpc>
                        <a:spcBef>
                          <a:spcPts val="0"/>
                        </a:spcBef>
                        <a:spcAft>
                          <a:spcPts val="0"/>
                        </a:spcAft>
                        <a:buFont typeface="Arial" panose="020B0604020202020204" pitchFamily="34" charset="0"/>
                        <a:buChar char="•"/>
                        <a:tabLst>
                          <a:tab pos="5280025" algn="l"/>
                        </a:tabLst>
                      </a:pPr>
                      <a:r>
                        <a:rPr lang="en-US" sz="800" kern="1200" dirty="0">
                          <a:solidFill>
                            <a:schemeClr val="accent4"/>
                          </a:solidFill>
                          <a:latin typeface="+mn-lt"/>
                          <a:ea typeface="+mn-ea"/>
                          <a:cs typeface="+mn-cs"/>
                        </a:rPr>
                        <a:t>Must identify a PCP when booking screening; can be a walk-in clinic, nurse practitioner, or naturopath</a:t>
                      </a:r>
                    </a:p>
                  </a:txBody>
                  <a:tcPr marL="7964" marR="7964" marT="7964" marB="7964"/>
                </a:tc>
                <a:tc>
                  <a:txBody>
                    <a:bodyPr/>
                    <a:lstStyle/>
                    <a:p>
                      <a:pPr marL="171450" marR="0" lvl="0" indent="-171450" algn="l" defTabSz="914400" rtl="0" eaLnBrk="1" fontAlgn="t" latinLnBrk="0" hangingPunct="1">
                        <a:lnSpc>
                          <a:spcPct val="100000"/>
                        </a:lnSpc>
                        <a:spcBef>
                          <a:spcPts val="0"/>
                        </a:spcBef>
                        <a:spcAft>
                          <a:spcPts val="0"/>
                        </a:spcAft>
                        <a:buFont typeface="Arial" panose="020B0604020202020204" pitchFamily="34" charset="0"/>
                        <a:buChar char="•"/>
                        <a:tabLst>
                          <a:tab pos="5280025" algn="l"/>
                        </a:tabLst>
                      </a:pPr>
                      <a:r>
                        <a:rPr lang="en-US" sz="800" kern="1200" dirty="0">
                          <a:solidFill>
                            <a:schemeClr val="accent4"/>
                          </a:solidFill>
                          <a:latin typeface="+mn-lt"/>
                          <a:ea typeface="+mn-ea"/>
                          <a:cs typeface="+mn-cs"/>
                        </a:rPr>
                        <a:t>Call central booking (toll-free) or contact local screening site directly</a:t>
                      </a:r>
                    </a:p>
                  </a:txBody>
                  <a:tcPr marL="7964" marR="7964" marT="7964" marB="7964"/>
                </a:tc>
                <a:tc>
                  <a:txBody>
                    <a:bodyPr/>
                    <a:lstStyle/>
                    <a:p>
                      <a:pPr marL="171450" marR="0" lvl="0" indent="-171450" algn="l" defTabSz="914400" rtl="0" eaLnBrk="1" fontAlgn="t" latinLnBrk="0" hangingPunct="1">
                        <a:lnSpc>
                          <a:spcPct val="100000"/>
                        </a:lnSpc>
                        <a:spcBef>
                          <a:spcPts val="0"/>
                        </a:spcBef>
                        <a:spcAft>
                          <a:spcPts val="0"/>
                        </a:spcAft>
                        <a:buFont typeface="Arial" panose="020B0604020202020204" pitchFamily="34" charset="0"/>
                        <a:buChar char="•"/>
                        <a:tabLst>
                          <a:tab pos="5280025" algn="l"/>
                        </a:tabLst>
                      </a:pPr>
                      <a:r>
                        <a:rPr lang="en-US" sz="800" kern="1200" dirty="0">
                          <a:solidFill>
                            <a:schemeClr val="accent4"/>
                          </a:solidFill>
                          <a:latin typeface="+mn-lt"/>
                          <a:ea typeface="+mn-ea"/>
                          <a:cs typeface="+mn-cs"/>
                        </a:rPr>
                        <a:t>Screening locations and contact information listed online and available by calling the program</a:t>
                      </a:r>
                    </a:p>
                    <a:p>
                      <a:pPr marL="171450" marR="0" lvl="0" indent="-171450" algn="l" defTabSz="914400" rtl="0" eaLnBrk="1" fontAlgn="t" latinLnBrk="0" hangingPunct="1">
                        <a:lnSpc>
                          <a:spcPct val="100000"/>
                        </a:lnSpc>
                        <a:spcBef>
                          <a:spcPts val="0"/>
                        </a:spcBef>
                        <a:spcAft>
                          <a:spcPts val="0"/>
                        </a:spcAft>
                        <a:buFont typeface="Arial" panose="020B0604020202020204" pitchFamily="34" charset="0"/>
                        <a:buChar char="•"/>
                        <a:tabLst>
                          <a:tab pos="5280025" algn="l"/>
                        </a:tabLst>
                      </a:pPr>
                      <a:r>
                        <a:rPr lang="en-US" sz="800" kern="1200" dirty="0">
                          <a:solidFill>
                            <a:schemeClr val="accent4"/>
                          </a:solidFill>
                          <a:latin typeface="+mn-lt"/>
                          <a:ea typeface="+mn-ea"/>
                          <a:cs typeface="+mn-cs"/>
                        </a:rPr>
                        <a:t>Mobile screening units available</a:t>
                      </a:r>
                    </a:p>
                  </a:txBody>
                  <a:tcPr marL="7964" marR="7964" marT="7964" marB="7964"/>
                </a:tc>
                <a:extLst>
                  <a:ext uri="{0D108BD9-81ED-4DB2-BD59-A6C34878D82A}">
                    <a16:rowId xmlns:a16="http://schemas.microsoft.com/office/drawing/2014/main" val="1795857133"/>
                  </a:ext>
                </a:extLst>
              </a:tr>
              <a:tr h="486292">
                <a:tc>
                  <a:txBody>
                    <a:bodyPr/>
                    <a:lstStyle/>
                    <a:p>
                      <a:pPr algn="ctr" fontAlgn="t"/>
                      <a:r>
                        <a:rPr lang="en-US" sz="800" b="1" dirty="0">
                          <a:solidFill>
                            <a:schemeClr val="accent4"/>
                          </a:solidFill>
                          <a:effectLst/>
                        </a:rPr>
                        <a:t>AB</a:t>
                      </a:r>
                    </a:p>
                  </a:txBody>
                  <a:tcPr marL="7964" marR="7964" marT="7964" marB="7964" anchor="ctr">
                    <a:solidFill>
                      <a:schemeClr val="accent2">
                        <a:lumMod val="20000"/>
                        <a:lumOff val="80000"/>
                      </a:schemeClr>
                    </a:solidFill>
                  </a:tcPr>
                </a:tc>
                <a:tc>
                  <a:txBody>
                    <a:bodyPr/>
                    <a:lstStyle/>
                    <a:p>
                      <a:pPr marL="171450" marR="0" lvl="0" indent="-171450" algn="l" defTabSz="914400" rtl="0" eaLnBrk="1" fontAlgn="t" latinLnBrk="0" hangingPunct="1">
                        <a:lnSpc>
                          <a:spcPct val="100000"/>
                        </a:lnSpc>
                        <a:spcBef>
                          <a:spcPts val="0"/>
                        </a:spcBef>
                        <a:spcAft>
                          <a:spcPts val="0"/>
                        </a:spcAft>
                        <a:buFont typeface="Arial" panose="020B0604020202020204" pitchFamily="34" charset="0"/>
                        <a:buChar char="•"/>
                        <a:tabLst>
                          <a:tab pos="5280025" algn="l"/>
                        </a:tabLst>
                      </a:pPr>
                      <a:r>
                        <a:rPr lang="en-US" sz="800" kern="1200" dirty="0">
                          <a:solidFill>
                            <a:schemeClr val="accent4"/>
                          </a:solidFill>
                          <a:latin typeface="+mn-lt"/>
                          <a:ea typeface="+mn-ea"/>
                          <a:cs typeface="+mn-cs"/>
                        </a:rPr>
                        <a:t>Referral not required</a:t>
                      </a:r>
                    </a:p>
                    <a:p>
                      <a:pPr marL="171450" marR="0" lvl="0" indent="-171450" algn="l" defTabSz="914400" rtl="0" eaLnBrk="1" fontAlgn="t" latinLnBrk="0" hangingPunct="1">
                        <a:lnSpc>
                          <a:spcPct val="100000"/>
                        </a:lnSpc>
                        <a:spcBef>
                          <a:spcPts val="0"/>
                        </a:spcBef>
                        <a:spcAft>
                          <a:spcPts val="0"/>
                        </a:spcAft>
                        <a:buFont typeface="Arial" panose="020B0604020202020204" pitchFamily="34" charset="0"/>
                        <a:buChar char="•"/>
                        <a:tabLst>
                          <a:tab pos="5280025" algn="l"/>
                        </a:tabLst>
                      </a:pPr>
                      <a:r>
                        <a:rPr lang="en-US" sz="800" kern="1200" dirty="0">
                          <a:solidFill>
                            <a:schemeClr val="accent4"/>
                          </a:solidFill>
                          <a:latin typeface="+mn-lt"/>
                          <a:ea typeface="+mn-ea"/>
                          <a:cs typeface="+mn-cs"/>
                        </a:rPr>
                        <a:t>Most screening sites may require PCP be identified when booking mammogram to ensure work up</a:t>
                      </a:r>
                    </a:p>
                    <a:p>
                      <a:pPr marL="171450" marR="0" lvl="0" indent="-171450" algn="l" defTabSz="914400" rtl="0" eaLnBrk="1" fontAlgn="t" latinLnBrk="0" hangingPunct="1">
                        <a:lnSpc>
                          <a:spcPct val="100000"/>
                        </a:lnSpc>
                        <a:spcBef>
                          <a:spcPts val="0"/>
                        </a:spcBef>
                        <a:spcAft>
                          <a:spcPts val="0"/>
                        </a:spcAft>
                        <a:buFont typeface="Arial" panose="020B0604020202020204" pitchFamily="34" charset="0"/>
                        <a:buChar char="•"/>
                        <a:tabLst>
                          <a:tab pos="5280025" algn="l"/>
                        </a:tabLst>
                      </a:pPr>
                      <a:r>
                        <a:rPr lang="en-US" sz="800" kern="1200" dirty="0">
                          <a:solidFill>
                            <a:schemeClr val="accent4"/>
                          </a:solidFill>
                          <a:latin typeface="+mn-lt"/>
                          <a:ea typeface="+mn-ea"/>
                          <a:cs typeface="+mn-cs"/>
                        </a:rPr>
                        <a:t>Site assists person to identify a PCP if they do not have one</a:t>
                      </a:r>
                    </a:p>
                  </a:txBody>
                  <a:tcPr marL="7964" marR="7964" marT="7964" marB="7964"/>
                </a:tc>
                <a:tc>
                  <a:txBody>
                    <a:bodyPr/>
                    <a:lstStyle/>
                    <a:p>
                      <a:pPr marL="171450" marR="0" lvl="0" indent="-171450" algn="l" defTabSz="914400" rtl="0" eaLnBrk="1" fontAlgn="t" latinLnBrk="0" hangingPunct="1">
                        <a:lnSpc>
                          <a:spcPct val="100000"/>
                        </a:lnSpc>
                        <a:spcBef>
                          <a:spcPts val="0"/>
                        </a:spcBef>
                        <a:spcAft>
                          <a:spcPts val="0"/>
                        </a:spcAft>
                        <a:buFont typeface="Arial" panose="020B0604020202020204" pitchFamily="34" charset="0"/>
                        <a:buChar char="•"/>
                        <a:tabLst>
                          <a:tab pos="5280025" algn="l"/>
                        </a:tabLst>
                      </a:pPr>
                      <a:r>
                        <a:rPr lang="en-US" sz="800" kern="1200" dirty="0">
                          <a:solidFill>
                            <a:schemeClr val="accent4"/>
                          </a:solidFill>
                          <a:latin typeface="+mn-lt"/>
                          <a:ea typeface="+mn-ea"/>
                          <a:cs typeface="+mn-cs"/>
                        </a:rPr>
                        <a:t>Call screening site (local number) or mobile units directly to book appointment (participant’s choice)</a:t>
                      </a:r>
                    </a:p>
                    <a:p>
                      <a:pPr marL="171450" marR="0" lvl="0" indent="-171450" algn="l" defTabSz="914400" rtl="0" eaLnBrk="1" fontAlgn="t" latinLnBrk="0" hangingPunct="1">
                        <a:lnSpc>
                          <a:spcPct val="100000"/>
                        </a:lnSpc>
                        <a:spcBef>
                          <a:spcPts val="0"/>
                        </a:spcBef>
                        <a:spcAft>
                          <a:spcPts val="0"/>
                        </a:spcAft>
                        <a:buFont typeface="Arial" panose="020B0604020202020204" pitchFamily="34" charset="0"/>
                        <a:buChar char="•"/>
                        <a:tabLst>
                          <a:tab pos="5280025" algn="l"/>
                        </a:tabLst>
                      </a:pPr>
                      <a:r>
                        <a:rPr lang="en-US" sz="800" kern="1200" dirty="0">
                          <a:solidFill>
                            <a:schemeClr val="accent4"/>
                          </a:solidFill>
                          <a:latin typeface="+mn-lt"/>
                          <a:ea typeface="+mn-ea"/>
                          <a:cs typeface="+mn-cs"/>
                        </a:rPr>
                        <a:t>Program does not book appointments centrally</a:t>
                      </a:r>
                    </a:p>
                  </a:txBody>
                  <a:tcPr marL="7964" marR="7964" marT="7964" marB="7964"/>
                </a:tc>
                <a:tc>
                  <a:txBody>
                    <a:bodyPr/>
                    <a:lstStyle/>
                    <a:p>
                      <a:pPr marL="171450" marR="0" lvl="0" indent="-171450" algn="l" defTabSz="914400" rtl="0" eaLnBrk="1" fontAlgn="t" latinLnBrk="0" hangingPunct="1">
                        <a:lnSpc>
                          <a:spcPct val="100000"/>
                        </a:lnSpc>
                        <a:spcBef>
                          <a:spcPts val="0"/>
                        </a:spcBef>
                        <a:spcAft>
                          <a:spcPts val="0"/>
                        </a:spcAft>
                        <a:buFont typeface="Arial" panose="020B0604020202020204" pitchFamily="34" charset="0"/>
                        <a:buChar char="•"/>
                        <a:tabLst>
                          <a:tab pos="5280025" algn="l"/>
                        </a:tabLst>
                      </a:pPr>
                      <a:r>
                        <a:rPr lang="en-US" sz="800" kern="1200" dirty="0">
                          <a:solidFill>
                            <a:schemeClr val="accent4"/>
                          </a:solidFill>
                          <a:latin typeface="+mn-lt"/>
                          <a:ea typeface="+mn-ea"/>
                          <a:cs typeface="+mn-cs"/>
                        </a:rPr>
                        <a:t>Screening locations and contact information listed online and available by calling the program’s Client Services Line</a:t>
                      </a:r>
                    </a:p>
                    <a:p>
                      <a:pPr marL="171450" marR="0" lvl="0" indent="-171450" algn="l" defTabSz="914400" rtl="0" eaLnBrk="1" fontAlgn="t" latinLnBrk="0" hangingPunct="1">
                        <a:lnSpc>
                          <a:spcPct val="100000"/>
                        </a:lnSpc>
                        <a:spcBef>
                          <a:spcPts val="0"/>
                        </a:spcBef>
                        <a:spcAft>
                          <a:spcPts val="0"/>
                        </a:spcAft>
                        <a:buFont typeface="Arial" panose="020B0604020202020204" pitchFamily="34" charset="0"/>
                        <a:buChar char="•"/>
                        <a:tabLst>
                          <a:tab pos="5280025" algn="l"/>
                        </a:tabLst>
                      </a:pPr>
                      <a:r>
                        <a:rPr lang="en-US" sz="800" kern="1200" dirty="0">
                          <a:solidFill>
                            <a:schemeClr val="accent4"/>
                          </a:solidFill>
                          <a:latin typeface="+mn-lt"/>
                          <a:ea typeface="+mn-ea"/>
                          <a:cs typeface="+mn-cs"/>
                        </a:rPr>
                        <a:t>Facility list sent with every invitation and reminder letter</a:t>
                      </a:r>
                    </a:p>
                    <a:p>
                      <a:pPr marL="171450" marR="0" lvl="0" indent="-171450" algn="l" defTabSz="914400" rtl="0" eaLnBrk="1" fontAlgn="t" latinLnBrk="0" hangingPunct="1">
                        <a:lnSpc>
                          <a:spcPct val="100000"/>
                        </a:lnSpc>
                        <a:spcBef>
                          <a:spcPts val="0"/>
                        </a:spcBef>
                        <a:spcAft>
                          <a:spcPts val="0"/>
                        </a:spcAft>
                        <a:buFont typeface="Arial" panose="020B0604020202020204" pitchFamily="34" charset="0"/>
                        <a:buChar char="•"/>
                        <a:tabLst>
                          <a:tab pos="5280025" algn="l"/>
                        </a:tabLst>
                      </a:pPr>
                      <a:r>
                        <a:rPr lang="en-US" sz="800" kern="1200" dirty="0">
                          <a:solidFill>
                            <a:schemeClr val="accent4"/>
                          </a:solidFill>
                          <a:latin typeface="+mn-lt"/>
                          <a:ea typeface="+mn-ea"/>
                          <a:cs typeface="+mn-cs"/>
                        </a:rPr>
                        <a:t>Mobile screening units available</a:t>
                      </a:r>
                    </a:p>
                  </a:txBody>
                  <a:tcPr marL="7964" marR="7964" marT="7964" marB="7964"/>
                </a:tc>
                <a:extLst>
                  <a:ext uri="{0D108BD9-81ED-4DB2-BD59-A6C34878D82A}">
                    <a16:rowId xmlns:a16="http://schemas.microsoft.com/office/drawing/2014/main" val="2242496331"/>
                  </a:ext>
                </a:extLst>
              </a:tr>
              <a:tr h="368564">
                <a:tc>
                  <a:txBody>
                    <a:bodyPr/>
                    <a:lstStyle/>
                    <a:p>
                      <a:pPr algn="ctr" fontAlgn="t"/>
                      <a:r>
                        <a:rPr lang="en-US" sz="800" b="1">
                          <a:solidFill>
                            <a:schemeClr val="accent4"/>
                          </a:solidFill>
                          <a:effectLst/>
                        </a:rPr>
                        <a:t>SK</a:t>
                      </a:r>
                    </a:p>
                  </a:txBody>
                  <a:tcPr marL="7964" marR="7964" marT="7964" marB="7964" anchor="ctr">
                    <a:solidFill>
                      <a:schemeClr val="accent2">
                        <a:lumMod val="20000"/>
                        <a:lumOff val="80000"/>
                      </a:schemeClr>
                    </a:solidFill>
                  </a:tcPr>
                </a:tc>
                <a:tc>
                  <a:txBody>
                    <a:bodyPr/>
                    <a:lstStyle/>
                    <a:p>
                      <a:pPr marL="171450" marR="0" lvl="0" indent="-171450" algn="l" defTabSz="914400" rtl="0" eaLnBrk="1" fontAlgn="t" latinLnBrk="0" hangingPunct="1">
                        <a:lnSpc>
                          <a:spcPct val="100000"/>
                        </a:lnSpc>
                        <a:spcBef>
                          <a:spcPts val="0"/>
                        </a:spcBef>
                        <a:spcAft>
                          <a:spcPts val="0"/>
                        </a:spcAft>
                        <a:buFont typeface="Arial" panose="020B0604020202020204" pitchFamily="34" charset="0"/>
                        <a:buChar char="•"/>
                        <a:tabLst>
                          <a:tab pos="5280025" algn="l"/>
                        </a:tabLst>
                      </a:pPr>
                      <a:r>
                        <a:rPr lang="en-US" sz="800" kern="1200" dirty="0">
                          <a:solidFill>
                            <a:schemeClr val="accent4"/>
                          </a:solidFill>
                          <a:latin typeface="+mn-lt"/>
                          <a:ea typeface="+mn-ea"/>
                          <a:cs typeface="+mn-cs"/>
                        </a:rPr>
                        <a:t>Referral not required</a:t>
                      </a:r>
                    </a:p>
                    <a:p>
                      <a:pPr marL="171450" marR="0" lvl="0" indent="-171450" algn="l" defTabSz="914400" rtl="0" eaLnBrk="1" fontAlgn="t" latinLnBrk="0" hangingPunct="1">
                        <a:lnSpc>
                          <a:spcPct val="100000"/>
                        </a:lnSpc>
                        <a:spcBef>
                          <a:spcPts val="0"/>
                        </a:spcBef>
                        <a:spcAft>
                          <a:spcPts val="0"/>
                        </a:spcAft>
                        <a:buFont typeface="Arial" panose="020B0604020202020204" pitchFamily="34" charset="0"/>
                        <a:buChar char="•"/>
                        <a:tabLst>
                          <a:tab pos="5280025" algn="l"/>
                        </a:tabLst>
                      </a:pPr>
                      <a:r>
                        <a:rPr lang="en-US" sz="800" kern="1200" dirty="0">
                          <a:solidFill>
                            <a:schemeClr val="accent4"/>
                          </a:solidFill>
                          <a:latin typeface="+mn-lt"/>
                          <a:ea typeface="+mn-ea"/>
                          <a:cs typeface="+mn-cs"/>
                        </a:rPr>
                        <a:t>Participant encouraged to identify a PCP but can attend appointment without identifying one.</a:t>
                      </a:r>
                    </a:p>
                  </a:txBody>
                  <a:tcPr marL="7964" marR="7964" marT="7964" marB="7964"/>
                </a:tc>
                <a:tc>
                  <a:txBody>
                    <a:bodyPr/>
                    <a:lstStyle/>
                    <a:p>
                      <a:pPr marL="171450" marR="0" lvl="0" indent="-171450" algn="l" defTabSz="914400" rtl="0" eaLnBrk="1" fontAlgn="t" latinLnBrk="0" hangingPunct="1">
                        <a:lnSpc>
                          <a:spcPct val="100000"/>
                        </a:lnSpc>
                        <a:spcBef>
                          <a:spcPts val="0"/>
                        </a:spcBef>
                        <a:spcAft>
                          <a:spcPts val="0"/>
                        </a:spcAft>
                        <a:buFont typeface="Arial" panose="020B0604020202020204" pitchFamily="34" charset="0"/>
                        <a:buChar char="•"/>
                        <a:tabLst>
                          <a:tab pos="5280025" algn="l"/>
                        </a:tabLst>
                      </a:pPr>
                      <a:r>
                        <a:rPr lang="en-US" sz="800" kern="1200" dirty="0">
                          <a:solidFill>
                            <a:schemeClr val="accent4"/>
                          </a:solidFill>
                          <a:latin typeface="+mn-lt"/>
                          <a:ea typeface="+mn-ea"/>
                          <a:cs typeface="+mn-cs"/>
                        </a:rPr>
                        <a:t>Person books by calling toll-free program number</a:t>
                      </a:r>
                    </a:p>
                  </a:txBody>
                  <a:tcPr marL="7964" marR="7964" marT="7964" marB="7964"/>
                </a:tc>
                <a:tc>
                  <a:txBody>
                    <a:bodyPr/>
                    <a:lstStyle/>
                    <a:p>
                      <a:pPr marL="171450" marR="0" lvl="0" indent="-171450" algn="l" defTabSz="914400" rtl="0" eaLnBrk="1" fontAlgn="t" latinLnBrk="0" hangingPunct="1">
                        <a:lnSpc>
                          <a:spcPct val="100000"/>
                        </a:lnSpc>
                        <a:spcBef>
                          <a:spcPts val="0"/>
                        </a:spcBef>
                        <a:spcAft>
                          <a:spcPts val="0"/>
                        </a:spcAft>
                        <a:buFont typeface="Arial" panose="020B0604020202020204" pitchFamily="34" charset="0"/>
                        <a:buChar char="•"/>
                        <a:tabLst>
                          <a:tab pos="5280025" algn="l"/>
                        </a:tabLst>
                      </a:pPr>
                      <a:r>
                        <a:rPr lang="en-US" sz="800" kern="1200" dirty="0">
                          <a:solidFill>
                            <a:schemeClr val="accent4"/>
                          </a:solidFill>
                          <a:latin typeface="+mn-lt"/>
                          <a:ea typeface="+mn-ea"/>
                          <a:cs typeface="+mn-cs"/>
                        </a:rPr>
                        <a:t>Screening locations and contact information listed online and available by calling the program</a:t>
                      </a:r>
                    </a:p>
                    <a:p>
                      <a:pPr marL="171450" marR="0" lvl="0" indent="-171450" algn="l" defTabSz="914400" rtl="0" eaLnBrk="1" fontAlgn="t" latinLnBrk="0" hangingPunct="1">
                        <a:lnSpc>
                          <a:spcPct val="100000"/>
                        </a:lnSpc>
                        <a:spcBef>
                          <a:spcPts val="0"/>
                        </a:spcBef>
                        <a:spcAft>
                          <a:spcPts val="0"/>
                        </a:spcAft>
                        <a:buFont typeface="Arial" panose="020B0604020202020204" pitchFamily="34" charset="0"/>
                        <a:buChar char="•"/>
                        <a:tabLst>
                          <a:tab pos="5280025" algn="l"/>
                        </a:tabLst>
                      </a:pPr>
                      <a:r>
                        <a:rPr lang="en-US" sz="800" kern="1200" dirty="0">
                          <a:solidFill>
                            <a:schemeClr val="accent4"/>
                          </a:solidFill>
                          <a:latin typeface="+mn-lt"/>
                          <a:ea typeface="+mn-ea"/>
                          <a:cs typeface="+mn-cs"/>
                        </a:rPr>
                        <a:t>Mobile screening units available</a:t>
                      </a:r>
                    </a:p>
                  </a:txBody>
                  <a:tcPr marL="7964" marR="7964" marT="7964" marB="7964"/>
                </a:tc>
                <a:extLst>
                  <a:ext uri="{0D108BD9-81ED-4DB2-BD59-A6C34878D82A}">
                    <a16:rowId xmlns:a16="http://schemas.microsoft.com/office/drawing/2014/main" val="359015743"/>
                  </a:ext>
                </a:extLst>
              </a:tr>
              <a:tr h="604020">
                <a:tc>
                  <a:txBody>
                    <a:bodyPr/>
                    <a:lstStyle/>
                    <a:p>
                      <a:pPr algn="ctr" fontAlgn="t"/>
                      <a:r>
                        <a:rPr lang="en-US" sz="800" b="1" dirty="0">
                          <a:solidFill>
                            <a:schemeClr val="accent4"/>
                          </a:solidFill>
                          <a:effectLst/>
                        </a:rPr>
                        <a:t>MB</a:t>
                      </a:r>
                    </a:p>
                  </a:txBody>
                  <a:tcPr marL="7964" marR="7964" marT="7964" marB="7964" anchor="ctr">
                    <a:solidFill>
                      <a:schemeClr val="accent2">
                        <a:lumMod val="20000"/>
                        <a:lumOff val="80000"/>
                      </a:schemeClr>
                    </a:solidFill>
                  </a:tcPr>
                </a:tc>
                <a:tc>
                  <a:txBody>
                    <a:bodyPr/>
                    <a:lstStyle/>
                    <a:p>
                      <a:pPr marL="171450" marR="0" lvl="0" indent="-171450" algn="l" defTabSz="914400" rtl="0" eaLnBrk="1" fontAlgn="t" latinLnBrk="0" hangingPunct="1">
                        <a:lnSpc>
                          <a:spcPct val="100000"/>
                        </a:lnSpc>
                        <a:spcBef>
                          <a:spcPts val="0"/>
                        </a:spcBef>
                        <a:spcAft>
                          <a:spcPts val="0"/>
                        </a:spcAft>
                        <a:buFont typeface="Arial" panose="020B0604020202020204" pitchFamily="34" charset="0"/>
                        <a:buChar char="•"/>
                        <a:tabLst>
                          <a:tab pos="5280025" algn="l"/>
                        </a:tabLst>
                      </a:pPr>
                      <a:r>
                        <a:rPr lang="en-US" sz="800" kern="1200" dirty="0">
                          <a:solidFill>
                            <a:schemeClr val="accent4"/>
                          </a:solidFill>
                          <a:latin typeface="+mn-lt"/>
                          <a:ea typeface="+mn-ea"/>
                          <a:cs typeface="+mn-cs"/>
                        </a:rPr>
                        <a:t>Referral not required</a:t>
                      </a:r>
                    </a:p>
                    <a:p>
                      <a:pPr marL="171450" marR="0" lvl="0" indent="-171450" algn="l" defTabSz="914400" rtl="0" eaLnBrk="1" fontAlgn="t" latinLnBrk="0" hangingPunct="1">
                        <a:lnSpc>
                          <a:spcPct val="100000"/>
                        </a:lnSpc>
                        <a:spcBef>
                          <a:spcPts val="0"/>
                        </a:spcBef>
                        <a:spcAft>
                          <a:spcPts val="0"/>
                        </a:spcAft>
                        <a:buFont typeface="Arial" panose="020B0604020202020204" pitchFamily="34" charset="0"/>
                        <a:buChar char="•"/>
                        <a:tabLst>
                          <a:tab pos="5280025" algn="l"/>
                        </a:tabLst>
                      </a:pPr>
                      <a:r>
                        <a:rPr lang="en-US" sz="800" kern="1200" dirty="0">
                          <a:solidFill>
                            <a:schemeClr val="accent4"/>
                          </a:solidFill>
                          <a:latin typeface="+mn-lt"/>
                          <a:ea typeface="+mn-ea"/>
                          <a:cs typeface="+mn-cs"/>
                        </a:rPr>
                        <a:t>Participant encouraged to identify a PCP, but can attend appointment while trying to find a PCP</a:t>
                      </a:r>
                    </a:p>
                    <a:p>
                      <a:pPr marL="171450" marR="0" lvl="0" indent="-171450" algn="l" defTabSz="914400" rtl="0" eaLnBrk="1" fontAlgn="t" latinLnBrk="0" hangingPunct="1">
                        <a:lnSpc>
                          <a:spcPct val="100000"/>
                        </a:lnSpc>
                        <a:spcBef>
                          <a:spcPts val="0"/>
                        </a:spcBef>
                        <a:spcAft>
                          <a:spcPts val="0"/>
                        </a:spcAft>
                        <a:buFont typeface="Arial" panose="020B0604020202020204" pitchFamily="34" charset="0"/>
                        <a:buChar char="•"/>
                        <a:tabLst>
                          <a:tab pos="5280025" algn="l"/>
                        </a:tabLst>
                      </a:pPr>
                      <a:r>
                        <a:rPr lang="en-US" sz="800" kern="1200" dirty="0">
                          <a:solidFill>
                            <a:schemeClr val="accent4"/>
                          </a:solidFill>
                          <a:latin typeface="+mn-lt"/>
                          <a:ea typeface="+mn-ea"/>
                          <a:cs typeface="+mn-cs"/>
                        </a:rPr>
                        <a:t>PCPs can refer participant for screening. Program will contact person to set up the appointment</a:t>
                      </a:r>
                    </a:p>
                  </a:txBody>
                  <a:tcPr marL="7964" marR="7964" marT="7964" marB="7964"/>
                </a:tc>
                <a:tc>
                  <a:txBody>
                    <a:bodyPr/>
                    <a:lstStyle/>
                    <a:p>
                      <a:pPr marL="171450" marR="0" lvl="0" indent="-171450" algn="l" defTabSz="914400" rtl="0" eaLnBrk="1" fontAlgn="t" latinLnBrk="0" hangingPunct="1">
                        <a:lnSpc>
                          <a:spcPct val="100000"/>
                        </a:lnSpc>
                        <a:spcBef>
                          <a:spcPts val="0"/>
                        </a:spcBef>
                        <a:spcAft>
                          <a:spcPts val="0"/>
                        </a:spcAft>
                        <a:buFont typeface="Arial" panose="020B0604020202020204" pitchFamily="34" charset="0"/>
                        <a:buChar char="•"/>
                        <a:tabLst>
                          <a:tab pos="5280025" algn="l"/>
                        </a:tabLst>
                      </a:pPr>
                      <a:r>
                        <a:rPr lang="en-US" sz="800" kern="1200" dirty="0">
                          <a:solidFill>
                            <a:schemeClr val="accent4"/>
                          </a:solidFill>
                          <a:latin typeface="+mn-lt"/>
                          <a:ea typeface="+mn-ea"/>
                          <a:cs typeface="+mn-cs"/>
                        </a:rPr>
                        <a:t>Call (toll-free) program (for mobile and fixed sites)</a:t>
                      </a:r>
                    </a:p>
                  </a:txBody>
                  <a:tcPr marL="7964" marR="7964" marT="7964" marB="7964"/>
                </a:tc>
                <a:tc>
                  <a:txBody>
                    <a:bodyPr/>
                    <a:lstStyle/>
                    <a:p>
                      <a:pPr marL="171450" marR="0" lvl="0" indent="-171450" algn="l" defTabSz="914400" rtl="0" eaLnBrk="1" fontAlgn="t" latinLnBrk="0" hangingPunct="1">
                        <a:lnSpc>
                          <a:spcPct val="100000"/>
                        </a:lnSpc>
                        <a:spcBef>
                          <a:spcPts val="0"/>
                        </a:spcBef>
                        <a:spcAft>
                          <a:spcPts val="0"/>
                        </a:spcAft>
                        <a:buFont typeface="Arial" panose="020B0604020202020204" pitchFamily="34" charset="0"/>
                        <a:buChar char="•"/>
                        <a:tabLst>
                          <a:tab pos="5280025" algn="l"/>
                        </a:tabLst>
                      </a:pPr>
                      <a:r>
                        <a:rPr lang="en-US" sz="800" kern="1200" dirty="0">
                          <a:solidFill>
                            <a:schemeClr val="accent4"/>
                          </a:solidFill>
                          <a:latin typeface="+mn-lt"/>
                          <a:ea typeface="+mn-ea"/>
                          <a:cs typeface="+mn-cs"/>
                        </a:rPr>
                        <a:t>Screening locations and contact information listed online and available by calling the program</a:t>
                      </a:r>
                    </a:p>
                    <a:p>
                      <a:pPr marL="171450" marR="0" lvl="0" indent="-171450" algn="l" defTabSz="914400" rtl="0" eaLnBrk="1" fontAlgn="t" latinLnBrk="0" hangingPunct="1">
                        <a:lnSpc>
                          <a:spcPct val="100000"/>
                        </a:lnSpc>
                        <a:spcBef>
                          <a:spcPts val="0"/>
                        </a:spcBef>
                        <a:spcAft>
                          <a:spcPts val="0"/>
                        </a:spcAft>
                        <a:buFont typeface="Arial" panose="020B0604020202020204" pitchFamily="34" charset="0"/>
                        <a:buChar char="•"/>
                        <a:tabLst>
                          <a:tab pos="5280025" algn="l"/>
                        </a:tabLst>
                      </a:pPr>
                      <a:r>
                        <a:rPr lang="en-US" sz="800" kern="1200" dirty="0">
                          <a:solidFill>
                            <a:schemeClr val="accent4"/>
                          </a:solidFill>
                          <a:latin typeface="+mn-lt"/>
                          <a:ea typeface="+mn-ea"/>
                          <a:cs typeface="+mn-cs"/>
                        </a:rPr>
                        <a:t>Mobile screening units available</a:t>
                      </a:r>
                    </a:p>
                  </a:txBody>
                  <a:tcPr marL="7964" marR="7964" marT="7964" marB="7964"/>
                </a:tc>
                <a:extLst>
                  <a:ext uri="{0D108BD9-81ED-4DB2-BD59-A6C34878D82A}">
                    <a16:rowId xmlns:a16="http://schemas.microsoft.com/office/drawing/2014/main" val="3897187580"/>
                  </a:ext>
                </a:extLst>
              </a:tr>
              <a:tr h="604020">
                <a:tc>
                  <a:txBody>
                    <a:bodyPr/>
                    <a:lstStyle/>
                    <a:p>
                      <a:pPr algn="ctr" fontAlgn="t"/>
                      <a:r>
                        <a:rPr lang="en-US" sz="800" b="1" dirty="0">
                          <a:solidFill>
                            <a:schemeClr val="accent4"/>
                          </a:solidFill>
                          <a:effectLst/>
                        </a:rPr>
                        <a:t>ON</a:t>
                      </a:r>
                    </a:p>
                  </a:txBody>
                  <a:tcPr marL="7964" marR="7964" marT="7964" marB="7964" anchor="ctr">
                    <a:solidFill>
                      <a:schemeClr val="accent2">
                        <a:lumMod val="20000"/>
                        <a:lumOff val="80000"/>
                      </a:schemeClr>
                    </a:solidFill>
                  </a:tcPr>
                </a:tc>
                <a:tc>
                  <a:txBody>
                    <a:bodyPr/>
                    <a:lstStyle/>
                    <a:p>
                      <a:pPr marL="171450" marR="0" lvl="0" indent="-171450" algn="l" defTabSz="914400" rtl="0" eaLnBrk="1" fontAlgn="t" latinLnBrk="0" hangingPunct="1">
                        <a:lnSpc>
                          <a:spcPct val="100000"/>
                        </a:lnSpc>
                        <a:spcBef>
                          <a:spcPts val="0"/>
                        </a:spcBef>
                        <a:spcAft>
                          <a:spcPts val="0"/>
                        </a:spcAft>
                        <a:buFont typeface="Arial" panose="020B0604020202020204" pitchFamily="34" charset="0"/>
                        <a:buChar char="•"/>
                        <a:tabLst>
                          <a:tab pos="5280025" algn="l"/>
                        </a:tabLst>
                      </a:pPr>
                      <a:r>
                        <a:rPr lang="en-US" sz="800" kern="1200" dirty="0">
                          <a:solidFill>
                            <a:schemeClr val="accent4"/>
                          </a:solidFill>
                          <a:latin typeface="+mn-lt"/>
                          <a:ea typeface="+mn-ea"/>
                          <a:cs typeface="+mn-cs"/>
                        </a:rPr>
                        <a:t>Referral not required, but PCPs, including nurse practitioners, can refer participants</a:t>
                      </a:r>
                    </a:p>
                    <a:p>
                      <a:pPr marL="171450" marR="0" lvl="0" indent="-171450" algn="l" defTabSz="914400" rtl="0" eaLnBrk="1" fontAlgn="t" latinLnBrk="0" hangingPunct="1">
                        <a:lnSpc>
                          <a:spcPct val="100000"/>
                        </a:lnSpc>
                        <a:spcBef>
                          <a:spcPts val="0"/>
                        </a:spcBef>
                        <a:spcAft>
                          <a:spcPts val="0"/>
                        </a:spcAft>
                        <a:buFont typeface="Arial" panose="020B0604020202020204" pitchFamily="34" charset="0"/>
                        <a:buChar char="•"/>
                        <a:tabLst>
                          <a:tab pos="5280025" algn="l"/>
                        </a:tabLst>
                      </a:pPr>
                      <a:r>
                        <a:rPr lang="en-US" sz="800" kern="1200" dirty="0">
                          <a:solidFill>
                            <a:schemeClr val="accent4"/>
                          </a:solidFill>
                          <a:latin typeface="+mn-lt"/>
                          <a:ea typeface="+mn-ea"/>
                          <a:cs typeface="+mn-cs"/>
                        </a:rPr>
                        <a:t>Initial invitation letters sent to those not currently enrolled in the screening program with details about screening and how to book an appointment</a:t>
                      </a:r>
                    </a:p>
                  </a:txBody>
                  <a:tcPr marL="7964" marR="7964" marT="7964" marB="7964"/>
                </a:tc>
                <a:tc>
                  <a:txBody>
                    <a:bodyPr/>
                    <a:lstStyle/>
                    <a:p>
                      <a:pPr marL="171450" marR="0" lvl="0" indent="-171450" algn="l" defTabSz="914400" rtl="0" eaLnBrk="1" fontAlgn="t" latinLnBrk="0" hangingPunct="1">
                        <a:lnSpc>
                          <a:spcPct val="100000"/>
                        </a:lnSpc>
                        <a:spcBef>
                          <a:spcPts val="0"/>
                        </a:spcBef>
                        <a:spcAft>
                          <a:spcPts val="0"/>
                        </a:spcAft>
                        <a:buFont typeface="Arial" panose="020B0604020202020204" pitchFamily="34" charset="0"/>
                        <a:buChar char="•"/>
                        <a:tabLst>
                          <a:tab pos="5280025" algn="l"/>
                        </a:tabLst>
                      </a:pPr>
                      <a:r>
                        <a:rPr lang="en-US" sz="800" kern="1200" dirty="0">
                          <a:solidFill>
                            <a:schemeClr val="accent4"/>
                          </a:solidFill>
                          <a:latin typeface="+mn-lt"/>
                          <a:ea typeface="+mn-ea"/>
                          <a:cs typeface="+mn-cs"/>
                        </a:rPr>
                        <a:t>If referral was sent directly to a site, the site will contact the participant to schedule an appointment</a:t>
                      </a:r>
                    </a:p>
                    <a:p>
                      <a:pPr marL="171450" marR="0" lvl="0" indent="-171450" algn="l" defTabSz="914400" rtl="0" eaLnBrk="1" fontAlgn="t" latinLnBrk="0" hangingPunct="1">
                        <a:lnSpc>
                          <a:spcPct val="100000"/>
                        </a:lnSpc>
                        <a:spcBef>
                          <a:spcPts val="0"/>
                        </a:spcBef>
                        <a:spcAft>
                          <a:spcPts val="0"/>
                        </a:spcAft>
                        <a:buFont typeface="Arial" panose="020B0604020202020204" pitchFamily="34" charset="0"/>
                        <a:buChar char="•"/>
                        <a:tabLst>
                          <a:tab pos="5280025" algn="l"/>
                        </a:tabLst>
                      </a:pPr>
                      <a:r>
                        <a:rPr lang="en-US" sz="800" kern="1200" dirty="0">
                          <a:solidFill>
                            <a:schemeClr val="accent4"/>
                          </a:solidFill>
                          <a:latin typeface="+mn-lt"/>
                          <a:ea typeface="+mn-ea"/>
                          <a:cs typeface="+mn-cs"/>
                        </a:rPr>
                        <a:t>Participants can book by calling individual screening sites</a:t>
                      </a:r>
                    </a:p>
                    <a:p>
                      <a:pPr marL="171450" marR="0" lvl="0" indent="-171450" algn="l" defTabSz="914400" rtl="0" eaLnBrk="1" fontAlgn="t" latinLnBrk="0" hangingPunct="1">
                        <a:lnSpc>
                          <a:spcPct val="100000"/>
                        </a:lnSpc>
                        <a:spcBef>
                          <a:spcPts val="0"/>
                        </a:spcBef>
                        <a:spcAft>
                          <a:spcPts val="0"/>
                        </a:spcAft>
                        <a:buFont typeface="Arial" panose="020B0604020202020204" pitchFamily="34" charset="0"/>
                        <a:buChar char="•"/>
                        <a:tabLst>
                          <a:tab pos="5280025" algn="l"/>
                        </a:tabLst>
                      </a:pPr>
                      <a:r>
                        <a:rPr lang="en-US" sz="800" kern="1200" dirty="0">
                          <a:solidFill>
                            <a:schemeClr val="accent4"/>
                          </a:solidFill>
                          <a:latin typeface="+mn-lt"/>
                          <a:ea typeface="+mn-ea"/>
                          <a:cs typeface="+mn-cs"/>
                        </a:rPr>
                        <a:t>Mobile coaches are linked to specific sites and appointments for mobile coaches are set up through these sites</a:t>
                      </a:r>
                    </a:p>
                  </a:txBody>
                  <a:tcPr marL="7964" marR="7964" marT="7964" marB="7964"/>
                </a:tc>
                <a:tc>
                  <a:txBody>
                    <a:bodyPr/>
                    <a:lstStyle/>
                    <a:p>
                      <a:pPr marL="171450" marR="0" lvl="0" indent="-171450" algn="l" defTabSz="914400" rtl="0" eaLnBrk="1" fontAlgn="t" latinLnBrk="0" hangingPunct="1">
                        <a:lnSpc>
                          <a:spcPct val="100000"/>
                        </a:lnSpc>
                        <a:spcBef>
                          <a:spcPts val="0"/>
                        </a:spcBef>
                        <a:spcAft>
                          <a:spcPts val="0"/>
                        </a:spcAft>
                        <a:buFont typeface="Arial" panose="020B0604020202020204" pitchFamily="34" charset="0"/>
                        <a:buChar char="•"/>
                        <a:tabLst>
                          <a:tab pos="5280025" algn="l"/>
                        </a:tabLst>
                      </a:pPr>
                      <a:r>
                        <a:rPr lang="en-US" sz="800" kern="1200" dirty="0">
                          <a:solidFill>
                            <a:schemeClr val="accent4"/>
                          </a:solidFill>
                          <a:latin typeface="+mn-lt"/>
                          <a:ea typeface="+mn-ea"/>
                          <a:cs typeface="+mn-cs"/>
                        </a:rPr>
                        <a:t>Screening locations and contact information is available online or by calling the program</a:t>
                      </a:r>
                    </a:p>
                    <a:p>
                      <a:pPr marL="171450" marR="0" lvl="0" indent="-171450" algn="l" defTabSz="914400" rtl="0" eaLnBrk="1" fontAlgn="t" latinLnBrk="0" hangingPunct="1">
                        <a:lnSpc>
                          <a:spcPct val="100000"/>
                        </a:lnSpc>
                        <a:spcBef>
                          <a:spcPts val="0"/>
                        </a:spcBef>
                        <a:spcAft>
                          <a:spcPts val="0"/>
                        </a:spcAft>
                        <a:buFont typeface="Arial" panose="020B0604020202020204" pitchFamily="34" charset="0"/>
                        <a:buChar char="•"/>
                        <a:tabLst>
                          <a:tab pos="5280025" algn="l"/>
                        </a:tabLst>
                      </a:pPr>
                      <a:r>
                        <a:rPr lang="en-US" sz="800" kern="1200" dirty="0">
                          <a:solidFill>
                            <a:schemeClr val="accent4"/>
                          </a:solidFill>
                          <a:latin typeface="+mn-lt"/>
                          <a:ea typeface="+mn-ea"/>
                          <a:cs typeface="+mn-cs"/>
                        </a:rPr>
                        <a:t>Participant’s recall letter also provides the phone number of the screening site where their last screen was completed</a:t>
                      </a:r>
                    </a:p>
                    <a:p>
                      <a:pPr marL="171450" marR="0" lvl="0" indent="-171450" algn="l" defTabSz="914400" rtl="0" eaLnBrk="1" fontAlgn="t" latinLnBrk="0" hangingPunct="1">
                        <a:lnSpc>
                          <a:spcPct val="100000"/>
                        </a:lnSpc>
                        <a:spcBef>
                          <a:spcPts val="0"/>
                        </a:spcBef>
                        <a:spcAft>
                          <a:spcPts val="0"/>
                        </a:spcAft>
                        <a:buFont typeface="Arial" panose="020B0604020202020204" pitchFamily="34" charset="0"/>
                        <a:buChar char="•"/>
                        <a:tabLst>
                          <a:tab pos="5280025" algn="l"/>
                        </a:tabLst>
                      </a:pPr>
                      <a:r>
                        <a:rPr lang="en-US" sz="800" kern="1200" dirty="0">
                          <a:solidFill>
                            <a:schemeClr val="accent4"/>
                          </a:solidFill>
                          <a:latin typeface="+mn-lt"/>
                          <a:ea typeface="+mn-ea"/>
                          <a:cs typeface="+mn-cs"/>
                        </a:rPr>
                        <a:t>Mobile screening coaches available</a:t>
                      </a:r>
                    </a:p>
                  </a:txBody>
                  <a:tcPr marL="7964" marR="7964" marT="7964" marB="7964"/>
                </a:tc>
                <a:extLst>
                  <a:ext uri="{0D108BD9-81ED-4DB2-BD59-A6C34878D82A}">
                    <a16:rowId xmlns:a16="http://schemas.microsoft.com/office/drawing/2014/main" val="3086484465"/>
                  </a:ext>
                </a:extLst>
              </a:tr>
              <a:tr h="250836">
                <a:tc>
                  <a:txBody>
                    <a:bodyPr/>
                    <a:lstStyle/>
                    <a:p>
                      <a:pPr algn="ctr" fontAlgn="t"/>
                      <a:r>
                        <a:rPr lang="en-US" sz="800" b="1">
                          <a:solidFill>
                            <a:schemeClr val="accent4"/>
                          </a:solidFill>
                          <a:effectLst/>
                        </a:rPr>
                        <a:t>QC</a:t>
                      </a:r>
                    </a:p>
                  </a:txBody>
                  <a:tcPr marL="7964" marR="7964" marT="7964" marB="7964" anchor="ctr">
                    <a:solidFill>
                      <a:schemeClr val="accent2">
                        <a:lumMod val="20000"/>
                        <a:lumOff val="80000"/>
                      </a:schemeClr>
                    </a:solidFill>
                  </a:tcPr>
                </a:tc>
                <a:tc>
                  <a:txBody>
                    <a:bodyPr/>
                    <a:lstStyle/>
                    <a:p>
                      <a:pPr marL="171450" marR="0" lvl="0" indent="-171450" algn="l" defTabSz="914400" rtl="0" eaLnBrk="1" fontAlgn="t" latinLnBrk="0" hangingPunct="1">
                        <a:lnSpc>
                          <a:spcPct val="100000"/>
                        </a:lnSpc>
                        <a:spcBef>
                          <a:spcPts val="0"/>
                        </a:spcBef>
                        <a:spcAft>
                          <a:spcPts val="0"/>
                        </a:spcAft>
                        <a:buFont typeface="Arial" panose="020B0604020202020204" pitchFamily="34" charset="0"/>
                        <a:buChar char="•"/>
                        <a:tabLst>
                          <a:tab pos="5280025" algn="l"/>
                        </a:tabLst>
                      </a:pPr>
                      <a:r>
                        <a:rPr lang="en-US" sz="800" kern="1200" dirty="0">
                          <a:solidFill>
                            <a:schemeClr val="accent4"/>
                          </a:solidFill>
                          <a:latin typeface="+mn-lt"/>
                          <a:ea typeface="+mn-ea"/>
                          <a:cs typeface="+mn-cs"/>
                        </a:rPr>
                        <a:t>Referral not required</a:t>
                      </a:r>
                    </a:p>
                  </a:txBody>
                  <a:tcPr marL="7964" marR="7964" marT="7964" marB="7964"/>
                </a:tc>
                <a:tc>
                  <a:txBody>
                    <a:bodyPr/>
                    <a:lstStyle/>
                    <a:p>
                      <a:pPr marL="171450" marR="0" lvl="0" indent="-171450" algn="l" defTabSz="914400" rtl="0" eaLnBrk="1" fontAlgn="t" latinLnBrk="0" hangingPunct="1">
                        <a:lnSpc>
                          <a:spcPct val="100000"/>
                        </a:lnSpc>
                        <a:spcBef>
                          <a:spcPts val="0"/>
                        </a:spcBef>
                        <a:spcAft>
                          <a:spcPts val="0"/>
                        </a:spcAft>
                        <a:buFont typeface="Arial" panose="020B0604020202020204" pitchFamily="34" charset="0"/>
                        <a:buChar char="•"/>
                        <a:tabLst>
                          <a:tab pos="5280025" algn="l"/>
                        </a:tabLst>
                      </a:pPr>
                      <a:r>
                        <a:rPr lang="en-US" sz="800" kern="1200" dirty="0">
                          <a:solidFill>
                            <a:schemeClr val="accent4"/>
                          </a:solidFill>
                          <a:latin typeface="+mn-lt"/>
                          <a:ea typeface="+mn-ea"/>
                          <a:cs typeface="+mn-cs"/>
                        </a:rPr>
                        <a:t>Person books by calling screening site (toll-free or local number)</a:t>
                      </a:r>
                    </a:p>
                  </a:txBody>
                  <a:tcPr marL="7964" marR="7964" marT="7964" marB="7964"/>
                </a:tc>
                <a:tc>
                  <a:txBody>
                    <a:bodyPr/>
                    <a:lstStyle/>
                    <a:p>
                      <a:pPr marL="171450" marR="0" lvl="0" indent="-171450" algn="l" defTabSz="914400" rtl="0" eaLnBrk="1" fontAlgn="t" latinLnBrk="0" hangingPunct="1">
                        <a:lnSpc>
                          <a:spcPct val="100000"/>
                        </a:lnSpc>
                        <a:spcBef>
                          <a:spcPts val="0"/>
                        </a:spcBef>
                        <a:spcAft>
                          <a:spcPts val="0"/>
                        </a:spcAft>
                        <a:buFont typeface="Arial" panose="020B0604020202020204" pitchFamily="34" charset="0"/>
                        <a:buChar char="•"/>
                        <a:tabLst>
                          <a:tab pos="5280025" algn="l"/>
                        </a:tabLst>
                      </a:pPr>
                      <a:r>
                        <a:rPr lang="en-US" sz="800" kern="1200" dirty="0">
                          <a:solidFill>
                            <a:schemeClr val="accent4"/>
                          </a:solidFill>
                          <a:latin typeface="+mn-lt"/>
                          <a:ea typeface="+mn-ea"/>
                          <a:cs typeface="+mn-cs"/>
                        </a:rPr>
                        <a:t>Participant provided with a list of nearby screening sites in their invitation letter</a:t>
                      </a:r>
                    </a:p>
                    <a:p>
                      <a:pPr marL="171450" marR="0" lvl="0" indent="-171450" algn="l" defTabSz="914400" rtl="0" eaLnBrk="1" fontAlgn="t" latinLnBrk="0" hangingPunct="1">
                        <a:lnSpc>
                          <a:spcPct val="100000"/>
                        </a:lnSpc>
                        <a:spcBef>
                          <a:spcPts val="0"/>
                        </a:spcBef>
                        <a:spcAft>
                          <a:spcPts val="0"/>
                        </a:spcAft>
                        <a:buFont typeface="Arial" panose="020B0604020202020204" pitchFamily="34" charset="0"/>
                        <a:buChar char="•"/>
                        <a:tabLst>
                          <a:tab pos="5280025" algn="l"/>
                        </a:tabLst>
                      </a:pPr>
                      <a:r>
                        <a:rPr lang="en-US" sz="800" kern="1200" dirty="0">
                          <a:solidFill>
                            <a:schemeClr val="accent4"/>
                          </a:solidFill>
                          <a:latin typeface="+mn-lt"/>
                          <a:ea typeface="+mn-ea"/>
                          <a:cs typeface="+mn-cs"/>
                        </a:rPr>
                        <a:t>Mobile screening units available</a:t>
                      </a:r>
                    </a:p>
                  </a:txBody>
                  <a:tcPr marL="7964" marR="7964" marT="7964" marB="7964"/>
                </a:tc>
                <a:extLst>
                  <a:ext uri="{0D108BD9-81ED-4DB2-BD59-A6C34878D82A}">
                    <a16:rowId xmlns:a16="http://schemas.microsoft.com/office/drawing/2014/main" val="936666010"/>
                  </a:ext>
                </a:extLst>
              </a:tr>
              <a:tr h="486292">
                <a:tc>
                  <a:txBody>
                    <a:bodyPr/>
                    <a:lstStyle/>
                    <a:p>
                      <a:pPr algn="ctr" fontAlgn="t"/>
                      <a:r>
                        <a:rPr lang="en-US" sz="800" b="1" dirty="0">
                          <a:solidFill>
                            <a:schemeClr val="accent4"/>
                          </a:solidFill>
                          <a:effectLst/>
                        </a:rPr>
                        <a:t>NB</a:t>
                      </a:r>
                    </a:p>
                  </a:txBody>
                  <a:tcPr marL="7964" marR="7964" marT="7964" marB="7964" anchor="ctr">
                    <a:solidFill>
                      <a:schemeClr val="accent2">
                        <a:lumMod val="20000"/>
                        <a:lumOff val="80000"/>
                      </a:schemeClr>
                    </a:solidFill>
                  </a:tcPr>
                </a:tc>
                <a:tc>
                  <a:txBody>
                    <a:bodyPr/>
                    <a:lstStyle/>
                    <a:p>
                      <a:pPr marL="171450" marR="0" lvl="0" indent="-171450" algn="l" defTabSz="914400" rtl="0" eaLnBrk="1" fontAlgn="t" latinLnBrk="0" hangingPunct="1">
                        <a:lnSpc>
                          <a:spcPct val="100000"/>
                        </a:lnSpc>
                        <a:spcBef>
                          <a:spcPts val="0"/>
                        </a:spcBef>
                        <a:spcAft>
                          <a:spcPts val="0"/>
                        </a:spcAft>
                        <a:buFont typeface="Arial" panose="020B0604020202020204" pitchFamily="34" charset="0"/>
                        <a:buChar char="•"/>
                        <a:tabLst>
                          <a:tab pos="5280025" algn="l"/>
                        </a:tabLst>
                      </a:pPr>
                      <a:r>
                        <a:rPr lang="en-US" sz="800" kern="1200" dirty="0">
                          <a:solidFill>
                            <a:schemeClr val="accent4"/>
                          </a:solidFill>
                          <a:latin typeface="+mn-lt"/>
                          <a:ea typeface="+mn-ea"/>
                          <a:cs typeface="+mn-cs"/>
                        </a:rPr>
                        <a:t>Referral not required; Screening sites accept PCP referrals and then contact person with appointment time</a:t>
                      </a:r>
                    </a:p>
                  </a:txBody>
                  <a:tcPr marL="7964" marR="7964" marT="7964" marB="7964"/>
                </a:tc>
                <a:tc>
                  <a:txBody>
                    <a:bodyPr/>
                    <a:lstStyle/>
                    <a:p>
                      <a:pPr marL="171450" marR="0" lvl="0" indent="-171450" algn="l" defTabSz="914400" rtl="0" eaLnBrk="1" fontAlgn="t" latinLnBrk="0" hangingPunct="1">
                        <a:lnSpc>
                          <a:spcPct val="100000"/>
                        </a:lnSpc>
                        <a:spcBef>
                          <a:spcPts val="0"/>
                        </a:spcBef>
                        <a:spcAft>
                          <a:spcPts val="0"/>
                        </a:spcAft>
                        <a:buFont typeface="Arial" panose="020B0604020202020204" pitchFamily="34" charset="0"/>
                        <a:buChar char="•"/>
                        <a:tabLst>
                          <a:tab pos="5280025" algn="l"/>
                        </a:tabLst>
                      </a:pPr>
                      <a:r>
                        <a:rPr lang="en-US" sz="800" kern="1200" dirty="0">
                          <a:solidFill>
                            <a:schemeClr val="accent4"/>
                          </a:solidFill>
                          <a:latin typeface="+mn-lt"/>
                          <a:ea typeface="+mn-ea"/>
                          <a:cs typeface="+mn-cs"/>
                        </a:rPr>
                        <a:t>Call closest screening site (mostly local numbers, some toll-free) directly to book appointment</a:t>
                      </a:r>
                    </a:p>
                  </a:txBody>
                  <a:tcPr marL="7964" marR="7964" marT="7964" marB="7964"/>
                </a:tc>
                <a:tc>
                  <a:txBody>
                    <a:bodyPr/>
                    <a:lstStyle/>
                    <a:p>
                      <a:pPr marL="171450" marR="0" lvl="0" indent="-171450" algn="l" defTabSz="914400" rtl="0" eaLnBrk="1" fontAlgn="t" latinLnBrk="0" hangingPunct="1">
                        <a:lnSpc>
                          <a:spcPct val="100000"/>
                        </a:lnSpc>
                        <a:spcBef>
                          <a:spcPts val="0"/>
                        </a:spcBef>
                        <a:spcAft>
                          <a:spcPts val="0"/>
                        </a:spcAft>
                        <a:buFont typeface="Arial" panose="020B0604020202020204" pitchFamily="34" charset="0"/>
                        <a:buChar char="•"/>
                        <a:tabLst>
                          <a:tab pos="5280025" algn="l"/>
                        </a:tabLst>
                      </a:pPr>
                      <a:r>
                        <a:rPr lang="en-US" sz="800" kern="1200" dirty="0">
                          <a:solidFill>
                            <a:schemeClr val="accent4"/>
                          </a:solidFill>
                          <a:latin typeface="+mn-lt"/>
                          <a:ea typeface="+mn-ea"/>
                          <a:cs typeface="+mn-cs"/>
                        </a:rPr>
                        <a:t>NB Cancer Network of the Department of Health provides a list of all breast screening sites and their contact information on their website</a:t>
                      </a:r>
                    </a:p>
                    <a:p>
                      <a:pPr marL="171450" marR="0" lvl="0" indent="-171450" algn="l" defTabSz="914400" rtl="0" eaLnBrk="1" fontAlgn="t" latinLnBrk="0" hangingPunct="1">
                        <a:lnSpc>
                          <a:spcPct val="100000"/>
                        </a:lnSpc>
                        <a:spcBef>
                          <a:spcPts val="0"/>
                        </a:spcBef>
                        <a:spcAft>
                          <a:spcPts val="0"/>
                        </a:spcAft>
                        <a:buFont typeface="Arial" panose="020B0604020202020204" pitchFamily="34" charset="0"/>
                        <a:buChar char="•"/>
                        <a:tabLst>
                          <a:tab pos="5280025" algn="l"/>
                        </a:tabLst>
                      </a:pPr>
                      <a:r>
                        <a:rPr lang="en-US" sz="800" kern="1200" dirty="0">
                          <a:solidFill>
                            <a:schemeClr val="accent4"/>
                          </a:solidFill>
                          <a:latin typeface="+mn-lt"/>
                          <a:ea typeface="+mn-ea"/>
                          <a:cs typeface="+mn-cs"/>
                        </a:rPr>
                        <a:t>Public may call the toll-free Cancer Screening line for breast screening clinic contact information.</a:t>
                      </a:r>
                    </a:p>
                    <a:p>
                      <a:pPr marL="171450" marR="0" lvl="0" indent="-171450" algn="l" defTabSz="914400" rtl="0" eaLnBrk="1" fontAlgn="t" latinLnBrk="0" hangingPunct="1">
                        <a:lnSpc>
                          <a:spcPct val="100000"/>
                        </a:lnSpc>
                        <a:spcBef>
                          <a:spcPts val="0"/>
                        </a:spcBef>
                        <a:spcAft>
                          <a:spcPts val="0"/>
                        </a:spcAft>
                        <a:buFont typeface="Arial" panose="020B0604020202020204" pitchFamily="34" charset="0"/>
                        <a:buChar char="•"/>
                        <a:tabLst>
                          <a:tab pos="5280025" algn="l"/>
                        </a:tabLst>
                      </a:pPr>
                      <a:r>
                        <a:rPr lang="en-US" sz="800" kern="1200" dirty="0">
                          <a:solidFill>
                            <a:schemeClr val="accent4"/>
                          </a:solidFill>
                          <a:latin typeface="+mn-lt"/>
                          <a:ea typeface="+mn-ea"/>
                          <a:cs typeface="+mn-cs"/>
                        </a:rPr>
                        <a:t>No mobile screening</a:t>
                      </a:r>
                    </a:p>
                  </a:txBody>
                  <a:tcPr marL="7964" marR="7964" marT="7964" marB="7964"/>
                </a:tc>
                <a:extLst>
                  <a:ext uri="{0D108BD9-81ED-4DB2-BD59-A6C34878D82A}">
                    <a16:rowId xmlns:a16="http://schemas.microsoft.com/office/drawing/2014/main" val="2329254323"/>
                  </a:ext>
                </a:extLst>
              </a:tr>
              <a:tr h="368564">
                <a:tc>
                  <a:txBody>
                    <a:bodyPr/>
                    <a:lstStyle/>
                    <a:p>
                      <a:pPr algn="ctr" fontAlgn="t"/>
                      <a:r>
                        <a:rPr lang="en-US" sz="800" b="1">
                          <a:solidFill>
                            <a:schemeClr val="accent4"/>
                          </a:solidFill>
                          <a:effectLst/>
                        </a:rPr>
                        <a:t>NS</a:t>
                      </a:r>
                    </a:p>
                  </a:txBody>
                  <a:tcPr marL="7964" marR="7964" marT="7964" marB="7964" anchor="ctr">
                    <a:solidFill>
                      <a:schemeClr val="accent2">
                        <a:lumMod val="20000"/>
                        <a:lumOff val="80000"/>
                      </a:schemeClr>
                    </a:solidFill>
                  </a:tcPr>
                </a:tc>
                <a:tc>
                  <a:txBody>
                    <a:bodyPr/>
                    <a:lstStyle/>
                    <a:p>
                      <a:pPr marL="171450" marR="0" lvl="0" indent="-171450" algn="l" defTabSz="914400" rtl="0" eaLnBrk="1" fontAlgn="t" latinLnBrk="0" hangingPunct="1">
                        <a:lnSpc>
                          <a:spcPct val="100000"/>
                        </a:lnSpc>
                        <a:spcBef>
                          <a:spcPts val="0"/>
                        </a:spcBef>
                        <a:spcAft>
                          <a:spcPts val="0"/>
                        </a:spcAft>
                        <a:buFont typeface="Arial" panose="020B0604020202020204" pitchFamily="34" charset="0"/>
                        <a:buChar char="•"/>
                        <a:tabLst>
                          <a:tab pos="5280025" algn="l"/>
                        </a:tabLst>
                      </a:pPr>
                      <a:r>
                        <a:rPr lang="en-US" sz="800" kern="1200" dirty="0">
                          <a:solidFill>
                            <a:schemeClr val="accent4"/>
                          </a:solidFill>
                          <a:latin typeface="+mn-lt"/>
                          <a:ea typeface="+mn-ea"/>
                          <a:cs typeface="+mn-cs"/>
                        </a:rPr>
                        <a:t>Referral from PCP not required</a:t>
                      </a:r>
                    </a:p>
                    <a:p>
                      <a:pPr marL="171450" marR="0" lvl="0" indent="-171450" algn="l" defTabSz="914400" rtl="0" eaLnBrk="1" fontAlgn="t" latinLnBrk="0" hangingPunct="1">
                        <a:lnSpc>
                          <a:spcPct val="100000"/>
                        </a:lnSpc>
                        <a:spcBef>
                          <a:spcPts val="0"/>
                        </a:spcBef>
                        <a:spcAft>
                          <a:spcPts val="0"/>
                        </a:spcAft>
                        <a:buFont typeface="Arial" panose="020B0604020202020204" pitchFamily="34" charset="0"/>
                        <a:buChar char="•"/>
                        <a:tabLst>
                          <a:tab pos="5280025" algn="l"/>
                        </a:tabLst>
                      </a:pPr>
                      <a:r>
                        <a:rPr lang="en-US" sz="800" kern="1200" dirty="0">
                          <a:solidFill>
                            <a:schemeClr val="accent4"/>
                          </a:solidFill>
                          <a:latin typeface="+mn-lt"/>
                          <a:ea typeface="+mn-ea"/>
                          <a:cs typeface="+mn-cs"/>
                        </a:rPr>
                        <a:t>Participants are asked to identify PCP when booking appointment. Program will work with person to identify PCP if they do not have a PCP already.</a:t>
                      </a:r>
                    </a:p>
                  </a:txBody>
                  <a:tcPr marL="7964" marR="7964" marT="7964" marB="7964"/>
                </a:tc>
                <a:tc>
                  <a:txBody>
                    <a:bodyPr/>
                    <a:lstStyle/>
                    <a:p>
                      <a:pPr marL="171450" marR="0" lvl="0" indent="-171450" algn="l" defTabSz="914400" rtl="0" eaLnBrk="1" fontAlgn="t" latinLnBrk="0" hangingPunct="1">
                        <a:lnSpc>
                          <a:spcPct val="100000"/>
                        </a:lnSpc>
                        <a:spcBef>
                          <a:spcPts val="0"/>
                        </a:spcBef>
                        <a:spcAft>
                          <a:spcPts val="0"/>
                        </a:spcAft>
                        <a:buFont typeface="Arial" panose="020B0604020202020204" pitchFamily="34" charset="0"/>
                        <a:buChar char="•"/>
                        <a:tabLst>
                          <a:tab pos="5280025" algn="l"/>
                        </a:tabLst>
                      </a:pPr>
                      <a:r>
                        <a:rPr lang="en-US" sz="800" kern="1200" dirty="0">
                          <a:solidFill>
                            <a:schemeClr val="accent4"/>
                          </a:solidFill>
                          <a:latin typeface="+mn-lt"/>
                          <a:ea typeface="+mn-ea"/>
                          <a:cs typeface="+mn-cs"/>
                        </a:rPr>
                        <a:t>Participant self-refers by calling toll-free program number.</a:t>
                      </a:r>
                    </a:p>
                    <a:p>
                      <a:pPr marL="171450" marR="0" lvl="0" indent="-171450" algn="l" defTabSz="914400" rtl="0" eaLnBrk="1" fontAlgn="t" latinLnBrk="0" hangingPunct="1">
                        <a:lnSpc>
                          <a:spcPct val="100000"/>
                        </a:lnSpc>
                        <a:spcBef>
                          <a:spcPts val="0"/>
                        </a:spcBef>
                        <a:spcAft>
                          <a:spcPts val="0"/>
                        </a:spcAft>
                        <a:buFont typeface="Arial" panose="020B0604020202020204" pitchFamily="34" charset="0"/>
                        <a:buChar char="•"/>
                        <a:tabLst>
                          <a:tab pos="5280025" algn="l"/>
                        </a:tabLst>
                      </a:pPr>
                      <a:r>
                        <a:rPr lang="en-US" sz="800" kern="1200" dirty="0">
                          <a:solidFill>
                            <a:schemeClr val="accent4"/>
                          </a:solidFill>
                          <a:latin typeface="+mn-lt"/>
                          <a:ea typeface="+mn-ea"/>
                          <a:cs typeface="+mn-cs"/>
                        </a:rPr>
                        <a:t>They can choose to be screened at any of the breast screening sites (fixed or mobile).</a:t>
                      </a:r>
                    </a:p>
                  </a:txBody>
                  <a:tcPr marL="7964" marR="7964" marT="7964" marB="7964"/>
                </a:tc>
                <a:tc>
                  <a:txBody>
                    <a:bodyPr/>
                    <a:lstStyle/>
                    <a:p>
                      <a:pPr marL="171450" marR="0" lvl="0" indent="-171450" algn="l" defTabSz="914400" rtl="0" eaLnBrk="1" fontAlgn="t" latinLnBrk="0" hangingPunct="1">
                        <a:lnSpc>
                          <a:spcPct val="100000"/>
                        </a:lnSpc>
                        <a:spcBef>
                          <a:spcPts val="0"/>
                        </a:spcBef>
                        <a:spcAft>
                          <a:spcPts val="0"/>
                        </a:spcAft>
                        <a:buFont typeface="Arial" panose="020B0604020202020204" pitchFamily="34" charset="0"/>
                        <a:buChar char="•"/>
                        <a:tabLst>
                          <a:tab pos="5280025" algn="l"/>
                        </a:tabLst>
                      </a:pPr>
                      <a:r>
                        <a:rPr lang="en-US" sz="800" kern="1200" dirty="0">
                          <a:solidFill>
                            <a:schemeClr val="accent4"/>
                          </a:solidFill>
                          <a:latin typeface="+mn-lt"/>
                          <a:ea typeface="+mn-ea"/>
                          <a:cs typeface="+mn-cs"/>
                        </a:rPr>
                        <a:t>There are 11 fixed breast screening sites and 30 mobile stops.</a:t>
                      </a:r>
                    </a:p>
                    <a:p>
                      <a:pPr marL="171450" marR="0" lvl="0" indent="-171450" algn="l" defTabSz="914400" rtl="0" eaLnBrk="1" fontAlgn="t" latinLnBrk="0" hangingPunct="1">
                        <a:lnSpc>
                          <a:spcPct val="100000"/>
                        </a:lnSpc>
                        <a:spcBef>
                          <a:spcPts val="0"/>
                        </a:spcBef>
                        <a:spcAft>
                          <a:spcPts val="0"/>
                        </a:spcAft>
                        <a:buFont typeface="Arial" panose="020B0604020202020204" pitchFamily="34" charset="0"/>
                        <a:buChar char="•"/>
                        <a:tabLst>
                          <a:tab pos="5280025" algn="l"/>
                        </a:tabLst>
                      </a:pPr>
                      <a:r>
                        <a:rPr lang="en-US" sz="800" kern="1200" dirty="0">
                          <a:solidFill>
                            <a:schemeClr val="accent4"/>
                          </a:solidFill>
                          <a:latin typeface="+mn-lt"/>
                          <a:ea typeface="+mn-ea"/>
                          <a:cs typeface="+mn-cs"/>
                        </a:rPr>
                        <a:t>Location/address information is available on the NSBSP website, or participants can call the toll-free program number.</a:t>
                      </a:r>
                    </a:p>
                    <a:p>
                      <a:pPr marL="171450" marR="0" lvl="0" indent="-171450" algn="l" defTabSz="914400" rtl="0" eaLnBrk="1" fontAlgn="t" latinLnBrk="0" hangingPunct="1">
                        <a:lnSpc>
                          <a:spcPct val="100000"/>
                        </a:lnSpc>
                        <a:spcBef>
                          <a:spcPts val="0"/>
                        </a:spcBef>
                        <a:spcAft>
                          <a:spcPts val="0"/>
                        </a:spcAft>
                        <a:buFont typeface="Arial" panose="020B0604020202020204" pitchFamily="34" charset="0"/>
                        <a:buChar char="•"/>
                        <a:tabLst>
                          <a:tab pos="5280025" algn="l"/>
                        </a:tabLst>
                      </a:pPr>
                      <a:r>
                        <a:rPr lang="en-US" sz="800" kern="1200" dirty="0">
                          <a:solidFill>
                            <a:schemeClr val="accent4"/>
                          </a:solidFill>
                          <a:latin typeface="+mn-lt"/>
                          <a:ea typeface="+mn-ea"/>
                          <a:cs typeface="+mn-cs"/>
                        </a:rPr>
                        <a:t>Mobile screening available.</a:t>
                      </a:r>
                    </a:p>
                  </a:txBody>
                  <a:tcPr marL="7964" marR="7964" marT="7964" marB="7964"/>
                </a:tc>
                <a:extLst>
                  <a:ext uri="{0D108BD9-81ED-4DB2-BD59-A6C34878D82A}">
                    <a16:rowId xmlns:a16="http://schemas.microsoft.com/office/drawing/2014/main" val="3908750076"/>
                  </a:ext>
                </a:extLst>
              </a:tr>
              <a:tr h="250836">
                <a:tc>
                  <a:txBody>
                    <a:bodyPr/>
                    <a:lstStyle/>
                    <a:p>
                      <a:pPr algn="ctr" fontAlgn="t"/>
                      <a:r>
                        <a:rPr lang="en-US" sz="800" b="1" dirty="0">
                          <a:solidFill>
                            <a:schemeClr val="accent4"/>
                          </a:solidFill>
                          <a:effectLst/>
                        </a:rPr>
                        <a:t>PE</a:t>
                      </a:r>
                    </a:p>
                  </a:txBody>
                  <a:tcPr marL="7964" marR="7964" marT="7964" marB="7964" anchor="ctr">
                    <a:solidFill>
                      <a:schemeClr val="accent2">
                        <a:lumMod val="20000"/>
                        <a:lumOff val="80000"/>
                      </a:schemeClr>
                    </a:solidFill>
                  </a:tcPr>
                </a:tc>
                <a:tc>
                  <a:txBody>
                    <a:bodyPr/>
                    <a:lstStyle/>
                    <a:p>
                      <a:pPr marL="171450" marR="0" lvl="0" indent="-171450" algn="l" defTabSz="914400" rtl="0" eaLnBrk="1" fontAlgn="t" latinLnBrk="0" hangingPunct="1">
                        <a:lnSpc>
                          <a:spcPct val="100000"/>
                        </a:lnSpc>
                        <a:spcBef>
                          <a:spcPts val="0"/>
                        </a:spcBef>
                        <a:spcAft>
                          <a:spcPts val="0"/>
                        </a:spcAft>
                        <a:buFont typeface="Arial" panose="020B0604020202020204" pitchFamily="34" charset="0"/>
                        <a:buChar char="•"/>
                        <a:tabLst>
                          <a:tab pos="5280025" algn="l"/>
                        </a:tabLst>
                      </a:pPr>
                      <a:r>
                        <a:rPr lang="en-US" sz="800" kern="1200" dirty="0">
                          <a:solidFill>
                            <a:schemeClr val="accent4"/>
                          </a:solidFill>
                          <a:latin typeface="+mn-lt"/>
                          <a:ea typeface="+mn-ea"/>
                          <a:cs typeface="+mn-cs"/>
                        </a:rPr>
                        <a:t>Referral by PCP is not required</a:t>
                      </a:r>
                    </a:p>
                  </a:txBody>
                  <a:tcPr marL="7964" marR="7964" marT="7964" marB="7964"/>
                </a:tc>
                <a:tc>
                  <a:txBody>
                    <a:bodyPr/>
                    <a:lstStyle/>
                    <a:p>
                      <a:pPr marL="171450" marR="0" lvl="0" indent="-171450" algn="l" defTabSz="914400" rtl="0" eaLnBrk="1" fontAlgn="t" latinLnBrk="0" hangingPunct="1">
                        <a:lnSpc>
                          <a:spcPct val="100000"/>
                        </a:lnSpc>
                        <a:spcBef>
                          <a:spcPts val="0"/>
                        </a:spcBef>
                        <a:spcAft>
                          <a:spcPts val="0"/>
                        </a:spcAft>
                        <a:buFont typeface="Arial" panose="020B0604020202020204" pitchFamily="34" charset="0"/>
                        <a:buChar char="•"/>
                        <a:tabLst>
                          <a:tab pos="5280025" algn="l"/>
                        </a:tabLst>
                      </a:pPr>
                      <a:r>
                        <a:rPr lang="en-US" sz="800" kern="1200" dirty="0">
                          <a:solidFill>
                            <a:schemeClr val="accent4"/>
                          </a:solidFill>
                          <a:latin typeface="+mn-lt"/>
                          <a:ea typeface="+mn-ea"/>
                          <a:cs typeface="+mn-cs"/>
                        </a:rPr>
                        <a:t>Participant self-refers by calling toll-free program number</a:t>
                      </a:r>
                    </a:p>
                  </a:txBody>
                  <a:tcPr marL="7964" marR="7964" marT="7964" marB="7964"/>
                </a:tc>
                <a:tc>
                  <a:txBody>
                    <a:bodyPr/>
                    <a:lstStyle/>
                    <a:p>
                      <a:pPr marL="171450" marR="0" lvl="0" indent="-171450" algn="l" defTabSz="914400" rtl="0" eaLnBrk="1" fontAlgn="t" latinLnBrk="0" hangingPunct="1">
                        <a:lnSpc>
                          <a:spcPct val="100000"/>
                        </a:lnSpc>
                        <a:spcBef>
                          <a:spcPts val="0"/>
                        </a:spcBef>
                        <a:spcAft>
                          <a:spcPts val="0"/>
                        </a:spcAft>
                        <a:buFont typeface="Arial" panose="020B0604020202020204" pitchFamily="34" charset="0"/>
                        <a:buChar char="•"/>
                        <a:tabLst>
                          <a:tab pos="5280025" algn="l"/>
                        </a:tabLst>
                      </a:pPr>
                      <a:r>
                        <a:rPr lang="en-US" sz="800" kern="1200" dirty="0">
                          <a:solidFill>
                            <a:schemeClr val="accent4"/>
                          </a:solidFill>
                          <a:latin typeface="+mn-lt"/>
                          <a:ea typeface="+mn-ea"/>
                          <a:cs typeface="+mn-cs"/>
                        </a:rPr>
                        <a:t>Two screening locations</a:t>
                      </a:r>
                    </a:p>
                    <a:p>
                      <a:pPr marL="171450" marR="0" lvl="0" indent="-171450" algn="l" defTabSz="914400" rtl="0" eaLnBrk="1" fontAlgn="t" latinLnBrk="0" hangingPunct="1">
                        <a:lnSpc>
                          <a:spcPct val="100000"/>
                        </a:lnSpc>
                        <a:spcBef>
                          <a:spcPts val="0"/>
                        </a:spcBef>
                        <a:spcAft>
                          <a:spcPts val="0"/>
                        </a:spcAft>
                        <a:buFont typeface="Arial" panose="020B0604020202020204" pitchFamily="34" charset="0"/>
                        <a:buChar char="•"/>
                        <a:tabLst>
                          <a:tab pos="5280025" algn="l"/>
                        </a:tabLst>
                      </a:pPr>
                      <a:r>
                        <a:rPr lang="en-US" sz="800" kern="1200" dirty="0">
                          <a:solidFill>
                            <a:schemeClr val="accent4"/>
                          </a:solidFill>
                          <a:latin typeface="+mn-lt"/>
                          <a:ea typeface="+mn-ea"/>
                          <a:cs typeface="+mn-cs"/>
                        </a:rPr>
                        <a:t>No mobile screening available</a:t>
                      </a:r>
                    </a:p>
                  </a:txBody>
                  <a:tcPr marL="7964" marR="7964" marT="7964" marB="7964"/>
                </a:tc>
                <a:extLst>
                  <a:ext uri="{0D108BD9-81ED-4DB2-BD59-A6C34878D82A}">
                    <a16:rowId xmlns:a16="http://schemas.microsoft.com/office/drawing/2014/main" val="797372997"/>
                  </a:ext>
                </a:extLst>
              </a:tr>
              <a:tr h="721748">
                <a:tc>
                  <a:txBody>
                    <a:bodyPr/>
                    <a:lstStyle/>
                    <a:p>
                      <a:pPr algn="ctr" fontAlgn="t"/>
                      <a:r>
                        <a:rPr lang="en-US" sz="800" b="1" dirty="0">
                          <a:solidFill>
                            <a:schemeClr val="accent4"/>
                          </a:solidFill>
                          <a:effectLst/>
                        </a:rPr>
                        <a:t>NL</a:t>
                      </a:r>
                    </a:p>
                  </a:txBody>
                  <a:tcPr marL="7964" marR="7964" marT="7964" marB="7964" anchor="ctr">
                    <a:solidFill>
                      <a:schemeClr val="accent2">
                        <a:lumMod val="20000"/>
                        <a:lumOff val="80000"/>
                      </a:schemeClr>
                    </a:solidFill>
                  </a:tcPr>
                </a:tc>
                <a:tc>
                  <a:txBody>
                    <a:bodyPr/>
                    <a:lstStyle/>
                    <a:p>
                      <a:pPr marL="171450" marR="0" lvl="0" indent="-171450" algn="l" defTabSz="914400" rtl="0" eaLnBrk="1" fontAlgn="t" latinLnBrk="0" hangingPunct="1">
                        <a:lnSpc>
                          <a:spcPct val="100000"/>
                        </a:lnSpc>
                        <a:spcBef>
                          <a:spcPts val="0"/>
                        </a:spcBef>
                        <a:spcAft>
                          <a:spcPts val="0"/>
                        </a:spcAft>
                        <a:buFont typeface="Arial" panose="020B0604020202020204" pitchFamily="34" charset="0"/>
                        <a:buChar char="•"/>
                        <a:tabLst>
                          <a:tab pos="5280025" algn="l"/>
                        </a:tabLst>
                      </a:pPr>
                      <a:r>
                        <a:rPr lang="en-US" sz="800" kern="1200" dirty="0">
                          <a:solidFill>
                            <a:schemeClr val="accent4"/>
                          </a:solidFill>
                          <a:latin typeface="+mn-lt"/>
                          <a:ea typeface="+mn-ea"/>
                          <a:cs typeface="+mn-cs"/>
                        </a:rPr>
                        <a:t>Referral not required</a:t>
                      </a:r>
                    </a:p>
                  </a:txBody>
                  <a:tcPr marL="7964" marR="7964" marT="7964" marB="7964"/>
                </a:tc>
                <a:tc>
                  <a:txBody>
                    <a:bodyPr/>
                    <a:lstStyle/>
                    <a:p>
                      <a:pPr marL="171450" marR="0" lvl="0" indent="-171450" algn="l" defTabSz="914400" rtl="0" eaLnBrk="1" fontAlgn="t" latinLnBrk="0" hangingPunct="1">
                        <a:lnSpc>
                          <a:spcPct val="100000"/>
                        </a:lnSpc>
                        <a:spcBef>
                          <a:spcPts val="0"/>
                        </a:spcBef>
                        <a:spcAft>
                          <a:spcPts val="0"/>
                        </a:spcAft>
                        <a:buFont typeface="Arial" panose="020B0604020202020204" pitchFamily="34" charset="0"/>
                        <a:buChar char="•"/>
                        <a:tabLst>
                          <a:tab pos="5280025" algn="l"/>
                        </a:tabLst>
                      </a:pPr>
                      <a:r>
                        <a:rPr lang="en-US" sz="800" kern="1200" dirty="0">
                          <a:solidFill>
                            <a:schemeClr val="accent4"/>
                          </a:solidFill>
                          <a:latin typeface="+mn-lt"/>
                          <a:ea typeface="+mn-ea"/>
                          <a:cs typeface="+mn-cs"/>
                        </a:rPr>
                        <a:t>Participant can book by calling program (toll-free), or by calling (local number) or visiting a local screening site</a:t>
                      </a:r>
                    </a:p>
                    <a:p>
                      <a:pPr marL="171450" marR="0" lvl="0" indent="-171450" algn="l" defTabSz="914400" rtl="0" eaLnBrk="1" fontAlgn="t" latinLnBrk="0" hangingPunct="1">
                        <a:lnSpc>
                          <a:spcPct val="100000"/>
                        </a:lnSpc>
                        <a:spcBef>
                          <a:spcPts val="0"/>
                        </a:spcBef>
                        <a:spcAft>
                          <a:spcPts val="0"/>
                        </a:spcAft>
                        <a:buFont typeface="Arial" panose="020B0604020202020204" pitchFamily="34" charset="0"/>
                        <a:buChar char="•"/>
                        <a:tabLst>
                          <a:tab pos="5280025" algn="l"/>
                        </a:tabLst>
                      </a:pPr>
                      <a:r>
                        <a:rPr lang="en-US" sz="800" kern="1200" dirty="0">
                          <a:solidFill>
                            <a:schemeClr val="accent4"/>
                          </a:solidFill>
                          <a:latin typeface="+mn-lt"/>
                          <a:ea typeface="+mn-ea"/>
                          <a:cs typeface="+mn-cs"/>
                        </a:rPr>
                        <a:t>For recall screening, participants are given an appointment date and time with their result letters.  A reminder letter of appointment is sent to the individual 4 weeks before upcoming appointment.</a:t>
                      </a:r>
                    </a:p>
                  </a:txBody>
                  <a:tcPr marL="7964" marR="7964" marT="7964" marB="7964"/>
                </a:tc>
                <a:tc>
                  <a:txBody>
                    <a:bodyPr/>
                    <a:lstStyle/>
                    <a:p>
                      <a:pPr marL="171450" marR="0" lvl="0" indent="-171450" algn="l" defTabSz="914400" rtl="0" eaLnBrk="1" fontAlgn="t" latinLnBrk="0" hangingPunct="1">
                        <a:lnSpc>
                          <a:spcPct val="100000"/>
                        </a:lnSpc>
                        <a:spcBef>
                          <a:spcPts val="0"/>
                        </a:spcBef>
                        <a:spcAft>
                          <a:spcPts val="0"/>
                        </a:spcAft>
                        <a:buFont typeface="Arial" panose="020B0604020202020204" pitchFamily="34" charset="0"/>
                        <a:buChar char="•"/>
                        <a:tabLst>
                          <a:tab pos="5280025" algn="l"/>
                        </a:tabLst>
                      </a:pPr>
                      <a:r>
                        <a:rPr lang="en-US" sz="800" kern="1200" dirty="0">
                          <a:solidFill>
                            <a:schemeClr val="accent4"/>
                          </a:solidFill>
                          <a:latin typeface="+mn-lt"/>
                          <a:ea typeface="+mn-ea"/>
                          <a:cs typeface="+mn-cs"/>
                        </a:rPr>
                        <a:t>3 screening </a:t>
                      </a:r>
                      <a:r>
                        <a:rPr lang="en-US" sz="800" kern="1200" dirty="0" err="1">
                          <a:solidFill>
                            <a:schemeClr val="accent4"/>
                          </a:solidFill>
                          <a:latin typeface="+mn-lt"/>
                          <a:ea typeface="+mn-ea"/>
                          <a:cs typeface="+mn-cs"/>
                        </a:rPr>
                        <a:t>centres</a:t>
                      </a:r>
                      <a:endParaRPr lang="en-US" sz="800" kern="1200" dirty="0">
                        <a:solidFill>
                          <a:schemeClr val="accent4"/>
                        </a:solidFill>
                        <a:latin typeface="+mn-lt"/>
                        <a:ea typeface="+mn-ea"/>
                        <a:cs typeface="+mn-cs"/>
                      </a:endParaRPr>
                    </a:p>
                    <a:p>
                      <a:pPr marL="171450" marR="0" lvl="0" indent="-171450" algn="l" defTabSz="914400" rtl="0" eaLnBrk="1" fontAlgn="t" latinLnBrk="0" hangingPunct="1">
                        <a:lnSpc>
                          <a:spcPct val="100000"/>
                        </a:lnSpc>
                        <a:spcBef>
                          <a:spcPts val="0"/>
                        </a:spcBef>
                        <a:spcAft>
                          <a:spcPts val="0"/>
                        </a:spcAft>
                        <a:buFont typeface="Arial" panose="020B0604020202020204" pitchFamily="34" charset="0"/>
                        <a:buChar char="•"/>
                        <a:tabLst>
                          <a:tab pos="5280025" algn="l"/>
                        </a:tabLst>
                      </a:pPr>
                      <a:r>
                        <a:rPr lang="en-US" sz="800" kern="1200" dirty="0">
                          <a:solidFill>
                            <a:schemeClr val="accent4"/>
                          </a:solidFill>
                          <a:latin typeface="+mn-lt"/>
                          <a:ea typeface="+mn-ea"/>
                          <a:cs typeface="+mn-cs"/>
                        </a:rPr>
                        <a:t>No mobile screening</a:t>
                      </a:r>
                    </a:p>
                  </a:txBody>
                  <a:tcPr marL="7964" marR="7964" marT="7964" marB="7964"/>
                </a:tc>
                <a:extLst>
                  <a:ext uri="{0D108BD9-81ED-4DB2-BD59-A6C34878D82A}">
                    <a16:rowId xmlns:a16="http://schemas.microsoft.com/office/drawing/2014/main" val="884967077"/>
                  </a:ext>
                </a:extLst>
              </a:tr>
            </a:tbl>
          </a:graphicData>
        </a:graphic>
      </p:graphicFrame>
    </p:spTree>
    <p:extLst>
      <p:ext uri="{BB962C8B-B14F-4D97-AF65-F5344CB8AC3E}">
        <p14:creationId xmlns:p14="http://schemas.microsoft.com/office/powerpoint/2010/main" val="14430441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4602C92-8820-BD6F-1226-4E1A278685AB}"/>
              </a:ext>
            </a:extLst>
          </p:cNvPr>
          <p:cNvSpPr>
            <a:spLocks noGrp="1"/>
          </p:cNvSpPr>
          <p:nvPr>
            <p:ph type="sldNum" sz="quarter" idx="12"/>
          </p:nvPr>
        </p:nvSpPr>
        <p:spPr/>
        <p:txBody>
          <a:bodyPr/>
          <a:lstStyle/>
          <a:p>
            <a:fld id="{D9F2F12A-E773-6344-8602-31C2DEEE88BD}" type="slidenum">
              <a:rPr lang="en-US" smtClean="0"/>
              <a:pPr/>
              <a:t>12</a:t>
            </a:fld>
            <a:endParaRPr lang="en-US"/>
          </a:p>
        </p:txBody>
      </p:sp>
      <p:sp>
        <p:nvSpPr>
          <p:cNvPr id="5" name="Title 4">
            <a:extLst>
              <a:ext uri="{FF2B5EF4-FFF2-40B4-BE49-F238E27FC236}">
                <a16:creationId xmlns:a16="http://schemas.microsoft.com/office/drawing/2014/main" id="{43FFAE47-BA96-8D82-6562-8D70B233F3AF}"/>
              </a:ext>
            </a:extLst>
          </p:cNvPr>
          <p:cNvSpPr>
            <a:spLocks noGrp="1"/>
          </p:cNvSpPr>
          <p:nvPr>
            <p:ph type="title"/>
          </p:nvPr>
        </p:nvSpPr>
        <p:spPr/>
        <p:txBody>
          <a:bodyPr/>
          <a:lstStyle/>
          <a:p>
            <a:r>
              <a:rPr lang="en-US"/>
              <a:t>Modalities for breast screening</a:t>
            </a:r>
          </a:p>
        </p:txBody>
      </p:sp>
      <p:sp>
        <p:nvSpPr>
          <p:cNvPr id="6" name="Content Placeholder 5">
            <a:extLst>
              <a:ext uri="{FF2B5EF4-FFF2-40B4-BE49-F238E27FC236}">
                <a16:creationId xmlns:a16="http://schemas.microsoft.com/office/drawing/2014/main" id="{F592A426-6E95-2B18-AE66-2056EB9EFD11}"/>
              </a:ext>
            </a:extLst>
          </p:cNvPr>
          <p:cNvSpPr>
            <a:spLocks noGrp="1"/>
          </p:cNvSpPr>
          <p:nvPr>
            <p:ph idx="1"/>
          </p:nvPr>
        </p:nvSpPr>
        <p:spPr/>
        <p:txBody>
          <a:bodyPr/>
          <a:lstStyle/>
          <a:p>
            <a:r>
              <a:rPr lang="en-US"/>
              <a:t>Primary modalities for breast cancer screening</a:t>
            </a:r>
          </a:p>
          <a:p>
            <a:r>
              <a:rPr lang="en-US"/>
              <a:t>Mobile breast screening</a:t>
            </a:r>
          </a:p>
          <a:p>
            <a:r>
              <a:rPr lang="en-US"/>
              <a:t>Other breast screening modalities</a:t>
            </a:r>
          </a:p>
        </p:txBody>
      </p:sp>
    </p:spTree>
    <p:extLst>
      <p:ext uri="{BB962C8B-B14F-4D97-AF65-F5344CB8AC3E}">
        <p14:creationId xmlns:p14="http://schemas.microsoft.com/office/powerpoint/2010/main" val="17627103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81DBEC2-8B01-26EA-C490-61DFB6FA8E30}"/>
              </a:ext>
            </a:extLst>
          </p:cNvPr>
          <p:cNvSpPr>
            <a:spLocks noGrp="1"/>
          </p:cNvSpPr>
          <p:nvPr>
            <p:ph type="title"/>
          </p:nvPr>
        </p:nvSpPr>
        <p:spPr/>
        <p:txBody>
          <a:bodyPr>
            <a:normAutofit/>
          </a:bodyPr>
          <a:lstStyle/>
          <a:p>
            <a:r>
              <a:rPr lang="en-US" sz="1600" dirty="0"/>
              <a:t>Primary Breast Screening Modalities in Canada: Digital Mammography*</a:t>
            </a:r>
          </a:p>
        </p:txBody>
      </p:sp>
      <p:sp>
        <p:nvSpPr>
          <p:cNvPr id="12" name="TextBox 11">
            <a:extLst>
              <a:ext uri="{FF2B5EF4-FFF2-40B4-BE49-F238E27FC236}">
                <a16:creationId xmlns:a16="http://schemas.microsoft.com/office/drawing/2014/main" id="{E2664A72-D48A-6F88-B084-9CCF9C07DCDC}"/>
              </a:ext>
            </a:extLst>
          </p:cNvPr>
          <p:cNvSpPr txBox="1"/>
          <p:nvPr/>
        </p:nvSpPr>
        <p:spPr>
          <a:xfrm>
            <a:off x="1938216" y="5447063"/>
            <a:ext cx="8206154" cy="579005"/>
          </a:xfrm>
          <a:prstGeom prst="rect">
            <a:avLst/>
          </a:prstGeom>
          <a:noFill/>
        </p:spPr>
        <p:txBody>
          <a:bodyPr wrap="square">
            <a:spAutoFit/>
          </a:bodyPr>
          <a:lstStyle/>
          <a:p>
            <a:pPr marR="0">
              <a:lnSpc>
                <a:spcPct val="107000"/>
              </a:lnSpc>
              <a:spcBef>
                <a:spcPts val="300"/>
              </a:spcBef>
              <a:spcAft>
                <a:spcPts val="800"/>
              </a:spcAft>
            </a:pPr>
            <a:r>
              <a:rPr lang="en-US" sz="1000" dirty="0">
                <a:effectLst/>
                <a:latin typeface="Calibri" panose="020F0502020204030204" pitchFamily="34" charset="0"/>
                <a:ea typeface="Yu Mincho" panose="02020400000000000000" pitchFamily="18" charset="-128"/>
                <a:cs typeface="Arial" panose="020B0604020202020204" pitchFamily="34" charset="0"/>
              </a:rPr>
              <a:t>*Digital mammography: mammography images are captured and manipulated electronically and includes digital radiography (DR) and computed radiography (CR) systems </a:t>
            </a:r>
            <a:br>
              <a:rPr lang="en-US" sz="1000" dirty="0">
                <a:effectLst/>
                <a:latin typeface="Calibri" panose="020F0502020204030204" pitchFamily="34" charset="0"/>
                <a:ea typeface="Yu Mincho" panose="02020400000000000000" pitchFamily="18" charset="-128"/>
                <a:cs typeface="Arial" panose="020B0604020202020204" pitchFamily="34" charset="0"/>
              </a:rPr>
            </a:br>
            <a:r>
              <a:rPr lang="en-US" sz="1000" dirty="0">
                <a:effectLst/>
                <a:latin typeface="Calibri" panose="020F0502020204030204" pitchFamily="34" charset="0"/>
                <a:ea typeface="Yu Mincho" panose="02020400000000000000" pitchFamily="18" charset="-128"/>
                <a:cs typeface="Arial" panose="020B0604020202020204" pitchFamily="34" charset="0"/>
              </a:rPr>
              <a:t>NB: ^Province-wide DR mammography as of February 2020</a:t>
            </a:r>
          </a:p>
        </p:txBody>
      </p:sp>
      <p:graphicFrame>
        <p:nvGraphicFramePr>
          <p:cNvPr id="7" name="Table 6">
            <a:extLst>
              <a:ext uri="{FF2B5EF4-FFF2-40B4-BE49-F238E27FC236}">
                <a16:creationId xmlns:a16="http://schemas.microsoft.com/office/drawing/2014/main" id="{CD391FEC-F4C5-A50A-B9F1-1CCA72BFB226}"/>
              </a:ext>
            </a:extLst>
          </p:cNvPr>
          <p:cNvGraphicFramePr>
            <a:graphicFrameLocks noGrp="1"/>
          </p:cNvGraphicFramePr>
          <p:nvPr>
            <p:extLst>
              <p:ext uri="{D42A27DB-BD31-4B8C-83A1-F6EECF244321}">
                <p14:modId xmlns:p14="http://schemas.microsoft.com/office/powerpoint/2010/main" val="3686208195"/>
              </p:ext>
            </p:extLst>
          </p:nvPr>
        </p:nvGraphicFramePr>
        <p:xfrm>
          <a:off x="1938215" y="1434226"/>
          <a:ext cx="8042031" cy="4012837"/>
        </p:xfrm>
        <a:graphic>
          <a:graphicData uri="http://schemas.openxmlformats.org/drawingml/2006/table">
            <a:tbl>
              <a:tblPr firstRow="1" firstCol="1" bandRow="1"/>
              <a:tblGrid>
                <a:gridCol w="1463360">
                  <a:extLst>
                    <a:ext uri="{9D8B030D-6E8A-4147-A177-3AD203B41FA5}">
                      <a16:colId xmlns:a16="http://schemas.microsoft.com/office/drawing/2014/main" val="53746708"/>
                    </a:ext>
                  </a:extLst>
                </a:gridCol>
                <a:gridCol w="3754487">
                  <a:extLst>
                    <a:ext uri="{9D8B030D-6E8A-4147-A177-3AD203B41FA5}">
                      <a16:colId xmlns:a16="http://schemas.microsoft.com/office/drawing/2014/main" val="1601654075"/>
                    </a:ext>
                  </a:extLst>
                </a:gridCol>
                <a:gridCol w="2824184">
                  <a:extLst>
                    <a:ext uri="{9D8B030D-6E8A-4147-A177-3AD203B41FA5}">
                      <a16:colId xmlns:a16="http://schemas.microsoft.com/office/drawing/2014/main" val="671255395"/>
                    </a:ext>
                  </a:extLst>
                </a:gridCol>
              </a:tblGrid>
              <a:tr h="270211">
                <a:tc>
                  <a:txBody>
                    <a:bodyPr/>
                    <a:lstStyle/>
                    <a:p>
                      <a:pPr marL="0" marR="0" algn="ctr">
                        <a:lnSpc>
                          <a:spcPct val="107000"/>
                        </a:lnSpc>
                        <a:spcBef>
                          <a:spcPts val="0"/>
                        </a:spcBef>
                        <a:spcAft>
                          <a:spcPts val="240"/>
                        </a:spcAft>
                        <a:tabLst>
                          <a:tab pos="5280025" algn="l"/>
                        </a:tabLst>
                      </a:pPr>
                      <a:r>
                        <a:rPr lang="en-US" sz="1100" b="1" dirty="0">
                          <a:solidFill>
                            <a:schemeClr val="accent4"/>
                          </a:solidFill>
                        </a:rPr>
                        <a:t>P/T</a:t>
                      </a:r>
                    </a:p>
                  </a:txBody>
                  <a:tcPr marL="56093" marR="56093" marT="0" marB="0" anchor="ctr">
                    <a:solidFill>
                      <a:schemeClr val="accent2">
                        <a:lumMod val="20000"/>
                        <a:lumOff val="80000"/>
                      </a:schemeClr>
                    </a:solidFill>
                  </a:tcPr>
                </a:tc>
                <a:tc>
                  <a:txBody>
                    <a:bodyPr/>
                    <a:lstStyle/>
                    <a:p>
                      <a:pPr marL="0" marR="0" algn="ctr">
                        <a:lnSpc>
                          <a:spcPct val="107000"/>
                        </a:lnSpc>
                        <a:spcBef>
                          <a:spcPts val="0"/>
                        </a:spcBef>
                        <a:spcAft>
                          <a:spcPts val="0"/>
                        </a:spcAft>
                        <a:tabLst>
                          <a:tab pos="5280025" algn="l"/>
                        </a:tabLst>
                      </a:pPr>
                      <a:r>
                        <a:rPr lang="en-US" sz="1100" b="1" dirty="0">
                          <a:solidFill>
                            <a:schemeClr val="accent4"/>
                          </a:solidFill>
                        </a:rPr>
                        <a:t>Digital radiography (DR)</a:t>
                      </a:r>
                    </a:p>
                  </a:txBody>
                  <a:tcPr marL="56093" marR="56093" marT="0" marB="0" anchor="ctr">
                    <a:solidFill>
                      <a:schemeClr val="accent2">
                        <a:lumMod val="20000"/>
                        <a:lumOff val="80000"/>
                      </a:schemeClr>
                    </a:solidFill>
                  </a:tcPr>
                </a:tc>
                <a:tc>
                  <a:txBody>
                    <a:bodyPr/>
                    <a:lstStyle/>
                    <a:p>
                      <a:pPr marL="0" marR="0" algn="ctr">
                        <a:lnSpc>
                          <a:spcPct val="107000"/>
                        </a:lnSpc>
                        <a:spcBef>
                          <a:spcPts val="0"/>
                        </a:spcBef>
                        <a:spcAft>
                          <a:spcPts val="0"/>
                        </a:spcAft>
                        <a:tabLst>
                          <a:tab pos="5280025" algn="l"/>
                        </a:tabLst>
                      </a:pPr>
                      <a:r>
                        <a:rPr lang="en-US" sz="1100" b="1" dirty="0">
                          <a:solidFill>
                            <a:schemeClr val="accent4"/>
                          </a:solidFill>
                        </a:rPr>
                        <a:t>Computed radiography (CR)</a:t>
                      </a:r>
                    </a:p>
                  </a:txBody>
                  <a:tcPr marL="56093" marR="56093" marT="0" marB="0" anchor="ctr">
                    <a:solidFill>
                      <a:schemeClr val="accent2">
                        <a:lumMod val="20000"/>
                        <a:lumOff val="80000"/>
                      </a:schemeClr>
                    </a:solidFill>
                  </a:tcPr>
                </a:tc>
                <a:extLst>
                  <a:ext uri="{0D108BD9-81ED-4DB2-BD59-A6C34878D82A}">
                    <a16:rowId xmlns:a16="http://schemas.microsoft.com/office/drawing/2014/main" val="2185847739"/>
                  </a:ext>
                </a:extLst>
              </a:tr>
              <a:tr h="298122">
                <a:tc>
                  <a:txBody>
                    <a:bodyPr/>
                    <a:lstStyle/>
                    <a:p>
                      <a:pPr marL="0" marR="0" algn="ctr">
                        <a:lnSpc>
                          <a:spcPct val="107000"/>
                        </a:lnSpc>
                        <a:spcBef>
                          <a:spcPts val="0"/>
                        </a:spcBef>
                        <a:spcAft>
                          <a:spcPts val="0"/>
                        </a:spcAft>
                        <a:tabLst>
                          <a:tab pos="5280025" algn="l"/>
                        </a:tabLst>
                      </a:pPr>
                      <a:r>
                        <a:rPr lang="en-US" sz="1100" b="1" dirty="0">
                          <a:solidFill>
                            <a:schemeClr val="accent4"/>
                          </a:solidFill>
                        </a:rPr>
                        <a:t>YT</a:t>
                      </a:r>
                    </a:p>
                  </a:txBody>
                  <a:tcPr marL="56093" marR="56093" marT="0" marB="0" anchor="ctr">
                    <a:solidFill>
                      <a:schemeClr val="accent2">
                        <a:lumMod val="20000"/>
                        <a:lumOff val="80000"/>
                      </a:schemeClr>
                    </a:solidFill>
                  </a:tcPr>
                </a:tc>
                <a:tc>
                  <a:txBody>
                    <a:bodyPr/>
                    <a:lstStyle/>
                    <a:p>
                      <a:pPr marL="0" marR="0" algn="ctr">
                        <a:lnSpc>
                          <a:spcPct val="107000"/>
                        </a:lnSpc>
                        <a:spcBef>
                          <a:spcPts val="0"/>
                        </a:spcBef>
                        <a:spcAft>
                          <a:spcPts val="0"/>
                        </a:spcAft>
                        <a:tabLst>
                          <a:tab pos="5280025" algn="l"/>
                        </a:tabLst>
                      </a:pPr>
                      <a:r>
                        <a:rPr lang="en-US" sz="1100">
                          <a:solidFill>
                            <a:schemeClr val="accent4"/>
                          </a:solidFill>
                        </a:rPr>
                        <a:t>✓</a:t>
                      </a:r>
                    </a:p>
                  </a:txBody>
                  <a:tcPr marL="56093" marR="56093" marT="0" marB="0" anchor="ctr"/>
                </a:tc>
                <a:tc>
                  <a:txBody>
                    <a:bodyPr/>
                    <a:lstStyle/>
                    <a:p>
                      <a:pPr marL="0" marR="0" algn="ctr">
                        <a:lnSpc>
                          <a:spcPct val="107000"/>
                        </a:lnSpc>
                        <a:spcBef>
                          <a:spcPts val="0"/>
                        </a:spcBef>
                        <a:spcAft>
                          <a:spcPts val="0"/>
                        </a:spcAft>
                        <a:tabLst>
                          <a:tab pos="5280025" algn="l"/>
                        </a:tabLst>
                      </a:pPr>
                      <a:r>
                        <a:rPr lang="en-US" sz="1100">
                          <a:solidFill>
                            <a:schemeClr val="accent4"/>
                          </a:solidFill>
                        </a:rPr>
                        <a:t> </a:t>
                      </a:r>
                    </a:p>
                  </a:txBody>
                  <a:tcPr marL="56093" marR="56093" marT="0" marB="0"/>
                </a:tc>
                <a:extLst>
                  <a:ext uri="{0D108BD9-81ED-4DB2-BD59-A6C34878D82A}">
                    <a16:rowId xmlns:a16="http://schemas.microsoft.com/office/drawing/2014/main" val="733774960"/>
                  </a:ext>
                </a:extLst>
              </a:tr>
              <a:tr h="281502">
                <a:tc>
                  <a:txBody>
                    <a:bodyPr/>
                    <a:lstStyle/>
                    <a:p>
                      <a:pPr marL="0" marR="0" algn="ctr">
                        <a:lnSpc>
                          <a:spcPct val="107000"/>
                        </a:lnSpc>
                        <a:spcBef>
                          <a:spcPts val="0"/>
                        </a:spcBef>
                        <a:spcAft>
                          <a:spcPts val="0"/>
                        </a:spcAft>
                        <a:tabLst>
                          <a:tab pos="5280025" algn="l"/>
                        </a:tabLst>
                      </a:pPr>
                      <a:r>
                        <a:rPr lang="en-US" sz="1100" b="1" dirty="0">
                          <a:solidFill>
                            <a:schemeClr val="accent4"/>
                          </a:solidFill>
                        </a:rPr>
                        <a:t>NT</a:t>
                      </a:r>
                    </a:p>
                  </a:txBody>
                  <a:tcPr marL="56093" marR="56093" marT="0" marB="0" anchor="ctr">
                    <a:solidFill>
                      <a:schemeClr val="accent2">
                        <a:lumMod val="20000"/>
                        <a:lumOff val="80000"/>
                      </a:schemeClr>
                    </a:solidFill>
                  </a:tcPr>
                </a:tc>
                <a:tc>
                  <a:txBody>
                    <a:bodyPr/>
                    <a:lstStyle/>
                    <a:p>
                      <a:pPr marL="0" marR="0" algn="ctr">
                        <a:lnSpc>
                          <a:spcPct val="107000"/>
                        </a:lnSpc>
                        <a:spcBef>
                          <a:spcPts val="0"/>
                        </a:spcBef>
                        <a:spcAft>
                          <a:spcPts val="0"/>
                        </a:spcAft>
                        <a:tabLst>
                          <a:tab pos="5280025" algn="l"/>
                        </a:tabLst>
                      </a:pPr>
                      <a:r>
                        <a:rPr lang="en-US" sz="1100">
                          <a:solidFill>
                            <a:schemeClr val="accent4"/>
                          </a:solidFill>
                        </a:rPr>
                        <a:t>✓</a:t>
                      </a:r>
                    </a:p>
                  </a:txBody>
                  <a:tcPr marL="56093" marR="56093" marT="0" marB="0" anchor="ctr"/>
                </a:tc>
                <a:tc>
                  <a:txBody>
                    <a:bodyPr/>
                    <a:lstStyle/>
                    <a:p>
                      <a:pPr marL="0" marR="0" algn="ctr">
                        <a:lnSpc>
                          <a:spcPct val="107000"/>
                        </a:lnSpc>
                        <a:spcBef>
                          <a:spcPts val="0"/>
                        </a:spcBef>
                        <a:spcAft>
                          <a:spcPts val="0"/>
                        </a:spcAft>
                        <a:tabLst>
                          <a:tab pos="5280025" algn="l"/>
                        </a:tabLst>
                      </a:pPr>
                      <a:r>
                        <a:rPr lang="en-US" sz="1100">
                          <a:solidFill>
                            <a:schemeClr val="accent4"/>
                          </a:solidFill>
                        </a:rPr>
                        <a:t> </a:t>
                      </a:r>
                    </a:p>
                  </a:txBody>
                  <a:tcPr marL="56093" marR="56093" marT="0" marB="0"/>
                </a:tc>
                <a:extLst>
                  <a:ext uri="{0D108BD9-81ED-4DB2-BD59-A6C34878D82A}">
                    <a16:rowId xmlns:a16="http://schemas.microsoft.com/office/drawing/2014/main" val="73609085"/>
                  </a:ext>
                </a:extLst>
              </a:tr>
              <a:tr h="298122">
                <a:tc>
                  <a:txBody>
                    <a:bodyPr/>
                    <a:lstStyle/>
                    <a:p>
                      <a:pPr marL="0" marR="0" algn="ctr">
                        <a:lnSpc>
                          <a:spcPct val="107000"/>
                        </a:lnSpc>
                        <a:spcBef>
                          <a:spcPts val="0"/>
                        </a:spcBef>
                        <a:spcAft>
                          <a:spcPts val="0"/>
                        </a:spcAft>
                        <a:tabLst>
                          <a:tab pos="5280025" algn="l"/>
                        </a:tabLst>
                      </a:pPr>
                      <a:r>
                        <a:rPr lang="en-US" sz="1100" b="1" dirty="0">
                          <a:solidFill>
                            <a:schemeClr val="accent4"/>
                          </a:solidFill>
                        </a:rPr>
                        <a:t>NU</a:t>
                      </a:r>
                    </a:p>
                  </a:txBody>
                  <a:tcPr marL="56093" marR="56093" marT="0" marB="0" anchor="ctr">
                    <a:solidFill>
                      <a:schemeClr val="accent2">
                        <a:lumMod val="20000"/>
                        <a:lumOff val="80000"/>
                      </a:schemeClr>
                    </a:solidFill>
                  </a:tcPr>
                </a:tc>
                <a:tc>
                  <a:txBody>
                    <a:bodyPr/>
                    <a:lstStyle/>
                    <a:p>
                      <a:pPr marL="0" marR="0" algn="ctr">
                        <a:lnSpc>
                          <a:spcPct val="107000"/>
                        </a:lnSpc>
                        <a:spcBef>
                          <a:spcPts val="0"/>
                        </a:spcBef>
                        <a:spcAft>
                          <a:spcPts val="0"/>
                        </a:spcAft>
                        <a:tabLst>
                          <a:tab pos="5280025" algn="l"/>
                        </a:tabLst>
                      </a:pPr>
                      <a:r>
                        <a:rPr lang="en-US" sz="1100">
                          <a:solidFill>
                            <a:schemeClr val="accent4"/>
                          </a:solidFill>
                        </a:rPr>
                        <a:t>✓</a:t>
                      </a:r>
                    </a:p>
                  </a:txBody>
                  <a:tcPr marL="56093" marR="56093" marT="0" marB="0" anchor="ctr"/>
                </a:tc>
                <a:tc>
                  <a:txBody>
                    <a:bodyPr/>
                    <a:lstStyle/>
                    <a:p>
                      <a:pPr marL="0" marR="0" algn="ctr">
                        <a:lnSpc>
                          <a:spcPct val="107000"/>
                        </a:lnSpc>
                        <a:spcBef>
                          <a:spcPts val="0"/>
                        </a:spcBef>
                        <a:spcAft>
                          <a:spcPts val="0"/>
                        </a:spcAft>
                        <a:tabLst>
                          <a:tab pos="5280025" algn="l"/>
                        </a:tabLst>
                      </a:pPr>
                      <a:r>
                        <a:rPr lang="en-US" sz="1100">
                          <a:solidFill>
                            <a:schemeClr val="accent4"/>
                          </a:solidFill>
                        </a:rPr>
                        <a:t> </a:t>
                      </a:r>
                    </a:p>
                  </a:txBody>
                  <a:tcPr marL="56093" marR="56093" marT="0" marB="0"/>
                </a:tc>
                <a:extLst>
                  <a:ext uri="{0D108BD9-81ED-4DB2-BD59-A6C34878D82A}">
                    <a16:rowId xmlns:a16="http://schemas.microsoft.com/office/drawing/2014/main" val="2686595173"/>
                  </a:ext>
                </a:extLst>
              </a:tr>
              <a:tr h="281502">
                <a:tc>
                  <a:txBody>
                    <a:bodyPr/>
                    <a:lstStyle/>
                    <a:p>
                      <a:pPr marL="0" marR="0" algn="ctr">
                        <a:lnSpc>
                          <a:spcPct val="107000"/>
                        </a:lnSpc>
                        <a:spcBef>
                          <a:spcPts val="0"/>
                        </a:spcBef>
                        <a:spcAft>
                          <a:spcPts val="0"/>
                        </a:spcAft>
                        <a:tabLst>
                          <a:tab pos="5280025" algn="l"/>
                        </a:tabLst>
                      </a:pPr>
                      <a:r>
                        <a:rPr lang="en-US" sz="1100" b="1" dirty="0">
                          <a:solidFill>
                            <a:schemeClr val="accent4"/>
                          </a:solidFill>
                        </a:rPr>
                        <a:t>BC</a:t>
                      </a:r>
                    </a:p>
                  </a:txBody>
                  <a:tcPr marL="56093" marR="56093" marT="0" marB="0" anchor="ctr">
                    <a:solidFill>
                      <a:schemeClr val="accent2">
                        <a:lumMod val="20000"/>
                        <a:lumOff val="80000"/>
                      </a:schemeClr>
                    </a:solidFill>
                  </a:tcPr>
                </a:tc>
                <a:tc>
                  <a:txBody>
                    <a:bodyPr/>
                    <a:lstStyle/>
                    <a:p>
                      <a:pPr marL="0" marR="0" algn="ctr">
                        <a:lnSpc>
                          <a:spcPct val="107000"/>
                        </a:lnSpc>
                        <a:spcBef>
                          <a:spcPts val="0"/>
                        </a:spcBef>
                        <a:spcAft>
                          <a:spcPts val="0"/>
                        </a:spcAft>
                        <a:tabLst>
                          <a:tab pos="5280025" algn="l"/>
                        </a:tabLst>
                      </a:pPr>
                      <a:r>
                        <a:rPr lang="en-US" sz="1100">
                          <a:solidFill>
                            <a:schemeClr val="accent4"/>
                          </a:solidFill>
                        </a:rPr>
                        <a:t>✓</a:t>
                      </a:r>
                    </a:p>
                  </a:txBody>
                  <a:tcPr marL="56093" marR="56093" marT="0" marB="0" anchor="ctr"/>
                </a:tc>
                <a:tc>
                  <a:txBody>
                    <a:bodyPr/>
                    <a:lstStyle/>
                    <a:p>
                      <a:pPr marL="0" marR="0" algn="ctr">
                        <a:lnSpc>
                          <a:spcPct val="107000"/>
                        </a:lnSpc>
                        <a:spcBef>
                          <a:spcPts val="0"/>
                        </a:spcBef>
                        <a:spcAft>
                          <a:spcPts val="0"/>
                        </a:spcAft>
                        <a:tabLst>
                          <a:tab pos="5280025" algn="l"/>
                        </a:tabLst>
                      </a:pPr>
                      <a:r>
                        <a:rPr lang="en-US" sz="1100">
                          <a:solidFill>
                            <a:schemeClr val="accent4"/>
                          </a:solidFill>
                        </a:rPr>
                        <a:t> </a:t>
                      </a:r>
                    </a:p>
                  </a:txBody>
                  <a:tcPr marL="56093" marR="56093" marT="0" marB="0"/>
                </a:tc>
                <a:extLst>
                  <a:ext uri="{0D108BD9-81ED-4DB2-BD59-A6C34878D82A}">
                    <a16:rowId xmlns:a16="http://schemas.microsoft.com/office/drawing/2014/main" val="2059197466"/>
                  </a:ext>
                </a:extLst>
              </a:tr>
              <a:tr h="281502">
                <a:tc>
                  <a:txBody>
                    <a:bodyPr/>
                    <a:lstStyle/>
                    <a:p>
                      <a:pPr marL="0" marR="0" algn="ctr">
                        <a:lnSpc>
                          <a:spcPct val="107000"/>
                        </a:lnSpc>
                        <a:spcBef>
                          <a:spcPts val="0"/>
                        </a:spcBef>
                        <a:spcAft>
                          <a:spcPts val="0"/>
                        </a:spcAft>
                        <a:tabLst>
                          <a:tab pos="5280025" algn="l"/>
                        </a:tabLst>
                      </a:pPr>
                      <a:r>
                        <a:rPr lang="en-US" sz="1100" b="1">
                          <a:solidFill>
                            <a:schemeClr val="accent4"/>
                          </a:solidFill>
                        </a:rPr>
                        <a:t>AB</a:t>
                      </a:r>
                    </a:p>
                  </a:txBody>
                  <a:tcPr marL="56093" marR="56093" marT="0" marB="0" anchor="ctr">
                    <a:solidFill>
                      <a:schemeClr val="accent2">
                        <a:lumMod val="20000"/>
                        <a:lumOff val="80000"/>
                      </a:schemeClr>
                    </a:solidFill>
                  </a:tcPr>
                </a:tc>
                <a:tc>
                  <a:txBody>
                    <a:bodyPr/>
                    <a:lstStyle/>
                    <a:p>
                      <a:pPr marL="0" marR="0" algn="ctr">
                        <a:lnSpc>
                          <a:spcPct val="107000"/>
                        </a:lnSpc>
                        <a:spcBef>
                          <a:spcPts val="0"/>
                        </a:spcBef>
                        <a:spcAft>
                          <a:spcPts val="0"/>
                        </a:spcAft>
                        <a:tabLst>
                          <a:tab pos="5280025" algn="l"/>
                        </a:tabLst>
                      </a:pPr>
                      <a:r>
                        <a:rPr lang="en-US" sz="1100">
                          <a:solidFill>
                            <a:schemeClr val="accent4"/>
                          </a:solidFill>
                        </a:rPr>
                        <a:t>✓</a:t>
                      </a:r>
                    </a:p>
                  </a:txBody>
                  <a:tcPr marL="56093" marR="56093" marT="0" marB="0" anchor="ctr"/>
                </a:tc>
                <a:tc>
                  <a:txBody>
                    <a:bodyPr/>
                    <a:lstStyle/>
                    <a:p>
                      <a:pPr marL="0" marR="0" algn="ctr">
                        <a:lnSpc>
                          <a:spcPct val="107000"/>
                        </a:lnSpc>
                        <a:spcBef>
                          <a:spcPts val="0"/>
                        </a:spcBef>
                        <a:spcAft>
                          <a:spcPts val="0"/>
                        </a:spcAft>
                        <a:tabLst>
                          <a:tab pos="5280025" algn="l"/>
                        </a:tabLst>
                      </a:pPr>
                      <a:r>
                        <a:rPr lang="en-US" sz="1100">
                          <a:solidFill>
                            <a:schemeClr val="accent4"/>
                          </a:solidFill>
                        </a:rPr>
                        <a:t> </a:t>
                      </a:r>
                    </a:p>
                  </a:txBody>
                  <a:tcPr marL="56093" marR="56093" marT="0" marB="0"/>
                </a:tc>
                <a:extLst>
                  <a:ext uri="{0D108BD9-81ED-4DB2-BD59-A6C34878D82A}">
                    <a16:rowId xmlns:a16="http://schemas.microsoft.com/office/drawing/2014/main" val="253977975"/>
                  </a:ext>
                </a:extLst>
              </a:tr>
              <a:tr h="281502">
                <a:tc>
                  <a:txBody>
                    <a:bodyPr/>
                    <a:lstStyle/>
                    <a:p>
                      <a:pPr marL="0" marR="0" algn="ctr">
                        <a:lnSpc>
                          <a:spcPct val="107000"/>
                        </a:lnSpc>
                        <a:spcBef>
                          <a:spcPts val="0"/>
                        </a:spcBef>
                        <a:spcAft>
                          <a:spcPts val="0"/>
                        </a:spcAft>
                        <a:tabLst>
                          <a:tab pos="5280025" algn="l"/>
                        </a:tabLst>
                      </a:pPr>
                      <a:r>
                        <a:rPr lang="en-US" sz="1100" b="1" dirty="0">
                          <a:solidFill>
                            <a:schemeClr val="accent4"/>
                          </a:solidFill>
                        </a:rPr>
                        <a:t>SK</a:t>
                      </a:r>
                    </a:p>
                  </a:txBody>
                  <a:tcPr marL="56093" marR="56093" marT="0" marB="0" anchor="ctr">
                    <a:solidFill>
                      <a:schemeClr val="accent2">
                        <a:lumMod val="20000"/>
                        <a:lumOff val="80000"/>
                      </a:schemeClr>
                    </a:solidFill>
                  </a:tcPr>
                </a:tc>
                <a:tc>
                  <a:txBody>
                    <a:bodyPr/>
                    <a:lstStyle/>
                    <a:p>
                      <a:pPr marL="0" marR="0" algn="ctr">
                        <a:lnSpc>
                          <a:spcPct val="107000"/>
                        </a:lnSpc>
                        <a:spcBef>
                          <a:spcPts val="0"/>
                        </a:spcBef>
                        <a:spcAft>
                          <a:spcPts val="0"/>
                        </a:spcAft>
                        <a:tabLst>
                          <a:tab pos="5280025" algn="l"/>
                        </a:tabLst>
                      </a:pPr>
                      <a:r>
                        <a:rPr lang="en-US" sz="1100">
                          <a:solidFill>
                            <a:schemeClr val="accent4"/>
                          </a:solidFill>
                        </a:rPr>
                        <a:t>✓</a:t>
                      </a:r>
                    </a:p>
                  </a:txBody>
                  <a:tcPr marL="56093" marR="56093" marT="0" marB="0" anchor="ctr"/>
                </a:tc>
                <a:tc>
                  <a:txBody>
                    <a:bodyPr/>
                    <a:lstStyle/>
                    <a:p>
                      <a:pPr marL="0" marR="0" algn="ctr">
                        <a:lnSpc>
                          <a:spcPct val="107000"/>
                        </a:lnSpc>
                        <a:spcBef>
                          <a:spcPts val="0"/>
                        </a:spcBef>
                        <a:spcAft>
                          <a:spcPts val="0"/>
                        </a:spcAft>
                        <a:tabLst>
                          <a:tab pos="5280025" algn="l"/>
                        </a:tabLst>
                      </a:pPr>
                      <a:r>
                        <a:rPr lang="en-US" sz="1100">
                          <a:solidFill>
                            <a:schemeClr val="accent4"/>
                          </a:solidFill>
                        </a:rPr>
                        <a:t> </a:t>
                      </a:r>
                    </a:p>
                  </a:txBody>
                  <a:tcPr marL="56093" marR="56093" marT="0" marB="0"/>
                </a:tc>
                <a:extLst>
                  <a:ext uri="{0D108BD9-81ED-4DB2-BD59-A6C34878D82A}">
                    <a16:rowId xmlns:a16="http://schemas.microsoft.com/office/drawing/2014/main" val="1896220891"/>
                  </a:ext>
                </a:extLst>
              </a:tr>
              <a:tr h="298122">
                <a:tc>
                  <a:txBody>
                    <a:bodyPr/>
                    <a:lstStyle/>
                    <a:p>
                      <a:pPr marL="0" marR="0" algn="ctr">
                        <a:lnSpc>
                          <a:spcPct val="107000"/>
                        </a:lnSpc>
                        <a:spcBef>
                          <a:spcPts val="0"/>
                        </a:spcBef>
                        <a:spcAft>
                          <a:spcPts val="0"/>
                        </a:spcAft>
                        <a:tabLst>
                          <a:tab pos="5280025" algn="l"/>
                        </a:tabLst>
                      </a:pPr>
                      <a:r>
                        <a:rPr lang="en-US" sz="1100" b="1" dirty="0">
                          <a:solidFill>
                            <a:schemeClr val="accent4"/>
                          </a:solidFill>
                        </a:rPr>
                        <a:t>MB</a:t>
                      </a:r>
                    </a:p>
                  </a:txBody>
                  <a:tcPr marL="56093" marR="56093" marT="0" marB="0" anchor="ctr">
                    <a:solidFill>
                      <a:schemeClr val="accent2">
                        <a:lumMod val="20000"/>
                        <a:lumOff val="80000"/>
                      </a:schemeClr>
                    </a:solidFill>
                  </a:tcPr>
                </a:tc>
                <a:tc>
                  <a:txBody>
                    <a:bodyPr/>
                    <a:lstStyle/>
                    <a:p>
                      <a:pPr marL="0" marR="0" algn="ctr">
                        <a:lnSpc>
                          <a:spcPct val="107000"/>
                        </a:lnSpc>
                        <a:spcBef>
                          <a:spcPts val="0"/>
                        </a:spcBef>
                        <a:spcAft>
                          <a:spcPts val="0"/>
                        </a:spcAft>
                        <a:tabLst>
                          <a:tab pos="5280025" algn="l"/>
                        </a:tabLst>
                      </a:pPr>
                      <a:r>
                        <a:rPr lang="en-US" sz="1100">
                          <a:solidFill>
                            <a:schemeClr val="accent4"/>
                          </a:solidFill>
                        </a:rPr>
                        <a:t>✓</a:t>
                      </a:r>
                    </a:p>
                  </a:txBody>
                  <a:tcPr marL="56093" marR="56093" marT="0" marB="0" anchor="ctr"/>
                </a:tc>
                <a:tc>
                  <a:txBody>
                    <a:bodyPr/>
                    <a:lstStyle/>
                    <a:p>
                      <a:pPr marL="0" marR="0" algn="ctr">
                        <a:lnSpc>
                          <a:spcPct val="107000"/>
                        </a:lnSpc>
                        <a:spcBef>
                          <a:spcPts val="0"/>
                        </a:spcBef>
                        <a:spcAft>
                          <a:spcPts val="0"/>
                        </a:spcAft>
                        <a:tabLst>
                          <a:tab pos="5280025" algn="l"/>
                        </a:tabLst>
                      </a:pPr>
                      <a:r>
                        <a:rPr lang="en-US" sz="1100">
                          <a:solidFill>
                            <a:schemeClr val="accent4"/>
                          </a:solidFill>
                        </a:rPr>
                        <a:t> </a:t>
                      </a:r>
                    </a:p>
                  </a:txBody>
                  <a:tcPr marL="56093" marR="56093" marT="0" marB="0"/>
                </a:tc>
                <a:extLst>
                  <a:ext uri="{0D108BD9-81ED-4DB2-BD59-A6C34878D82A}">
                    <a16:rowId xmlns:a16="http://schemas.microsoft.com/office/drawing/2014/main" val="3593481806"/>
                  </a:ext>
                </a:extLst>
              </a:tr>
              <a:tr h="281502">
                <a:tc>
                  <a:txBody>
                    <a:bodyPr/>
                    <a:lstStyle/>
                    <a:p>
                      <a:pPr marL="0" marR="0" algn="ctr">
                        <a:lnSpc>
                          <a:spcPct val="107000"/>
                        </a:lnSpc>
                        <a:spcBef>
                          <a:spcPts val="0"/>
                        </a:spcBef>
                        <a:spcAft>
                          <a:spcPts val="0"/>
                        </a:spcAft>
                        <a:tabLst>
                          <a:tab pos="5280025" algn="l"/>
                        </a:tabLst>
                      </a:pPr>
                      <a:r>
                        <a:rPr lang="en-US" sz="1100" b="1">
                          <a:solidFill>
                            <a:schemeClr val="accent4"/>
                          </a:solidFill>
                        </a:rPr>
                        <a:t>ON</a:t>
                      </a:r>
                    </a:p>
                  </a:txBody>
                  <a:tcPr marL="56093" marR="56093" marT="0" marB="0" anchor="ctr">
                    <a:solidFill>
                      <a:schemeClr val="accent2">
                        <a:lumMod val="20000"/>
                        <a:lumOff val="80000"/>
                      </a:schemeClr>
                    </a:solidFill>
                  </a:tcPr>
                </a:tc>
                <a:tc>
                  <a:txBody>
                    <a:bodyPr/>
                    <a:lstStyle/>
                    <a:p>
                      <a:pPr marL="0" marR="0" algn="ctr">
                        <a:lnSpc>
                          <a:spcPct val="107000"/>
                        </a:lnSpc>
                        <a:spcBef>
                          <a:spcPts val="0"/>
                        </a:spcBef>
                        <a:spcAft>
                          <a:spcPts val="0"/>
                        </a:spcAft>
                        <a:tabLst>
                          <a:tab pos="5280025" algn="l"/>
                        </a:tabLst>
                      </a:pPr>
                      <a:r>
                        <a:rPr lang="en-US" sz="1100">
                          <a:solidFill>
                            <a:schemeClr val="accent4"/>
                          </a:solidFill>
                        </a:rPr>
                        <a:t>✓</a:t>
                      </a:r>
                    </a:p>
                  </a:txBody>
                  <a:tcPr marL="56093" marR="56093" marT="0" marB="0" anchor="ctr"/>
                </a:tc>
                <a:tc>
                  <a:txBody>
                    <a:bodyPr/>
                    <a:lstStyle/>
                    <a:p>
                      <a:pPr marL="0" marR="0" algn="ctr">
                        <a:lnSpc>
                          <a:spcPct val="107000"/>
                        </a:lnSpc>
                        <a:spcBef>
                          <a:spcPts val="0"/>
                        </a:spcBef>
                        <a:spcAft>
                          <a:spcPts val="0"/>
                        </a:spcAft>
                        <a:tabLst>
                          <a:tab pos="5280025" algn="l"/>
                        </a:tabLst>
                      </a:pPr>
                      <a:r>
                        <a:rPr lang="en-US" sz="1100">
                          <a:solidFill>
                            <a:schemeClr val="accent4"/>
                          </a:solidFill>
                        </a:rPr>
                        <a:t> </a:t>
                      </a:r>
                    </a:p>
                  </a:txBody>
                  <a:tcPr marL="56093" marR="56093" marT="0" marB="0" anchor="ctr"/>
                </a:tc>
                <a:extLst>
                  <a:ext uri="{0D108BD9-81ED-4DB2-BD59-A6C34878D82A}">
                    <a16:rowId xmlns:a16="http://schemas.microsoft.com/office/drawing/2014/main" val="3300681962"/>
                  </a:ext>
                </a:extLst>
              </a:tr>
              <a:tr h="298122">
                <a:tc>
                  <a:txBody>
                    <a:bodyPr/>
                    <a:lstStyle/>
                    <a:p>
                      <a:pPr marL="0" marR="0" algn="ctr">
                        <a:lnSpc>
                          <a:spcPct val="107000"/>
                        </a:lnSpc>
                        <a:spcBef>
                          <a:spcPts val="0"/>
                        </a:spcBef>
                        <a:spcAft>
                          <a:spcPts val="0"/>
                        </a:spcAft>
                        <a:tabLst>
                          <a:tab pos="5280025" algn="l"/>
                        </a:tabLst>
                      </a:pPr>
                      <a:r>
                        <a:rPr lang="en-US" sz="1100" b="1" dirty="0">
                          <a:solidFill>
                            <a:schemeClr val="accent4"/>
                          </a:solidFill>
                        </a:rPr>
                        <a:t>QC</a:t>
                      </a:r>
                    </a:p>
                  </a:txBody>
                  <a:tcPr marL="56093" marR="56093" marT="0" marB="0" anchor="ctr">
                    <a:solidFill>
                      <a:schemeClr val="accent2">
                        <a:lumMod val="20000"/>
                        <a:lumOff val="80000"/>
                      </a:schemeClr>
                    </a:solidFill>
                  </a:tcPr>
                </a:tc>
                <a:tc>
                  <a:txBody>
                    <a:bodyPr/>
                    <a:lstStyle/>
                    <a:p>
                      <a:pPr marL="0" marR="0" algn="ctr">
                        <a:lnSpc>
                          <a:spcPct val="107000"/>
                        </a:lnSpc>
                        <a:spcBef>
                          <a:spcPts val="0"/>
                        </a:spcBef>
                        <a:spcAft>
                          <a:spcPts val="0"/>
                        </a:spcAft>
                        <a:tabLst>
                          <a:tab pos="5280025" algn="l"/>
                        </a:tabLst>
                      </a:pPr>
                      <a:r>
                        <a:rPr lang="en-US" sz="1100">
                          <a:solidFill>
                            <a:schemeClr val="accent4"/>
                          </a:solidFill>
                        </a:rPr>
                        <a:t>✓</a:t>
                      </a:r>
                    </a:p>
                  </a:txBody>
                  <a:tcPr marL="56093" marR="56093" marT="0" marB="0" anchor="ctr"/>
                </a:tc>
                <a:tc>
                  <a:txBody>
                    <a:bodyPr/>
                    <a:lstStyle/>
                    <a:p>
                      <a:pPr marL="0" marR="0" algn="ctr">
                        <a:lnSpc>
                          <a:spcPct val="107000"/>
                        </a:lnSpc>
                        <a:spcBef>
                          <a:spcPts val="0"/>
                        </a:spcBef>
                        <a:spcAft>
                          <a:spcPts val="0"/>
                        </a:spcAft>
                        <a:tabLst>
                          <a:tab pos="5280025" algn="l"/>
                        </a:tabLst>
                      </a:pPr>
                      <a:r>
                        <a:rPr lang="en-US" sz="1100">
                          <a:solidFill>
                            <a:schemeClr val="accent4"/>
                          </a:solidFill>
                        </a:rPr>
                        <a:t>✓</a:t>
                      </a:r>
                    </a:p>
                  </a:txBody>
                  <a:tcPr marL="56093" marR="56093" marT="0" marB="0" anchor="ctr"/>
                </a:tc>
                <a:extLst>
                  <a:ext uri="{0D108BD9-81ED-4DB2-BD59-A6C34878D82A}">
                    <a16:rowId xmlns:a16="http://schemas.microsoft.com/office/drawing/2014/main" val="3348490680"/>
                  </a:ext>
                </a:extLst>
              </a:tr>
              <a:tr h="281502">
                <a:tc>
                  <a:txBody>
                    <a:bodyPr/>
                    <a:lstStyle/>
                    <a:p>
                      <a:pPr marL="0" marR="0" algn="ctr">
                        <a:lnSpc>
                          <a:spcPct val="107000"/>
                        </a:lnSpc>
                        <a:spcBef>
                          <a:spcPts val="0"/>
                        </a:spcBef>
                        <a:spcAft>
                          <a:spcPts val="0"/>
                        </a:spcAft>
                        <a:tabLst>
                          <a:tab pos="5280025" algn="l"/>
                        </a:tabLst>
                      </a:pPr>
                      <a:r>
                        <a:rPr lang="en-US" sz="1100" b="1">
                          <a:solidFill>
                            <a:schemeClr val="accent4"/>
                          </a:solidFill>
                        </a:rPr>
                        <a:t>NB^ </a:t>
                      </a:r>
                    </a:p>
                  </a:txBody>
                  <a:tcPr marL="56093" marR="56093" marT="0" marB="0" anchor="ctr">
                    <a:solidFill>
                      <a:schemeClr val="accent2">
                        <a:lumMod val="20000"/>
                        <a:lumOff val="80000"/>
                      </a:schemeClr>
                    </a:solidFill>
                  </a:tcPr>
                </a:tc>
                <a:tc>
                  <a:txBody>
                    <a:bodyPr/>
                    <a:lstStyle/>
                    <a:p>
                      <a:pPr marL="0" marR="0" algn="ctr">
                        <a:lnSpc>
                          <a:spcPct val="107000"/>
                        </a:lnSpc>
                        <a:spcBef>
                          <a:spcPts val="0"/>
                        </a:spcBef>
                        <a:spcAft>
                          <a:spcPts val="0"/>
                        </a:spcAft>
                        <a:tabLst>
                          <a:tab pos="5280025" algn="l"/>
                        </a:tabLst>
                      </a:pPr>
                      <a:r>
                        <a:rPr lang="en-US" sz="1100">
                          <a:solidFill>
                            <a:schemeClr val="accent4"/>
                          </a:solidFill>
                        </a:rPr>
                        <a:t>✓</a:t>
                      </a:r>
                    </a:p>
                  </a:txBody>
                  <a:tcPr marL="56093" marR="56093" marT="0" marB="0" anchor="ctr"/>
                </a:tc>
                <a:tc>
                  <a:txBody>
                    <a:bodyPr/>
                    <a:lstStyle/>
                    <a:p>
                      <a:pPr marL="0" marR="0" algn="ctr">
                        <a:lnSpc>
                          <a:spcPct val="107000"/>
                        </a:lnSpc>
                        <a:spcBef>
                          <a:spcPts val="0"/>
                        </a:spcBef>
                        <a:spcAft>
                          <a:spcPts val="0"/>
                        </a:spcAft>
                        <a:tabLst>
                          <a:tab pos="5280025" algn="l"/>
                        </a:tabLst>
                      </a:pPr>
                      <a:r>
                        <a:rPr lang="en-US" sz="1100">
                          <a:solidFill>
                            <a:schemeClr val="accent4"/>
                          </a:solidFill>
                        </a:rPr>
                        <a:t> </a:t>
                      </a:r>
                    </a:p>
                  </a:txBody>
                  <a:tcPr marL="56093" marR="56093" marT="0" marB="0" anchor="ctr"/>
                </a:tc>
                <a:extLst>
                  <a:ext uri="{0D108BD9-81ED-4DB2-BD59-A6C34878D82A}">
                    <a16:rowId xmlns:a16="http://schemas.microsoft.com/office/drawing/2014/main" val="1263982301"/>
                  </a:ext>
                </a:extLst>
              </a:tr>
              <a:tr h="281502">
                <a:tc>
                  <a:txBody>
                    <a:bodyPr/>
                    <a:lstStyle/>
                    <a:p>
                      <a:pPr marL="0" marR="0" algn="ctr">
                        <a:lnSpc>
                          <a:spcPct val="107000"/>
                        </a:lnSpc>
                        <a:spcBef>
                          <a:spcPts val="0"/>
                        </a:spcBef>
                        <a:spcAft>
                          <a:spcPts val="0"/>
                        </a:spcAft>
                        <a:tabLst>
                          <a:tab pos="5280025" algn="l"/>
                        </a:tabLst>
                      </a:pPr>
                      <a:r>
                        <a:rPr lang="en-US" sz="1100" b="1" dirty="0">
                          <a:solidFill>
                            <a:schemeClr val="accent4"/>
                          </a:solidFill>
                        </a:rPr>
                        <a:t>NS</a:t>
                      </a:r>
                    </a:p>
                  </a:txBody>
                  <a:tcPr marL="56093" marR="56093" marT="0" marB="0" anchor="ctr">
                    <a:solidFill>
                      <a:schemeClr val="accent2">
                        <a:lumMod val="20000"/>
                        <a:lumOff val="80000"/>
                      </a:schemeClr>
                    </a:solidFill>
                  </a:tcPr>
                </a:tc>
                <a:tc>
                  <a:txBody>
                    <a:bodyPr/>
                    <a:lstStyle/>
                    <a:p>
                      <a:pPr marL="0" marR="0" algn="ctr">
                        <a:lnSpc>
                          <a:spcPct val="107000"/>
                        </a:lnSpc>
                        <a:spcBef>
                          <a:spcPts val="0"/>
                        </a:spcBef>
                        <a:spcAft>
                          <a:spcPts val="0"/>
                        </a:spcAft>
                        <a:tabLst>
                          <a:tab pos="5280025" algn="l"/>
                        </a:tabLst>
                      </a:pPr>
                      <a:r>
                        <a:rPr lang="en-US" sz="1100">
                          <a:solidFill>
                            <a:schemeClr val="accent4"/>
                          </a:solidFill>
                        </a:rPr>
                        <a:t>✓</a:t>
                      </a:r>
                    </a:p>
                  </a:txBody>
                  <a:tcPr marL="56093" marR="56093" marT="0" marB="0" anchor="ctr"/>
                </a:tc>
                <a:tc>
                  <a:txBody>
                    <a:bodyPr/>
                    <a:lstStyle/>
                    <a:p>
                      <a:pPr marL="0" marR="0" algn="ctr">
                        <a:lnSpc>
                          <a:spcPct val="107000"/>
                        </a:lnSpc>
                        <a:spcBef>
                          <a:spcPts val="0"/>
                        </a:spcBef>
                        <a:spcAft>
                          <a:spcPts val="0"/>
                        </a:spcAft>
                        <a:tabLst>
                          <a:tab pos="5280025" algn="l"/>
                        </a:tabLst>
                      </a:pPr>
                      <a:r>
                        <a:rPr lang="en-US" sz="1100">
                          <a:solidFill>
                            <a:schemeClr val="accent4"/>
                          </a:solidFill>
                        </a:rPr>
                        <a:t> </a:t>
                      </a:r>
                    </a:p>
                  </a:txBody>
                  <a:tcPr marL="56093" marR="56093" marT="0" marB="0" anchor="ctr"/>
                </a:tc>
                <a:extLst>
                  <a:ext uri="{0D108BD9-81ED-4DB2-BD59-A6C34878D82A}">
                    <a16:rowId xmlns:a16="http://schemas.microsoft.com/office/drawing/2014/main" val="1520991685"/>
                  </a:ext>
                </a:extLst>
              </a:tr>
              <a:tr h="298122">
                <a:tc>
                  <a:txBody>
                    <a:bodyPr/>
                    <a:lstStyle/>
                    <a:p>
                      <a:pPr marL="0" marR="0" algn="ctr">
                        <a:lnSpc>
                          <a:spcPct val="107000"/>
                        </a:lnSpc>
                        <a:spcBef>
                          <a:spcPts val="0"/>
                        </a:spcBef>
                        <a:spcAft>
                          <a:spcPts val="0"/>
                        </a:spcAft>
                        <a:tabLst>
                          <a:tab pos="5280025" algn="l"/>
                        </a:tabLst>
                      </a:pPr>
                      <a:r>
                        <a:rPr lang="en-US" sz="1100" b="1">
                          <a:solidFill>
                            <a:schemeClr val="accent4"/>
                          </a:solidFill>
                        </a:rPr>
                        <a:t>PE</a:t>
                      </a:r>
                    </a:p>
                  </a:txBody>
                  <a:tcPr marL="56093" marR="56093" marT="0" marB="0" anchor="ctr">
                    <a:solidFill>
                      <a:schemeClr val="accent2">
                        <a:lumMod val="20000"/>
                        <a:lumOff val="80000"/>
                      </a:schemeClr>
                    </a:solidFill>
                  </a:tcPr>
                </a:tc>
                <a:tc>
                  <a:txBody>
                    <a:bodyPr/>
                    <a:lstStyle/>
                    <a:p>
                      <a:pPr marL="0" marR="0" algn="ctr">
                        <a:lnSpc>
                          <a:spcPct val="107000"/>
                        </a:lnSpc>
                        <a:spcBef>
                          <a:spcPts val="0"/>
                        </a:spcBef>
                        <a:spcAft>
                          <a:spcPts val="0"/>
                        </a:spcAft>
                        <a:tabLst>
                          <a:tab pos="5280025" algn="l"/>
                        </a:tabLst>
                      </a:pPr>
                      <a:r>
                        <a:rPr lang="en-US" sz="1100">
                          <a:solidFill>
                            <a:schemeClr val="accent4"/>
                          </a:solidFill>
                        </a:rPr>
                        <a:t>✓</a:t>
                      </a:r>
                    </a:p>
                  </a:txBody>
                  <a:tcPr marL="56093" marR="56093" marT="0" marB="0" anchor="ctr"/>
                </a:tc>
                <a:tc>
                  <a:txBody>
                    <a:bodyPr/>
                    <a:lstStyle/>
                    <a:p>
                      <a:pPr marL="0" marR="0" algn="ctr">
                        <a:lnSpc>
                          <a:spcPct val="107000"/>
                        </a:lnSpc>
                        <a:spcBef>
                          <a:spcPts val="0"/>
                        </a:spcBef>
                        <a:spcAft>
                          <a:spcPts val="0"/>
                        </a:spcAft>
                        <a:tabLst>
                          <a:tab pos="5280025" algn="l"/>
                        </a:tabLst>
                      </a:pPr>
                      <a:r>
                        <a:rPr lang="en-US" sz="1100">
                          <a:solidFill>
                            <a:schemeClr val="accent4"/>
                          </a:solidFill>
                        </a:rPr>
                        <a:t> </a:t>
                      </a:r>
                    </a:p>
                  </a:txBody>
                  <a:tcPr marL="56093" marR="56093" marT="0" marB="0" anchor="ctr"/>
                </a:tc>
                <a:extLst>
                  <a:ext uri="{0D108BD9-81ED-4DB2-BD59-A6C34878D82A}">
                    <a16:rowId xmlns:a16="http://schemas.microsoft.com/office/drawing/2014/main" val="2176823670"/>
                  </a:ext>
                </a:extLst>
              </a:tr>
              <a:tr h="281502">
                <a:tc>
                  <a:txBody>
                    <a:bodyPr/>
                    <a:lstStyle/>
                    <a:p>
                      <a:pPr marL="0" marR="0" algn="ctr">
                        <a:lnSpc>
                          <a:spcPct val="107000"/>
                        </a:lnSpc>
                        <a:spcBef>
                          <a:spcPts val="0"/>
                        </a:spcBef>
                        <a:spcAft>
                          <a:spcPts val="0"/>
                        </a:spcAft>
                        <a:tabLst>
                          <a:tab pos="5280025" algn="l"/>
                        </a:tabLst>
                      </a:pPr>
                      <a:r>
                        <a:rPr lang="en-US" sz="1100" b="1" dirty="0">
                          <a:solidFill>
                            <a:schemeClr val="accent4"/>
                          </a:solidFill>
                        </a:rPr>
                        <a:t>NL</a:t>
                      </a:r>
                    </a:p>
                  </a:txBody>
                  <a:tcPr marL="56093" marR="56093" marT="0" marB="0" anchor="ctr">
                    <a:solidFill>
                      <a:schemeClr val="accent2">
                        <a:lumMod val="20000"/>
                        <a:lumOff val="80000"/>
                      </a:schemeClr>
                    </a:solidFill>
                  </a:tcPr>
                </a:tc>
                <a:tc>
                  <a:txBody>
                    <a:bodyPr/>
                    <a:lstStyle/>
                    <a:p>
                      <a:pPr marL="0" marR="0" algn="ctr">
                        <a:lnSpc>
                          <a:spcPct val="107000"/>
                        </a:lnSpc>
                        <a:spcBef>
                          <a:spcPts val="0"/>
                        </a:spcBef>
                        <a:spcAft>
                          <a:spcPts val="0"/>
                        </a:spcAft>
                        <a:tabLst>
                          <a:tab pos="5280025" algn="l"/>
                        </a:tabLst>
                      </a:pPr>
                      <a:r>
                        <a:rPr lang="en-US" sz="1100">
                          <a:solidFill>
                            <a:schemeClr val="accent4"/>
                          </a:solidFill>
                        </a:rPr>
                        <a:t>✓</a:t>
                      </a:r>
                    </a:p>
                  </a:txBody>
                  <a:tcPr marL="56093" marR="56093" marT="0" marB="0" anchor="ctr"/>
                </a:tc>
                <a:tc>
                  <a:txBody>
                    <a:bodyPr/>
                    <a:lstStyle/>
                    <a:p>
                      <a:pPr marL="0" marR="0" algn="ctr">
                        <a:lnSpc>
                          <a:spcPct val="107000"/>
                        </a:lnSpc>
                        <a:spcBef>
                          <a:spcPts val="0"/>
                        </a:spcBef>
                        <a:spcAft>
                          <a:spcPts val="0"/>
                        </a:spcAft>
                        <a:tabLst>
                          <a:tab pos="5280025" algn="l"/>
                        </a:tabLst>
                      </a:pPr>
                      <a:r>
                        <a:rPr lang="en-US" sz="1100" dirty="0">
                          <a:solidFill>
                            <a:schemeClr val="accent4"/>
                          </a:solidFill>
                        </a:rPr>
                        <a:t> </a:t>
                      </a:r>
                    </a:p>
                  </a:txBody>
                  <a:tcPr marL="56093" marR="56093" marT="0" marB="0" anchor="ctr"/>
                </a:tc>
                <a:extLst>
                  <a:ext uri="{0D108BD9-81ED-4DB2-BD59-A6C34878D82A}">
                    <a16:rowId xmlns:a16="http://schemas.microsoft.com/office/drawing/2014/main" val="2064404251"/>
                  </a:ext>
                </a:extLst>
              </a:tr>
            </a:tbl>
          </a:graphicData>
        </a:graphic>
      </p:graphicFrame>
    </p:spTree>
    <p:extLst>
      <p:ext uri="{BB962C8B-B14F-4D97-AF65-F5344CB8AC3E}">
        <p14:creationId xmlns:p14="http://schemas.microsoft.com/office/powerpoint/2010/main" val="3515749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81DBEC2-8B01-26EA-C490-61DFB6FA8E30}"/>
              </a:ext>
            </a:extLst>
          </p:cNvPr>
          <p:cNvSpPr>
            <a:spLocks noGrp="1"/>
          </p:cNvSpPr>
          <p:nvPr>
            <p:ph type="title"/>
          </p:nvPr>
        </p:nvSpPr>
        <p:spPr/>
        <p:txBody>
          <a:bodyPr>
            <a:normAutofit/>
          </a:bodyPr>
          <a:lstStyle/>
          <a:p>
            <a:r>
              <a:rPr lang="en-US" sz="1600" dirty="0"/>
              <a:t>Location where Mammography Screening is Conducted</a:t>
            </a:r>
          </a:p>
        </p:txBody>
      </p:sp>
      <p:sp>
        <p:nvSpPr>
          <p:cNvPr id="12" name="TextBox 11">
            <a:extLst>
              <a:ext uri="{FF2B5EF4-FFF2-40B4-BE49-F238E27FC236}">
                <a16:creationId xmlns:a16="http://schemas.microsoft.com/office/drawing/2014/main" id="{E2664A72-D48A-6F88-B084-9CCF9C07DCDC}"/>
              </a:ext>
            </a:extLst>
          </p:cNvPr>
          <p:cNvSpPr txBox="1"/>
          <p:nvPr/>
        </p:nvSpPr>
        <p:spPr>
          <a:xfrm>
            <a:off x="1370174" y="4574064"/>
            <a:ext cx="10219983" cy="249684"/>
          </a:xfrm>
          <a:prstGeom prst="rect">
            <a:avLst/>
          </a:prstGeom>
          <a:noFill/>
        </p:spPr>
        <p:txBody>
          <a:bodyPr wrap="square">
            <a:spAutoFit/>
          </a:bodyPr>
          <a:lstStyle/>
          <a:p>
            <a:pPr marL="0" marR="0">
              <a:lnSpc>
                <a:spcPct val="107000"/>
              </a:lnSpc>
              <a:spcBef>
                <a:spcPts val="300"/>
              </a:spcBef>
              <a:spcAft>
                <a:spcPts val="800"/>
              </a:spcAft>
            </a:pPr>
            <a:r>
              <a:rPr lang="en-US" sz="1000" dirty="0">
                <a:effectLst/>
                <a:latin typeface="Calibri" panose="020F0502020204030204" pitchFamily="34" charset="0"/>
                <a:ea typeface="Yu Mincho" panose="02020400000000000000" pitchFamily="18" charset="-128"/>
                <a:cs typeface="Arial" panose="020B0604020202020204" pitchFamily="34" charset="0"/>
              </a:rPr>
              <a:t>QC: *Private imaging centers where breast screening and diagnostic imaging is funded by the government</a:t>
            </a:r>
          </a:p>
        </p:txBody>
      </p:sp>
      <p:graphicFrame>
        <p:nvGraphicFramePr>
          <p:cNvPr id="2" name="Table 1">
            <a:extLst>
              <a:ext uri="{FF2B5EF4-FFF2-40B4-BE49-F238E27FC236}">
                <a16:creationId xmlns:a16="http://schemas.microsoft.com/office/drawing/2014/main" id="{EA9E7F0F-6F80-1CBD-3595-ECD974891468}"/>
              </a:ext>
            </a:extLst>
          </p:cNvPr>
          <p:cNvGraphicFramePr>
            <a:graphicFrameLocks noGrp="1"/>
          </p:cNvGraphicFramePr>
          <p:nvPr>
            <p:extLst>
              <p:ext uri="{D42A27DB-BD31-4B8C-83A1-F6EECF244321}">
                <p14:modId xmlns:p14="http://schemas.microsoft.com/office/powerpoint/2010/main" val="531833020"/>
              </p:ext>
            </p:extLst>
          </p:nvPr>
        </p:nvGraphicFramePr>
        <p:xfrm>
          <a:off x="1487404" y="1245027"/>
          <a:ext cx="8980805" cy="3028918"/>
        </p:xfrm>
        <a:graphic>
          <a:graphicData uri="http://schemas.openxmlformats.org/drawingml/2006/table">
            <a:tbl>
              <a:tblPr firstRow="1" firstCol="1" bandRow="1"/>
              <a:tblGrid>
                <a:gridCol w="915930">
                  <a:extLst>
                    <a:ext uri="{9D8B030D-6E8A-4147-A177-3AD203B41FA5}">
                      <a16:colId xmlns:a16="http://schemas.microsoft.com/office/drawing/2014/main" val="3212659139"/>
                    </a:ext>
                  </a:extLst>
                </a:gridCol>
                <a:gridCol w="2415280">
                  <a:extLst>
                    <a:ext uri="{9D8B030D-6E8A-4147-A177-3AD203B41FA5}">
                      <a16:colId xmlns:a16="http://schemas.microsoft.com/office/drawing/2014/main" val="2555248897"/>
                    </a:ext>
                  </a:extLst>
                </a:gridCol>
                <a:gridCol w="1412240">
                  <a:extLst>
                    <a:ext uri="{9D8B030D-6E8A-4147-A177-3AD203B41FA5}">
                      <a16:colId xmlns:a16="http://schemas.microsoft.com/office/drawing/2014/main" val="625749277"/>
                    </a:ext>
                  </a:extLst>
                </a:gridCol>
                <a:gridCol w="1412240">
                  <a:extLst>
                    <a:ext uri="{9D8B030D-6E8A-4147-A177-3AD203B41FA5}">
                      <a16:colId xmlns:a16="http://schemas.microsoft.com/office/drawing/2014/main" val="1665871906"/>
                    </a:ext>
                  </a:extLst>
                </a:gridCol>
                <a:gridCol w="1412240">
                  <a:extLst>
                    <a:ext uri="{9D8B030D-6E8A-4147-A177-3AD203B41FA5}">
                      <a16:colId xmlns:a16="http://schemas.microsoft.com/office/drawing/2014/main" val="1595046322"/>
                    </a:ext>
                  </a:extLst>
                </a:gridCol>
                <a:gridCol w="1412875">
                  <a:extLst>
                    <a:ext uri="{9D8B030D-6E8A-4147-A177-3AD203B41FA5}">
                      <a16:colId xmlns:a16="http://schemas.microsoft.com/office/drawing/2014/main" val="369054155"/>
                    </a:ext>
                  </a:extLst>
                </a:gridCol>
              </a:tblGrid>
              <a:tr h="216450">
                <a:tc>
                  <a:txBody>
                    <a:bodyPr/>
                    <a:lstStyle/>
                    <a:p>
                      <a:pPr marL="0" marR="0" algn="ctr">
                        <a:lnSpc>
                          <a:spcPct val="107000"/>
                        </a:lnSpc>
                        <a:spcBef>
                          <a:spcPts val="0"/>
                        </a:spcBef>
                        <a:spcAft>
                          <a:spcPts val="240"/>
                        </a:spcAft>
                        <a:tabLst>
                          <a:tab pos="5280025" algn="l"/>
                        </a:tabLst>
                      </a:pPr>
                      <a:r>
                        <a:rPr lang="en-US" sz="1100" b="1" dirty="0">
                          <a:solidFill>
                            <a:schemeClr val="accent4"/>
                          </a:solidFill>
                        </a:rPr>
                        <a:t>P/T</a:t>
                      </a:r>
                    </a:p>
                  </a:txBody>
                  <a:tcPr marL="68580" marR="68580" marT="0" marB="0">
                    <a:solidFill>
                      <a:schemeClr val="accent2">
                        <a:lumMod val="20000"/>
                        <a:lumOff val="80000"/>
                      </a:schemeClr>
                    </a:solidFill>
                  </a:tcPr>
                </a:tc>
                <a:tc>
                  <a:txBody>
                    <a:bodyPr/>
                    <a:lstStyle/>
                    <a:p>
                      <a:pPr marL="0" marR="0" algn="ctr">
                        <a:lnSpc>
                          <a:spcPct val="107000"/>
                        </a:lnSpc>
                        <a:spcBef>
                          <a:spcPts val="0"/>
                        </a:spcBef>
                        <a:spcAft>
                          <a:spcPts val="0"/>
                        </a:spcAft>
                        <a:tabLst>
                          <a:tab pos="5280025" algn="l"/>
                        </a:tabLst>
                      </a:pPr>
                      <a:r>
                        <a:rPr lang="en-US" sz="1100" b="1" dirty="0">
                          <a:solidFill>
                            <a:schemeClr val="accent4"/>
                          </a:solidFill>
                        </a:rPr>
                        <a:t>Hospital</a:t>
                      </a:r>
                    </a:p>
                  </a:txBody>
                  <a:tcPr marL="68580" marR="68580" marT="0" marB="0">
                    <a:solidFill>
                      <a:schemeClr val="accent2">
                        <a:lumMod val="20000"/>
                        <a:lumOff val="80000"/>
                      </a:schemeClr>
                    </a:solidFill>
                  </a:tcPr>
                </a:tc>
                <a:tc>
                  <a:txBody>
                    <a:bodyPr/>
                    <a:lstStyle/>
                    <a:p>
                      <a:pPr marL="0" marR="0" algn="ctr">
                        <a:lnSpc>
                          <a:spcPct val="107000"/>
                        </a:lnSpc>
                        <a:spcBef>
                          <a:spcPts val="0"/>
                        </a:spcBef>
                        <a:spcAft>
                          <a:spcPts val="0"/>
                        </a:spcAft>
                        <a:tabLst>
                          <a:tab pos="5280025" algn="l"/>
                        </a:tabLst>
                      </a:pPr>
                      <a:r>
                        <a:rPr lang="en-US" sz="1100" b="1" dirty="0">
                          <a:solidFill>
                            <a:schemeClr val="accent4"/>
                          </a:solidFill>
                        </a:rPr>
                        <a:t>Screening Centre</a:t>
                      </a:r>
                    </a:p>
                  </a:txBody>
                  <a:tcPr marL="68580" marR="68580" marT="0" marB="0">
                    <a:solidFill>
                      <a:schemeClr val="accent2">
                        <a:lumMod val="20000"/>
                        <a:lumOff val="80000"/>
                      </a:schemeClr>
                    </a:solidFill>
                  </a:tcPr>
                </a:tc>
                <a:tc>
                  <a:txBody>
                    <a:bodyPr/>
                    <a:lstStyle/>
                    <a:p>
                      <a:pPr marL="0" marR="0" algn="ctr">
                        <a:lnSpc>
                          <a:spcPct val="107000"/>
                        </a:lnSpc>
                        <a:spcBef>
                          <a:spcPts val="0"/>
                        </a:spcBef>
                        <a:spcAft>
                          <a:spcPts val="0"/>
                        </a:spcAft>
                        <a:tabLst>
                          <a:tab pos="5280025" algn="l"/>
                        </a:tabLst>
                      </a:pPr>
                      <a:r>
                        <a:rPr lang="en-US" sz="1100" b="1" dirty="0">
                          <a:solidFill>
                            <a:schemeClr val="accent4"/>
                          </a:solidFill>
                        </a:rPr>
                        <a:t>Private clinic</a:t>
                      </a:r>
                    </a:p>
                  </a:txBody>
                  <a:tcPr marL="68580" marR="68580" marT="0" marB="0">
                    <a:solidFill>
                      <a:schemeClr val="accent2">
                        <a:lumMod val="20000"/>
                        <a:lumOff val="80000"/>
                      </a:schemeClr>
                    </a:solidFill>
                  </a:tcPr>
                </a:tc>
                <a:tc>
                  <a:txBody>
                    <a:bodyPr/>
                    <a:lstStyle/>
                    <a:p>
                      <a:pPr marL="0" marR="0" algn="ctr">
                        <a:lnSpc>
                          <a:spcPct val="107000"/>
                        </a:lnSpc>
                        <a:spcBef>
                          <a:spcPts val="0"/>
                        </a:spcBef>
                        <a:spcAft>
                          <a:spcPts val="0"/>
                        </a:spcAft>
                        <a:tabLst>
                          <a:tab pos="5280025" algn="l"/>
                        </a:tabLst>
                      </a:pPr>
                      <a:r>
                        <a:rPr lang="en-US" sz="1100" b="1" dirty="0">
                          <a:solidFill>
                            <a:schemeClr val="accent4"/>
                          </a:solidFill>
                        </a:rPr>
                        <a:t>Community clinic</a:t>
                      </a:r>
                    </a:p>
                  </a:txBody>
                  <a:tcPr marL="68580" marR="68580" marT="0" marB="0">
                    <a:solidFill>
                      <a:schemeClr val="accent2">
                        <a:lumMod val="20000"/>
                        <a:lumOff val="80000"/>
                      </a:schemeClr>
                    </a:solidFill>
                  </a:tcPr>
                </a:tc>
                <a:tc>
                  <a:txBody>
                    <a:bodyPr/>
                    <a:lstStyle/>
                    <a:p>
                      <a:pPr marL="0" marR="0" algn="ctr">
                        <a:lnSpc>
                          <a:spcPct val="107000"/>
                        </a:lnSpc>
                        <a:spcBef>
                          <a:spcPts val="0"/>
                        </a:spcBef>
                        <a:spcAft>
                          <a:spcPts val="0"/>
                        </a:spcAft>
                        <a:tabLst>
                          <a:tab pos="5280025" algn="l"/>
                        </a:tabLst>
                      </a:pPr>
                      <a:r>
                        <a:rPr lang="en-US" sz="1100" b="1" dirty="0">
                          <a:solidFill>
                            <a:schemeClr val="accent4"/>
                          </a:solidFill>
                        </a:rPr>
                        <a:t>Mobile unit</a:t>
                      </a:r>
                    </a:p>
                  </a:txBody>
                  <a:tcPr marL="68580" marR="68580" marT="0" marB="0">
                    <a:solidFill>
                      <a:schemeClr val="accent2">
                        <a:lumMod val="20000"/>
                        <a:lumOff val="80000"/>
                      </a:schemeClr>
                    </a:solidFill>
                  </a:tcPr>
                </a:tc>
                <a:extLst>
                  <a:ext uri="{0D108BD9-81ED-4DB2-BD59-A6C34878D82A}">
                    <a16:rowId xmlns:a16="http://schemas.microsoft.com/office/drawing/2014/main" val="2453263142"/>
                  </a:ext>
                </a:extLst>
              </a:tr>
              <a:tr h="211526">
                <a:tc>
                  <a:txBody>
                    <a:bodyPr/>
                    <a:lstStyle/>
                    <a:p>
                      <a:pPr marL="0" marR="0" algn="ctr">
                        <a:lnSpc>
                          <a:spcPct val="107000"/>
                        </a:lnSpc>
                        <a:spcBef>
                          <a:spcPts val="0"/>
                        </a:spcBef>
                        <a:spcAft>
                          <a:spcPts val="0"/>
                        </a:spcAft>
                        <a:tabLst>
                          <a:tab pos="5280025" algn="l"/>
                        </a:tabLst>
                      </a:pPr>
                      <a:r>
                        <a:rPr lang="en-US" sz="1100" b="1">
                          <a:solidFill>
                            <a:schemeClr val="accent4"/>
                          </a:solidFill>
                        </a:rPr>
                        <a:t>YT</a:t>
                      </a:r>
                    </a:p>
                  </a:txBody>
                  <a:tcPr marL="68580" marR="68580" marT="0" marB="0" anchor="ctr">
                    <a:solidFill>
                      <a:schemeClr val="accent2">
                        <a:lumMod val="20000"/>
                        <a:lumOff val="80000"/>
                      </a:schemeClr>
                    </a:solidFill>
                  </a:tcPr>
                </a:tc>
                <a:tc>
                  <a:txBody>
                    <a:bodyPr/>
                    <a:lstStyle/>
                    <a:p>
                      <a:pPr marL="0" marR="0" algn="ctr">
                        <a:lnSpc>
                          <a:spcPct val="107000"/>
                        </a:lnSpc>
                        <a:spcBef>
                          <a:spcPts val="0"/>
                        </a:spcBef>
                        <a:spcAft>
                          <a:spcPts val="0"/>
                        </a:spcAft>
                        <a:tabLst>
                          <a:tab pos="5280025" algn="l"/>
                        </a:tabLst>
                      </a:pPr>
                      <a:r>
                        <a:rPr lang="en-US" sz="1100">
                          <a:solidFill>
                            <a:schemeClr val="accent4"/>
                          </a:solidFill>
                        </a:rPr>
                        <a:t>✓</a:t>
                      </a:r>
                    </a:p>
                  </a:txBody>
                  <a:tcPr marL="68580" marR="68580" marT="0" marB="0"/>
                </a:tc>
                <a:tc>
                  <a:txBody>
                    <a:bodyPr/>
                    <a:lstStyle/>
                    <a:p>
                      <a:pPr marL="0" marR="0" algn="ctr">
                        <a:lnSpc>
                          <a:spcPct val="107000"/>
                        </a:lnSpc>
                        <a:spcBef>
                          <a:spcPts val="0"/>
                        </a:spcBef>
                        <a:spcAft>
                          <a:spcPts val="0"/>
                        </a:spcAft>
                        <a:tabLst>
                          <a:tab pos="5280025" algn="l"/>
                        </a:tabLst>
                      </a:pPr>
                      <a:r>
                        <a:rPr lang="en-US" sz="1100">
                          <a:solidFill>
                            <a:schemeClr val="accent4"/>
                          </a:solidFill>
                        </a:rPr>
                        <a:t> </a:t>
                      </a:r>
                    </a:p>
                  </a:txBody>
                  <a:tcPr marL="68580" marR="68580" marT="0" marB="0"/>
                </a:tc>
                <a:tc>
                  <a:txBody>
                    <a:bodyPr/>
                    <a:lstStyle/>
                    <a:p>
                      <a:pPr marL="0" marR="0" algn="ctr">
                        <a:lnSpc>
                          <a:spcPct val="107000"/>
                        </a:lnSpc>
                        <a:spcBef>
                          <a:spcPts val="0"/>
                        </a:spcBef>
                        <a:spcAft>
                          <a:spcPts val="0"/>
                        </a:spcAft>
                        <a:tabLst>
                          <a:tab pos="5280025" algn="l"/>
                        </a:tabLst>
                      </a:pPr>
                      <a:r>
                        <a:rPr lang="en-US" sz="1100">
                          <a:solidFill>
                            <a:schemeClr val="accent4"/>
                          </a:solidFill>
                        </a:rPr>
                        <a:t> </a:t>
                      </a:r>
                    </a:p>
                  </a:txBody>
                  <a:tcPr marL="68580" marR="68580" marT="0" marB="0"/>
                </a:tc>
                <a:tc>
                  <a:txBody>
                    <a:bodyPr/>
                    <a:lstStyle/>
                    <a:p>
                      <a:pPr marL="0" marR="0" algn="ctr">
                        <a:lnSpc>
                          <a:spcPct val="107000"/>
                        </a:lnSpc>
                        <a:spcBef>
                          <a:spcPts val="0"/>
                        </a:spcBef>
                        <a:spcAft>
                          <a:spcPts val="0"/>
                        </a:spcAft>
                        <a:tabLst>
                          <a:tab pos="5280025" algn="l"/>
                        </a:tabLst>
                      </a:pPr>
                      <a:r>
                        <a:rPr lang="en-US" sz="1100">
                          <a:solidFill>
                            <a:schemeClr val="accent4"/>
                          </a:solidFill>
                        </a:rPr>
                        <a:t> </a:t>
                      </a:r>
                    </a:p>
                  </a:txBody>
                  <a:tcPr marL="68580" marR="68580" marT="0" marB="0"/>
                </a:tc>
                <a:tc>
                  <a:txBody>
                    <a:bodyPr/>
                    <a:lstStyle/>
                    <a:p>
                      <a:pPr marL="0" marR="0" algn="ctr">
                        <a:lnSpc>
                          <a:spcPct val="107000"/>
                        </a:lnSpc>
                        <a:spcBef>
                          <a:spcPts val="0"/>
                        </a:spcBef>
                        <a:spcAft>
                          <a:spcPts val="0"/>
                        </a:spcAft>
                        <a:tabLst>
                          <a:tab pos="5280025" algn="l"/>
                        </a:tabLst>
                      </a:pPr>
                      <a:r>
                        <a:rPr lang="en-US" sz="1100">
                          <a:solidFill>
                            <a:schemeClr val="accent4"/>
                          </a:solidFill>
                        </a:rPr>
                        <a:t> </a:t>
                      </a:r>
                    </a:p>
                  </a:txBody>
                  <a:tcPr marL="68580" marR="68580" marT="0" marB="0"/>
                </a:tc>
                <a:extLst>
                  <a:ext uri="{0D108BD9-81ED-4DB2-BD59-A6C34878D82A}">
                    <a16:rowId xmlns:a16="http://schemas.microsoft.com/office/drawing/2014/main" val="2304764374"/>
                  </a:ext>
                </a:extLst>
              </a:tr>
              <a:tr h="211526">
                <a:tc>
                  <a:txBody>
                    <a:bodyPr/>
                    <a:lstStyle/>
                    <a:p>
                      <a:pPr marL="0" marR="0" algn="ctr">
                        <a:lnSpc>
                          <a:spcPct val="107000"/>
                        </a:lnSpc>
                        <a:spcBef>
                          <a:spcPts val="0"/>
                        </a:spcBef>
                        <a:spcAft>
                          <a:spcPts val="0"/>
                        </a:spcAft>
                        <a:tabLst>
                          <a:tab pos="5280025" algn="l"/>
                        </a:tabLst>
                      </a:pPr>
                      <a:r>
                        <a:rPr lang="en-US" sz="1100" b="1" dirty="0">
                          <a:solidFill>
                            <a:schemeClr val="accent4"/>
                          </a:solidFill>
                        </a:rPr>
                        <a:t>NT</a:t>
                      </a:r>
                    </a:p>
                  </a:txBody>
                  <a:tcPr marL="68580" marR="68580" marT="0" marB="0" anchor="ctr">
                    <a:solidFill>
                      <a:schemeClr val="accent2">
                        <a:lumMod val="20000"/>
                        <a:lumOff val="80000"/>
                      </a:schemeClr>
                    </a:solidFill>
                  </a:tcPr>
                </a:tc>
                <a:tc>
                  <a:txBody>
                    <a:bodyPr/>
                    <a:lstStyle/>
                    <a:p>
                      <a:pPr marL="0" marR="0" algn="ctr">
                        <a:lnSpc>
                          <a:spcPct val="107000"/>
                        </a:lnSpc>
                        <a:spcBef>
                          <a:spcPts val="0"/>
                        </a:spcBef>
                        <a:spcAft>
                          <a:spcPts val="0"/>
                        </a:spcAft>
                        <a:tabLst>
                          <a:tab pos="5280025" algn="l"/>
                        </a:tabLst>
                      </a:pPr>
                      <a:r>
                        <a:rPr lang="en-US" sz="1100">
                          <a:solidFill>
                            <a:schemeClr val="accent4"/>
                          </a:solidFill>
                        </a:rPr>
                        <a:t>✓</a:t>
                      </a:r>
                    </a:p>
                  </a:txBody>
                  <a:tcPr marL="68580" marR="68580" marT="0" marB="0"/>
                </a:tc>
                <a:tc>
                  <a:txBody>
                    <a:bodyPr/>
                    <a:lstStyle/>
                    <a:p>
                      <a:pPr marL="0" marR="0" algn="ctr">
                        <a:lnSpc>
                          <a:spcPct val="107000"/>
                        </a:lnSpc>
                        <a:spcBef>
                          <a:spcPts val="0"/>
                        </a:spcBef>
                        <a:spcAft>
                          <a:spcPts val="0"/>
                        </a:spcAft>
                        <a:tabLst>
                          <a:tab pos="5280025" algn="l"/>
                        </a:tabLst>
                      </a:pPr>
                      <a:r>
                        <a:rPr lang="en-US" sz="1100">
                          <a:solidFill>
                            <a:schemeClr val="accent4"/>
                          </a:solidFill>
                        </a:rPr>
                        <a:t> </a:t>
                      </a:r>
                    </a:p>
                  </a:txBody>
                  <a:tcPr marL="68580" marR="68580" marT="0" marB="0"/>
                </a:tc>
                <a:tc>
                  <a:txBody>
                    <a:bodyPr/>
                    <a:lstStyle/>
                    <a:p>
                      <a:pPr marL="0" marR="0" algn="ctr">
                        <a:lnSpc>
                          <a:spcPct val="107000"/>
                        </a:lnSpc>
                        <a:spcBef>
                          <a:spcPts val="0"/>
                        </a:spcBef>
                        <a:spcAft>
                          <a:spcPts val="0"/>
                        </a:spcAft>
                        <a:tabLst>
                          <a:tab pos="5280025" algn="l"/>
                        </a:tabLst>
                      </a:pPr>
                      <a:r>
                        <a:rPr lang="en-US" sz="1100">
                          <a:solidFill>
                            <a:schemeClr val="accent4"/>
                          </a:solidFill>
                        </a:rPr>
                        <a:t> </a:t>
                      </a:r>
                    </a:p>
                  </a:txBody>
                  <a:tcPr marL="68580" marR="68580" marT="0" marB="0"/>
                </a:tc>
                <a:tc>
                  <a:txBody>
                    <a:bodyPr/>
                    <a:lstStyle/>
                    <a:p>
                      <a:pPr marL="0" marR="0" algn="ctr">
                        <a:lnSpc>
                          <a:spcPct val="107000"/>
                        </a:lnSpc>
                        <a:spcBef>
                          <a:spcPts val="0"/>
                        </a:spcBef>
                        <a:spcAft>
                          <a:spcPts val="0"/>
                        </a:spcAft>
                        <a:tabLst>
                          <a:tab pos="5280025" algn="l"/>
                        </a:tabLst>
                      </a:pPr>
                      <a:r>
                        <a:rPr lang="en-US" sz="1100">
                          <a:solidFill>
                            <a:schemeClr val="accent4"/>
                          </a:solidFill>
                        </a:rPr>
                        <a:t> </a:t>
                      </a:r>
                    </a:p>
                  </a:txBody>
                  <a:tcPr marL="68580" marR="68580" marT="0" marB="0"/>
                </a:tc>
                <a:tc>
                  <a:txBody>
                    <a:bodyPr/>
                    <a:lstStyle/>
                    <a:p>
                      <a:pPr marL="0" marR="0" algn="ctr">
                        <a:lnSpc>
                          <a:spcPct val="107000"/>
                        </a:lnSpc>
                        <a:spcBef>
                          <a:spcPts val="0"/>
                        </a:spcBef>
                        <a:spcAft>
                          <a:spcPts val="0"/>
                        </a:spcAft>
                        <a:tabLst>
                          <a:tab pos="5280025" algn="l"/>
                        </a:tabLst>
                      </a:pPr>
                      <a:r>
                        <a:rPr lang="en-US" sz="1100">
                          <a:solidFill>
                            <a:schemeClr val="accent4"/>
                          </a:solidFill>
                        </a:rPr>
                        <a:t> </a:t>
                      </a:r>
                    </a:p>
                  </a:txBody>
                  <a:tcPr marL="68580" marR="68580" marT="0" marB="0"/>
                </a:tc>
                <a:extLst>
                  <a:ext uri="{0D108BD9-81ED-4DB2-BD59-A6C34878D82A}">
                    <a16:rowId xmlns:a16="http://schemas.microsoft.com/office/drawing/2014/main" val="961151005"/>
                  </a:ext>
                </a:extLst>
              </a:tr>
              <a:tr h="211526">
                <a:tc>
                  <a:txBody>
                    <a:bodyPr/>
                    <a:lstStyle/>
                    <a:p>
                      <a:pPr marL="0" marR="0" algn="ctr">
                        <a:lnSpc>
                          <a:spcPct val="107000"/>
                        </a:lnSpc>
                        <a:spcBef>
                          <a:spcPts val="0"/>
                        </a:spcBef>
                        <a:spcAft>
                          <a:spcPts val="0"/>
                        </a:spcAft>
                        <a:tabLst>
                          <a:tab pos="5280025" algn="l"/>
                        </a:tabLst>
                      </a:pPr>
                      <a:r>
                        <a:rPr lang="en-US" sz="1100" b="1">
                          <a:solidFill>
                            <a:schemeClr val="accent4"/>
                          </a:solidFill>
                        </a:rPr>
                        <a:t>NU</a:t>
                      </a:r>
                    </a:p>
                  </a:txBody>
                  <a:tcPr marL="68580" marR="68580" marT="0" marB="0" anchor="ctr">
                    <a:solidFill>
                      <a:schemeClr val="accent2">
                        <a:lumMod val="20000"/>
                        <a:lumOff val="80000"/>
                      </a:schemeClr>
                    </a:solidFill>
                  </a:tcPr>
                </a:tc>
                <a:tc>
                  <a:txBody>
                    <a:bodyPr/>
                    <a:lstStyle/>
                    <a:p>
                      <a:pPr marL="0" marR="0" algn="ctr">
                        <a:lnSpc>
                          <a:spcPct val="107000"/>
                        </a:lnSpc>
                        <a:spcBef>
                          <a:spcPts val="0"/>
                        </a:spcBef>
                        <a:spcAft>
                          <a:spcPts val="0"/>
                        </a:spcAft>
                        <a:tabLst>
                          <a:tab pos="5280025" algn="l"/>
                        </a:tabLst>
                      </a:pPr>
                      <a:r>
                        <a:rPr lang="en-US" sz="1100">
                          <a:solidFill>
                            <a:schemeClr val="accent4"/>
                          </a:solidFill>
                        </a:rPr>
                        <a:t>✓</a:t>
                      </a:r>
                    </a:p>
                  </a:txBody>
                  <a:tcPr marL="68580" marR="68580" marT="0" marB="0"/>
                </a:tc>
                <a:tc>
                  <a:txBody>
                    <a:bodyPr/>
                    <a:lstStyle/>
                    <a:p>
                      <a:pPr marL="0" marR="0" algn="ctr">
                        <a:lnSpc>
                          <a:spcPct val="107000"/>
                        </a:lnSpc>
                        <a:spcBef>
                          <a:spcPts val="0"/>
                        </a:spcBef>
                        <a:spcAft>
                          <a:spcPts val="0"/>
                        </a:spcAft>
                        <a:tabLst>
                          <a:tab pos="5280025" algn="l"/>
                        </a:tabLst>
                      </a:pPr>
                      <a:r>
                        <a:rPr lang="en-US" sz="1100">
                          <a:solidFill>
                            <a:schemeClr val="accent4"/>
                          </a:solidFill>
                        </a:rPr>
                        <a:t> </a:t>
                      </a:r>
                    </a:p>
                  </a:txBody>
                  <a:tcPr marL="68580" marR="68580" marT="0" marB="0"/>
                </a:tc>
                <a:tc>
                  <a:txBody>
                    <a:bodyPr/>
                    <a:lstStyle/>
                    <a:p>
                      <a:pPr marL="0" marR="0" algn="ctr">
                        <a:lnSpc>
                          <a:spcPct val="107000"/>
                        </a:lnSpc>
                        <a:spcBef>
                          <a:spcPts val="0"/>
                        </a:spcBef>
                        <a:spcAft>
                          <a:spcPts val="0"/>
                        </a:spcAft>
                        <a:tabLst>
                          <a:tab pos="5280025" algn="l"/>
                        </a:tabLst>
                      </a:pPr>
                      <a:r>
                        <a:rPr lang="en-US" sz="1100">
                          <a:solidFill>
                            <a:schemeClr val="accent4"/>
                          </a:solidFill>
                        </a:rPr>
                        <a:t> </a:t>
                      </a:r>
                    </a:p>
                  </a:txBody>
                  <a:tcPr marL="68580" marR="68580" marT="0" marB="0"/>
                </a:tc>
                <a:tc>
                  <a:txBody>
                    <a:bodyPr/>
                    <a:lstStyle/>
                    <a:p>
                      <a:pPr marL="0" marR="0" algn="ctr">
                        <a:lnSpc>
                          <a:spcPct val="107000"/>
                        </a:lnSpc>
                        <a:spcBef>
                          <a:spcPts val="0"/>
                        </a:spcBef>
                        <a:spcAft>
                          <a:spcPts val="0"/>
                        </a:spcAft>
                        <a:tabLst>
                          <a:tab pos="5280025" algn="l"/>
                        </a:tabLst>
                      </a:pPr>
                      <a:r>
                        <a:rPr lang="en-US" sz="1100">
                          <a:solidFill>
                            <a:schemeClr val="accent4"/>
                          </a:solidFill>
                        </a:rPr>
                        <a:t> </a:t>
                      </a:r>
                    </a:p>
                  </a:txBody>
                  <a:tcPr marL="68580" marR="68580" marT="0" marB="0"/>
                </a:tc>
                <a:tc>
                  <a:txBody>
                    <a:bodyPr/>
                    <a:lstStyle/>
                    <a:p>
                      <a:pPr marL="0" marR="0" algn="ctr">
                        <a:lnSpc>
                          <a:spcPct val="107000"/>
                        </a:lnSpc>
                        <a:spcBef>
                          <a:spcPts val="0"/>
                        </a:spcBef>
                        <a:spcAft>
                          <a:spcPts val="0"/>
                        </a:spcAft>
                        <a:tabLst>
                          <a:tab pos="5280025" algn="l"/>
                        </a:tabLst>
                      </a:pPr>
                      <a:r>
                        <a:rPr lang="en-US" sz="1100">
                          <a:solidFill>
                            <a:schemeClr val="accent4"/>
                          </a:solidFill>
                        </a:rPr>
                        <a:t> </a:t>
                      </a:r>
                    </a:p>
                  </a:txBody>
                  <a:tcPr marL="68580" marR="68580" marT="0" marB="0"/>
                </a:tc>
                <a:extLst>
                  <a:ext uri="{0D108BD9-81ED-4DB2-BD59-A6C34878D82A}">
                    <a16:rowId xmlns:a16="http://schemas.microsoft.com/office/drawing/2014/main" val="3291565390"/>
                  </a:ext>
                </a:extLst>
              </a:tr>
              <a:tr h="211526">
                <a:tc>
                  <a:txBody>
                    <a:bodyPr/>
                    <a:lstStyle/>
                    <a:p>
                      <a:pPr marL="0" marR="0" algn="ctr">
                        <a:lnSpc>
                          <a:spcPct val="107000"/>
                        </a:lnSpc>
                        <a:spcBef>
                          <a:spcPts val="0"/>
                        </a:spcBef>
                        <a:spcAft>
                          <a:spcPts val="0"/>
                        </a:spcAft>
                        <a:tabLst>
                          <a:tab pos="5280025" algn="l"/>
                        </a:tabLst>
                      </a:pPr>
                      <a:r>
                        <a:rPr lang="en-US" sz="1100" b="1" dirty="0">
                          <a:solidFill>
                            <a:schemeClr val="accent4"/>
                          </a:solidFill>
                        </a:rPr>
                        <a:t>BC</a:t>
                      </a:r>
                    </a:p>
                  </a:txBody>
                  <a:tcPr marL="68580" marR="68580" marT="0" marB="0" anchor="ctr">
                    <a:solidFill>
                      <a:schemeClr val="accent2">
                        <a:lumMod val="20000"/>
                        <a:lumOff val="80000"/>
                      </a:schemeClr>
                    </a:solidFill>
                  </a:tcPr>
                </a:tc>
                <a:tc>
                  <a:txBody>
                    <a:bodyPr/>
                    <a:lstStyle/>
                    <a:p>
                      <a:pPr marL="0" marR="0" algn="ctr">
                        <a:lnSpc>
                          <a:spcPct val="107000"/>
                        </a:lnSpc>
                        <a:spcBef>
                          <a:spcPts val="0"/>
                        </a:spcBef>
                        <a:spcAft>
                          <a:spcPts val="0"/>
                        </a:spcAft>
                        <a:tabLst>
                          <a:tab pos="5280025" algn="l"/>
                        </a:tabLst>
                      </a:pPr>
                      <a:r>
                        <a:rPr lang="en-US" sz="1100">
                          <a:solidFill>
                            <a:schemeClr val="accent4"/>
                          </a:solidFill>
                        </a:rPr>
                        <a:t>✓</a:t>
                      </a:r>
                    </a:p>
                  </a:txBody>
                  <a:tcPr marL="68580" marR="68580" marT="0" marB="0"/>
                </a:tc>
                <a:tc>
                  <a:txBody>
                    <a:bodyPr/>
                    <a:lstStyle/>
                    <a:p>
                      <a:pPr marL="0" marR="0" algn="ctr">
                        <a:lnSpc>
                          <a:spcPct val="107000"/>
                        </a:lnSpc>
                        <a:spcBef>
                          <a:spcPts val="0"/>
                        </a:spcBef>
                        <a:spcAft>
                          <a:spcPts val="0"/>
                        </a:spcAft>
                        <a:tabLst>
                          <a:tab pos="5280025" algn="l"/>
                        </a:tabLst>
                      </a:pPr>
                      <a:r>
                        <a:rPr lang="en-US" sz="1100">
                          <a:solidFill>
                            <a:schemeClr val="accent4"/>
                          </a:solidFill>
                        </a:rPr>
                        <a:t> </a:t>
                      </a:r>
                    </a:p>
                  </a:txBody>
                  <a:tcPr marL="68580" marR="68580" marT="0" marB="0"/>
                </a:tc>
                <a:tc>
                  <a:txBody>
                    <a:bodyPr/>
                    <a:lstStyle/>
                    <a:p>
                      <a:pPr marL="0" marR="0" algn="ctr">
                        <a:lnSpc>
                          <a:spcPct val="107000"/>
                        </a:lnSpc>
                        <a:spcBef>
                          <a:spcPts val="0"/>
                        </a:spcBef>
                        <a:spcAft>
                          <a:spcPts val="0"/>
                        </a:spcAft>
                        <a:tabLst>
                          <a:tab pos="5280025" algn="l"/>
                        </a:tabLst>
                      </a:pPr>
                      <a:r>
                        <a:rPr lang="en-US" sz="1100">
                          <a:solidFill>
                            <a:schemeClr val="accent4"/>
                          </a:solidFill>
                        </a:rPr>
                        <a:t>✓</a:t>
                      </a:r>
                    </a:p>
                  </a:txBody>
                  <a:tcPr marL="68580" marR="68580" marT="0" marB="0"/>
                </a:tc>
                <a:tc>
                  <a:txBody>
                    <a:bodyPr/>
                    <a:lstStyle/>
                    <a:p>
                      <a:pPr marL="0" marR="0" algn="ctr">
                        <a:lnSpc>
                          <a:spcPct val="107000"/>
                        </a:lnSpc>
                        <a:spcBef>
                          <a:spcPts val="0"/>
                        </a:spcBef>
                        <a:spcAft>
                          <a:spcPts val="0"/>
                        </a:spcAft>
                        <a:tabLst>
                          <a:tab pos="5280025" algn="l"/>
                        </a:tabLst>
                      </a:pPr>
                      <a:r>
                        <a:rPr lang="en-US" sz="1100">
                          <a:solidFill>
                            <a:schemeClr val="accent4"/>
                          </a:solidFill>
                        </a:rPr>
                        <a:t> </a:t>
                      </a:r>
                    </a:p>
                  </a:txBody>
                  <a:tcPr marL="68580" marR="68580" marT="0" marB="0"/>
                </a:tc>
                <a:tc>
                  <a:txBody>
                    <a:bodyPr/>
                    <a:lstStyle/>
                    <a:p>
                      <a:pPr marL="0" marR="0" algn="ctr">
                        <a:lnSpc>
                          <a:spcPct val="107000"/>
                        </a:lnSpc>
                        <a:spcBef>
                          <a:spcPts val="0"/>
                        </a:spcBef>
                        <a:spcAft>
                          <a:spcPts val="0"/>
                        </a:spcAft>
                        <a:tabLst>
                          <a:tab pos="5280025" algn="l"/>
                        </a:tabLst>
                      </a:pPr>
                      <a:r>
                        <a:rPr lang="en-US" sz="1100">
                          <a:solidFill>
                            <a:schemeClr val="accent4"/>
                          </a:solidFill>
                        </a:rPr>
                        <a:t>✓</a:t>
                      </a:r>
                    </a:p>
                  </a:txBody>
                  <a:tcPr marL="68580" marR="68580" marT="0" marB="0"/>
                </a:tc>
                <a:extLst>
                  <a:ext uri="{0D108BD9-81ED-4DB2-BD59-A6C34878D82A}">
                    <a16:rowId xmlns:a16="http://schemas.microsoft.com/office/drawing/2014/main" val="2251473477"/>
                  </a:ext>
                </a:extLst>
              </a:tr>
              <a:tr h="211526">
                <a:tc>
                  <a:txBody>
                    <a:bodyPr/>
                    <a:lstStyle/>
                    <a:p>
                      <a:pPr marL="0" marR="0" algn="ctr">
                        <a:lnSpc>
                          <a:spcPct val="107000"/>
                        </a:lnSpc>
                        <a:spcBef>
                          <a:spcPts val="0"/>
                        </a:spcBef>
                        <a:spcAft>
                          <a:spcPts val="0"/>
                        </a:spcAft>
                        <a:tabLst>
                          <a:tab pos="5280025" algn="l"/>
                        </a:tabLst>
                      </a:pPr>
                      <a:r>
                        <a:rPr lang="en-US" sz="1100" b="1">
                          <a:solidFill>
                            <a:schemeClr val="accent4"/>
                          </a:solidFill>
                        </a:rPr>
                        <a:t>AB</a:t>
                      </a:r>
                    </a:p>
                  </a:txBody>
                  <a:tcPr marL="68580" marR="68580" marT="0" marB="0" anchor="ctr">
                    <a:solidFill>
                      <a:schemeClr val="accent2">
                        <a:lumMod val="20000"/>
                        <a:lumOff val="80000"/>
                      </a:schemeClr>
                    </a:solidFill>
                  </a:tcPr>
                </a:tc>
                <a:tc>
                  <a:txBody>
                    <a:bodyPr/>
                    <a:lstStyle/>
                    <a:p>
                      <a:pPr marL="0" marR="0" algn="ctr">
                        <a:lnSpc>
                          <a:spcPct val="107000"/>
                        </a:lnSpc>
                        <a:spcBef>
                          <a:spcPts val="0"/>
                        </a:spcBef>
                        <a:spcAft>
                          <a:spcPts val="0"/>
                        </a:spcAft>
                        <a:tabLst>
                          <a:tab pos="5280025" algn="l"/>
                        </a:tabLst>
                      </a:pPr>
                      <a:r>
                        <a:rPr lang="en-US" sz="1100">
                          <a:solidFill>
                            <a:schemeClr val="accent4"/>
                          </a:solidFill>
                        </a:rPr>
                        <a:t>✓</a:t>
                      </a:r>
                    </a:p>
                  </a:txBody>
                  <a:tcPr marL="68580" marR="68580" marT="0" marB="0"/>
                </a:tc>
                <a:tc>
                  <a:txBody>
                    <a:bodyPr/>
                    <a:lstStyle/>
                    <a:p>
                      <a:pPr marL="0" marR="0" algn="ctr">
                        <a:lnSpc>
                          <a:spcPct val="107000"/>
                        </a:lnSpc>
                        <a:spcBef>
                          <a:spcPts val="0"/>
                        </a:spcBef>
                        <a:spcAft>
                          <a:spcPts val="0"/>
                        </a:spcAft>
                        <a:tabLst>
                          <a:tab pos="5280025" algn="l"/>
                        </a:tabLst>
                      </a:pPr>
                      <a:r>
                        <a:rPr lang="en-US" sz="1100">
                          <a:solidFill>
                            <a:schemeClr val="accent4"/>
                          </a:solidFill>
                        </a:rPr>
                        <a:t> </a:t>
                      </a:r>
                    </a:p>
                  </a:txBody>
                  <a:tcPr marL="68580" marR="68580" marT="0" marB="0"/>
                </a:tc>
                <a:tc>
                  <a:txBody>
                    <a:bodyPr/>
                    <a:lstStyle/>
                    <a:p>
                      <a:pPr marL="0" marR="0" algn="ctr">
                        <a:lnSpc>
                          <a:spcPct val="107000"/>
                        </a:lnSpc>
                        <a:spcBef>
                          <a:spcPts val="0"/>
                        </a:spcBef>
                        <a:spcAft>
                          <a:spcPts val="0"/>
                        </a:spcAft>
                        <a:tabLst>
                          <a:tab pos="5280025" algn="l"/>
                        </a:tabLst>
                      </a:pPr>
                      <a:r>
                        <a:rPr lang="en-US" sz="1100">
                          <a:solidFill>
                            <a:schemeClr val="accent4"/>
                          </a:solidFill>
                        </a:rPr>
                        <a:t>✓</a:t>
                      </a:r>
                    </a:p>
                  </a:txBody>
                  <a:tcPr marL="68580" marR="68580" marT="0" marB="0"/>
                </a:tc>
                <a:tc>
                  <a:txBody>
                    <a:bodyPr/>
                    <a:lstStyle/>
                    <a:p>
                      <a:pPr marL="0" marR="0" algn="ctr">
                        <a:lnSpc>
                          <a:spcPct val="107000"/>
                        </a:lnSpc>
                        <a:spcBef>
                          <a:spcPts val="0"/>
                        </a:spcBef>
                        <a:spcAft>
                          <a:spcPts val="0"/>
                        </a:spcAft>
                        <a:tabLst>
                          <a:tab pos="5280025" algn="l"/>
                        </a:tabLst>
                      </a:pPr>
                      <a:r>
                        <a:rPr lang="en-US" sz="1100">
                          <a:solidFill>
                            <a:schemeClr val="accent4"/>
                          </a:solidFill>
                        </a:rPr>
                        <a:t> </a:t>
                      </a:r>
                    </a:p>
                  </a:txBody>
                  <a:tcPr marL="68580" marR="68580" marT="0" marB="0"/>
                </a:tc>
                <a:tc>
                  <a:txBody>
                    <a:bodyPr/>
                    <a:lstStyle/>
                    <a:p>
                      <a:pPr marL="0" marR="0" algn="ctr">
                        <a:lnSpc>
                          <a:spcPct val="107000"/>
                        </a:lnSpc>
                        <a:spcBef>
                          <a:spcPts val="0"/>
                        </a:spcBef>
                        <a:spcAft>
                          <a:spcPts val="0"/>
                        </a:spcAft>
                        <a:tabLst>
                          <a:tab pos="5280025" algn="l"/>
                        </a:tabLst>
                      </a:pPr>
                      <a:r>
                        <a:rPr lang="en-US" sz="1100">
                          <a:solidFill>
                            <a:schemeClr val="accent4"/>
                          </a:solidFill>
                        </a:rPr>
                        <a:t>✓</a:t>
                      </a:r>
                    </a:p>
                  </a:txBody>
                  <a:tcPr marL="68580" marR="68580" marT="0" marB="0"/>
                </a:tc>
                <a:extLst>
                  <a:ext uri="{0D108BD9-81ED-4DB2-BD59-A6C34878D82A}">
                    <a16:rowId xmlns:a16="http://schemas.microsoft.com/office/drawing/2014/main" val="4114150687"/>
                  </a:ext>
                </a:extLst>
              </a:tr>
              <a:tr h="211526">
                <a:tc>
                  <a:txBody>
                    <a:bodyPr/>
                    <a:lstStyle/>
                    <a:p>
                      <a:pPr marL="0" marR="0" algn="ctr">
                        <a:lnSpc>
                          <a:spcPct val="107000"/>
                        </a:lnSpc>
                        <a:spcBef>
                          <a:spcPts val="0"/>
                        </a:spcBef>
                        <a:spcAft>
                          <a:spcPts val="0"/>
                        </a:spcAft>
                        <a:tabLst>
                          <a:tab pos="5280025" algn="l"/>
                        </a:tabLst>
                      </a:pPr>
                      <a:r>
                        <a:rPr lang="en-US" sz="1100" b="1" dirty="0">
                          <a:solidFill>
                            <a:schemeClr val="accent4"/>
                          </a:solidFill>
                        </a:rPr>
                        <a:t>SK</a:t>
                      </a:r>
                    </a:p>
                  </a:txBody>
                  <a:tcPr marL="68580" marR="68580" marT="0" marB="0" anchor="ctr">
                    <a:solidFill>
                      <a:schemeClr val="accent2">
                        <a:lumMod val="20000"/>
                        <a:lumOff val="80000"/>
                      </a:schemeClr>
                    </a:solidFill>
                  </a:tcPr>
                </a:tc>
                <a:tc>
                  <a:txBody>
                    <a:bodyPr/>
                    <a:lstStyle/>
                    <a:p>
                      <a:pPr marL="0" marR="0" algn="ctr">
                        <a:lnSpc>
                          <a:spcPct val="107000"/>
                        </a:lnSpc>
                        <a:spcBef>
                          <a:spcPts val="0"/>
                        </a:spcBef>
                        <a:spcAft>
                          <a:spcPts val="0"/>
                        </a:spcAft>
                        <a:tabLst>
                          <a:tab pos="5280025" algn="l"/>
                        </a:tabLst>
                      </a:pPr>
                      <a:r>
                        <a:rPr lang="en-US" sz="1100">
                          <a:solidFill>
                            <a:schemeClr val="accent4"/>
                          </a:solidFill>
                        </a:rPr>
                        <a:t>✓</a:t>
                      </a:r>
                    </a:p>
                  </a:txBody>
                  <a:tcPr marL="68580" marR="68580" marT="0" marB="0"/>
                </a:tc>
                <a:tc>
                  <a:txBody>
                    <a:bodyPr/>
                    <a:lstStyle/>
                    <a:p>
                      <a:pPr marL="0" marR="0" algn="ctr">
                        <a:lnSpc>
                          <a:spcPct val="107000"/>
                        </a:lnSpc>
                        <a:spcBef>
                          <a:spcPts val="0"/>
                        </a:spcBef>
                        <a:spcAft>
                          <a:spcPts val="0"/>
                        </a:spcAft>
                        <a:tabLst>
                          <a:tab pos="5280025" algn="l"/>
                        </a:tabLst>
                      </a:pPr>
                      <a:r>
                        <a:rPr lang="en-US" sz="1100">
                          <a:solidFill>
                            <a:schemeClr val="accent4"/>
                          </a:solidFill>
                        </a:rPr>
                        <a:t>✓</a:t>
                      </a:r>
                    </a:p>
                  </a:txBody>
                  <a:tcPr marL="68580" marR="68580" marT="0" marB="0"/>
                </a:tc>
                <a:tc>
                  <a:txBody>
                    <a:bodyPr/>
                    <a:lstStyle/>
                    <a:p>
                      <a:pPr marL="0" marR="0" algn="ctr">
                        <a:lnSpc>
                          <a:spcPct val="107000"/>
                        </a:lnSpc>
                        <a:spcBef>
                          <a:spcPts val="0"/>
                        </a:spcBef>
                        <a:spcAft>
                          <a:spcPts val="0"/>
                        </a:spcAft>
                        <a:tabLst>
                          <a:tab pos="5280025" algn="l"/>
                        </a:tabLst>
                      </a:pPr>
                      <a:r>
                        <a:rPr lang="en-US" sz="1100">
                          <a:solidFill>
                            <a:schemeClr val="accent4"/>
                          </a:solidFill>
                        </a:rPr>
                        <a:t> </a:t>
                      </a:r>
                    </a:p>
                  </a:txBody>
                  <a:tcPr marL="68580" marR="68580" marT="0" marB="0"/>
                </a:tc>
                <a:tc>
                  <a:txBody>
                    <a:bodyPr/>
                    <a:lstStyle/>
                    <a:p>
                      <a:pPr marL="0" marR="0" algn="ctr">
                        <a:lnSpc>
                          <a:spcPct val="107000"/>
                        </a:lnSpc>
                        <a:spcBef>
                          <a:spcPts val="0"/>
                        </a:spcBef>
                        <a:spcAft>
                          <a:spcPts val="0"/>
                        </a:spcAft>
                        <a:tabLst>
                          <a:tab pos="5280025" algn="l"/>
                        </a:tabLst>
                      </a:pPr>
                      <a:r>
                        <a:rPr lang="en-US" sz="1100">
                          <a:solidFill>
                            <a:schemeClr val="accent4"/>
                          </a:solidFill>
                        </a:rPr>
                        <a:t> </a:t>
                      </a:r>
                    </a:p>
                  </a:txBody>
                  <a:tcPr marL="68580" marR="68580" marT="0" marB="0"/>
                </a:tc>
                <a:tc>
                  <a:txBody>
                    <a:bodyPr/>
                    <a:lstStyle/>
                    <a:p>
                      <a:pPr marL="0" marR="0" algn="ctr">
                        <a:lnSpc>
                          <a:spcPct val="107000"/>
                        </a:lnSpc>
                        <a:spcBef>
                          <a:spcPts val="0"/>
                        </a:spcBef>
                        <a:spcAft>
                          <a:spcPts val="0"/>
                        </a:spcAft>
                        <a:tabLst>
                          <a:tab pos="5280025" algn="l"/>
                        </a:tabLst>
                      </a:pPr>
                      <a:r>
                        <a:rPr lang="en-US" sz="1100">
                          <a:solidFill>
                            <a:schemeClr val="accent4"/>
                          </a:solidFill>
                        </a:rPr>
                        <a:t>✓</a:t>
                      </a:r>
                    </a:p>
                  </a:txBody>
                  <a:tcPr marL="68580" marR="68580" marT="0" marB="0"/>
                </a:tc>
                <a:extLst>
                  <a:ext uri="{0D108BD9-81ED-4DB2-BD59-A6C34878D82A}">
                    <a16:rowId xmlns:a16="http://schemas.microsoft.com/office/drawing/2014/main" val="287287775"/>
                  </a:ext>
                </a:extLst>
              </a:tr>
              <a:tr h="211526">
                <a:tc>
                  <a:txBody>
                    <a:bodyPr/>
                    <a:lstStyle/>
                    <a:p>
                      <a:pPr marL="0" marR="0" algn="ctr">
                        <a:lnSpc>
                          <a:spcPct val="107000"/>
                        </a:lnSpc>
                        <a:spcBef>
                          <a:spcPts val="0"/>
                        </a:spcBef>
                        <a:spcAft>
                          <a:spcPts val="0"/>
                        </a:spcAft>
                        <a:tabLst>
                          <a:tab pos="5280025" algn="l"/>
                        </a:tabLst>
                      </a:pPr>
                      <a:r>
                        <a:rPr lang="en-US" sz="1100" b="1">
                          <a:solidFill>
                            <a:schemeClr val="accent4"/>
                          </a:solidFill>
                        </a:rPr>
                        <a:t>MB</a:t>
                      </a:r>
                    </a:p>
                  </a:txBody>
                  <a:tcPr marL="68580" marR="68580" marT="0" marB="0" anchor="ctr">
                    <a:solidFill>
                      <a:schemeClr val="accent2">
                        <a:lumMod val="20000"/>
                        <a:lumOff val="80000"/>
                      </a:schemeClr>
                    </a:solidFill>
                  </a:tcPr>
                </a:tc>
                <a:tc>
                  <a:txBody>
                    <a:bodyPr/>
                    <a:lstStyle/>
                    <a:p>
                      <a:pPr marL="0" marR="0" algn="ctr">
                        <a:lnSpc>
                          <a:spcPct val="107000"/>
                        </a:lnSpc>
                        <a:spcBef>
                          <a:spcPts val="0"/>
                        </a:spcBef>
                        <a:spcAft>
                          <a:spcPts val="0"/>
                        </a:spcAft>
                        <a:tabLst>
                          <a:tab pos="5280025" algn="l"/>
                        </a:tabLst>
                      </a:pPr>
                      <a:r>
                        <a:rPr lang="en-US" sz="1100">
                          <a:solidFill>
                            <a:schemeClr val="accent4"/>
                          </a:solidFill>
                        </a:rPr>
                        <a:t> </a:t>
                      </a:r>
                    </a:p>
                  </a:txBody>
                  <a:tcPr marL="68580" marR="68580" marT="0" marB="0"/>
                </a:tc>
                <a:tc>
                  <a:txBody>
                    <a:bodyPr/>
                    <a:lstStyle/>
                    <a:p>
                      <a:pPr marL="0" marR="0" algn="ctr">
                        <a:lnSpc>
                          <a:spcPct val="107000"/>
                        </a:lnSpc>
                        <a:spcBef>
                          <a:spcPts val="0"/>
                        </a:spcBef>
                        <a:spcAft>
                          <a:spcPts val="0"/>
                        </a:spcAft>
                        <a:tabLst>
                          <a:tab pos="5280025" algn="l"/>
                        </a:tabLst>
                      </a:pPr>
                      <a:r>
                        <a:rPr lang="en-US" sz="1100">
                          <a:solidFill>
                            <a:schemeClr val="accent4"/>
                          </a:solidFill>
                        </a:rPr>
                        <a:t>✓</a:t>
                      </a:r>
                    </a:p>
                  </a:txBody>
                  <a:tcPr marL="68580" marR="68580" marT="0" marB="0"/>
                </a:tc>
                <a:tc>
                  <a:txBody>
                    <a:bodyPr/>
                    <a:lstStyle/>
                    <a:p>
                      <a:pPr marL="0" marR="0" algn="ctr">
                        <a:lnSpc>
                          <a:spcPct val="107000"/>
                        </a:lnSpc>
                        <a:spcBef>
                          <a:spcPts val="0"/>
                        </a:spcBef>
                        <a:spcAft>
                          <a:spcPts val="0"/>
                        </a:spcAft>
                        <a:tabLst>
                          <a:tab pos="5280025" algn="l"/>
                        </a:tabLst>
                      </a:pPr>
                      <a:r>
                        <a:rPr lang="en-US" sz="1100">
                          <a:solidFill>
                            <a:schemeClr val="accent4"/>
                          </a:solidFill>
                        </a:rPr>
                        <a:t> </a:t>
                      </a:r>
                    </a:p>
                  </a:txBody>
                  <a:tcPr marL="68580" marR="68580" marT="0" marB="0"/>
                </a:tc>
                <a:tc>
                  <a:txBody>
                    <a:bodyPr/>
                    <a:lstStyle/>
                    <a:p>
                      <a:pPr marL="0" marR="0" algn="ctr">
                        <a:lnSpc>
                          <a:spcPct val="107000"/>
                        </a:lnSpc>
                        <a:spcBef>
                          <a:spcPts val="0"/>
                        </a:spcBef>
                        <a:spcAft>
                          <a:spcPts val="0"/>
                        </a:spcAft>
                        <a:tabLst>
                          <a:tab pos="5280025" algn="l"/>
                        </a:tabLst>
                      </a:pPr>
                      <a:r>
                        <a:rPr lang="en-US" sz="1100">
                          <a:solidFill>
                            <a:schemeClr val="accent4"/>
                          </a:solidFill>
                        </a:rPr>
                        <a:t> </a:t>
                      </a:r>
                    </a:p>
                  </a:txBody>
                  <a:tcPr marL="68580" marR="68580" marT="0" marB="0"/>
                </a:tc>
                <a:tc>
                  <a:txBody>
                    <a:bodyPr/>
                    <a:lstStyle/>
                    <a:p>
                      <a:pPr marL="0" marR="0" algn="ctr">
                        <a:lnSpc>
                          <a:spcPct val="107000"/>
                        </a:lnSpc>
                        <a:spcBef>
                          <a:spcPts val="0"/>
                        </a:spcBef>
                        <a:spcAft>
                          <a:spcPts val="0"/>
                        </a:spcAft>
                        <a:tabLst>
                          <a:tab pos="5280025" algn="l"/>
                        </a:tabLst>
                      </a:pPr>
                      <a:r>
                        <a:rPr lang="en-US" sz="1100">
                          <a:solidFill>
                            <a:schemeClr val="accent4"/>
                          </a:solidFill>
                        </a:rPr>
                        <a:t>✓</a:t>
                      </a:r>
                    </a:p>
                  </a:txBody>
                  <a:tcPr marL="68580" marR="68580" marT="0" marB="0"/>
                </a:tc>
                <a:extLst>
                  <a:ext uri="{0D108BD9-81ED-4DB2-BD59-A6C34878D82A}">
                    <a16:rowId xmlns:a16="http://schemas.microsoft.com/office/drawing/2014/main" val="1140844576"/>
                  </a:ext>
                </a:extLst>
              </a:tr>
              <a:tr h="211526">
                <a:tc>
                  <a:txBody>
                    <a:bodyPr/>
                    <a:lstStyle/>
                    <a:p>
                      <a:pPr marL="0" marR="0" algn="ctr">
                        <a:lnSpc>
                          <a:spcPct val="107000"/>
                        </a:lnSpc>
                        <a:spcBef>
                          <a:spcPts val="0"/>
                        </a:spcBef>
                        <a:spcAft>
                          <a:spcPts val="0"/>
                        </a:spcAft>
                        <a:tabLst>
                          <a:tab pos="5280025" algn="l"/>
                        </a:tabLst>
                      </a:pPr>
                      <a:r>
                        <a:rPr lang="en-US" sz="1100" b="1">
                          <a:solidFill>
                            <a:schemeClr val="accent4"/>
                          </a:solidFill>
                        </a:rPr>
                        <a:t>ON</a:t>
                      </a:r>
                    </a:p>
                  </a:txBody>
                  <a:tcPr marL="68580" marR="68580" marT="0" marB="0" anchor="ctr">
                    <a:solidFill>
                      <a:schemeClr val="accent2">
                        <a:lumMod val="20000"/>
                        <a:lumOff val="80000"/>
                      </a:schemeClr>
                    </a:solidFill>
                  </a:tcPr>
                </a:tc>
                <a:tc>
                  <a:txBody>
                    <a:bodyPr/>
                    <a:lstStyle/>
                    <a:p>
                      <a:pPr marL="0" marR="0" algn="ctr">
                        <a:lnSpc>
                          <a:spcPct val="107000"/>
                        </a:lnSpc>
                        <a:spcBef>
                          <a:spcPts val="0"/>
                        </a:spcBef>
                        <a:spcAft>
                          <a:spcPts val="0"/>
                        </a:spcAft>
                        <a:tabLst>
                          <a:tab pos="5280025" algn="l"/>
                        </a:tabLst>
                      </a:pPr>
                      <a:r>
                        <a:rPr lang="en-US" sz="1100">
                          <a:solidFill>
                            <a:schemeClr val="accent4"/>
                          </a:solidFill>
                        </a:rPr>
                        <a:t>✓</a:t>
                      </a:r>
                    </a:p>
                  </a:txBody>
                  <a:tcPr marL="68580" marR="68580" marT="0" marB="0"/>
                </a:tc>
                <a:tc>
                  <a:txBody>
                    <a:bodyPr/>
                    <a:lstStyle/>
                    <a:p>
                      <a:pPr marL="0" marR="0" algn="ctr">
                        <a:lnSpc>
                          <a:spcPct val="107000"/>
                        </a:lnSpc>
                        <a:spcBef>
                          <a:spcPts val="0"/>
                        </a:spcBef>
                        <a:spcAft>
                          <a:spcPts val="0"/>
                        </a:spcAft>
                        <a:tabLst>
                          <a:tab pos="5280025" algn="l"/>
                        </a:tabLst>
                      </a:pPr>
                      <a:r>
                        <a:rPr lang="en-US" sz="1100">
                          <a:solidFill>
                            <a:schemeClr val="accent4"/>
                          </a:solidFill>
                        </a:rPr>
                        <a:t> </a:t>
                      </a:r>
                    </a:p>
                  </a:txBody>
                  <a:tcPr marL="68580" marR="68580" marT="0" marB="0"/>
                </a:tc>
                <a:tc>
                  <a:txBody>
                    <a:bodyPr/>
                    <a:lstStyle/>
                    <a:p>
                      <a:pPr marL="0" marR="0" algn="ctr">
                        <a:lnSpc>
                          <a:spcPct val="107000"/>
                        </a:lnSpc>
                        <a:spcBef>
                          <a:spcPts val="0"/>
                        </a:spcBef>
                        <a:spcAft>
                          <a:spcPts val="0"/>
                        </a:spcAft>
                        <a:tabLst>
                          <a:tab pos="5280025" algn="l"/>
                        </a:tabLst>
                      </a:pPr>
                      <a:r>
                        <a:rPr lang="en-US" sz="1100">
                          <a:solidFill>
                            <a:schemeClr val="accent4"/>
                          </a:solidFill>
                        </a:rPr>
                        <a:t>✓</a:t>
                      </a:r>
                    </a:p>
                  </a:txBody>
                  <a:tcPr marL="68580" marR="68580" marT="0" marB="0"/>
                </a:tc>
                <a:tc>
                  <a:txBody>
                    <a:bodyPr/>
                    <a:lstStyle/>
                    <a:p>
                      <a:pPr marL="0" marR="0" algn="ctr">
                        <a:lnSpc>
                          <a:spcPct val="107000"/>
                        </a:lnSpc>
                        <a:spcBef>
                          <a:spcPts val="0"/>
                        </a:spcBef>
                        <a:spcAft>
                          <a:spcPts val="0"/>
                        </a:spcAft>
                        <a:tabLst>
                          <a:tab pos="5280025" algn="l"/>
                        </a:tabLst>
                      </a:pPr>
                      <a:r>
                        <a:rPr lang="en-US" sz="1100">
                          <a:solidFill>
                            <a:schemeClr val="accent4"/>
                          </a:solidFill>
                        </a:rPr>
                        <a:t> </a:t>
                      </a:r>
                    </a:p>
                  </a:txBody>
                  <a:tcPr marL="68580" marR="68580" marT="0" marB="0"/>
                </a:tc>
                <a:tc>
                  <a:txBody>
                    <a:bodyPr/>
                    <a:lstStyle/>
                    <a:p>
                      <a:pPr marL="0" marR="0" algn="ctr">
                        <a:lnSpc>
                          <a:spcPct val="107000"/>
                        </a:lnSpc>
                        <a:spcBef>
                          <a:spcPts val="0"/>
                        </a:spcBef>
                        <a:spcAft>
                          <a:spcPts val="0"/>
                        </a:spcAft>
                        <a:tabLst>
                          <a:tab pos="5280025" algn="l"/>
                        </a:tabLst>
                      </a:pPr>
                      <a:r>
                        <a:rPr lang="en-US" sz="1100">
                          <a:solidFill>
                            <a:schemeClr val="accent4"/>
                          </a:solidFill>
                        </a:rPr>
                        <a:t>✓</a:t>
                      </a:r>
                    </a:p>
                  </a:txBody>
                  <a:tcPr marL="68580" marR="68580" marT="0" marB="0"/>
                </a:tc>
                <a:extLst>
                  <a:ext uri="{0D108BD9-81ED-4DB2-BD59-A6C34878D82A}">
                    <a16:rowId xmlns:a16="http://schemas.microsoft.com/office/drawing/2014/main" val="38346898"/>
                  </a:ext>
                </a:extLst>
              </a:tr>
              <a:tr h="211526">
                <a:tc>
                  <a:txBody>
                    <a:bodyPr/>
                    <a:lstStyle/>
                    <a:p>
                      <a:pPr marL="0" marR="0" algn="ctr">
                        <a:lnSpc>
                          <a:spcPct val="107000"/>
                        </a:lnSpc>
                        <a:spcBef>
                          <a:spcPts val="0"/>
                        </a:spcBef>
                        <a:spcAft>
                          <a:spcPts val="0"/>
                        </a:spcAft>
                        <a:tabLst>
                          <a:tab pos="5280025" algn="l"/>
                        </a:tabLst>
                      </a:pPr>
                      <a:r>
                        <a:rPr lang="en-US" sz="1100" b="1" dirty="0">
                          <a:solidFill>
                            <a:schemeClr val="accent4"/>
                          </a:solidFill>
                        </a:rPr>
                        <a:t>QC</a:t>
                      </a:r>
                    </a:p>
                  </a:txBody>
                  <a:tcPr marL="68580" marR="68580" marT="0" marB="0" anchor="ctr">
                    <a:solidFill>
                      <a:schemeClr val="accent2">
                        <a:lumMod val="20000"/>
                        <a:lumOff val="80000"/>
                      </a:schemeClr>
                    </a:solidFill>
                  </a:tcPr>
                </a:tc>
                <a:tc>
                  <a:txBody>
                    <a:bodyPr/>
                    <a:lstStyle/>
                    <a:p>
                      <a:pPr marL="0" marR="0" algn="ctr">
                        <a:lnSpc>
                          <a:spcPct val="107000"/>
                        </a:lnSpc>
                        <a:spcBef>
                          <a:spcPts val="0"/>
                        </a:spcBef>
                        <a:spcAft>
                          <a:spcPts val="0"/>
                        </a:spcAft>
                        <a:tabLst>
                          <a:tab pos="5280025" algn="l"/>
                        </a:tabLst>
                      </a:pPr>
                      <a:r>
                        <a:rPr lang="en-US" sz="1100">
                          <a:solidFill>
                            <a:schemeClr val="accent4"/>
                          </a:solidFill>
                        </a:rPr>
                        <a:t>✓</a:t>
                      </a:r>
                    </a:p>
                  </a:txBody>
                  <a:tcPr marL="68580" marR="68580" marT="0" marB="0"/>
                </a:tc>
                <a:tc>
                  <a:txBody>
                    <a:bodyPr/>
                    <a:lstStyle/>
                    <a:p>
                      <a:pPr marL="0" marR="0" algn="ctr">
                        <a:lnSpc>
                          <a:spcPct val="107000"/>
                        </a:lnSpc>
                        <a:spcBef>
                          <a:spcPts val="0"/>
                        </a:spcBef>
                        <a:spcAft>
                          <a:spcPts val="0"/>
                        </a:spcAft>
                        <a:tabLst>
                          <a:tab pos="5280025" algn="l"/>
                        </a:tabLst>
                      </a:pPr>
                      <a:r>
                        <a:rPr lang="en-US" sz="1100">
                          <a:solidFill>
                            <a:schemeClr val="accent4"/>
                          </a:solidFill>
                        </a:rPr>
                        <a:t> </a:t>
                      </a:r>
                    </a:p>
                  </a:txBody>
                  <a:tcPr marL="68580" marR="68580" marT="0" marB="0"/>
                </a:tc>
                <a:tc>
                  <a:txBody>
                    <a:bodyPr/>
                    <a:lstStyle/>
                    <a:p>
                      <a:pPr marL="0" marR="0" algn="ctr">
                        <a:lnSpc>
                          <a:spcPct val="107000"/>
                        </a:lnSpc>
                        <a:spcBef>
                          <a:spcPts val="0"/>
                        </a:spcBef>
                        <a:spcAft>
                          <a:spcPts val="0"/>
                        </a:spcAft>
                        <a:tabLst>
                          <a:tab pos="5280025" algn="l"/>
                        </a:tabLst>
                      </a:pPr>
                      <a:r>
                        <a:rPr lang="en-US" sz="1100">
                          <a:solidFill>
                            <a:schemeClr val="accent4"/>
                          </a:solidFill>
                        </a:rPr>
                        <a:t>✓* </a:t>
                      </a:r>
                    </a:p>
                  </a:txBody>
                  <a:tcPr marL="68580" marR="68580" marT="0" marB="0"/>
                </a:tc>
                <a:tc>
                  <a:txBody>
                    <a:bodyPr/>
                    <a:lstStyle/>
                    <a:p>
                      <a:pPr marL="0" marR="0" algn="ctr">
                        <a:lnSpc>
                          <a:spcPct val="107000"/>
                        </a:lnSpc>
                        <a:spcBef>
                          <a:spcPts val="0"/>
                        </a:spcBef>
                        <a:spcAft>
                          <a:spcPts val="0"/>
                        </a:spcAft>
                        <a:tabLst>
                          <a:tab pos="5280025" algn="l"/>
                        </a:tabLst>
                      </a:pPr>
                      <a:r>
                        <a:rPr lang="en-US" sz="1100">
                          <a:solidFill>
                            <a:schemeClr val="accent4"/>
                          </a:solidFill>
                        </a:rPr>
                        <a:t> </a:t>
                      </a:r>
                    </a:p>
                  </a:txBody>
                  <a:tcPr marL="68580" marR="68580" marT="0" marB="0"/>
                </a:tc>
                <a:tc>
                  <a:txBody>
                    <a:bodyPr/>
                    <a:lstStyle/>
                    <a:p>
                      <a:pPr marL="0" marR="0" algn="ctr">
                        <a:lnSpc>
                          <a:spcPct val="107000"/>
                        </a:lnSpc>
                        <a:spcBef>
                          <a:spcPts val="0"/>
                        </a:spcBef>
                        <a:spcAft>
                          <a:spcPts val="0"/>
                        </a:spcAft>
                        <a:tabLst>
                          <a:tab pos="5280025" algn="l"/>
                        </a:tabLst>
                      </a:pPr>
                      <a:r>
                        <a:rPr lang="en-US" sz="1100">
                          <a:solidFill>
                            <a:schemeClr val="accent4"/>
                          </a:solidFill>
                        </a:rPr>
                        <a:t>✓</a:t>
                      </a:r>
                    </a:p>
                  </a:txBody>
                  <a:tcPr marL="68580" marR="68580" marT="0" marB="0"/>
                </a:tc>
                <a:extLst>
                  <a:ext uri="{0D108BD9-81ED-4DB2-BD59-A6C34878D82A}">
                    <a16:rowId xmlns:a16="http://schemas.microsoft.com/office/drawing/2014/main" val="107839480"/>
                  </a:ext>
                </a:extLst>
              </a:tr>
              <a:tr h="274156">
                <a:tc>
                  <a:txBody>
                    <a:bodyPr/>
                    <a:lstStyle/>
                    <a:p>
                      <a:pPr marL="0" marR="0" algn="ctr">
                        <a:lnSpc>
                          <a:spcPct val="107000"/>
                        </a:lnSpc>
                        <a:spcBef>
                          <a:spcPts val="0"/>
                        </a:spcBef>
                        <a:spcAft>
                          <a:spcPts val="0"/>
                        </a:spcAft>
                        <a:tabLst>
                          <a:tab pos="5280025" algn="l"/>
                        </a:tabLst>
                      </a:pPr>
                      <a:r>
                        <a:rPr lang="en-US" sz="1100" b="1" dirty="0">
                          <a:solidFill>
                            <a:schemeClr val="accent4"/>
                          </a:solidFill>
                        </a:rPr>
                        <a:t>NB</a:t>
                      </a:r>
                    </a:p>
                  </a:txBody>
                  <a:tcPr marL="68580" marR="68580" marT="0" marB="0" anchor="ctr">
                    <a:solidFill>
                      <a:schemeClr val="accent2">
                        <a:lumMod val="20000"/>
                        <a:lumOff val="80000"/>
                      </a:schemeClr>
                    </a:solidFill>
                  </a:tcPr>
                </a:tc>
                <a:tc>
                  <a:txBody>
                    <a:bodyPr/>
                    <a:lstStyle/>
                    <a:p>
                      <a:pPr marL="0" marR="0" algn="ctr">
                        <a:lnSpc>
                          <a:spcPct val="107000"/>
                        </a:lnSpc>
                        <a:spcBef>
                          <a:spcPts val="0"/>
                        </a:spcBef>
                        <a:spcAft>
                          <a:spcPts val="0"/>
                        </a:spcAft>
                        <a:tabLst>
                          <a:tab pos="5280025" algn="l"/>
                        </a:tabLst>
                      </a:pPr>
                      <a:r>
                        <a:rPr lang="en-US" sz="1100">
                          <a:solidFill>
                            <a:schemeClr val="accent4"/>
                          </a:solidFill>
                        </a:rPr>
                        <a:t>✓</a:t>
                      </a:r>
                    </a:p>
                  </a:txBody>
                  <a:tcPr marL="68580" marR="68580" marT="0" marB="0"/>
                </a:tc>
                <a:tc>
                  <a:txBody>
                    <a:bodyPr/>
                    <a:lstStyle/>
                    <a:p>
                      <a:pPr marL="0" marR="0" algn="ctr">
                        <a:lnSpc>
                          <a:spcPct val="107000"/>
                        </a:lnSpc>
                        <a:spcBef>
                          <a:spcPts val="0"/>
                        </a:spcBef>
                        <a:spcAft>
                          <a:spcPts val="0"/>
                        </a:spcAft>
                        <a:tabLst>
                          <a:tab pos="5280025" algn="l"/>
                        </a:tabLst>
                      </a:pPr>
                      <a:r>
                        <a:rPr lang="en-US" sz="1100">
                          <a:solidFill>
                            <a:schemeClr val="accent4"/>
                          </a:solidFill>
                        </a:rPr>
                        <a:t>✓</a:t>
                      </a:r>
                    </a:p>
                  </a:txBody>
                  <a:tcPr marL="68580" marR="68580" marT="0" marB="0"/>
                </a:tc>
                <a:tc>
                  <a:txBody>
                    <a:bodyPr/>
                    <a:lstStyle/>
                    <a:p>
                      <a:pPr marL="0" marR="0" algn="ctr">
                        <a:lnSpc>
                          <a:spcPct val="107000"/>
                        </a:lnSpc>
                        <a:spcBef>
                          <a:spcPts val="0"/>
                        </a:spcBef>
                        <a:spcAft>
                          <a:spcPts val="0"/>
                        </a:spcAft>
                        <a:tabLst>
                          <a:tab pos="5280025" algn="l"/>
                        </a:tabLst>
                      </a:pPr>
                      <a:r>
                        <a:rPr lang="en-US" sz="1100">
                          <a:solidFill>
                            <a:schemeClr val="accent4"/>
                          </a:solidFill>
                        </a:rPr>
                        <a:t> </a:t>
                      </a:r>
                    </a:p>
                  </a:txBody>
                  <a:tcPr marL="68580" marR="68580" marT="0" marB="0"/>
                </a:tc>
                <a:tc>
                  <a:txBody>
                    <a:bodyPr/>
                    <a:lstStyle/>
                    <a:p>
                      <a:pPr marL="0" marR="0" algn="ctr">
                        <a:lnSpc>
                          <a:spcPct val="107000"/>
                        </a:lnSpc>
                        <a:spcBef>
                          <a:spcPts val="0"/>
                        </a:spcBef>
                        <a:spcAft>
                          <a:spcPts val="0"/>
                        </a:spcAft>
                        <a:tabLst>
                          <a:tab pos="5280025" algn="l"/>
                        </a:tabLst>
                      </a:pPr>
                      <a:r>
                        <a:rPr lang="en-US" sz="1100">
                          <a:solidFill>
                            <a:schemeClr val="accent4"/>
                          </a:solidFill>
                        </a:rPr>
                        <a:t> </a:t>
                      </a:r>
                    </a:p>
                  </a:txBody>
                  <a:tcPr marL="68580" marR="68580" marT="0" marB="0"/>
                </a:tc>
                <a:tc>
                  <a:txBody>
                    <a:bodyPr/>
                    <a:lstStyle/>
                    <a:p>
                      <a:pPr marL="0" marR="0" algn="ctr">
                        <a:lnSpc>
                          <a:spcPct val="107000"/>
                        </a:lnSpc>
                        <a:spcBef>
                          <a:spcPts val="0"/>
                        </a:spcBef>
                        <a:spcAft>
                          <a:spcPts val="0"/>
                        </a:spcAft>
                        <a:tabLst>
                          <a:tab pos="5280025" algn="l"/>
                        </a:tabLst>
                      </a:pPr>
                      <a:r>
                        <a:rPr lang="en-US" sz="1100">
                          <a:solidFill>
                            <a:schemeClr val="accent4"/>
                          </a:solidFill>
                        </a:rPr>
                        <a:t> </a:t>
                      </a:r>
                    </a:p>
                  </a:txBody>
                  <a:tcPr marL="68580" marR="68580" marT="0" marB="0"/>
                </a:tc>
                <a:extLst>
                  <a:ext uri="{0D108BD9-81ED-4DB2-BD59-A6C34878D82A}">
                    <a16:rowId xmlns:a16="http://schemas.microsoft.com/office/drawing/2014/main" val="328305964"/>
                  </a:ext>
                </a:extLst>
              </a:tr>
              <a:tr h="211526">
                <a:tc>
                  <a:txBody>
                    <a:bodyPr/>
                    <a:lstStyle/>
                    <a:p>
                      <a:pPr marL="0" marR="0" algn="ctr">
                        <a:lnSpc>
                          <a:spcPct val="107000"/>
                        </a:lnSpc>
                        <a:spcBef>
                          <a:spcPts val="0"/>
                        </a:spcBef>
                        <a:spcAft>
                          <a:spcPts val="0"/>
                        </a:spcAft>
                        <a:tabLst>
                          <a:tab pos="5280025" algn="l"/>
                        </a:tabLst>
                      </a:pPr>
                      <a:r>
                        <a:rPr lang="en-US" sz="1100" b="1">
                          <a:solidFill>
                            <a:schemeClr val="accent4"/>
                          </a:solidFill>
                        </a:rPr>
                        <a:t>NS</a:t>
                      </a:r>
                    </a:p>
                  </a:txBody>
                  <a:tcPr marL="68580" marR="68580" marT="0" marB="0" anchor="ctr">
                    <a:solidFill>
                      <a:schemeClr val="accent2">
                        <a:lumMod val="20000"/>
                        <a:lumOff val="80000"/>
                      </a:schemeClr>
                    </a:solidFill>
                  </a:tcPr>
                </a:tc>
                <a:tc>
                  <a:txBody>
                    <a:bodyPr/>
                    <a:lstStyle/>
                    <a:p>
                      <a:pPr marL="0" marR="0" algn="ctr">
                        <a:lnSpc>
                          <a:spcPct val="107000"/>
                        </a:lnSpc>
                        <a:spcBef>
                          <a:spcPts val="0"/>
                        </a:spcBef>
                        <a:spcAft>
                          <a:spcPts val="0"/>
                        </a:spcAft>
                        <a:tabLst>
                          <a:tab pos="5280025" algn="l"/>
                        </a:tabLst>
                      </a:pPr>
                      <a:r>
                        <a:rPr lang="en-US" sz="1100">
                          <a:solidFill>
                            <a:schemeClr val="accent4"/>
                          </a:solidFill>
                        </a:rPr>
                        <a:t>✓</a:t>
                      </a:r>
                    </a:p>
                  </a:txBody>
                  <a:tcPr marL="68580" marR="68580" marT="0" marB="0"/>
                </a:tc>
                <a:tc>
                  <a:txBody>
                    <a:bodyPr/>
                    <a:lstStyle/>
                    <a:p>
                      <a:pPr marL="0" marR="0" algn="ctr">
                        <a:lnSpc>
                          <a:spcPct val="107000"/>
                        </a:lnSpc>
                        <a:spcBef>
                          <a:spcPts val="0"/>
                        </a:spcBef>
                        <a:spcAft>
                          <a:spcPts val="0"/>
                        </a:spcAft>
                        <a:tabLst>
                          <a:tab pos="5280025" algn="l"/>
                        </a:tabLst>
                      </a:pPr>
                      <a:r>
                        <a:rPr lang="en-US" sz="1100">
                          <a:solidFill>
                            <a:schemeClr val="accent4"/>
                          </a:solidFill>
                        </a:rPr>
                        <a:t>✓</a:t>
                      </a:r>
                    </a:p>
                  </a:txBody>
                  <a:tcPr marL="68580" marR="68580" marT="0" marB="0"/>
                </a:tc>
                <a:tc>
                  <a:txBody>
                    <a:bodyPr/>
                    <a:lstStyle/>
                    <a:p>
                      <a:pPr marL="0" marR="0" algn="ctr">
                        <a:lnSpc>
                          <a:spcPct val="107000"/>
                        </a:lnSpc>
                        <a:spcBef>
                          <a:spcPts val="0"/>
                        </a:spcBef>
                        <a:spcAft>
                          <a:spcPts val="0"/>
                        </a:spcAft>
                        <a:tabLst>
                          <a:tab pos="5280025" algn="l"/>
                        </a:tabLst>
                      </a:pPr>
                      <a:r>
                        <a:rPr lang="en-US" sz="1100">
                          <a:solidFill>
                            <a:schemeClr val="accent4"/>
                          </a:solidFill>
                        </a:rPr>
                        <a:t> </a:t>
                      </a:r>
                    </a:p>
                  </a:txBody>
                  <a:tcPr marL="68580" marR="68580" marT="0" marB="0"/>
                </a:tc>
                <a:tc>
                  <a:txBody>
                    <a:bodyPr/>
                    <a:lstStyle/>
                    <a:p>
                      <a:pPr marL="0" marR="0" algn="ctr">
                        <a:lnSpc>
                          <a:spcPct val="107000"/>
                        </a:lnSpc>
                        <a:spcBef>
                          <a:spcPts val="0"/>
                        </a:spcBef>
                        <a:spcAft>
                          <a:spcPts val="0"/>
                        </a:spcAft>
                        <a:tabLst>
                          <a:tab pos="5280025" algn="l"/>
                        </a:tabLst>
                      </a:pPr>
                      <a:r>
                        <a:rPr lang="en-US" sz="1100">
                          <a:solidFill>
                            <a:schemeClr val="accent4"/>
                          </a:solidFill>
                        </a:rPr>
                        <a:t> </a:t>
                      </a:r>
                    </a:p>
                  </a:txBody>
                  <a:tcPr marL="68580" marR="68580" marT="0" marB="0"/>
                </a:tc>
                <a:tc>
                  <a:txBody>
                    <a:bodyPr/>
                    <a:lstStyle/>
                    <a:p>
                      <a:pPr marL="0" marR="0" algn="ctr">
                        <a:lnSpc>
                          <a:spcPct val="107000"/>
                        </a:lnSpc>
                        <a:spcBef>
                          <a:spcPts val="0"/>
                        </a:spcBef>
                        <a:spcAft>
                          <a:spcPts val="0"/>
                        </a:spcAft>
                        <a:tabLst>
                          <a:tab pos="5280025" algn="l"/>
                        </a:tabLst>
                      </a:pPr>
                      <a:r>
                        <a:rPr lang="en-US" sz="1100" dirty="0">
                          <a:solidFill>
                            <a:schemeClr val="accent4"/>
                          </a:solidFill>
                        </a:rPr>
                        <a:t>✓</a:t>
                      </a:r>
                    </a:p>
                  </a:txBody>
                  <a:tcPr marL="68580" marR="68580" marT="0" marB="0"/>
                </a:tc>
                <a:extLst>
                  <a:ext uri="{0D108BD9-81ED-4DB2-BD59-A6C34878D82A}">
                    <a16:rowId xmlns:a16="http://schemas.microsoft.com/office/drawing/2014/main" val="1202868940"/>
                  </a:ext>
                </a:extLst>
              </a:tr>
              <a:tr h="211526">
                <a:tc>
                  <a:txBody>
                    <a:bodyPr/>
                    <a:lstStyle/>
                    <a:p>
                      <a:pPr marL="0" marR="0" algn="ctr">
                        <a:lnSpc>
                          <a:spcPct val="107000"/>
                        </a:lnSpc>
                        <a:spcBef>
                          <a:spcPts val="0"/>
                        </a:spcBef>
                        <a:spcAft>
                          <a:spcPts val="0"/>
                        </a:spcAft>
                        <a:tabLst>
                          <a:tab pos="5280025" algn="l"/>
                        </a:tabLst>
                      </a:pPr>
                      <a:r>
                        <a:rPr lang="en-US" sz="1100" b="1" dirty="0">
                          <a:solidFill>
                            <a:schemeClr val="accent4"/>
                          </a:solidFill>
                        </a:rPr>
                        <a:t>PE</a:t>
                      </a:r>
                    </a:p>
                  </a:txBody>
                  <a:tcPr marL="68580" marR="68580" marT="0" marB="0" anchor="ctr">
                    <a:solidFill>
                      <a:schemeClr val="accent2">
                        <a:lumMod val="20000"/>
                        <a:lumOff val="80000"/>
                      </a:schemeClr>
                    </a:solidFill>
                  </a:tcPr>
                </a:tc>
                <a:tc>
                  <a:txBody>
                    <a:bodyPr/>
                    <a:lstStyle/>
                    <a:p>
                      <a:pPr marL="0" marR="0" algn="ctr">
                        <a:lnSpc>
                          <a:spcPct val="107000"/>
                        </a:lnSpc>
                        <a:spcBef>
                          <a:spcPts val="0"/>
                        </a:spcBef>
                        <a:spcAft>
                          <a:spcPts val="0"/>
                        </a:spcAft>
                        <a:tabLst>
                          <a:tab pos="5280025" algn="l"/>
                        </a:tabLst>
                      </a:pPr>
                      <a:r>
                        <a:rPr lang="en-US" sz="1100">
                          <a:solidFill>
                            <a:schemeClr val="accent4"/>
                          </a:solidFill>
                        </a:rPr>
                        <a:t>✓</a:t>
                      </a:r>
                    </a:p>
                  </a:txBody>
                  <a:tcPr marL="68580" marR="68580" marT="0" marB="0"/>
                </a:tc>
                <a:tc>
                  <a:txBody>
                    <a:bodyPr/>
                    <a:lstStyle/>
                    <a:p>
                      <a:pPr marL="0" marR="0" algn="ctr">
                        <a:lnSpc>
                          <a:spcPct val="107000"/>
                        </a:lnSpc>
                        <a:spcBef>
                          <a:spcPts val="0"/>
                        </a:spcBef>
                        <a:spcAft>
                          <a:spcPts val="0"/>
                        </a:spcAft>
                        <a:tabLst>
                          <a:tab pos="5280025" algn="l"/>
                        </a:tabLst>
                      </a:pPr>
                      <a:r>
                        <a:rPr lang="en-US" sz="1100">
                          <a:solidFill>
                            <a:schemeClr val="accent4"/>
                          </a:solidFill>
                        </a:rPr>
                        <a:t> </a:t>
                      </a:r>
                    </a:p>
                  </a:txBody>
                  <a:tcPr marL="68580" marR="68580" marT="0" marB="0"/>
                </a:tc>
                <a:tc>
                  <a:txBody>
                    <a:bodyPr/>
                    <a:lstStyle/>
                    <a:p>
                      <a:pPr marL="0" marR="0" algn="ctr">
                        <a:lnSpc>
                          <a:spcPct val="107000"/>
                        </a:lnSpc>
                        <a:spcBef>
                          <a:spcPts val="0"/>
                        </a:spcBef>
                        <a:spcAft>
                          <a:spcPts val="0"/>
                        </a:spcAft>
                        <a:tabLst>
                          <a:tab pos="5280025" algn="l"/>
                        </a:tabLst>
                      </a:pPr>
                      <a:r>
                        <a:rPr lang="en-US" sz="1100">
                          <a:solidFill>
                            <a:schemeClr val="accent4"/>
                          </a:solidFill>
                        </a:rPr>
                        <a:t> </a:t>
                      </a:r>
                    </a:p>
                  </a:txBody>
                  <a:tcPr marL="68580" marR="68580" marT="0" marB="0"/>
                </a:tc>
                <a:tc>
                  <a:txBody>
                    <a:bodyPr/>
                    <a:lstStyle/>
                    <a:p>
                      <a:pPr marL="0" marR="0" algn="ctr">
                        <a:lnSpc>
                          <a:spcPct val="107000"/>
                        </a:lnSpc>
                        <a:spcBef>
                          <a:spcPts val="0"/>
                        </a:spcBef>
                        <a:spcAft>
                          <a:spcPts val="0"/>
                        </a:spcAft>
                        <a:tabLst>
                          <a:tab pos="5280025" algn="l"/>
                        </a:tabLst>
                      </a:pPr>
                      <a:r>
                        <a:rPr lang="en-US" sz="1100">
                          <a:solidFill>
                            <a:schemeClr val="accent4"/>
                          </a:solidFill>
                        </a:rPr>
                        <a:t> </a:t>
                      </a:r>
                    </a:p>
                  </a:txBody>
                  <a:tcPr marL="68580" marR="68580" marT="0" marB="0"/>
                </a:tc>
                <a:tc>
                  <a:txBody>
                    <a:bodyPr/>
                    <a:lstStyle/>
                    <a:p>
                      <a:pPr marL="0" marR="0" algn="ctr">
                        <a:lnSpc>
                          <a:spcPct val="107000"/>
                        </a:lnSpc>
                        <a:spcBef>
                          <a:spcPts val="0"/>
                        </a:spcBef>
                        <a:spcAft>
                          <a:spcPts val="0"/>
                        </a:spcAft>
                        <a:tabLst>
                          <a:tab pos="5280025" algn="l"/>
                        </a:tabLst>
                      </a:pPr>
                      <a:r>
                        <a:rPr lang="en-US" sz="1100">
                          <a:solidFill>
                            <a:schemeClr val="accent4"/>
                          </a:solidFill>
                        </a:rPr>
                        <a:t> </a:t>
                      </a:r>
                    </a:p>
                  </a:txBody>
                  <a:tcPr marL="68580" marR="68580" marT="0" marB="0"/>
                </a:tc>
                <a:extLst>
                  <a:ext uri="{0D108BD9-81ED-4DB2-BD59-A6C34878D82A}">
                    <a16:rowId xmlns:a16="http://schemas.microsoft.com/office/drawing/2014/main" val="3836641018"/>
                  </a:ext>
                </a:extLst>
              </a:tr>
              <a:tr h="211526">
                <a:tc>
                  <a:txBody>
                    <a:bodyPr/>
                    <a:lstStyle/>
                    <a:p>
                      <a:pPr marL="0" marR="0" algn="ctr">
                        <a:lnSpc>
                          <a:spcPct val="107000"/>
                        </a:lnSpc>
                        <a:spcBef>
                          <a:spcPts val="0"/>
                        </a:spcBef>
                        <a:spcAft>
                          <a:spcPts val="0"/>
                        </a:spcAft>
                        <a:tabLst>
                          <a:tab pos="5280025" algn="l"/>
                        </a:tabLst>
                      </a:pPr>
                      <a:r>
                        <a:rPr lang="en-US" sz="1100" b="1" dirty="0">
                          <a:solidFill>
                            <a:schemeClr val="accent4"/>
                          </a:solidFill>
                        </a:rPr>
                        <a:t>NL</a:t>
                      </a:r>
                    </a:p>
                  </a:txBody>
                  <a:tcPr marL="68580" marR="68580" marT="0" marB="0" anchor="ctr">
                    <a:solidFill>
                      <a:schemeClr val="accent2">
                        <a:lumMod val="20000"/>
                        <a:lumOff val="80000"/>
                      </a:schemeClr>
                    </a:solidFill>
                  </a:tcPr>
                </a:tc>
                <a:tc>
                  <a:txBody>
                    <a:bodyPr/>
                    <a:lstStyle/>
                    <a:p>
                      <a:pPr marL="0" marR="0" algn="ctr">
                        <a:lnSpc>
                          <a:spcPct val="107000"/>
                        </a:lnSpc>
                        <a:spcBef>
                          <a:spcPts val="0"/>
                        </a:spcBef>
                        <a:spcAft>
                          <a:spcPts val="0"/>
                        </a:spcAft>
                        <a:tabLst>
                          <a:tab pos="5280025" algn="l"/>
                        </a:tabLst>
                      </a:pPr>
                      <a:r>
                        <a:rPr lang="en-US" sz="1100">
                          <a:solidFill>
                            <a:schemeClr val="accent4"/>
                          </a:solidFill>
                        </a:rPr>
                        <a:t> </a:t>
                      </a:r>
                    </a:p>
                  </a:txBody>
                  <a:tcPr marL="68580" marR="68580" marT="0" marB="0"/>
                </a:tc>
                <a:tc>
                  <a:txBody>
                    <a:bodyPr/>
                    <a:lstStyle/>
                    <a:p>
                      <a:pPr marL="0" marR="0" algn="ctr">
                        <a:lnSpc>
                          <a:spcPct val="107000"/>
                        </a:lnSpc>
                        <a:spcBef>
                          <a:spcPts val="0"/>
                        </a:spcBef>
                        <a:spcAft>
                          <a:spcPts val="0"/>
                        </a:spcAft>
                        <a:tabLst>
                          <a:tab pos="5280025" algn="l"/>
                        </a:tabLst>
                      </a:pPr>
                      <a:r>
                        <a:rPr lang="en-US" sz="1100" dirty="0">
                          <a:solidFill>
                            <a:schemeClr val="accent4"/>
                          </a:solidFill>
                        </a:rPr>
                        <a:t>✓</a:t>
                      </a:r>
                    </a:p>
                  </a:txBody>
                  <a:tcPr marL="68580" marR="68580" marT="0" marB="0"/>
                </a:tc>
                <a:tc>
                  <a:txBody>
                    <a:bodyPr/>
                    <a:lstStyle/>
                    <a:p>
                      <a:pPr marL="0" marR="0" algn="ctr">
                        <a:lnSpc>
                          <a:spcPct val="107000"/>
                        </a:lnSpc>
                        <a:spcBef>
                          <a:spcPts val="0"/>
                        </a:spcBef>
                        <a:spcAft>
                          <a:spcPts val="0"/>
                        </a:spcAft>
                        <a:tabLst>
                          <a:tab pos="5280025" algn="l"/>
                        </a:tabLst>
                      </a:pPr>
                      <a:r>
                        <a:rPr lang="en-US" sz="1100">
                          <a:solidFill>
                            <a:schemeClr val="accent4"/>
                          </a:solidFill>
                        </a:rPr>
                        <a:t> </a:t>
                      </a:r>
                    </a:p>
                  </a:txBody>
                  <a:tcPr marL="68580" marR="68580" marT="0" marB="0"/>
                </a:tc>
                <a:tc>
                  <a:txBody>
                    <a:bodyPr/>
                    <a:lstStyle/>
                    <a:p>
                      <a:pPr marL="0" marR="0" algn="ctr">
                        <a:lnSpc>
                          <a:spcPct val="107000"/>
                        </a:lnSpc>
                        <a:spcBef>
                          <a:spcPts val="0"/>
                        </a:spcBef>
                        <a:spcAft>
                          <a:spcPts val="0"/>
                        </a:spcAft>
                        <a:tabLst>
                          <a:tab pos="5280025" algn="l"/>
                        </a:tabLst>
                      </a:pPr>
                      <a:r>
                        <a:rPr lang="en-US" sz="1100">
                          <a:solidFill>
                            <a:schemeClr val="accent4"/>
                          </a:solidFill>
                        </a:rPr>
                        <a:t> </a:t>
                      </a:r>
                    </a:p>
                  </a:txBody>
                  <a:tcPr marL="68580" marR="68580" marT="0" marB="0"/>
                </a:tc>
                <a:tc>
                  <a:txBody>
                    <a:bodyPr/>
                    <a:lstStyle/>
                    <a:p>
                      <a:pPr marL="0" marR="0" algn="ctr">
                        <a:lnSpc>
                          <a:spcPct val="107000"/>
                        </a:lnSpc>
                        <a:spcBef>
                          <a:spcPts val="0"/>
                        </a:spcBef>
                        <a:spcAft>
                          <a:spcPts val="0"/>
                        </a:spcAft>
                        <a:tabLst>
                          <a:tab pos="5280025" algn="l"/>
                        </a:tabLst>
                      </a:pPr>
                      <a:r>
                        <a:rPr lang="en-US" sz="1100" dirty="0">
                          <a:solidFill>
                            <a:schemeClr val="accent4"/>
                          </a:solidFill>
                        </a:rPr>
                        <a:t> </a:t>
                      </a:r>
                    </a:p>
                  </a:txBody>
                  <a:tcPr marL="68580" marR="68580" marT="0" marB="0"/>
                </a:tc>
                <a:extLst>
                  <a:ext uri="{0D108BD9-81ED-4DB2-BD59-A6C34878D82A}">
                    <a16:rowId xmlns:a16="http://schemas.microsoft.com/office/drawing/2014/main" val="3451023093"/>
                  </a:ext>
                </a:extLst>
              </a:tr>
            </a:tbl>
          </a:graphicData>
        </a:graphic>
      </p:graphicFrame>
    </p:spTree>
    <p:extLst>
      <p:ext uri="{BB962C8B-B14F-4D97-AF65-F5344CB8AC3E}">
        <p14:creationId xmlns:p14="http://schemas.microsoft.com/office/powerpoint/2010/main" val="7356059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81DBEC2-8B01-26EA-C490-61DFB6FA8E30}"/>
              </a:ext>
            </a:extLst>
          </p:cNvPr>
          <p:cNvSpPr>
            <a:spLocks noGrp="1"/>
          </p:cNvSpPr>
          <p:nvPr>
            <p:ph type="title"/>
          </p:nvPr>
        </p:nvSpPr>
        <p:spPr/>
        <p:txBody>
          <a:bodyPr>
            <a:normAutofit/>
          </a:bodyPr>
          <a:lstStyle/>
          <a:p>
            <a:r>
              <a:rPr lang="en-US" sz="1600" dirty="0"/>
              <a:t>Mobile Breast Cancer Screening</a:t>
            </a:r>
          </a:p>
        </p:txBody>
      </p:sp>
      <p:graphicFrame>
        <p:nvGraphicFramePr>
          <p:cNvPr id="3" name="Table 2">
            <a:extLst>
              <a:ext uri="{FF2B5EF4-FFF2-40B4-BE49-F238E27FC236}">
                <a16:creationId xmlns:a16="http://schemas.microsoft.com/office/drawing/2014/main" id="{1E1A462B-0715-7330-24E3-3AF6FF8175ED}"/>
              </a:ext>
            </a:extLst>
          </p:cNvPr>
          <p:cNvGraphicFramePr>
            <a:graphicFrameLocks noGrp="1"/>
          </p:cNvGraphicFramePr>
          <p:nvPr>
            <p:extLst>
              <p:ext uri="{D42A27DB-BD31-4B8C-83A1-F6EECF244321}">
                <p14:modId xmlns:p14="http://schemas.microsoft.com/office/powerpoint/2010/main" val="4123955904"/>
              </p:ext>
            </p:extLst>
          </p:nvPr>
        </p:nvGraphicFramePr>
        <p:xfrm>
          <a:off x="760652" y="1193429"/>
          <a:ext cx="10228333" cy="4960648"/>
        </p:xfrm>
        <a:graphic>
          <a:graphicData uri="http://schemas.openxmlformats.org/drawingml/2006/table">
            <a:tbl>
              <a:tblPr firstRow="1" firstCol="1" bandRow="1"/>
              <a:tblGrid>
                <a:gridCol w="461245">
                  <a:extLst>
                    <a:ext uri="{9D8B030D-6E8A-4147-A177-3AD203B41FA5}">
                      <a16:colId xmlns:a16="http://schemas.microsoft.com/office/drawing/2014/main" val="1087037581"/>
                    </a:ext>
                  </a:extLst>
                </a:gridCol>
                <a:gridCol w="1408015">
                  <a:extLst>
                    <a:ext uri="{9D8B030D-6E8A-4147-A177-3AD203B41FA5}">
                      <a16:colId xmlns:a16="http://schemas.microsoft.com/office/drawing/2014/main" val="325320572"/>
                    </a:ext>
                  </a:extLst>
                </a:gridCol>
                <a:gridCol w="1635739">
                  <a:extLst>
                    <a:ext uri="{9D8B030D-6E8A-4147-A177-3AD203B41FA5}">
                      <a16:colId xmlns:a16="http://schemas.microsoft.com/office/drawing/2014/main" val="3074030988"/>
                    </a:ext>
                  </a:extLst>
                </a:gridCol>
                <a:gridCol w="3231326">
                  <a:extLst>
                    <a:ext uri="{9D8B030D-6E8A-4147-A177-3AD203B41FA5}">
                      <a16:colId xmlns:a16="http://schemas.microsoft.com/office/drawing/2014/main" val="2558266404"/>
                    </a:ext>
                  </a:extLst>
                </a:gridCol>
                <a:gridCol w="3492008">
                  <a:extLst>
                    <a:ext uri="{9D8B030D-6E8A-4147-A177-3AD203B41FA5}">
                      <a16:colId xmlns:a16="http://schemas.microsoft.com/office/drawing/2014/main" val="2515282455"/>
                    </a:ext>
                  </a:extLst>
                </a:gridCol>
              </a:tblGrid>
              <a:tr h="427018">
                <a:tc>
                  <a:txBody>
                    <a:bodyPr/>
                    <a:lstStyle/>
                    <a:p>
                      <a:pPr marL="0" marR="0" algn="ctr">
                        <a:lnSpc>
                          <a:spcPct val="100000"/>
                        </a:lnSpc>
                        <a:spcBef>
                          <a:spcPts val="0"/>
                        </a:spcBef>
                        <a:spcAft>
                          <a:spcPts val="0"/>
                        </a:spcAft>
                      </a:pPr>
                      <a:r>
                        <a:rPr lang="en-US" sz="1100" b="1" dirty="0">
                          <a:solidFill>
                            <a:schemeClr val="accent4"/>
                          </a:solidFill>
                        </a:rPr>
                        <a:t>P/T</a:t>
                      </a:r>
                    </a:p>
                  </a:txBody>
                  <a:tcPr marL="50903" marR="50903" marT="0" marB="0" anchor="ctr">
                    <a:solidFill>
                      <a:schemeClr val="accent2">
                        <a:lumMod val="20000"/>
                        <a:lumOff val="80000"/>
                      </a:schemeClr>
                    </a:solidFill>
                  </a:tcPr>
                </a:tc>
                <a:tc>
                  <a:txBody>
                    <a:bodyPr/>
                    <a:lstStyle/>
                    <a:p>
                      <a:pPr marL="0" marR="0" algn="ctr">
                        <a:lnSpc>
                          <a:spcPct val="100000"/>
                        </a:lnSpc>
                        <a:spcBef>
                          <a:spcPts val="0"/>
                        </a:spcBef>
                        <a:spcAft>
                          <a:spcPts val="0"/>
                        </a:spcAft>
                      </a:pPr>
                      <a:r>
                        <a:rPr lang="en-US" sz="1100" b="1" dirty="0">
                          <a:solidFill>
                            <a:schemeClr val="accent4"/>
                          </a:solidFill>
                        </a:rPr>
                        <a:t>Mobile Screening Available? </a:t>
                      </a:r>
                    </a:p>
                  </a:txBody>
                  <a:tcPr marL="50903" marR="50903" marT="0" marB="0" anchor="ctr">
                    <a:solidFill>
                      <a:schemeClr val="accent2">
                        <a:lumMod val="20000"/>
                        <a:lumOff val="80000"/>
                      </a:schemeClr>
                    </a:solidFill>
                  </a:tcPr>
                </a:tc>
                <a:tc>
                  <a:txBody>
                    <a:bodyPr/>
                    <a:lstStyle/>
                    <a:p>
                      <a:pPr marL="0" marR="0" algn="ctr">
                        <a:lnSpc>
                          <a:spcPct val="100000"/>
                        </a:lnSpc>
                        <a:spcBef>
                          <a:spcPts val="0"/>
                        </a:spcBef>
                        <a:spcAft>
                          <a:spcPts val="0"/>
                        </a:spcAft>
                      </a:pPr>
                      <a:r>
                        <a:rPr lang="en-US" sz="1100" b="1" dirty="0">
                          <a:solidFill>
                            <a:schemeClr val="accent4"/>
                          </a:solidFill>
                        </a:rPr>
                        <a:t>Locations of mobile screening</a:t>
                      </a:r>
                    </a:p>
                  </a:txBody>
                  <a:tcPr marL="50903" marR="50903" marT="0" marB="0" anchor="ctr">
                    <a:solidFill>
                      <a:schemeClr val="accent2">
                        <a:lumMod val="20000"/>
                        <a:lumOff val="80000"/>
                      </a:schemeClr>
                    </a:solidFill>
                  </a:tcPr>
                </a:tc>
                <a:tc>
                  <a:txBody>
                    <a:bodyPr/>
                    <a:lstStyle/>
                    <a:p>
                      <a:pPr marL="0" marR="0" algn="ctr">
                        <a:lnSpc>
                          <a:spcPct val="100000"/>
                        </a:lnSpc>
                        <a:spcBef>
                          <a:spcPts val="0"/>
                        </a:spcBef>
                        <a:spcAft>
                          <a:spcPts val="0"/>
                        </a:spcAft>
                      </a:pPr>
                      <a:r>
                        <a:rPr lang="en-US" sz="1100" b="1" dirty="0">
                          <a:solidFill>
                            <a:schemeClr val="accent4"/>
                          </a:solidFill>
                        </a:rPr>
                        <a:t>Frequency of mobile unit availability</a:t>
                      </a:r>
                    </a:p>
                  </a:txBody>
                  <a:tcPr marL="50903" marR="50903" marT="0" marB="0" anchor="ctr">
                    <a:solidFill>
                      <a:schemeClr val="accent2">
                        <a:lumMod val="20000"/>
                        <a:lumOff val="80000"/>
                      </a:schemeClr>
                    </a:solidFill>
                  </a:tcPr>
                </a:tc>
                <a:tc>
                  <a:txBody>
                    <a:bodyPr/>
                    <a:lstStyle/>
                    <a:p>
                      <a:pPr marL="0" marR="0" algn="ctr">
                        <a:lnSpc>
                          <a:spcPct val="100000"/>
                        </a:lnSpc>
                        <a:spcBef>
                          <a:spcPts val="0"/>
                        </a:spcBef>
                        <a:spcAft>
                          <a:spcPts val="0"/>
                        </a:spcAft>
                      </a:pPr>
                      <a:r>
                        <a:rPr lang="en-US" sz="1100" b="1" dirty="0">
                          <a:solidFill>
                            <a:schemeClr val="accent4"/>
                          </a:solidFill>
                        </a:rPr>
                        <a:t>Primary populations served</a:t>
                      </a:r>
                    </a:p>
                  </a:txBody>
                  <a:tcPr marL="50903" marR="50903" marT="0" marB="0" anchor="ctr">
                    <a:solidFill>
                      <a:schemeClr val="accent2">
                        <a:lumMod val="20000"/>
                        <a:lumOff val="80000"/>
                      </a:schemeClr>
                    </a:solidFill>
                  </a:tcPr>
                </a:tc>
                <a:extLst>
                  <a:ext uri="{0D108BD9-81ED-4DB2-BD59-A6C34878D82A}">
                    <a16:rowId xmlns:a16="http://schemas.microsoft.com/office/drawing/2014/main" val="991403549"/>
                  </a:ext>
                </a:extLst>
              </a:tr>
              <a:tr h="115662">
                <a:tc>
                  <a:txBody>
                    <a:bodyPr/>
                    <a:lstStyle/>
                    <a:p>
                      <a:pPr marL="0" marR="0" algn="ctr">
                        <a:lnSpc>
                          <a:spcPct val="100000"/>
                        </a:lnSpc>
                        <a:spcBef>
                          <a:spcPts val="0"/>
                        </a:spcBef>
                        <a:spcAft>
                          <a:spcPts val="0"/>
                        </a:spcAft>
                        <a:tabLst>
                          <a:tab pos="5280025" algn="l"/>
                        </a:tabLst>
                      </a:pPr>
                      <a:r>
                        <a:rPr lang="en-US" sz="1100" b="1" dirty="0">
                          <a:solidFill>
                            <a:schemeClr val="accent4"/>
                          </a:solidFill>
                        </a:rPr>
                        <a:t>YT</a:t>
                      </a:r>
                    </a:p>
                  </a:txBody>
                  <a:tcPr marL="50903" marR="50903" marT="0" marB="0" anchor="ctr">
                    <a:solidFill>
                      <a:schemeClr val="accent2">
                        <a:lumMod val="20000"/>
                        <a:lumOff val="80000"/>
                      </a:schemeClr>
                    </a:solidFill>
                  </a:tcPr>
                </a:tc>
                <a:tc>
                  <a:txBody>
                    <a:bodyPr/>
                    <a:lstStyle/>
                    <a:p>
                      <a:pPr marL="0" marR="0" algn="ctr">
                        <a:lnSpc>
                          <a:spcPct val="100000"/>
                        </a:lnSpc>
                        <a:spcBef>
                          <a:spcPts val="0"/>
                        </a:spcBef>
                        <a:spcAft>
                          <a:spcPts val="0"/>
                        </a:spcAft>
                        <a:tabLst>
                          <a:tab pos="5280025" algn="l"/>
                        </a:tabLst>
                      </a:pPr>
                      <a:r>
                        <a:rPr lang="en-CA" sz="1100" dirty="0">
                          <a:solidFill>
                            <a:schemeClr val="accent4"/>
                          </a:solidFill>
                        </a:rPr>
                        <a:t> </a:t>
                      </a:r>
                      <a:endParaRPr lang="en-US" sz="1100" dirty="0">
                        <a:solidFill>
                          <a:schemeClr val="accent4"/>
                        </a:solidFill>
                      </a:endParaRPr>
                    </a:p>
                  </a:txBody>
                  <a:tcPr marL="50903" marR="50903" marT="0" marB="0"/>
                </a:tc>
                <a:tc>
                  <a:txBody>
                    <a:bodyPr/>
                    <a:lstStyle/>
                    <a:p>
                      <a:pPr marL="0" marR="0">
                        <a:lnSpc>
                          <a:spcPct val="100000"/>
                        </a:lnSpc>
                        <a:spcBef>
                          <a:spcPts val="0"/>
                        </a:spcBef>
                        <a:spcAft>
                          <a:spcPts val="0"/>
                        </a:spcAft>
                        <a:tabLst>
                          <a:tab pos="5280025" algn="l"/>
                        </a:tabLst>
                      </a:pPr>
                      <a:r>
                        <a:rPr lang="en-CA" sz="1100">
                          <a:solidFill>
                            <a:schemeClr val="accent4"/>
                          </a:solidFill>
                        </a:rPr>
                        <a:t> </a:t>
                      </a:r>
                      <a:endParaRPr lang="en-US" sz="1100">
                        <a:solidFill>
                          <a:schemeClr val="accent4"/>
                        </a:solidFill>
                      </a:endParaRPr>
                    </a:p>
                  </a:txBody>
                  <a:tcPr marL="50903" marR="50903" marT="0" marB="0"/>
                </a:tc>
                <a:tc>
                  <a:txBody>
                    <a:bodyPr/>
                    <a:lstStyle/>
                    <a:p>
                      <a:pPr marL="0" marR="0">
                        <a:lnSpc>
                          <a:spcPct val="100000"/>
                        </a:lnSpc>
                        <a:spcBef>
                          <a:spcPts val="0"/>
                        </a:spcBef>
                        <a:spcAft>
                          <a:spcPts val="0"/>
                        </a:spcAft>
                        <a:tabLst>
                          <a:tab pos="5280025" algn="l"/>
                        </a:tabLst>
                      </a:pPr>
                      <a:r>
                        <a:rPr lang="en-CA" sz="1100">
                          <a:solidFill>
                            <a:schemeClr val="accent4"/>
                          </a:solidFill>
                        </a:rPr>
                        <a:t> </a:t>
                      </a:r>
                      <a:endParaRPr lang="en-US" sz="1100">
                        <a:solidFill>
                          <a:schemeClr val="accent4"/>
                        </a:solidFill>
                      </a:endParaRPr>
                    </a:p>
                  </a:txBody>
                  <a:tcPr marL="50903" marR="50903" marT="0" marB="0"/>
                </a:tc>
                <a:tc>
                  <a:txBody>
                    <a:bodyPr/>
                    <a:lstStyle/>
                    <a:p>
                      <a:pPr marL="0" marR="0">
                        <a:lnSpc>
                          <a:spcPct val="100000"/>
                        </a:lnSpc>
                        <a:spcBef>
                          <a:spcPts val="0"/>
                        </a:spcBef>
                        <a:spcAft>
                          <a:spcPts val="0"/>
                        </a:spcAft>
                        <a:tabLst>
                          <a:tab pos="5280025" algn="l"/>
                        </a:tabLst>
                      </a:pPr>
                      <a:r>
                        <a:rPr lang="en-CA" sz="1100">
                          <a:solidFill>
                            <a:schemeClr val="accent4"/>
                          </a:solidFill>
                        </a:rPr>
                        <a:t> </a:t>
                      </a:r>
                      <a:endParaRPr lang="en-US" sz="1100">
                        <a:solidFill>
                          <a:schemeClr val="accent4"/>
                        </a:solidFill>
                      </a:endParaRPr>
                    </a:p>
                  </a:txBody>
                  <a:tcPr marL="50903" marR="50903" marT="0" marB="0"/>
                </a:tc>
                <a:extLst>
                  <a:ext uri="{0D108BD9-81ED-4DB2-BD59-A6C34878D82A}">
                    <a16:rowId xmlns:a16="http://schemas.microsoft.com/office/drawing/2014/main" val="2030743260"/>
                  </a:ext>
                </a:extLst>
              </a:tr>
              <a:tr h="115662">
                <a:tc>
                  <a:txBody>
                    <a:bodyPr/>
                    <a:lstStyle/>
                    <a:p>
                      <a:pPr marL="0" marR="0" algn="ctr">
                        <a:lnSpc>
                          <a:spcPct val="100000"/>
                        </a:lnSpc>
                        <a:spcBef>
                          <a:spcPts val="0"/>
                        </a:spcBef>
                        <a:spcAft>
                          <a:spcPts val="0"/>
                        </a:spcAft>
                      </a:pPr>
                      <a:r>
                        <a:rPr lang="en-US" sz="1100" b="1">
                          <a:solidFill>
                            <a:schemeClr val="accent4"/>
                          </a:solidFill>
                        </a:rPr>
                        <a:t>NT</a:t>
                      </a:r>
                    </a:p>
                  </a:txBody>
                  <a:tcPr marL="50903" marR="50903" marT="0" marB="0" anchor="ctr">
                    <a:solidFill>
                      <a:schemeClr val="accent2">
                        <a:lumMod val="20000"/>
                        <a:lumOff val="80000"/>
                      </a:schemeClr>
                    </a:solidFill>
                  </a:tcPr>
                </a:tc>
                <a:tc>
                  <a:txBody>
                    <a:bodyPr/>
                    <a:lstStyle/>
                    <a:p>
                      <a:pPr marL="0" marR="0" algn="ctr">
                        <a:lnSpc>
                          <a:spcPct val="100000"/>
                        </a:lnSpc>
                        <a:spcBef>
                          <a:spcPts val="0"/>
                        </a:spcBef>
                        <a:spcAft>
                          <a:spcPts val="0"/>
                        </a:spcAft>
                        <a:tabLst>
                          <a:tab pos="5280025" algn="l"/>
                        </a:tabLst>
                      </a:pPr>
                      <a:r>
                        <a:rPr lang="en-CA" sz="1100" dirty="0">
                          <a:solidFill>
                            <a:schemeClr val="accent4"/>
                          </a:solidFill>
                        </a:rPr>
                        <a:t> </a:t>
                      </a:r>
                      <a:endParaRPr lang="en-US" sz="1100" dirty="0">
                        <a:solidFill>
                          <a:schemeClr val="accent4"/>
                        </a:solidFill>
                      </a:endParaRPr>
                    </a:p>
                  </a:txBody>
                  <a:tcPr marL="50903" marR="50903" marT="0" marB="0"/>
                </a:tc>
                <a:tc>
                  <a:txBody>
                    <a:bodyPr/>
                    <a:lstStyle/>
                    <a:p>
                      <a:pPr marL="0" marR="0">
                        <a:lnSpc>
                          <a:spcPct val="100000"/>
                        </a:lnSpc>
                        <a:spcBef>
                          <a:spcPts val="0"/>
                        </a:spcBef>
                        <a:spcAft>
                          <a:spcPts val="0"/>
                        </a:spcAft>
                        <a:tabLst>
                          <a:tab pos="5280025" algn="l"/>
                        </a:tabLst>
                      </a:pPr>
                      <a:r>
                        <a:rPr lang="en-CA" sz="1100">
                          <a:solidFill>
                            <a:schemeClr val="accent4"/>
                          </a:solidFill>
                        </a:rPr>
                        <a:t> </a:t>
                      </a:r>
                      <a:endParaRPr lang="en-US" sz="1100">
                        <a:solidFill>
                          <a:schemeClr val="accent4"/>
                        </a:solidFill>
                      </a:endParaRPr>
                    </a:p>
                  </a:txBody>
                  <a:tcPr marL="50903" marR="50903" marT="0" marB="0"/>
                </a:tc>
                <a:tc>
                  <a:txBody>
                    <a:bodyPr/>
                    <a:lstStyle/>
                    <a:p>
                      <a:pPr marL="0" marR="0">
                        <a:lnSpc>
                          <a:spcPct val="100000"/>
                        </a:lnSpc>
                        <a:spcBef>
                          <a:spcPts val="0"/>
                        </a:spcBef>
                        <a:spcAft>
                          <a:spcPts val="0"/>
                        </a:spcAft>
                        <a:tabLst>
                          <a:tab pos="5280025" algn="l"/>
                        </a:tabLst>
                      </a:pPr>
                      <a:r>
                        <a:rPr lang="en-CA" sz="1100">
                          <a:solidFill>
                            <a:schemeClr val="accent4"/>
                          </a:solidFill>
                        </a:rPr>
                        <a:t> </a:t>
                      </a:r>
                      <a:endParaRPr lang="en-US" sz="1100">
                        <a:solidFill>
                          <a:schemeClr val="accent4"/>
                        </a:solidFill>
                      </a:endParaRPr>
                    </a:p>
                  </a:txBody>
                  <a:tcPr marL="50903" marR="50903" marT="0" marB="0"/>
                </a:tc>
                <a:tc>
                  <a:txBody>
                    <a:bodyPr/>
                    <a:lstStyle/>
                    <a:p>
                      <a:pPr marL="0" marR="0">
                        <a:lnSpc>
                          <a:spcPct val="100000"/>
                        </a:lnSpc>
                        <a:spcBef>
                          <a:spcPts val="0"/>
                        </a:spcBef>
                        <a:spcAft>
                          <a:spcPts val="0"/>
                        </a:spcAft>
                        <a:tabLst>
                          <a:tab pos="5280025" algn="l"/>
                        </a:tabLst>
                      </a:pPr>
                      <a:r>
                        <a:rPr lang="en-CA" sz="1100">
                          <a:solidFill>
                            <a:schemeClr val="accent4"/>
                          </a:solidFill>
                        </a:rPr>
                        <a:t> </a:t>
                      </a:r>
                      <a:endParaRPr lang="en-US" sz="1100">
                        <a:solidFill>
                          <a:schemeClr val="accent4"/>
                        </a:solidFill>
                      </a:endParaRPr>
                    </a:p>
                  </a:txBody>
                  <a:tcPr marL="50903" marR="50903" marT="0" marB="0"/>
                </a:tc>
                <a:extLst>
                  <a:ext uri="{0D108BD9-81ED-4DB2-BD59-A6C34878D82A}">
                    <a16:rowId xmlns:a16="http://schemas.microsoft.com/office/drawing/2014/main" val="2550586865"/>
                  </a:ext>
                </a:extLst>
              </a:tr>
              <a:tr h="115662">
                <a:tc>
                  <a:txBody>
                    <a:bodyPr/>
                    <a:lstStyle/>
                    <a:p>
                      <a:pPr marL="0" marR="0" algn="ctr">
                        <a:lnSpc>
                          <a:spcPct val="100000"/>
                        </a:lnSpc>
                        <a:spcBef>
                          <a:spcPts val="0"/>
                        </a:spcBef>
                        <a:spcAft>
                          <a:spcPts val="0"/>
                        </a:spcAft>
                      </a:pPr>
                      <a:r>
                        <a:rPr lang="en-US" sz="1100" b="1" dirty="0">
                          <a:solidFill>
                            <a:schemeClr val="accent4"/>
                          </a:solidFill>
                        </a:rPr>
                        <a:t>NU</a:t>
                      </a:r>
                    </a:p>
                  </a:txBody>
                  <a:tcPr marL="50903" marR="50903" marT="0" marB="0" anchor="ctr">
                    <a:solidFill>
                      <a:schemeClr val="accent2">
                        <a:lumMod val="20000"/>
                        <a:lumOff val="80000"/>
                      </a:schemeClr>
                    </a:solidFill>
                  </a:tcPr>
                </a:tc>
                <a:tc>
                  <a:txBody>
                    <a:bodyPr/>
                    <a:lstStyle/>
                    <a:p>
                      <a:pPr marL="0" marR="0" algn="ctr">
                        <a:lnSpc>
                          <a:spcPct val="100000"/>
                        </a:lnSpc>
                        <a:spcBef>
                          <a:spcPts val="0"/>
                        </a:spcBef>
                        <a:spcAft>
                          <a:spcPts val="0"/>
                        </a:spcAft>
                        <a:tabLst>
                          <a:tab pos="5280025" algn="l"/>
                        </a:tabLst>
                      </a:pPr>
                      <a:r>
                        <a:rPr lang="en-CA" sz="1100">
                          <a:solidFill>
                            <a:schemeClr val="accent4"/>
                          </a:solidFill>
                        </a:rPr>
                        <a:t> </a:t>
                      </a:r>
                      <a:endParaRPr lang="en-US" sz="1100">
                        <a:solidFill>
                          <a:schemeClr val="accent4"/>
                        </a:solidFill>
                      </a:endParaRPr>
                    </a:p>
                  </a:txBody>
                  <a:tcPr marL="50903" marR="50903" marT="0" marB="0"/>
                </a:tc>
                <a:tc>
                  <a:txBody>
                    <a:bodyPr/>
                    <a:lstStyle/>
                    <a:p>
                      <a:pPr marL="0" marR="0">
                        <a:lnSpc>
                          <a:spcPct val="100000"/>
                        </a:lnSpc>
                        <a:spcBef>
                          <a:spcPts val="0"/>
                        </a:spcBef>
                        <a:spcAft>
                          <a:spcPts val="0"/>
                        </a:spcAft>
                        <a:tabLst>
                          <a:tab pos="5280025" algn="l"/>
                        </a:tabLst>
                      </a:pPr>
                      <a:r>
                        <a:rPr lang="en-CA" sz="1100">
                          <a:solidFill>
                            <a:schemeClr val="accent4"/>
                          </a:solidFill>
                        </a:rPr>
                        <a:t> </a:t>
                      </a:r>
                      <a:endParaRPr lang="en-US" sz="1100">
                        <a:solidFill>
                          <a:schemeClr val="accent4"/>
                        </a:solidFill>
                      </a:endParaRPr>
                    </a:p>
                  </a:txBody>
                  <a:tcPr marL="50903" marR="50903" marT="0" marB="0"/>
                </a:tc>
                <a:tc>
                  <a:txBody>
                    <a:bodyPr/>
                    <a:lstStyle/>
                    <a:p>
                      <a:pPr marL="0" marR="0">
                        <a:lnSpc>
                          <a:spcPct val="100000"/>
                        </a:lnSpc>
                        <a:spcBef>
                          <a:spcPts val="0"/>
                        </a:spcBef>
                        <a:spcAft>
                          <a:spcPts val="0"/>
                        </a:spcAft>
                        <a:tabLst>
                          <a:tab pos="5280025" algn="l"/>
                        </a:tabLst>
                      </a:pPr>
                      <a:r>
                        <a:rPr lang="en-CA" sz="1100">
                          <a:solidFill>
                            <a:schemeClr val="accent4"/>
                          </a:solidFill>
                        </a:rPr>
                        <a:t> </a:t>
                      </a:r>
                      <a:endParaRPr lang="en-US" sz="1100">
                        <a:solidFill>
                          <a:schemeClr val="accent4"/>
                        </a:solidFill>
                      </a:endParaRPr>
                    </a:p>
                  </a:txBody>
                  <a:tcPr marL="50903" marR="50903" marT="0" marB="0"/>
                </a:tc>
                <a:tc>
                  <a:txBody>
                    <a:bodyPr/>
                    <a:lstStyle/>
                    <a:p>
                      <a:pPr marL="0" marR="0">
                        <a:lnSpc>
                          <a:spcPct val="100000"/>
                        </a:lnSpc>
                        <a:spcBef>
                          <a:spcPts val="0"/>
                        </a:spcBef>
                        <a:spcAft>
                          <a:spcPts val="0"/>
                        </a:spcAft>
                        <a:tabLst>
                          <a:tab pos="5280025" algn="l"/>
                        </a:tabLst>
                      </a:pPr>
                      <a:r>
                        <a:rPr lang="en-CA" sz="1100">
                          <a:solidFill>
                            <a:schemeClr val="accent4"/>
                          </a:solidFill>
                        </a:rPr>
                        <a:t> </a:t>
                      </a:r>
                      <a:endParaRPr lang="en-US" sz="1100">
                        <a:solidFill>
                          <a:schemeClr val="accent4"/>
                        </a:solidFill>
                      </a:endParaRPr>
                    </a:p>
                  </a:txBody>
                  <a:tcPr marL="50903" marR="50903" marT="0" marB="0"/>
                </a:tc>
                <a:extLst>
                  <a:ext uri="{0D108BD9-81ED-4DB2-BD59-A6C34878D82A}">
                    <a16:rowId xmlns:a16="http://schemas.microsoft.com/office/drawing/2014/main" val="370417355"/>
                  </a:ext>
                </a:extLst>
              </a:tr>
              <a:tr h="357733">
                <a:tc>
                  <a:txBody>
                    <a:bodyPr/>
                    <a:lstStyle/>
                    <a:p>
                      <a:pPr marL="0" marR="0" algn="ctr">
                        <a:lnSpc>
                          <a:spcPct val="100000"/>
                        </a:lnSpc>
                        <a:spcBef>
                          <a:spcPts val="0"/>
                        </a:spcBef>
                        <a:spcAft>
                          <a:spcPts val="0"/>
                        </a:spcAft>
                      </a:pPr>
                      <a:r>
                        <a:rPr lang="en-US" sz="1100" b="1" dirty="0">
                          <a:solidFill>
                            <a:schemeClr val="accent4"/>
                          </a:solidFill>
                        </a:rPr>
                        <a:t>BC</a:t>
                      </a:r>
                    </a:p>
                  </a:txBody>
                  <a:tcPr marL="50903" marR="50903" marT="0" marB="0" anchor="ctr">
                    <a:solidFill>
                      <a:schemeClr val="accent2">
                        <a:lumMod val="20000"/>
                        <a:lumOff val="80000"/>
                      </a:schemeClr>
                    </a:solidFill>
                  </a:tcPr>
                </a:tc>
                <a:tc>
                  <a:txBody>
                    <a:bodyPr/>
                    <a:lstStyle/>
                    <a:p>
                      <a:pPr marL="0" marR="0" algn="ctr">
                        <a:lnSpc>
                          <a:spcPct val="100000"/>
                        </a:lnSpc>
                        <a:spcBef>
                          <a:spcPts val="0"/>
                        </a:spcBef>
                        <a:spcAft>
                          <a:spcPts val="0"/>
                        </a:spcAft>
                        <a:tabLst>
                          <a:tab pos="5280025" algn="l"/>
                        </a:tabLst>
                      </a:pPr>
                      <a:r>
                        <a:rPr lang="en-US" sz="1100" dirty="0">
                          <a:solidFill>
                            <a:schemeClr val="accent4"/>
                          </a:solidFill>
                        </a:rPr>
                        <a:t>✓</a:t>
                      </a:r>
                    </a:p>
                  </a:txBody>
                  <a:tcPr marL="50903" marR="50903" marT="0" marB="0"/>
                </a:tc>
                <a:tc>
                  <a:txBody>
                    <a:bodyPr/>
                    <a:lstStyle/>
                    <a:p>
                      <a:pPr marL="0" marR="0">
                        <a:lnSpc>
                          <a:spcPct val="100000"/>
                        </a:lnSpc>
                        <a:spcBef>
                          <a:spcPts val="0"/>
                        </a:spcBef>
                        <a:spcAft>
                          <a:spcPts val="0"/>
                        </a:spcAft>
                        <a:tabLst>
                          <a:tab pos="5280025" algn="l"/>
                        </a:tabLst>
                      </a:pPr>
                      <a:r>
                        <a:rPr lang="en-CA" sz="1100">
                          <a:solidFill>
                            <a:schemeClr val="accent4"/>
                          </a:solidFill>
                        </a:rPr>
                        <a:t>Throughout BC</a:t>
                      </a:r>
                      <a:endParaRPr lang="en-US" sz="1100">
                        <a:solidFill>
                          <a:schemeClr val="accent4"/>
                        </a:solidFill>
                      </a:endParaRPr>
                    </a:p>
                  </a:txBody>
                  <a:tcPr marL="50903" marR="50903" marT="0" marB="0"/>
                </a:tc>
                <a:tc>
                  <a:txBody>
                    <a:bodyPr/>
                    <a:lstStyle/>
                    <a:p>
                      <a:pPr marL="0" marR="0">
                        <a:lnSpc>
                          <a:spcPct val="100000"/>
                        </a:lnSpc>
                        <a:spcBef>
                          <a:spcPts val="0"/>
                        </a:spcBef>
                        <a:spcAft>
                          <a:spcPts val="0"/>
                        </a:spcAft>
                        <a:tabLst>
                          <a:tab pos="5280025" algn="l"/>
                        </a:tabLst>
                      </a:pPr>
                      <a:r>
                        <a:rPr lang="en-CA" sz="1100">
                          <a:solidFill>
                            <a:schemeClr val="accent4"/>
                          </a:solidFill>
                        </a:rPr>
                        <a:t>1 – 4 times per depending on area population</a:t>
                      </a:r>
                      <a:endParaRPr lang="en-US" sz="1100">
                        <a:solidFill>
                          <a:schemeClr val="accent4"/>
                        </a:solidFill>
                      </a:endParaRPr>
                    </a:p>
                  </a:txBody>
                  <a:tcPr marL="50903" marR="50903" marT="0" marB="0"/>
                </a:tc>
                <a:tc>
                  <a:txBody>
                    <a:bodyPr/>
                    <a:lstStyle/>
                    <a:p>
                      <a:pPr marL="0" marR="0">
                        <a:lnSpc>
                          <a:spcPct val="100000"/>
                        </a:lnSpc>
                        <a:spcBef>
                          <a:spcPts val="0"/>
                        </a:spcBef>
                        <a:spcAft>
                          <a:spcPts val="0"/>
                        </a:spcAft>
                        <a:tabLst>
                          <a:tab pos="5280025" algn="l"/>
                        </a:tabLst>
                      </a:pPr>
                      <a:r>
                        <a:rPr lang="en-CA" sz="1100">
                          <a:solidFill>
                            <a:schemeClr val="accent4"/>
                          </a:solidFill>
                        </a:rPr>
                        <a:t>Rural and remote communities including Indigenous communities, correctional facilities, underserved communities</a:t>
                      </a:r>
                      <a:endParaRPr lang="en-US" sz="1100">
                        <a:solidFill>
                          <a:schemeClr val="accent4"/>
                        </a:solidFill>
                      </a:endParaRPr>
                    </a:p>
                  </a:txBody>
                  <a:tcPr marL="50903" marR="50903" marT="0" marB="0"/>
                </a:tc>
                <a:extLst>
                  <a:ext uri="{0D108BD9-81ED-4DB2-BD59-A6C34878D82A}">
                    <a16:rowId xmlns:a16="http://schemas.microsoft.com/office/drawing/2014/main" val="3576236952"/>
                  </a:ext>
                </a:extLst>
              </a:tr>
              <a:tr h="357733">
                <a:tc>
                  <a:txBody>
                    <a:bodyPr/>
                    <a:lstStyle/>
                    <a:p>
                      <a:pPr marL="0" marR="0" algn="ctr">
                        <a:lnSpc>
                          <a:spcPct val="100000"/>
                        </a:lnSpc>
                        <a:spcBef>
                          <a:spcPts val="0"/>
                        </a:spcBef>
                        <a:spcAft>
                          <a:spcPts val="0"/>
                        </a:spcAft>
                      </a:pPr>
                      <a:r>
                        <a:rPr lang="en-US" sz="1100" b="1" dirty="0">
                          <a:solidFill>
                            <a:schemeClr val="accent4"/>
                          </a:solidFill>
                        </a:rPr>
                        <a:t>AB</a:t>
                      </a:r>
                    </a:p>
                  </a:txBody>
                  <a:tcPr marL="50903" marR="50903" marT="0" marB="0" anchor="ctr">
                    <a:solidFill>
                      <a:schemeClr val="accent2">
                        <a:lumMod val="20000"/>
                        <a:lumOff val="80000"/>
                      </a:schemeClr>
                    </a:solidFill>
                  </a:tcPr>
                </a:tc>
                <a:tc>
                  <a:txBody>
                    <a:bodyPr/>
                    <a:lstStyle/>
                    <a:p>
                      <a:pPr marL="0" marR="0" algn="ctr">
                        <a:lnSpc>
                          <a:spcPct val="100000"/>
                        </a:lnSpc>
                        <a:spcBef>
                          <a:spcPts val="0"/>
                        </a:spcBef>
                        <a:spcAft>
                          <a:spcPts val="0"/>
                        </a:spcAft>
                        <a:tabLst>
                          <a:tab pos="5280025" algn="l"/>
                        </a:tabLst>
                      </a:pPr>
                      <a:r>
                        <a:rPr lang="en-US" sz="1100" dirty="0">
                          <a:solidFill>
                            <a:schemeClr val="accent4"/>
                          </a:solidFill>
                        </a:rPr>
                        <a:t>✓</a:t>
                      </a:r>
                    </a:p>
                  </a:txBody>
                  <a:tcPr marL="50903" marR="50903" marT="0" marB="0"/>
                </a:tc>
                <a:tc>
                  <a:txBody>
                    <a:bodyPr/>
                    <a:lstStyle/>
                    <a:p>
                      <a:pPr marL="0" marR="0">
                        <a:lnSpc>
                          <a:spcPct val="100000"/>
                        </a:lnSpc>
                        <a:spcBef>
                          <a:spcPts val="0"/>
                        </a:spcBef>
                        <a:spcAft>
                          <a:spcPts val="0"/>
                        </a:spcAft>
                        <a:tabLst>
                          <a:tab pos="5280025" algn="l"/>
                        </a:tabLst>
                      </a:pPr>
                      <a:r>
                        <a:rPr lang="en-CA" sz="1100">
                          <a:solidFill>
                            <a:schemeClr val="accent4"/>
                          </a:solidFill>
                        </a:rPr>
                        <a:t>120 communities throughout Alberta</a:t>
                      </a:r>
                      <a:endParaRPr lang="en-US" sz="1100">
                        <a:solidFill>
                          <a:schemeClr val="accent4"/>
                        </a:solidFill>
                      </a:endParaRPr>
                    </a:p>
                  </a:txBody>
                  <a:tcPr marL="50903" marR="50903" marT="0" marB="0"/>
                </a:tc>
                <a:tc>
                  <a:txBody>
                    <a:bodyPr/>
                    <a:lstStyle/>
                    <a:p>
                      <a:pPr marL="0" marR="0">
                        <a:lnSpc>
                          <a:spcPct val="100000"/>
                        </a:lnSpc>
                        <a:spcBef>
                          <a:spcPts val="0"/>
                        </a:spcBef>
                        <a:spcAft>
                          <a:spcPts val="0"/>
                        </a:spcAft>
                        <a:tabLst>
                          <a:tab pos="5280025" algn="l"/>
                        </a:tabLst>
                      </a:pPr>
                      <a:r>
                        <a:rPr lang="en-CA" sz="1100">
                          <a:solidFill>
                            <a:schemeClr val="accent4"/>
                          </a:solidFill>
                        </a:rPr>
                        <a:t>Rotation schedules of 1-2 years</a:t>
                      </a:r>
                      <a:endParaRPr lang="en-US" sz="1100">
                        <a:solidFill>
                          <a:schemeClr val="accent4"/>
                        </a:solidFill>
                      </a:endParaRPr>
                    </a:p>
                  </a:txBody>
                  <a:tcPr marL="50903" marR="50903" marT="0" marB="0"/>
                </a:tc>
                <a:tc>
                  <a:txBody>
                    <a:bodyPr/>
                    <a:lstStyle/>
                    <a:p>
                      <a:pPr marL="0" marR="0">
                        <a:lnSpc>
                          <a:spcPct val="100000"/>
                        </a:lnSpc>
                        <a:spcBef>
                          <a:spcPts val="0"/>
                        </a:spcBef>
                        <a:spcAft>
                          <a:spcPts val="0"/>
                        </a:spcAft>
                        <a:tabLst>
                          <a:tab pos="5280025" algn="l"/>
                        </a:tabLst>
                      </a:pPr>
                      <a:r>
                        <a:rPr lang="en-CA" sz="1100">
                          <a:solidFill>
                            <a:schemeClr val="accent4"/>
                          </a:solidFill>
                        </a:rPr>
                        <a:t>Rural and remote communities; Indigenous; underserved</a:t>
                      </a:r>
                      <a:endParaRPr lang="en-US" sz="1100">
                        <a:solidFill>
                          <a:schemeClr val="accent4"/>
                        </a:solidFill>
                      </a:endParaRPr>
                    </a:p>
                  </a:txBody>
                  <a:tcPr marL="50903" marR="50903" marT="0" marB="0"/>
                </a:tc>
                <a:extLst>
                  <a:ext uri="{0D108BD9-81ED-4DB2-BD59-A6C34878D82A}">
                    <a16:rowId xmlns:a16="http://schemas.microsoft.com/office/drawing/2014/main" val="2379342044"/>
                  </a:ext>
                </a:extLst>
              </a:tr>
              <a:tr h="115662">
                <a:tc>
                  <a:txBody>
                    <a:bodyPr/>
                    <a:lstStyle/>
                    <a:p>
                      <a:pPr marL="0" marR="0" algn="ctr">
                        <a:lnSpc>
                          <a:spcPct val="100000"/>
                        </a:lnSpc>
                        <a:spcBef>
                          <a:spcPts val="0"/>
                        </a:spcBef>
                        <a:spcAft>
                          <a:spcPts val="0"/>
                        </a:spcAft>
                      </a:pPr>
                      <a:r>
                        <a:rPr lang="en-US" sz="1100" b="1">
                          <a:solidFill>
                            <a:schemeClr val="accent4"/>
                          </a:solidFill>
                        </a:rPr>
                        <a:t>SK</a:t>
                      </a:r>
                    </a:p>
                  </a:txBody>
                  <a:tcPr marL="50903" marR="50903" marT="0" marB="0" anchor="ctr">
                    <a:solidFill>
                      <a:schemeClr val="accent2">
                        <a:lumMod val="20000"/>
                        <a:lumOff val="80000"/>
                      </a:schemeClr>
                    </a:solidFill>
                  </a:tcPr>
                </a:tc>
                <a:tc>
                  <a:txBody>
                    <a:bodyPr/>
                    <a:lstStyle/>
                    <a:p>
                      <a:pPr marL="0" marR="0" algn="ctr">
                        <a:lnSpc>
                          <a:spcPct val="100000"/>
                        </a:lnSpc>
                        <a:spcBef>
                          <a:spcPts val="0"/>
                        </a:spcBef>
                        <a:spcAft>
                          <a:spcPts val="0"/>
                        </a:spcAft>
                        <a:tabLst>
                          <a:tab pos="5280025" algn="l"/>
                        </a:tabLst>
                      </a:pPr>
                      <a:r>
                        <a:rPr lang="en-US" sz="1100" dirty="0">
                          <a:solidFill>
                            <a:schemeClr val="accent4"/>
                          </a:solidFill>
                        </a:rPr>
                        <a:t>✓</a:t>
                      </a:r>
                    </a:p>
                  </a:txBody>
                  <a:tcPr marL="50903" marR="50903" marT="0" marB="0"/>
                </a:tc>
                <a:tc>
                  <a:txBody>
                    <a:bodyPr/>
                    <a:lstStyle/>
                    <a:p>
                      <a:pPr marL="0" marR="0">
                        <a:lnSpc>
                          <a:spcPct val="100000"/>
                        </a:lnSpc>
                        <a:spcBef>
                          <a:spcPts val="0"/>
                        </a:spcBef>
                        <a:spcAft>
                          <a:spcPts val="0"/>
                        </a:spcAft>
                        <a:tabLst>
                          <a:tab pos="5280025" algn="l"/>
                        </a:tabLst>
                      </a:pPr>
                      <a:r>
                        <a:rPr lang="en-CA" sz="1100" dirty="0">
                          <a:solidFill>
                            <a:schemeClr val="accent4"/>
                          </a:solidFill>
                        </a:rPr>
                        <a:t>~40 sites</a:t>
                      </a:r>
                      <a:endParaRPr lang="en-US" sz="1100" dirty="0">
                        <a:solidFill>
                          <a:schemeClr val="accent4"/>
                        </a:solidFill>
                      </a:endParaRPr>
                    </a:p>
                  </a:txBody>
                  <a:tcPr marL="50903" marR="50903" marT="0" marB="0"/>
                </a:tc>
                <a:tc>
                  <a:txBody>
                    <a:bodyPr/>
                    <a:lstStyle/>
                    <a:p>
                      <a:pPr marL="0" marR="0">
                        <a:lnSpc>
                          <a:spcPct val="100000"/>
                        </a:lnSpc>
                        <a:spcBef>
                          <a:spcPts val="0"/>
                        </a:spcBef>
                        <a:spcAft>
                          <a:spcPts val="0"/>
                        </a:spcAft>
                        <a:tabLst>
                          <a:tab pos="5280025" algn="l"/>
                        </a:tabLst>
                      </a:pPr>
                      <a:r>
                        <a:rPr lang="en-CA" sz="1100">
                          <a:solidFill>
                            <a:schemeClr val="accent4"/>
                          </a:solidFill>
                        </a:rPr>
                        <a:t>Every 2 years it attends each site</a:t>
                      </a:r>
                      <a:endParaRPr lang="en-US" sz="1100">
                        <a:solidFill>
                          <a:schemeClr val="accent4"/>
                        </a:solidFill>
                      </a:endParaRPr>
                    </a:p>
                  </a:txBody>
                  <a:tcPr marL="50903" marR="50903" marT="0" marB="0"/>
                </a:tc>
                <a:tc>
                  <a:txBody>
                    <a:bodyPr/>
                    <a:lstStyle/>
                    <a:p>
                      <a:pPr marL="0" marR="0">
                        <a:lnSpc>
                          <a:spcPct val="100000"/>
                        </a:lnSpc>
                        <a:spcBef>
                          <a:spcPts val="0"/>
                        </a:spcBef>
                        <a:spcAft>
                          <a:spcPts val="0"/>
                        </a:spcAft>
                        <a:tabLst>
                          <a:tab pos="5280025" algn="l"/>
                        </a:tabLst>
                      </a:pPr>
                      <a:r>
                        <a:rPr lang="en-CA" sz="1100">
                          <a:solidFill>
                            <a:schemeClr val="accent4"/>
                          </a:solidFill>
                        </a:rPr>
                        <a:t>Rural, remote</a:t>
                      </a:r>
                      <a:endParaRPr lang="en-US" sz="1100">
                        <a:solidFill>
                          <a:schemeClr val="accent4"/>
                        </a:solidFill>
                      </a:endParaRPr>
                    </a:p>
                  </a:txBody>
                  <a:tcPr marL="50903" marR="50903" marT="0" marB="0"/>
                </a:tc>
                <a:extLst>
                  <a:ext uri="{0D108BD9-81ED-4DB2-BD59-A6C34878D82A}">
                    <a16:rowId xmlns:a16="http://schemas.microsoft.com/office/drawing/2014/main" val="1953787672"/>
                  </a:ext>
                </a:extLst>
              </a:tr>
              <a:tr h="478769">
                <a:tc>
                  <a:txBody>
                    <a:bodyPr/>
                    <a:lstStyle/>
                    <a:p>
                      <a:pPr marL="0" marR="0" algn="ctr">
                        <a:lnSpc>
                          <a:spcPct val="100000"/>
                        </a:lnSpc>
                        <a:spcBef>
                          <a:spcPts val="0"/>
                        </a:spcBef>
                        <a:spcAft>
                          <a:spcPts val="0"/>
                        </a:spcAft>
                      </a:pPr>
                      <a:r>
                        <a:rPr lang="en-US" sz="1100" b="1" dirty="0">
                          <a:solidFill>
                            <a:schemeClr val="accent4"/>
                          </a:solidFill>
                        </a:rPr>
                        <a:t>MB</a:t>
                      </a:r>
                    </a:p>
                  </a:txBody>
                  <a:tcPr marL="50903" marR="50903" marT="0" marB="0" anchor="ctr">
                    <a:solidFill>
                      <a:schemeClr val="accent2">
                        <a:lumMod val="20000"/>
                        <a:lumOff val="80000"/>
                      </a:schemeClr>
                    </a:solidFill>
                  </a:tcPr>
                </a:tc>
                <a:tc>
                  <a:txBody>
                    <a:bodyPr/>
                    <a:lstStyle/>
                    <a:p>
                      <a:pPr marL="0" marR="0" algn="ctr">
                        <a:lnSpc>
                          <a:spcPct val="100000"/>
                        </a:lnSpc>
                        <a:spcBef>
                          <a:spcPts val="0"/>
                        </a:spcBef>
                        <a:spcAft>
                          <a:spcPts val="0"/>
                        </a:spcAft>
                        <a:tabLst>
                          <a:tab pos="5280025" algn="l"/>
                        </a:tabLst>
                      </a:pPr>
                      <a:r>
                        <a:rPr lang="en-US" sz="1100">
                          <a:solidFill>
                            <a:schemeClr val="accent4"/>
                          </a:solidFill>
                        </a:rPr>
                        <a:t>✓</a:t>
                      </a:r>
                    </a:p>
                  </a:txBody>
                  <a:tcPr marL="50903" marR="50903" marT="0" marB="0"/>
                </a:tc>
                <a:tc>
                  <a:txBody>
                    <a:bodyPr/>
                    <a:lstStyle/>
                    <a:p>
                      <a:pPr marL="0" marR="0">
                        <a:lnSpc>
                          <a:spcPct val="100000"/>
                        </a:lnSpc>
                        <a:spcBef>
                          <a:spcPts val="0"/>
                        </a:spcBef>
                        <a:spcAft>
                          <a:spcPts val="0"/>
                        </a:spcAft>
                        <a:tabLst>
                          <a:tab pos="5280025" algn="l"/>
                        </a:tabLst>
                      </a:pPr>
                      <a:r>
                        <a:rPr lang="en-CA" sz="1100">
                          <a:solidFill>
                            <a:schemeClr val="accent4"/>
                          </a:solidFill>
                        </a:rPr>
                        <a:t>90 locations across province over a bi-</a:t>
                      </a:r>
                      <a:r>
                        <a:rPr lang="en-CA" sz="1100" err="1">
                          <a:solidFill>
                            <a:schemeClr val="accent4"/>
                          </a:solidFill>
                        </a:rPr>
                        <a:t>ennial</a:t>
                      </a:r>
                      <a:r>
                        <a:rPr lang="en-CA" sz="1100">
                          <a:solidFill>
                            <a:schemeClr val="accent4"/>
                          </a:solidFill>
                        </a:rPr>
                        <a:t> rotation</a:t>
                      </a:r>
                      <a:endParaRPr lang="en-US" sz="1100">
                        <a:solidFill>
                          <a:schemeClr val="accent4"/>
                        </a:solidFill>
                      </a:endParaRPr>
                    </a:p>
                  </a:txBody>
                  <a:tcPr marL="50903" marR="50903" marT="0" marB="0"/>
                </a:tc>
                <a:tc>
                  <a:txBody>
                    <a:bodyPr/>
                    <a:lstStyle/>
                    <a:p>
                      <a:pPr marL="0" marR="0">
                        <a:lnSpc>
                          <a:spcPct val="100000"/>
                        </a:lnSpc>
                        <a:spcBef>
                          <a:spcPts val="0"/>
                        </a:spcBef>
                        <a:spcAft>
                          <a:spcPts val="0"/>
                        </a:spcAft>
                        <a:tabLst>
                          <a:tab pos="5280025" algn="l"/>
                        </a:tabLst>
                      </a:pPr>
                      <a:r>
                        <a:rPr lang="en-CA" sz="1100" dirty="0">
                          <a:solidFill>
                            <a:schemeClr val="accent4"/>
                          </a:solidFill>
                        </a:rPr>
                        <a:t>1-2 years</a:t>
                      </a:r>
                      <a:endParaRPr lang="en-US" sz="1100" dirty="0">
                        <a:solidFill>
                          <a:schemeClr val="accent4"/>
                        </a:solidFill>
                      </a:endParaRPr>
                    </a:p>
                  </a:txBody>
                  <a:tcPr marL="50903" marR="50903" marT="0" marB="0"/>
                </a:tc>
                <a:tc>
                  <a:txBody>
                    <a:bodyPr/>
                    <a:lstStyle/>
                    <a:p>
                      <a:pPr marL="0" marR="0">
                        <a:lnSpc>
                          <a:spcPct val="100000"/>
                        </a:lnSpc>
                        <a:spcBef>
                          <a:spcPts val="0"/>
                        </a:spcBef>
                        <a:spcAft>
                          <a:spcPts val="0"/>
                        </a:spcAft>
                        <a:tabLst>
                          <a:tab pos="5280025" algn="l"/>
                        </a:tabLst>
                      </a:pPr>
                      <a:r>
                        <a:rPr lang="en-CA" sz="1100" dirty="0">
                          <a:solidFill>
                            <a:schemeClr val="accent4"/>
                          </a:solidFill>
                        </a:rPr>
                        <a:t>All Manitoba participants 50-74 years of age</a:t>
                      </a:r>
                      <a:endParaRPr lang="en-US" sz="1100" dirty="0">
                        <a:solidFill>
                          <a:schemeClr val="accent4"/>
                        </a:solidFill>
                      </a:endParaRPr>
                    </a:p>
                  </a:txBody>
                  <a:tcPr marL="50903" marR="50903" marT="0" marB="0"/>
                </a:tc>
                <a:extLst>
                  <a:ext uri="{0D108BD9-81ED-4DB2-BD59-A6C34878D82A}">
                    <a16:rowId xmlns:a16="http://schemas.microsoft.com/office/drawing/2014/main" val="3279872925"/>
                  </a:ext>
                </a:extLst>
              </a:tr>
              <a:tr h="1326017">
                <a:tc>
                  <a:txBody>
                    <a:bodyPr/>
                    <a:lstStyle/>
                    <a:p>
                      <a:pPr marL="0" marR="0" algn="ctr">
                        <a:lnSpc>
                          <a:spcPct val="100000"/>
                        </a:lnSpc>
                        <a:spcBef>
                          <a:spcPts val="0"/>
                        </a:spcBef>
                        <a:spcAft>
                          <a:spcPts val="0"/>
                        </a:spcAft>
                      </a:pPr>
                      <a:r>
                        <a:rPr lang="en-US" sz="1100" b="1" dirty="0">
                          <a:solidFill>
                            <a:schemeClr val="accent4"/>
                          </a:solidFill>
                        </a:rPr>
                        <a:t>ON</a:t>
                      </a:r>
                    </a:p>
                  </a:txBody>
                  <a:tcPr marL="50903" marR="50903" marT="0" marB="0" anchor="ctr">
                    <a:solidFill>
                      <a:schemeClr val="accent2">
                        <a:lumMod val="20000"/>
                        <a:lumOff val="80000"/>
                      </a:schemeClr>
                    </a:solidFill>
                  </a:tcPr>
                </a:tc>
                <a:tc>
                  <a:txBody>
                    <a:bodyPr/>
                    <a:lstStyle/>
                    <a:p>
                      <a:pPr marL="0" marR="0" algn="ctr">
                        <a:lnSpc>
                          <a:spcPct val="100000"/>
                        </a:lnSpc>
                        <a:spcBef>
                          <a:spcPts val="0"/>
                        </a:spcBef>
                        <a:spcAft>
                          <a:spcPts val="0"/>
                        </a:spcAft>
                        <a:tabLst>
                          <a:tab pos="5280025" algn="l"/>
                        </a:tabLst>
                      </a:pPr>
                      <a:r>
                        <a:rPr lang="en-US" sz="1100" dirty="0">
                          <a:solidFill>
                            <a:schemeClr val="accent4"/>
                          </a:solidFill>
                        </a:rPr>
                        <a:t>✓</a:t>
                      </a:r>
                    </a:p>
                  </a:txBody>
                  <a:tcPr marL="50903" marR="50903" marT="0" marB="0"/>
                </a:tc>
                <a:tc>
                  <a:txBody>
                    <a:bodyPr/>
                    <a:lstStyle/>
                    <a:p>
                      <a:pPr marL="0" marR="0">
                        <a:lnSpc>
                          <a:spcPct val="100000"/>
                        </a:lnSpc>
                        <a:spcBef>
                          <a:spcPts val="0"/>
                        </a:spcBef>
                        <a:spcAft>
                          <a:spcPts val="0"/>
                        </a:spcAft>
                        <a:tabLst>
                          <a:tab pos="5280025" algn="l"/>
                        </a:tabLst>
                      </a:pPr>
                      <a:r>
                        <a:rPr lang="en-CA" sz="1100">
                          <a:solidFill>
                            <a:schemeClr val="accent4"/>
                          </a:solidFill>
                        </a:rPr>
                        <a:t>Two mobile coaches: One travels throughout the North West region and the other travels throughout the Hamilton Niagara Haldimand Brant region in Ontario</a:t>
                      </a:r>
                      <a:endParaRPr lang="en-US" sz="1100">
                        <a:solidFill>
                          <a:schemeClr val="accent4"/>
                        </a:solidFill>
                      </a:endParaRPr>
                    </a:p>
                  </a:txBody>
                  <a:tcPr marL="50903" marR="50903" marT="0" marB="0"/>
                </a:tc>
                <a:tc>
                  <a:txBody>
                    <a:bodyPr/>
                    <a:lstStyle/>
                    <a:p>
                      <a:pPr marL="127635" marR="0">
                        <a:lnSpc>
                          <a:spcPct val="100000"/>
                        </a:lnSpc>
                        <a:spcBef>
                          <a:spcPts val="0"/>
                        </a:spcBef>
                        <a:spcAft>
                          <a:spcPts val="0"/>
                        </a:spcAft>
                        <a:tabLst>
                          <a:tab pos="5280025" algn="l"/>
                        </a:tabLst>
                      </a:pPr>
                      <a:r>
                        <a:rPr lang="en-CA" sz="1100" dirty="0">
                          <a:solidFill>
                            <a:schemeClr val="accent4"/>
                          </a:solidFill>
                        </a:rPr>
                        <a:t>Mobile coaches operate throughout the year and locations can be found:</a:t>
                      </a:r>
                      <a:r>
                        <a:rPr lang="en-CA" sz="1100" dirty="0"/>
                        <a:t> </a:t>
                      </a:r>
                      <a:r>
                        <a:rPr lang="en-CA" sz="1100" dirty="0">
                          <a:hlinkClick r:id="rId2"/>
                        </a:rPr>
                        <a:t>https://www.cancercareontario.ca/en/find-cancer-services/mobile-screening</a:t>
                      </a:r>
                      <a:r>
                        <a:rPr lang="en-CA" sz="1100" dirty="0"/>
                        <a:t> </a:t>
                      </a:r>
                      <a:endParaRPr lang="en-US" sz="1100" dirty="0"/>
                    </a:p>
                  </a:txBody>
                  <a:tcPr marL="50903" marR="50903" marT="0" marB="0"/>
                </a:tc>
                <a:tc>
                  <a:txBody>
                    <a:bodyPr/>
                    <a:lstStyle/>
                    <a:p>
                      <a:pPr marL="0" marR="0">
                        <a:lnSpc>
                          <a:spcPct val="100000"/>
                        </a:lnSpc>
                        <a:spcBef>
                          <a:spcPts val="0"/>
                        </a:spcBef>
                        <a:spcAft>
                          <a:spcPts val="0"/>
                        </a:spcAft>
                        <a:tabLst>
                          <a:tab pos="5280025" algn="l"/>
                        </a:tabLst>
                      </a:pPr>
                      <a:r>
                        <a:rPr lang="en-CA" sz="1100" dirty="0">
                          <a:solidFill>
                            <a:schemeClr val="accent4"/>
                          </a:solidFill>
                        </a:rPr>
                        <a:t>North West: those living in rural and remote settings</a:t>
                      </a:r>
                      <a:endParaRPr lang="en-US" sz="1100" dirty="0">
                        <a:solidFill>
                          <a:schemeClr val="accent4"/>
                        </a:solidFill>
                      </a:endParaRPr>
                    </a:p>
                    <a:p>
                      <a:pPr marL="0" marR="0">
                        <a:lnSpc>
                          <a:spcPct val="100000"/>
                        </a:lnSpc>
                        <a:spcBef>
                          <a:spcPts val="0"/>
                        </a:spcBef>
                        <a:spcAft>
                          <a:spcPts val="0"/>
                        </a:spcAft>
                        <a:tabLst>
                          <a:tab pos="5280025" algn="l"/>
                        </a:tabLst>
                      </a:pPr>
                      <a:endParaRPr lang="en-CA" sz="1100" dirty="0">
                        <a:solidFill>
                          <a:schemeClr val="accent4"/>
                        </a:solidFill>
                      </a:endParaRPr>
                    </a:p>
                    <a:p>
                      <a:pPr marL="0" marR="0">
                        <a:lnSpc>
                          <a:spcPct val="100000"/>
                        </a:lnSpc>
                        <a:spcBef>
                          <a:spcPts val="0"/>
                        </a:spcBef>
                        <a:spcAft>
                          <a:spcPts val="0"/>
                        </a:spcAft>
                        <a:tabLst>
                          <a:tab pos="5280025" algn="l"/>
                        </a:tabLst>
                      </a:pPr>
                      <a:r>
                        <a:rPr lang="en-CA" sz="1100" dirty="0">
                          <a:solidFill>
                            <a:schemeClr val="accent4"/>
                          </a:solidFill>
                        </a:rPr>
                        <a:t>Hamilton Niagara Haldimand Brant region: people with low income, poorer health outcomes and lack of access to traditional health care primarily in urban settings</a:t>
                      </a:r>
                      <a:endParaRPr lang="en-US" sz="1100" dirty="0">
                        <a:solidFill>
                          <a:schemeClr val="accent4"/>
                        </a:solidFill>
                      </a:endParaRPr>
                    </a:p>
                  </a:txBody>
                  <a:tcPr marL="50903" marR="50903" marT="0" marB="0"/>
                </a:tc>
                <a:extLst>
                  <a:ext uri="{0D108BD9-81ED-4DB2-BD59-A6C34878D82A}">
                    <a16:rowId xmlns:a16="http://schemas.microsoft.com/office/drawing/2014/main" val="379312162"/>
                  </a:ext>
                </a:extLst>
              </a:tr>
              <a:tr h="115662">
                <a:tc>
                  <a:txBody>
                    <a:bodyPr/>
                    <a:lstStyle/>
                    <a:p>
                      <a:pPr marL="0" marR="0" algn="ctr">
                        <a:lnSpc>
                          <a:spcPct val="100000"/>
                        </a:lnSpc>
                        <a:spcBef>
                          <a:spcPts val="0"/>
                        </a:spcBef>
                        <a:spcAft>
                          <a:spcPts val="0"/>
                        </a:spcAft>
                      </a:pPr>
                      <a:r>
                        <a:rPr lang="en-US" sz="1100" b="1" dirty="0">
                          <a:solidFill>
                            <a:schemeClr val="accent4"/>
                          </a:solidFill>
                        </a:rPr>
                        <a:t>QC</a:t>
                      </a:r>
                    </a:p>
                  </a:txBody>
                  <a:tcPr marL="50903" marR="50903" marT="0" marB="0" anchor="ctr">
                    <a:solidFill>
                      <a:schemeClr val="accent2">
                        <a:lumMod val="20000"/>
                        <a:lumOff val="80000"/>
                      </a:schemeClr>
                    </a:solidFill>
                  </a:tcPr>
                </a:tc>
                <a:tc>
                  <a:txBody>
                    <a:bodyPr/>
                    <a:lstStyle/>
                    <a:p>
                      <a:pPr marL="0" marR="0" algn="ctr">
                        <a:lnSpc>
                          <a:spcPct val="100000"/>
                        </a:lnSpc>
                        <a:spcBef>
                          <a:spcPts val="0"/>
                        </a:spcBef>
                        <a:spcAft>
                          <a:spcPts val="0"/>
                        </a:spcAft>
                        <a:tabLst>
                          <a:tab pos="5280025" algn="l"/>
                        </a:tabLst>
                      </a:pPr>
                      <a:r>
                        <a:rPr lang="en-US" sz="1100">
                          <a:solidFill>
                            <a:schemeClr val="accent4"/>
                          </a:solidFill>
                        </a:rPr>
                        <a:t>✓</a:t>
                      </a:r>
                    </a:p>
                  </a:txBody>
                  <a:tcPr marL="50903" marR="50903" marT="0" marB="0"/>
                </a:tc>
                <a:tc>
                  <a:txBody>
                    <a:bodyPr/>
                    <a:lstStyle/>
                    <a:p>
                      <a:pPr marL="0" marR="0">
                        <a:lnSpc>
                          <a:spcPct val="100000"/>
                        </a:lnSpc>
                        <a:spcBef>
                          <a:spcPts val="0"/>
                        </a:spcBef>
                        <a:spcAft>
                          <a:spcPts val="0"/>
                        </a:spcAft>
                        <a:tabLst>
                          <a:tab pos="5280025" algn="l"/>
                        </a:tabLst>
                      </a:pPr>
                      <a:r>
                        <a:rPr lang="en-CA" sz="1100">
                          <a:solidFill>
                            <a:schemeClr val="accent4"/>
                          </a:solidFill>
                        </a:rPr>
                        <a:t> </a:t>
                      </a:r>
                      <a:endParaRPr lang="en-US" sz="1100">
                        <a:solidFill>
                          <a:schemeClr val="accent4"/>
                        </a:solidFill>
                      </a:endParaRPr>
                    </a:p>
                  </a:txBody>
                  <a:tcPr marL="50903" marR="50903" marT="0" marB="0"/>
                </a:tc>
                <a:tc>
                  <a:txBody>
                    <a:bodyPr/>
                    <a:lstStyle/>
                    <a:p>
                      <a:pPr marL="0" marR="0">
                        <a:lnSpc>
                          <a:spcPct val="100000"/>
                        </a:lnSpc>
                        <a:spcBef>
                          <a:spcPts val="0"/>
                        </a:spcBef>
                        <a:spcAft>
                          <a:spcPts val="0"/>
                        </a:spcAft>
                        <a:tabLst>
                          <a:tab pos="5280025" algn="l"/>
                        </a:tabLst>
                      </a:pPr>
                      <a:r>
                        <a:rPr lang="en-CA" sz="1100" dirty="0">
                          <a:solidFill>
                            <a:schemeClr val="accent4"/>
                          </a:solidFill>
                        </a:rPr>
                        <a:t> </a:t>
                      </a:r>
                      <a:endParaRPr lang="en-US" sz="1100" dirty="0">
                        <a:solidFill>
                          <a:schemeClr val="accent4"/>
                        </a:solidFill>
                      </a:endParaRPr>
                    </a:p>
                  </a:txBody>
                  <a:tcPr marL="50903" marR="50903" marT="0" marB="0"/>
                </a:tc>
                <a:tc>
                  <a:txBody>
                    <a:bodyPr/>
                    <a:lstStyle/>
                    <a:p>
                      <a:pPr marL="0" marR="0">
                        <a:lnSpc>
                          <a:spcPct val="100000"/>
                        </a:lnSpc>
                        <a:spcBef>
                          <a:spcPts val="0"/>
                        </a:spcBef>
                        <a:spcAft>
                          <a:spcPts val="0"/>
                        </a:spcAft>
                        <a:tabLst>
                          <a:tab pos="5280025" algn="l"/>
                        </a:tabLst>
                      </a:pPr>
                      <a:r>
                        <a:rPr lang="en-CA" sz="1100">
                          <a:solidFill>
                            <a:schemeClr val="accent4"/>
                          </a:solidFill>
                        </a:rPr>
                        <a:t> </a:t>
                      </a:r>
                      <a:endParaRPr lang="en-US" sz="1100">
                        <a:solidFill>
                          <a:schemeClr val="accent4"/>
                        </a:solidFill>
                      </a:endParaRPr>
                    </a:p>
                  </a:txBody>
                  <a:tcPr marL="50903" marR="50903" marT="0" marB="0"/>
                </a:tc>
                <a:extLst>
                  <a:ext uri="{0D108BD9-81ED-4DB2-BD59-A6C34878D82A}">
                    <a16:rowId xmlns:a16="http://schemas.microsoft.com/office/drawing/2014/main" val="3287850328"/>
                  </a:ext>
                </a:extLst>
              </a:tr>
              <a:tr h="115662">
                <a:tc>
                  <a:txBody>
                    <a:bodyPr/>
                    <a:lstStyle/>
                    <a:p>
                      <a:pPr marL="0" marR="0" algn="ctr">
                        <a:lnSpc>
                          <a:spcPct val="100000"/>
                        </a:lnSpc>
                        <a:spcBef>
                          <a:spcPts val="0"/>
                        </a:spcBef>
                        <a:spcAft>
                          <a:spcPts val="0"/>
                        </a:spcAft>
                      </a:pPr>
                      <a:r>
                        <a:rPr lang="en-US" sz="1100" b="1" dirty="0">
                          <a:solidFill>
                            <a:schemeClr val="accent4"/>
                          </a:solidFill>
                        </a:rPr>
                        <a:t>NB</a:t>
                      </a:r>
                    </a:p>
                  </a:txBody>
                  <a:tcPr marL="50903" marR="50903" marT="0" marB="0" anchor="ctr">
                    <a:solidFill>
                      <a:schemeClr val="accent2">
                        <a:lumMod val="20000"/>
                        <a:lumOff val="80000"/>
                      </a:schemeClr>
                    </a:solidFill>
                  </a:tcPr>
                </a:tc>
                <a:tc>
                  <a:txBody>
                    <a:bodyPr/>
                    <a:lstStyle/>
                    <a:p>
                      <a:pPr marL="0" marR="0" algn="ctr">
                        <a:lnSpc>
                          <a:spcPct val="100000"/>
                        </a:lnSpc>
                        <a:spcBef>
                          <a:spcPts val="0"/>
                        </a:spcBef>
                        <a:spcAft>
                          <a:spcPts val="0"/>
                        </a:spcAft>
                        <a:tabLst>
                          <a:tab pos="5280025" algn="l"/>
                        </a:tabLst>
                      </a:pPr>
                      <a:r>
                        <a:rPr lang="en-CA" sz="1100" dirty="0">
                          <a:solidFill>
                            <a:schemeClr val="accent4"/>
                          </a:solidFill>
                        </a:rPr>
                        <a:t> </a:t>
                      </a:r>
                      <a:endParaRPr lang="en-US" sz="1100" dirty="0">
                        <a:solidFill>
                          <a:schemeClr val="accent4"/>
                        </a:solidFill>
                      </a:endParaRPr>
                    </a:p>
                  </a:txBody>
                  <a:tcPr marL="50903" marR="50903" marT="0" marB="0"/>
                </a:tc>
                <a:tc>
                  <a:txBody>
                    <a:bodyPr/>
                    <a:lstStyle/>
                    <a:p>
                      <a:pPr marL="0" marR="0">
                        <a:lnSpc>
                          <a:spcPct val="100000"/>
                        </a:lnSpc>
                        <a:spcBef>
                          <a:spcPts val="0"/>
                        </a:spcBef>
                        <a:spcAft>
                          <a:spcPts val="0"/>
                        </a:spcAft>
                        <a:tabLst>
                          <a:tab pos="5280025" algn="l"/>
                        </a:tabLst>
                      </a:pPr>
                      <a:r>
                        <a:rPr lang="en-CA" sz="1100">
                          <a:solidFill>
                            <a:schemeClr val="accent4"/>
                          </a:solidFill>
                        </a:rPr>
                        <a:t> </a:t>
                      </a:r>
                      <a:endParaRPr lang="en-US" sz="1100">
                        <a:solidFill>
                          <a:schemeClr val="accent4"/>
                        </a:solidFill>
                      </a:endParaRPr>
                    </a:p>
                  </a:txBody>
                  <a:tcPr marL="50903" marR="50903" marT="0" marB="0"/>
                </a:tc>
                <a:tc>
                  <a:txBody>
                    <a:bodyPr/>
                    <a:lstStyle/>
                    <a:p>
                      <a:pPr marL="0" marR="0">
                        <a:lnSpc>
                          <a:spcPct val="100000"/>
                        </a:lnSpc>
                        <a:spcBef>
                          <a:spcPts val="0"/>
                        </a:spcBef>
                        <a:spcAft>
                          <a:spcPts val="0"/>
                        </a:spcAft>
                        <a:tabLst>
                          <a:tab pos="5280025" algn="l"/>
                        </a:tabLst>
                      </a:pPr>
                      <a:r>
                        <a:rPr lang="en-CA" sz="1100" dirty="0">
                          <a:solidFill>
                            <a:schemeClr val="accent4"/>
                          </a:solidFill>
                        </a:rPr>
                        <a:t> </a:t>
                      </a:r>
                      <a:endParaRPr lang="en-US" sz="1100" dirty="0">
                        <a:solidFill>
                          <a:schemeClr val="accent4"/>
                        </a:solidFill>
                      </a:endParaRPr>
                    </a:p>
                  </a:txBody>
                  <a:tcPr marL="50903" marR="50903" marT="0" marB="0"/>
                </a:tc>
                <a:tc>
                  <a:txBody>
                    <a:bodyPr/>
                    <a:lstStyle/>
                    <a:p>
                      <a:pPr marL="0" marR="0">
                        <a:lnSpc>
                          <a:spcPct val="100000"/>
                        </a:lnSpc>
                        <a:spcBef>
                          <a:spcPts val="0"/>
                        </a:spcBef>
                        <a:spcAft>
                          <a:spcPts val="0"/>
                        </a:spcAft>
                        <a:tabLst>
                          <a:tab pos="5280025" algn="l"/>
                        </a:tabLst>
                      </a:pPr>
                      <a:r>
                        <a:rPr lang="en-CA" sz="1100">
                          <a:solidFill>
                            <a:schemeClr val="accent4"/>
                          </a:solidFill>
                        </a:rPr>
                        <a:t> </a:t>
                      </a:r>
                      <a:endParaRPr lang="en-US" sz="1100">
                        <a:solidFill>
                          <a:schemeClr val="accent4"/>
                        </a:solidFill>
                      </a:endParaRPr>
                    </a:p>
                  </a:txBody>
                  <a:tcPr marL="50903" marR="50903" marT="0" marB="0"/>
                </a:tc>
                <a:extLst>
                  <a:ext uri="{0D108BD9-81ED-4DB2-BD59-A6C34878D82A}">
                    <a16:rowId xmlns:a16="http://schemas.microsoft.com/office/drawing/2014/main" val="1774381834"/>
                  </a:ext>
                </a:extLst>
              </a:tr>
              <a:tr h="478769">
                <a:tc>
                  <a:txBody>
                    <a:bodyPr/>
                    <a:lstStyle/>
                    <a:p>
                      <a:pPr marL="0" marR="0" algn="ctr">
                        <a:lnSpc>
                          <a:spcPct val="100000"/>
                        </a:lnSpc>
                        <a:spcBef>
                          <a:spcPts val="0"/>
                        </a:spcBef>
                        <a:spcAft>
                          <a:spcPts val="0"/>
                        </a:spcAft>
                      </a:pPr>
                      <a:r>
                        <a:rPr lang="en-US" sz="1100" b="1">
                          <a:solidFill>
                            <a:schemeClr val="accent4"/>
                          </a:solidFill>
                        </a:rPr>
                        <a:t>NS</a:t>
                      </a:r>
                    </a:p>
                  </a:txBody>
                  <a:tcPr marL="50903" marR="50903" marT="0" marB="0" anchor="ctr">
                    <a:solidFill>
                      <a:schemeClr val="accent2">
                        <a:lumMod val="20000"/>
                        <a:lumOff val="80000"/>
                      </a:schemeClr>
                    </a:solidFill>
                  </a:tcPr>
                </a:tc>
                <a:tc>
                  <a:txBody>
                    <a:bodyPr/>
                    <a:lstStyle/>
                    <a:p>
                      <a:pPr marL="0" marR="0" algn="ctr">
                        <a:lnSpc>
                          <a:spcPct val="100000"/>
                        </a:lnSpc>
                        <a:spcBef>
                          <a:spcPts val="0"/>
                        </a:spcBef>
                        <a:spcAft>
                          <a:spcPts val="0"/>
                        </a:spcAft>
                        <a:tabLst>
                          <a:tab pos="5280025" algn="l"/>
                        </a:tabLst>
                      </a:pPr>
                      <a:r>
                        <a:rPr lang="en-US" sz="1100" dirty="0">
                          <a:solidFill>
                            <a:schemeClr val="accent4"/>
                          </a:solidFill>
                        </a:rPr>
                        <a:t>✓</a:t>
                      </a:r>
                    </a:p>
                  </a:txBody>
                  <a:tcPr marL="50903" marR="50903" marT="0" marB="0"/>
                </a:tc>
                <a:tc>
                  <a:txBody>
                    <a:bodyPr/>
                    <a:lstStyle/>
                    <a:p>
                      <a:pPr marL="0" marR="0">
                        <a:lnSpc>
                          <a:spcPct val="100000"/>
                        </a:lnSpc>
                        <a:spcBef>
                          <a:spcPts val="0"/>
                        </a:spcBef>
                        <a:spcAft>
                          <a:spcPts val="0"/>
                        </a:spcAft>
                        <a:tabLst>
                          <a:tab pos="5280025" algn="l"/>
                        </a:tabLst>
                      </a:pPr>
                      <a:r>
                        <a:rPr lang="en-CA" sz="1100">
                          <a:solidFill>
                            <a:schemeClr val="accent4"/>
                          </a:solidFill>
                        </a:rPr>
                        <a:t>30 mobile stops; generally beyond 50 km of the closest fixed site</a:t>
                      </a:r>
                      <a:endParaRPr lang="en-US" sz="1100">
                        <a:solidFill>
                          <a:schemeClr val="accent4"/>
                        </a:solidFill>
                      </a:endParaRPr>
                    </a:p>
                  </a:txBody>
                  <a:tcPr marL="50903" marR="50903" marT="0" marB="0"/>
                </a:tc>
                <a:tc>
                  <a:txBody>
                    <a:bodyPr/>
                    <a:lstStyle/>
                    <a:p>
                      <a:pPr marL="0" marR="0">
                        <a:lnSpc>
                          <a:spcPct val="100000"/>
                        </a:lnSpc>
                        <a:spcBef>
                          <a:spcPts val="0"/>
                        </a:spcBef>
                        <a:spcAft>
                          <a:spcPts val="0"/>
                        </a:spcAft>
                        <a:tabLst>
                          <a:tab pos="5280025" algn="l"/>
                        </a:tabLst>
                      </a:pPr>
                      <a:r>
                        <a:rPr lang="en-CA" sz="1100" dirty="0">
                          <a:solidFill>
                            <a:schemeClr val="accent4"/>
                          </a:solidFill>
                        </a:rPr>
                        <a:t>Mobile follows a set schedule annually, from March to November</a:t>
                      </a:r>
                      <a:endParaRPr lang="en-US" sz="1100" dirty="0">
                        <a:solidFill>
                          <a:schemeClr val="accent4"/>
                        </a:solidFill>
                      </a:endParaRPr>
                    </a:p>
                  </a:txBody>
                  <a:tcPr marL="50903" marR="50903" marT="0" marB="0"/>
                </a:tc>
                <a:tc>
                  <a:txBody>
                    <a:bodyPr/>
                    <a:lstStyle/>
                    <a:p>
                      <a:pPr marL="0" marR="0">
                        <a:lnSpc>
                          <a:spcPct val="100000"/>
                        </a:lnSpc>
                        <a:spcBef>
                          <a:spcPts val="0"/>
                        </a:spcBef>
                        <a:spcAft>
                          <a:spcPts val="0"/>
                        </a:spcAft>
                        <a:tabLst>
                          <a:tab pos="5280025" algn="l"/>
                        </a:tabLst>
                      </a:pPr>
                      <a:r>
                        <a:rPr lang="en-CA" sz="1100" dirty="0">
                          <a:solidFill>
                            <a:schemeClr val="accent4"/>
                          </a:solidFill>
                        </a:rPr>
                        <a:t>First Nations, African Nova Scotians, rural/remote communities</a:t>
                      </a:r>
                      <a:endParaRPr lang="en-US" sz="1100" dirty="0">
                        <a:solidFill>
                          <a:schemeClr val="accent4"/>
                        </a:solidFill>
                      </a:endParaRPr>
                    </a:p>
                  </a:txBody>
                  <a:tcPr marL="50903" marR="50903" marT="0" marB="0"/>
                </a:tc>
                <a:extLst>
                  <a:ext uri="{0D108BD9-81ED-4DB2-BD59-A6C34878D82A}">
                    <a16:rowId xmlns:a16="http://schemas.microsoft.com/office/drawing/2014/main" val="523623547"/>
                  </a:ext>
                </a:extLst>
              </a:tr>
              <a:tr h="115662">
                <a:tc>
                  <a:txBody>
                    <a:bodyPr/>
                    <a:lstStyle/>
                    <a:p>
                      <a:pPr marL="0" marR="0" algn="ctr">
                        <a:lnSpc>
                          <a:spcPct val="100000"/>
                        </a:lnSpc>
                        <a:spcBef>
                          <a:spcPts val="0"/>
                        </a:spcBef>
                        <a:spcAft>
                          <a:spcPts val="0"/>
                        </a:spcAft>
                      </a:pPr>
                      <a:r>
                        <a:rPr lang="en-US" sz="1100" b="1">
                          <a:solidFill>
                            <a:schemeClr val="accent4"/>
                          </a:solidFill>
                        </a:rPr>
                        <a:t>PE</a:t>
                      </a:r>
                    </a:p>
                  </a:txBody>
                  <a:tcPr marL="50903" marR="50903" marT="0" marB="0" anchor="ctr">
                    <a:solidFill>
                      <a:schemeClr val="accent2">
                        <a:lumMod val="20000"/>
                        <a:lumOff val="80000"/>
                      </a:schemeClr>
                    </a:solidFill>
                  </a:tcPr>
                </a:tc>
                <a:tc>
                  <a:txBody>
                    <a:bodyPr/>
                    <a:lstStyle/>
                    <a:p>
                      <a:pPr marL="0" marR="0" algn="ctr">
                        <a:lnSpc>
                          <a:spcPct val="100000"/>
                        </a:lnSpc>
                        <a:spcBef>
                          <a:spcPts val="0"/>
                        </a:spcBef>
                        <a:spcAft>
                          <a:spcPts val="0"/>
                        </a:spcAft>
                        <a:tabLst>
                          <a:tab pos="5280025" algn="l"/>
                        </a:tabLst>
                      </a:pPr>
                      <a:r>
                        <a:rPr lang="en-CA" sz="1100" dirty="0">
                          <a:solidFill>
                            <a:schemeClr val="accent4"/>
                          </a:solidFill>
                        </a:rPr>
                        <a:t> </a:t>
                      </a:r>
                      <a:endParaRPr lang="en-US" sz="1100" dirty="0">
                        <a:solidFill>
                          <a:schemeClr val="accent4"/>
                        </a:solidFill>
                      </a:endParaRPr>
                    </a:p>
                  </a:txBody>
                  <a:tcPr marL="50903" marR="50903" marT="0" marB="0"/>
                </a:tc>
                <a:tc>
                  <a:txBody>
                    <a:bodyPr/>
                    <a:lstStyle/>
                    <a:p>
                      <a:pPr marL="0" marR="0">
                        <a:lnSpc>
                          <a:spcPct val="100000"/>
                        </a:lnSpc>
                        <a:spcBef>
                          <a:spcPts val="0"/>
                        </a:spcBef>
                        <a:spcAft>
                          <a:spcPts val="0"/>
                        </a:spcAft>
                        <a:tabLst>
                          <a:tab pos="5280025" algn="l"/>
                        </a:tabLst>
                      </a:pPr>
                      <a:r>
                        <a:rPr lang="en-CA" sz="1100">
                          <a:solidFill>
                            <a:schemeClr val="accent4"/>
                          </a:solidFill>
                        </a:rPr>
                        <a:t> </a:t>
                      </a:r>
                      <a:endParaRPr lang="en-US" sz="1100">
                        <a:solidFill>
                          <a:schemeClr val="accent4"/>
                        </a:solidFill>
                      </a:endParaRPr>
                    </a:p>
                  </a:txBody>
                  <a:tcPr marL="50903" marR="50903" marT="0" marB="0"/>
                </a:tc>
                <a:tc>
                  <a:txBody>
                    <a:bodyPr/>
                    <a:lstStyle/>
                    <a:p>
                      <a:pPr marL="0" marR="0">
                        <a:lnSpc>
                          <a:spcPct val="100000"/>
                        </a:lnSpc>
                        <a:spcBef>
                          <a:spcPts val="0"/>
                        </a:spcBef>
                        <a:spcAft>
                          <a:spcPts val="0"/>
                        </a:spcAft>
                        <a:tabLst>
                          <a:tab pos="5280025" algn="l"/>
                        </a:tabLst>
                      </a:pPr>
                      <a:r>
                        <a:rPr lang="en-CA" sz="1100">
                          <a:solidFill>
                            <a:schemeClr val="accent4"/>
                          </a:solidFill>
                        </a:rPr>
                        <a:t> </a:t>
                      </a:r>
                      <a:endParaRPr lang="en-US" sz="1100">
                        <a:solidFill>
                          <a:schemeClr val="accent4"/>
                        </a:solidFill>
                      </a:endParaRPr>
                    </a:p>
                  </a:txBody>
                  <a:tcPr marL="50903" marR="50903" marT="0" marB="0"/>
                </a:tc>
                <a:tc>
                  <a:txBody>
                    <a:bodyPr/>
                    <a:lstStyle/>
                    <a:p>
                      <a:pPr marL="0" marR="0">
                        <a:lnSpc>
                          <a:spcPct val="100000"/>
                        </a:lnSpc>
                        <a:spcBef>
                          <a:spcPts val="0"/>
                        </a:spcBef>
                        <a:spcAft>
                          <a:spcPts val="0"/>
                        </a:spcAft>
                        <a:tabLst>
                          <a:tab pos="5280025" algn="l"/>
                        </a:tabLst>
                      </a:pPr>
                      <a:r>
                        <a:rPr lang="en-CA" sz="1100" dirty="0">
                          <a:solidFill>
                            <a:schemeClr val="accent4"/>
                          </a:solidFill>
                        </a:rPr>
                        <a:t> </a:t>
                      </a:r>
                      <a:endParaRPr lang="en-US" sz="1100" dirty="0">
                        <a:solidFill>
                          <a:schemeClr val="accent4"/>
                        </a:solidFill>
                      </a:endParaRPr>
                    </a:p>
                  </a:txBody>
                  <a:tcPr marL="50903" marR="50903" marT="0" marB="0"/>
                </a:tc>
                <a:extLst>
                  <a:ext uri="{0D108BD9-81ED-4DB2-BD59-A6C34878D82A}">
                    <a16:rowId xmlns:a16="http://schemas.microsoft.com/office/drawing/2014/main" val="1873117332"/>
                  </a:ext>
                </a:extLst>
              </a:tr>
              <a:tr h="115662">
                <a:tc>
                  <a:txBody>
                    <a:bodyPr/>
                    <a:lstStyle/>
                    <a:p>
                      <a:pPr marL="0" marR="0" algn="ctr">
                        <a:lnSpc>
                          <a:spcPct val="100000"/>
                        </a:lnSpc>
                        <a:spcBef>
                          <a:spcPts val="0"/>
                        </a:spcBef>
                        <a:spcAft>
                          <a:spcPts val="0"/>
                        </a:spcAft>
                      </a:pPr>
                      <a:r>
                        <a:rPr lang="en-US" sz="1100" b="1" dirty="0">
                          <a:solidFill>
                            <a:schemeClr val="accent4"/>
                          </a:solidFill>
                        </a:rPr>
                        <a:t>NL</a:t>
                      </a:r>
                    </a:p>
                  </a:txBody>
                  <a:tcPr marL="50903" marR="50903" marT="0" marB="0" anchor="ctr">
                    <a:solidFill>
                      <a:schemeClr val="accent2">
                        <a:lumMod val="20000"/>
                        <a:lumOff val="80000"/>
                      </a:schemeClr>
                    </a:solidFill>
                  </a:tcPr>
                </a:tc>
                <a:tc>
                  <a:txBody>
                    <a:bodyPr/>
                    <a:lstStyle/>
                    <a:p>
                      <a:pPr marL="0" marR="0" algn="ctr">
                        <a:lnSpc>
                          <a:spcPct val="100000"/>
                        </a:lnSpc>
                        <a:spcBef>
                          <a:spcPts val="0"/>
                        </a:spcBef>
                        <a:spcAft>
                          <a:spcPts val="0"/>
                        </a:spcAft>
                        <a:tabLst>
                          <a:tab pos="5280025" algn="l"/>
                        </a:tabLst>
                      </a:pPr>
                      <a:r>
                        <a:rPr lang="en-CA" sz="1100" dirty="0">
                          <a:solidFill>
                            <a:schemeClr val="accent4"/>
                          </a:solidFill>
                        </a:rPr>
                        <a:t> </a:t>
                      </a:r>
                      <a:endParaRPr lang="en-US" sz="1100" dirty="0">
                        <a:solidFill>
                          <a:schemeClr val="accent4"/>
                        </a:solidFill>
                      </a:endParaRPr>
                    </a:p>
                  </a:txBody>
                  <a:tcPr marL="50903" marR="50903" marT="0" marB="0"/>
                </a:tc>
                <a:tc>
                  <a:txBody>
                    <a:bodyPr/>
                    <a:lstStyle/>
                    <a:p>
                      <a:pPr marL="0" marR="0">
                        <a:lnSpc>
                          <a:spcPct val="100000"/>
                        </a:lnSpc>
                        <a:spcBef>
                          <a:spcPts val="0"/>
                        </a:spcBef>
                        <a:spcAft>
                          <a:spcPts val="0"/>
                        </a:spcAft>
                        <a:tabLst>
                          <a:tab pos="5280025" algn="l"/>
                        </a:tabLst>
                      </a:pPr>
                      <a:r>
                        <a:rPr lang="en-CA" sz="1100" dirty="0">
                          <a:solidFill>
                            <a:schemeClr val="accent4"/>
                          </a:solidFill>
                        </a:rPr>
                        <a:t> </a:t>
                      </a:r>
                      <a:endParaRPr lang="en-US" sz="1100" dirty="0">
                        <a:solidFill>
                          <a:schemeClr val="accent4"/>
                        </a:solidFill>
                      </a:endParaRPr>
                    </a:p>
                  </a:txBody>
                  <a:tcPr marL="50903" marR="50903" marT="0" marB="0"/>
                </a:tc>
                <a:tc>
                  <a:txBody>
                    <a:bodyPr/>
                    <a:lstStyle/>
                    <a:p>
                      <a:pPr marL="0" marR="0">
                        <a:lnSpc>
                          <a:spcPct val="100000"/>
                        </a:lnSpc>
                        <a:spcBef>
                          <a:spcPts val="0"/>
                        </a:spcBef>
                        <a:spcAft>
                          <a:spcPts val="0"/>
                        </a:spcAft>
                        <a:tabLst>
                          <a:tab pos="5280025" algn="l"/>
                        </a:tabLst>
                      </a:pPr>
                      <a:r>
                        <a:rPr lang="en-CA" sz="1100">
                          <a:solidFill>
                            <a:schemeClr val="accent4"/>
                          </a:solidFill>
                        </a:rPr>
                        <a:t> </a:t>
                      </a:r>
                      <a:endParaRPr lang="en-US" sz="1100">
                        <a:solidFill>
                          <a:schemeClr val="accent4"/>
                        </a:solidFill>
                      </a:endParaRPr>
                    </a:p>
                  </a:txBody>
                  <a:tcPr marL="50903" marR="50903" marT="0" marB="0"/>
                </a:tc>
                <a:tc>
                  <a:txBody>
                    <a:bodyPr/>
                    <a:lstStyle/>
                    <a:p>
                      <a:pPr marL="0" marR="0">
                        <a:lnSpc>
                          <a:spcPct val="100000"/>
                        </a:lnSpc>
                        <a:spcBef>
                          <a:spcPts val="0"/>
                        </a:spcBef>
                        <a:spcAft>
                          <a:spcPts val="0"/>
                        </a:spcAft>
                        <a:tabLst>
                          <a:tab pos="5280025" algn="l"/>
                        </a:tabLst>
                      </a:pPr>
                      <a:r>
                        <a:rPr lang="en-CA" sz="1100" dirty="0">
                          <a:solidFill>
                            <a:schemeClr val="accent4"/>
                          </a:solidFill>
                        </a:rPr>
                        <a:t> </a:t>
                      </a:r>
                      <a:endParaRPr lang="en-US" sz="1100" dirty="0">
                        <a:solidFill>
                          <a:schemeClr val="accent4"/>
                        </a:solidFill>
                      </a:endParaRPr>
                    </a:p>
                  </a:txBody>
                  <a:tcPr marL="50903" marR="50903" marT="0" marB="0"/>
                </a:tc>
                <a:extLst>
                  <a:ext uri="{0D108BD9-81ED-4DB2-BD59-A6C34878D82A}">
                    <a16:rowId xmlns:a16="http://schemas.microsoft.com/office/drawing/2014/main" val="3051939229"/>
                  </a:ext>
                </a:extLst>
              </a:tr>
            </a:tbl>
          </a:graphicData>
        </a:graphic>
      </p:graphicFrame>
    </p:spTree>
    <p:extLst>
      <p:ext uri="{BB962C8B-B14F-4D97-AF65-F5344CB8AC3E}">
        <p14:creationId xmlns:p14="http://schemas.microsoft.com/office/powerpoint/2010/main" val="14530806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81DBEC2-8B01-26EA-C490-61DFB6FA8E30}"/>
              </a:ext>
            </a:extLst>
          </p:cNvPr>
          <p:cNvSpPr>
            <a:spLocks noGrp="1"/>
          </p:cNvSpPr>
          <p:nvPr>
            <p:ph type="title"/>
          </p:nvPr>
        </p:nvSpPr>
        <p:spPr>
          <a:xfrm>
            <a:off x="973014" y="346528"/>
            <a:ext cx="10380786" cy="752842"/>
          </a:xfrm>
        </p:spPr>
        <p:txBody>
          <a:bodyPr>
            <a:normAutofit/>
          </a:bodyPr>
          <a:lstStyle/>
          <a:p>
            <a:r>
              <a:rPr lang="en-US" sz="1600"/>
              <a:t>3D Tomosynthesis*</a:t>
            </a:r>
          </a:p>
        </p:txBody>
      </p:sp>
      <p:sp>
        <p:nvSpPr>
          <p:cNvPr id="12" name="TextBox 11">
            <a:extLst>
              <a:ext uri="{FF2B5EF4-FFF2-40B4-BE49-F238E27FC236}">
                <a16:creationId xmlns:a16="http://schemas.microsoft.com/office/drawing/2014/main" id="{E2664A72-D48A-6F88-B084-9CCF9C07DCDC}"/>
              </a:ext>
            </a:extLst>
          </p:cNvPr>
          <p:cNvSpPr txBox="1"/>
          <p:nvPr/>
        </p:nvSpPr>
        <p:spPr>
          <a:xfrm>
            <a:off x="466579" y="6196039"/>
            <a:ext cx="10219983" cy="249684"/>
          </a:xfrm>
          <a:prstGeom prst="rect">
            <a:avLst/>
          </a:prstGeom>
          <a:noFill/>
        </p:spPr>
        <p:txBody>
          <a:bodyPr wrap="square">
            <a:spAutoFit/>
          </a:bodyPr>
          <a:lstStyle/>
          <a:p>
            <a:pPr marL="0" marR="0">
              <a:lnSpc>
                <a:spcPct val="107000"/>
              </a:lnSpc>
              <a:spcBef>
                <a:spcPts val="300"/>
              </a:spcBef>
              <a:spcAft>
                <a:spcPts val="800"/>
              </a:spcAft>
            </a:pPr>
            <a:r>
              <a:rPr lang="en-US" sz="1000" dirty="0">
                <a:effectLst/>
                <a:latin typeface="Calibri" panose="020F0502020204030204" pitchFamily="34" charset="0"/>
                <a:ea typeface="Yu Mincho" panose="02020400000000000000" pitchFamily="18" charset="-128"/>
                <a:cs typeface="Arial" panose="020B0604020202020204" pitchFamily="34" charset="0"/>
              </a:rPr>
              <a:t>*Tomosynthesis (also known 3D mammography): emerging technology that allows the breast to be viewed three-dimensionally</a:t>
            </a:r>
          </a:p>
        </p:txBody>
      </p:sp>
      <p:graphicFrame>
        <p:nvGraphicFramePr>
          <p:cNvPr id="3" name="Table 2">
            <a:extLst>
              <a:ext uri="{FF2B5EF4-FFF2-40B4-BE49-F238E27FC236}">
                <a16:creationId xmlns:a16="http://schemas.microsoft.com/office/drawing/2014/main" id="{3A7A5DC6-B2BF-199D-3209-2B49570C1D2B}"/>
              </a:ext>
            </a:extLst>
          </p:cNvPr>
          <p:cNvGraphicFramePr>
            <a:graphicFrameLocks noGrp="1"/>
          </p:cNvGraphicFramePr>
          <p:nvPr>
            <p:extLst>
              <p:ext uri="{D42A27DB-BD31-4B8C-83A1-F6EECF244321}">
                <p14:modId xmlns:p14="http://schemas.microsoft.com/office/powerpoint/2010/main" val="2628095071"/>
              </p:ext>
            </p:extLst>
          </p:nvPr>
        </p:nvGraphicFramePr>
        <p:xfrm>
          <a:off x="466579" y="1027187"/>
          <a:ext cx="11258841" cy="5168852"/>
        </p:xfrm>
        <a:graphic>
          <a:graphicData uri="http://schemas.openxmlformats.org/drawingml/2006/table">
            <a:tbl>
              <a:tblPr firstRow="1" firstCol="1" bandRow="1"/>
              <a:tblGrid>
                <a:gridCol w="431637">
                  <a:extLst>
                    <a:ext uri="{9D8B030D-6E8A-4147-A177-3AD203B41FA5}">
                      <a16:colId xmlns:a16="http://schemas.microsoft.com/office/drawing/2014/main" val="2017479155"/>
                    </a:ext>
                  </a:extLst>
                </a:gridCol>
                <a:gridCol w="1327094">
                  <a:extLst>
                    <a:ext uri="{9D8B030D-6E8A-4147-A177-3AD203B41FA5}">
                      <a16:colId xmlns:a16="http://schemas.microsoft.com/office/drawing/2014/main" val="3895049778"/>
                    </a:ext>
                  </a:extLst>
                </a:gridCol>
                <a:gridCol w="1464658">
                  <a:extLst>
                    <a:ext uri="{9D8B030D-6E8A-4147-A177-3AD203B41FA5}">
                      <a16:colId xmlns:a16="http://schemas.microsoft.com/office/drawing/2014/main" val="3127649377"/>
                    </a:ext>
                  </a:extLst>
                </a:gridCol>
                <a:gridCol w="5211271">
                  <a:extLst>
                    <a:ext uri="{9D8B030D-6E8A-4147-A177-3AD203B41FA5}">
                      <a16:colId xmlns:a16="http://schemas.microsoft.com/office/drawing/2014/main" val="2502784809"/>
                    </a:ext>
                  </a:extLst>
                </a:gridCol>
                <a:gridCol w="2824181">
                  <a:extLst>
                    <a:ext uri="{9D8B030D-6E8A-4147-A177-3AD203B41FA5}">
                      <a16:colId xmlns:a16="http://schemas.microsoft.com/office/drawing/2014/main" val="1875228788"/>
                    </a:ext>
                  </a:extLst>
                </a:gridCol>
              </a:tblGrid>
              <a:tr h="189629">
                <a:tc>
                  <a:txBody>
                    <a:bodyPr/>
                    <a:lstStyle/>
                    <a:p>
                      <a:pPr marL="0" marR="0" algn="ctr">
                        <a:lnSpc>
                          <a:spcPct val="100000"/>
                        </a:lnSpc>
                        <a:spcBef>
                          <a:spcPts val="0"/>
                        </a:spcBef>
                        <a:spcAft>
                          <a:spcPts val="0"/>
                        </a:spcAft>
                        <a:tabLst>
                          <a:tab pos="5280025" algn="l"/>
                        </a:tabLst>
                      </a:pPr>
                      <a:r>
                        <a:rPr lang="en-US" sz="1100" b="1" dirty="0">
                          <a:solidFill>
                            <a:schemeClr val="accent4"/>
                          </a:solidFill>
                        </a:rPr>
                        <a:t>P/T</a:t>
                      </a:r>
                    </a:p>
                  </a:txBody>
                  <a:tcPr marL="40780" marR="40780" marT="0" marB="0" anchor="ctr">
                    <a:solidFill>
                      <a:schemeClr val="accent2">
                        <a:lumMod val="20000"/>
                        <a:lumOff val="80000"/>
                      </a:schemeClr>
                    </a:solidFill>
                  </a:tcPr>
                </a:tc>
                <a:tc>
                  <a:txBody>
                    <a:bodyPr/>
                    <a:lstStyle/>
                    <a:p>
                      <a:pPr marL="0" marR="0" algn="ctr">
                        <a:lnSpc>
                          <a:spcPct val="100000"/>
                        </a:lnSpc>
                        <a:spcBef>
                          <a:spcPts val="0"/>
                        </a:spcBef>
                        <a:spcAft>
                          <a:spcPts val="0"/>
                        </a:spcAft>
                        <a:tabLst>
                          <a:tab pos="5280025" algn="l"/>
                        </a:tabLst>
                      </a:pPr>
                      <a:r>
                        <a:rPr lang="en-US" sz="1100" b="1" dirty="0">
                          <a:solidFill>
                            <a:schemeClr val="accent4"/>
                          </a:solidFill>
                        </a:rPr>
                        <a:t>Used for High Risk</a:t>
                      </a:r>
                    </a:p>
                  </a:txBody>
                  <a:tcPr marL="40780" marR="40780" marT="0" marB="0" anchor="ctr">
                    <a:solidFill>
                      <a:schemeClr val="accent2">
                        <a:lumMod val="20000"/>
                        <a:lumOff val="80000"/>
                      </a:schemeClr>
                    </a:solidFill>
                  </a:tcPr>
                </a:tc>
                <a:tc>
                  <a:txBody>
                    <a:bodyPr/>
                    <a:lstStyle/>
                    <a:p>
                      <a:pPr marL="0" marR="0" algn="ctr">
                        <a:lnSpc>
                          <a:spcPct val="100000"/>
                        </a:lnSpc>
                        <a:spcBef>
                          <a:spcPts val="0"/>
                        </a:spcBef>
                        <a:spcAft>
                          <a:spcPts val="0"/>
                        </a:spcAft>
                        <a:tabLst>
                          <a:tab pos="5280025" algn="l"/>
                        </a:tabLst>
                      </a:pPr>
                      <a:r>
                        <a:rPr lang="en-US" sz="1100" b="1" dirty="0">
                          <a:solidFill>
                            <a:schemeClr val="accent4"/>
                          </a:solidFill>
                        </a:rPr>
                        <a:t>Used for Average Risk  </a:t>
                      </a:r>
                    </a:p>
                  </a:txBody>
                  <a:tcPr marL="40780" marR="40780" marT="0" marB="0" anchor="ctr">
                    <a:solidFill>
                      <a:schemeClr val="accent2">
                        <a:lumMod val="20000"/>
                        <a:lumOff val="80000"/>
                      </a:schemeClr>
                    </a:solidFill>
                  </a:tcPr>
                </a:tc>
                <a:tc>
                  <a:txBody>
                    <a:bodyPr/>
                    <a:lstStyle/>
                    <a:p>
                      <a:pPr marL="0" marR="0" algn="ctr">
                        <a:lnSpc>
                          <a:spcPct val="100000"/>
                        </a:lnSpc>
                        <a:spcBef>
                          <a:spcPts val="0"/>
                        </a:spcBef>
                        <a:spcAft>
                          <a:spcPts val="0"/>
                        </a:spcAft>
                        <a:tabLst>
                          <a:tab pos="5280025" algn="l"/>
                        </a:tabLst>
                      </a:pPr>
                      <a:r>
                        <a:rPr lang="en-US" sz="1100" b="1" dirty="0">
                          <a:solidFill>
                            <a:schemeClr val="accent4"/>
                          </a:solidFill>
                        </a:rPr>
                        <a:t>Use of Tomosynthesis</a:t>
                      </a:r>
                    </a:p>
                  </a:txBody>
                  <a:tcPr marL="40780" marR="40780" marT="0" marB="0" anchor="ctr">
                    <a:solidFill>
                      <a:schemeClr val="accent2">
                        <a:lumMod val="20000"/>
                        <a:lumOff val="80000"/>
                      </a:schemeClr>
                    </a:solidFill>
                  </a:tcPr>
                </a:tc>
                <a:tc>
                  <a:txBody>
                    <a:bodyPr/>
                    <a:lstStyle/>
                    <a:p>
                      <a:pPr marL="0" marR="0" algn="ctr">
                        <a:lnSpc>
                          <a:spcPct val="100000"/>
                        </a:lnSpc>
                        <a:spcBef>
                          <a:spcPts val="0"/>
                        </a:spcBef>
                        <a:spcAft>
                          <a:spcPts val="0"/>
                        </a:spcAft>
                        <a:tabLst>
                          <a:tab pos="5280025" algn="l"/>
                        </a:tabLst>
                      </a:pPr>
                      <a:r>
                        <a:rPr lang="en-US" sz="1100" b="1" dirty="0">
                          <a:solidFill>
                            <a:schemeClr val="accent4"/>
                          </a:solidFill>
                        </a:rPr>
                        <a:t>Plans to Implement Tomosynthesis</a:t>
                      </a:r>
                    </a:p>
                  </a:txBody>
                  <a:tcPr marL="40780" marR="40780" marT="0" marB="0" anchor="ctr">
                    <a:solidFill>
                      <a:schemeClr val="accent2">
                        <a:lumMod val="20000"/>
                        <a:lumOff val="80000"/>
                      </a:schemeClr>
                    </a:solidFill>
                  </a:tcPr>
                </a:tc>
                <a:extLst>
                  <a:ext uri="{0D108BD9-81ED-4DB2-BD59-A6C34878D82A}">
                    <a16:rowId xmlns:a16="http://schemas.microsoft.com/office/drawing/2014/main" val="633492752"/>
                  </a:ext>
                </a:extLst>
              </a:tr>
              <a:tr h="171428">
                <a:tc>
                  <a:txBody>
                    <a:bodyPr/>
                    <a:lstStyle/>
                    <a:p>
                      <a:pPr marL="0" marR="0" algn="ctr">
                        <a:lnSpc>
                          <a:spcPct val="100000"/>
                        </a:lnSpc>
                        <a:spcBef>
                          <a:spcPts val="0"/>
                        </a:spcBef>
                        <a:spcAft>
                          <a:spcPts val="0"/>
                        </a:spcAft>
                        <a:tabLst>
                          <a:tab pos="5280025" algn="l"/>
                        </a:tabLst>
                      </a:pPr>
                      <a:r>
                        <a:rPr lang="en-US" sz="1100" b="1" dirty="0">
                          <a:solidFill>
                            <a:schemeClr val="accent4"/>
                          </a:solidFill>
                        </a:rPr>
                        <a:t>YT</a:t>
                      </a:r>
                    </a:p>
                  </a:txBody>
                  <a:tcPr marL="40780" marR="40780" marT="0" marB="0" anchor="ctr">
                    <a:solidFill>
                      <a:schemeClr val="accent2">
                        <a:lumMod val="20000"/>
                        <a:lumOff val="80000"/>
                      </a:schemeClr>
                    </a:solidFill>
                  </a:tcPr>
                </a:tc>
                <a:tc>
                  <a:txBody>
                    <a:bodyPr/>
                    <a:lstStyle/>
                    <a:p>
                      <a:pPr marL="0" marR="0" algn="ctr">
                        <a:lnSpc>
                          <a:spcPct val="100000"/>
                        </a:lnSpc>
                        <a:spcBef>
                          <a:spcPts val="0"/>
                        </a:spcBef>
                        <a:spcAft>
                          <a:spcPts val="0"/>
                        </a:spcAft>
                        <a:tabLst>
                          <a:tab pos="5280025" algn="l"/>
                        </a:tabLst>
                      </a:pPr>
                      <a:r>
                        <a:rPr lang="en-US" sz="1100">
                          <a:solidFill>
                            <a:schemeClr val="accent4"/>
                          </a:solidFill>
                        </a:rPr>
                        <a:t> </a:t>
                      </a:r>
                    </a:p>
                  </a:txBody>
                  <a:tcPr marL="40780" marR="40780" marT="0" marB="0" anchor="ctr"/>
                </a:tc>
                <a:tc>
                  <a:txBody>
                    <a:bodyPr/>
                    <a:lstStyle/>
                    <a:p>
                      <a:pPr marL="0" marR="0" algn="ctr">
                        <a:lnSpc>
                          <a:spcPct val="100000"/>
                        </a:lnSpc>
                        <a:spcBef>
                          <a:spcPts val="0"/>
                        </a:spcBef>
                        <a:spcAft>
                          <a:spcPts val="0"/>
                        </a:spcAft>
                        <a:tabLst>
                          <a:tab pos="5280025" algn="l"/>
                        </a:tabLst>
                      </a:pPr>
                      <a:r>
                        <a:rPr lang="en-US" sz="1100">
                          <a:solidFill>
                            <a:schemeClr val="accent4"/>
                          </a:solidFill>
                        </a:rPr>
                        <a:t>✓</a:t>
                      </a:r>
                    </a:p>
                  </a:txBody>
                  <a:tcPr marL="40780" marR="40780" marT="0" marB="0" anchor="ctr"/>
                </a:tc>
                <a:tc>
                  <a:txBody>
                    <a:bodyPr/>
                    <a:lstStyle/>
                    <a:p>
                      <a:pPr marL="0" marR="0">
                        <a:lnSpc>
                          <a:spcPct val="100000"/>
                        </a:lnSpc>
                        <a:spcBef>
                          <a:spcPts val="0"/>
                        </a:spcBef>
                        <a:spcAft>
                          <a:spcPts val="0"/>
                        </a:spcAft>
                        <a:tabLst>
                          <a:tab pos="5280025" algn="l"/>
                        </a:tabLst>
                      </a:pPr>
                      <a:r>
                        <a:rPr lang="en-US" sz="1100">
                          <a:solidFill>
                            <a:schemeClr val="accent4"/>
                          </a:solidFill>
                        </a:rPr>
                        <a:t>Used on all screening exams since December 2020</a:t>
                      </a:r>
                    </a:p>
                  </a:txBody>
                  <a:tcPr marL="40780" marR="40780" marT="0" marB="0"/>
                </a:tc>
                <a:tc>
                  <a:txBody>
                    <a:bodyPr/>
                    <a:lstStyle/>
                    <a:p>
                      <a:pPr marL="0" marR="0" algn="ctr">
                        <a:lnSpc>
                          <a:spcPct val="100000"/>
                        </a:lnSpc>
                        <a:spcBef>
                          <a:spcPts val="0"/>
                        </a:spcBef>
                        <a:spcAft>
                          <a:spcPts val="0"/>
                        </a:spcAft>
                        <a:tabLst>
                          <a:tab pos="5280025" algn="l"/>
                        </a:tabLst>
                      </a:pPr>
                      <a:r>
                        <a:rPr lang="en-US" sz="1100">
                          <a:solidFill>
                            <a:schemeClr val="accent4"/>
                          </a:solidFill>
                        </a:rPr>
                        <a:t> </a:t>
                      </a:r>
                    </a:p>
                  </a:txBody>
                  <a:tcPr marL="40780" marR="40780" marT="0" marB="0"/>
                </a:tc>
                <a:extLst>
                  <a:ext uri="{0D108BD9-81ED-4DB2-BD59-A6C34878D82A}">
                    <a16:rowId xmlns:a16="http://schemas.microsoft.com/office/drawing/2014/main" val="3210937036"/>
                  </a:ext>
                </a:extLst>
              </a:tr>
              <a:tr h="98930">
                <a:tc>
                  <a:txBody>
                    <a:bodyPr/>
                    <a:lstStyle/>
                    <a:p>
                      <a:pPr marL="0" marR="0" algn="ctr">
                        <a:lnSpc>
                          <a:spcPct val="100000"/>
                        </a:lnSpc>
                        <a:spcBef>
                          <a:spcPts val="0"/>
                        </a:spcBef>
                        <a:spcAft>
                          <a:spcPts val="0"/>
                        </a:spcAft>
                        <a:tabLst>
                          <a:tab pos="5280025" algn="l"/>
                        </a:tabLst>
                      </a:pPr>
                      <a:r>
                        <a:rPr lang="en-US" sz="1100" b="1" dirty="0">
                          <a:solidFill>
                            <a:schemeClr val="accent4"/>
                          </a:solidFill>
                        </a:rPr>
                        <a:t>NT</a:t>
                      </a:r>
                    </a:p>
                  </a:txBody>
                  <a:tcPr marL="40780" marR="40780" marT="0" marB="0" anchor="ctr">
                    <a:solidFill>
                      <a:schemeClr val="accent2">
                        <a:lumMod val="20000"/>
                        <a:lumOff val="80000"/>
                      </a:schemeClr>
                    </a:solidFill>
                  </a:tcPr>
                </a:tc>
                <a:tc>
                  <a:txBody>
                    <a:bodyPr/>
                    <a:lstStyle/>
                    <a:p>
                      <a:pPr marL="0" marR="0" algn="ctr">
                        <a:lnSpc>
                          <a:spcPct val="100000"/>
                        </a:lnSpc>
                        <a:spcBef>
                          <a:spcPts val="0"/>
                        </a:spcBef>
                        <a:spcAft>
                          <a:spcPts val="0"/>
                        </a:spcAft>
                        <a:tabLst>
                          <a:tab pos="5280025" algn="l"/>
                        </a:tabLst>
                      </a:pPr>
                      <a:r>
                        <a:rPr lang="en-US" sz="1100">
                          <a:solidFill>
                            <a:schemeClr val="accent4"/>
                          </a:solidFill>
                        </a:rPr>
                        <a:t> </a:t>
                      </a:r>
                    </a:p>
                  </a:txBody>
                  <a:tcPr marL="40780" marR="40780" marT="0" marB="0" anchor="ctr"/>
                </a:tc>
                <a:tc>
                  <a:txBody>
                    <a:bodyPr/>
                    <a:lstStyle/>
                    <a:p>
                      <a:pPr marL="0" marR="0" algn="ctr">
                        <a:lnSpc>
                          <a:spcPct val="100000"/>
                        </a:lnSpc>
                        <a:spcBef>
                          <a:spcPts val="0"/>
                        </a:spcBef>
                        <a:spcAft>
                          <a:spcPts val="0"/>
                        </a:spcAft>
                        <a:tabLst>
                          <a:tab pos="5280025" algn="l"/>
                        </a:tabLst>
                      </a:pPr>
                      <a:r>
                        <a:rPr lang="en-US" sz="1100">
                          <a:solidFill>
                            <a:schemeClr val="accent4"/>
                          </a:solidFill>
                        </a:rPr>
                        <a:t> </a:t>
                      </a:r>
                    </a:p>
                  </a:txBody>
                  <a:tcPr marL="40780" marR="40780" marT="0" marB="0" anchor="ctr"/>
                </a:tc>
                <a:tc>
                  <a:txBody>
                    <a:bodyPr/>
                    <a:lstStyle/>
                    <a:p>
                      <a:pPr marL="0" marR="0">
                        <a:lnSpc>
                          <a:spcPct val="100000"/>
                        </a:lnSpc>
                        <a:spcBef>
                          <a:spcPts val="0"/>
                        </a:spcBef>
                        <a:spcAft>
                          <a:spcPts val="0"/>
                        </a:spcAft>
                        <a:tabLst>
                          <a:tab pos="5280025" algn="l"/>
                        </a:tabLst>
                      </a:pPr>
                      <a:r>
                        <a:rPr lang="en-US" sz="1100">
                          <a:solidFill>
                            <a:schemeClr val="accent4"/>
                          </a:solidFill>
                        </a:rPr>
                        <a:t> </a:t>
                      </a:r>
                    </a:p>
                  </a:txBody>
                  <a:tcPr marL="40780" marR="40780" marT="0" marB="0"/>
                </a:tc>
                <a:tc>
                  <a:txBody>
                    <a:bodyPr/>
                    <a:lstStyle/>
                    <a:p>
                      <a:pPr marL="0" marR="0" algn="ctr">
                        <a:lnSpc>
                          <a:spcPct val="100000"/>
                        </a:lnSpc>
                        <a:spcBef>
                          <a:spcPts val="0"/>
                        </a:spcBef>
                        <a:spcAft>
                          <a:spcPts val="0"/>
                        </a:spcAft>
                        <a:tabLst>
                          <a:tab pos="5280025" algn="l"/>
                        </a:tabLst>
                      </a:pPr>
                      <a:r>
                        <a:rPr lang="en-US" sz="1100">
                          <a:solidFill>
                            <a:schemeClr val="accent4"/>
                          </a:solidFill>
                        </a:rPr>
                        <a:t>✓</a:t>
                      </a:r>
                    </a:p>
                  </a:txBody>
                  <a:tcPr marL="40780" marR="40780" marT="0" marB="0"/>
                </a:tc>
                <a:extLst>
                  <a:ext uri="{0D108BD9-81ED-4DB2-BD59-A6C34878D82A}">
                    <a16:rowId xmlns:a16="http://schemas.microsoft.com/office/drawing/2014/main" val="2110093320"/>
                  </a:ext>
                </a:extLst>
              </a:tr>
              <a:tr h="135179">
                <a:tc>
                  <a:txBody>
                    <a:bodyPr/>
                    <a:lstStyle/>
                    <a:p>
                      <a:pPr marL="0" marR="0" algn="ctr">
                        <a:lnSpc>
                          <a:spcPct val="100000"/>
                        </a:lnSpc>
                        <a:spcBef>
                          <a:spcPts val="0"/>
                        </a:spcBef>
                        <a:spcAft>
                          <a:spcPts val="0"/>
                        </a:spcAft>
                        <a:tabLst>
                          <a:tab pos="5280025" algn="l"/>
                        </a:tabLst>
                      </a:pPr>
                      <a:r>
                        <a:rPr lang="en-US" sz="1100" b="1" dirty="0">
                          <a:solidFill>
                            <a:schemeClr val="accent4"/>
                          </a:solidFill>
                        </a:rPr>
                        <a:t>NU</a:t>
                      </a:r>
                    </a:p>
                  </a:txBody>
                  <a:tcPr marL="40780" marR="40780" marT="0" marB="0" anchor="ctr">
                    <a:solidFill>
                      <a:schemeClr val="accent2">
                        <a:lumMod val="20000"/>
                        <a:lumOff val="80000"/>
                      </a:schemeClr>
                    </a:solidFill>
                  </a:tcPr>
                </a:tc>
                <a:tc>
                  <a:txBody>
                    <a:bodyPr/>
                    <a:lstStyle/>
                    <a:p>
                      <a:pPr marL="0" marR="0" algn="ctr">
                        <a:lnSpc>
                          <a:spcPct val="100000"/>
                        </a:lnSpc>
                        <a:spcBef>
                          <a:spcPts val="0"/>
                        </a:spcBef>
                        <a:spcAft>
                          <a:spcPts val="0"/>
                        </a:spcAft>
                        <a:tabLst>
                          <a:tab pos="5280025" algn="l"/>
                        </a:tabLst>
                      </a:pPr>
                      <a:r>
                        <a:rPr lang="en-US" sz="1100">
                          <a:solidFill>
                            <a:schemeClr val="accent4"/>
                          </a:solidFill>
                        </a:rPr>
                        <a:t> </a:t>
                      </a:r>
                    </a:p>
                  </a:txBody>
                  <a:tcPr marL="40780" marR="40780" marT="0" marB="0" anchor="ctr"/>
                </a:tc>
                <a:tc>
                  <a:txBody>
                    <a:bodyPr/>
                    <a:lstStyle/>
                    <a:p>
                      <a:pPr marL="0" marR="0" algn="ctr">
                        <a:lnSpc>
                          <a:spcPct val="100000"/>
                        </a:lnSpc>
                        <a:spcBef>
                          <a:spcPts val="0"/>
                        </a:spcBef>
                        <a:spcAft>
                          <a:spcPts val="0"/>
                        </a:spcAft>
                        <a:tabLst>
                          <a:tab pos="5280025" algn="l"/>
                        </a:tabLst>
                      </a:pPr>
                      <a:r>
                        <a:rPr lang="en-US" sz="1100">
                          <a:solidFill>
                            <a:schemeClr val="accent4"/>
                          </a:solidFill>
                        </a:rPr>
                        <a:t> </a:t>
                      </a:r>
                    </a:p>
                  </a:txBody>
                  <a:tcPr marL="40780" marR="40780" marT="0" marB="0" anchor="ctr"/>
                </a:tc>
                <a:tc>
                  <a:txBody>
                    <a:bodyPr/>
                    <a:lstStyle/>
                    <a:p>
                      <a:pPr marL="0" marR="0" algn="ctr">
                        <a:lnSpc>
                          <a:spcPct val="100000"/>
                        </a:lnSpc>
                        <a:spcBef>
                          <a:spcPts val="0"/>
                        </a:spcBef>
                        <a:spcAft>
                          <a:spcPts val="0"/>
                        </a:spcAft>
                        <a:tabLst>
                          <a:tab pos="5280025" algn="l"/>
                        </a:tabLst>
                      </a:pPr>
                      <a:r>
                        <a:rPr lang="en-US" sz="1100">
                          <a:solidFill>
                            <a:schemeClr val="accent4"/>
                          </a:solidFill>
                        </a:rPr>
                        <a:t>2D Tomosynthesis used at QGH </a:t>
                      </a:r>
                    </a:p>
                  </a:txBody>
                  <a:tcPr marL="40780" marR="40780" marT="0" marB="0"/>
                </a:tc>
                <a:tc>
                  <a:txBody>
                    <a:bodyPr/>
                    <a:lstStyle/>
                    <a:p>
                      <a:pPr marL="0" marR="0" algn="ctr">
                        <a:lnSpc>
                          <a:spcPct val="100000"/>
                        </a:lnSpc>
                        <a:spcBef>
                          <a:spcPts val="0"/>
                        </a:spcBef>
                        <a:spcAft>
                          <a:spcPts val="0"/>
                        </a:spcAft>
                        <a:tabLst>
                          <a:tab pos="5280025" algn="l"/>
                        </a:tabLst>
                      </a:pPr>
                      <a:r>
                        <a:rPr lang="en-US" sz="1100">
                          <a:solidFill>
                            <a:schemeClr val="accent4"/>
                          </a:solidFill>
                        </a:rPr>
                        <a:t> </a:t>
                      </a:r>
                    </a:p>
                  </a:txBody>
                  <a:tcPr marL="40780" marR="40780" marT="0" marB="0"/>
                </a:tc>
                <a:extLst>
                  <a:ext uri="{0D108BD9-81ED-4DB2-BD59-A6C34878D82A}">
                    <a16:rowId xmlns:a16="http://schemas.microsoft.com/office/drawing/2014/main" val="555490602"/>
                  </a:ext>
                </a:extLst>
              </a:tr>
              <a:tr h="247703">
                <a:tc>
                  <a:txBody>
                    <a:bodyPr/>
                    <a:lstStyle/>
                    <a:p>
                      <a:pPr marL="0" marR="0" algn="ctr">
                        <a:lnSpc>
                          <a:spcPct val="100000"/>
                        </a:lnSpc>
                        <a:spcBef>
                          <a:spcPts val="0"/>
                        </a:spcBef>
                        <a:spcAft>
                          <a:spcPts val="0"/>
                        </a:spcAft>
                        <a:tabLst>
                          <a:tab pos="5280025" algn="l"/>
                        </a:tabLst>
                      </a:pPr>
                      <a:r>
                        <a:rPr lang="en-US" sz="1100" b="1" dirty="0">
                          <a:solidFill>
                            <a:schemeClr val="accent4"/>
                          </a:solidFill>
                        </a:rPr>
                        <a:t>BC</a:t>
                      </a:r>
                    </a:p>
                  </a:txBody>
                  <a:tcPr marL="40780" marR="40780" marT="0" marB="0" anchor="ctr">
                    <a:solidFill>
                      <a:schemeClr val="accent2">
                        <a:lumMod val="20000"/>
                        <a:lumOff val="80000"/>
                      </a:schemeClr>
                    </a:solidFill>
                  </a:tcPr>
                </a:tc>
                <a:tc>
                  <a:txBody>
                    <a:bodyPr/>
                    <a:lstStyle/>
                    <a:p>
                      <a:pPr marL="0" marR="0" algn="ctr">
                        <a:lnSpc>
                          <a:spcPct val="100000"/>
                        </a:lnSpc>
                        <a:spcBef>
                          <a:spcPts val="0"/>
                        </a:spcBef>
                        <a:spcAft>
                          <a:spcPts val="0"/>
                        </a:spcAft>
                        <a:tabLst>
                          <a:tab pos="5280025" algn="l"/>
                        </a:tabLst>
                      </a:pPr>
                      <a:r>
                        <a:rPr lang="en-US" sz="1100">
                          <a:solidFill>
                            <a:schemeClr val="accent4"/>
                          </a:solidFill>
                        </a:rPr>
                        <a:t>✓</a:t>
                      </a:r>
                    </a:p>
                    <a:p>
                      <a:pPr marL="0" marR="0" algn="ctr">
                        <a:lnSpc>
                          <a:spcPct val="100000"/>
                        </a:lnSpc>
                        <a:spcBef>
                          <a:spcPts val="0"/>
                        </a:spcBef>
                        <a:spcAft>
                          <a:spcPts val="0"/>
                        </a:spcAft>
                        <a:tabLst>
                          <a:tab pos="5280025" algn="l"/>
                        </a:tabLst>
                      </a:pPr>
                      <a:r>
                        <a:rPr lang="en-US" sz="1100">
                          <a:solidFill>
                            <a:schemeClr val="accent4"/>
                          </a:solidFill>
                        </a:rPr>
                        <a:t>(research setting only)</a:t>
                      </a:r>
                    </a:p>
                  </a:txBody>
                  <a:tcPr marL="40780" marR="40780" marT="0" marB="0" anchor="ctr"/>
                </a:tc>
                <a:tc>
                  <a:txBody>
                    <a:bodyPr/>
                    <a:lstStyle/>
                    <a:p>
                      <a:pPr marL="0" marR="0" algn="ctr">
                        <a:lnSpc>
                          <a:spcPct val="100000"/>
                        </a:lnSpc>
                        <a:spcBef>
                          <a:spcPts val="0"/>
                        </a:spcBef>
                        <a:spcAft>
                          <a:spcPts val="0"/>
                        </a:spcAft>
                        <a:tabLst>
                          <a:tab pos="5280025" algn="l"/>
                        </a:tabLst>
                      </a:pPr>
                      <a:r>
                        <a:rPr lang="en-US" sz="1100">
                          <a:solidFill>
                            <a:schemeClr val="accent4"/>
                          </a:solidFill>
                        </a:rPr>
                        <a:t> </a:t>
                      </a:r>
                    </a:p>
                  </a:txBody>
                  <a:tcPr marL="40780" marR="40780" marT="0" marB="0" anchor="ctr"/>
                </a:tc>
                <a:tc>
                  <a:txBody>
                    <a:bodyPr/>
                    <a:lstStyle/>
                    <a:p>
                      <a:pPr marL="0" marR="0">
                        <a:lnSpc>
                          <a:spcPct val="100000"/>
                        </a:lnSpc>
                        <a:spcBef>
                          <a:spcPts val="0"/>
                        </a:spcBef>
                        <a:spcAft>
                          <a:spcPts val="0"/>
                        </a:spcAft>
                        <a:tabLst>
                          <a:tab pos="5280025" algn="l"/>
                        </a:tabLst>
                      </a:pPr>
                      <a:r>
                        <a:rPr lang="en-US" sz="1100">
                          <a:solidFill>
                            <a:schemeClr val="accent4"/>
                          </a:solidFill>
                        </a:rPr>
                        <a:t>Only used at two sites that are participating in national TMIST trial</a:t>
                      </a:r>
                    </a:p>
                  </a:txBody>
                  <a:tcPr marL="40780" marR="40780" marT="0" marB="0"/>
                </a:tc>
                <a:tc>
                  <a:txBody>
                    <a:bodyPr/>
                    <a:lstStyle/>
                    <a:p>
                      <a:pPr marL="0" marR="0" algn="ctr">
                        <a:lnSpc>
                          <a:spcPct val="100000"/>
                        </a:lnSpc>
                        <a:spcBef>
                          <a:spcPts val="0"/>
                        </a:spcBef>
                        <a:spcAft>
                          <a:spcPts val="0"/>
                        </a:spcAft>
                        <a:tabLst>
                          <a:tab pos="5280025" algn="l"/>
                        </a:tabLst>
                      </a:pPr>
                      <a:r>
                        <a:rPr lang="en-US" sz="1100">
                          <a:solidFill>
                            <a:schemeClr val="accent4"/>
                          </a:solidFill>
                        </a:rPr>
                        <a:t> </a:t>
                      </a:r>
                    </a:p>
                  </a:txBody>
                  <a:tcPr marL="40780" marR="40780" marT="0" marB="0"/>
                </a:tc>
                <a:extLst>
                  <a:ext uri="{0D108BD9-81ED-4DB2-BD59-A6C34878D82A}">
                    <a16:rowId xmlns:a16="http://schemas.microsoft.com/office/drawing/2014/main" val="172843340"/>
                  </a:ext>
                </a:extLst>
              </a:tr>
              <a:tr h="484833">
                <a:tc>
                  <a:txBody>
                    <a:bodyPr/>
                    <a:lstStyle/>
                    <a:p>
                      <a:pPr marL="0" marR="0" algn="ctr">
                        <a:lnSpc>
                          <a:spcPct val="100000"/>
                        </a:lnSpc>
                        <a:spcBef>
                          <a:spcPts val="0"/>
                        </a:spcBef>
                        <a:spcAft>
                          <a:spcPts val="0"/>
                        </a:spcAft>
                        <a:tabLst>
                          <a:tab pos="5280025" algn="l"/>
                        </a:tabLst>
                      </a:pPr>
                      <a:r>
                        <a:rPr lang="en-US" sz="1100" b="1" dirty="0">
                          <a:solidFill>
                            <a:schemeClr val="accent4"/>
                          </a:solidFill>
                        </a:rPr>
                        <a:t>AB</a:t>
                      </a:r>
                    </a:p>
                  </a:txBody>
                  <a:tcPr marL="40780" marR="40780" marT="0" marB="0" anchor="ctr">
                    <a:solidFill>
                      <a:schemeClr val="accent2">
                        <a:lumMod val="20000"/>
                        <a:lumOff val="80000"/>
                      </a:schemeClr>
                    </a:solidFill>
                  </a:tcPr>
                </a:tc>
                <a:tc>
                  <a:txBody>
                    <a:bodyPr/>
                    <a:lstStyle/>
                    <a:p>
                      <a:pPr marL="0" marR="0" algn="ctr">
                        <a:lnSpc>
                          <a:spcPct val="100000"/>
                        </a:lnSpc>
                        <a:spcBef>
                          <a:spcPts val="0"/>
                        </a:spcBef>
                        <a:spcAft>
                          <a:spcPts val="0"/>
                        </a:spcAft>
                        <a:tabLst>
                          <a:tab pos="5280025" algn="l"/>
                        </a:tabLst>
                      </a:pPr>
                      <a:r>
                        <a:rPr lang="en-US" sz="1100">
                          <a:solidFill>
                            <a:schemeClr val="accent4"/>
                          </a:solidFill>
                        </a:rPr>
                        <a:t>✓</a:t>
                      </a:r>
                    </a:p>
                  </a:txBody>
                  <a:tcPr marL="40780" marR="40780" marT="0" marB="0" anchor="ctr"/>
                </a:tc>
                <a:tc>
                  <a:txBody>
                    <a:bodyPr/>
                    <a:lstStyle/>
                    <a:p>
                      <a:pPr marL="0" marR="0" algn="ctr">
                        <a:lnSpc>
                          <a:spcPct val="100000"/>
                        </a:lnSpc>
                        <a:spcBef>
                          <a:spcPts val="0"/>
                        </a:spcBef>
                        <a:spcAft>
                          <a:spcPts val="0"/>
                        </a:spcAft>
                        <a:tabLst>
                          <a:tab pos="5280025" algn="l"/>
                        </a:tabLst>
                      </a:pPr>
                      <a:r>
                        <a:rPr lang="en-US" sz="1100">
                          <a:solidFill>
                            <a:schemeClr val="accent4"/>
                          </a:solidFill>
                        </a:rPr>
                        <a:t>✓</a:t>
                      </a:r>
                    </a:p>
                  </a:txBody>
                  <a:tcPr marL="40780" marR="40780" marT="0" marB="0" anchor="ctr"/>
                </a:tc>
                <a:tc>
                  <a:txBody>
                    <a:bodyPr/>
                    <a:lstStyle/>
                    <a:p>
                      <a:pPr marL="0" marR="0">
                        <a:lnSpc>
                          <a:spcPct val="100000"/>
                        </a:lnSpc>
                        <a:spcBef>
                          <a:spcPts val="0"/>
                        </a:spcBef>
                        <a:spcAft>
                          <a:spcPts val="0"/>
                        </a:spcAft>
                        <a:tabLst>
                          <a:tab pos="5280025" algn="l"/>
                        </a:tabLst>
                      </a:pPr>
                      <a:r>
                        <a:rPr lang="en-US" sz="1100">
                          <a:solidFill>
                            <a:schemeClr val="accent4"/>
                          </a:solidFill>
                        </a:rPr>
                        <a:t>Tomosynthesis used widely with some sites on every screen and others on dense breasts only.  Province has modifier billing code. </a:t>
                      </a:r>
                    </a:p>
                  </a:txBody>
                  <a:tcPr marL="40780" marR="40780" marT="0" marB="0"/>
                </a:tc>
                <a:tc>
                  <a:txBody>
                    <a:bodyPr/>
                    <a:lstStyle/>
                    <a:p>
                      <a:pPr marL="0" marR="0" algn="ctr">
                        <a:lnSpc>
                          <a:spcPct val="100000"/>
                        </a:lnSpc>
                        <a:spcBef>
                          <a:spcPts val="0"/>
                        </a:spcBef>
                        <a:spcAft>
                          <a:spcPts val="0"/>
                        </a:spcAft>
                        <a:tabLst>
                          <a:tab pos="5280025" algn="l"/>
                        </a:tabLst>
                      </a:pPr>
                      <a:r>
                        <a:rPr lang="en-US" sz="1100">
                          <a:solidFill>
                            <a:schemeClr val="accent4"/>
                          </a:solidFill>
                        </a:rPr>
                        <a:t> </a:t>
                      </a:r>
                    </a:p>
                  </a:txBody>
                  <a:tcPr marL="40780" marR="40780" marT="0" marB="0"/>
                </a:tc>
                <a:extLst>
                  <a:ext uri="{0D108BD9-81ED-4DB2-BD59-A6C34878D82A}">
                    <a16:rowId xmlns:a16="http://schemas.microsoft.com/office/drawing/2014/main" val="835228981"/>
                  </a:ext>
                </a:extLst>
              </a:tr>
              <a:tr h="170673">
                <a:tc>
                  <a:txBody>
                    <a:bodyPr/>
                    <a:lstStyle/>
                    <a:p>
                      <a:pPr marL="0" marR="0" algn="ctr">
                        <a:lnSpc>
                          <a:spcPct val="100000"/>
                        </a:lnSpc>
                        <a:spcBef>
                          <a:spcPts val="0"/>
                        </a:spcBef>
                        <a:spcAft>
                          <a:spcPts val="0"/>
                        </a:spcAft>
                        <a:tabLst>
                          <a:tab pos="5280025" algn="l"/>
                        </a:tabLst>
                      </a:pPr>
                      <a:r>
                        <a:rPr lang="en-US" sz="1100" b="1">
                          <a:solidFill>
                            <a:schemeClr val="accent4"/>
                          </a:solidFill>
                        </a:rPr>
                        <a:t>SK</a:t>
                      </a:r>
                    </a:p>
                  </a:txBody>
                  <a:tcPr marL="40780" marR="40780" marT="0" marB="0" anchor="ctr">
                    <a:solidFill>
                      <a:schemeClr val="accent2">
                        <a:lumMod val="20000"/>
                        <a:lumOff val="80000"/>
                      </a:schemeClr>
                    </a:solidFill>
                  </a:tcPr>
                </a:tc>
                <a:tc>
                  <a:txBody>
                    <a:bodyPr/>
                    <a:lstStyle/>
                    <a:p>
                      <a:pPr marL="0" marR="0" algn="ctr">
                        <a:lnSpc>
                          <a:spcPct val="100000"/>
                        </a:lnSpc>
                        <a:spcBef>
                          <a:spcPts val="0"/>
                        </a:spcBef>
                        <a:spcAft>
                          <a:spcPts val="0"/>
                        </a:spcAft>
                        <a:tabLst>
                          <a:tab pos="5280025" algn="l"/>
                        </a:tabLst>
                      </a:pPr>
                      <a:r>
                        <a:rPr lang="en-US" sz="1100">
                          <a:solidFill>
                            <a:schemeClr val="accent4"/>
                          </a:solidFill>
                        </a:rPr>
                        <a:t> </a:t>
                      </a:r>
                    </a:p>
                  </a:txBody>
                  <a:tcPr marL="40780" marR="40780" marT="0" marB="0" anchor="ctr"/>
                </a:tc>
                <a:tc>
                  <a:txBody>
                    <a:bodyPr/>
                    <a:lstStyle/>
                    <a:p>
                      <a:pPr marL="0" marR="0" algn="ctr">
                        <a:lnSpc>
                          <a:spcPct val="100000"/>
                        </a:lnSpc>
                        <a:spcBef>
                          <a:spcPts val="0"/>
                        </a:spcBef>
                        <a:spcAft>
                          <a:spcPts val="0"/>
                        </a:spcAft>
                        <a:tabLst>
                          <a:tab pos="5280025" algn="l"/>
                        </a:tabLst>
                      </a:pPr>
                      <a:r>
                        <a:rPr lang="en-US" sz="1100">
                          <a:solidFill>
                            <a:schemeClr val="accent4"/>
                          </a:solidFill>
                        </a:rPr>
                        <a:t> </a:t>
                      </a:r>
                    </a:p>
                  </a:txBody>
                  <a:tcPr marL="40780" marR="40780" marT="0" marB="0" anchor="ctr"/>
                </a:tc>
                <a:tc>
                  <a:txBody>
                    <a:bodyPr/>
                    <a:lstStyle/>
                    <a:p>
                      <a:pPr marL="0" marR="0">
                        <a:lnSpc>
                          <a:spcPct val="100000"/>
                        </a:lnSpc>
                        <a:spcBef>
                          <a:spcPts val="0"/>
                        </a:spcBef>
                        <a:spcAft>
                          <a:spcPts val="0"/>
                        </a:spcAft>
                        <a:tabLst>
                          <a:tab pos="5280025" algn="l"/>
                        </a:tabLst>
                      </a:pPr>
                      <a:r>
                        <a:rPr lang="en-US" sz="1100">
                          <a:solidFill>
                            <a:schemeClr val="accent4"/>
                          </a:solidFill>
                        </a:rPr>
                        <a:t>Currently used in some diagnostic settings throughout the province.</a:t>
                      </a:r>
                    </a:p>
                  </a:txBody>
                  <a:tcPr marL="40780" marR="40780" marT="0" marB="0"/>
                </a:tc>
                <a:tc>
                  <a:txBody>
                    <a:bodyPr/>
                    <a:lstStyle/>
                    <a:p>
                      <a:pPr marL="0" marR="0" algn="ctr">
                        <a:lnSpc>
                          <a:spcPct val="100000"/>
                        </a:lnSpc>
                        <a:spcBef>
                          <a:spcPts val="0"/>
                        </a:spcBef>
                        <a:spcAft>
                          <a:spcPts val="0"/>
                        </a:spcAft>
                        <a:tabLst>
                          <a:tab pos="5280025" algn="l"/>
                        </a:tabLst>
                      </a:pPr>
                      <a:r>
                        <a:rPr lang="en-US" sz="1100">
                          <a:solidFill>
                            <a:schemeClr val="accent4"/>
                          </a:solidFill>
                        </a:rPr>
                        <a:t>✓ (with equipment upgrades throughout the province)</a:t>
                      </a:r>
                    </a:p>
                  </a:txBody>
                  <a:tcPr marL="40780" marR="40780" marT="0" marB="0"/>
                </a:tc>
                <a:extLst>
                  <a:ext uri="{0D108BD9-81ED-4DB2-BD59-A6C34878D82A}">
                    <a16:rowId xmlns:a16="http://schemas.microsoft.com/office/drawing/2014/main" val="2025115877"/>
                  </a:ext>
                </a:extLst>
              </a:tr>
              <a:tr h="135179">
                <a:tc>
                  <a:txBody>
                    <a:bodyPr/>
                    <a:lstStyle/>
                    <a:p>
                      <a:pPr marL="0" marR="0" algn="ctr">
                        <a:lnSpc>
                          <a:spcPct val="100000"/>
                        </a:lnSpc>
                        <a:spcBef>
                          <a:spcPts val="0"/>
                        </a:spcBef>
                        <a:spcAft>
                          <a:spcPts val="0"/>
                        </a:spcAft>
                        <a:tabLst>
                          <a:tab pos="5280025" algn="l"/>
                        </a:tabLst>
                      </a:pPr>
                      <a:r>
                        <a:rPr lang="en-US" sz="1100" b="1">
                          <a:solidFill>
                            <a:schemeClr val="accent4"/>
                          </a:solidFill>
                        </a:rPr>
                        <a:t>MB</a:t>
                      </a:r>
                    </a:p>
                  </a:txBody>
                  <a:tcPr marL="40780" marR="40780" marT="0" marB="0" anchor="ctr">
                    <a:solidFill>
                      <a:schemeClr val="accent2">
                        <a:lumMod val="20000"/>
                        <a:lumOff val="80000"/>
                      </a:schemeClr>
                    </a:solidFill>
                  </a:tcPr>
                </a:tc>
                <a:tc>
                  <a:txBody>
                    <a:bodyPr/>
                    <a:lstStyle/>
                    <a:p>
                      <a:pPr marL="0" marR="0" algn="ctr">
                        <a:lnSpc>
                          <a:spcPct val="100000"/>
                        </a:lnSpc>
                        <a:spcBef>
                          <a:spcPts val="0"/>
                        </a:spcBef>
                        <a:spcAft>
                          <a:spcPts val="0"/>
                        </a:spcAft>
                        <a:tabLst>
                          <a:tab pos="5280025" algn="l"/>
                        </a:tabLst>
                      </a:pPr>
                      <a:r>
                        <a:rPr lang="en-US" sz="1100">
                          <a:solidFill>
                            <a:schemeClr val="accent4"/>
                          </a:solidFill>
                        </a:rPr>
                        <a:t> </a:t>
                      </a:r>
                    </a:p>
                  </a:txBody>
                  <a:tcPr marL="40780" marR="40780" marT="0" marB="0" anchor="ctr"/>
                </a:tc>
                <a:tc>
                  <a:txBody>
                    <a:bodyPr/>
                    <a:lstStyle/>
                    <a:p>
                      <a:pPr marL="0" marR="0" algn="ctr">
                        <a:lnSpc>
                          <a:spcPct val="100000"/>
                        </a:lnSpc>
                        <a:spcBef>
                          <a:spcPts val="0"/>
                        </a:spcBef>
                        <a:spcAft>
                          <a:spcPts val="0"/>
                        </a:spcAft>
                        <a:tabLst>
                          <a:tab pos="5280025" algn="l"/>
                        </a:tabLst>
                      </a:pPr>
                      <a:r>
                        <a:rPr lang="en-US" sz="1100">
                          <a:solidFill>
                            <a:schemeClr val="accent4"/>
                          </a:solidFill>
                        </a:rPr>
                        <a:t> </a:t>
                      </a:r>
                    </a:p>
                  </a:txBody>
                  <a:tcPr marL="40780" marR="40780" marT="0" marB="0" anchor="ctr"/>
                </a:tc>
                <a:tc>
                  <a:txBody>
                    <a:bodyPr/>
                    <a:lstStyle/>
                    <a:p>
                      <a:pPr marL="0" marR="0">
                        <a:lnSpc>
                          <a:spcPct val="100000"/>
                        </a:lnSpc>
                        <a:spcBef>
                          <a:spcPts val="0"/>
                        </a:spcBef>
                        <a:spcAft>
                          <a:spcPts val="0"/>
                        </a:spcAft>
                        <a:tabLst>
                          <a:tab pos="5280025" algn="l"/>
                        </a:tabLst>
                      </a:pPr>
                      <a:r>
                        <a:rPr lang="en-US" sz="1100">
                          <a:solidFill>
                            <a:schemeClr val="accent4"/>
                          </a:solidFill>
                        </a:rPr>
                        <a:t> </a:t>
                      </a:r>
                    </a:p>
                  </a:txBody>
                  <a:tcPr marL="40780" marR="40780" marT="0" marB="0"/>
                </a:tc>
                <a:tc>
                  <a:txBody>
                    <a:bodyPr/>
                    <a:lstStyle/>
                    <a:p>
                      <a:pPr marL="0" marR="0" algn="ctr">
                        <a:lnSpc>
                          <a:spcPct val="100000"/>
                        </a:lnSpc>
                        <a:spcBef>
                          <a:spcPts val="0"/>
                        </a:spcBef>
                        <a:spcAft>
                          <a:spcPts val="0"/>
                        </a:spcAft>
                        <a:tabLst>
                          <a:tab pos="5280025" algn="l"/>
                        </a:tabLst>
                      </a:pPr>
                      <a:r>
                        <a:rPr lang="en-US" sz="1100">
                          <a:solidFill>
                            <a:schemeClr val="accent4"/>
                          </a:solidFill>
                        </a:rPr>
                        <a:t> </a:t>
                      </a:r>
                    </a:p>
                  </a:txBody>
                  <a:tcPr marL="40780" marR="40780" marT="0" marB="0"/>
                </a:tc>
                <a:extLst>
                  <a:ext uri="{0D108BD9-81ED-4DB2-BD59-A6C34878D82A}">
                    <a16:rowId xmlns:a16="http://schemas.microsoft.com/office/drawing/2014/main" val="1530240532"/>
                  </a:ext>
                </a:extLst>
              </a:tr>
              <a:tr h="904649">
                <a:tc>
                  <a:txBody>
                    <a:bodyPr/>
                    <a:lstStyle/>
                    <a:p>
                      <a:pPr marL="0" marR="0" algn="ctr">
                        <a:lnSpc>
                          <a:spcPct val="100000"/>
                        </a:lnSpc>
                        <a:spcBef>
                          <a:spcPts val="0"/>
                        </a:spcBef>
                        <a:spcAft>
                          <a:spcPts val="0"/>
                        </a:spcAft>
                        <a:tabLst>
                          <a:tab pos="5280025" algn="l"/>
                        </a:tabLst>
                      </a:pPr>
                      <a:r>
                        <a:rPr lang="en-US" sz="1100" b="1" dirty="0">
                          <a:solidFill>
                            <a:schemeClr val="accent4"/>
                          </a:solidFill>
                        </a:rPr>
                        <a:t>ON</a:t>
                      </a:r>
                    </a:p>
                  </a:txBody>
                  <a:tcPr marL="40780" marR="40780" marT="0" marB="0" anchor="ctr">
                    <a:solidFill>
                      <a:schemeClr val="accent2">
                        <a:lumMod val="20000"/>
                        <a:lumOff val="80000"/>
                      </a:schemeClr>
                    </a:solidFill>
                  </a:tcPr>
                </a:tc>
                <a:tc>
                  <a:txBody>
                    <a:bodyPr/>
                    <a:lstStyle/>
                    <a:p>
                      <a:pPr marL="0" marR="0" algn="ctr">
                        <a:lnSpc>
                          <a:spcPct val="100000"/>
                        </a:lnSpc>
                        <a:spcBef>
                          <a:spcPts val="0"/>
                        </a:spcBef>
                        <a:spcAft>
                          <a:spcPts val="0"/>
                        </a:spcAft>
                        <a:tabLst>
                          <a:tab pos="5280025" algn="l"/>
                        </a:tabLst>
                      </a:pPr>
                      <a:r>
                        <a:rPr lang="en-US" sz="1100">
                          <a:solidFill>
                            <a:schemeClr val="accent4"/>
                          </a:solidFill>
                        </a:rPr>
                        <a:t> </a:t>
                      </a:r>
                    </a:p>
                  </a:txBody>
                  <a:tcPr marL="40780" marR="40780" marT="0" marB="0" anchor="ctr"/>
                </a:tc>
                <a:tc>
                  <a:txBody>
                    <a:bodyPr/>
                    <a:lstStyle/>
                    <a:p>
                      <a:pPr marL="0" marR="0" algn="ctr">
                        <a:lnSpc>
                          <a:spcPct val="100000"/>
                        </a:lnSpc>
                        <a:spcBef>
                          <a:spcPts val="0"/>
                        </a:spcBef>
                        <a:spcAft>
                          <a:spcPts val="0"/>
                        </a:spcAft>
                        <a:tabLst>
                          <a:tab pos="5280025" algn="l"/>
                        </a:tabLst>
                      </a:pPr>
                      <a:r>
                        <a:rPr lang="en-US" sz="1100">
                          <a:solidFill>
                            <a:schemeClr val="accent4"/>
                          </a:solidFill>
                        </a:rPr>
                        <a:t> </a:t>
                      </a:r>
                    </a:p>
                  </a:txBody>
                  <a:tcPr marL="40780" marR="40780" marT="0" marB="0" anchor="ctr"/>
                </a:tc>
                <a:tc>
                  <a:txBody>
                    <a:bodyPr/>
                    <a:lstStyle/>
                    <a:p>
                      <a:pPr marL="0" marR="0">
                        <a:lnSpc>
                          <a:spcPct val="100000"/>
                        </a:lnSpc>
                        <a:spcBef>
                          <a:spcPts val="0"/>
                        </a:spcBef>
                        <a:spcAft>
                          <a:spcPts val="0"/>
                        </a:spcAft>
                        <a:tabLst>
                          <a:tab pos="5280025" algn="l"/>
                        </a:tabLst>
                      </a:pPr>
                      <a:r>
                        <a:rPr lang="en-US" sz="1100">
                          <a:solidFill>
                            <a:schemeClr val="accent4"/>
                          </a:solidFill>
                        </a:rPr>
                        <a:t>Not currently recommended. However, for sites with digital breast tomosynthesis, this technology can be used as part of breast assessments. If digital breast tomosynthesis is being offered to Ontario Breast Screening Program (OBSP) participants for screening purposes, then it must be done and reported outside of the program after the OBSP two-dimensional views have been obtained. </a:t>
                      </a:r>
                    </a:p>
                  </a:txBody>
                  <a:tcPr marL="40780" marR="40780" marT="0" marB="0"/>
                </a:tc>
                <a:tc>
                  <a:txBody>
                    <a:bodyPr/>
                    <a:lstStyle/>
                    <a:p>
                      <a:pPr marL="0" marR="0" algn="ctr">
                        <a:lnSpc>
                          <a:spcPct val="100000"/>
                        </a:lnSpc>
                        <a:spcBef>
                          <a:spcPts val="0"/>
                        </a:spcBef>
                        <a:spcAft>
                          <a:spcPts val="0"/>
                        </a:spcAft>
                        <a:tabLst>
                          <a:tab pos="5280025" algn="l"/>
                        </a:tabLst>
                      </a:pPr>
                      <a:r>
                        <a:rPr lang="en-US" sz="1100">
                          <a:solidFill>
                            <a:schemeClr val="accent4"/>
                          </a:solidFill>
                        </a:rPr>
                        <a:t>No plan to implement tomosynthesis, but Ontario Health (Cancer Care Ontario) continues to monitor the evidence.</a:t>
                      </a:r>
                    </a:p>
                    <a:p>
                      <a:pPr marL="0" marR="0">
                        <a:lnSpc>
                          <a:spcPct val="100000"/>
                        </a:lnSpc>
                        <a:spcBef>
                          <a:spcPts val="0"/>
                        </a:spcBef>
                        <a:spcAft>
                          <a:spcPts val="0"/>
                        </a:spcAft>
                        <a:tabLst>
                          <a:tab pos="5280025" algn="l"/>
                        </a:tabLst>
                      </a:pPr>
                      <a:r>
                        <a:rPr lang="en-US" sz="1100">
                          <a:solidFill>
                            <a:schemeClr val="accent4"/>
                          </a:solidFill>
                        </a:rPr>
                        <a:t> </a:t>
                      </a:r>
                    </a:p>
                  </a:txBody>
                  <a:tcPr marL="40780" marR="40780" marT="0" marB="0"/>
                </a:tc>
                <a:extLst>
                  <a:ext uri="{0D108BD9-81ED-4DB2-BD59-A6C34878D82A}">
                    <a16:rowId xmlns:a16="http://schemas.microsoft.com/office/drawing/2014/main" val="422621981"/>
                  </a:ext>
                </a:extLst>
              </a:tr>
              <a:tr h="402139">
                <a:tc>
                  <a:txBody>
                    <a:bodyPr/>
                    <a:lstStyle/>
                    <a:p>
                      <a:pPr marL="0" marR="0" algn="ctr">
                        <a:lnSpc>
                          <a:spcPct val="100000"/>
                        </a:lnSpc>
                        <a:spcBef>
                          <a:spcPts val="0"/>
                        </a:spcBef>
                        <a:spcAft>
                          <a:spcPts val="0"/>
                        </a:spcAft>
                        <a:tabLst>
                          <a:tab pos="5280025" algn="l"/>
                        </a:tabLst>
                      </a:pPr>
                      <a:r>
                        <a:rPr lang="en-US" sz="1100" b="1">
                          <a:solidFill>
                            <a:schemeClr val="accent4"/>
                          </a:solidFill>
                        </a:rPr>
                        <a:t>QC</a:t>
                      </a:r>
                    </a:p>
                  </a:txBody>
                  <a:tcPr marL="40780" marR="40780" marT="0" marB="0" anchor="ctr">
                    <a:solidFill>
                      <a:schemeClr val="accent2">
                        <a:lumMod val="20000"/>
                        <a:lumOff val="80000"/>
                      </a:schemeClr>
                    </a:solidFill>
                  </a:tcPr>
                </a:tc>
                <a:tc>
                  <a:txBody>
                    <a:bodyPr/>
                    <a:lstStyle/>
                    <a:p>
                      <a:pPr marL="0" marR="0" algn="ctr">
                        <a:lnSpc>
                          <a:spcPct val="100000"/>
                        </a:lnSpc>
                        <a:spcBef>
                          <a:spcPts val="0"/>
                        </a:spcBef>
                        <a:spcAft>
                          <a:spcPts val="0"/>
                        </a:spcAft>
                        <a:tabLst>
                          <a:tab pos="5280025" algn="l"/>
                        </a:tabLst>
                      </a:pPr>
                      <a:r>
                        <a:rPr lang="en-US" sz="1100">
                          <a:solidFill>
                            <a:schemeClr val="accent4"/>
                          </a:solidFill>
                        </a:rPr>
                        <a:t> </a:t>
                      </a:r>
                    </a:p>
                  </a:txBody>
                  <a:tcPr marL="40780" marR="40780" marT="0" marB="0" anchor="ctr"/>
                </a:tc>
                <a:tc>
                  <a:txBody>
                    <a:bodyPr/>
                    <a:lstStyle/>
                    <a:p>
                      <a:pPr marL="0" marR="0" algn="ctr">
                        <a:lnSpc>
                          <a:spcPct val="100000"/>
                        </a:lnSpc>
                        <a:spcBef>
                          <a:spcPts val="0"/>
                        </a:spcBef>
                        <a:spcAft>
                          <a:spcPts val="0"/>
                        </a:spcAft>
                        <a:tabLst>
                          <a:tab pos="5280025" algn="l"/>
                        </a:tabLst>
                      </a:pPr>
                      <a:r>
                        <a:rPr lang="en-US" sz="1100">
                          <a:solidFill>
                            <a:schemeClr val="accent4"/>
                          </a:solidFill>
                        </a:rPr>
                        <a:t> </a:t>
                      </a:r>
                    </a:p>
                  </a:txBody>
                  <a:tcPr marL="40780" marR="40780" marT="0" marB="0" anchor="ctr"/>
                </a:tc>
                <a:tc>
                  <a:txBody>
                    <a:bodyPr/>
                    <a:lstStyle/>
                    <a:p>
                      <a:pPr marL="0" marR="0">
                        <a:lnSpc>
                          <a:spcPct val="100000"/>
                        </a:lnSpc>
                        <a:spcBef>
                          <a:spcPts val="0"/>
                        </a:spcBef>
                        <a:spcAft>
                          <a:spcPts val="0"/>
                        </a:spcAft>
                        <a:tabLst>
                          <a:tab pos="5280025" algn="l"/>
                        </a:tabLst>
                      </a:pPr>
                      <a:r>
                        <a:rPr lang="en-US" sz="1100">
                          <a:solidFill>
                            <a:schemeClr val="accent4"/>
                          </a:solidFill>
                        </a:rPr>
                        <a:t>Not recommended for screening. Used in diagnostic imaging according to INESSS recommendations.</a:t>
                      </a:r>
                    </a:p>
                  </a:txBody>
                  <a:tcPr marL="40780" marR="40780" marT="0" marB="0"/>
                </a:tc>
                <a:tc>
                  <a:txBody>
                    <a:bodyPr/>
                    <a:lstStyle/>
                    <a:p>
                      <a:pPr marL="0" marR="0" algn="ctr">
                        <a:lnSpc>
                          <a:spcPct val="100000"/>
                        </a:lnSpc>
                        <a:spcBef>
                          <a:spcPts val="0"/>
                        </a:spcBef>
                        <a:spcAft>
                          <a:spcPts val="0"/>
                        </a:spcAft>
                        <a:tabLst>
                          <a:tab pos="5280025" algn="l"/>
                        </a:tabLst>
                      </a:pPr>
                      <a:r>
                        <a:rPr lang="en-US" sz="1100">
                          <a:solidFill>
                            <a:schemeClr val="accent4"/>
                          </a:solidFill>
                        </a:rPr>
                        <a:t> </a:t>
                      </a:r>
                    </a:p>
                  </a:txBody>
                  <a:tcPr marL="40780" marR="40780" marT="0" marB="0"/>
                </a:tc>
                <a:extLst>
                  <a:ext uri="{0D108BD9-81ED-4DB2-BD59-A6C34878D82A}">
                    <a16:rowId xmlns:a16="http://schemas.microsoft.com/office/drawing/2014/main" val="3814908415"/>
                  </a:ext>
                </a:extLst>
              </a:tr>
              <a:tr h="432461">
                <a:tc>
                  <a:txBody>
                    <a:bodyPr/>
                    <a:lstStyle/>
                    <a:p>
                      <a:pPr marL="0" marR="0" algn="ctr">
                        <a:lnSpc>
                          <a:spcPct val="100000"/>
                        </a:lnSpc>
                        <a:spcBef>
                          <a:spcPts val="0"/>
                        </a:spcBef>
                        <a:spcAft>
                          <a:spcPts val="0"/>
                        </a:spcAft>
                        <a:tabLst>
                          <a:tab pos="5280025" algn="l"/>
                        </a:tabLst>
                      </a:pPr>
                      <a:r>
                        <a:rPr lang="en-US" sz="1100" b="1" dirty="0">
                          <a:solidFill>
                            <a:schemeClr val="accent4"/>
                          </a:solidFill>
                        </a:rPr>
                        <a:t>NB</a:t>
                      </a:r>
                    </a:p>
                  </a:txBody>
                  <a:tcPr marL="40780" marR="40780" marT="0" marB="0" anchor="ctr">
                    <a:solidFill>
                      <a:schemeClr val="accent2">
                        <a:lumMod val="20000"/>
                        <a:lumOff val="80000"/>
                      </a:schemeClr>
                    </a:solidFill>
                  </a:tcPr>
                </a:tc>
                <a:tc>
                  <a:txBody>
                    <a:bodyPr/>
                    <a:lstStyle/>
                    <a:p>
                      <a:pPr marL="0" marR="0" algn="ctr">
                        <a:lnSpc>
                          <a:spcPct val="100000"/>
                        </a:lnSpc>
                        <a:spcBef>
                          <a:spcPts val="0"/>
                        </a:spcBef>
                        <a:spcAft>
                          <a:spcPts val="0"/>
                        </a:spcAft>
                        <a:tabLst>
                          <a:tab pos="5280025" algn="l"/>
                        </a:tabLst>
                      </a:pPr>
                      <a:r>
                        <a:rPr lang="en-US" sz="1100">
                          <a:solidFill>
                            <a:schemeClr val="accent4"/>
                          </a:solidFill>
                        </a:rPr>
                        <a:t> </a:t>
                      </a:r>
                    </a:p>
                  </a:txBody>
                  <a:tcPr marL="40780" marR="40780" marT="0" marB="0" anchor="ctr"/>
                </a:tc>
                <a:tc>
                  <a:txBody>
                    <a:bodyPr/>
                    <a:lstStyle/>
                    <a:p>
                      <a:pPr marL="0" marR="0" algn="ctr">
                        <a:lnSpc>
                          <a:spcPct val="100000"/>
                        </a:lnSpc>
                        <a:spcBef>
                          <a:spcPts val="0"/>
                        </a:spcBef>
                        <a:spcAft>
                          <a:spcPts val="0"/>
                        </a:spcAft>
                        <a:tabLst>
                          <a:tab pos="5280025" algn="l"/>
                        </a:tabLst>
                      </a:pPr>
                      <a:r>
                        <a:rPr lang="en-US" sz="1100">
                          <a:solidFill>
                            <a:schemeClr val="accent4"/>
                          </a:solidFill>
                        </a:rPr>
                        <a:t> </a:t>
                      </a:r>
                    </a:p>
                  </a:txBody>
                  <a:tcPr marL="40780" marR="40780" marT="0" marB="0" anchor="ctr"/>
                </a:tc>
                <a:tc>
                  <a:txBody>
                    <a:bodyPr/>
                    <a:lstStyle/>
                    <a:p>
                      <a:pPr marL="0" marR="0">
                        <a:lnSpc>
                          <a:spcPct val="100000"/>
                        </a:lnSpc>
                        <a:spcBef>
                          <a:spcPts val="0"/>
                        </a:spcBef>
                        <a:spcAft>
                          <a:spcPts val="0"/>
                        </a:spcAft>
                        <a:tabLst>
                          <a:tab pos="5280025" algn="l"/>
                        </a:tabLst>
                      </a:pPr>
                      <a:r>
                        <a:rPr lang="en-US" sz="1100">
                          <a:solidFill>
                            <a:schemeClr val="accent4"/>
                          </a:solidFill>
                        </a:rPr>
                        <a:t>Not recommended for screening. Used by some sites as supplemental investigations for individuals with dense breasts. Currently available at 2 sites.</a:t>
                      </a:r>
                    </a:p>
                  </a:txBody>
                  <a:tcPr marL="40780" marR="40780" marT="0" marB="0"/>
                </a:tc>
                <a:tc>
                  <a:txBody>
                    <a:bodyPr/>
                    <a:lstStyle/>
                    <a:p>
                      <a:pPr marL="0" marR="0" algn="ctr">
                        <a:lnSpc>
                          <a:spcPct val="100000"/>
                        </a:lnSpc>
                        <a:spcBef>
                          <a:spcPts val="0"/>
                        </a:spcBef>
                        <a:spcAft>
                          <a:spcPts val="0"/>
                        </a:spcAft>
                        <a:tabLst>
                          <a:tab pos="5280025" algn="l"/>
                        </a:tabLst>
                      </a:pPr>
                      <a:r>
                        <a:rPr lang="en-US" sz="1100">
                          <a:solidFill>
                            <a:schemeClr val="accent4"/>
                          </a:solidFill>
                        </a:rPr>
                        <a:t>Under evaluation as part of current Increased /High Risk Guideline development.</a:t>
                      </a:r>
                    </a:p>
                  </a:txBody>
                  <a:tcPr marL="40780" marR="40780" marT="0" marB="0"/>
                </a:tc>
                <a:extLst>
                  <a:ext uri="{0D108BD9-81ED-4DB2-BD59-A6C34878D82A}">
                    <a16:rowId xmlns:a16="http://schemas.microsoft.com/office/drawing/2014/main" val="2000964869"/>
                  </a:ext>
                </a:extLst>
              </a:tr>
              <a:tr h="236753">
                <a:tc>
                  <a:txBody>
                    <a:bodyPr/>
                    <a:lstStyle/>
                    <a:p>
                      <a:pPr marL="0" marR="0" algn="ctr">
                        <a:lnSpc>
                          <a:spcPct val="100000"/>
                        </a:lnSpc>
                        <a:spcBef>
                          <a:spcPts val="0"/>
                        </a:spcBef>
                        <a:spcAft>
                          <a:spcPts val="0"/>
                        </a:spcAft>
                        <a:tabLst>
                          <a:tab pos="5280025" algn="l"/>
                        </a:tabLst>
                      </a:pPr>
                      <a:r>
                        <a:rPr lang="en-US" sz="1100" b="1">
                          <a:solidFill>
                            <a:schemeClr val="accent4"/>
                          </a:solidFill>
                        </a:rPr>
                        <a:t>NS</a:t>
                      </a:r>
                    </a:p>
                  </a:txBody>
                  <a:tcPr marL="40780" marR="40780" marT="0" marB="0" anchor="ctr">
                    <a:solidFill>
                      <a:schemeClr val="accent2">
                        <a:lumMod val="20000"/>
                        <a:lumOff val="80000"/>
                      </a:schemeClr>
                    </a:solidFill>
                  </a:tcPr>
                </a:tc>
                <a:tc>
                  <a:txBody>
                    <a:bodyPr/>
                    <a:lstStyle/>
                    <a:p>
                      <a:pPr marL="0" marR="0" algn="ctr">
                        <a:lnSpc>
                          <a:spcPct val="100000"/>
                        </a:lnSpc>
                        <a:spcBef>
                          <a:spcPts val="0"/>
                        </a:spcBef>
                        <a:spcAft>
                          <a:spcPts val="0"/>
                        </a:spcAft>
                        <a:tabLst>
                          <a:tab pos="5280025" algn="l"/>
                        </a:tabLst>
                      </a:pPr>
                      <a:r>
                        <a:rPr lang="en-US" sz="1100">
                          <a:solidFill>
                            <a:schemeClr val="accent4"/>
                          </a:solidFill>
                        </a:rPr>
                        <a:t> </a:t>
                      </a:r>
                    </a:p>
                  </a:txBody>
                  <a:tcPr marL="40780" marR="40780" marT="0" marB="0" anchor="ctr"/>
                </a:tc>
                <a:tc>
                  <a:txBody>
                    <a:bodyPr/>
                    <a:lstStyle/>
                    <a:p>
                      <a:pPr marL="0" marR="0" algn="ctr">
                        <a:lnSpc>
                          <a:spcPct val="100000"/>
                        </a:lnSpc>
                        <a:spcBef>
                          <a:spcPts val="0"/>
                        </a:spcBef>
                        <a:spcAft>
                          <a:spcPts val="0"/>
                        </a:spcAft>
                        <a:tabLst>
                          <a:tab pos="5280025" algn="l"/>
                        </a:tabLst>
                      </a:pPr>
                      <a:r>
                        <a:rPr lang="en-US" sz="1100">
                          <a:solidFill>
                            <a:schemeClr val="accent4"/>
                          </a:solidFill>
                        </a:rPr>
                        <a:t> </a:t>
                      </a:r>
                    </a:p>
                  </a:txBody>
                  <a:tcPr marL="40780" marR="40780" marT="0" marB="0" anchor="ctr"/>
                </a:tc>
                <a:tc>
                  <a:txBody>
                    <a:bodyPr/>
                    <a:lstStyle/>
                    <a:p>
                      <a:pPr marL="0" marR="0">
                        <a:lnSpc>
                          <a:spcPct val="100000"/>
                        </a:lnSpc>
                        <a:spcBef>
                          <a:spcPts val="0"/>
                        </a:spcBef>
                        <a:spcAft>
                          <a:spcPts val="0"/>
                        </a:spcAft>
                        <a:tabLst>
                          <a:tab pos="5280025" algn="l"/>
                        </a:tabLst>
                      </a:pPr>
                      <a:r>
                        <a:rPr lang="en-US" sz="1100">
                          <a:solidFill>
                            <a:schemeClr val="accent4"/>
                          </a:solidFill>
                        </a:rPr>
                        <a:t>Not used in breast screening</a:t>
                      </a:r>
                    </a:p>
                  </a:txBody>
                  <a:tcPr marL="40780" marR="40780" marT="0" marB="0"/>
                </a:tc>
                <a:tc>
                  <a:txBody>
                    <a:bodyPr/>
                    <a:lstStyle/>
                    <a:p>
                      <a:pPr marL="0" marR="0" algn="ctr">
                        <a:lnSpc>
                          <a:spcPct val="100000"/>
                        </a:lnSpc>
                        <a:spcBef>
                          <a:spcPts val="0"/>
                        </a:spcBef>
                        <a:spcAft>
                          <a:spcPts val="0"/>
                        </a:spcAft>
                        <a:tabLst>
                          <a:tab pos="5280025" algn="l"/>
                        </a:tabLst>
                      </a:pPr>
                      <a:r>
                        <a:rPr lang="en-US" sz="1100">
                          <a:solidFill>
                            <a:schemeClr val="accent4"/>
                          </a:solidFill>
                        </a:rPr>
                        <a:t>No plans to implement tomosynthesis </a:t>
                      </a:r>
                    </a:p>
                  </a:txBody>
                  <a:tcPr marL="40780" marR="40780" marT="0" marB="0"/>
                </a:tc>
                <a:extLst>
                  <a:ext uri="{0D108BD9-81ED-4DB2-BD59-A6C34878D82A}">
                    <a16:rowId xmlns:a16="http://schemas.microsoft.com/office/drawing/2014/main" val="241280967"/>
                  </a:ext>
                </a:extLst>
              </a:tr>
              <a:tr h="345198">
                <a:tc>
                  <a:txBody>
                    <a:bodyPr/>
                    <a:lstStyle/>
                    <a:p>
                      <a:pPr marL="0" marR="0" algn="ctr">
                        <a:lnSpc>
                          <a:spcPct val="100000"/>
                        </a:lnSpc>
                        <a:spcBef>
                          <a:spcPts val="0"/>
                        </a:spcBef>
                        <a:spcAft>
                          <a:spcPts val="0"/>
                        </a:spcAft>
                        <a:tabLst>
                          <a:tab pos="5280025" algn="l"/>
                        </a:tabLst>
                      </a:pPr>
                      <a:r>
                        <a:rPr lang="en-US" sz="1100" b="1" dirty="0">
                          <a:solidFill>
                            <a:schemeClr val="accent4"/>
                          </a:solidFill>
                        </a:rPr>
                        <a:t>PE</a:t>
                      </a:r>
                    </a:p>
                  </a:txBody>
                  <a:tcPr marL="40780" marR="40780" marT="0" marB="0" anchor="ctr">
                    <a:solidFill>
                      <a:schemeClr val="accent2">
                        <a:lumMod val="20000"/>
                        <a:lumOff val="80000"/>
                      </a:schemeClr>
                    </a:solidFill>
                  </a:tcPr>
                </a:tc>
                <a:tc>
                  <a:txBody>
                    <a:bodyPr/>
                    <a:lstStyle/>
                    <a:p>
                      <a:pPr marL="0" marR="0" algn="ctr">
                        <a:lnSpc>
                          <a:spcPct val="100000"/>
                        </a:lnSpc>
                        <a:spcBef>
                          <a:spcPts val="0"/>
                        </a:spcBef>
                        <a:spcAft>
                          <a:spcPts val="0"/>
                        </a:spcAft>
                        <a:tabLst>
                          <a:tab pos="5280025" algn="l"/>
                        </a:tabLst>
                      </a:pPr>
                      <a:r>
                        <a:rPr lang="en-US" sz="1100">
                          <a:solidFill>
                            <a:schemeClr val="accent4"/>
                          </a:solidFill>
                        </a:rPr>
                        <a:t> </a:t>
                      </a:r>
                    </a:p>
                  </a:txBody>
                  <a:tcPr marL="40780" marR="40780" marT="0" marB="0" anchor="ctr"/>
                </a:tc>
                <a:tc>
                  <a:txBody>
                    <a:bodyPr/>
                    <a:lstStyle/>
                    <a:p>
                      <a:pPr marL="0" marR="0" algn="ctr">
                        <a:lnSpc>
                          <a:spcPct val="100000"/>
                        </a:lnSpc>
                        <a:spcBef>
                          <a:spcPts val="0"/>
                        </a:spcBef>
                        <a:spcAft>
                          <a:spcPts val="0"/>
                        </a:spcAft>
                        <a:tabLst>
                          <a:tab pos="5280025" algn="l"/>
                        </a:tabLst>
                      </a:pPr>
                      <a:r>
                        <a:rPr lang="en-US" sz="1100">
                          <a:solidFill>
                            <a:schemeClr val="accent4"/>
                          </a:solidFill>
                        </a:rPr>
                        <a:t> </a:t>
                      </a:r>
                    </a:p>
                  </a:txBody>
                  <a:tcPr marL="40780" marR="40780" marT="0" marB="0" anchor="ctr"/>
                </a:tc>
                <a:tc>
                  <a:txBody>
                    <a:bodyPr/>
                    <a:lstStyle/>
                    <a:p>
                      <a:pPr marL="0" marR="0">
                        <a:lnSpc>
                          <a:spcPct val="100000"/>
                        </a:lnSpc>
                        <a:spcBef>
                          <a:spcPts val="0"/>
                        </a:spcBef>
                        <a:spcAft>
                          <a:spcPts val="0"/>
                        </a:spcAft>
                        <a:tabLst>
                          <a:tab pos="5280025" algn="l"/>
                        </a:tabLst>
                      </a:pPr>
                      <a:r>
                        <a:rPr lang="en-US" sz="1100">
                          <a:solidFill>
                            <a:schemeClr val="accent4"/>
                          </a:solidFill>
                        </a:rPr>
                        <a:t> </a:t>
                      </a:r>
                    </a:p>
                  </a:txBody>
                  <a:tcPr marL="40780" marR="40780" marT="0" marB="0"/>
                </a:tc>
                <a:tc>
                  <a:txBody>
                    <a:bodyPr/>
                    <a:lstStyle/>
                    <a:p>
                      <a:pPr marL="0" marR="0" algn="ctr">
                        <a:lnSpc>
                          <a:spcPct val="100000"/>
                        </a:lnSpc>
                        <a:spcBef>
                          <a:spcPts val="0"/>
                        </a:spcBef>
                        <a:spcAft>
                          <a:spcPts val="0"/>
                        </a:spcAft>
                        <a:tabLst>
                          <a:tab pos="5280025" algn="l"/>
                        </a:tabLst>
                      </a:pPr>
                      <a:r>
                        <a:rPr lang="en-US" sz="1100">
                          <a:solidFill>
                            <a:schemeClr val="accent4"/>
                          </a:solidFill>
                        </a:rPr>
                        <a:t>✓</a:t>
                      </a:r>
                    </a:p>
                    <a:p>
                      <a:pPr marL="0" marR="0" algn="ctr">
                        <a:lnSpc>
                          <a:spcPct val="100000"/>
                        </a:lnSpc>
                        <a:spcBef>
                          <a:spcPts val="0"/>
                        </a:spcBef>
                        <a:spcAft>
                          <a:spcPts val="0"/>
                        </a:spcAft>
                        <a:tabLst>
                          <a:tab pos="5280025" algn="l"/>
                        </a:tabLst>
                      </a:pPr>
                      <a:r>
                        <a:rPr lang="en-US" sz="1100">
                          <a:solidFill>
                            <a:schemeClr val="accent4"/>
                          </a:solidFill>
                        </a:rPr>
                        <a:t>Plans to purchase tomosynthesis as replacement equipment within next year</a:t>
                      </a:r>
                    </a:p>
                  </a:txBody>
                  <a:tcPr marL="40780" marR="40780" marT="0" marB="0"/>
                </a:tc>
                <a:extLst>
                  <a:ext uri="{0D108BD9-81ED-4DB2-BD59-A6C34878D82A}">
                    <a16:rowId xmlns:a16="http://schemas.microsoft.com/office/drawing/2014/main" val="3277853044"/>
                  </a:ext>
                </a:extLst>
              </a:tr>
              <a:tr h="345198">
                <a:tc>
                  <a:txBody>
                    <a:bodyPr/>
                    <a:lstStyle/>
                    <a:p>
                      <a:pPr marL="0" marR="0" algn="ctr">
                        <a:lnSpc>
                          <a:spcPct val="100000"/>
                        </a:lnSpc>
                        <a:spcBef>
                          <a:spcPts val="0"/>
                        </a:spcBef>
                        <a:spcAft>
                          <a:spcPts val="0"/>
                        </a:spcAft>
                        <a:tabLst>
                          <a:tab pos="5280025" algn="l"/>
                        </a:tabLst>
                      </a:pPr>
                      <a:r>
                        <a:rPr lang="en-US" sz="1100" b="1" dirty="0">
                          <a:solidFill>
                            <a:schemeClr val="accent4"/>
                          </a:solidFill>
                        </a:rPr>
                        <a:t>NL</a:t>
                      </a:r>
                    </a:p>
                  </a:txBody>
                  <a:tcPr marL="40780" marR="40780" marT="0" marB="0" anchor="ctr">
                    <a:solidFill>
                      <a:schemeClr val="accent2">
                        <a:lumMod val="20000"/>
                        <a:lumOff val="80000"/>
                      </a:schemeClr>
                    </a:solidFill>
                  </a:tcPr>
                </a:tc>
                <a:tc>
                  <a:txBody>
                    <a:bodyPr/>
                    <a:lstStyle/>
                    <a:p>
                      <a:pPr marL="0" marR="0" algn="ctr">
                        <a:lnSpc>
                          <a:spcPct val="100000"/>
                        </a:lnSpc>
                        <a:spcBef>
                          <a:spcPts val="0"/>
                        </a:spcBef>
                        <a:spcAft>
                          <a:spcPts val="0"/>
                        </a:spcAft>
                        <a:tabLst>
                          <a:tab pos="5280025" algn="l"/>
                        </a:tabLst>
                      </a:pPr>
                      <a:r>
                        <a:rPr lang="en-US" sz="1100">
                          <a:solidFill>
                            <a:schemeClr val="accent4"/>
                          </a:solidFill>
                        </a:rPr>
                        <a:t> </a:t>
                      </a:r>
                    </a:p>
                  </a:txBody>
                  <a:tcPr marL="40780" marR="40780" marT="0" marB="0" anchor="ctr"/>
                </a:tc>
                <a:tc>
                  <a:txBody>
                    <a:bodyPr/>
                    <a:lstStyle/>
                    <a:p>
                      <a:pPr marL="0" marR="0" algn="ctr">
                        <a:lnSpc>
                          <a:spcPct val="100000"/>
                        </a:lnSpc>
                        <a:spcBef>
                          <a:spcPts val="0"/>
                        </a:spcBef>
                        <a:spcAft>
                          <a:spcPts val="0"/>
                        </a:spcAft>
                        <a:tabLst>
                          <a:tab pos="5280025" algn="l"/>
                        </a:tabLst>
                      </a:pPr>
                      <a:r>
                        <a:rPr lang="en-US" sz="1100">
                          <a:solidFill>
                            <a:schemeClr val="accent4"/>
                          </a:solidFill>
                        </a:rPr>
                        <a:t> </a:t>
                      </a:r>
                    </a:p>
                  </a:txBody>
                  <a:tcPr marL="40780" marR="40780" marT="0" marB="0" anchor="ctr"/>
                </a:tc>
                <a:tc>
                  <a:txBody>
                    <a:bodyPr/>
                    <a:lstStyle/>
                    <a:p>
                      <a:pPr marL="0" marR="0">
                        <a:lnSpc>
                          <a:spcPct val="100000"/>
                        </a:lnSpc>
                        <a:spcBef>
                          <a:spcPts val="0"/>
                        </a:spcBef>
                        <a:spcAft>
                          <a:spcPts val="0"/>
                        </a:spcAft>
                        <a:tabLst>
                          <a:tab pos="5280025" algn="l"/>
                        </a:tabLst>
                      </a:pPr>
                      <a:r>
                        <a:rPr lang="en-US" sz="1100">
                          <a:solidFill>
                            <a:schemeClr val="accent4"/>
                          </a:solidFill>
                        </a:rPr>
                        <a:t> </a:t>
                      </a:r>
                    </a:p>
                  </a:txBody>
                  <a:tcPr marL="40780" marR="40780" marT="0" marB="0"/>
                </a:tc>
                <a:tc>
                  <a:txBody>
                    <a:bodyPr/>
                    <a:lstStyle/>
                    <a:p>
                      <a:pPr marL="0" marR="0" algn="ctr">
                        <a:lnSpc>
                          <a:spcPct val="100000"/>
                        </a:lnSpc>
                        <a:spcBef>
                          <a:spcPts val="0"/>
                        </a:spcBef>
                        <a:spcAft>
                          <a:spcPts val="0"/>
                        </a:spcAft>
                        <a:tabLst>
                          <a:tab pos="5280025" algn="l"/>
                        </a:tabLst>
                      </a:pPr>
                      <a:r>
                        <a:rPr lang="en-US" sz="1100" dirty="0">
                          <a:solidFill>
                            <a:schemeClr val="accent4"/>
                          </a:solidFill>
                        </a:rPr>
                        <a:t>✓</a:t>
                      </a:r>
                    </a:p>
                    <a:p>
                      <a:pPr marL="0" marR="0" algn="ctr">
                        <a:lnSpc>
                          <a:spcPct val="100000"/>
                        </a:lnSpc>
                        <a:spcBef>
                          <a:spcPts val="0"/>
                        </a:spcBef>
                        <a:spcAft>
                          <a:spcPts val="0"/>
                        </a:spcAft>
                        <a:tabLst>
                          <a:tab pos="5280025" algn="l"/>
                        </a:tabLst>
                      </a:pPr>
                      <a:r>
                        <a:rPr lang="en-US" sz="1100" dirty="0">
                          <a:solidFill>
                            <a:schemeClr val="accent4"/>
                          </a:solidFill>
                        </a:rPr>
                        <a:t>(Tomosynthesis is being considered when equipment is due for replacement in 2022).</a:t>
                      </a:r>
                    </a:p>
                  </a:txBody>
                  <a:tcPr marL="40780" marR="40780" marT="0" marB="0"/>
                </a:tc>
                <a:extLst>
                  <a:ext uri="{0D108BD9-81ED-4DB2-BD59-A6C34878D82A}">
                    <a16:rowId xmlns:a16="http://schemas.microsoft.com/office/drawing/2014/main" val="2298329616"/>
                  </a:ext>
                </a:extLst>
              </a:tr>
            </a:tbl>
          </a:graphicData>
        </a:graphic>
      </p:graphicFrame>
    </p:spTree>
    <p:extLst>
      <p:ext uri="{BB962C8B-B14F-4D97-AF65-F5344CB8AC3E}">
        <p14:creationId xmlns:p14="http://schemas.microsoft.com/office/powerpoint/2010/main" val="39868504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81DBEC2-8B01-26EA-C490-61DFB6FA8E30}"/>
              </a:ext>
            </a:extLst>
          </p:cNvPr>
          <p:cNvSpPr>
            <a:spLocks noGrp="1"/>
          </p:cNvSpPr>
          <p:nvPr>
            <p:ph type="title"/>
          </p:nvPr>
        </p:nvSpPr>
        <p:spPr/>
        <p:txBody>
          <a:bodyPr>
            <a:normAutofit/>
          </a:bodyPr>
          <a:lstStyle/>
          <a:p>
            <a:r>
              <a:rPr lang="en-US" sz="1600"/>
              <a:t>MRI and Ultrasound</a:t>
            </a:r>
          </a:p>
        </p:txBody>
      </p:sp>
      <p:sp>
        <p:nvSpPr>
          <p:cNvPr id="12" name="TextBox 11">
            <a:extLst>
              <a:ext uri="{FF2B5EF4-FFF2-40B4-BE49-F238E27FC236}">
                <a16:creationId xmlns:a16="http://schemas.microsoft.com/office/drawing/2014/main" id="{E2664A72-D48A-6F88-B084-9CCF9C07DCDC}"/>
              </a:ext>
            </a:extLst>
          </p:cNvPr>
          <p:cNvSpPr txBox="1"/>
          <p:nvPr/>
        </p:nvSpPr>
        <p:spPr>
          <a:xfrm>
            <a:off x="1458116" y="6360732"/>
            <a:ext cx="10219983" cy="249684"/>
          </a:xfrm>
          <a:prstGeom prst="rect">
            <a:avLst/>
          </a:prstGeom>
          <a:noFill/>
        </p:spPr>
        <p:txBody>
          <a:bodyPr wrap="square">
            <a:spAutoFit/>
          </a:bodyPr>
          <a:lstStyle/>
          <a:p>
            <a:pPr marL="0" marR="0">
              <a:lnSpc>
                <a:spcPct val="107000"/>
              </a:lnSpc>
              <a:spcBef>
                <a:spcPts val="300"/>
              </a:spcBef>
              <a:spcAft>
                <a:spcPts val="800"/>
              </a:spcAft>
            </a:pPr>
            <a:r>
              <a:rPr lang="en-US" sz="1000" dirty="0">
                <a:effectLst/>
                <a:latin typeface="Calibri" panose="020F0502020204030204" pitchFamily="34" charset="0"/>
                <a:ea typeface="Yu Mincho" panose="02020400000000000000" pitchFamily="18" charset="-128"/>
                <a:cs typeface="Arial" panose="020B0604020202020204" pitchFamily="34" charset="0"/>
              </a:rPr>
              <a:t>NU: ^Ultrasound is used on all patients under 35.</a:t>
            </a:r>
          </a:p>
        </p:txBody>
      </p:sp>
      <p:graphicFrame>
        <p:nvGraphicFramePr>
          <p:cNvPr id="2" name="Table 1">
            <a:extLst>
              <a:ext uri="{FF2B5EF4-FFF2-40B4-BE49-F238E27FC236}">
                <a16:creationId xmlns:a16="http://schemas.microsoft.com/office/drawing/2014/main" id="{35869F43-92A4-D9EC-B64D-B78EDAF750AE}"/>
              </a:ext>
            </a:extLst>
          </p:cNvPr>
          <p:cNvGraphicFramePr>
            <a:graphicFrameLocks noGrp="1"/>
          </p:cNvGraphicFramePr>
          <p:nvPr>
            <p:extLst>
              <p:ext uri="{D42A27DB-BD31-4B8C-83A1-F6EECF244321}">
                <p14:modId xmlns:p14="http://schemas.microsoft.com/office/powerpoint/2010/main" val="3039329395"/>
              </p:ext>
            </p:extLst>
          </p:nvPr>
        </p:nvGraphicFramePr>
        <p:xfrm>
          <a:off x="1512790" y="1040149"/>
          <a:ext cx="8683174" cy="5325666"/>
        </p:xfrm>
        <a:graphic>
          <a:graphicData uri="http://schemas.openxmlformats.org/drawingml/2006/table">
            <a:tbl>
              <a:tblPr firstRow="1" firstCol="1" bandRow="1"/>
              <a:tblGrid>
                <a:gridCol w="623507">
                  <a:extLst>
                    <a:ext uri="{9D8B030D-6E8A-4147-A177-3AD203B41FA5}">
                      <a16:colId xmlns:a16="http://schemas.microsoft.com/office/drawing/2014/main" val="131574337"/>
                    </a:ext>
                  </a:extLst>
                </a:gridCol>
                <a:gridCol w="2904250">
                  <a:extLst>
                    <a:ext uri="{9D8B030D-6E8A-4147-A177-3AD203B41FA5}">
                      <a16:colId xmlns:a16="http://schemas.microsoft.com/office/drawing/2014/main" val="883113928"/>
                    </a:ext>
                  </a:extLst>
                </a:gridCol>
                <a:gridCol w="1461828">
                  <a:extLst>
                    <a:ext uri="{9D8B030D-6E8A-4147-A177-3AD203B41FA5}">
                      <a16:colId xmlns:a16="http://schemas.microsoft.com/office/drawing/2014/main" val="3035701332"/>
                    </a:ext>
                  </a:extLst>
                </a:gridCol>
                <a:gridCol w="1892433">
                  <a:extLst>
                    <a:ext uri="{9D8B030D-6E8A-4147-A177-3AD203B41FA5}">
                      <a16:colId xmlns:a16="http://schemas.microsoft.com/office/drawing/2014/main" val="2644457963"/>
                    </a:ext>
                  </a:extLst>
                </a:gridCol>
                <a:gridCol w="1801156">
                  <a:extLst>
                    <a:ext uri="{9D8B030D-6E8A-4147-A177-3AD203B41FA5}">
                      <a16:colId xmlns:a16="http://schemas.microsoft.com/office/drawing/2014/main" val="3269837642"/>
                    </a:ext>
                  </a:extLst>
                </a:gridCol>
              </a:tblGrid>
              <a:tr h="261837">
                <a:tc>
                  <a:txBody>
                    <a:bodyPr/>
                    <a:lstStyle/>
                    <a:p>
                      <a:pPr marL="0" marR="0" algn="ctr">
                        <a:lnSpc>
                          <a:spcPct val="107000"/>
                        </a:lnSpc>
                        <a:spcBef>
                          <a:spcPts val="0"/>
                        </a:spcBef>
                        <a:spcAft>
                          <a:spcPts val="240"/>
                        </a:spcAft>
                        <a:tabLst>
                          <a:tab pos="5280025" algn="l"/>
                        </a:tabLst>
                      </a:pPr>
                      <a:r>
                        <a:rPr lang="en-US" sz="1100" b="1" dirty="0">
                          <a:solidFill>
                            <a:schemeClr val="accent4"/>
                          </a:solidFill>
                          <a:effectLst/>
                        </a:rPr>
                        <a:t>P/T</a:t>
                      </a:r>
                      <a:endParaRPr lang="en-US" sz="1100" b="1"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6309" marR="56309" marT="0" marB="0" anchor="ctr">
                    <a:solidFill>
                      <a:schemeClr val="accent2">
                        <a:lumMod val="20000"/>
                        <a:lumOff val="80000"/>
                      </a:schemeClr>
                    </a:solidFill>
                  </a:tcPr>
                </a:tc>
                <a:tc>
                  <a:txBody>
                    <a:bodyPr/>
                    <a:lstStyle/>
                    <a:p>
                      <a:pPr marL="0" marR="0" algn="ctr">
                        <a:lnSpc>
                          <a:spcPct val="107000"/>
                        </a:lnSpc>
                        <a:spcBef>
                          <a:spcPts val="0"/>
                        </a:spcBef>
                        <a:spcAft>
                          <a:spcPts val="0"/>
                        </a:spcAft>
                        <a:tabLst>
                          <a:tab pos="5280025" algn="l"/>
                        </a:tabLst>
                      </a:pPr>
                      <a:r>
                        <a:rPr lang="en-US" sz="1100" b="1" dirty="0">
                          <a:solidFill>
                            <a:schemeClr val="accent4"/>
                          </a:solidFill>
                          <a:effectLst/>
                        </a:rPr>
                        <a:t>Use of MRI in High Risk</a:t>
                      </a:r>
                      <a:endParaRPr lang="en-US" sz="1100" b="1"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6309" marR="56309" marT="0" marB="0" anchor="ctr">
                    <a:solidFill>
                      <a:schemeClr val="accent2">
                        <a:lumMod val="20000"/>
                        <a:lumOff val="80000"/>
                      </a:schemeClr>
                    </a:solidFill>
                  </a:tcPr>
                </a:tc>
                <a:tc>
                  <a:txBody>
                    <a:bodyPr/>
                    <a:lstStyle/>
                    <a:p>
                      <a:pPr marL="0" marR="0" algn="ctr">
                        <a:lnSpc>
                          <a:spcPct val="107000"/>
                        </a:lnSpc>
                        <a:spcBef>
                          <a:spcPts val="0"/>
                        </a:spcBef>
                        <a:spcAft>
                          <a:spcPts val="0"/>
                        </a:spcAft>
                        <a:tabLst>
                          <a:tab pos="5280025" algn="l"/>
                        </a:tabLst>
                      </a:pPr>
                      <a:r>
                        <a:rPr lang="en-US" sz="1100" b="1" dirty="0">
                          <a:solidFill>
                            <a:schemeClr val="accent4"/>
                          </a:solidFill>
                          <a:effectLst/>
                        </a:rPr>
                        <a:t>Use of MRI in </a:t>
                      </a:r>
                    </a:p>
                    <a:p>
                      <a:pPr marL="0" marR="0" algn="ctr">
                        <a:lnSpc>
                          <a:spcPct val="107000"/>
                        </a:lnSpc>
                        <a:spcBef>
                          <a:spcPts val="0"/>
                        </a:spcBef>
                        <a:spcAft>
                          <a:spcPts val="0"/>
                        </a:spcAft>
                        <a:tabLst>
                          <a:tab pos="5280025" algn="l"/>
                        </a:tabLst>
                      </a:pPr>
                      <a:r>
                        <a:rPr lang="en-US" sz="1100" b="1" dirty="0">
                          <a:solidFill>
                            <a:schemeClr val="accent4"/>
                          </a:solidFill>
                          <a:effectLst/>
                        </a:rPr>
                        <a:t>Average Risk</a:t>
                      </a:r>
                      <a:endParaRPr lang="en-US" sz="1100" b="1"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6309" marR="56309" marT="0" marB="0">
                    <a:solidFill>
                      <a:schemeClr val="accent2">
                        <a:lumMod val="20000"/>
                        <a:lumOff val="80000"/>
                      </a:schemeClr>
                    </a:solidFill>
                  </a:tcPr>
                </a:tc>
                <a:tc>
                  <a:txBody>
                    <a:bodyPr/>
                    <a:lstStyle/>
                    <a:p>
                      <a:pPr marL="0" marR="0" algn="ctr">
                        <a:lnSpc>
                          <a:spcPct val="107000"/>
                        </a:lnSpc>
                        <a:spcBef>
                          <a:spcPts val="0"/>
                        </a:spcBef>
                        <a:spcAft>
                          <a:spcPts val="0"/>
                        </a:spcAft>
                        <a:tabLst>
                          <a:tab pos="5280025" algn="l"/>
                        </a:tabLst>
                      </a:pPr>
                      <a:r>
                        <a:rPr lang="en-US" sz="1100" b="1" dirty="0">
                          <a:solidFill>
                            <a:schemeClr val="accent4"/>
                          </a:solidFill>
                          <a:effectLst/>
                        </a:rPr>
                        <a:t>Use of Ultrasound in High Risk</a:t>
                      </a:r>
                      <a:endParaRPr lang="en-US" sz="1100" b="1"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6309" marR="56309" marT="0" marB="0" anchor="ctr">
                    <a:solidFill>
                      <a:schemeClr val="accent2">
                        <a:lumMod val="20000"/>
                        <a:lumOff val="80000"/>
                      </a:schemeClr>
                    </a:solidFill>
                  </a:tcPr>
                </a:tc>
                <a:tc>
                  <a:txBody>
                    <a:bodyPr/>
                    <a:lstStyle/>
                    <a:p>
                      <a:pPr marL="0" marR="0" algn="ctr">
                        <a:lnSpc>
                          <a:spcPct val="107000"/>
                        </a:lnSpc>
                        <a:spcBef>
                          <a:spcPts val="0"/>
                        </a:spcBef>
                        <a:spcAft>
                          <a:spcPts val="0"/>
                        </a:spcAft>
                        <a:tabLst>
                          <a:tab pos="5280025" algn="l"/>
                        </a:tabLst>
                      </a:pPr>
                      <a:r>
                        <a:rPr lang="en-US" sz="1100" b="1" dirty="0">
                          <a:solidFill>
                            <a:schemeClr val="accent4"/>
                          </a:solidFill>
                          <a:effectLst/>
                        </a:rPr>
                        <a:t>Use of Ultrasound in Average Risk </a:t>
                      </a:r>
                      <a:endParaRPr lang="en-US" sz="1100" b="1"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6309" marR="56309" marT="0" marB="0">
                    <a:solidFill>
                      <a:schemeClr val="accent2">
                        <a:lumMod val="20000"/>
                        <a:lumOff val="80000"/>
                      </a:schemeClr>
                    </a:solidFill>
                  </a:tcPr>
                </a:tc>
                <a:extLst>
                  <a:ext uri="{0D108BD9-81ED-4DB2-BD59-A6C34878D82A}">
                    <a16:rowId xmlns:a16="http://schemas.microsoft.com/office/drawing/2014/main" val="601905755"/>
                  </a:ext>
                </a:extLst>
              </a:tr>
              <a:tr h="253912">
                <a:tc>
                  <a:txBody>
                    <a:bodyPr/>
                    <a:lstStyle/>
                    <a:p>
                      <a:pPr marL="0" marR="0" algn="ctr">
                        <a:lnSpc>
                          <a:spcPct val="107000"/>
                        </a:lnSpc>
                        <a:spcBef>
                          <a:spcPts val="0"/>
                        </a:spcBef>
                        <a:spcAft>
                          <a:spcPts val="0"/>
                        </a:spcAft>
                        <a:tabLst>
                          <a:tab pos="5280025" algn="l"/>
                        </a:tabLst>
                      </a:pPr>
                      <a:r>
                        <a:rPr lang="en-US" sz="1100" b="1" dirty="0">
                          <a:solidFill>
                            <a:schemeClr val="accent4"/>
                          </a:solidFill>
                          <a:effectLst/>
                        </a:rPr>
                        <a:t>YT</a:t>
                      </a:r>
                      <a:endParaRPr lang="en-US" sz="1100" b="1"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6309" marR="56309" marT="0" marB="0" anchor="ctr">
                    <a:solidFill>
                      <a:schemeClr val="accent2">
                        <a:lumMod val="20000"/>
                        <a:lumOff val="80000"/>
                      </a:schemeClr>
                    </a:solidFill>
                  </a:tcPr>
                </a:tc>
                <a:tc>
                  <a:txBody>
                    <a:bodyPr/>
                    <a:lstStyle/>
                    <a:p>
                      <a:pPr marL="0" marR="0" algn="ctr">
                        <a:lnSpc>
                          <a:spcPct val="107000"/>
                        </a:lnSpc>
                        <a:spcBef>
                          <a:spcPts val="0"/>
                        </a:spcBef>
                        <a:spcAft>
                          <a:spcPts val="0"/>
                        </a:spcAft>
                        <a:tabLst>
                          <a:tab pos="5280025" algn="l"/>
                        </a:tabLst>
                      </a:pPr>
                      <a:r>
                        <a:rPr lang="en-US" sz="1100">
                          <a:solidFill>
                            <a:schemeClr val="accent4"/>
                          </a:solidFill>
                          <a:effectLst/>
                        </a:rPr>
                        <a:t> </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6309" marR="56309" marT="0" marB="0"/>
                </a:tc>
                <a:tc>
                  <a:txBody>
                    <a:bodyPr/>
                    <a:lstStyle/>
                    <a:p>
                      <a:pPr marL="0" marR="0">
                        <a:lnSpc>
                          <a:spcPct val="107000"/>
                        </a:lnSpc>
                        <a:spcBef>
                          <a:spcPts val="0"/>
                        </a:spcBef>
                        <a:spcAft>
                          <a:spcPts val="0"/>
                        </a:spcAft>
                        <a:tabLst>
                          <a:tab pos="5280025" algn="l"/>
                        </a:tabLst>
                      </a:pPr>
                      <a:r>
                        <a:rPr lang="en-US" sz="1100">
                          <a:solidFill>
                            <a:schemeClr val="accent4"/>
                          </a:solidFill>
                          <a:effectLst/>
                        </a:rPr>
                        <a:t> </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6309" marR="56309" marT="0" marB="0"/>
                </a:tc>
                <a:tc>
                  <a:txBody>
                    <a:bodyPr/>
                    <a:lstStyle/>
                    <a:p>
                      <a:pPr marL="0" marR="0">
                        <a:lnSpc>
                          <a:spcPct val="107000"/>
                        </a:lnSpc>
                        <a:spcBef>
                          <a:spcPts val="0"/>
                        </a:spcBef>
                        <a:spcAft>
                          <a:spcPts val="0"/>
                        </a:spcAft>
                        <a:tabLst>
                          <a:tab pos="5280025" algn="l"/>
                        </a:tabLst>
                      </a:pPr>
                      <a:r>
                        <a:rPr lang="en-US" sz="1100">
                          <a:solidFill>
                            <a:schemeClr val="accent4"/>
                          </a:solidFill>
                          <a:effectLst/>
                        </a:rPr>
                        <a:t> </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6309" marR="56309" marT="0" marB="0"/>
                </a:tc>
                <a:tc>
                  <a:txBody>
                    <a:bodyPr/>
                    <a:lstStyle/>
                    <a:p>
                      <a:pPr marL="0" marR="0">
                        <a:lnSpc>
                          <a:spcPct val="107000"/>
                        </a:lnSpc>
                        <a:spcBef>
                          <a:spcPts val="0"/>
                        </a:spcBef>
                        <a:spcAft>
                          <a:spcPts val="0"/>
                        </a:spcAft>
                        <a:tabLst>
                          <a:tab pos="5280025" algn="l"/>
                        </a:tabLst>
                      </a:pPr>
                      <a:r>
                        <a:rPr lang="en-US" sz="1100">
                          <a:solidFill>
                            <a:schemeClr val="accent4"/>
                          </a:solidFill>
                          <a:effectLst/>
                        </a:rPr>
                        <a:t> </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6309" marR="56309" marT="0" marB="0"/>
                </a:tc>
                <a:extLst>
                  <a:ext uri="{0D108BD9-81ED-4DB2-BD59-A6C34878D82A}">
                    <a16:rowId xmlns:a16="http://schemas.microsoft.com/office/drawing/2014/main" val="3668450520"/>
                  </a:ext>
                </a:extLst>
              </a:tr>
              <a:tr h="127947">
                <a:tc>
                  <a:txBody>
                    <a:bodyPr/>
                    <a:lstStyle/>
                    <a:p>
                      <a:pPr marL="0" marR="0" algn="ctr">
                        <a:lnSpc>
                          <a:spcPct val="107000"/>
                        </a:lnSpc>
                        <a:spcBef>
                          <a:spcPts val="0"/>
                        </a:spcBef>
                        <a:spcAft>
                          <a:spcPts val="0"/>
                        </a:spcAft>
                        <a:tabLst>
                          <a:tab pos="5280025" algn="l"/>
                        </a:tabLst>
                      </a:pPr>
                      <a:r>
                        <a:rPr lang="en-US" sz="1100" b="1">
                          <a:solidFill>
                            <a:schemeClr val="accent4"/>
                          </a:solidFill>
                          <a:effectLst/>
                        </a:rPr>
                        <a:t>NT</a:t>
                      </a:r>
                      <a:endParaRPr lang="en-US" sz="1100" b="1">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6309" marR="56309" marT="0" marB="0" anchor="ctr">
                    <a:solidFill>
                      <a:schemeClr val="accent2">
                        <a:lumMod val="20000"/>
                        <a:lumOff val="80000"/>
                      </a:schemeClr>
                    </a:solidFill>
                  </a:tcPr>
                </a:tc>
                <a:tc>
                  <a:txBody>
                    <a:bodyPr/>
                    <a:lstStyle/>
                    <a:p>
                      <a:pPr marL="0" marR="0" algn="ctr">
                        <a:lnSpc>
                          <a:spcPct val="107000"/>
                        </a:lnSpc>
                        <a:spcBef>
                          <a:spcPts val="0"/>
                        </a:spcBef>
                        <a:spcAft>
                          <a:spcPts val="0"/>
                        </a:spcAft>
                        <a:tabLst>
                          <a:tab pos="5280025" algn="l"/>
                        </a:tabLst>
                      </a:pPr>
                      <a:r>
                        <a:rPr lang="en-US" sz="1100">
                          <a:solidFill>
                            <a:schemeClr val="accent4"/>
                          </a:solidFill>
                          <a:effectLst/>
                        </a:rPr>
                        <a:t> </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6309" marR="56309" marT="0" marB="0"/>
                </a:tc>
                <a:tc>
                  <a:txBody>
                    <a:bodyPr/>
                    <a:lstStyle/>
                    <a:p>
                      <a:pPr marL="0" marR="0">
                        <a:lnSpc>
                          <a:spcPct val="107000"/>
                        </a:lnSpc>
                        <a:spcBef>
                          <a:spcPts val="0"/>
                        </a:spcBef>
                        <a:spcAft>
                          <a:spcPts val="0"/>
                        </a:spcAft>
                        <a:tabLst>
                          <a:tab pos="5280025" algn="l"/>
                        </a:tabLst>
                      </a:pPr>
                      <a:r>
                        <a:rPr lang="en-US" sz="1100">
                          <a:solidFill>
                            <a:schemeClr val="accent4"/>
                          </a:solidFill>
                          <a:effectLst/>
                        </a:rPr>
                        <a:t> </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6309" marR="56309" marT="0" marB="0"/>
                </a:tc>
                <a:tc>
                  <a:txBody>
                    <a:bodyPr/>
                    <a:lstStyle/>
                    <a:p>
                      <a:pPr marL="0" marR="0">
                        <a:lnSpc>
                          <a:spcPct val="107000"/>
                        </a:lnSpc>
                        <a:spcBef>
                          <a:spcPts val="0"/>
                        </a:spcBef>
                        <a:spcAft>
                          <a:spcPts val="0"/>
                        </a:spcAft>
                        <a:tabLst>
                          <a:tab pos="5280025" algn="l"/>
                        </a:tabLst>
                      </a:pPr>
                      <a:r>
                        <a:rPr lang="en-US" sz="1100">
                          <a:solidFill>
                            <a:schemeClr val="accent4"/>
                          </a:solidFill>
                          <a:effectLst/>
                        </a:rPr>
                        <a:t> </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6309" marR="56309" marT="0" marB="0"/>
                </a:tc>
                <a:tc>
                  <a:txBody>
                    <a:bodyPr/>
                    <a:lstStyle/>
                    <a:p>
                      <a:pPr marL="0" marR="0">
                        <a:lnSpc>
                          <a:spcPct val="107000"/>
                        </a:lnSpc>
                        <a:spcBef>
                          <a:spcPts val="0"/>
                        </a:spcBef>
                        <a:spcAft>
                          <a:spcPts val="0"/>
                        </a:spcAft>
                        <a:tabLst>
                          <a:tab pos="5280025" algn="l"/>
                        </a:tabLst>
                      </a:pPr>
                      <a:r>
                        <a:rPr lang="en-US" sz="1100">
                          <a:solidFill>
                            <a:schemeClr val="accent4"/>
                          </a:solidFill>
                          <a:effectLst/>
                        </a:rPr>
                        <a:t> </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6309" marR="56309" marT="0" marB="0"/>
                </a:tc>
                <a:extLst>
                  <a:ext uri="{0D108BD9-81ED-4DB2-BD59-A6C34878D82A}">
                    <a16:rowId xmlns:a16="http://schemas.microsoft.com/office/drawing/2014/main" val="896313580"/>
                  </a:ext>
                </a:extLst>
              </a:tr>
              <a:tr h="200210">
                <a:tc>
                  <a:txBody>
                    <a:bodyPr/>
                    <a:lstStyle/>
                    <a:p>
                      <a:pPr marL="0" marR="0" algn="ctr">
                        <a:lnSpc>
                          <a:spcPct val="107000"/>
                        </a:lnSpc>
                        <a:spcBef>
                          <a:spcPts val="0"/>
                        </a:spcBef>
                        <a:spcAft>
                          <a:spcPts val="0"/>
                        </a:spcAft>
                        <a:tabLst>
                          <a:tab pos="5280025" algn="l"/>
                        </a:tabLst>
                      </a:pPr>
                      <a:r>
                        <a:rPr lang="en-US" sz="1100" b="1" dirty="0">
                          <a:solidFill>
                            <a:schemeClr val="accent4"/>
                          </a:solidFill>
                          <a:effectLst/>
                        </a:rPr>
                        <a:t>NU</a:t>
                      </a:r>
                      <a:endParaRPr lang="en-US" sz="1100" b="1"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6309" marR="56309" marT="0" marB="0" anchor="ctr">
                    <a:solidFill>
                      <a:schemeClr val="accent2">
                        <a:lumMod val="20000"/>
                        <a:lumOff val="80000"/>
                      </a:schemeClr>
                    </a:solidFill>
                  </a:tcPr>
                </a:tc>
                <a:tc>
                  <a:txBody>
                    <a:bodyPr/>
                    <a:lstStyle/>
                    <a:p>
                      <a:pPr marL="0" marR="0" algn="ctr">
                        <a:lnSpc>
                          <a:spcPct val="107000"/>
                        </a:lnSpc>
                        <a:spcBef>
                          <a:spcPts val="0"/>
                        </a:spcBef>
                        <a:spcAft>
                          <a:spcPts val="0"/>
                        </a:spcAft>
                        <a:tabLst>
                          <a:tab pos="5280025" algn="l"/>
                        </a:tabLst>
                      </a:pPr>
                      <a:r>
                        <a:rPr lang="en-US" sz="1100">
                          <a:solidFill>
                            <a:schemeClr val="accent4"/>
                          </a:solidFill>
                          <a:effectLst/>
                        </a:rPr>
                        <a:t> </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6309" marR="56309" marT="0" marB="0"/>
                </a:tc>
                <a:tc>
                  <a:txBody>
                    <a:bodyPr/>
                    <a:lstStyle/>
                    <a:p>
                      <a:pPr marL="0" marR="0" algn="ctr">
                        <a:lnSpc>
                          <a:spcPct val="107000"/>
                        </a:lnSpc>
                        <a:spcBef>
                          <a:spcPts val="0"/>
                        </a:spcBef>
                        <a:spcAft>
                          <a:spcPts val="0"/>
                        </a:spcAft>
                        <a:tabLst>
                          <a:tab pos="5280025" algn="l"/>
                        </a:tabLst>
                      </a:pPr>
                      <a:r>
                        <a:rPr lang="en-US" sz="1100">
                          <a:solidFill>
                            <a:schemeClr val="accent4"/>
                          </a:solidFill>
                          <a:effectLst/>
                        </a:rPr>
                        <a:t> </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6309" marR="56309" marT="0" marB="0"/>
                </a:tc>
                <a:tc>
                  <a:txBody>
                    <a:bodyPr/>
                    <a:lstStyle/>
                    <a:p>
                      <a:pPr marL="0" marR="0" algn="ctr">
                        <a:lnSpc>
                          <a:spcPct val="107000"/>
                        </a:lnSpc>
                        <a:spcBef>
                          <a:spcPts val="0"/>
                        </a:spcBef>
                        <a:spcAft>
                          <a:spcPts val="0"/>
                        </a:spcAft>
                        <a:tabLst>
                          <a:tab pos="5280025" algn="l"/>
                        </a:tabLst>
                      </a:pPr>
                      <a:r>
                        <a:rPr lang="en-US" sz="1100">
                          <a:solidFill>
                            <a:schemeClr val="accent4"/>
                          </a:solidFill>
                          <a:effectLst/>
                        </a:rPr>
                        <a:t> </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6309" marR="56309" marT="0" marB="0"/>
                </a:tc>
                <a:tc>
                  <a:txBody>
                    <a:bodyPr/>
                    <a:lstStyle/>
                    <a:p>
                      <a:pPr marL="0" marR="0" algn="ctr">
                        <a:lnSpc>
                          <a:spcPct val="107000"/>
                        </a:lnSpc>
                        <a:spcBef>
                          <a:spcPts val="0"/>
                        </a:spcBef>
                        <a:spcAft>
                          <a:spcPts val="0"/>
                        </a:spcAft>
                        <a:tabLst>
                          <a:tab pos="5280025" algn="l"/>
                        </a:tabLst>
                      </a:pPr>
                      <a:r>
                        <a:rPr lang="en-US" sz="1100">
                          <a:solidFill>
                            <a:schemeClr val="accent4"/>
                          </a:solidFill>
                          <a:effectLst/>
                        </a:rPr>
                        <a:t>✓^</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6309" marR="56309" marT="0" marB="0"/>
                </a:tc>
                <a:extLst>
                  <a:ext uri="{0D108BD9-81ED-4DB2-BD59-A6C34878D82A}">
                    <a16:rowId xmlns:a16="http://schemas.microsoft.com/office/drawing/2014/main" val="3499273790"/>
                  </a:ext>
                </a:extLst>
              </a:tr>
              <a:tr h="235664">
                <a:tc>
                  <a:txBody>
                    <a:bodyPr/>
                    <a:lstStyle/>
                    <a:p>
                      <a:pPr marL="0" marR="0" algn="ctr">
                        <a:lnSpc>
                          <a:spcPct val="107000"/>
                        </a:lnSpc>
                        <a:spcBef>
                          <a:spcPts val="0"/>
                        </a:spcBef>
                        <a:spcAft>
                          <a:spcPts val="0"/>
                        </a:spcAft>
                        <a:tabLst>
                          <a:tab pos="5280025" algn="l"/>
                        </a:tabLst>
                      </a:pPr>
                      <a:r>
                        <a:rPr lang="en-US" sz="1100" b="1">
                          <a:solidFill>
                            <a:schemeClr val="accent4"/>
                          </a:solidFill>
                          <a:effectLst/>
                        </a:rPr>
                        <a:t>BC</a:t>
                      </a:r>
                      <a:endParaRPr lang="en-US" sz="1100" b="1">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6309" marR="56309" marT="0" marB="0" anchor="ctr">
                    <a:solidFill>
                      <a:schemeClr val="accent2">
                        <a:lumMod val="20000"/>
                        <a:lumOff val="80000"/>
                      </a:schemeClr>
                    </a:solidFill>
                  </a:tcPr>
                </a:tc>
                <a:tc>
                  <a:txBody>
                    <a:bodyPr/>
                    <a:lstStyle/>
                    <a:p>
                      <a:pPr marL="0" marR="0" algn="ctr">
                        <a:lnSpc>
                          <a:spcPct val="107000"/>
                        </a:lnSpc>
                        <a:spcBef>
                          <a:spcPts val="0"/>
                        </a:spcBef>
                        <a:spcAft>
                          <a:spcPts val="0"/>
                        </a:spcAft>
                        <a:tabLst>
                          <a:tab pos="5280025" algn="l"/>
                        </a:tabLst>
                      </a:pPr>
                      <a:r>
                        <a:rPr lang="en-US" sz="1100" u="none" strike="noStrike">
                          <a:solidFill>
                            <a:schemeClr val="accent4"/>
                          </a:solidFill>
                          <a:effectLst/>
                        </a:rPr>
                        <a:t> </a:t>
                      </a:r>
                      <a:endParaRPr lang="en-US" sz="1100">
                        <a:solidFill>
                          <a:schemeClr val="accent4"/>
                        </a:solidFill>
                        <a:effectLst/>
                      </a:endParaRPr>
                    </a:p>
                    <a:p>
                      <a:pPr marL="0" marR="0" algn="ctr">
                        <a:lnSpc>
                          <a:spcPct val="107000"/>
                        </a:lnSpc>
                        <a:spcBef>
                          <a:spcPts val="0"/>
                        </a:spcBef>
                        <a:spcAft>
                          <a:spcPts val="0"/>
                        </a:spcAft>
                        <a:tabLst>
                          <a:tab pos="5280025" algn="l"/>
                        </a:tabLst>
                      </a:pPr>
                      <a:r>
                        <a:rPr lang="en-US" sz="1100">
                          <a:solidFill>
                            <a:schemeClr val="accent4"/>
                          </a:solidFill>
                          <a:effectLst/>
                        </a:rPr>
                        <a:t> </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6309" marR="56309" marT="0" marB="0"/>
                </a:tc>
                <a:tc>
                  <a:txBody>
                    <a:bodyPr/>
                    <a:lstStyle/>
                    <a:p>
                      <a:pPr marL="0" marR="0">
                        <a:lnSpc>
                          <a:spcPct val="107000"/>
                        </a:lnSpc>
                        <a:spcBef>
                          <a:spcPts val="0"/>
                        </a:spcBef>
                        <a:spcAft>
                          <a:spcPts val="0"/>
                        </a:spcAft>
                        <a:tabLst>
                          <a:tab pos="5280025" algn="l"/>
                        </a:tabLst>
                      </a:pPr>
                      <a:r>
                        <a:rPr lang="en-US" sz="1100" u="none" strike="noStrike">
                          <a:solidFill>
                            <a:schemeClr val="accent4"/>
                          </a:solidFill>
                          <a:effectLst/>
                        </a:rPr>
                        <a:t> </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6309" marR="56309" marT="0" marB="0"/>
                </a:tc>
                <a:tc>
                  <a:txBody>
                    <a:bodyPr/>
                    <a:lstStyle/>
                    <a:p>
                      <a:pPr marL="0" marR="0">
                        <a:lnSpc>
                          <a:spcPct val="107000"/>
                        </a:lnSpc>
                        <a:spcBef>
                          <a:spcPts val="0"/>
                        </a:spcBef>
                        <a:spcAft>
                          <a:spcPts val="0"/>
                        </a:spcAft>
                        <a:tabLst>
                          <a:tab pos="5280025" algn="l"/>
                        </a:tabLst>
                      </a:pPr>
                      <a:r>
                        <a:rPr lang="en-US" sz="1100" u="none" strike="noStrike">
                          <a:solidFill>
                            <a:schemeClr val="accent4"/>
                          </a:solidFill>
                          <a:effectLst/>
                        </a:rPr>
                        <a:t> </a:t>
                      </a:r>
                      <a:endParaRPr lang="en-US" sz="1100">
                        <a:solidFill>
                          <a:schemeClr val="accent4"/>
                        </a:solidFill>
                        <a:effectLst/>
                      </a:endParaRPr>
                    </a:p>
                    <a:p>
                      <a:pPr marL="0" marR="0">
                        <a:lnSpc>
                          <a:spcPct val="107000"/>
                        </a:lnSpc>
                        <a:spcBef>
                          <a:spcPts val="0"/>
                        </a:spcBef>
                        <a:spcAft>
                          <a:spcPts val="0"/>
                        </a:spcAft>
                        <a:tabLst>
                          <a:tab pos="5280025" algn="l"/>
                        </a:tabLst>
                      </a:pPr>
                      <a:r>
                        <a:rPr lang="en-US" sz="1100" u="none" strike="noStrike">
                          <a:solidFill>
                            <a:schemeClr val="accent4"/>
                          </a:solidFill>
                          <a:effectLst/>
                        </a:rPr>
                        <a:t> </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6309" marR="56309" marT="0" marB="0"/>
                </a:tc>
                <a:tc>
                  <a:txBody>
                    <a:bodyPr/>
                    <a:lstStyle/>
                    <a:p>
                      <a:pPr marL="0" marR="0">
                        <a:lnSpc>
                          <a:spcPct val="107000"/>
                        </a:lnSpc>
                        <a:spcBef>
                          <a:spcPts val="0"/>
                        </a:spcBef>
                        <a:spcAft>
                          <a:spcPts val="0"/>
                        </a:spcAft>
                        <a:tabLst>
                          <a:tab pos="5280025" algn="l"/>
                        </a:tabLst>
                      </a:pPr>
                      <a:r>
                        <a:rPr lang="en-US" sz="1100" u="none" strike="noStrike">
                          <a:solidFill>
                            <a:schemeClr val="accent4"/>
                          </a:solidFill>
                          <a:effectLst/>
                        </a:rPr>
                        <a:t> </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6309" marR="56309" marT="0" marB="0"/>
                </a:tc>
                <a:extLst>
                  <a:ext uri="{0D108BD9-81ED-4DB2-BD59-A6C34878D82A}">
                    <a16:rowId xmlns:a16="http://schemas.microsoft.com/office/drawing/2014/main" val="449292044"/>
                  </a:ext>
                </a:extLst>
              </a:tr>
              <a:tr h="1248185">
                <a:tc>
                  <a:txBody>
                    <a:bodyPr/>
                    <a:lstStyle/>
                    <a:p>
                      <a:pPr marL="0" marR="0" algn="ctr">
                        <a:lnSpc>
                          <a:spcPct val="107000"/>
                        </a:lnSpc>
                        <a:spcBef>
                          <a:spcPts val="0"/>
                        </a:spcBef>
                        <a:spcAft>
                          <a:spcPts val="0"/>
                        </a:spcAft>
                        <a:tabLst>
                          <a:tab pos="5280025" algn="l"/>
                        </a:tabLst>
                      </a:pPr>
                      <a:r>
                        <a:rPr lang="en-US" sz="1100" b="1" dirty="0">
                          <a:solidFill>
                            <a:schemeClr val="accent4"/>
                          </a:solidFill>
                          <a:effectLst/>
                        </a:rPr>
                        <a:t>AB</a:t>
                      </a:r>
                      <a:endParaRPr lang="en-US" sz="1100" b="1"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6309" marR="56309" marT="0" marB="0" anchor="ctr">
                    <a:solidFill>
                      <a:schemeClr val="accent2">
                        <a:lumMod val="20000"/>
                        <a:lumOff val="80000"/>
                      </a:schemeClr>
                    </a:solidFill>
                  </a:tcPr>
                </a:tc>
                <a:tc>
                  <a:txBody>
                    <a:bodyPr/>
                    <a:lstStyle/>
                    <a:p>
                      <a:pPr marL="0" marR="0" algn="ctr">
                        <a:lnSpc>
                          <a:spcPct val="107000"/>
                        </a:lnSpc>
                        <a:spcBef>
                          <a:spcPts val="0"/>
                        </a:spcBef>
                        <a:spcAft>
                          <a:spcPts val="0"/>
                        </a:spcAft>
                        <a:tabLst>
                          <a:tab pos="5280025" algn="l"/>
                        </a:tabLst>
                      </a:pPr>
                      <a:r>
                        <a:rPr lang="en-US" sz="1100">
                          <a:solidFill>
                            <a:schemeClr val="accent4"/>
                          </a:solidFill>
                          <a:effectLst/>
                        </a:rPr>
                        <a:t>✓</a:t>
                      </a:r>
                    </a:p>
                    <a:p>
                      <a:pPr marL="0" marR="0" algn="ctr">
                        <a:lnSpc>
                          <a:spcPct val="107000"/>
                        </a:lnSpc>
                        <a:spcBef>
                          <a:spcPts val="240"/>
                        </a:spcBef>
                        <a:spcAft>
                          <a:spcPts val="240"/>
                        </a:spcAft>
                        <a:tabLst>
                          <a:tab pos="5280025" algn="l"/>
                        </a:tabLst>
                      </a:pPr>
                      <a:r>
                        <a:rPr lang="en-US" sz="1100">
                          <a:solidFill>
                            <a:schemeClr val="accent4"/>
                          </a:solidFill>
                          <a:effectLst/>
                        </a:rPr>
                        <a:t> </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6309" marR="56309" marT="0" marB="0" anchor="ctr"/>
                </a:tc>
                <a:tc>
                  <a:txBody>
                    <a:bodyPr/>
                    <a:lstStyle/>
                    <a:p>
                      <a:pPr marL="0" marR="0" algn="ctr">
                        <a:lnSpc>
                          <a:spcPct val="115000"/>
                        </a:lnSpc>
                        <a:spcBef>
                          <a:spcPts val="0"/>
                        </a:spcBef>
                        <a:spcAft>
                          <a:spcPts val="0"/>
                        </a:spcAft>
                        <a:tabLst>
                          <a:tab pos="5280025" algn="l"/>
                        </a:tabLst>
                      </a:pPr>
                      <a:r>
                        <a:rPr lang="en-US" sz="1100">
                          <a:solidFill>
                            <a:schemeClr val="accent4"/>
                          </a:solidFill>
                          <a:effectLst/>
                        </a:rPr>
                        <a:t> </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6309" marR="56309" marT="0" marB="0"/>
                </a:tc>
                <a:tc>
                  <a:txBody>
                    <a:bodyPr/>
                    <a:lstStyle/>
                    <a:p>
                      <a:pPr marL="0" marR="0" algn="ctr">
                        <a:lnSpc>
                          <a:spcPct val="115000"/>
                        </a:lnSpc>
                        <a:spcBef>
                          <a:spcPts val="0"/>
                        </a:spcBef>
                        <a:spcAft>
                          <a:spcPts val="0"/>
                        </a:spcAft>
                        <a:tabLst>
                          <a:tab pos="5280025" algn="l"/>
                        </a:tabLst>
                      </a:pPr>
                      <a:r>
                        <a:rPr lang="en-US" sz="1100">
                          <a:solidFill>
                            <a:schemeClr val="accent4"/>
                          </a:solidFill>
                          <a:effectLst/>
                        </a:rPr>
                        <a:t>✓</a:t>
                      </a:r>
                    </a:p>
                    <a:p>
                      <a:pPr marL="0" marR="0" algn="ctr">
                        <a:lnSpc>
                          <a:spcPct val="115000"/>
                        </a:lnSpc>
                        <a:spcBef>
                          <a:spcPts val="0"/>
                        </a:spcBef>
                        <a:spcAft>
                          <a:spcPts val="0"/>
                        </a:spcAft>
                        <a:tabLst>
                          <a:tab pos="5280025" algn="l"/>
                        </a:tabLst>
                      </a:pPr>
                      <a:r>
                        <a:rPr lang="en-US" sz="1100">
                          <a:solidFill>
                            <a:schemeClr val="accent4"/>
                          </a:solidFill>
                          <a:effectLst/>
                        </a:rPr>
                        <a:t>(Some sites use as supplemental for dense breasts or if patient cannot tolerate MRI)</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6309" marR="56309" marT="0" marB="0" anchor="ctr"/>
                </a:tc>
                <a:tc>
                  <a:txBody>
                    <a:bodyPr/>
                    <a:lstStyle/>
                    <a:p>
                      <a:pPr marL="0" marR="0">
                        <a:lnSpc>
                          <a:spcPct val="115000"/>
                        </a:lnSpc>
                        <a:spcBef>
                          <a:spcPts val="0"/>
                        </a:spcBef>
                        <a:spcAft>
                          <a:spcPts val="0"/>
                        </a:spcAft>
                        <a:tabLst>
                          <a:tab pos="5280025" algn="l"/>
                        </a:tabLst>
                      </a:pPr>
                      <a:r>
                        <a:rPr lang="en-US" sz="1100">
                          <a:solidFill>
                            <a:schemeClr val="accent4"/>
                          </a:solidFill>
                          <a:effectLst/>
                        </a:rPr>
                        <a:t> </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6309" marR="56309" marT="0" marB="0"/>
                </a:tc>
                <a:extLst>
                  <a:ext uri="{0D108BD9-81ED-4DB2-BD59-A6C34878D82A}">
                    <a16:rowId xmlns:a16="http://schemas.microsoft.com/office/drawing/2014/main" val="2026477135"/>
                  </a:ext>
                </a:extLst>
              </a:tr>
              <a:tr h="235664">
                <a:tc>
                  <a:txBody>
                    <a:bodyPr/>
                    <a:lstStyle/>
                    <a:p>
                      <a:pPr marL="0" marR="0" algn="ctr">
                        <a:lnSpc>
                          <a:spcPct val="107000"/>
                        </a:lnSpc>
                        <a:spcBef>
                          <a:spcPts val="0"/>
                        </a:spcBef>
                        <a:spcAft>
                          <a:spcPts val="0"/>
                        </a:spcAft>
                        <a:tabLst>
                          <a:tab pos="5280025" algn="l"/>
                        </a:tabLst>
                      </a:pPr>
                      <a:r>
                        <a:rPr lang="en-US" sz="1100" b="1" dirty="0">
                          <a:solidFill>
                            <a:schemeClr val="accent4"/>
                          </a:solidFill>
                          <a:effectLst/>
                        </a:rPr>
                        <a:t>SK</a:t>
                      </a:r>
                      <a:endParaRPr lang="en-US" sz="1100" b="1"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6309" marR="56309" marT="0" marB="0" anchor="ctr">
                    <a:solidFill>
                      <a:schemeClr val="accent2">
                        <a:lumMod val="20000"/>
                        <a:lumOff val="80000"/>
                      </a:schemeClr>
                    </a:solidFill>
                  </a:tcPr>
                </a:tc>
                <a:tc>
                  <a:txBody>
                    <a:bodyPr/>
                    <a:lstStyle/>
                    <a:p>
                      <a:pPr marL="0" marR="0" algn="ctr">
                        <a:lnSpc>
                          <a:spcPct val="107000"/>
                        </a:lnSpc>
                        <a:spcBef>
                          <a:spcPts val="0"/>
                        </a:spcBef>
                        <a:spcAft>
                          <a:spcPts val="0"/>
                        </a:spcAft>
                        <a:tabLst>
                          <a:tab pos="5280025" algn="l"/>
                        </a:tabLst>
                      </a:pPr>
                      <a:r>
                        <a:rPr lang="en-US" sz="1100">
                          <a:solidFill>
                            <a:schemeClr val="accent4"/>
                          </a:solidFill>
                          <a:effectLst/>
                        </a:rPr>
                        <a:t>✓</a:t>
                      </a:r>
                    </a:p>
                    <a:p>
                      <a:pPr marL="0" marR="0" algn="ctr">
                        <a:lnSpc>
                          <a:spcPct val="107000"/>
                        </a:lnSpc>
                        <a:spcBef>
                          <a:spcPts val="0"/>
                        </a:spcBef>
                        <a:spcAft>
                          <a:spcPts val="0"/>
                        </a:spcAft>
                        <a:tabLst>
                          <a:tab pos="5280025" algn="l"/>
                        </a:tabLst>
                      </a:pPr>
                      <a:r>
                        <a:rPr lang="en-US" sz="1100">
                          <a:solidFill>
                            <a:schemeClr val="accent4"/>
                          </a:solidFill>
                          <a:effectLst/>
                        </a:rPr>
                        <a:t> </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6309" marR="56309" marT="0" marB="0"/>
                </a:tc>
                <a:tc>
                  <a:txBody>
                    <a:bodyPr/>
                    <a:lstStyle/>
                    <a:p>
                      <a:pPr marL="0" marR="0" algn="ctr">
                        <a:lnSpc>
                          <a:spcPct val="107000"/>
                        </a:lnSpc>
                        <a:spcBef>
                          <a:spcPts val="0"/>
                        </a:spcBef>
                        <a:spcAft>
                          <a:spcPts val="0"/>
                        </a:spcAft>
                        <a:tabLst>
                          <a:tab pos="5280025" algn="l"/>
                        </a:tabLst>
                      </a:pPr>
                      <a:r>
                        <a:rPr lang="en-US" sz="1100">
                          <a:solidFill>
                            <a:schemeClr val="accent4"/>
                          </a:solidFill>
                          <a:effectLst/>
                        </a:rPr>
                        <a:t> </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6309" marR="56309" marT="0" marB="0"/>
                </a:tc>
                <a:tc>
                  <a:txBody>
                    <a:bodyPr/>
                    <a:lstStyle/>
                    <a:p>
                      <a:pPr marL="0" marR="0" algn="ctr">
                        <a:lnSpc>
                          <a:spcPct val="107000"/>
                        </a:lnSpc>
                        <a:spcBef>
                          <a:spcPts val="0"/>
                        </a:spcBef>
                        <a:spcAft>
                          <a:spcPts val="0"/>
                        </a:spcAft>
                        <a:tabLst>
                          <a:tab pos="5280025" algn="l"/>
                        </a:tabLst>
                      </a:pPr>
                      <a:r>
                        <a:rPr lang="en-US" sz="1100">
                          <a:solidFill>
                            <a:schemeClr val="accent4"/>
                          </a:solidFill>
                          <a:effectLst/>
                        </a:rPr>
                        <a:t> </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6309" marR="56309" marT="0" marB="0" anchor="ctr"/>
                </a:tc>
                <a:tc>
                  <a:txBody>
                    <a:bodyPr/>
                    <a:lstStyle/>
                    <a:p>
                      <a:pPr marL="0" marR="0" algn="ctr">
                        <a:lnSpc>
                          <a:spcPct val="107000"/>
                        </a:lnSpc>
                        <a:spcBef>
                          <a:spcPts val="0"/>
                        </a:spcBef>
                        <a:spcAft>
                          <a:spcPts val="0"/>
                        </a:spcAft>
                        <a:tabLst>
                          <a:tab pos="5280025" algn="l"/>
                        </a:tabLst>
                      </a:pPr>
                      <a:r>
                        <a:rPr lang="en-US" sz="1100">
                          <a:solidFill>
                            <a:schemeClr val="accent4"/>
                          </a:solidFill>
                          <a:effectLst/>
                        </a:rPr>
                        <a:t> </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6309" marR="56309" marT="0" marB="0"/>
                </a:tc>
                <a:extLst>
                  <a:ext uri="{0D108BD9-81ED-4DB2-BD59-A6C34878D82A}">
                    <a16:rowId xmlns:a16="http://schemas.microsoft.com/office/drawing/2014/main" val="3770824171"/>
                  </a:ext>
                </a:extLst>
              </a:tr>
              <a:tr h="200210">
                <a:tc>
                  <a:txBody>
                    <a:bodyPr/>
                    <a:lstStyle/>
                    <a:p>
                      <a:pPr marL="0" marR="0" algn="ctr">
                        <a:lnSpc>
                          <a:spcPct val="107000"/>
                        </a:lnSpc>
                        <a:spcBef>
                          <a:spcPts val="0"/>
                        </a:spcBef>
                        <a:spcAft>
                          <a:spcPts val="0"/>
                        </a:spcAft>
                        <a:tabLst>
                          <a:tab pos="5280025" algn="l"/>
                        </a:tabLst>
                      </a:pPr>
                      <a:r>
                        <a:rPr lang="en-US" sz="1100" b="1">
                          <a:solidFill>
                            <a:schemeClr val="accent4"/>
                          </a:solidFill>
                          <a:effectLst/>
                        </a:rPr>
                        <a:t>MB</a:t>
                      </a:r>
                      <a:endParaRPr lang="en-US" sz="1100" b="1">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6309" marR="56309" marT="0" marB="0" anchor="ctr">
                    <a:solidFill>
                      <a:schemeClr val="accent2">
                        <a:lumMod val="20000"/>
                        <a:lumOff val="80000"/>
                      </a:schemeClr>
                    </a:solidFill>
                  </a:tcPr>
                </a:tc>
                <a:tc>
                  <a:txBody>
                    <a:bodyPr/>
                    <a:lstStyle/>
                    <a:p>
                      <a:pPr marL="0" marR="0" algn="ctr">
                        <a:lnSpc>
                          <a:spcPct val="107000"/>
                        </a:lnSpc>
                        <a:spcBef>
                          <a:spcPts val="0"/>
                        </a:spcBef>
                        <a:spcAft>
                          <a:spcPts val="0"/>
                        </a:spcAft>
                        <a:tabLst>
                          <a:tab pos="5280025" algn="l"/>
                        </a:tabLst>
                      </a:pPr>
                      <a:r>
                        <a:rPr lang="en-US" sz="1100">
                          <a:solidFill>
                            <a:schemeClr val="accent4"/>
                          </a:solidFill>
                          <a:effectLst/>
                        </a:rPr>
                        <a:t> </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6309" marR="56309" marT="0" marB="0"/>
                </a:tc>
                <a:tc>
                  <a:txBody>
                    <a:bodyPr/>
                    <a:lstStyle/>
                    <a:p>
                      <a:pPr marL="0" marR="0" algn="ctr">
                        <a:lnSpc>
                          <a:spcPct val="107000"/>
                        </a:lnSpc>
                        <a:spcBef>
                          <a:spcPts val="0"/>
                        </a:spcBef>
                        <a:spcAft>
                          <a:spcPts val="0"/>
                        </a:spcAft>
                        <a:tabLst>
                          <a:tab pos="5280025" algn="l"/>
                        </a:tabLst>
                      </a:pPr>
                      <a:r>
                        <a:rPr lang="en-US" sz="1100">
                          <a:solidFill>
                            <a:schemeClr val="accent4"/>
                          </a:solidFill>
                          <a:effectLst/>
                        </a:rPr>
                        <a:t> </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6309" marR="56309" marT="0" marB="0"/>
                </a:tc>
                <a:tc>
                  <a:txBody>
                    <a:bodyPr/>
                    <a:lstStyle/>
                    <a:p>
                      <a:pPr marL="0" marR="0" algn="ctr">
                        <a:lnSpc>
                          <a:spcPct val="107000"/>
                        </a:lnSpc>
                        <a:spcBef>
                          <a:spcPts val="0"/>
                        </a:spcBef>
                        <a:spcAft>
                          <a:spcPts val="0"/>
                        </a:spcAft>
                        <a:tabLst>
                          <a:tab pos="5280025" algn="l"/>
                        </a:tabLst>
                      </a:pPr>
                      <a:r>
                        <a:rPr lang="en-US" sz="1100">
                          <a:solidFill>
                            <a:schemeClr val="accent4"/>
                          </a:solidFill>
                          <a:effectLst/>
                        </a:rPr>
                        <a:t> </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6309" marR="56309" marT="0" marB="0" anchor="ctr"/>
                </a:tc>
                <a:tc>
                  <a:txBody>
                    <a:bodyPr/>
                    <a:lstStyle/>
                    <a:p>
                      <a:pPr marL="0" marR="0" algn="ctr">
                        <a:lnSpc>
                          <a:spcPct val="107000"/>
                        </a:lnSpc>
                        <a:spcBef>
                          <a:spcPts val="0"/>
                        </a:spcBef>
                        <a:spcAft>
                          <a:spcPts val="0"/>
                        </a:spcAft>
                        <a:tabLst>
                          <a:tab pos="5280025" algn="l"/>
                        </a:tabLst>
                      </a:pPr>
                      <a:r>
                        <a:rPr lang="en-US" sz="1100">
                          <a:solidFill>
                            <a:schemeClr val="accent4"/>
                          </a:solidFill>
                          <a:effectLst/>
                        </a:rPr>
                        <a:t> </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6309" marR="56309" marT="0" marB="0"/>
                </a:tc>
                <a:extLst>
                  <a:ext uri="{0D108BD9-81ED-4DB2-BD59-A6C34878D82A}">
                    <a16:rowId xmlns:a16="http://schemas.microsoft.com/office/drawing/2014/main" val="186578236"/>
                  </a:ext>
                </a:extLst>
              </a:tr>
              <a:tr h="397866">
                <a:tc>
                  <a:txBody>
                    <a:bodyPr/>
                    <a:lstStyle/>
                    <a:p>
                      <a:pPr marL="0" marR="0" algn="ctr">
                        <a:lnSpc>
                          <a:spcPct val="107000"/>
                        </a:lnSpc>
                        <a:spcBef>
                          <a:spcPts val="0"/>
                        </a:spcBef>
                        <a:spcAft>
                          <a:spcPts val="0"/>
                        </a:spcAft>
                        <a:tabLst>
                          <a:tab pos="5280025" algn="l"/>
                        </a:tabLst>
                      </a:pPr>
                      <a:r>
                        <a:rPr lang="en-US" sz="1100" b="1" dirty="0">
                          <a:solidFill>
                            <a:schemeClr val="accent4"/>
                          </a:solidFill>
                          <a:effectLst/>
                        </a:rPr>
                        <a:t>ON</a:t>
                      </a:r>
                      <a:endParaRPr lang="en-US" sz="1100" b="1"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6309" marR="56309" marT="0" marB="0" anchor="ctr">
                    <a:solidFill>
                      <a:schemeClr val="accent2">
                        <a:lumMod val="20000"/>
                        <a:lumOff val="80000"/>
                      </a:schemeClr>
                    </a:solidFill>
                  </a:tcPr>
                </a:tc>
                <a:tc>
                  <a:txBody>
                    <a:bodyPr/>
                    <a:lstStyle/>
                    <a:p>
                      <a:pPr marL="0" marR="0" algn="ctr">
                        <a:lnSpc>
                          <a:spcPct val="107000"/>
                        </a:lnSpc>
                        <a:spcBef>
                          <a:spcPts val="0"/>
                        </a:spcBef>
                        <a:spcAft>
                          <a:spcPts val="0"/>
                        </a:spcAft>
                        <a:tabLst>
                          <a:tab pos="5280025" algn="l"/>
                        </a:tabLst>
                      </a:pPr>
                      <a:r>
                        <a:rPr lang="en-US" sz="1100">
                          <a:solidFill>
                            <a:schemeClr val="accent4"/>
                          </a:solidFill>
                          <a:effectLst/>
                        </a:rPr>
                        <a:t>✓</a:t>
                      </a:r>
                    </a:p>
                    <a:p>
                      <a:pPr marL="0" marR="0" algn="ctr">
                        <a:lnSpc>
                          <a:spcPct val="107000"/>
                        </a:lnSpc>
                        <a:spcBef>
                          <a:spcPts val="0"/>
                        </a:spcBef>
                        <a:spcAft>
                          <a:spcPts val="0"/>
                        </a:spcAft>
                        <a:tabLst>
                          <a:tab pos="5280025" algn="l"/>
                        </a:tabLst>
                      </a:pPr>
                      <a:r>
                        <a:rPr lang="en-US" sz="1100">
                          <a:solidFill>
                            <a:schemeClr val="accent4"/>
                          </a:solidFill>
                          <a:effectLst/>
                        </a:rPr>
                        <a:t> </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6309" marR="56309" marT="0" marB="0" anchor="ctr"/>
                </a:tc>
                <a:tc>
                  <a:txBody>
                    <a:bodyPr/>
                    <a:lstStyle/>
                    <a:p>
                      <a:pPr marL="0" marR="0" algn="ctr">
                        <a:lnSpc>
                          <a:spcPct val="107000"/>
                        </a:lnSpc>
                        <a:spcBef>
                          <a:spcPts val="240"/>
                        </a:spcBef>
                        <a:spcAft>
                          <a:spcPts val="240"/>
                        </a:spcAft>
                        <a:tabLst>
                          <a:tab pos="5280025" algn="l"/>
                        </a:tabLst>
                      </a:pPr>
                      <a:r>
                        <a:rPr lang="en-US" sz="1100">
                          <a:solidFill>
                            <a:schemeClr val="accent4"/>
                          </a:solidFill>
                          <a:effectLst/>
                        </a:rPr>
                        <a:t> </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6309" marR="56309" marT="0" marB="0"/>
                </a:tc>
                <a:tc>
                  <a:txBody>
                    <a:bodyPr/>
                    <a:lstStyle/>
                    <a:p>
                      <a:pPr marL="0" marR="0" algn="ctr">
                        <a:lnSpc>
                          <a:spcPct val="107000"/>
                        </a:lnSpc>
                        <a:spcBef>
                          <a:spcPts val="240"/>
                        </a:spcBef>
                        <a:spcAft>
                          <a:spcPts val="240"/>
                        </a:spcAft>
                        <a:tabLst>
                          <a:tab pos="5280025" algn="l"/>
                        </a:tabLst>
                      </a:pPr>
                      <a:r>
                        <a:rPr lang="en-US" sz="1100">
                          <a:solidFill>
                            <a:schemeClr val="accent4"/>
                          </a:solidFill>
                          <a:effectLst/>
                        </a:rPr>
                        <a:t>✓</a:t>
                      </a:r>
                    </a:p>
                    <a:p>
                      <a:pPr marL="0" marR="0" algn="ctr">
                        <a:lnSpc>
                          <a:spcPct val="107000"/>
                        </a:lnSpc>
                        <a:spcBef>
                          <a:spcPts val="240"/>
                        </a:spcBef>
                        <a:spcAft>
                          <a:spcPts val="240"/>
                        </a:spcAft>
                        <a:tabLst>
                          <a:tab pos="5280025" algn="l"/>
                        </a:tabLst>
                      </a:pPr>
                      <a:r>
                        <a:rPr lang="en-US" sz="1100">
                          <a:solidFill>
                            <a:schemeClr val="accent4"/>
                          </a:solidFill>
                          <a:effectLst/>
                        </a:rPr>
                        <a:t>(if MRI is not medically appropriate)</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6309" marR="56309" marT="0" marB="0" anchor="ctr"/>
                </a:tc>
                <a:tc>
                  <a:txBody>
                    <a:bodyPr/>
                    <a:lstStyle/>
                    <a:p>
                      <a:pPr marL="0" marR="0" algn="ctr">
                        <a:lnSpc>
                          <a:spcPct val="107000"/>
                        </a:lnSpc>
                        <a:spcBef>
                          <a:spcPts val="240"/>
                        </a:spcBef>
                        <a:spcAft>
                          <a:spcPts val="240"/>
                        </a:spcAft>
                        <a:tabLst>
                          <a:tab pos="5280025" algn="l"/>
                        </a:tabLst>
                      </a:pPr>
                      <a:r>
                        <a:rPr lang="en-US" sz="1100">
                          <a:solidFill>
                            <a:schemeClr val="accent4"/>
                          </a:solidFill>
                          <a:effectLst/>
                        </a:rPr>
                        <a:t> </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6309" marR="56309" marT="0" marB="0"/>
                </a:tc>
                <a:extLst>
                  <a:ext uri="{0D108BD9-81ED-4DB2-BD59-A6C34878D82A}">
                    <a16:rowId xmlns:a16="http://schemas.microsoft.com/office/drawing/2014/main" val="4265835345"/>
                  </a:ext>
                </a:extLst>
              </a:tr>
              <a:tr h="130345">
                <a:tc>
                  <a:txBody>
                    <a:bodyPr/>
                    <a:lstStyle/>
                    <a:p>
                      <a:pPr marL="0" marR="0" algn="ctr">
                        <a:lnSpc>
                          <a:spcPct val="107000"/>
                        </a:lnSpc>
                        <a:spcBef>
                          <a:spcPts val="0"/>
                        </a:spcBef>
                        <a:spcAft>
                          <a:spcPts val="0"/>
                        </a:spcAft>
                        <a:tabLst>
                          <a:tab pos="5280025" algn="l"/>
                        </a:tabLst>
                      </a:pPr>
                      <a:r>
                        <a:rPr lang="en-US" sz="1100" b="1">
                          <a:solidFill>
                            <a:schemeClr val="accent4"/>
                          </a:solidFill>
                          <a:effectLst/>
                        </a:rPr>
                        <a:t>QC</a:t>
                      </a:r>
                      <a:endParaRPr lang="en-US" sz="1100" b="1">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6309" marR="56309" marT="0" marB="0" anchor="ctr">
                    <a:solidFill>
                      <a:schemeClr val="accent2">
                        <a:lumMod val="20000"/>
                        <a:lumOff val="80000"/>
                      </a:schemeClr>
                    </a:solidFill>
                  </a:tcPr>
                </a:tc>
                <a:tc>
                  <a:txBody>
                    <a:bodyPr/>
                    <a:lstStyle/>
                    <a:p>
                      <a:pPr marL="0" marR="0" algn="ctr">
                        <a:lnSpc>
                          <a:spcPct val="107000"/>
                        </a:lnSpc>
                        <a:spcBef>
                          <a:spcPts val="0"/>
                        </a:spcBef>
                        <a:spcAft>
                          <a:spcPts val="0"/>
                        </a:spcAft>
                        <a:tabLst>
                          <a:tab pos="5280025" algn="l"/>
                        </a:tabLst>
                      </a:pPr>
                      <a:r>
                        <a:rPr lang="en-US" sz="1100">
                          <a:solidFill>
                            <a:schemeClr val="accent4"/>
                          </a:solidFill>
                          <a:effectLst/>
                        </a:rPr>
                        <a:t> </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6309" marR="56309" marT="0" marB="0"/>
                </a:tc>
                <a:tc>
                  <a:txBody>
                    <a:bodyPr/>
                    <a:lstStyle/>
                    <a:p>
                      <a:pPr marL="0" marR="0" algn="ctr">
                        <a:lnSpc>
                          <a:spcPct val="107000"/>
                        </a:lnSpc>
                        <a:spcBef>
                          <a:spcPts val="0"/>
                        </a:spcBef>
                        <a:spcAft>
                          <a:spcPts val="0"/>
                        </a:spcAft>
                        <a:tabLst>
                          <a:tab pos="5280025" algn="l"/>
                        </a:tabLst>
                      </a:pPr>
                      <a:r>
                        <a:rPr lang="en-US" sz="1100">
                          <a:solidFill>
                            <a:schemeClr val="accent4"/>
                          </a:solidFill>
                          <a:effectLst/>
                        </a:rPr>
                        <a:t> </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6309" marR="56309" marT="0" marB="0"/>
                </a:tc>
                <a:tc>
                  <a:txBody>
                    <a:bodyPr/>
                    <a:lstStyle/>
                    <a:p>
                      <a:pPr marL="0" marR="0" algn="ctr">
                        <a:lnSpc>
                          <a:spcPct val="107000"/>
                        </a:lnSpc>
                        <a:spcBef>
                          <a:spcPts val="0"/>
                        </a:spcBef>
                        <a:spcAft>
                          <a:spcPts val="0"/>
                        </a:spcAft>
                        <a:tabLst>
                          <a:tab pos="5280025" algn="l"/>
                        </a:tabLst>
                      </a:pPr>
                      <a:r>
                        <a:rPr lang="en-US" sz="1100">
                          <a:solidFill>
                            <a:schemeClr val="accent4"/>
                          </a:solidFill>
                          <a:effectLst/>
                        </a:rPr>
                        <a:t> </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6309" marR="56309" marT="0" marB="0"/>
                </a:tc>
                <a:tc>
                  <a:txBody>
                    <a:bodyPr/>
                    <a:lstStyle/>
                    <a:p>
                      <a:pPr marL="0" marR="0" algn="ctr">
                        <a:lnSpc>
                          <a:spcPct val="107000"/>
                        </a:lnSpc>
                        <a:spcBef>
                          <a:spcPts val="0"/>
                        </a:spcBef>
                        <a:spcAft>
                          <a:spcPts val="0"/>
                        </a:spcAft>
                        <a:tabLst>
                          <a:tab pos="5280025" algn="l"/>
                        </a:tabLst>
                      </a:pPr>
                      <a:r>
                        <a:rPr lang="en-US" sz="1100">
                          <a:solidFill>
                            <a:schemeClr val="accent4"/>
                          </a:solidFill>
                          <a:effectLst/>
                        </a:rPr>
                        <a:t> </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6309" marR="56309" marT="0" marB="0"/>
                </a:tc>
                <a:extLst>
                  <a:ext uri="{0D108BD9-81ED-4DB2-BD59-A6C34878D82A}">
                    <a16:rowId xmlns:a16="http://schemas.microsoft.com/office/drawing/2014/main" val="436317279"/>
                  </a:ext>
                </a:extLst>
              </a:tr>
              <a:tr h="356155">
                <a:tc>
                  <a:txBody>
                    <a:bodyPr/>
                    <a:lstStyle/>
                    <a:p>
                      <a:pPr marL="0" marR="0" algn="ctr">
                        <a:lnSpc>
                          <a:spcPct val="107000"/>
                        </a:lnSpc>
                        <a:spcBef>
                          <a:spcPts val="0"/>
                        </a:spcBef>
                        <a:spcAft>
                          <a:spcPts val="0"/>
                        </a:spcAft>
                        <a:tabLst>
                          <a:tab pos="5280025" algn="l"/>
                        </a:tabLst>
                      </a:pPr>
                      <a:r>
                        <a:rPr lang="en-US" sz="1100" b="1" dirty="0">
                          <a:solidFill>
                            <a:schemeClr val="accent4"/>
                          </a:solidFill>
                          <a:effectLst/>
                        </a:rPr>
                        <a:t>NB</a:t>
                      </a:r>
                      <a:endParaRPr lang="en-US" sz="1100" b="1"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6309" marR="56309" marT="0" marB="0" anchor="ctr">
                    <a:solidFill>
                      <a:schemeClr val="accent2">
                        <a:lumMod val="20000"/>
                        <a:lumOff val="80000"/>
                      </a:schemeClr>
                    </a:solidFill>
                  </a:tcPr>
                </a:tc>
                <a:tc>
                  <a:txBody>
                    <a:bodyPr/>
                    <a:lstStyle/>
                    <a:p>
                      <a:pPr marL="0" marR="0" algn="ctr">
                        <a:lnSpc>
                          <a:spcPct val="107000"/>
                        </a:lnSpc>
                        <a:spcBef>
                          <a:spcPts val="0"/>
                        </a:spcBef>
                        <a:spcAft>
                          <a:spcPts val="0"/>
                        </a:spcAft>
                        <a:tabLst>
                          <a:tab pos="5280025" algn="l"/>
                        </a:tabLst>
                      </a:pPr>
                      <a:r>
                        <a:rPr lang="en-US" sz="1100">
                          <a:solidFill>
                            <a:schemeClr val="accent4"/>
                          </a:solidFill>
                          <a:effectLst/>
                        </a:rPr>
                        <a:t>Under evaluation as part of current Increased /High Risk Guideline development</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6309" marR="56309" marT="0" marB="0"/>
                </a:tc>
                <a:tc>
                  <a:txBody>
                    <a:bodyPr/>
                    <a:lstStyle/>
                    <a:p>
                      <a:pPr marL="0" marR="0">
                        <a:lnSpc>
                          <a:spcPct val="107000"/>
                        </a:lnSpc>
                        <a:spcBef>
                          <a:spcPts val="0"/>
                        </a:spcBef>
                        <a:spcAft>
                          <a:spcPts val="0"/>
                        </a:spcAft>
                        <a:tabLst>
                          <a:tab pos="5280025" algn="l"/>
                        </a:tabLst>
                      </a:pPr>
                      <a:r>
                        <a:rPr lang="en-US" sz="1100" u="none" strike="noStrike">
                          <a:solidFill>
                            <a:schemeClr val="accent4"/>
                          </a:solidFill>
                          <a:effectLst/>
                        </a:rPr>
                        <a:t> </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6309" marR="56309" marT="0" marB="0"/>
                </a:tc>
                <a:tc>
                  <a:txBody>
                    <a:bodyPr/>
                    <a:lstStyle/>
                    <a:p>
                      <a:pPr marL="0" marR="0">
                        <a:lnSpc>
                          <a:spcPct val="107000"/>
                        </a:lnSpc>
                        <a:spcBef>
                          <a:spcPts val="0"/>
                        </a:spcBef>
                        <a:spcAft>
                          <a:spcPts val="0"/>
                        </a:spcAft>
                        <a:tabLst>
                          <a:tab pos="5280025" algn="l"/>
                        </a:tabLst>
                      </a:pPr>
                      <a:r>
                        <a:rPr lang="en-US" sz="1100">
                          <a:solidFill>
                            <a:schemeClr val="accent4"/>
                          </a:solidFill>
                          <a:effectLst/>
                        </a:rPr>
                        <a:t>Under evaluation as part of current Increased /High Risk Guideline development</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6309" marR="56309" marT="0" marB="0"/>
                </a:tc>
                <a:tc>
                  <a:txBody>
                    <a:bodyPr/>
                    <a:lstStyle/>
                    <a:p>
                      <a:pPr marL="0" marR="0">
                        <a:lnSpc>
                          <a:spcPct val="107000"/>
                        </a:lnSpc>
                        <a:spcBef>
                          <a:spcPts val="0"/>
                        </a:spcBef>
                        <a:spcAft>
                          <a:spcPts val="0"/>
                        </a:spcAft>
                        <a:tabLst>
                          <a:tab pos="5280025" algn="l"/>
                        </a:tabLst>
                      </a:pPr>
                      <a:r>
                        <a:rPr lang="en-US" sz="1100" u="none" strike="noStrike">
                          <a:solidFill>
                            <a:schemeClr val="accent4"/>
                          </a:solidFill>
                          <a:effectLst/>
                        </a:rPr>
                        <a:t> </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6309" marR="56309" marT="0" marB="0"/>
                </a:tc>
                <a:extLst>
                  <a:ext uri="{0D108BD9-81ED-4DB2-BD59-A6C34878D82A}">
                    <a16:rowId xmlns:a16="http://schemas.microsoft.com/office/drawing/2014/main" val="2642425815"/>
                  </a:ext>
                </a:extLst>
              </a:tr>
              <a:tr h="252870">
                <a:tc>
                  <a:txBody>
                    <a:bodyPr/>
                    <a:lstStyle/>
                    <a:p>
                      <a:pPr marL="0" marR="0" algn="ctr">
                        <a:lnSpc>
                          <a:spcPct val="107000"/>
                        </a:lnSpc>
                        <a:spcBef>
                          <a:spcPts val="0"/>
                        </a:spcBef>
                        <a:spcAft>
                          <a:spcPts val="0"/>
                        </a:spcAft>
                        <a:tabLst>
                          <a:tab pos="5280025" algn="l"/>
                        </a:tabLst>
                      </a:pPr>
                      <a:r>
                        <a:rPr lang="en-US" sz="1100" b="1" dirty="0">
                          <a:solidFill>
                            <a:schemeClr val="accent4"/>
                          </a:solidFill>
                          <a:effectLst/>
                        </a:rPr>
                        <a:t>NS</a:t>
                      </a:r>
                      <a:endParaRPr lang="en-US" sz="1100" b="1"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6309" marR="56309" marT="0" marB="0" anchor="ctr">
                    <a:solidFill>
                      <a:schemeClr val="accent2">
                        <a:lumMod val="20000"/>
                        <a:lumOff val="80000"/>
                      </a:schemeClr>
                    </a:solidFill>
                  </a:tcPr>
                </a:tc>
                <a:tc>
                  <a:txBody>
                    <a:bodyPr/>
                    <a:lstStyle/>
                    <a:p>
                      <a:pPr marL="0" marR="0" algn="ctr">
                        <a:lnSpc>
                          <a:spcPct val="107000"/>
                        </a:lnSpc>
                        <a:spcBef>
                          <a:spcPts val="0"/>
                        </a:spcBef>
                        <a:spcAft>
                          <a:spcPts val="0"/>
                        </a:spcAft>
                        <a:tabLst>
                          <a:tab pos="5280025" algn="l"/>
                        </a:tabLst>
                      </a:pPr>
                      <a:r>
                        <a:rPr lang="en-US" sz="1100">
                          <a:solidFill>
                            <a:schemeClr val="accent4"/>
                          </a:solidFill>
                          <a:effectLst/>
                        </a:rPr>
                        <a:t>✓</a:t>
                      </a:r>
                    </a:p>
                    <a:p>
                      <a:pPr marL="0" marR="0" algn="ctr">
                        <a:lnSpc>
                          <a:spcPct val="107000"/>
                        </a:lnSpc>
                        <a:spcBef>
                          <a:spcPts val="0"/>
                        </a:spcBef>
                        <a:spcAft>
                          <a:spcPts val="0"/>
                        </a:spcAft>
                        <a:tabLst>
                          <a:tab pos="5280025" algn="l"/>
                        </a:tabLst>
                      </a:pPr>
                      <a:r>
                        <a:rPr lang="en-US" sz="1100">
                          <a:solidFill>
                            <a:schemeClr val="accent4"/>
                          </a:solidFill>
                          <a:effectLst/>
                        </a:rPr>
                        <a:t> </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6309" marR="56309" marT="0" marB="0" anchor="ctr"/>
                </a:tc>
                <a:tc>
                  <a:txBody>
                    <a:bodyPr/>
                    <a:lstStyle/>
                    <a:p>
                      <a:pPr marL="0" marR="0">
                        <a:lnSpc>
                          <a:spcPct val="107000"/>
                        </a:lnSpc>
                        <a:spcBef>
                          <a:spcPts val="0"/>
                        </a:spcBef>
                        <a:spcAft>
                          <a:spcPts val="0"/>
                        </a:spcAft>
                        <a:tabLst>
                          <a:tab pos="5280025" algn="l"/>
                        </a:tabLst>
                      </a:pPr>
                      <a:r>
                        <a:rPr lang="en-US" sz="1100">
                          <a:solidFill>
                            <a:schemeClr val="accent4"/>
                          </a:solidFill>
                          <a:effectLst/>
                        </a:rPr>
                        <a:t> </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6309" marR="56309" marT="0" marB="0"/>
                </a:tc>
                <a:tc>
                  <a:txBody>
                    <a:bodyPr/>
                    <a:lstStyle/>
                    <a:p>
                      <a:pPr marL="0" marR="0">
                        <a:lnSpc>
                          <a:spcPct val="107000"/>
                        </a:lnSpc>
                        <a:spcBef>
                          <a:spcPts val="0"/>
                        </a:spcBef>
                        <a:spcAft>
                          <a:spcPts val="0"/>
                        </a:spcAft>
                        <a:tabLst>
                          <a:tab pos="5280025" algn="l"/>
                        </a:tabLst>
                      </a:pPr>
                      <a:r>
                        <a:rPr lang="en-US" sz="1100">
                          <a:solidFill>
                            <a:schemeClr val="accent4"/>
                          </a:solidFill>
                          <a:effectLst/>
                        </a:rPr>
                        <a:t> </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6309" marR="56309" marT="0" marB="0"/>
                </a:tc>
                <a:tc>
                  <a:txBody>
                    <a:bodyPr/>
                    <a:lstStyle/>
                    <a:p>
                      <a:pPr marL="0" marR="0">
                        <a:lnSpc>
                          <a:spcPct val="107000"/>
                        </a:lnSpc>
                        <a:spcBef>
                          <a:spcPts val="0"/>
                        </a:spcBef>
                        <a:spcAft>
                          <a:spcPts val="0"/>
                        </a:spcAft>
                        <a:tabLst>
                          <a:tab pos="5280025" algn="l"/>
                        </a:tabLst>
                      </a:pPr>
                      <a:r>
                        <a:rPr lang="en-US" sz="1100">
                          <a:solidFill>
                            <a:schemeClr val="accent4"/>
                          </a:solidFill>
                          <a:effectLst/>
                        </a:rPr>
                        <a:t> </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6309" marR="56309" marT="0" marB="0"/>
                </a:tc>
                <a:extLst>
                  <a:ext uri="{0D108BD9-81ED-4DB2-BD59-A6C34878D82A}">
                    <a16:rowId xmlns:a16="http://schemas.microsoft.com/office/drawing/2014/main" val="1644879785"/>
                  </a:ext>
                </a:extLst>
              </a:tr>
              <a:tr h="235664">
                <a:tc>
                  <a:txBody>
                    <a:bodyPr/>
                    <a:lstStyle/>
                    <a:p>
                      <a:pPr marL="0" marR="0" algn="ctr">
                        <a:lnSpc>
                          <a:spcPct val="107000"/>
                        </a:lnSpc>
                        <a:spcBef>
                          <a:spcPts val="0"/>
                        </a:spcBef>
                        <a:spcAft>
                          <a:spcPts val="0"/>
                        </a:spcAft>
                        <a:tabLst>
                          <a:tab pos="5280025" algn="l"/>
                        </a:tabLst>
                      </a:pPr>
                      <a:r>
                        <a:rPr lang="en-US" sz="1100" b="1" dirty="0">
                          <a:solidFill>
                            <a:schemeClr val="accent4"/>
                          </a:solidFill>
                          <a:effectLst/>
                        </a:rPr>
                        <a:t>PE</a:t>
                      </a:r>
                      <a:endParaRPr lang="en-US" sz="1100" b="1"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6309" marR="56309" marT="0" marB="0" anchor="ctr">
                    <a:solidFill>
                      <a:schemeClr val="accent2">
                        <a:lumMod val="20000"/>
                        <a:lumOff val="80000"/>
                      </a:schemeClr>
                    </a:solidFill>
                  </a:tcPr>
                </a:tc>
                <a:tc>
                  <a:txBody>
                    <a:bodyPr/>
                    <a:lstStyle/>
                    <a:p>
                      <a:pPr marL="0" marR="0" algn="ctr">
                        <a:lnSpc>
                          <a:spcPct val="107000"/>
                        </a:lnSpc>
                        <a:spcBef>
                          <a:spcPts val="0"/>
                        </a:spcBef>
                        <a:spcAft>
                          <a:spcPts val="0"/>
                        </a:spcAft>
                        <a:tabLst>
                          <a:tab pos="5280025" algn="l"/>
                        </a:tabLst>
                      </a:pPr>
                      <a:r>
                        <a:rPr lang="en-US" sz="1100">
                          <a:solidFill>
                            <a:schemeClr val="accent4"/>
                          </a:solidFill>
                          <a:effectLst/>
                        </a:rPr>
                        <a:t>✓</a:t>
                      </a:r>
                    </a:p>
                    <a:p>
                      <a:pPr marL="0" marR="0" algn="ctr">
                        <a:lnSpc>
                          <a:spcPct val="107000"/>
                        </a:lnSpc>
                        <a:spcBef>
                          <a:spcPts val="0"/>
                        </a:spcBef>
                        <a:spcAft>
                          <a:spcPts val="0"/>
                        </a:spcAft>
                        <a:tabLst>
                          <a:tab pos="5280025" algn="l"/>
                        </a:tabLst>
                      </a:pPr>
                      <a:r>
                        <a:rPr lang="en-US" sz="1100">
                          <a:solidFill>
                            <a:schemeClr val="accent4"/>
                          </a:solidFill>
                          <a:effectLst/>
                        </a:rPr>
                        <a:t> </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6309" marR="56309" marT="0" marB="0" anchor="ctr"/>
                </a:tc>
                <a:tc>
                  <a:txBody>
                    <a:bodyPr/>
                    <a:lstStyle/>
                    <a:p>
                      <a:pPr marL="0" marR="0">
                        <a:lnSpc>
                          <a:spcPct val="107000"/>
                        </a:lnSpc>
                        <a:spcBef>
                          <a:spcPts val="0"/>
                        </a:spcBef>
                        <a:spcAft>
                          <a:spcPts val="0"/>
                        </a:spcAft>
                        <a:tabLst>
                          <a:tab pos="5280025" algn="l"/>
                        </a:tabLst>
                      </a:pPr>
                      <a:r>
                        <a:rPr lang="en-US" sz="1100">
                          <a:solidFill>
                            <a:schemeClr val="accent4"/>
                          </a:solidFill>
                          <a:effectLst/>
                        </a:rPr>
                        <a:t> </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6309" marR="56309" marT="0" marB="0"/>
                </a:tc>
                <a:tc>
                  <a:txBody>
                    <a:bodyPr/>
                    <a:lstStyle/>
                    <a:p>
                      <a:pPr marL="0" marR="0">
                        <a:lnSpc>
                          <a:spcPct val="107000"/>
                        </a:lnSpc>
                        <a:spcBef>
                          <a:spcPts val="0"/>
                        </a:spcBef>
                        <a:spcAft>
                          <a:spcPts val="0"/>
                        </a:spcAft>
                        <a:tabLst>
                          <a:tab pos="5280025" algn="l"/>
                        </a:tabLst>
                      </a:pPr>
                      <a:r>
                        <a:rPr lang="en-US" sz="1100">
                          <a:solidFill>
                            <a:schemeClr val="accent4"/>
                          </a:solidFill>
                          <a:effectLst/>
                        </a:rPr>
                        <a:t> </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6309" marR="56309" marT="0" marB="0"/>
                </a:tc>
                <a:tc>
                  <a:txBody>
                    <a:bodyPr/>
                    <a:lstStyle/>
                    <a:p>
                      <a:pPr marL="0" marR="0">
                        <a:lnSpc>
                          <a:spcPct val="107000"/>
                        </a:lnSpc>
                        <a:spcBef>
                          <a:spcPts val="0"/>
                        </a:spcBef>
                        <a:spcAft>
                          <a:spcPts val="0"/>
                        </a:spcAft>
                        <a:tabLst>
                          <a:tab pos="5280025" algn="l"/>
                        </a:tabLst>
                      </a:pPr>
                      <a:r>
                        <a:rPr lang="en-US" sz="1100">
                          <a:solidFill>
                            <a:schemeClr val="accent4"/>
                          </a:solidFill>
                          <a:effectLst/>
                        </a:rPr>
                        <a:t> </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6309" marR="56309" marT="0" marB="0"/>
                </a:tc>
                <a:extLst>
                  <a:ext uri="{0D108BD9-81ED-4DB2-BD59-A6C34878D82A}">
                    <a16:rowId xmlns:a16="http://schemas.microsoft.com/office/drawing/2014/main" val="3272909878"/>
                  </a:ext>
                </a:extLst>
              </a:tr>
              <a:tr h="214809">
                <a:tc>
                  <a:txBody>
                    <a:bodyPr/>
                    <a:lstStyle/>
                    <a:p>
                      <a:pPr marL="0" marR="0" algn="ctr">
                        <a:lnSpc>
                          <a:spcPct val="107000"/>
                        </a:lnSpc>
                        <a:spcBef>
                          <a:spcPts val="0"/>
                        </a:spcBef>
                        <a:spcAft>
                          <a:spcPts val="0"/>
                        </a:spcAft>
                        <a:tabLst>
                          <a:tab pos="5280025" algn="l"/>
                        </a:tabLst>
                      </a:pPr>
                      <a:r>
                        <a:rPr lang="en-US" sz="1100" b="1" dirty="0">
                          <a:solidFill>
                            <a:schemeClr val="accent4"/>
                          </a:solidFill>
                          <a:effectLst/>
                        </a:rPr>
                        <a:t>NL</a:t>
                      </a:r>
                      <a:endParaRPr lang="en-US" sz="1100" b="1"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6309" marR="56309" marT="0" marB="0" anchor="ctr">
                    <a:solidFill>
                      <a:schemeClr val="accent2">
                        <a:lumMod val="20000"/>
                        <a:lumOff val="80000"/>
                      </a:schemeClr>
                    </a:solidFill>
                  </a:tcPr>
                </a:tc>
                <a:tc>
                  <a:txBody>
                    <a:bodyPr/>
                    <a:lstStyle/>
                    <a:p>
                      <a:pPr marL="0" marR="0" algn="ctr">
                        <a:lnSpc>
                          <a:spcPct val="107000"/>
                        </a:lnSpc>
                        <a:spcBef>
                          <a:spcPts val="0"/>
                        </a:spcBef>
                        <a:spcAft>
                          <a:spcPts val="0"/>
                        </a:spcAft>
                        <a:tabLst>
                          <a:tab pos="5280025" algn="l"/>
                        </a:tabLst>
                      </a:pPr>
                      <a:r>
                        <a:rPr lang="en-US" sz="1100">
                          <a:solidFill>
                            <a:schemeClr val="accent4"/>
                          </a:solidFill>
                          <a:effectLst/>
                        </a:rPr>
                        <a:t> </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6309" marR="56309" marT="0" marB="0"/>
                </a:tc>
                <a:tc>
                  <a:txBody>
                    <a:bodyPr/>
                    <a:lstStyle/>
                    <a:p>
                      <a:pPr marL="0" marR="0">
                        <a:lnSpc>
                          <a:spcPct val="107000"/>
                        </a:lnSpc>
                        <a:spcBef>
                          <a:spcPts val="0"/>
                        </a:spcBef>
                        <a:spcAft>
                          <a:spcPts val="0"/>
                        </a:spcAft>
                        <a:tabLst>
                          <a:tab pos="5280025" algn="l"/>
                        </a:tabLst>
                      </a:pPr>
                      <a:r>
                        <a:rPr lang="en-US" sz="1100">
                          <a:solidFill>
                            <a:schemeClr val="accent4"/>
                          </a:solidFill>
                          <a:effectLst/>
                        </a:rPr>
                        <a:t> </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6309" marR="56309" marT="0" marB="0"/>
                </a:tc>
                <a:tc>
                  <a:txBody>
                    <a:bodyPr/>
                    <a:lstStyle/>
                    <a:p>
                      <a:pPr marL="0" marR="0">
                        <a:lnSpc>
                          <a:spcPct val="107000"/>
                        </a:lnSpc>
                        <a:spcBef>
                          <a:spcPts val="0"/>
                        </a:spcBef>
                        <a:spcAft>
                          <a:spcPts val="0"/>
                        </a:spcAft>
                        <a:tabLst>
                          <a:tab pos="5280025" algn="l"/>
                        </a:tabLst>
                      </a:pPr>
                      <a:r>
                        <a:rPr lang="en-US" sz="1100">
                          <a:solidFill>
                            <a:schemeClr val="accent4"/>
                          </a:solidFill>
                          <a:effectLst/>
                        </a:rPr>
                        <a:t> </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6309" marR="56309" marT="0" marB="0"/>
                </a:tc>
                <a:tc>
                  <a:txBody>
                    <a:bodyPr/>
                    <a:lstStyle/>
                    <a:p>
                      <a:pPr marL="0" marR="0">
                        <a:lnSpc>
                          <a:spcPct val="107000"/>
                        </a:lnSpc>
                        <a:spcBef>
                          <a:spcPts val="0"/>
                        </a:spcBef>
                        <a:spcAft>
                          <a:spcPts val="0"/>
                        </a:spcAft>
                        <a:tabLst>
                          <a:tab pos="5280025" algn="l"/>
                        </a:tabLst>
                      </a:pPr>
                      <a:r>
                        <a:rPr lang="en-US" sz="1100" dirty="0">
                          <a:solidFill>
                            <a:schemeClr val="accent4"/>
                          </a:solidFill>
                          <a:effectLst/>
                        </a:rPr>
                        <a:t> </a:t>
                      </a:r>
                      <a:endParaRPr lang="en-US" sz="1100"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6309" marR="56309" marT="0" marB="0"/>
                </a:tc>
                <a:extLst>
                  <a:ext uri="{0D108BD9-81ED-4DB2-BD59-A6C34878D82A}">
                    <a16:rowId xmlns:a16="http://schemas.microsoft.com/office/drawing/2014/main" val="1053902993"/>
                  </a:ext>
                </a:extLst>
              </a:tr>
            </a:tbl>
          </a:graphicData>
        </a:graphic>
      </p:graphicFrame>
    </p:spTree>
    <p:extLst>
      <p:ext uri="{BB962C8B-B14F-4D97-AF65-F5344CB8AC3E}">
        <p14:creationId xmlns:p14="http://schemas.microsoft.com/office/powerpoint/2010/main" val="6707010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4602C92-8820-BD6F-1226-4E1A278685AB}"/>
              </a:ext>
            </a:extLst>
          </p:cNvPr>
          <p:cNvSpPr>
            <a:spLocks noGrp="1"/>
          </p:cNvSpPr>
          <p:nvPr>
            <p:ph type="sldNum" sz="quarter" idx="12"/>
          </p:nvPr>
        </p:nvSpPr>
        <p:spPr/>
        <p:txBody>
          <a:bodyPr/>
          <a:lstStyle/>
          <a:p>
            <a:fld id="{D9F2F12A-E773-6344-8602-31C2DEEE88BD}" type="slidenum">
              <a:rPr lang="en-US" smtClean="0"/>
              <a:pPr/>
              <a:t>18</a:t>
            </a:fld>
            <a:endParaRPr lang="en-US"/>
          </a:p>
        </p:txBody>
      </p:sp>
      <p:sp>
        <p:nvSpPr>
          <p:cNvPr id="5" name="Title 4">
            <a:extLst>
              <a:ext uri="{FF2B5EF4-FFF2-40B4-BE49-F238E27FC236}">
                <a16:creationId xmlns:a16="http://schemas.microsoft.com/office/drawing/2014/main" id="{43FFAE47-BA96-8D82-6562-8D70B233F3AF}"/>
              </a:ext>
            </a:extLst>
          </p:cNvPr>
          <p:cNvSpPr>
            <a:spLocks noGrp="1"/>
          </p:cNvSpPr>
          <p:nvPr>
            <p:ph type="title"/>
          </p:nvPr>
        </p:nvSpPr>
        <p:spPr/>
        <p:txBody>
          <a:bodyPr>
            <a:normAutofit fontScale="90000"/>
          </a:bodyPr>
          <a:lstStyle/>
          <a:p>
            <a:r>
              <a:rPr lang="en-US"/>
              <a:t>Correspondence and follow-up strategies</a:t>
            </a:r>
          </a:p>
        </p:txBody>
      </p:sp>
      <p:sp>
        <p:nvSpPr>
          <p:cNvPr id="6" name="Content Placeholder 5">
            <a:extLst>
              <a:ext uri="{FF2B5EF4-FFF2-40B4-BE49-F238E27FC236}">
                <a16:creationId xmlns:a16="http://schemas.microsoft.com/office/drawing/2014/main" id="{F592A426-6E95-2B18-AE66-2056EB9EFD11}"/>
              </a:ext>
            </a:extLst>
          </p:cNvPr>
          <p:cNvSpPr>
            <a:spLocks noGrp="1"/>
          </p:cNvSpPr>
          <p:nvPr>
            <p:ph idx="1"/>
          </p:nvPr>
        </p:nvSpPr>
        <p:spPr/>
        <p:txBody>
          <a:bodyPr/>
          <a:lstStyle/>
          <a:p>
            <a:r>
              <a:rPr lang="en-US"/>
              <a:t>Follow-up after a normal mammogram</a:t>
            </a:r>
          </a:p>
          <a:p>
            <a:r>
              <a:rPr lang="en-US"/>
              <a:t>Follow-up after an abnormal mammogram</a:t>
            </a:r>
          </a:p>
        </p:txBody>
      </p:sp>
    </p:spTree>
    <p:extLst>
      <p:ext uri="{BB962C8B-B14F-4D97-AF65-F5344CB8AC3E}">
        <p14:creationId xmlns:p14="http://schemas.microsoft.com/office/powerpoint/2010/main" val="24745750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81DBEC2-8B01-26EA-C490-61DFB6FA8E30}"/>
              </a:ext>
            </a:extLst>
          </p:cNvPr>
          <p:cNvSpPr>
            <a:spLocks noGrp="1"/>
          </p:cNvSpPr>
          <p:nvPr>
            <p:ph type="title"/>
          </p:nvPr>
        </p:nvSpPr>
        <p:spPr/>
        <p:txBody>
          <a:bodyPr>
            <a:normAutofit/>
          </a:bodyPr>
          <a:lstStyle/>
          <a:p>
            <a:r>
              <a:rPr lang="en-US" sz="1600" dirty="0"/>
              <a:t>Receiving Results and Follow-Up for Normal Breast Screening Test Results</a:t>
            </a:r>
          </a:p>
        </p:txBody>
      </p:sp>
      <p:sp>
        <p:nvSpPr>
          <p:cNvPr id="12" name="TextBox 11">
            <a:extLst>
              <a:ext uri="{FF2B5EF4-FFF2-40B4-BE49-F238E27FC236}">
                <a16:creationId xmlns:a16="http://schemas.microsoft.com/office/drawing/2014/main" id="{E2664A72-D48A-6F88-B084-9CCF9C07DCDC}"/>
              </a:ext>
            </a:extLst>
          </p:cNvPr>
          <p:cNvSpPr txBox="1"/>
          <p:nvPr/>
        </p:nvSpPr>
        <p:spPr>
          <a:xfrm>
            <a:off x="1711570" y="4946299"/>
            <a:ext cx="6775938" cy="249684"/>
          </a:xfrm>
          <a:prstGeom prst="rect">
            <a:avLst/>
          </a:prstGeom>
          <a:noFill/>
        </p:spPr>
        <p:txBody>
          <a:bodyPr wrap="square">
            <a:spAutoFit/>
          </a:bodyPr>
          <a:lstStyle/>
          <a:p>
            <a:pPr marL="0" marR="0">
              <a:lnSpc>
                <a:spcPct val="107000"/>
              </a:lnSpc>
              <a:spcBef>
                <a:spcPts val="300"/>
              </a:spcBef>
              <a:spcAft>
                <a:spcPts val="800"/>
              </a:spcAft>
            </a:pPr>
            <a:r>
              <a:rPr lang="en-US" sz="1000" dirty="0">
                <a:effectLst/>
                <a:latin typeface="Calibri" panose="020F0502020204030204" pitchFamily="34" charset="0"/>
                <a:ea typeface="Yu Mincho" panose="02020400000000000000" pitchFamily="18" charset="-128"/>
                <a:cs typeface="Arial" panose="020B0604020202020204" pitchFamily="34" charset="0"/>
              </a:rPr>
              <a:t>NU: * For screens done out of territory, would follow out of territory jurisdictional protocols</a:t>
            </a:r>
          </a:p>
        </p:txBody>
      </p:sp>
      <p:graphicFrame>
        <p:nvGraphicFramePr>
          <p:cNvPr id="3" name="Table 2">
            <a:extLst>
              <a:ext uri="{FF2B5EF4-FFF2-40B4-BE49-F238E27FC236}">
                <a16:creationId xmlns:a16="http://schemas.microsoft.com/office/drawing/2014/main" id="{B0252F55-4BA7-39D4-E73A-2957FD2464B3}"/>
              </a:ext>
            </a:extLst>
          </p:cNvPr>
          <p:cNvGraphicFramePr>
            <a:graphicFrameLocks noGrp="1"/>
          </p:cNvGraphicFramePr>
          <p:nvPr>
            <p:extLst>
              <p:ext uri="{D42A27DB-BD31-4B8C-83A1-F6EECF244321}">
                <p14:modId xmlns:p14="http://schemas.microsoft.com/office/powerpoint/2010/main" val="643449409"/>
              </p:ext>
            </p:extLst>
          </p:nvPr>
        </p:nvGraphicFramePr>
        <p:xfrm>
          <a:off x="1711570" y="1330160"/>
          <a:ext cx="8323384" cy="3531006"/>
        </p:xfrm>
        <a:graphic>
          <a:graphicData uri="http://schemas.openxmlformats.org/drawingml/2006/table">
            <a:tbl>
              <a:tblPr firstRow="1" firstCol="1" bandRow="1"/>
              <a:tblGrid>
                <a:gridCol w="922075">
                  <a:extLst>
                    <a:ext uri="{9D8B030D-6E8A-4147-A177-3AD203B41FA5}">
                      <a16:colId xmlns:a16="http://schemas.microsoft.com/office/drawing/2014/main" val="1248452263"/>
                    </a:ext>
                  </a:extLst>
                </a:gridCol>
                <a:gridCol w="2592920">
                  <a:extLst>
                    <a:ext uri="{9D8B030D-6E8A-4147-A177-3AD203B41FA5}">
                      <a16:colId xmlns:a16="http://schemas.microsoft.com/office/drawing/2014/main" val="23078464"/>
                    </a:ext>
                  </a:extLst>
                </a:gridCol>
                <a:gridCol w="4808389">
                  <a:extLst>
                    <a:ext uri="{9D8B030D-6E8A-4147-A177-3AD203B41FA5}">
                      <a16:colId xmlns:a16="http://schemas.microsoft.com/office/drawing/2014/main" val="289940531"/>
                    </a:ext>
                  </a:extLst>
                </a:gridCol>
              </a:tblGrid>
              <a:tr h="283163">
                <a:tc>
                  <a:txBody>
                    <a:bodyPr/>
                    <a:lstStyle/>
                    <a:p>
                      <a:pPr marL="0" marR="0" algn="ctr">
                        <a:lnSpc>
                          <a:spcPct val="107000"/>
                        </a:lnSpc>
                        <a:spcBef>
                          <a:spcPts val="0"/>
                        </a:spcBef>
                        <a:spcAft>
                          <a:spcPts val="240"/>
                        </a:spcAft>
                      </a:pPr>
                      <a:r>
                        <a:rPr lang="en-US" sz="1100" b="1" dirty="0">
                          <a:solidFill>
                            <a:schemeClr val="accent4"/>
                          </a:solidFill>
                          <a:effectLst/>
                        </a:rPr>
                        <a:t>P/T</a:t>
                      </a:r>
                      <a:endParaRPr lang="en-US" sz="1100" b="1"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solidFill>
                      <a:schemeClr val="accent2">
                        <a:lumMod val="20000"/>
                        <a:lumOff val="80000"/>
                      </a:schemeClr>
                    </a:solidFill>
                  </a:tcPr>
                </a:tc>
                <a:tc>
                  <a:txBody>
                    <a:bodyPr/>
                    <a:lstStyle/>
                    <a:p>
                      <a:pPr marL="0" marR="0" algn="ctr">
                        <a:lnSpc>
                          <a:spcPct val="107000"/>
                        </a:lnSpc>
                        <a:spcBef>
                          <a:spcPts val="0"/>
                        </a:spcBef>
                        <a:spcAft>
                          <a:spcPts val="0"/>
                        </a:spcAft>
                      </a:pPr>
                      <a:r>
                        <a:rPr lang="en-US" sz="1100" b="1" dirty="0">
                          <a:solidFill>
                            <a:schemeClr val="accent4"/>
                          </a:solidFill>
                          <a:effectLst/>
                        </a:rPr>
                        <a:t>Mailed to participant</a:t>
                      </a:r>
                      <a:endParaRPr lang="en-US" sz="1100" b="1"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solidFill>
                      <a:schemeClr val="accent2">
                        <a:lumMod val="20000"/>
                        <a:lumOff val="80000"/>
                      </a:schemeClr>
                    </a:solidFill>
                  </a:tcPr>
                </a:tc>
                <a:tc>
                  <a:txBody>
                    <a:bodyPr/>
                    <a:lstStyle/>
                    <a:p>
                      <a:pPr marL="0" marR="0" algn="ctr">
                        <a:lnSpc>
                          <a:spcPct val="107000"/>
                        </a:lnSpc>
                        <a:spcBef>
                          <a:spcPts val="0"/>
                        </a:spcBef>
                        <a:spcAft>
                          <a:spcPts val="0"/>
                        </a:spcAft>
                      </a:pPr>
                      <a:r>
                        <a:rPr lang="en-US" sz="1100" b="1" dirty="0">
                          <a:solidFill>
                            <a:schemeClr val="accent4"/>
                          </a:solidFill>
                          <a:effectLst/>
                        </a:rPr>
                        <a:t>Sent to PCP/ healthcare provider</a:t>
                      </a:r>
                      <a:endParaRPr lang="en-US" sz="1100" b="1"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solidFill>
                      <a:schemeClr val="accent2">
                        <a:lumMod val="20000"/>
                        <a:lumOff val="80000"/>
                      </a:schemeClr>
                    </a:solidFill>
                  </a:tcPr>
                </a:tc>
                <a:extLst>
                  <a:ext uri="{0D108BD9-81ED-4DB2-BD59-A6C34878D82A}">
                    <a16:rowId xmlns:a16="http://schemas.microsoft.com/office/drawing/2014/main" val="4121754459"/>
                  </a:ext>
                </a:extLst>
              </a:tr>
              <a:tr h="209463">
                <a:tc>
                  <a:txBody>
                    <a:bodyPr/>
                    <a:lstStyle/>
                    <a:p>
                      <a:pPr marL="0" marR="0" algn="ctr">
                        <a:lnSpc>
                          <a:spcPct val="107000"/>
                        </a:lnSpc>
                        <a:spcBef>
                          <a:spcPts val="0"/>
                        </a:spcBef>
                        <a:spcAft>
                          <a:spcPts val="0"/>
                        </a:spcAft>
                      </a:pPr>
                      <a:r>
                        <a:rPr lang="en-US" sz="1100" b="1" dirty="0">
                          <a:solidFill>
                            <a:schemeClr val="accent4"/>
                          </a:solidFill>
                          <a:effectLst/>
                        </a:rPr>
                        <a:t>YT</a:t>
                      </a:r>
                      <a:endParaRPr lang="en-US" sz="1100" b="1"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solidFill>
                      <a:schemeClr val="accent2">
                        <a:lumMod val="20000"/>
                        <a:lumOff val="80000"/>
                      </a:schemeClr>
                    </a:solidFill>
                  </a:tcPr>
                </a:tc>
                <a:tc>
                  <a:txBody>
                    <a:bodyPr/>
                    <a:lstStyle/>
                    <a:p>
                      <a:pPr marL="0" marR="0" algn="ctr">
                        <a:lnSpc>
                          <a:spcPct val="107000"/>
                        </a:lnSpc>
                        <a:spcBef>
                          <a:spcPts val="0"/>
                        </a:spcBef>
                        <a:spcAft>
                          <a:spcPts val="0"/>
                        </a:spcAft>
                        <a:tabLst>
                          <a:tab pos="5280025" algn="l"/>
                        </a:tabLst>
                      </a:pPr>
                      <a:r>
                        <a:rPr lang="en-US" sz="1100">
                          <a:solidFill>
                            <a:schemeClr val="accent4"/>
                          </a:solidFill>
                          <a:effectLst/>
                        </a:rPr>
                        <a:t>✓</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tabLst>
                          <a:tab pos="5280025" algn="l"/>
                        </a:tabLst>
                      </a:pPr>
                      <a:r>
                        <a:rPr lang="en-US" sz="1100">
                          <a:solidFill>
                            <a:schemeClr val="accent4"/>
                          </a:solidFill>
                          <a:effectLst/>
                        </a:rPr>
                        <a:t>✓</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tc>
                <a:extLst>
                  <a:ext uri="{0D108BD9-81ED-4DB2-BD59-A6C34878D82A}">
                    <a16:rowId xmlns:a16="http://schemas.microsoft.com/office/drawing/2014/main" val="3228356688"/>
                  </a:ext>
                </a:extLst>
              </a:tr>
              <a:tr h="209463">
                <a:tc>
                  <a:txBody>
                    <a:bodyPr/>
                    <a:lstStyle/>
                    <a:p>
                      <a:pPr marL="0" marR="0" algn="ctr">
                        <a:lnSpc>
                          <a:spcPct val="107000"/>
                        </a:lnSpc>
                        <a:spcBef>
                          <a:spcPts val="0"/>
                        </a:spcBef>
                        <a:spcAft>
                          <a:spcPts val="0"/>
                        </a:spcAft>
                      </a:pPr>
                      <a:r>
                        <a:rPr lang="en-US" sz="1100" b="1" dirty="0">
                          <a:solidFill>
                            <a:schemeClr val="accent4"/>
                          </a:solidFill>
                          <a:effectLst/>
                        </a:rPr>
                        <a:t>NT</a:t>
                      </a:r>
                      <a:endParaRPr lang="en-US" sz="1100" b="1"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solidFill>
                      <a:schemeClr val="accent2">
                        <a:lumMod val="20000"/>
                        <a:lumOff val="80000"/>
                      </a:schemeClr>
                    </a:solidFill>
                  </a:tcPr>
                </a:tc>
                <a:tc>
                  <a:txBody>
                    <a:bodyPr/>
                    <a:lstStyle/>
                    <a:p>
                      <a:pPr marL="0" marR="0" algn="ctr">
                        <a:lnSpc>
                          <a:spcPct val="107000"/>
                        </a:lnSpc>
                        <a:spcBef>
                          <a:spcPts val="0"/>
                        </a:spcBef>
                        <a:spcAft>
                          <a:spcPts val="0"/>
                        </a:spcAft>
                        <a:tabLst>
                          <a:tab pos="5280025" algn="l"/>
                        </a:tabLst>
                      </a:pPr>
                      <a:r>
                        <a:rPr lang="en-US" sz="1100">
                          <a:solidFill>
                            <a:schemeClr val="accent4"/>
                          </a:solidFill>
                          <a:effectLst/>
                        </a:rPr>
                        <a:t>✓</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tabLst>
                          <a:tab pos="5280025" algn="l"/>
                        </a:tabLst>
                      </a:pPr>
                      <a:r>
                        <a:rPr lang="en-CA" sz="1100">
                          <a:solidFill>
                            <a:schemeClr val="accent4"/>
                          </a:solidFill>
                          <a:effectLst/>
                        </a:rPr>
                        <a:t> </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tc>
                <a:extLst>
                  <a:ext uri="{0D108BD9-81ED-4DB2-BD59-A6C34878D82A}">
                    <a16:rowId xmlns:a16="http://schemas.microsoft.com/office/drawing/2014/main" val="1906393821"/>
                  </a:ext>
                </a:extLst>
              </a:tr>
              <a:tr h="514349">
                <a:tc>
                  <a:txBody>
                    <a:bodyPr/>
                    <a:lstStyle/>
                    <a:p>
                      <a:pPr marL="0" marR="0" algn="ctr">
                        <a:lnSpc>
                          <a:spcPct val="107000"/>
                        </a:lnSpc>
                        <a:spcBef>
                          <a:spcPts val="0"/>
                        </a:spcBef>
                        <a:spcAft>
                          <a:spcPts val="0"/>
                        </a:spcAft>
                      </a:pPr>
                      <a:r>
                        <a:rPr lang="en-US" sz="1100" b="1" dirty="0">
                          <a:solidFill>
                            <a:schemeClr val="accent4"/>
                          </a:solidFill>
                          <a:effectLst/>
                        </a:rPr>
                        <a:t>NU*</a:t>
                      </a:r>
                      <a:endParaRPr lang="en-US" sz="1100" b="1"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solidFill>
                      <a:schemeClr val="accent2">
                        <a:lumMod val="20000"/>
                        <a:lumOff val="80000"/>
                      </a:schemeClr>
                    </a:solidFill>
                  </a:tcPr>
                </a:tc>
                <a:tc>
                  <a:txBody>
                    <a:bodyPr/>
                    <a:lstStyle/>
                    <a:p>
                      <a:pPr marL="0" marR="0" algn="ctr">
                        <a:lnSpc>
                          <a:spcPct val="107000"/>
                        </a:lnSpc>
                        <a:spcBef>
                          <a:spcPts val="0"/>
                        </a:spcBef>
                        <a:spcAft>
                          <a:spcPts val="0"/>
                        </a:spcAft>
                        <a:tabLst>
                          <a:tab pos="5280025" algn="l"/>
                        </a:tabLst>
                      </a:pPr>
                      <a:r>
                        <a:rPr lang="en-CA" sz="1100">
                          <a:solidFill>
                            <a:schemeClr val="accent4"/>
                          </a:solidFill>
                          <a:effectLst/>
                        </a:rPr>
                        <a:t> </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tabLst>
                          <a:tab pos="5280025" algn="l"/>
                        </a:tabLst>
                      </a:pPr>
                      <a:r>
                        <a:rPr lang="en-US" sz="1100">
                          <a:solidFill>
                            <a:schemeClr val="accent4"/>
                          </a:solidFill>
                          <a:effectLst/>
                        </a:rPr>
                        <a:t>✓</a:t>
                      </a:r>
                    </a:p>
                    <a:p>
                      <a:pPr marL="0" marR="0" algn="ctr">
                        <a:lnSpc>
                          <a:spcPct val="107000"/>
                        </a:lnSpc>
                        <a:spcBef>
                          <a:spcPts val="0"/>
                        </a:spcBef>
                        <a:spcAft>
                          <a:spcPts val="0"/>
                        </a:spcAft>
                        <a:tabLst>
                          <a:tab pos="5280025" algn="l"/>
                        </a:tabLst>
                      </a:pPr>
                      <a:r>
                        <a:rPr lang="en-US" sz="1100">
                          <a:solidFill>
                            <a:schemeClr val="accent4"/>
                          </a:solidFill>
                          <a:effectLst/>
                        </a:rPr>
                        <a:t>(varies by site)</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tc>
                <a:extLst>
                  <a:ext uri="{0D108BD9-81ED-4DB2-BD59-A6C34878D82A}">
                    <a16:rowId xmlns:a16="http://schemas.microsoft.com/office/drawing/2014/main" val="1631527204"/>
                  </a:ext>
                </a:extLst>
              </a:tr>
              <a:tr h="209463">
                <a:tc>
                  <a:txBody>
                    <a:bodyPr/>
                    <a:lstStyle/>
                    <a:p>
                      <a:pPr marL="0" marR="0" algn="ctr">
                        <a:lnSpc>
                          <a:spcPct val="107000"/>
                        </a:lnSpc>
                        <a:spcBef>
                          <a:spcPts val="0"/>
                        </a:spcBef>
                        <a:spcAft>
                          <a:spcPts val="0"/>
                        </a:spcAft>
                      </a:pPr>
                      <a:r>
                        <a:rPr lang="en-US" sz="1100" b="1">
                          <a:solidFill>
                            <a:schemeClr val="accent4"/>
                          </a:solidFill>
                          <a:effectLst/>
                        </a:rPr>
                        <a:t>BC</a:t>
                      </a:r>
                      <a:endParaRPr lang="en-US" sz="1100" b="1">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solidFill>
                      <a:schemeClr val="accent2">
                        <a:lumMod val="20000"/>
                        <a:lumOff val="80000"/>
                      </a:schemeClr>
                    </a:solidFill>
                  </a:tcPr>
                </a:tc>
                <a:tc>
                  <a:txBody>
                    <a:bodyPr/>
                    <a:lstStyle/>
                    <a:p>
                      <a:pPr marL="0" marR="0" algn="ctr">
                        <a:lnSpc>
                          <a:spcPct val="107000"/>
                        </a:lnSpc>
                        <a:spcBef>
                          <a:spcPts val="0"/>
                        </a:spcBef>
                        <a:spcAft>
                          <a:spcPts val="0"/>
                        </a:spcAft>
                        <a:tabLst>
                          <a:tab pos="5280025" algn="l"/>
                        </a:tabLst>
                      </a:pPr>
                      <a:r>
                        <a:rPr lang="en-US" sz="1100">
                          <a:solidFill>
                            <a:schemeClr val="accent4"/>
                          </a:solidFill>
                          <a:effectLst/>
                        </a:rPr>
                        <a:t>✓</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tabLst>
                          <a:tab pos="5280025" algn="l"/>
                        </a:tabLst>
                      </a:pPr>
                      <a:r>
                        <a:rPr lang="en-US" sz="1100">
                          <a:solidFill>
                            <a:schemeClr val="accent4"/>
                          </a:solidFill>
                          <a:effectLst/>
                        </a:rPr>
                        <a:t>✓</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tc>
                <a:extLst>
                  <a:ext uri="{0D108BD9-81ED-4DB2-BD59-A6C34878D82A}">
                    <a16:rowId xmlns:a16="http://schemas.microsoft.com/office/drawing/2014/main" val="2460616368"/>
                  </a:ext>
                </a:extLst>
              </a:tr>
              <a:tr h="209463">
                <a:tc>
                  <a:txBody>
                    <a:bodyPr/>
                    <a:lstStyle/>
                    <a:p>
                      <a:pPr marL="0" marR="0" algn="ctr">
                        <a:lnSpc>
                          <a:spcPct val="107000"/>
                        </a:lnSpc>
                        <a:spcBef>
                          <a:spcPts val="0"/>
                        </a:spcBef>
                        <a:spcAft>
                          <a:spcPts val="0"/>
                        </a:spcAft>
                      </a:pPr>
                      <a:r>
                        <a:rPr lang="en-US" sz="1100" b="1" dirty="0">
                          <a:solidFill>
                            <a:schemeClr val="accent4"/>
                          </a:solidFill>
                          <a:effectLst/>
                        </a:rPr>
                        <a:t>AB</a:t>
                      </a:r>
                      <a:endParaRPr lang="en-US" sz="1100" b="1"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solidFill>
                      <a:schemeClr val="accent2">
                        <a:lumMod val="20000"/>
                        <a:lumOff val="80000"/>
                      </a:schemeClr>
                    </a:solidFill>
                  </a:tcPr>
                </a:tc>
                <a:tc>
                  <a:txBody>
                    <a:bodyPr/>
                    <a:lstStyle/>
                    <a:p>
                      <a:pPr marL="0" marR="0" algn="ctr">
                        <a:lnSpc>
                          <a:spcPct val="107000"/>
                        </a:lnSpc>
                        <a:spcBef>
                          <a:spcPts val="0"/>
                        </a:spcBef>
                        <a:spcAft>
                          <a:spcPts val="0"/>
                        </a:spcAft>
                        <a:tabLst>
                          <a:tab pos="5280025" algn="l"/>
                        </a:tabLst>
                      </a:pPr>
                      <a:r>
                        <a:rPr lang="en-US" sz="1100">
                          <a:solidFill>
                            <a:schemeClr val="accent4"/>
                          </a:solidFill>
                          <a:effectLst/>
                        </a:rPr>
                        <a:t>✓</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tabLst>
                          <a:tab pos="5280025" algn="l"/>
                        </a:tabLst>
                      </a:pPr>
                      <a:r>
                        <a:rPr lang="en-CA" sz="1100">
                          <a:solidFill>
                            <a:schemeClr val="accent4"/>
                          </a:solidFill>
                          <a:effectLst/>
                        </a:rPr>
                        <a:t> </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tc>
                <a:extLst>
                  <a:ext uri="{0D108BD9-81ED-4DB2-BD59-A6C34878D82A}">
                    <a16:rowId xmlns:a16="http://schemas.microsoft.com/office/drawing/2014/main" val="4172877777"/>
                  </a:ext>
                </a:extLst>
              </a:tr>
              <a:tr h="209463">
                <a:tc>
                  <a:txBody>
                    <a:bodyPr/>
                    <a:lstStyle/>
                    <a:p>
                      <a:pPr marL="0" marR="0" algn="ctr">
                        <a:lnSpc>
                          <a:spcPct val="107000"/>
                        </a:lnSpc>
                        <a:spcBef>
                          <a:spcPts val="0"/>
                        </a:spcBef>
                        <a:spcAft>
                          <a:spcPts val="0"/>
                        </a:spcAft>
                      </a:pPr>
                      <a:r>
                        <a:rPr lang="en-US" sz="1100" b="1">
                          <a:solidFill>
                            <a:schemeClr val="accent4"/>
                          </a:solidFill>
                          <a:effectLst/>
                        </a:rPr>
                        <a:t>SK</a:t>
                      </a:r>
                      <a:endParaRPr lang="en-US" sz="1100" b="1">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solidFill>
                      <a:schemeClr val="accent2">
                        <a:lumMod val="20000"/>
                        <a:lumOff val="80000"/>
                      </a:schemeClr>
                    </a:solidFill>
                  </a:tcPr>
                </a:tc>
                <a:tc>
                  <a:txBody>
                    <a:bodyPr/>
                    <a:lstStyle/>
                    <a:p>
                      <a:pPr marL="0" marR="0" algn="ctr">
                        <a:lnSpc>
                          <a:spcPct val="107000"/>
                        </a:lnSpc>
                        <a:spcBef>
                          <a:spcPts val="0"/>
                        </a:spcBef>
                        <a:spcAft>
                          <a:spcPts val="0"/>
                        </a:spcAft>
                        <a:tabLst>
                          <a:tab pos="5280025" algn="l"/>
                        </a:tabLst>
                      </a:pPr>
                      <a:r>
                        <a:rPr lang="en-US" sz="1100">
                          <a:solidFill>
                            <a:schemeClr val="accent4"/>
                          </a:solidFill>
                          <a:effectLst/>
                        </a:rPr>
                        <a:t>✓</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tabLst>
                          <a:tab pos="5280025" algn="l"/>
                        </a:tabLst>
                      </a:pPr>
                      <a:r>
                        <a:rPr lang="en-US" sz="1100">
                          <a:solidFill>
                            <a:schemeClr val="accent4"/>
                          </a:solidFill>
                          <a:effectLst/>
                        </a:rPr>
                        <a:t>✓</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tc>
                <a:extLst>
                  <a:ext uri="{0D108BD9-81ED-4DB2-BD59-A6C34878D82A}">
                    <a16:rowId xmlns:a16="http://schemas.microsoft.com/office/drawing/2014/main" val="1947830146"/>
                  </a:ext>
                </a:extLst>
              </a:tr>
              <a:tr h="209463">
                <a:tc>
                  <a:txBody>
                    <a:bodyPr/>
                    <a:lstStyle/>
                    <a:p>
                      <a:pPr marL="0" marR="0" algn="ctr">
                        <a:lnSpc>
                          <a:spcPct val="107000"/>
                        </a:lnSpc>
                        <a:spcBef>
                          <a:spcPts val="0"/>
                        </a:spcBef>
                        <a:spcAft>
                          <a:spcPts val="0"/>
                        </a:spcAft>
                      </a:pPr>
                      <a:r>
                        <a:rPr lang="en-US" sz="1100" b="1" dirty="0">
                          <a:solidFill>
                            <a:schemeClr val="accent4"/>
                          </a:solidFill>
                          <a:effectLst/>
                        </a:rPr>
                        <a:t>MB</a:t>
                      </a:r>
                      <a:endParaRPr lang="en-US" sz="1100" b="1"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solidFill>
                      <a:schemeClr val="accent2">
                        <a:lumMod val="20000"/>
                        <a:lumOff val="80000"/>
                      </a:schemeClr>
                    </a:solidFill>
                  </a:tcPr>
                </a:tc>
                <a:tc>
                  <a:txBody>
                    <a:bodyPr/>
                    <a:lstStyle/>
                    <a:p>
                      <a:pPr marL="0" marR="0" algn="ctr">
                        <a:lnSpc>
                          <a:spcPct val="107000"/>
                        </a:lnSpc>
                        <a:spcBef>
                          <a:spcPts val="0"/>
                        </a:spcBef>
                        <a:spcAft>
                          <a:spcPts val="0"/>
                        </a:spcAft>
                        <a:tabLst>
                          <a:tab pos="5280025" algn="l"/>
                        </a:tabLst>
                      </a:pPr>
                      <a:r>
                        <a:rPr lang="en-US" sz="1100">
                          <a:solidFill>
                            <a:schemeClr val="accent4"/>
                          </a:solidFill>
                          <a:effectLst/>
                        </a:rPr>
                        <a:t>✓</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tabLst>
                          <a:tab pos="5280025" algn="l"/>
                        </a:tabLst>
                      </a:pPr>
                      <a:r>
                        <a:rPr lang="en-US" sz="1100">
                          <a:solidFill>
                            <a:schemeClr val="accent4"/>
                          </a:solidFill>
                          <a:effectLst/>
                        </a:rPr>
                        <a:t>✓</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tc>
                <a:extLst>
                  <a:ext uri="{0D108BD9-81ED-4DB2-BD59-A6C34878D82A}">
                    <a16:rowId xmlns:a16="http://schemas.microsoft.com/office/drawing/2014/main" val="926513959"/>
                  </a:ext>
                </a:extLst>
              </a:tr>
              <a:tr h="209463">
                <a:tc>
                  <a:txBody>
                    <a:bodyPr/>
                    <a:lstStyle/>
                    <a:p>
                      <a:pPr marL="0" marR="0" algn="ctr">
                        <a:lnSpc>
                          <a:spcPct val="107000"/>
                        </a:lnSpc>
                        <a:spcBef>
                          <a:spcPts val="0"/>
                        </a:spcBef>
                        <a:spcAft>
                          <a:spcPts val="0"/>
                        </a:spcAft>
                      </a:pPr>
                      <a:r>
                        <a:rPr lang="en-US" sz="1100" b="1">
                          <a:solidFill>
                            <a:schemeClr val="accent4"/>
                          </a:solidFill>
                          <a:effectLst/>
                        </a:rPr>
                        <a:t>ON</a:t>
                      </a:r>
                      <a:endParaRPr lang="en-US" sz="1100" b="1">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solidFill>
                      <a:schemeClr val="accent2">
                        <a:lumMod val="20000"/>
                        <a:lumOff val="80000"/>
                      </a:schemeClr>
                    </a:solidFill>
                  </a:tcPr>
                </a:tc>
                <a:tc>
                  <a:txBody>
                    <a:bodyPr/>
                    <a:lstStyle/>
                    <a:p>
                      <a:pPr marL="0" marR="0" algn="ctr">
                        <a:lnSpc>
                          <a:spcPct val="107000"/>
                        </a:lnSpc>
                        <a:spcBef>
                          <a:spcPts val="0"/>
                        </a:spcBef>
                        <a:spcAft>
                          <a:spcPts val="0"/>
                        </a:spcAft>
                        <a:tabLst>
                          <a:tab pos="5280025" algn="l"/>
                        </a:tabLst>
                      </a:pPr>
                      <a:r>
                        <a:rPr lang="en-US" sz="1100">
                          <a:solidFill>
                            <a:schemeClr val="accent4"/>
                          </a:solidFill>
                          <a:effectLst/>
                        </a:rPr>
                        <a:t>✓</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tabLst>
                          <a:tab pos="5280025" algn="l"/>
                        </a:tabLst>
                      </a:pPr>
                      <a:r>
                        <a:rPr lang="en-US" sz="1100">
                          <a:solidFill>
                            <a:schemeClr val="accent4"/>
                          </a:solidFill>
                          <a:effectLst/>
                        </a:rPr>
                        <a:t>✓</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tc>
                <a:extLst>
                  <a:ext uri="{0D108BD9-81ED-4DB2-BD59-A6C34878D82A}">
                    <a16:rowId xmlns:a16="http://schemas.microsoft.com/office/drawing/2014/main" val="2452736075"/>
                  </a:ext>
                </a:extLst>
              </a:tr>
              <a:tr h="210239">
                <a:tc>
                  <a:txBody>
                    <a:bodyPr/>
                    <a:lstStyle/>
                    <a:p>
                      <a:pPr marL="0" marR="0" algn="ctr">
                        <a:lnSpc>
                          <a:spcPct val="107000"/>
                        </a:lnSpc>
                        <a:spcBef>
                          <a:spcPts val="0"/>
                        </a:spcBef>
                        <a:spcAft>
                          <a:spcPts val="0"/>
                        </a:spcAft>
                      </a:pPr>
                      <a:r>
                        <a:rPr lang="en-US" sz="1100" b="1" dirty="0">
                          <a:solidFill>
                            <a:schemeClr val="accent4"/>
                          </a:solidFill>
                          <a:effectLst/>
                        </a:rPr>
                        <a:t>QC</a:t>
                      </a:r>
                      <a:endParaRPr lang="en-US" sz="1100" b="1"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solidFill>
                      <a:schemeClr val="accent2">
                        <a:lumMod val="20000"/>
                        <a:lumOff val="80000"/>
                      </a:schemeClr>
                    </a:solidFill>
                  </a:tcPr>
                </a:tc>
                <a:tc>
                  <a:txBody>
                    <a:bodyPr/>
                    <a:lstStyle/>
                    <a:p>
                      <a:pPr marL="0" marR="0" algn="ctr">
                        <a:lnSpc>
                          <a:spcPct val="107000"/>
                        </a:lnSpc>
                        <a:spcBef>
                          <a:spcPts val="0"/>
                        </a:spcBef>
                        <a:spcAft>
                          <a:spcPts val="0"/>
                        </a:spcAft>
                        <a:tabLst>
                          <a:tab pos="290195" algn="ctr"/>
                          <a:tab pos="5280025" algn="l"/>
                        </a:tabLst>
                      </a:pPr>
                      <a:r>
                        <a:rPr lang="en-US" sz="1100">
                          <a:solidFill>
                            <a:schemeClr val="accent4"/>
                          </a:solidFill>
                          <a:effectLst/>
                        </a:rPr>
                        <a:t>✓</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tabLst>
                          <a:tab pos="5280025" algn="l"/>
                        </a:tabLst>
                      </a:pPr>
                      <a:r>
                        <a:rPr lang="en-US" sz="1100">
                          <a:solidFill>
                            <a:schemeClr val="accent4"/>
                          </a:solidFill>
                          <a:effectLst/>
                        </a:rPr>
                        <a:t>✓</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tc>
                <a:extLst>
                  <a:ext uri="{0D108BD9-81ED-4DB2-BD59-A6C34878D82A}">
                    <a16:rowId xmlns:a16="http://schemas.microsoft.com/office/drawing/2014/main" val="3850152249"/>
                  </a:ext>
                </a:extLst>
              </a:tr>
              <a:tr h="428625">
                <a:tc>
                  <a:txBody>
                    <a:bodyPr/>
                    <a:lstStyle/>
                    <a:p>
                      <a:pPr marL="0" marR="0" algn="ctr">
                        <a:lnSpc>
                          <a:spcPct val="107000"/>
                        </a:lnSpc>
                        <a:spcBef>
                          <a:spcPts val="0"/>
                        </a:spcBef>
                        <a:spcAft>
                          <a:spcPts val="0"/>
                        </a:spcAft>
                      </a:pPr>
                      <a:r>
                        <a:rPr lang="en-US" sz="1100" b="1">
                          <a:solidFill>
                            <a:schemeClr val="accent4"/>
                          </a:solidFill>
                          <a:effectLst/>
                        </a:rPr>
                        <a:t>NB</a:t>
                      </a:r>
                      <a:endParaRPr lang="en-US" sz="1100" b="1">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solidFill>
                      <a:schemeClr val="accent2">
                        <a:lumMod val="20000"/>
                        <a:lumOff val="80000"/>
                      </a:schemeClr>
                    </a:solidFill>
                  </a:tcPr>
                </a:tc>
                <a:tc>
                  <a:txBody>
                    <a:bodyPr/>
                    <a:lstStyle/>
                    <a:p>
                      <a:pPr marL="0" marR="0" algn="ctr">
                        <a:lnSpc>
                          <a:spcPct val="107000"/>
                        </a:lnSpc>
                        <a:spcBef>
                          <a:spcPts val="0"/>
                        </a:spcBef>
                        <a:spcAft>
                          <a:spcPts val="0"/>
                        </a:spcAft>
                        <a:tabLst>
                          <a:tab pos="5280025" algn="l"/>
                        </a:tabLst>
                      </a:pPr>
                      <a:r>
                        <a:rPr lang="en-US" sz="1100">
                          <a:solidFill>
                            <a:schemeClr val="accent4"/>
                          </a:solidFill>
                          <a:effectLst/>
                        </a:rPr>
                        <a:t>✓</a:t>
                      </a:r>
                    </a:p>
                    <a:p>
                      <a:pPr marL="0" marR="0" algn="ctr">
                        <a:lnSpc>
                          <a:spcPct val="107000"/>
                        </a:lnSpc>
                        <a:spcBef>
                          <a:spcPts val="0"/>
                        </a:spcBef>
                        <a:spcAft>
                          <a:spcPts val="0"/>
                        </a:spcAft>
                        <a:tabLst>
                          <a:tab pos="5280025" algn="l"/>
                        </a:tabLst>
                      </a:pPr>
                      <a:r>
                        <a:rPr lang="en-CA" sz="1100">
                          <a:solidFill>
                            <a:schemeClr val="accent4"/>
                          </a:solidFill>
                          <a:effectLst/>
                        </a:rPr>
                        <a:t> </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tabLst>
                          <a:tab pos="5280025" algn="l"/>
                        </a:tabLst>
                      </a:pPr>
                      <a:r>
                        <a:rPr lang="en-US" sz="1100">
                          <a:solidFill>
                            <a:schemeClr val="accent4"/>
                          </a:solidFill>
                          <a:effectLst/>
                        </a:rPr>
                        <a:t>✓</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tc>
                <a:extLst>
                  <a:ext uri="{0D108BD9-81ED-4DB2-BD59-A6C34878D82A}">
                    <a16:rowId xmlns:a16="http://schemas.microsoft.com/office/drawing/2014/main" val="3693166224"/>
                  </a:ext>
                </a:extLst>
              </a:tr>
              <a:tr h="209463">
                <a:tc>
                  <a:txBody>
                    <a:bodyPr/>
                    <a:lstStyle/>
                    <a:p>
                      <a:pPr marL="0" marR="0" algn="ctr">
                        <a:lnSpc>
                          <a:spcPct val="107000"/>
                        </a:lnSpc>
                        <a:spcBef>
                          <a:spcPts val="0"/>
                        </a:spcBef>
                        <a:spcAft>
                          <a:spcPts val="0"/>
                        </a:spcAft>
                      </a:pPr>
                      <a:r>
                        <a:rPr lang="en-US" sz="1100" b="1" dirty="0">
                          <a:solidFill>
                            <a:schemeClr val="accent4"/>
                          </a:solidFill>
                          <a:effectLst/>
                        </a:rPr>
                        <a:t>NS</a:t>
                      </a:r>
                      <a:endParaRPr lang="en-US" sz="1100" b="1"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solidFill>
                      <a:schemeClr val="accent2">
                        <a:lumMod val="20000"/>
                        <a:lumOff val="80000"/>
                      </a:schemeClr>
                    </a:solidFill>
                  </a:tcPr>
                </a:tc>
                <a:tc>
                  <a:txBody>
                    <a:bodyPr/>
                    <a:lstStyle/>
                    <a:p>
                      <a:pPr marL="0" marR="0" algn="ctr">
                        <a:lnSpc>
                          <a:spcPct val="107000"/>
                        </a:lnSpc>
                        <a:spcBef>
                          <a:spcPts val="0"/>
                        </a:spcBef>
                        <a:spcAft>
                          <a:spcPts val="0"/>
                        </a:spcAft>
                        <a:tabLst>
                          <a:tab pos="5280025" algn="l"/>
                        </a:tabLst>
                      </a:pPr>
                      <a:r>
                        <a:rPr lang="en-US" sz="1100">
                          <a:solidFill>
                            <a:schemeClr val="accent4"/>
                          </a:solidFill>
                          <a:effectLst/>
                        </a:rPr>
                        <a:t>✓</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tabLst>
                          <a:tab pos="5280025" algn="l"/>
                        </a:tabLst>
                      </a:pPr>
                      <a:r>
                        <a:rPr lang="en-US" sz="1100">
                          <a:solidFill>
                            <a:schemeClr val="accent4"/>
                          </a:solidFill>
                          <a:effectLst/>
                        </a:rPr>
                        <a:t>✓</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tc>
                <a:extLst>
                  <a:ext uri="{0D108BD9-81ED-4DB2-BD59-A6C34878D82A}">
                    <a16:rowId xmlns:a16="http://schemas.microsoft.com/office/drawing/2014/main" val="1341427142"/>
                  </a:ext>
                </a:extLst>
              </a:tr>
              <a:tr h="209463">
                <a:tc>
                  <a:txBody>
                    <a:bodyPr/>
                    <a:lstStyle/>
                    <a:p>
                      <a:pPr marL="0" marR="0" algn="ctr">
                        <a:lnSpc>
                          <a:spcPct val="107000"/>
                        </a:lnSpc>
                        <a:spcBef>
                          <a:spcPts val="0"/>
                        </a:spcBef>
                        <a:spcAft>
                          <a:spcPts val="0"/>
                        </a:spcAft>
                      </a:pPr>
                      <a:r>
                        <a:rPr lang="en-US" sz="1100" b="1" dirty="0">
                          <a:solidFill>
                            <a:schemeClr val="accent4"/>
                          </a:solidFill>
                          <a:effectLst/>
                        </a:rPr>
                        <a:t>PE</a:t>
                      </a:r>
                      <a:endParaRPr lang="en-US" sz="1100" b="1"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solidFill>
                      <a:schemeClr val="accent2">
                        <a:lumMod val="20000"/>
                        <a:lumOff val="80000"/>
                      </a:schemeClr>
                    </a:solidFill>
                  </a:tcPr>
                </a:tc>
                <a:tc>
                  <a:txBody>
                    <a:bodyPr/>
                    <a:lstStyle/>
                    <a:p>
                      <a:pPr marL="0" marR="0" algn="ctr">
                        <a:lnSpc>
                          <a:spcPct val="107000"/>
                        </a:lnSpc>
                        <a:spcBef>
                          <a:spcPts val="0"/>
                        </a:spcBef>
                        <a:spcAft>
                          <a:spcPts val="0"/>
                        </a:spcAft>
                        <a:tabLst>
                          <a:tab pos="5280025" algn="l"/>
                        </a:tabLst>
                      </a:pPr>
                      <a:r>
                        <a:rPr lang="en-US" sz="1100">
                          <a:solidFill>
                            <a:schemeClr val="accent4"/>
                          </a:solidFill>
                          <a:effectLst/>
                        </a:rPr>
                        <a:t>✓</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tabLst>
                          <a:tab pos="5280025" algn="l"/>
                        </a:tabLst>
                      </a:pPr>
                      <a:r>
                        <a:rPr lang="en-US" sz="1100">
                          <a:solidFill>
                            <a:schemeClr val="accent4"/>
                          </a:solidFill>
                          <a:effectLst/>
                        </a:rPr>
                        <a:t>✓</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tc>
                <a:extLst>
                  <a:ext uri="{0D108BD9-81ED-4DB2-BD59-A6C34878D82A}">
                    <a16:rowId xmlns:a16="http://schemas.microsoft.com/office/drawing/2014/main" val="1160882138"/>
                  </a:ext>
                </a:extLst>
              </a:tr>
              <a:tr h="209463">
                <a:tc>
                  <a:txBody>
                    <a:bodyPr/>
                    <a:lstStyle/>
                    <a:p>
                      <a:pPr marL="0" marR="0" algn="ctr">
                        <a:lnSpc>
                          <a:spcPct val="107000"/>
                        </a:lnSpc>
                        <a:spcBef>
                          <a:spcPts val="0"/>
                        </a:spcBef>
                        <a:spcAft>
                          <a:spcPts val="0"/>
                        </a:spcAft>
                      </a:pPr>
                      <a:r>
                        <a:rPr lang="en-US" sz="1100" b="1" dirty="0">
                          <a:solidFill>
                            <a:schemeClr val="accent4"/>
                          </a:solidFill>
                          <a:effectLst/>
                        </a:rPr>
                        <a:t>NL</a:t>
                      </a:r>
                      <a:endParaRPr lang="en-US" sz="1100" b="1"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solidFill>
                      <a:schemeClr val="accent2">
                        <a:lumMod val="20000"/>
                        <a:lumOff val="80000"/>
                      </a:schemeClr>
                    </a:solidFill>
                  </a:tcPr>
                </a:tc>
                <a:tc>
                  <a:txBody>
                    <a:bodyPr/>
                    <a:lstStyle/>
                    <a:p>
                      <a:pPr marL="0" marR="0" algn="ctr">
                        <a:lnSpc>
                          <a:spcPct val="107000"/>
                        </a:lnSpc>
                        <a:spcBef>
                          <a:spcPts val="0"/>
                        </a:spcBef>
                        <a:spcAft>
                          <a:spcPts val="0"/>
                        </a:spcAft>
                        <a:tabLst>
                          <a:tab pos="5280025" algn="l"/>
                        </a:tabLst>
                      </a:pPr>
                      <a:r>
                        <a:rPr lang="en-US" sz="1100">
                          <a:solidFill>
                            <a:schemeClr val="accent4"/>
                          </a:solidFill>
                          <a:effectLst/>
                        </a:rPr>
                        <a:t>✓</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tabLst>
                          <a:tab pos="5280025" algn="l"/>
                        </a:tabLst>
                      </a:pPr>
                      <a:r>
                        <a:rPr lang="en-US" sz="1100" dirty="0">
                          <a:solidFill>
                            <a:schemeClr val="accent4"/>
                          </a:solidFill>
                          <a:effectLst/>
                        </a:rPr>
                        <a:t>✓</a:t>
                      </a:r>
                      <a:endParaRPr lang="en-US" sz="1100"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tc>
                <a:extLst>
                  <a:ext uri="{0D108BD9-81ED-4DB2-BD59-A6C34878D82A}">
                    <a16:rowId xmlns:a16="http://schemas.microsoft.com/office/drawing/2014/main" val="4290576681"/>
                  </a:ext>
                </a:extLst>
              </a:tr>
            </a:tbl>
          </a:graphicData>
        </a:graphic>
      </p:graphicFrame>
    </p:spTree>
    <p:extLst>
      <p:ext uri="{BB962C8B-B14F-4D97-AF65-F5344CB8AC3E}">
        <p14:creationId xmlns:p14="http://schemas.microsoft.com/office/powerpoint/2010/main" val="31036842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3FFAE47-BA96-8D82-6562-8D70B233F3AF}"/>
              </a:ext>
            </a:extLst>
          </p:cNvPr>
          <p:cNvSpPr>
            <a:spLocks noGrp="1"/>
          </p:cNvSpPr>
          <p:nvPr>
            <p:ph type="title"/>
          </p:nvPr>
        </p:nvSpPr>
        <p:spPr/>
        <p:txBody>
          <a:bodyPr/>
          <a:lstStyle/>
          <a:p>
            <a:r>
              <a:rPr lang="en-US"/>
              <a:t>Summary</a:t>
            </a:r>
          </a:p>
        </p:txBody>
      </p:sp>
      <p:sp>
        <p:nvSpPr>
          <p:cNvPr id="6" name="Content Placeholder 5">
            <a:extLst>
              <a:ext uri="{FF2B5EF4-FFF2-40B4-BE49-F238E27FC236}">
                <a16:creationId xmlns:a16="http://schemas.microsoft.com/office/drawing/2014/main" id="{F592A426-6E95-2B18-AE66-2056EB9EFD11}"/>
              </a:ext>
            </a:extLst>
          </p:cNvPr>
          <p:cNvSpPr>
            <a:spLocks noGrp="1"/>
          </p:cNvSpPr>
          <p:nvPr>
            <p:ph idx="1"/>
          </p:nvPr>
        </p:nvSpPr>
        <p:spPr/>
        <p:txBody>
          <a:bodyPr/>
          <a:lstStyle/>
          <a:p>
            <a:r>
              <a:rPr lang="en-US" dirty="0"/>
              <a:t>Breast Cancer Screening Pathway</a:t>
            </a:r>
          </a:p>
        </p:txBody>
      </p:sp>
    </p:spTree>
    <p:extLst>
      <p:ext uri="{BB962C8B-B14F-4D97-AF65-F5344CB8AC3E}">
        <p14:creationId xmlns:p14="http://schemas.microsoft.com/office/powerpoint/2010/main" val="8271046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81DBEC2-8B01-26EA-C490-61DFB6FA8E30}"/>
              </a:ext>
            </a:extLst>
          </p:cNvPr>
          <p:cNvSpPr>
            <a:spLocks noGrp="1"/>
          </p:cNvSpPr>
          <p:nvPr>
            <p:ph type="title"/>
          </p:nvPr>
        </p:nvSpPr>
        <p:spPr/>
        <p:txBody>
          <a:bodyPr>
            <a:normAutofit/>
          </a:bodyPr>
          <a:lstStyle/>
          <a:p>
            <a:r>
              <a:rPr lang="en-US" sz="1600" dirty="0"/>
              <a:t>Recall Methods for Normal Breast Screening Test Results</a:t>
            </a:r>
          </a:p>
        </p:txBody>
      </p:sp>
      <p:sp>
        <p:nvSpPr>
          <p:cNvPr id="12" name="TextBox 11">
            <a:extLst>
              <a:ext uri="{FF2B5EF4-FFF2-40B4-BE49-F238E27FC236}">
                <a16:creationId xmlns:a16="http://schemas.microsoft.com/office/drawing/2014/main" id="{E2664A72-D48A-6F88-B084-9CCF9C07DCDC}"/>
              </a:ext>
            </a:extLst>
          </p:cNvPr>
          <p:cNvSpPr txBox="1"/>
          <p:nvPr/>
        </p:nvSpPr>
        <p:spPr>
          <a:xfrm>
            <a:off x="1136382" y="5416618"/>
            <a:ext cx="6991618" cy="249684"/>
          </a:xfrm>
          <a:prstGeom prst="rect">
            <a:avLst/>
          </a:prstGeom>
          <a:noFill/>
        </p:spPr>
        <p:txBody>
          <a:bodyPr wrap="square">
            <a:spAutoFit/>
          </a:bodyPr>
          <a:lstStyle/>
          <a:p>
            <a:pPr marL="0" marR="0">
              <a:lnSpc>
                <a:spcPct val="107000"/>
              </a:lnSpc>
              <a:spcBef>
                <a:spcPts val="300"/>
              </a:spcBef>
              <a:spcAft>
                <a:spcPts val="800"/>
              </a:spcAft>
            </a:pPr>
            <a:r>
              <a:rPr lang="en-US" sz="1000" dirty="0">
                <a:solidFill>
                  <a:schemeClr val="accent4"/>
                </a:solidFill>
                <a:effectLst/>
                <a:latin typeface="Calibri" panose="020F0502020204030204" pitchFamily="34" charset="0"/>
                <a:ea typeface="Yu Mincho" panose="02020400000000000000" pitchFamily="18" charset="-128"/>
                <a:cs typeface="Arial" panose="020B0604020202020204" pitchFamily="34" charset="0"/>
              </a:rPr>
              <a:t>NU: * For screens done out of territory, would follow out of territory jurisdictional protocols</a:t>
            </a:r>
          </a:p>
        </p:txBody>
      </p:sp>
      <p:graphicFrame>
        <p:nvGraphicFramePr>
          <p:cNvPr id="4" name="Table 3">
            <a:extLst>
              <a:ext uri="{FF2B5EF4-FFF2-40B4-BE49-F238E27FC236}">
                <a16:creationId xmlns:a16="http://schemas.microsoft.com/office/drawing/2014/main" id="{9F6C4F07-1400-BA58-CA1B-30DEFCA06E81}"/>
              </a:ext>
            </a:extLst>
          </p:cNvPr>
          <p:cNvGraphicFramePr>
            <a:graphicFrameLocks noGrp="1"/>
          </p:cNvGraphicFramePr>
          <p:nvPr>
            <p:extLst>
              <p:ext uri="{D42A27DB-BD31-4B8C-83A1-F6EECF244321}">
                <p14:modId xmlns:p14="http://schemas.microsoft.com/office/powerpoint/2010/main" val="1077685542"/>
              </p:ext>
            </p:extLst>
          </p:nvPr>
        </p:nvGraphicFramePr>
        <p:xfrm>
          <a:off x="1070708" y="1353108"/>
          <a:ext cx="9378461" cy="3955429"/>
        </p:xfrm>
        <a:graphic>
          <a:graphicData uri="http://schemas.openxmlformats.org/drawingml/2006/table">
            <a:tbl>
              <a:tblPr firstRow="1" firstCol="1" bandRow="1"/>
              <a:tblGrid>
                <a:gridCol w="697463">
                  <a:extLst>
                    <a:ext uri="{9D8B030D-6E8A-4147-A177-3AD203B41FA5}">
                      <a16:colId xmlns:a16="http://schemas.microsoft.com/office/drawing/2014/main" val="1134649683"/>
                    </a:ext>
                  </a:extLst>
                </a:gridCol>
                <a:gridCol w="1906617">
                  <a:extLst>
                    <a:ext uri="{9D8B030D-6E8A-4147-A177-3AD203B41FA5}">
                      <a16:colId xmlns:a16="http://schemas.microsoft.com/office/drawing/2014/main" val="1994758588"/>
                    </a:ext>
                  </a:extLst>
                </a:gridCol>
                <a:gridCol w="1822178">
                  <a:extLst>
                    <a:ext uri="{9D8B030D-6E8A-4147-A177-3AD203B41FA5}">
                      <a16:colId xmlns:a16="http://schemas.microsoft.com/office/drawing/2014/main" val="2252457520"/>
                    </a:ext>
                  </a:extLst>
                </a:gridCol>
                <a:gridCol w="2747958">
                  <a:extLst>
                    <a:ext uri="{9D8B030D-6E8A-4147-A177-3AD203B41FA5}">
                      <a16:colId xmlns:a16="http://schemas.microsoft.com/office/drawing/2014/main" val="3053645370"/>
                    </a:ext>
                  </a:extLst>
                </a:gridCol>
                <a:gridCol w="2204245">
                  <a:extLst>
                    <a:ext uri="{9D8B030D-6E8A-4147-A177-3AD203B41FA5}">
                      <a16:colId xmlns:a16="http://schemas.microsoft.com/office/drawing/2014/main" val="2773985516"/>
                    </a:ext>
                  </a:extLst>
                </a:gridCol>
              </a:tblGrid>
              <a:tr h="401372">
                <a:tc>
                  <a:txBody>
                    <a:bodyPr/>
                    <a:lstStyle/>
                    <a:p>
                      <a:pPr marL="0" marR="0" algn="ctr">
                        <a:lnSpc>
                          <a:spcPct val="107000"/>
                        </a:lnSpc>
                        <a:spcBef>
                          <a:spcPts val="0"/>
                        </a:spcBef>
                        <a:spcAft>
                          <a:spcPts val="240"/>
                        </a:spcAft>
                      </a:pPr>
                      <a:r>
                        <a:rPr lang="en-US" sz="1100" b="1" dirty="0">
                          <a:solidFill>
                            <a:schemeClr val="accent4"/>
                          </a:solidFill>
                          <a:effectLst/>
                        </a:rPr>
                        <a:t>P/T</a:t>
                      </a:r>
                      <a:endParaRPr lang="en-US" sz="1100" b="1"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9873" marR="59873" marT="0" marB="0" anchor="ctr">
                    <a:solidFill>
                      <a:schemeClr val="accent2">
                        <a:lumMod val="20000"/>
                        <a:lumOff val="80000"/>
                      </a:schemeClr>
                    </a:solidFill>
                  </a:tcPr>
                </a:tc>
                <a:tc>
                  <a:txBody>
                    <a:bodyPr/>
                    <a:lstStyle/>
                    <a:p>
                      <a:pPr marL="0" marR="0" algn="ctr">
                        <a:lnSpc>
                          <a:spcPct val="107000"/>
                        </a:lnSpc>
                        <a:spcBef>
                          <a:spcPts val="0"/>
                        </a:spcBef>
                        <a:spcAft>
                          <a:spcPts val="0"/>
                        </a:spcAft>
                      </a:pPr>
                      <a:r>
                        <a:rPr lang="en-US" sz="1100" b="1" dirty="0">
                          <a:solidFill>
                            <a:schemeClr val="accent4"/>
                          </a:solidFill>
                          <a:effectLst/>
                        </a:rPr>
                        <a:t>Recall mailed</a:t>
                      </a:r>
                      <a:endParaRPr lang="en-US" sz="1100" b="1"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9873" marR="59873" marT="0" marB="0" anchor="ctr">
                    <a:solidFill>
                      <a:schemeClr val="accent2">
                        <a:lumMod val="20000"/>
                        <a:lumOff val="80000"/>
                      </a:schemeClr>
                    </a:solidFill>
                  </a:tcPr>
                </a:tc>
                <a:tc>
                  <a:txBody>
                    <a:bodyPr/>
                    <a:lstStyle/>
                    <a:p>
                      <a:pPr marL="0" marR="0" algn="ctr">
                        <a:lnSpc>
                          <a:spcPct val="107000"/>
                        </a:lnSpc>
                        <a:spcBef>
                          <a:spcPts val="0"/>
                        </a:spcBef>
                        <a:spcAft>
                          <a:spcPts val="0"/>
                        </a:spcAft>
                      </a:pPr>
                      <a:r>
                        <a:rPr lang="en-US" sz="1100" b="1" dirty="0">
                          <a:solidFill>
                            <a:schemeClr val="accent4"/>
                          </a:solidFill>
                          <a:effectLst/>
                        </a:rPr>
                        <a:t>Phone call </a:t>
                      </a:r>
                      <a:endParaRPr lang="en-US" sz="1100" b="1"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9873" marR="59873" marT="0" marB="0" anchor="ctr">
                    <a:solidFill>
                      <a:schemeClr val="accent2">
                        <a:lumMod val="20000"/>
                        <a:lumOff val="80000"/>
                      </a:schemeClr>
                    </a:solidFill>
                  </a:tcPr>
                </a:tc>
                <a:tc>
                  <a:txBody>
                    <a:bodyPr/>
                    <a:lstStyle/>
                    <a:p>
                      <a:pPr marL="0" marR="0" algn="ctr">
                        <a:lnSpc>
                          <a:spcPct val="107000"/>
                        </a:lnSpc>
                        <a:spcBef>
                          <a:spcPts val="0"/>
                        </a:spcBef>
                        <a:spcAft>
                          <a:spcPts val="0"/>
                        </a:spcAft>
                      </a:pPr>
                      <a:r>
                        <a:rPr lang="en-US" sz="1100" b="1" dirty="0">
                          <a:solidFill>
                            <a:schemeClr val="accent4"/>
                          </a:solidFill>
                          <a:effectLst/>
                        </a:rPr>
                        <a:t>Process varies by site</a:t>
                      </a:r>
                      <a:endParaRPr lang="en-US" sz="1100" b="1"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9873" marR="59873" marT="0" marB="0" anchor="ctr">
                    <a:solidFill>
                      <a:schemeClr val="accent2">
                        <a:lumMod val="20000"/>
                        <a:lumOff val="80000"/>
                      </a:schemeClr>
                    </a:solidFill>
                  </a:tcPr>
                </a:tc>
                <a:tc>
                  <a:txBody>
                    <a:bodyPr/>
                    <a:lstStyle/>
                    <a:p>
                      <a:pPr marL="0" marR="0" algn="ctr">
                        <a:lnSpc>
                          <a:spcPct val="107000"/>
                        </a:lnSpc>
                        <a:spcBef>
                          <a:spcPts val="0"/>
                        </a:spcBef>
                        <a:spcAft>
                          <a:spcPts val="0"/>
                        </a:spcAft>
                      </a:pPr>
                      <a:r>
                        <a:rPr lang="en-US" sz="1100" b="1" dirty="0">
                          <a:solidFill>
                            <a:schemeClr val="accent4"/>
                          </a:solidFill>
                          <a:effectLst/>
                        </a:rPr>
                        <a:t>No formal recall</a:t>
                      </a:r>
                      <a:endParaRPr lang="en-US" sz="1100" b="1"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9873" marR="59873" marT="0" marB="0" anchor="ctr">
                    <a:solidFill>
                      <a:schemeClr val="accent2">
                        <a:lumMod val="20000"/>
                        <a:lumOff val="80000"/>
                      </a:schemeClr>
                    </a:solidFill>
                  </a:tcPr>
                </a:tc>
                <a:extLst>
                  <a:ext uri="{0D108BD9-81ED-4DB2-BD59-A6C34878D82A}">
                    <a16:rowId xmlns:a16="http://schemas.microsoft.com/office/drawing/2014/main" val="3574139054"/>
                  </a:ext>
                </a:extLst>
              </a:tr>
              <a:tr h="265549">
                <a:tc>
                  <a:txBody>
                    <a:bodyPr/>
                    <a:lstStyle/>
                    <a:p>
                      <a:pPr marL="0" marR="0" algn="ctr">
                        <a:lnSpc>
                          <a:spcPct val="107000"/>
                        </a:lnSpc>
                        <a:spcBef>
                          <a:spcPts val="0"/>
                        </a:spcBef>
                        <a:spcAft>
                          <a:spcPts val="0"/>
                        </a:spcAft>
                      </a:pPr>
                      <a:r>
                        <a:rPr lang="en-US" sz="1100" b="1" dirty="0">
                          <a:solidFill>
                            <a:schemeClr val="accent4"/>
                          </a:solidFill>
                          <a:effectLst/>
                        </a:rPr>
                        <a:t>YT</a:t>
                      </a:r>
                      <a:endParaRPr lang="en-US" sz="1100" b="1"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9873" marR="59873" marT="0" marB="0" anchor="ctr">
                    <a:solidFill>
                      <a:schemeClr val="accent2">
                        <a:lumMod val="20000"/>
                        <a:lumOff val="80000"/>
                      </a:schemeClr>
                    </a:solidFill>
                  </a:tcPr>
                </a:tc>
                <a:tc>
                  <a:txBody>
                    <a:bodyPr/>
                    <a:lstStyle/>
                    <a:p>
                      <a:pPr marL="0" marR="0" algn="ctr">
                        <a:lnSpc>
                          <a:spcPct val="107000"/>
                        </a:lnSpc>
                        <a:spcBef>
                          <a:spcPts val="0"/>
                        </a:spcBef>
                        <a:spcAft>
                          <a:spcPts val="0"/>
                        </a:spcAft>
                        <a:tabLst>
                          <a:tab pos="5280025" algn="l"/>
                        </a:tabLst>
                      </a:pPr>
                      <a:r>
                        <a:rPr lang="en-US" sz="1100">
                          <a:solidFill>
                            <a:schemeClr val="accent4"/>
                          </a:solidFill>
                          <a:effectLst/>
                        </a:rPr>
                        <a:t>✓</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9873" marR="59873" marT="0" marB="0" anchor="ctr"/>
                </a:tc>
                <a:tc>
                  <a:txBody>
                    <a:bodyPr/>
                    <a:lstStyle/>
                    <a:p>
                      <a:pPr marL="0" marR="0" algn="ctr">
                        <a:lnSpc>
                          <a:spcPct val="107000"/>
                        </a:lnSpc>
                        <a:spcBef>
                          <a:spcPts val="0"/>
                        </a:spcBef>
                        <a:spcAft>
                          <a:spcPts val="0"/>
                        </a:spcAft>
                        <a:tabLst>
                          <a:tab pos="5280025" algn="l"/>
                        </a:tabLst>
                      </a:pPr>
                      <a:r>
                        <a:rPr lang="en-US" sz="1100">
                          <a:solidFill>
                            <a:schemeClr val="accent4"/>
                          </a:solidFill>
                          <a:effectLst/>
                        </a:rPr>
                        <a:t>✓</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9873" marR="59873" marT="0" marB="0" anchor="ctr"/>
                </a:tc>
                <a:tc>
                  <a:txBody>
                    <a:bodyPr/>
                    <a:lstStyle/>
                    <a:p>
                      <a:pPr marL="0" marR="0" algn="ctr">
                        <a:lnSpc>
                          <a:spcPct val="107000"/>
                        </a:lnSpc>
                        <a:spcBef>
                          <a:spcPts val="0"/>
                        </a:spcBef>
                        <a:spcAft>
                          <a:spcPts val="0"/>
                        </a:spcAft>
                        <a:tabLst>
                          <a:tab pos="5280025" algn="l"/>
                        </a:tabLst>
                      </a:pPr>
                      <a:r>
                        <a:rPr lang="en-CA" sz="1100">
                          <a:solidFill>
                            <a:schemeClr val="accent4"/>
                          </a:solidFill>
                          <a:effectLst/>
                        </a:rPr>
                        <a:t> </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9873" marR="59873" marT="0" marB="0" anchor="ctr"/>
                </a:tc>
                <a:tc>
                  <a:txBody>
                    <a:bodyPr/>
                    <a:lstStyle/>
                    <a:p>
                      <a:pPr marL="0" marR="0" algn="ctr">
                        <a:lnSpc>
                          <a:spcPct val="107000"/>
                        </a:lnSpc>
                        <a:spcBef>
                          <a:spcPts val="0"/>
                        </a:spcBef>
                        <a:spcAft>
                          <a:spcPts val="0"/>
                        </a:spcAft>
                        <a:tabLst>
                          <a:tab pos="5280025" algn="l"/>
                        </a:tabLst>
                      </a:pPr>
                      <a:r>
                        <a:rPr lang="en-CA" sz="1100">
                          <a:solidFill>
                            <a:schemeClr val="accent4"/>
                          </a:solidFill>
                          <a:effectLst/>
                        </a:rPr>
                        <a:t> </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9873" marR="59873" marT="0" marB="0" anchor="ctr"/>
                </a:tc>
                <a:extLst>
                  <a:ext uri="{0D108BD9-81ED-4DB2-BD59-A6C34878D82A}">
                    <a16:rowId xmlns:a16="http://schemas.microsoft.com/office/drawing/2014/main" val="801505094"/>
                  </a:ext>
                </a:extLst>
              </a:tr>
              <a:tr h="265549">
                <a:tc>
                  <a:txBody>
                    <a:bodyPr/>
                    <a:lstStyle/>
                    <a:p>
                      <a:pPr marL="0" marR="0" algn="ctr">
                        <a:lnSpc>
                          <a:spcPct val="107000"/>
                        </a:lnSpc>
                        <a:spcBef>
                          <a:spcPts val="0"/>
                        </a:spcBef>
                        <a:spcAft>
                          <a:spcPts val="0"/>
                        </a:spcAft>
                      </a:pPr>
                      <a:r>
                        <a:rPr lang="en-US" sz="1100" b="1" dirty="0">
                          <a:solidFill>
                            <a:schemeClr val="accent4"/>
                          </a:solidFill>
                          <a:effectLst/>
                        </a:rPr>
                        <a:t>NT</a:t>
                      </a:r>
                      <a:endParaRPr lang="en-US" sz="1100" b="1"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9873" marR="59873" marT="0" marB="0" anchor="ctr">
                    <a:solidFill>
                      <a:schemeClr val="accent2">
                        <a:lumMod val="20000"/>
                        <a:lumOff val="80000"/>
                      </a:schemeClr>
                    </a:solidFill>
                  </a:tcPr>
                </a:tc>
                <a:tc>
                  <a:txBody>
                    <a:bodyPr/>
                    <a:lstStyle/>
                    <a:p>
                      <a:pPr marL="0" marR="0" algn="ctr">
                        <a:lnSpc>
                          <a:spcPct val="107000"/>
                        </a:lnSpc>
                        <a:spcBef>
                          <a:spcPts val="0"/>
                        </a:spcBef>
                        <a:spcAft>
                          <a:spcPts val="0"/>
                        </a:spcAft>
                        <a:tabLst>
                          <a:tab pos="5280025" algn="l"/>
                        </a:tabLst>
                      </a:pPr>
                      <a:r>
                        <a:rPr lang="en-US" sz="1100">
                          <a:solidFill>
                            <a:schemeClr val="accent4"/>
                          </a:solidFill>
                          <a:effectLst/>
                        </a:rPr>
                        <a:t>✓</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9873" marR="59873" marT="0" marB="0" anchor="ctr"/>
                </a:tc>
                <a:tc>
                  <a:txBody>
                    <a:bodyPr/>
                    <a:lstStyle/>
                    <a:p>
                      <a:pPr marL="0" marR="0" algn="ctr">
                        <a:lnSpc>
                          <a:spcPct val="107000"/>
                        </a:lnSpc>
                        <a:spcBef>
                          <a:spcPts val="0"/>
                        </a:spcBef>
                        <a:spcAft>
                          <a:spcPts val="0"/>
                        </a:spcAft>
                        <a:tabLst>
                          <a:tab pos="5280025" algn="l"/>
                        </a:tabLst>
                      </a:pPr>
                      <a:r>
                        <a:rPr lang="en-US" sz="1100">
                          <a:solidFill>
                            <a:schemeClr val="accent4"/>
                          </a:solidFill>
                          <a:effectLst/>
                        </a:rPr>
                        <a:t>✓</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9873" marR="59873" marT="0" marB="0" anchor="ctr"/>
                </a:tc>
                <a:tc>
                  <a:txBody>
                    <a:bodyPr/>
                    <a:lstStyle/>
                    <a:p>
                      <a:pPr marL="0" marR="0" algn="ctr">
                        <a:lnSpc>
                          <a:spcPct val="107000"/>
                        </a:lnSpc>
                        <a:spcBef>
                          <a:spcPts val="0"/>
                        </a:spcBef>
                        <a:spcAft>
                          <a:spcPts val="0"/>
                        </a:spcAft>
                        <a:tabLst>
                          <a:tab pos="5280025" algn="l"/>
                        </a:tabLst>
                      </a:pPr>
                      <a:r>
                        <a:rPr lang="en-CA" sz="1100">
                          <a:solidFill>
                            <a:schemeClr val="accent4"/>
                          </a:solidFill>
                          <a:effectLst/>
                        </a:rPr>
                        <a:t> </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9873" marR="59873" marT="0" marB="0" anchor="ctr"/>
                </a:tc>
                <a:tc>
                  <a:txBody>
                    <a:bodyPr/>
                    <a:lstStyle/>
                    <a:p>
                      <a:pPr marL="0" marR="0" algn="ctr">
                        <a:lnSpc>
                          <a:spcPct val="107000"/>
                        </a:lnSpc>
                        <a:spcBef>
                          <a:spcPts val="0"/>
                        </a:spcBef>
                        <a:spcAft>
                          <a:spcPts val="0"/>
                        </a:spcAft>
                        <a:tabLst>
                          <a:tab pos="5280025" algn="l"/>
                        </a:tabLst>
                      </a:pPr>
                      <a:r>
                        <a:rPr lang="en-CA" sz="1100">
                          <a:solidFill>
                            <a:schemeClr val="accent4"/>
                          </a:solidFill>
                          <a:effectLst/>
                        </a:rPr>
                        <a:t> </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9873" marR="59873" marT="0" marB="0" anchor="ctr"/>
                </a:tc>
                <a:extLst>
                  <a:ext uri="{0D108BD9-81ED-4DB2-BD59-A6C34878D82A}">
                    <a16:rowId xmlns:a16="http://schemas.microsoft.com/office/drawing/2014/main" val="2825082444"/>
                  </a:ext>
                </a:extLst>
              </a:tr>
              <a:tr h="265549">
                <a:tc>
                  <a:txBody>
                    <a:bodyPr/>
                    <a:lstStyle/>
                    <a:p>
                      <a:pPr marL="0" marR="0" algn="ctr">
                        <a:lnSpc>
                          <a:spcPct val="107000"/>
                        </a:lnSpc>
                        <a:spcBef>
                          <a:spcPts val="0"/>
                        </a:spcBef>
                        <a:spcAft>
                          <a:spcPts val="0"/>
                        </a:spcAft>
                      </a:pPr>
                      <a:r>
                        <a:rPr lang="en-US" sz="1100" b="1">
                          <a:solidFill>
                            <a:schemeClr val="accent4"/>
                          </a:solidFill>
                          <a:effectLst/>
                        </a:rPr>
                        <a:t>NU*</a:t>
                      </a:r>
                      <a:endParaRPr lang="en-US" sz="1100" b="1">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9873" marR="59873" marT="0" marB="0" anchor="ctr">
                    <a:solidFill>
                      <a:schemeClr val="accent2">
                        <a:lumMod val="20000"/>
                        <a:lumOff val="80000"/>
                      </a:schemeClr>
                    </a:solidFill>
                  </a:tcPr>
                </a:tc>
                <a:tc>
                  <a:txBody>
                    <a:bodyPr/>
                    <a:lstStyle/>
                    <a:p>
                      <a:pPr marL="0" marR="0" algn="ctr">
                        <a:lnSpc>
                          <a:spcPct val="107000"/>
                        </a:lnSpc>
                        <a:spcBef>
                          <a:spcPts val="0"/>
                        </a:spcBef>
                        <a:spcAft>
                          <a:spcPts val="0"/>
                        </a:spcAft>
                        <a:tabLst>
                          <a:tab pos="5280025" algn="l"/>
                        </a:tabLst>
                      </a:pPr>
                      <a:r>
                        <a:rPr lang="en-CA" sz="1100">
                          <a:solidFill>
                            <a:schemeClr val="accent4"/>
                          </a:solidFill>
                          <a:effectLst/>
                        </a:rPr>
                        <a:t> </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9873" marR="59873" marT="0" marB="0" anchor="ctr"/>
                </a:tc>
                <a:tc>
                  <a:txBody>
                    <a:bodyPr/>
                    <a:lstStyle/>
                    <a:p>
                      <a:pPr marL="0" marR="0" algn="ctr">
                        <a:lnSpc>
                          <a:spcPct val="107000"/>
                        </a:lnSpc>
                        <a:spcBef>
                          <a:spcPts val="0"/>
                        </a:spcBef>
                        <a:spcAft>
                          <a:spcPts val="0"/>
                        </a:spcAft>
                        <a:tabLst>
                          <a:tab pos="5280025" algn="l"/>
                        </a:tabLst>
                      </a:pPr>
                      <a:r>
                        <a:rPr lang="en-CA" sz="1100">
                          <a:solidFill>
                            <a:schemeClr val="accent4"/>
                          </a:solidFill>
                          <a:effectLst/>
                        </a:rPr>
                        <a:t> </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9873" marR="59873" marT="0" marB="0" anchor="ctr"/>
                </a:tc>
                <a:tc>
                  <a:txBody>
                    <a:bodyPr/>
                    <a:lstStyle/>
                    <a:p>
                      <a:pPr marL="0" marR="0" algn="ctr">
                        <a:lnSpc>
                          <a:spcPct val="107000"/>
                        </a:lnSpc>
                        <a:spcBef>
                          <a:spcPts val="0"/>
                        </a:spcBef>
                        <a:spcAft>
                          <a:spcPts val="0"/>
                        </a:spcAft>
                        <a:tabLst>
                          <a:tab pos="5280025" algn="l"/>
                        </a:tabLst>
                      </a:pPr>
                      <a:r>
                        <a:rPr lang="en-CA" sz="1100">
                          <a:solidFill>
                            <a:schemeClr val="accent4"/>
                          </a:solidFill>
                          <a:effectLst/>
                        </a:rPr>
                        <a:t> </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9873" marR="59873" marT="0" marB="0" anchor="ctr"/>
                </a:tc>
                <a:tc>
                  <a:txBody>
                    <a:bodyPr/>
                    <a:lstStyle/>
                    <a:p>
                      <a:pPr marL="0" marR="0" algn="ctr">
                        <a:lnSpc>
                          <a:spcPct val="107000"/>
                        </a:lnSpc>
                        <a:spcBef>
                          <a:spcPts val="0"/>
                        </a:spcBef>
                        <a:spcAft>
                          <a:spcPts val="0"/>
                        </a:spcAft>
                        <a:tabLst>
                          <a:tab pos="5280025" algn="l"/>
                        </a:tabLst>
                      </a:pPr>
                      <a:r>
                        <a:rPr lang="en-US" sz="1100">
                          <a:solidFill>
                            <a:schemeClr val="accent4"/>
                          </a:solidFill>
                          <a:effectLst/>
                        </a:rPr>
                        <a:t>✓</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9873" marR="59873" marT="0" marB="0" anchor="ctr"/>
                </a:tc>
                <a:extLst>
                  <a:ext uri="{0D108BD9-81ED-4DB2-BD59-A6C34878D82A}">
                    <a16:rowId xmlns:a16="http://schemas.microsoft.com/office/drawing/2014/main" val="1483391934"/>
                  </a:ext>
                </a:extLst>
              </a:tr>
              <a:tr h="265549">
                <a:tc>
                  <a:txBody>
                    <a:bodyPr/>
                    <a:lstStyle/>
                    <a:p>
                      <a:pPr marL="0" marR="0" algn="ctr">
                        <a:lnSpc>
                          <a:spcPct val="107000"/>
                        </a:lnSpc>
                        <a:spcBef>
                          <a:spcPts val="0"/>
                        </a:spcBef>
                        <a:spcAft>
                          <a:spcPts val="0"/>
                        </a:spcAft>
                      </a:pPr>
                      <a:r>
                        <a:rPr lang="en-US" sz="1100" b="1" dirty="0">
                          <a:solidFill>
                            <a:schemeClr val="accent4"/>
                          </a:solidFill>
                          <a:effectLst/>
                        </a:rPr>
                        <a:t>BC</a:t>
                      </a:r>
                      <a:endParaRPr lang="en-US" sz="1100" b="1"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9873" marR="59873" marT="0" marB="0" anchor="ctr">
                    <a:solidFill>
                      <a:schemeClr val="accent2">
                        <a:lumMod val="20000"/>
                        <a:lumOff val="80000"/>
                      </a:schemeClr>
                    </a:solidFill>
                  </a:tcPr>
                </a:tc>
                <a:tc>
                  <a:txBody>
                    <a:bodyPr/>
                    <a:lstStyle/>
                    <a:p>
                      <a:pPr marL="0" marR="0" algn="ctr">
                        <a:lnSpc>
                          <a:spcPct val="107000"/>
                        </a:lnSpc>
                        <a:spcBef>
                          <a:spcPts val="0"/>
                        </a:spcBef>
                        <a:spcAft>
                          <a:spcPts val="0"/>
                        </a:spcAft>
                        <a:tabLst>
                          <a:tab pos="5280025" algn="l"/>
                        </a:tabLst>
                      </a:pPr>
                      <a:r>
                        <a:rPr lang="en-US" sz="1100">
                          <a:solidFill>
                            <a:schemeClr val="accent4"/>
                          </a:solidFill>
                          <a:effectLst/>
                        </a:rPr>
                        <a:t>✓</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9873" marR="59873" marT="0" marB="0" anchor="ctr"/>
                </a:tc>
                <a:tc>
                  <a:txBody>
                    <a:bodyPr/>
                    <a:lstStyle/>
                    <a:p>
                      <a:pPr marL="0" marR="0" algn="ctr">
                        <a:lnSpc>
                          <a:spcPct val="107000"/>
                        </a:lnSpc>
                        <a:spcBef>
                          <a:spcPts val="0"/>
                        </a:spcBef>
                        <a:spcAft>
                          <a:spcPts val="0"/>
                        </a:spcAft>
                        <a:tabLst>
                          <a:tab pos="5280025" algn="l"/>
                        </a:tabLst>
                      </a:pPr>
                      <a:r>
                        <a:rPr lang="en-US" sz="1100">
                          <a:solidFill>
                            <a:schemeClr val="accent4"/>
                          </a:solidFill>
                          <a:effectLst/>
                        </a:rPr>
                        <a:t>✓</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9873" marR="59873" marT="0" marB="0" anchor="ctr"/>
                </a:tc>
                <a:tc>
                  <a:txBody>
                    <a:bodyPr/>
                    <a:lstStyle/>
                    <a:p>
                      <a:pPr marL="0" marR="0" algn="ctr">
                        <a:lnSpc>
                          <a:spcPct val="107000"/>
                        </a:lnSpc>
                        <a:spcBef>
                          <a:spcPts val="0"/>
                        </a:spcBef>
                        <a:spcAft>
                          <a:spcPts val="0"/>
                        </a:spcAft>
                        <a:tabLst>
                          <a:tab pos="5280025" algn="l"/>
                        </a:tabLst>
                      </a:pPr>
                      <a:r>
                        <a:rPr lang="en-CA" sz="1100">
                          <a:solidFill>
                            <a:schemeClr val="accent4"/>
                          </a:solidFill>
                          <a:effectLst/>
                        </a:rPr>
                        <a:t> </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9873" marR="59873" marT="0" marB="0" anchor="ctr"/>
                </a:tc>
                <a:tc>
                  <a:txBody>
                    <a:bodyPr/>
                    <a:lstStyle/>
                    <a:p>
                      <a:pPr marL="0" marR="0" algn="ctr">
                        <a:lnSpc>
                          <a:spcPct val="107000"/>
                        </a:lnSpc>
                        <a:spcBef>
                          <a:spcPts val="0"/>
                        </a:spcBef>
                        <a:spcAft>
                          <a:spcPts val="0"/>
                        </a:spcAft>
                        <a:tabLst>
                          <a:tab pos="5280025" algn="l"/>
                        </a:tabLst>
                      </a:pPr>
                      <a:r>
                        <a:rPr lang="en-CA" sz="1100">
                          <a:solidFill>
                            <a:schemeClr val="accent4"/>
                          </a:solidFill>
                          <a:effectLst/>
                        </a:rPr>
                        <a:t> </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9873" marR="59873" marT="0" marB="0" anchor="ctr"/>
                </a:tc>
                <a:extLst>
                  <a:ext uri="{0D108BD9-81ED-4DB2-BD59-A6C34878D82A}">
                    <a16:rowId xmlns:a16="http://schemas.microsoft.com/office/drawing/2014/main" val="1379883430"/>
                  </a:ext>
                </a:extLst>
              </a:tr>
              <a:tr h="265549">
                <a:tc>
                  <a:txBody>
                    <a:bodyPr/>
                    <a:lstStyle/>
                    <a:p>
                      <a:pPr marL="0" marR="0" algn="ctr">
                        <a:lnSpc>
                          <a:spcPct val="107000"/>
                        </a:lnSpc>
                        <a:spcBef>
                          <a:spcPts val="0"/>
                        </a:spcBef>
                        <a:spcAft>
                          <a:spcPts val="0"/>
                        </a:spcAft>
                      </a:pPr>
                      <a:r>
                        <a:rPr lang="en-US" sz="1100" b="1">
                          <a:solidFill>
                            <a:schemeClr val="accent4"/>
                          </a:solidFill>
                          <a:effectLst/>
                        </a:rPr>
                        <a:t>AB</a:t>
                      </a:r>
                      <a:endParaRPr lang="en-US" sz="1100" b="1">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9873" marR="59873" marT="0" marB="0" anchor="ctr">
                    <a:solidFill>
                      <a:schemeClr val="accent2">
                        <a:lumMod val="20000"/>
                        <a:lumOff val="80000"/>
                      </a:schemeClr>
                    </a:solidFill>
                  </a:tcPr>
                </a:tc>
                <a:tc>
                  <a:txBody>
                    <a:bodyPr/>
                    <a:lstStyle/>
                    <a:p>
                      <a:pPr marL="0" marR="0" algn="ctr">
                        <a:lnSpc>
                          <a:spcPct val="107000"/>
                        </a:lnSpc>
                        <a:spcBef>
                          <a:spcPts val="0"/>
                        </a:spcBef>
                        <a:spcAft>
                          <a:spcPts val="0"/>
                        </a:spcAft>
                        <a:tabLst>
                          <a:tab pos="5280025" algn="l"/>
                        </a:tabLst>
                      </a:pPr>
                      <a:r>
                        <a:rPr lang="en-US" sz="1100">
                          <a:solidFill>
                            <a:schemeClr val="accent4"/>
                          </a:solidFill>
                          <a:effectLst/>
                        </a:rPr>
                        <a:t>✓</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9873" marR="59873" marT="0" marB="0" anchor="ctr"/>
                </a:tc>
                <a:tc>
                  <a:txBody>
                    <a:bodyPr/>
                    <a:lstStyle/>
                    <a:p>
                      <a:pPr marL="0" marR="0" algn="ctr">
                        <a:lnSpc>
                          <a:spcPct val="107000"/>
                        </a:lnSpc>
                        <a:spcBef>
                          <a:spcPts val="0"/>
                        </a:spcBef>
                        <a:spcAft>
                          <a:spcPts val="0"/>
                        </a:spcAft>
                        <a:tabLst>
                          <a:tab pos="5280025" algn="l"/>
                        </a:tabLst>
                      </a:pPr>
                      <a:r>
                        <a:rPr lang="en-CA" sz="1100">
                          <a:solidFill>
                            <a:schemeClr val="accent4"/>
                          </a:solidFill>
                          <a:effectLst/>
                        </a:rPr>
                        <a:t> </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9873" marR="59873" marT="0" marB="0" anchor="ctr"/>
                </a:tc>
                <a:tc>
                  <a:txBody>
                    <a:bodyPr/>
                    <a:lstStyle/>
                    <a:p>
                      <a:pPr marL="0" marR="0" algn="ctr">
                        <a:lnSpc>
                          <a:spcPct val="107000"/>
                        </a:lnSpc>
                        <a:spcBef>
                          <a:spcPts val="0"/>
                        </a:spcBef>
                        <a:spcAft>
                          <a:spcPts val="0"/>
                        </a:spcAft>
                        <a:tabLst>
                          <a:tab pos="5280025" algn="l"/>
                        </a:tabLst>
                      </a:pPr>
                      <a:r>
                        <a:rPr lang="en-CA" sz="1100">
                          <a:solidFill>
                            <a:schemeClr val="accent4"/>
                          </a:solidFill>
                          <a:effectLst/>
                        </a:rPr>
                        <a:t> </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9873" marR="59873" marT="0" marB="0" anchor="ctr"/>
                </a:tc>
                <a:tc>
                  <a:txBody>
                    <a:bodyPr/>
                    <a:lstStyle/>
                    <a:p>
                      <a:pPr marL="0" marR="0" algn="ctr">
                        <a:lnSpc>
                          <a:spcPct val="107000"/>
                        </a:lnSpc>
                        <a:spcBef>
                          <a:spcPts val="0"/>
                        </a:spcBef>
                        <a:spcAft>
                          <a:spcPts val="0"/>
                        </a:spcAft>
                        <a:tabLst>
                          <a:tab pos="5280025" algn="l"/>
                        </a:tabLst>
                      </a:pPr>
                      <a:r>
                        <a:rPr lang="en-CA" sz="1100">
                          <a:solidFill>
                            <a:schemeClr val="accent4"/>
                          </a:solidFill>
                          <a:effectLst/>
                        </a:rPr>
                        <a:t> </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9873" marR="59873" marT="0" marB="0" anchor="ctr"/>
                </a:tc>
                <a:extLst>
                  <a:ext uri="{0D108BD9-81ED-4DB2-BD59-A6C34878D82A}">
                    <a16:rowId xmlns:a16="http://schemas.microsoft.com/office/drawing/2014/main" val="2825517246"/>
                  </a:ext>
                </a:extLst>
              </a:tr>
              <a:tr h="265549">
                <a:tc>
                  <a:txBody>
                    <a:bodyPr/>
                    <a:lstStyle/>
                    <a:p>
                      <a:pPr marL="0" marR="0" algn="ctr">
                        <a:lnSpc>
                          <a:spcPct val="107000"/>
                        </a:lnSpc>
                        <a:spcBef>
                          <a:spcPts val="0"/>
                        </a:spcBef>
                        <a:spcAft>
                          <a:spcPts val="0"/>
                        </a:spcAft>
                      </a:pPr>
                      <a:r>
                        <a:rPr lang="en-US" sz="1100" b="1">
                          <a:solidFill>
                            <a:schemeClr val="accent4"/>
                          </a:solidFill>
                          <a:effectLst/>
                        </a:rPr>
                        <a:t>SK</a:t>
                      </a:r>
                      <a:endParaRPr lang="en-US" sz="1100" b="1">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9873" marR="59873" marT="0" marB="0" anchor="ctr">
                    <a:solidFill>
                      <a:schemeClr val="accent2">
                        <a:lumMod val="20000"/>
                        <a:lumOff val="80000"/>
                      </a:schemeClr>
                    </a:solidFill>
                  </a:tcPr>
                </a:tc>
                <a:tc>
                  <a:txBody>
                    <a:bodyPr/>
                    <a:lstStyle/>
                    <a:p>
                      <a:pPr marL="0" marR="0" algn="ctr">
                        <a:lnSpc>
                          <a:spcPct val="107000"/>
                        </a:lnSpc>
                        <a:spcBef>
                          <a:spcPts val="0"/>
                        </a:spcBef>
                        <a:spcAft>
                          <a:spcPts val="0"/>
                        </a:spcAft>
                        <a:tabLst>
                          <a:tab pos="5280025" algn="l"/>
                        </a:tabLst>
                      </a:pPr>
                      <a:r>
                        <a:rPr lang="en-US" sz="1100">
                          <a:solidFill>
                            <a:schemeClr val="accent4"/>
                          </a:solidFill>
                          <a:effectLst/>
                        </a:rPr>
                        <a:t>✓</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9873" marR="59873" marT="0" marB="0" anchor="ctr"/>
                </a:tc>
                <a:tc>
                  <a:txBody>
                    <a:bodyPr/>
                    <a:lstStyle/>
                    <a:p>
                      <a:pPr marL="0" marR="0" algn="ctr">
                        <a:lnSpc>
                          <a:spcPct val="107000"/>
                        </a:lnSpc>
                        <a:spcBef>
                          <a:spcPts val="0"/>
                        </a:spcBef>
                        <a:spcAft>
                          <a:spcPts val="0"/>
                        </a:spcAft>
                        <a:tabLst>
                          <a:tab pos="5280025" algn="l"/>
                        </a:tabLst>
                      </a:pPr>
                      <a:r>
                        <a:rPr lang="en-CA" sz="1100">
                          <a:solidFill>
                            <a:schemeClr val="accent4"/>
                          </a:solidFill>
                          <a:effectLst/>
                        </a:rPr>
                        <a:t> </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9873" marR="59873" marT="0" marB="0" anchor="ctr"/>
                </a:tc>
                <a:tc>
                  <a:txBody>
                    <a:bodyPr/>
                    <a:lstStyle/>
                    <a:p>
                      <a:pPr marL="0" marR="0" algn="ctr">
                        <a:lnSpc>
                          <a:spcPct val="107000"/>
                        </a:lnSpc>
                        <a:spcBef>
                          <a:spcPts val="0"/>
                        </a:spcBef>
                        <a:spcAft>
                          <a:spcPts val="0"/>
                        </a:spcAft>
                        <a:tabLst>
                          <a:tab pos="5280025" algn="l"/>
                        </a:tabLst>
                      </a:pPr>
                      <a:r>
                        <a:rPr lang="en-CA" sz="1100">
                          <a:solidFill>
                            <a:schemeClr val="accent4"/>
                          </a:solidFill>
                          <a:effectLst/>
                        </a:rPr>
                        <a:t> </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9873" marR="59873" marT="0" marB="0" anchor="ctr"/>
                </a:tc>
                <a:tc>
                  <a:txBody>
                    <a:bodyPr/>
                    <a:lstStyle/>
                    <a:p>
                      <a:pPr marL="0" marR="0" algn="ctr">
                        <a:lnSpc>
                          <a:spcPct val="107000"/>
                        </a:lnSpc>
                        <a:spcBef>
                          <a:spcPts val="0"/>
                        </a:spcBef>
                        <a:spcAft>
                          <a:spcPts val="0"/>
                        </a:spcAft>
                        <a:tabLst>
                          <a:tab pos="5280025" algn="l"/>
                        </a:tabLst>
                      </a:pPr>
                      <a:r>
                        <a:rPr lang="en-CA" sz="1100">
                          <a:solidFill>
                            <a:schemeClr val="accent4"/>
                          </a:solidFill>
                          <a:effectLst/>
                        </a:rPr>
                        <a:t> </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9873" marR="59873" marT="0" marB="0" anchor="ctr"/>
                </a:tc>
                <a:extLst>
                  <a:ext uri="{0D108BD9-81ED-4DB2-BD59-A6C34878D82A}">
                    <a16:rowId xmlns:a16="http://schemas.microsoft.com/office/drawing/2014/main" val="97797931"/>
                  </a:ext>
                </a:extLst>
              </a:tr>
              <a:tr h="265549">
                <a:tc>
                  <a:txBody>
                    <a:bodyPr/>
                    <a:lstStyle/>
                    <a:p>
                      <a:pPr marL="0" marR="0" algn="ctr">
                        <a:lnSpc>
                          <a:spcPct val="107000"/>
                        </a:lnSpc>
                        <a:spcBef>
                          <a:spcPts val="0"/>
                        </a:spcBef>
                        <a:spcAft>
                          <a:spcPts val="0"/>
                        </a:spcAft>
                      </a:pPr>
                      <a:r>
                        <a:rPr lang="en-US" sz="1100" b="1">
                          <a:solidFill>
                            <a:schemeClr val="accent4"/>
                          </a:solidFill>
                          <a:effectLst/>
                        </a:rPr>
                        <a:t>MB</a:t>
                      </a:r>
                      <a:endParaRPr lang="en-US" sz="1100" b="1">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9873" marR="59873" marT="0" marB="0" anchor="ctr">
                    <a:solidFill>
                      <a:schemeClr val="accent2">
                        <a:lumMod val="20000"/>
                        <a:lumOff val="80000"/>
                      </a:schemeClr>
                    </a:solidFill>
                  </a:tcPr>
                </a:tc>
                <a:tc>
                  <a:txBody>
                    <a:bodyPr/>
                    <a:lstStyle/>
                    <a:p>
                      <a:pPr marL="0" marR="0" algn="ctr">
                        <a:lnSpc>
                          <a:spcPct val="107000"/>
                        </a:lnSpc>
                        <a:spcBef>
                          <a:spcPts val="0"/>
                        </a:spcBef>
                        <a:spcAft>
                          <a:spcPts val="0"/>
                        </a:spcAft>
                        <a:tabLst>
                          <a:tab pos="5280025" algn="l"/>
                        </a:tabLst>
                      </a:pPr>
                      <a:r>
                        <a:rPr lang="en-US" sz="1100">
                          <a:solidFill>
                            <a:schemeClr val="accent4"/>
                          </a:solidFill>
                          <a:effectLst/>
                        </a:rPr>
                        <a:t>✓</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9873" marR="59873" marT="0" marB="0" anchor="ctr"/>
                </a:tc>
                <a:tc>
                  <a:txBody>
                    <a:bodyPr/>
                    <a:lstStyle/>
                    <a:p>
                      <a:pPr marL="0" marR="0" algn="ctr">
                        <a:lnSpc>
                          <a:spcPct val="107000"/>
                        </a:lnSpc>
                        <a:spcBef>
                          <a:spcPts val="0"/>
                        </a:spcBef>
                        <a:spcAft>
                          <a:spcPts val="0"/>
                        </a:spcAft>
                        <a:tabLst>
                          <a:tab pos="5280025" algn="l"/>
                        </a:tabLst>
                      </a:pPr>
                      <a:r>
                        <a:rPr lang="en-CA" sz="1100">
                          <a:solidFill>
                            <a:schemeClr val="accent4"/>
                          </a:solidFill>
                          <a:effectLst/>
                        </a:rPr>
                        <a:t> </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9873" marR="59873" marT="0" marB="0" anchor="ctr"/>
                </a:tc>
                <a:tc>
                  <a:txBody>
                    <a:bodyPr/>
                    <a:lstStyle/>
                    <a:p>
                      <a:pPr marL="0" marR="0" algn="ctr">
                        <a:lnSpc>
                          <a:spcPct val="107000"/>
                        </a:lnSpc>
                        <a:spcBef>
                          <a:spcPts val="0"/>
                        </a:spcBef>
                        <a:spcAft>
                          <a:spcPts val="0"/>
                        </a:spcAft>
                        <a:tabLst>
                          <a:tab pos="5280025" algn="l"/>
                        </a:tabLst>
                      </a:pPr>
                      <a:r>
                        <a:rPr lang="en-CA" sz="1100">
                          <a:solidFill>
                            <a:schemeClr val="accent4"/>
                          </a:solidFill>
                          <a:effectLst/>
                        </a:rPr>
                        <a:t> </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9873" marR="59873" marT="0" marB="0" anchor="ctr"/>
                </a:tc>
                <a:tc>
                  <a:txBody>
                    <a:bodyPr/>
                    <a:lstStyle/>
                    <a:p>
                      <a:pPr marL="0" marR="0" algn="ctr">
                        <a:lnSpc>
                          <a:spcPct val="107000"/>
                        </a:lnSpc>
                        <a:spcBef>
                          <a:spcPts val="0"/>
                        </a:spcBef>
                        <a:spcAft>
                          <a:spcPts val="0"/>
                        </a:spcAft>
                        <a:tabLst>
                          <a:tab pos="5280025" algn="l"/>
                        </a:tabLst>
                      </a:pPr>
                      <a:r>
                        <a:rPr lang="en-CA" sz="1100">
                          <a:solidFill>
                            <a:schemeClr val="accent4"/>
                          </a:solidFill>
                          <a:effectLst/>
                        </a:rPr>
                        <a:t> </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9873" marR="59873" marT="0" marB="0" anchor="ctr"/>
                </a:tc>
                <a:extLst>
                  <a:ext uri="{0D108BD9-81ED-4DB2-BD59-A6C34878D82A}">
                    <a16:rowId xmlns:a16="http://schemas.microsoft.com/office/drawing/2014/main" val="3423816220"/>
                  </a:ext>
                </a:extLst>
              </a:tr>
              <a:tr h="265549">
                <a:tc>
                  <a:txBody>
                    <a:bodyPr/>
                    <a:lstStyle/>
                    <a:p>
                      <a:pPr marL="0" marR="0" algn="ctr">
                        <a:lnSpc>
                          <a:spcPct val="107000"/>
                        </a:lnSpc>
                        <a:spcBef>
                          <a:spcPts val="0"/>
                        </a:spcBef>
                        <a:spcAft>
                          <a:spcPts val="0"/>
                        </a:spcAft>
                      </a:pPr>
                      <a:r>
                        <a:rPr lang="en-US" sz="1100" b="1" dirty="0">
                          <a:solidFill>
                            <a:schemeClr val="accent4"/>
                          </a:solidFill>
                          <a:effectLst/>
                        </a:rPr>
                        <a:t>ON</a:t>
                      </a:r>
                      <a:endParaRPr lang="en-US" sz="1100" b="1"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9873" marR="59873" marT="0" marB="0" anchor="ctr">
                    <a:solidFill>
                      <a:schemeClr val="accent2">
                        <a:lumMod val="20000"/>
                        <a:lumOff val="80000"/>
                      </a:schemeClr>
                    </a:solidFill>
                  </a:tcPr>
                </a:tc>
                <a:tc>
                  <a:txBody>
                    <a:bodyPr/>
                    <a:lstStyle/>
                    <a:p>
                      <a:pPr marL="0" marR="0" algn="ctr">
                        <a:lnSpc>
                          <a:spcPct val="107000"/>
                        </a:lnSpc>
                        <a:spcBef>
                          <a:spcPts val="0"/>
                        </a:spcBef>
                        <a:spcAft>
                          <a:spcPts val="0"/>
                        </a:spcAft>
                        <a:tabLst>
                          <a:tab pos="5280025" algn="l"/>
                        </a:tabLst>
                      </a:pPr>
                      <a:r>
                        <a:rPr lang="en-US" sz="1100">
                          <a:solidFill>
                            <a:schemeClr val="accent4"/>
                          </a:solidFill>
                          <a:effectLst/>
                        </a:rPr>
                        <a:t>✓</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9873" marR="59873" marT="0" marB="0" anchor="ctr"/>
                </a:tc>
                <a:tc>
                  <a:txBody>
                    <a:bodyPr/>
                    <a:lstStyle/>
                    <a:p>
                      <a:pPr marL="0" marR="0" algn="ctr">
                        <a:lnSpc>
                          <a:spcPct val="107000"/>
                        </a:lnSpc>
                        <a:spcBef>
                          <a:spcPts val="0"/>
                        </a:spcBef>
                        <a:spcAft>
                          <a:spcPts val="0"/>
                        </a:spcAft>
                        <a:tabLst>
                          <a:tab pos="5280025" algn="l"/>
                        </a:tabLst>
                      </a:pPr>
                      <a:r>
                        <a:rPr lang="en-CA" sz="1100">
                          <a:solidFill>
                            <a:schemeClr val="accent4"/>
                          </a:solidFill>
                          <a:effectLst/>
                        </a:rPr>
                        <a:t> </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9873" marR="59873" marT="0" marB="0" anchor="ctr"/>
                </a:tc>
                <a:tc>
                  <a:txBody>
                    <a:bodyPr/>
                    <a:lstStyle/>
                    <a:p>
                      <a:pPr marL="0" marR="0" algn="ctr">
                        <a:lnSpc>
                          <a:spcPct val="107000"/>
                        </a:lnSpc>
                        <a:spcBef>
                          <a:spcPts val="0"/>
                        </a:spcBef>
                        <a:spcAft>
                          <a:spcPts val="0"/>
                        </a:spcAft>
                        <a:tabLst>
                          <a:tab pos="5280025" algn="l"/>
                        </a:tabLst>
                      </a:pPr>
                      <a:r>
                        <a:rPr lang="en-CA" sz="1100">
                          <a:solidFill>
                            <a:schemeClr val="accent4"/>
                          </a:solidFill>
                          <a:effectLst/>
                        </a:rPr>
                        <a:t> </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9873" marR="59873" marT="0" marB="0" anchor="ctr"/>
                </a:tc>
                <a:tc>
                  <a:txBody>
                    <a:bodyPr/>
                    <a:lstStyle/>
                    <a:p>
                      <a:pPr marL="0" marR="0" algn="ctr">
                        <a:lnSpc>
                          <a:spcPct val="107000"/>
                        </a:lnSpc>
                        <a:spcBef>
                          <a:spcPts val="0"/>
                        </a:spcBef>
                        <a:spcAft>
                          <a:spcPts val="0"/>
                        </a:spcAft>
                        <a:tabLst>
                          <a:tab pos="5280025" algn="l"/>
                        </a:tabLst>
                      </a:pPr>
                      <a:r>
                        <a:rPr lang="en-CA" sz="1100">
                          <a:solidFill>
                            <a:schemeClr val="accent4"/>
                          </a:solidFill>
                          <a:effectLst/>
                        </a:rPr>
                        <a:t> </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9873" marR="59873" marT="0" marB="0" anchor="ctr"/>
                </a:tc>
                <a:extLst>
                  <a:ext uri="{0D108BD9-81ED-4DB2-BD59-A6C34878D82A}">
                    <a16:rowId xmlns:a16="http://schemas.microsoft.com/office/drawing/2014/main" val="11623631"/>
                  </a:ext>
                </a:extLst>
              </a:tr>
              <a:tr h="282180">
                <a:tc>
                  <a:txBody>
                    <a:bodyPr/>
                    <a:lstStyle/>
                    <a:p>
                      <a:pPr marL="0" marR="0" algn="ctr">
                        <a:lnSpc>
                          <a:spcPct val="107000"/>
                        </a:lnSpc>
                        <a:spcBef>
                          <a:spcPts val="0"/>
                        </a:spcBef>
                        <a:spcAft>
                          <a:spcPts val="0"/>
                        </a:spcAft>
                      </a:pPr>
                      <a:r>
                        <a:rPr lang="en-US" sz="1100" b="1">
                          <a:solidFill>
                            <a:schemeClr val="accent4"/>
                          </a:solidFill>
                          <a:effectLst/>
                        </a:rPr>
                        <a:t>QC</a:t>
                      </a:r>
                      <a:endParaRPr lang="en-US" sz="1100" b="1">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9873" marR="59873" marT="0" marB="0" anchor="ctr">
                    <a:solidFill>
                      <a:schemeClr val="accent2">
                        <a:lumMod val="20000"/>
                        <a:lumOff val="80000"/>
                      </a:schemeClr>
                    </a:solidFill>
                  </a:tcPr>
                </a:tc>
                <a:tc>
                  <a:txBody>
                    <a:bodyPr/>
                    <a:lstStyle/>
                    <a:p>
                      <a:pPr marL="0" marR="0" algn="ctr">
                        <a:lnSpc>
                          <a:spcPct val="107000"/>
                        </a:lnSpc>
                        <a:spcBef>
                          <a:spcPts val="0"/>
                        </a:spcBef>
                        <a:spcAft>
                          <a:spcPts val="0"/>
                        </a:spcAft>
                        <a:tabLst>
                          <a:tab pos="5280025" algn="l"/>
                        </a:tabLst>
                      </a:pPr>
                      <a:r>
                        <a:rPr lang="en-US" sz="1100">
                          <a:solidFill>
                            <a:schemeClr val="accent4"/>
                          </a:solidFill>
                          <a:effectLst/>
                        </a:rPr>
                        <a:t>✓</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9873" marR="59873" marT="0" marB="0" anchor="ctr"/>
                </a:tc>
                <a:tc>
                  <a:txBody>
                    <a:bodyPr/>
                    <a:lstStyle/>
                    <a:p>
                      <a:pPr marL="0" marR="0" algn="ctr">
                        <a:lnSpc>
                          <a:spcPct val="107000"/>
                        </a:lnSpc>
                        <a:spcBef>
                          <a:spcPts val="0"/>
                        </a:spcBef>
                        <a:spcAft>
                          <a:spcPts val="0"/>
                        </a:spcAft>
                        <a:tabLst>
                          <a:tab pos="5280025" algn="l"/>
                        </a:tabLst>
                      </a:pPr>
                      <a:r>
                        <a:rPr lang="en-CA" sz="1100">
                          <a:solidFill>
                            <a:schemeClr val="accent4"/>
                          </a:solidFill>
                          <a:effectLst/>
                        </a:rPr>
                        <a:t> </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9873" marR="59873" marT="0" marB="0" anchor="ctr"/>
                </a:tc>
                <a:tc>
                  <a:txBody>
                    <a:bodyPr/>
                    <a:lstStyle/>
                    <a:p>
                      <a:pPr marL="0" marR="0" algn="ctr">
                        <a:lnSpc>
                          <a:spcPct val="107000"/>
                        </a:lnSpc>
                        <a:spcBef>
                          <a:spcPts val="0"/>
                        </a:spcBef>
                        <a:spcAft>
                          <a:spcPts val="0"/>
                        </a:spcAft>
                        <a:tabLst>
                          <a:tab pos="5280025" algn="l"/>
                        </a:tabLst>
                      </a:pPr>
                      <a:r>
                        <a:rPr lang="en-CA" sz="1100">
                          <a:solidFill>
                            <a:schemeClr val="accent4"/>
                          </a:solidFill>
                          <a:effectLst/>
                        </a:rPr>
                        <a:t> </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9873" marR="59873" marT="0" marB="0" anchor="ctr"/>
                </a:tc>
                <a:tc>
                  <a:txBody>
                    <a:bodyPr/>
                    <a:lstStyle/>
                    <a:p>
                      <a:pPr marL="0" marR="0" algn="ctr">
                        <a:lnSpc>
                          <a:spcPct val="107000"/>
                        </a:lnSpc>
                        <a:spcBef>
                          <a:spcPts val="0"/>
                        </a:spcBef>
                        <a:spcAft>
                          <a:spcPts val="0"/>
                        </a:spcAft>
                        <a:tabLst>
                          <a:tab pos="5280025" algn="l"/>
                        </a:tabLst>
                      </a:pPr>
                      <a:r>
                        <a:rPr lang="en-CA" sz="1100">
                          <a:solidFill>
                            <a:schemeClr val="accent4"/>
                          </a:solidFill>
                          <a:effectLst/>
                        </a:rPr>
                        <a:t> </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9873" marR="59873" marT="0" marB="0" anchor="ctr"/>
                </a:tc>
                <a:extLst>
                  <a:ext uri="{0D108BD9-81ED-4DB2-BD59-A6C34878D82A}">
                    <a16:rowId xmlns:a16="http://schemas.microsoft.com/office/drawing/2014/main" val="1996164948"/>
                  </a:ext>
                </a:extLst>
              </a:tr>
              <a:tr h="35537">
                <a:tc>
                  <a:txBody>
                    <a:bodyPr/>
                    <a:lstStyle/>
                    <a:p>
                      <a:pPr marL="0" marR="0" algn="ctr">
                        <a:lnSpc>
                          <a:spcPct val="107000"/>
                        </a:lnSpc>
                        <a:spcBef>
                          <a:spcPts val="0"/>
                        </a:spcBef>
                        <a:spcAft>
                          <a:spcPts val="0"/>
                        </a:spcAft>
                      </a:pPr>
                      <a:r>
                        <a:rPr lang="en-US" sz="1100" b="1">
                          <a:solidFill>
                            <a:schemeClr val="accent4"/>
                          </a:solidFill>
                          <a:effectLst/>
                        </a:rPr>
                        <a:t>NB</a:t>
                      </a:r>
                      <a:endParaRPr lang="en-US" sz="1100" b="1">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9873" marR="59873" marT="0" marB="0" anchor="ctr">
                    <a:solidFill>
                      <a:schemeClr val="accent2">
                        <a:lumMod val="20000"/>
                        <a:lumOff val="80000"/>
                      </a:schemeClr>
                    </a:solidFill>
                  </a:tcPr>
                </a:tc>
                <a:tc>
                  <a:txBody>
                    <a:bodyPr/>
                    <a:lstStyle/>
                    <a:p>
                      <a:pPr marL="0" marR="0" algn="ctr">
                        <a:lnSpc>
                          <a:spcPct val="107000"/>
                        </a:lnSpc>
                        <a:spcBef>
                          <a:spcPts val="0"/>
                        </a:spcBef>
                        <a:spcAft>
                          <a:spcPts val="0"/>
                        </a:spcAft>
                        <a:tabLst>
                          <a:tab pos="5280025" algn="l"/>
                        </a:tabLst>
                      </a:pPr>
                      <a:r>
                        <a:rPr lang="en-CA" sz="1100">
                          <a:solidFill>
                            <a:schemeClr val="accent4"/>
                          </a:solidFill>
                          <a:effectLst/>
                        </a:rPr>
                        <a:t> </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9873" marR="59873" marT="0" marB="0" anchor="ctr"/>
                </a:tc>
                <a:tc>
                  <a:txBody>
                    <a:bodyPr/>
                    <a:lstStyle/>
                    <a:p>
                      <a:pPr marL="0" marR="0" algn="ctr">
                        <a:lnSpc>
                          <a:spcPct val="107000"/>
                        </a:lnSpc>
                        <a:spcBef>
                          <a:spcPts val="0"/>
                        </a:spcBef>
                        <a:spcAft>
                          <a:spcPts val="0"/>
                        </a:spcAft>
                        <a:tabLst>
                          <a:tab pos="5280025" algn="l"/>
                        </a:tabLst>
                      </a:pPr>
                      <a:r>
                        <a:rPr lang="en-US" sz="1100">
                          <a:solidFill>
                            <a:schemeClr val="accent4"/>
                          </a:solidFill>
                          <a:effectLst/>
                        </a:rPr>
                        <a:t>✓</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9873" marR="59873" marT="0" marB="0" anchor="ctr"/>
                </a:tc>
                <a:tc>
                  <a:txBody>
                    <a:bodyPr/>
                    <a:lstStyle/>
                    <a:p>
                      <a:pPr marL="0" marR="0" algn="ctr">
                        <a:lnSpc>
                          <a:spcPct val="107000"/>
                        </a:lnSpc>
                        <a:spcBef>
                          <a:spcPts val="0"/>
                        </a:spcBef>
                        <a:spcAft>
                          <a:spcPts val="0"/>
                        </a:spcAft>
                        <a:tabLst>
                          <a:tab pos="5280025" algn="l"/>
                        </a:tabLst>
                      </a:pPr>
                      <a:r>
                        <a:rPr lang="en-US" sz="1100">
                          <a:solidFill>
                            <a:schemeClr val="accent4"/>
                          </a:solidFill>
                          <a:effectLst/>
                        </a:rPr>
                        <a:t>✓</a:t>
                      </a:r>
                    </a:p>
                    <a:p>
                      <a:pPr marL="0" marR="0" algn="ctr">
                        <a:lnSpc>
                          <a:spcPct val="107000"/>
                        </a:lnSpc>
                        <a:spcBef>
                          <a:spcPts val="0"/>
                        </a:spcBef>
                        <a:spcAft>
                          <a:spcPts val="0"/>
                        </a:spcAft>
                        <a:tabLst>
                          <a:tab pos="5280025" algn="l"/>
                        </a:tabLst>
                      </a:pPr>
                      <a:r>
                        <a:rPr lang="en-CA" sz="1100">
                          <a:solidFill>
                            <a:schemeClr val="accent4"/>
                          </a:solidFill>
                          <a:effectLst/>
                        </a:rPr>
                        <a:t>(phone call or letters)</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9873" marR="59873" marT="0" marB="0" anchor="ctr"/>
                </a:tc>
                <a:tc>
                  <a:txBody>
                    <a:bodyPr/>
                    <a:lstStyle/>
                    <a:p>
                      <a:pPr marL="0" marR="0" algn="ctr">
                        <a:lnSpc>
                          <a:spcPct val="107000"/>
                        </a:lnSpc>
                        <a:spcBef>
                          <a:spcPts val="0"/>
                        </a:spcBef>
                        <a:spcAft>
                          <a:spcPts val="0"/>
                        </a:spcAft>
                        <a:tabLst>
                          <a:tab pos="5280025" algn="l"/>
                        </a:tabLst>
                      </a:pPr>
                      <a:r>
                        <a:rPr lang="en-CA" sz="1100">
                          <a:solidFill>
                            <a:schemeClr val="accent4"/>
                          </a:solidFill>
                          <a:effectLst/>
                        </a:rPr>
                        <a:t> </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9873" marR="59873" marT="0" marB="0" anchor="ctr"/>
                </a:tc>
                <a:extLst>
                  <a:ext uri="{0D108BD9-81ED-4DB2-BD59-A6C34878D82A}">
                    <a16:rowId xmlns:a16="http://schemas.microsoft.com/office/drawing/2014/main" val="2368356662"/>
                  </a:ext>
                </a:extLst>
              </a:tr>
              <a:tr h="265549">
                <a:tc>
                  <a:txBody>
                    <a:bodyPr/>
                    <a:lstStyle/>
                    <a:p>
                      <a:pPr marL="0" marR="0" algn="ctr">
                        <a:lnSpc>
                          <a:spcPct val="107000"/>
                        </a:lnSpc>
                        <a:spcBef>
                          <a:spcPts val="0"/>
                        </a:spcBef>
                        <a:spcAft>
                          <a:spcPts val="0"/>
                        </a:spcAft>
                      </a:pPr>
                      <a:r>
                        <a:rPr lang="en-US" sz="1100" b="1">
                          <a:solidFill>
                            <a:schemeClr val="accent4"/>
                          </a:solidFill>
                          <a:effectLst/>
                        </a:rPr>
                        <a:t>NS</a:t>
                      </a:r>
                      <a:endParaRPr lang="en-US" sz="1100" b="1">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9873" marR="59873" marT="0" marB="0" anchor="ctr">
                    <a:solidFill>
                      <a:schemeClr val="accent2">
                        <a:lumMod val="20000"/>
                        <a:lumOff val="80000"/>
                      </a:schemeClr>
                    </a:solidFill>
                  </a:tcPr>
                </a:tc>
                <a:tc>
                  <a:txBody>
                    <a:bodyPr/>
                    <a:lstStyle/>
                    <a:p>
                      <a:pPr marL="0" marR="0" algn="ctr">
                        <a:lnSpc>
                          <a:spcPct val="107000"/>
                        </a:lnSpc>
                        <a:spcBef>
                          <a:spcPts val="0"/>
                        </a:spcBef>
                        <a:spcAft>
                          <a:spcPts val="0"/>
                        </a:spcAft>
                        <a:tabLst>
                          <a:tab pos="5280025" algn="l"/>
                        </a:tabLst>
                      </a:pPr>
                      <a:r>
                        <a:rPr lang="en-US" sz="1100">
                          <a:solidFill>
                            <a:schemeClr val="accent4"/>
                          </a:solidFill>
                          <a:effectLst/>
                        </a:rPr>
                        <a:t>✓</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9873" marR="59873" marT="0" marB="0" anchor="ctr"/>
                </a:tc>
                <a:tc>
                  <a:txBody>
                    <a:bodyPr/>
                    <a:lstStyle/>
                    <a:p>
                      <a:pPr marL="0" marR="0" algn="ctr">
                        <a:lnSpc>
                          <a:spcPct val="107000"/>
                        </a:lnSpc>
                        <a:spcBef>
                          <a:spcPts val="0"/>
                        </a:spcBef>
                        <a:spcAft>
                          <a:spcPts val="0"/>
                        </a:spcAft>
                        <a:tabLst>
                          <a:tab pos="5280025" algn="l"/>
                        </a:tabLst>
                      </a:pPr>
                      <a:r>
                        <a:rPr lang="en-CA" sz="1100">
                          <a:solidFill>
                            <a:schemeClr val="accent4"/>
                          </a:solidFill>
                          <a:effectLst/>
                        </a:rPr>
                        <a:t> </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9873" marR="59873" marT="0" marB="0" anchor="ctr"/>
                </a:tc>
                <a:tc>
                  <a:txBody>
                    <a:bodyPr/>
                    <a:lstStyle/>
                    <a:p>
                      <a:pPr marL="0" marR="0" algn="ctr">
                        <a:lnSpc>
                          <a:spcPct val="107000"/>
                        </a:lnSpc>
                        <a:spcBef>
                          <a:spcPts val="0"/>
                        </a:spcBef>
                        <a:spcAft>
                          <a:spcPts val="0"/>
                        </a:spcAft>
                        <a:tabLst>
                          <a:tab pos="5280025" algn="l"/>
                        </a:tabLst>
                      </a:pPr>
                      <a:r>
                        <a:rPr lang="en-CA" sz="1100">
                          <a:solidFill>
                            <a:schemeClr val="accent4"/>
                          </a:solidFill>
                          <a:effectLst/>
                        </a:rPr>
                        <a:t> </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9873" marR="59873" marT="0" marB="0" anchor="ctr"/>
                </a:tc>
                <a:tc>
                  <a:txBody>
                    <a:bodyPr/>
                    <a:lstStyle/>
                    <a:p>
                      <a:pPr marL="0" marR="0" algn="ctr">
                        <a:lnSpc>
                          <a:spcPct val="107000"/>
                        </a:lnSpc>
                        <a:spcBef>
                          <a:spcPts val="0"/>
                        </a:spcBef>
                        <a:spcAft>
                          <a:spcPts val="0"/>
                        </a:spcAft>
                        <a:tabLst>
                          <a:tab pos="5280025" algn="l"/>
                        </a:tabLst>
                      </a:pPr>
                      <a:r>
                        <a:rPr lang="en-CA" sz="1100">
                          <a:solidFill>
                            <a:schemeClr val="accent4"/>
                          </a:solidFill>
                          <a:effectLst/>
                        </a:rPr>
                        <a:t> </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9873" marR="59873" marT="0" marB="0" anchor="ctr"/>
                </a:tc>
                <a:extLst>
                  <a:ext uri="{0D108BD9-81ED-4DB2-BD59-A6C34878D82A}">
                    <a16:rowId xmlns:a16="http://schemas.microsoft.com/office/drawing/2014/main" val="1298927858"/>
                  </a:ext>
                </a:extLst>
              </a:tr>
              <a:tr h="265549">
                <a:tc>
                  <a:txBody>
                    <a:bodyPr/>
                    <a:lstStyle/>
                    <a:p>
                      <a:pPr marL="0" marR="0" algn="ctr">
                        <a:lnSpc>
                          <a:spcPct val="107000"/>
                        </a:lnSpc>
                        <a:spcBef>
                          <a:spcPts val="0"/>
                        </a:spcBef>
                        <a:spcAft>
                          <a:spcPts val="0"/>
                        </a:spcAft>
                      </a:pPr>
                      <a:r>
                        <a:rPr lang="en-US" sz="1100" b="1" dirty="0">
                          <a:solidFill>
                            <a:schemeClr val="accent4"/>
                          </a:solidFill>
                          <a:effectLst/>
                        </a:rPr>
                        <a:t>PE</a:t>
                      </a:r>
                      <a:endParaRPr lang="en-US" sz="1100" b="1"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9873" marR="59873" marT="0" marB="0" anchor="ctr">
                    <a:solidFill>
                      <a:schemeClr val="accent2">
                        <a:lumMod val="20000"/>
                        <a:lumOff val="80000"/>
                      </a:schemeClr>
                    </a:solidFill>
                  </a:tcPr>
                </a:tc>
                <a:tc>
                  <a:txBody>
                    <a:bodyPr/>
                    <a:lstStyle/>
                    <a:p>
                      <a:pPr marL="0" marR="0" algn="ctr">
                        <a:lnSpc>
                          <a:spcPct val="107000"/>
                        </a:lnSpc>
                        <a:spcBef>
                          <a:spcPts val="0"/>
                        </a:spcBef>
                        <a:spcAft>
                          <a:spcPts val="0"/>
                        </a:spcAft>
                        <a:tabLst>
                          <a:tab pos="5280025" algn="l"/>
                        </a:tabLst>
                      </a:pPr>
                      <a:r>
                        <a:rPr lang="en-US" sz="1100">
                          <a:solidFill>
                            <a:schemeClr val="accent4"/>
                          </a:solidFill>
                          <a:effectLst/>
                        </a:rPr>
                        <a:t>✓</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9873" marR="59873" marT="0" marB="0" anchor="ctr"/>
                </a:tc>
                <a:tc>
                  <a:txBody>
                    <a:bodyPr/>
                    <a:lstStyle/>
                    <a:p>
                      <a:pPr marL="0" marR="0" algn="ctr">
                        <a:lnSpc>
                          <a:spcPct val="107000"/>
                        </a:lnSpc>
                        <a:spcBef>
                          <a:spcPts val="0"/>
                        </a:spcBef>
                        <a:spcAft>
                          <a:spcPts val="0"/>
                        </a:spcAft>
                        <a:tabLst>
                          <a:tab pos="5280025" algn="l"/>
                        </a:tabLst>
                      </a:pPr>
                      <a:r>
                        <a:rPr lang="en-CA" sz="1100">
                          <a:solidFill>
                            <a:schemeClr val="accent4"/>
                          </a:solidFill>
                          <a:effectLst/>
                        </a:rPr>
                        <a:t> </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9873" marR="59873" marT="0" marB="0" anchor="ctr"/>
                </a:tc>
                <a:tc>
                  <a:txBody>
                    <a:bodyPr/>
                    <a:lstStyle/>
                    <a:p>
                      <a:pPr marL="0" marR="0" algn="ctr">
                        <a:lnSpc>
                          <a:spcPct val="107000"/>
                        </a:lnSpc>
                        <a:spcBef>
                          <a:spcPts val="0"/>
                        </a:spcBef>
                        <a:spcAft>
                          <a:spcPts val="0"/>
                        </a:spcAft>
                        <a:tabLst>
                          <a:tab pos="5280025" algn="l"/>
                        </a:tabLst>
                      </a:pPr>
                      <a:r>
                        <a:rPr lang="en-CA" sz="1100">
                          <a:solidFill>
                            <a:schemeClr val="accent4"/>
                          </a:solidFill>
                          <a:effectLst/>
                        </a:rPr>
                        <a:t> </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9873" marR="59873" marT="0" marB="0" anchor="ctr"/>
                </a:tc>
                <a:tc>
                  <a:txBody>
                    <a:bodyPr/>
                    <a:lstStyle/>
                    <a:p>
                      <a:pPr marL="0" marR="0" algn="ctr">
                        <a:lnSpc>
                          <a:spcPct val="107000"/>
                        </a:lnSpc>
                        <a:spcBef>
                          <a:spcPts val="0"/>
                        </a:spcBef>
                        <a:spcAft>
                          <a:spcPts val="0"/>
                        </a:spcAft>
                        <a:tabLst>
                          <a:tab pos="5280025" algn="l"/>
                        </a:tabLst>
                      </a:pPr>
                      <a:r>
                        <a:rPr lang="en-CA" sz="1100">
                          <a:solidFill>
                            <a:schemeClr val="accent4"/>
                          </a:solidFill>
                          <a:effectLst/>
                        </a:rPr>
                        <a:t> </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9873" marR="59873" marT="0" marB="0" anchor="ctr"/>
                </a:tc>
                <a:extLst>
                  <a:ext uri="{0D108BD9-81ED-4DB2-BD59-A6C34878D82A}">
                    <a16:rowId xmlns:a16="http://schemas.microsoft.com/office/drawing/2014/main" val="1397987067"/>
                  </a:ext>
                </a:extLst>
              </a:tr>
              <a:tr h="265549">
                <a:tc>
                  <a:txBody>
                    <a:bodyPr/>
                    <a:lstStyle/>
                    <a:p>
                      <a:pPr marL="0" marR="0" algn="ctr">
                        <a:lnSpc>
                          <a:spcPct val="107000"/>
                        </a:lnSpc>
                        <a:spcBef>
                          <a:spcPts val="0"/>
                        </a:spcBef>
                        <a:spcAft>
                          <a:spcPts val="0"/>
                        </a:spcAft>
                      </a:pPr>
                      <a:r>
                        <a:rPr lang="en-US" sz="1100" b="1" dirty="0">
                          <a:solidFill>
                            <a:schemeClr val="accent4"/>
                          </a:solidFill>
                          <a:effectLst/>
                        </a:rPr>
                        <a:t>NL</a:t>
                      </a:r>
                      <a:endParaRPr lang="en-US" sz="1100" b="1"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9873" marR="59873" marT="0" marB="0" anchor="ctr">
                    <a:solidFill>
                      <a:schemeClr val="accent2">
                        <a:lumMod val="20000"/>
                        <a:lumOff val="80000"/>
                      </a:schemeClr>
                    </a:solidFill>
                  </a:tcPr>
                </a:tc>
                <a:tc>
                  <a:txBody>
                    <a:bodyPr/>
                    <a:lstStyle/>
                    <a:p>
                      <a:pPr marL="0" marR="0" algn="ctr">
                        <a:lnSpc>
                          <a:spcPct val="107000"/>
                        </a:lnSpc>
                        <a:spcBef>
                          <a:spcPts val="0"/>
                        </a:spcBef>
                        <a:spcAft>
                          <a:spcPts val="0"/>
                        </a:spcAft>
                        <a:tabLst>
                          <a:tab pos="5280025" algn="l"/>
                        </a:tabLst>
                      </a:pPr>
                      <a:r>
                        <a:rPr lang="en-US" sz="1100">
                          <a:solidFill>
                            <a:schemeClr val="accent4"/>
                          </a:solidFill>
                          <a:effectLst/>
                        </a:rPr>
                        <a:t>✓</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9873" marR="59873" marT="0" marB="0" anchor="ctr"/>
                </a:tc>
                <a:tc>
                  <a:txBody>
                    <a:bodyPr/>
                    <a:lstStyle/>
                    <a:p>
                      <a:pPr marL="0" marR="0" algn="ctr">
                        <a:lnSpc>
                          <a:spcPct val="107000"/>
                        </a:lnSpc>
                        <a:spcBef>
                          <a:spcPts val="0"/>
                        </a:spcBef>
                        <a:spcAft>
                          <a:spcPts val="0"/>
                        </a:spcAft>
                        <a:tabLst>
                          <a:tab pos="5280025" algn="l"/>
                        </a:tabLst>
                      </a:pPr>
                      <a:r>
                        <a:rPr lang="en-CA" sz="1100">
                          <a:solidFill>
                            <a:schemeClr val="accent4"/>
                          </a:solidFill>
                          <a:effectLst/>
                        </a:rPr>
                        <a:t> </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9873" marR="59873" marT="0" marB="0" anchor="ctr"/>
                </a:tc>
                <a:tc>
                  <a:txBody>
                    <a:bodyPr/>
                    <a:lstStyle/>
                    <a:p>
                      <a:pPr marL="0" marR="0" algn="ctr">
                        <a:lnSpc>
                          <a:spcPct val="107000"/>
                        </a:lnSpc>
                        <a:spcBef>
                          <a:spcPts val="0"/>
                        </a:spcBef>
                        <a:spcAft>
                          <a:spcPts val="0"/>
                        </a:spcAft>
                        <a:tabLst>
                          <a:tab pos="5280025" algn="l"/>
                        </a:tabLst>
                      </a:pPr>
                      <a:r>
                        <a:rPr lang="en-CA" sz="1100">
                          <a:solidFill>
                            <a:schemeClr val="accent4"/>
                          </a:solidFill>
                          <a:effectLst/>
                        </a:rPr>
                        <a:t> </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9873" marR="59873" marT="0" marB="0" anchor="ctr"/>
                </a:tc>
                <a:tc>
                  <a:txBody>
                    <a:bodyPr/>
                    <a:lstStyle/>
                    <a:p>
                      <a:pPr marL="0" marR="0" algn="ctr">
                        <a:lnSpc>
                          <a:spcPct val="107000"/>
                        </a:lnSpc>
                        <a:spcBef>
                          <a:spcPts val="0"/>
                        </a:spcBef>
                        <a:spcAft>
                          <a:spcPts val="0"/>
                        </a:spcAft>
                        <a:tabLst>
                          <a:tab pos="5280025" algn="l"/>
                        </a:tabLst>
                      </a:pPr>
                      <a:r>
                        <a:rPr lang="en-CA" sz="1100" dirty="0">
                          <a:solidFill>
                            <a:schemeClr val="accent4"/>
                          </a:solidFill>
                          <a:effectLst/>
                        </a:rPr>
                        <a:t> </a:t>
                      </a:r>
                      <a:endParaRPr lang="en-US" sz="1100"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9873" marR="59873" marT="0" marB="0" anchor="ctr"/>
                </a:tc>
                <a:extLst>
                  <a:ext uri="{0D108BD9-81ED-4DB2-BD59-A6C34878D82A}">
                    <a16:rowId xmlns:a16="http://schemas.microsoft.com/office/drawing/2014/main" val="1286241445"/>
                  </a:ext>
                </a:extLst>
              </a:tr>
            </a:tbl>
          </a:graphicData>
        </a:graphic>
      </p:graphicFrame>
    </p:spTree>
    <p:extLst>
      <p:ext uri="{BB962C8B-B14F-4D97-AF65-F5344CB8AC3E}">
        <p14:creationId xmlns:p14="http://schemas.microsoft.com/office/powerpoint/2010/main" val="12249058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81DBEC2-8B01-26EA-C490-61DFB6FA8E30}"/>
              </a:ext>
            </a:extLst>
          </p:cNvPr>
          <p:cNvSpPr>
            <a:spLocks noGrp="1"/>
          </p:cNvSpPr>
          <p:nvPr>
            <p:ph type="title"/>
          </p:nvPr>
        </p:nvSpPr>
        <p:spPr/>
        <p:txBody>
          <a:bodyPr>
            <a:normAutofit/>
          </a:bodyPr>
          <a:lstStyle/>
          <a:p>
            <a:r>
              <a:rPr lang="en-US" sz="1600" dirty="0"/>
              <a:t>Recall Interval for Normal Breast Screening Results</a:t>
            </a:r>
          </a:p>
        </p:txBody>
      </p:sp>
      <p:sp>
        <p:nvSpPr>
          <p:cNvPr id="12" name="TextBox 11">
            <a:extLst>
              <a:ext uri="{FF2B5EF4-FFF2-40B4-BE49-F238E27FC236}">
                <a16:creationId xmlns:a16="http://schemas.microsoft.com/office/drawing/2014/main" id="{E2664A72-D48A-6F88-B084-9CCF9C07DCDC}"/>
              </a:ext>
            </a:extLst>
          </p:cNvPr>
          <p:cNvSpPr txBox="1"/>
          <p:nvPr/>
        </p:nvSpPr>
        <p:spPr>
          <a:xfrm>
            <a:off x="1578709" y="4806461"/>
            <a:ext cx="8948614" cy="579005"/>
          </a:xfrm>
          <a:prstGeom prst="rect">
            <a:avLst/>
          </a:prstGeom>
          <a:noFill/>
        </p:spPr>
        <p:txBody>
          <a:bodyPr wrap="square">
            <a:spAutoFit/>
          </a:bodyPr>
          <a:lstStyle/>
          <a:p>
            <a:pPr marL="0" marR="0">
              <a:lnSpc>
                <a:spcPct val="107000"/>
              </a:lnSpc>
              <a:spcBef>
                <a:spcPts val="300"/>
              </a:spcBef>
              <a:spcAft>
                <a:spcPts val="800"/>
              </a:spcAft>
            </a:pPr>
            <a:r>
              <a:rPr lang="en-US" sz="1000" dirty="0">
                <a:effectLst/>
                <a:latin typeface="Calibri" panose="020F0502020204030204" pitchFamily="34" charset="0"/>
                <a:ea typeface="Yu Mincho" panose="02020400000000000000" pitchFamily="18" charset="-128"/>
                <a:cs typeface="Arial" panose="020B0604020202020204" pitchFamily="34" charset="0"/>
              </a:rPr>
              <a:t>NU: * For screens done out of territory, would follow out of territory jurisdictional protocols</a:t>
            </a:r>
            <a:br>
              <a:rPr lang="en-US" sz="1000" dirty="0">
                <a:latin typeface="Calibri" panose="020F0502020204030204" pitchFamily="34" charset="0"/>
                <a:ea typeface="Yu Mincho" panose="02020400000000000000" pitchFamily="18" charset="-128"/>
                <a:cs typeface="Arial" panose="020B0604020202020204" pitchFamily="34" charset="0"/>
              </a:rPr>
            </a:br>
            <a:r>
              <a:rPr lang="en-US" sz="1000" dirty="0">
                <a:latin typeface="Calibri" panose="020F0502020204030204" pitchFamily="34" charset="0"/>
                <a:ea typeface="Yu Mincho" panose="02020400000000000000" pitchFamily="18" charset="-128"/>
                <a:cs typeface="Arial" panose="020B0604020202020204" pitchFamily="34" charset="0"/>
              </a:rPr>
              <a:t>ON: ^In Ontario, most participants are recalled every 2 years; however, some participants are recalled in one year based on identified risk factors and/or radiologist recommendation.</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p:txBody>
      </p:sp>
      <p:graphicFrame>
        <p:nvGraphicFramePr>
          <p:cNvPr id="2" name="Table 1">
            <a:extLst>
              <a:ext uri="{FF2B5EF4-FFF2-40B4-BE49-F238E27FC236}">
                <a16:creationId xmlns:a16="http://schemas.microsoft.com/office/drawing/2014/main" id="{AAA20304-D1D4-D110-6200-59777B8087E8}"/>
              </a:ext>
            </a:extLst>
          </p:cNvPr>
          <p:cNvGraphicFramePr>
            <a:graphicFrameLocks noGrp="1"/>
          </p:cNvGraphicFramePr>
          <p:nvPr>
            <p:extLst>
              <p:ext uri="{D42A27DB-BD31-4B8C-83A1-F6EECF244321}">
                <p14:modId xmlns:p14="http://schemas.microsoft.com/office/powerpoint/2010/main" val="2490726442"/>
              </p:ext>
            </p:extLst>
          </p:nvPr>
        </p:nvGraphicFramePr>
        <p:xfrm>
          <a:off x="1578709" y="1463816"/>
          <a:ext cx="9058029" cy="3344627"/>
        </p:xfrm>
        <a:graphic>
          <a:graphicData uri="http://schemas.openxmlformats.org/drawingml/2006/table">
            <a:tbl>
              <a:tblPr firstRow="1" firstCol="1" bandRow="1"/>
              <a:tblGrid>
                <a:gridCol w="996621">
                  <a:extLst>
                    <a:ext uri="{9D8B030D-6E8A-4147-A177-3AD203B41FA5}">
                      <a16:colId xmlns:a16="http://schemas.microsoft.com/office/drawing/2014/main" val="580922484"/>
                    </a:ext>
                  </a:extLst>
                </a:gridCol>
                <a:gridCol w="1259449">
                  <a:extLst>
                    <a:ext uri="{9D8B030D-6E8A-4147-A177-3AD203B41FA5}">
                      <a16:colId xmlns:a16="http://schemas.microsoft.com/office/drawing/2014/main" val="476974914"/>
                    </a:ext>
                  </a:extLst>
                </a:gridCol>
                <a:gridCol w="1163493">
                  <a:extLst>
                    <a:ext uri="{9D8B030D-6E8A-4147-A177-3AD203B41FA5}">
                      <a16:colId xmlns:a16="http://schemas.microsoft.com/office/drawing/2014/main" val="1202356031"/>
                    </a:ext>
                  </a:extLst>
                </a:gridCol>
                <a:gridCol w="2505985">
                  <a:extLst>
                    <a:ext uri="{9D8B030D-6E8A-4147-A177-3AD203B41FA5}">
                      <a16:colId xmlns:a16="http://schemas.microsoft.com/office/drawing/2014/main" val="1388078154"/>
                    </a:ext>
                  </a:extLst>
                </a:gridCol>
                <a:gridCol w="3132481">
                  <a:extLst>
                    <a:ext uri="{9D8B030D-6E8A-4147-A177-3AD203B41FA5}">
                      <a16:colId xmlns:a16="http://schemas.microsoft.com/office/drawing/2014/main" val="1911140540"/>
                    </a:ext>
                  </a:extLst>
                </a:gridCol>
              </a:tblGrid>
              <a:tr h="348856">
                <a:tc>
                  <a:txBody>
                    <a:bodyPr/>
                    <a:lstStyle/>
                    <a:p>
                      <a:pPr marL="0" marR="0" algn="ctr">
                        <a:lnSpc>
                          <a:spcPct val="107000"/>
                        </a:lnSpc>
                        <a:spcBef>
                          <a:spcPts val="0"/>
                        </a:spcBef>
                        <a:spcAft>
                          <a:spcPts val="240"/>
                        </a:spcAft>
                      </a:pPr>
                      <a:r>
                        <a:rPr lang="en-US" sz="1100" b="1" dirty="0">
                          <a:solidFill>
                            <a:schemeClr val="accent4"/>
                          </a:solidFill>
                          <a:effectLst/>
                        </a:rPr>
                        <a:t>P/T</a:t>
                      </a:r>
                      <a:endParaRPr lang="en-US" sz="1100" b="1"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solidFill>
                      <a:schemeClr val="accent2">
                        <a:lumMod val="20000"/>
                        <a:lumOff val="80000"/>
                      </a:schemeClr>
                    </a:solidFill>
                  </a:tcPr>
                </a:tc>
                <a:tc>
                  <a:txBody>
                    <a:bodyPr/>
                    <a:lstStyle/>
                    <a:p>
                      <a:pPr marL="0" marR="0" algn="ctr">
                        <a:lnSpc>
                          <a:spcPct val="107000"/>
                        </a:lnSpc>
                        <a:spcBef>
                          <a:spcPts val="0"/>
                        </a:spcBef>
                        <a:spcAft>
                          <a:spcPts val="0"/>
                        </a:spcAft>
                      </a:pPr>
                      <a:r>
                        <a:rPr lang="en-US" sz="1100" b="1" dirty="0">
                          <a:solidFill>
                            <a:schemeClr val="accent4"/>
                          </a:solidFill>
                          <a:effectLst/>
                        </a:rPr>
                        <a:t>1 – 2 years</a:t>
                      </a:r>
                      <a:endParaRPr lang="en-US" sz="1100" b="1"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solidFill>
                      <a:schemeClr val="accent2">
                        <a:lumMod val="20000"/>
                        <a:lumOff val="80000"/>
                      </a:schemeClr>
                    </a:solidFill>
                  </a:tcPr>
                </a:tc>
                <a:tc>
                  <a:txBody>
                    <a:bodyPr/>
                    <a:lstStyle/>
                    <a:p>
                      <a:pPr marL="0" marR="0" algn="ctr">
                        <a:lnSpc>
                          <a:spcPct val="107000"/>
                        </a:lnSpc>
                        <a:spcBef>
                          <a:spcPts val="0"/>
                        </a:spcBef>
                        <a:spcAft>
                          <a:spcPts val="0"/>
                        </a:spcAft>
                      </a:pPr>
                      <a:r>
                        <a:rPr lang="en-US" sz="1100" b="1" dirty="0">
                          <a:solidFill>
                            <a:schemeClr val="accent4"/>
                          </a:solidFill>
                          <a:effectLst/>
                        </a:rPr>
                        <a:t>2 years</a:t>
                      </a:r>
                      <a:endParaRPr lang="en-US" sz="1100" b="1"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solidFill>
                      <a:schemeClr val="accent2">
                        <a:lumMod val="20000"/>
                        <a:lumOff val="80000"/>
                      </a:schemeClr>
                    </a:solidFill>
                  </a:tcPr>
                </a:tc>
                <a:tc>
                  <a:txBody>
                    <a:bodyPr/>
                    <a:lstStyle/>
                    <a:p>
                      <a:pPr marL="0" marR="0" algn="ctr">
                        <a:lnSpc>
                          <a:spcPct val="107000"/>
                        </a:lnSpc>
                        <a:spcBef>
                          <a:spcPts val="0"/>
                        </a:spcBef>
                        <a:spcAft>
                          <a:spcPts val="0"/>
                        </a:spcAft>
                      </a:pPr>
                      <a:r>
                        <a:rPr lang="en-US" sz="1100" b="1" dirty="0">
                          <a:solidFill>
                            <a:schemeClr val="accent4"/>
                          </a:solidFill>
                          <a:effectLst/>
                        </a:rPr>
                        <a:t>Or based on radiologist recommendation</a:t>
                      </a:r>
                      <a:endParaRPr lang="en-US" sz="1100" b="1"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solidFill>
                      <a:schemeClr val="accent2">
                        <a:lumMod val="20000"/>
                        <a:lumOff val="80000"/>
                      </a:schemeClr>
                    </a:solidFill>
                  </a:tcPr>
                </a:tc>
                <a:tc>
                  <a:txBody>
                    <a:bodyPr/>
                    <a:lstStyle/>
                    <a:p>
                      <a:pPr marL="0" marR="0" algn="ctr">
                        <a:lnSpc>
                          <a:spcPct val="107000"/>
                        </a:lnSpc>
                        <a:spcBef>
                          <a:spcPts val="0"/>
                        </a:spcBef>
                        <a:spcAft>
                          <a:spcPts val="0"/>
                        </a:spcAft>
                      </a:pPr>
                      <a:r>
                        <a:rPr lang="en-US" sz="1100" b="1" dirty="0">
                          <a:solidFill>
                            <a:schemeClr val="accent4"/>
                          </a:solidFill>
                          <a:effectLst/>
                        </a:rPr>
                        <a:t>Or based on identified risk factors</a:t>
                      </a:r>
                      <a:endParaRPr lang="en-US" sz="1100" b="1"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solidFill>
                      <a:schemeClr val="accent2">
                        <a:lumMod val="20000"/>
                        <a:lumOff val="80000"/>
                      </a:schemeClr>
                    </a:solidFill>
                  </a:tcPr>
                </a:tc>
                <a:extLst>
                  <a:ext uri="{0D108BD9-81ED-4DB2-BD59-A6C34878D82A}">
                    <a16:rowId xmlns:a16="http://schemas.microsoft.com/office/drawing/2014/main" val="2704975602"/>
                  </a:ext>
                </a:extLst>
              </a:tr>
              <a:tr h="230614">
                <a:tc>
                  <a:txBody>
                    <a:bodyPr/>
                    <a:lstStyle/>
                    <a:p>
                      <a:pPr marL="0" marR="0" algn="ctr">
                        <a:lnSpc>
                          <a:spcPct val="107000"/>
                        </a:lnSpc>
                        <a:spcBef>
                          <a:spcPts val="0"/>
                        </a:spcBef>
                        <a:spcAft>
                          <a:spcPts val="0"/>
                        </a:spcAft>
                      </a:pPr>
                      <a:r>
                        <a:rPr lang="en-US" sz="1100" b="1" dirty="0">
                          <a:solidFill>
                            <a:schemeClr val="accent4"/>
                          </a:solidFill>
                          <a:effectLst/>
                        </a:rPr>
                        <a:t>YT</a:t>
                      </a:r>
                      <a:endParaRPr lang="en-US" sz="1100" b="1"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solidFill>
                      <a:schemeClr val="accent2">
                        <a:lumMod val="20000"/>
                        <a:lumOff val="80000"/>
                      </a:schemeClr>
                    </a:solidFill>
                  </a:tcPr>
                </a:tc>
                <a:tc>
                  <a:txBody>
                    <a:bodyPr/>
                    <a:lstStyle/>
                    <a:p>
                      <a:pPr marL="0" marR="0" algn="ctr">
                        <a:lnSpc>
                          <a:spcPct val="107000"/>
                        </a:lnSpc>
                        <a:spcBef>
                          <a:spcPts val="0"/>
                        </a:spcBef>
                        <a:spcAft>
                          <a:spcPts val="0"/>
                        </a:spcAft>
                        <a:tabLst>
                          <a:tab pos="5280025" algn="l"/>
                        </a:tabLst>
                      </a:pPr>
                      <a:r>
                        <a:rPr lang="en-US" sz="1100">
                          <a:solidFill>
                            <a:schemeClr val="accent4"/>
                          </a:solidFill>
                          <a:effectLst/>
                        </a:rPr>
                        <a:t>✓</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tabLst>
                          <a:tab pos="5280025" algn="l"/>
                        </a:tabLst>
                      </a:pPr>
                      <a:r>
                        <a:rPr lang="en-US" sz="1100">
                          <a:solidFill>
                            <a:schemeClr val="accent4"/>
                          </a:solidFill>
                          <a:effectLst/>
                        </a:rPr>
                        <a:t>✓</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tabLst>
                          <a:tab pos="5280025" algn="l"/>
                        </a:tabLst>
                      </a:pPr>
                      <a:r>
                        <a:rPr lang="en-US" sz="1100">
                          <a:solidFill>
                            <a:schemeClr val="accent4"/>
                          </a:solidFill>
                          <a:effectLst/>
                        </a:rPr>
                        <a:t>✓</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tabLst>
                          <a:tab pos="5280025" algn="l"/>
                        </a:tabLst>
                      </a:pPr>
                      <a:r>
                        <a:rPr lang="en-US" sz="1100">
                          <a:solidFill>
                            <a:schemeClr val="accent4"/>
                          </a:solidFill>
                          <a:effectLst/>
                        </a:rPr>
                        <a:t>✓</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tc>
                <a:extLst>
                  <a:ext uri="{0D108BD9-81ED-4DB2-BD59-A6C34878D82A}">
                    <a16:rowId xmlns:a16="http://schemas.microsoft.com/office/drawing/2014/main" val="7749828"/>
                  </a:ext>
                </a:extLst>
              </a:tr>
              <a:tr h="230614">
                <a:tc>
                  <a:txBody>
                    <a:bodyPr/>
                    <a:lstStyle/>
                    <a:p>
                      <a:pPr marL="0" marR="0" algn="ctr">
                        <a:lnSpc>
                          <a:spcPct val="107000"/>
                        </a:lnSpc>
                        <a:spcBef>
                          <a:spcPts val="0"/>
                        </a:spcBef>
                        <a:spcAft>
                          <a:spcPts val="0"/>
                        </a:spcAft>
                      </a:pPr>
                      <a:r>
                        <a:rPr lang="en-US" sz="1100" b="1">
                          <a:solidFill>
                            <a:schemeClr val="accent4"/>
                          </a:solidFill>
                          <a:effectLst/>
                        </a:rPr>
                        <a:t>NT</a:t>
                      </a:r>
                      <a:endParaRPr lang="en-US" sz="1100" b="1">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solidFill>
                      <a:schemeClr val="accent2">
                        <a:lumMod val="20000"/>
                        <a:lumOff val="80000"/>
                      </a:schemeClr>
                    </a:solidFill>
                  </a:tcPr>
                </a:tc>
                <a:tc>
                  <a:txBody>
                    <a:bodyPr/>
                    <a:lstStyle/>
                    <a:p>
                      <a:pPr marL="0" marR="0" algn="ctr">
                        <a:lnSpc>
                          <a:spcPct val="107000"/>
                        </a:lnSpc>
                        <a:spcBef>
                          <a:spcPts val="0"/>
                        </a:spcBef>
                        <a:spcAft>
                          <a:spcPts val="0"/>
                        </a:spcAft>
                        <a:tabLst>
                          <a:tab pos="5280025" algn="l"/>
                        </a:tabLst>
                      </a:pPr>
                      <a:r>
                        <a:rPr lang="en-CA" sz="1100">
                          <a:solidFill>
                            <a:schemeClr val="accent4"/>
                          </a:solidFill>
                          <a:effectLst/>
                        </a:rPr>
                        <a:t> </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tabLst>
                          <a:tab pos="5280025" algn="l"/>
                        </a:tabLst>
                      </a:pPr>
                      <a:r>
                        <a:rPr lang="en-US" sz="1100">
                          <a:solidFill>
                            <a:schemeClr val="accent4"/>
                          </a:solidFill>
                          <a:effectLst/>
                        </a:rPr>
                        <a:t>✓</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tabLst>
                          <a:tab pos="5280025" algn="l"/>
                        </a:tabLst>
                      </a:pPr>
                      <a:r>
                        <a:rPr lang="en-US" sz="1100">
                          <a:solidFill>
                            <a:schemeClr val="accent4"/>
                          </a:solidFill>
                          <a:effectLst/>
                        </a:rPr>
                        <a:t>✓</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tabLst>
                          <a:tab pos="5280025" algn="l"/>
                        </a:tabLst>
                      </a:pPr>
                      <a:r>
                        <a:rPr lang="en-US" sz="1100">
                          <a:solidFill>
                            <a:schemeClr val="accent4"/>
                          </a:solidFill>
                          <a:effectLst/>
                        </a:rPr>
                        <a:t>✓</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tc>
                <a:extLst>
                  <a:ext uri="{0D108BD9-81ED-4DB2-BD59-A6C34878D82A}">
                    <a16:rowId xmlns:a16="http://schemas.microsoft.com/office/drawing/2014/main" val="4275996275"/>
                  </a:ext>
                </a:extLst>
              </a:tr>
              <a:tr h="230614">
                <a:tc>
                  <a:txBody>
                    <a:bodyPr/>
                    <a:lstStyle/>
                    <a:p>
                      <a:pPr marL="0" marR="0" algn="ctr">
                        <a:lnSpc>
                          <a:spcPct val="107000"/>
                        </a:lnSpc>
                        <a:spcBef>
                          <a:spcPts val="0"/>
                        </a:spcBef>
                        <a:spcAft>
                          <a:spcPts val="0"/>
                        </a:spcAft>
                      </a:pPr>
                      <a:r>
                        <a:rPr lang="en-US" sz="1100" b="1" dirty="0">
                          <a:solidFill>
                            <a:schemeClr val="accent4"/>
                          </a:solidFill>
                          <a:effectLst/>
                        </a:rPr>
                        <a:t>NU*</a:t>
                      </a:r>
                      <a:endParaRPr lang="en-US" sz="1100" b="1"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solidFill>
                      <a:schemeClr val="accent2">
                        <a:lumMod val="20000"/>
                        <a:lumOff val="80000"/>
                      </a:schemeClr>
                    </a:solidFill>
                  </a:tcPr>
                </a:tc>
                <a:tc>
                  <a:txBody>
                    <a:bodyPr/>
                    <a:lstStyle/>
                    <a:p>
                      <a:pPr marL="0" marR="0" algn="ctr">
                        <a:lnSpc>
                          <a:spcPct val="107000"/>
                        </a:lnSpc>
                        <a:spcBef>
                          <a:spcPts val="0"/>
                        </a:spcBef>
                        <a:spcAft>
                          <a:spcPts val="0"/>
                        </a:spcAft>
                        <a:tabLst>
                          <a:tab pos="5280025" algn="l"/>
                        </a:tabLst>
                      </a:pPr>
                      <a:r>
                        <a:rPr lang="en-CA" sz="1100">
                          <a:solidFill>
                            <a:schemeClr val="accent4"/>
                          </a:solidFill>
                          <a:effectLst/>
                        </a:rPr>
                        <a:t> </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tabLst>
                          <a:tab pos="5280025" algn="l"/>
                        </a:tabLst>
                      </a:pPr>
                      <a:r>
                        <a:rPr lang="en-CA" sz="1100">
                          <a:solidFill>
                            <a:schemeClr val="accent4"/>
                          </a:solidFill>
                          <a:effectLst/>
                        </a:rPr>
                        <a:t> </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tabLst>
                          <a:tab pos="5280025" algn="l"/>
                        </a:tabLst>
                      </a:pPr>
                      <a:r>
                        <a:rPr lang="en-CA" sz="1100">
                          <a:solidFill>
                            <a:schemeClr val="accent4"/>
                          </a:solidFill>
                          <a:effectLst/>
                        </a:rPr>
                        <a:t> </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tabLst>
                          <a:tab pos="5280025" algn="l"/>
                        </a:tabLst>
                      </a:pPr>
                      <a:r>
                        <a:rPr lang="en-CA" sz="1100">
                          <a:solidFill>
                            <a:schemeClr val="accent4"/>
                          </a:solidFill>
                          <a:effectLst/>
                        </a:rPr>
                        <a:t> </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tc>
                <a:extLst>
                  <a:ext uri="{0D108BD9-81ED-4DB2-BD59-A6C34878D82A}">
                    <a16:rowId xmlns:a16="http://schemas.microsoft.com/office/drawing/2014/main" val="4035648867"/>
                  </a:ext>
                </a:extLst>
              </a:tr>
              <a:tr h="230614">
                <a:tc>
                  <a:txBody>
                    <a:bodyPr/>
                    <a:lstStyle/>
                    <a:p>
                      <a:pPr marL="0" marR="0" algn="ctr">
                        <a:lnSpc>
                          <a:spcPct val="107000"/>
                        </a:lnSpc>
                        <a:spcBef>
                          <a:spcPts val="0"/>
                        </a:spcBef>
                        <a:spcAft>
                          <a:spcPts val="0"/>
                        </a:spcAft>
                      </a:pPr>
                      <a:r>
                        <a:rPr lang="en-US" sz="1100" b="1">
                          <a:solidFill>
                            <a:schemeClr val="accent4"/>
                          </a:solidFill>
                          <a:effectLst/>
                        </a:rPr>
                        <a:t>BC</a:t>
                      </a:r>
                      <a:endParaRPr lang="en-US" sz="1100" b="1">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solidFill>
                      <a:schemeClr val="accent2">
                        <a:lumMod val="20000"/>
                        <a:lumOff val="80000"/>
                      </a:schemeClr>
                    </a:solidFill>
                  </a:tcPr>
                </a:tc>
                <a:tc>
                  <a:txBody>
                    <a:bodyPr/>
                    <a:lstStyle/>
                    <a:p>
                      <a:pPr marL="0" marR="0" algn="ctr">
                        <a:lnSpc>
                          <a:spcPct val="107000"/>
                        </a:lnSpc>
                        <a:spcBef>
                          <a:spcPts val="0"/>
                        </a:spcBef>
                        <a:spcAft>
                          <a:spcPts val="0"/>
                        </a:spcAft>
                        <a:tabLst>
                          <a:tab pos="5280025" algn="l"/>
                        </a:tabLst>
                      </a:pPr>
                      <a:r>
                        <a:rPr lang="en-US" sz="1100" dirty="0">
                          <a:solidFill>
                            <a:schemeClr val="accent4"/>
                          </a:solidFill>
                          <a:effectLst/>
                        </a:rPr>
                        <a:t>✓</a:t>
                      </a:r>
                      <a:endParaRPr lang="en-US" sz="1100"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tabLst>
                          <a:tab pos="5280025" algn="l"/>
                        </a:tabLst>
                      </a:pPr>
                      <a:r>
                        <a:rPr lang="en-CA" sz="1100">
                          <a:solidFill>
                            <a:schemeClr val="accent4"/>
                          </a:solidFill>
                          <a:effectLst/>
                        </a:rPr>
                        <a:t> </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tabLst>
                          <a:tab pos="5280025" algn="l"/>
                        </a:tabLst>
                      </a:pPr>
                      <a:r>
                        <a:rPr lang="en-CA" sz="1100">
                          <a:solidFill>
                            <a:schemeClr val="accent4"/>
                          </a:solidFill>
                          <a:effectLst/>
                        </a:rPr>
                        <a:t> </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tabLst>
                          <a:tab pos="5280025" algn="l"/>
                        </a:tabLst>
                      </a:pPr>
                      <a:r>
                        <a:rPr lang="en-US" sz="1100">
                          <a:solidFill>
                            <a:schemeClr val="accent4"/>
                          </a:solidFill>
                          <a:effectLst/>
                        </a:rPr>
                        <a:t>✓</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tc>
                <a:extLst>
                  <a:ext uri="{0D108BD9-81ED-4DB2-BD59-A6C34878D82A}">
                    <a16:rowId xmlns:a16="http://schemas.microsoft.com/office/drawing/2014/main" val="71857364"/>
                  </a:ext>
                </a:extLst>
              </a:tr>
              <a:tr h="230614">
                <a:tc>
                  <a:txBody>
                    <a:bodyPr/>
                    <a:lstStyle/>
                    <a:p>
                      <a:pPr marL="0" marR="0" algn="ctr">
                        <a:lnSpc>
                          <a:spcPct val="107000"/>
                        </a:lnSpc>
                        <a:spcBef>
                          <a:spcPts val="0"/>
                        </a:spcBef>
                        <a:spcAft>
                          <a:spcPts val="0"/>
                        </a:spcAft>
                      </a:pPr>
                      <a:r>
                        <a:rPr lang="en-US" sz="1100" b="1">
                          <a:solidFill>
                            <a:schemeClr val="accent4"/>
                          </a:solidFill>
                          <a:effectLst/>
                        </a:rPr>
                        <a:t>AB</a:t>
                      </a:r>
                      <a:endParaRPr lang="en-US" sz="1100" b="1">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solidFill>
                      <a:schemeClr val="accent2">
                        <a:lumMod val="20000"/>
                        <a:lumOff val="80000"/>
                      </a:schemeClr>
                    </a:solidFill>
                  </a:tcPr>
                </a:tc>
                <a:tc>
                  <a:txBody>
                    <a:bodyPr/>
                    <a:lstStyle/>
                    <a:p>
                      <a:pPr marL="0" marR="0" algn="ctr">
                        <a:lnSpc>
                          <a:spcPct val="107000"/>
                        </a:lnSpc>
                        <a:spcBef>
                          <a:spcPts val="0"/>
                        </a:spcBef>
                        <a:spcAft>
                          <a:spcPts val="0"/>
                        </a:spcAft>
                        <a:tabLst>
                          <a:tab pos="5280025" algn="l"/>
                        </a:tabLst>
                      </a:pPr>
                      <a:r>
                        <a:rPr lang="en-CA" sz="1100">
                          <a:solidFill>
                            <a:schemeClr val="accent4"/>
                          </a:solidFill>
                          <a:effectLst/>
                        </a:rPr>
                        <a:t> </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tabLst>
                          <a:tab pos="5280025" algn="l"/>
                        </a:tabLst>
                      </a:pPr>
                      <a:r>
                        <a:rPr lang="en-US" sz="1100">
                          <a:solidFill>
                            <a:schemeClr val="accent4"/>
                          </a:solidFill>
                          <a:effectLst/>
                        </a:rPr>
                        <a:t>✓</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tabLst>
                          <a:tab pos="5280025" algn="l"/>
                        </a:tabLst>
                      </a:pPr>
                      <a:r>
                        <a:rPr lang="en-US" sz="1100">
                          <a:solidFill>
                            <a:schemeClr val="accent4"/>
                          </a:solidFill>
                          <a:effectLst/>
                        </a:rPr>
                        <a:t>✓</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tabLst>
                          <a:tab pos="5280025" algn="l"/>
                        </a:tabLst>
                      </a:pPr>
                      <a:r>
                        <a:rPr lang="en-CA" sz="1100">
                          <a:solidFill>
                            <a:schemeClr val="accent4"/>
                          </a:solidFill>
                          <a:effectLst/>
                        </a:rPr>
                        <a:t> </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tc>
                <a:extLst>
                  <a:ext uri="{0D108BD9-81ED-4DB2-BD59-A6C34878D82A}">
                    <a16:rowId xmlns:a16="http://schemas.microsoft.com/office/drawing/2014/main" val="3047265090"/>
                  </a:ext>
                </a:extLst>
              </a:tr>
              <a:tr h="230614">
                <a:tc>
                  <a:txBody>
                    <a:bodyPr/>
                    <a:lstStyle/>
                    <a:p>
                      <a:pPr marL="0" marR="0" algn="ctr">
                        <a:lnSpc>
                          <a:spcPct val="107000"/>
                        </a:lnSpc>
                        <a:spcBef>
                          <a:spcPts val="0"/>
                        </a:spcBef>
                        <a:spcAft>
                          <a:spcPts val="0"/>
                        </a:spcAft>
                      </a:pPr>
                      <a:r>
                        <a:rPr lang="en-US" sz="1100" b="1" dirty="0">
                          <a:solidFill>
                            <a:schemeClr val="accent4"/>
                          </a:solidFill>
                          <a:effectLst/>
                        </a:rPr>
                        <a:t>SK</a:t>
                      </a:r>
                      <a:endParaRPr lang="en-US" sz="1100" b="1"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solidFill>
                      <a:schemeClr val="accent2">
                        <a:lumMod val="20000"/>
                        <a:lumOff val="80000"/>
                      </a:schemeClr>
                    </a:solidFill>
                  </a:tcPr>
                </a:tc>
                <a:tc>
                  <a:txBody>
                    <a:bodyPr/>
                    <a:lstStyle/>
                    <a:p>
                      <a:pPr marL="0" marR="0" algn="ctr">
                        <a:lnSpc>
                          <a:spcPct val="107000"/>
                        </a:lnSpc>
                        <a:spcBef>
                          <a:spcPts val="0"/>
                        </a:spcBef>
                        <a:spcAft>
                          <a:spcPts val="0"/>
                        </a:spcAft>
                        <a:tabLst>
                          <a:tab pos="5280025" algn="l"/>
                        </a:tabLst>
                      </a:pPr>
                      <a:r>
                        <a:rPr lang="en-CA" sz="1100">
                          <a:solidFill>
                            <a:schemeClr val="accent4"/>
                          </a:solidFill>
                          <a:effectLst/>
                        </a:rPr>
                        <a:t> </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tabLst>
                          <a:tab pos="5280025" algn="l"/>
                        </a:tabLst>
                      </a:pPr>
                      <a:r>
                        <a:rPr lang="en-US" sz="1100">
                          <a:solidFill>
                            <a:schemeClr val="accent4"/>
                          </a:solidFill>
                          <a:effectLst/>
                        </a:rPr>
                        <a:t>✓</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tabLst>
                          <a:tab pos="5280025" algn="l"/>
                        </a:tabLst>
                      </a:pPr>
                      <a:r>
                        <a:rPr lang="en-US" sz="1100">
                          <a:solidFill>
                            <a:schemeClr val="accent4"/>
                          </a:solidFill>
                          <a:effectLst/>
                        </a:rPr>
                        <a:t>✓</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tabLst>
                          <a:tab pos="5280025" algn="l"/>
                        </a:tabLst>
                      </a:pPr>
                      <a:r>
                        <a:rPr lang="en-US" sz="1100">
                          <a:solidFill>
                            <a:schemeClr val="accent4"/>
                          </a:solidFill>
                          <a:effectLst/>
                        </a:rPr>
                        <a:t>✓</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tc>
                <a:extLst>
                  <a:ext uri="{0D108BD9-81ED-4DB2-BD59-A6C34878D82A}">
                    <a16:rowId xmlns:a16="http://schemas.microsoft.com/office/drawing/2014/main" val="4163687176"/>
                  </a:ext>
                </a:extLst>
              </a:tr>
              <a:tr h="230614">
                <a:tc>
                  <a:txBody>
                    <a:bodyPr/>
                    <a:lstStyle/>
                    <a:p>
                      <a:pPr marL="0" marR="0" algn="ctr">
                        <a:lnSpc>
                          <a:spcPct val="107000"/>
                        </a:lnSpc>
                        <a:spcBef>
                          <a:spcPts val="0"/>
                        </a:spcBef>
                        <a:spcAft>
                          <a:spcPts val="0"/>
                        </a:spcAft>
                      </a:pPr>
                      <a:r>
                        <a:rPr lang="en-US" sz="1100" b="1">
                          <a:solidFill>
                            <a:schemeClr val="accent4"/>
                          </a:solidFill>
                          <a:effectLst/>
                        </a:rPr>
                        <a:t>MB</a:t>
                      </a:r>
                      <a:endParaRPr lang="en-US" sz="1100" b="1">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solidFill>
                      <a:schemeClr val="accent2">
                        <a:lumMod val="20000"/>
                        <a:lumOff val="80000"/>
                      </a:schemeClr>
                    </a:solidFill>
                  </a:tcPr>
                </a:tc>
                <a:tc>
                  <a:txBody>
                    <a:bodyPr/>
                    <a:lstStyle/>
                    <a:p>
                      <a:pPr marL="0" marR="0" algn="ctr">
                        <a:lnSpc>
                          <a:spcPct val="107000"/>
                        </a:lnSpc>
                        <a:spcBef>
                          <a:spcPts val="0"/>
                        </a:spcBef>
                        <a:spcAft>
                          <a:spcPts val="0"/>
                        </a:spcAft>
                        <a:tabLst>
                          <a:tab pos="5280025" algn="l"/>
                        </a:tabLst>
                      </a:pPr>
                      <a:r>
                        <a:rPr lang="en-CA" sz="1100">
                          <a:solidFill>
                            <a:schemeClr val="accent4"/>
                          </a:solidFill>
                          <a:effectLst/>
                        </a:rPr>
                        <a:t> </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tabLst>
                          <a:tab pos="5280025" algn="l"/>
                        </a:tabLst>
                      </a:pPr>
                      <a:r>
                        <a:rPr lang="en-US" sz="1100">
                          <a:solidFill>
                            <a:schemeClr val="accent4"/>
                          </a:solidFill>
                          <a:effectLst/>
                        </a:rPr>
                        <a:t>✓</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tabLst>
                          <a:tab pos="5280025" algn="l"/>
                        </a:tabLst>
                      </a:pPr>
                      <a:r>
                        <a:rPr lang="en-US" sz="1100">
                          <a:solidFill>
                            <a:schemeClr val="accent4"/>
                          </a:solidFill>
                          <a:effectLst/>
                        </a:rPr>
                        <a:t>✓</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tabLst>
                          <a:tab pos="5280025" algn="l"/>
                        </a:tabLst>
                      </a:pPr>
                      <a:r>
                        <a:rPr lang="en-US" sz="1100">
                          <a:solidFill>
                            <a:schemeClr val="accent4"/>
                          </a:solidFill>
                          <a:effectLst/>
                        </a:rPr>
                        <a:t>✓</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tc>
                <a:extLst>
                  <a:ext uri="{0D108BD9-81ED-4DB2-BD59-A6C34878D82A}">
                    <a16:rowId xmlns:a16="http://schemas.microsoft.com/office/drawing/2014/main" val="2468899809"/>
                  </a:ext>
                </a:extLst>
              </a:tr>
              <a:tr h="226421">
                <a:tc>
                  <a:txBody>
                    <a:bodyPr/>
                    <a:lstStyle/>
                    <a:p>
                      <a:pPr marL="0" marR="0" algn="ctr">
                        <a:lnSpc>
                          <a:spcPct val="107000"/>
                        </a:lnSpc>
                        <a:spcBef>
                          <a:spcPts val="0"/>
                        </a:spcBef>
                        <a:spcAft>
                          <a:spcPts val="0"/>
                        </a:spcAft>
                      </a:pPr>
                      <a:r>
                        <a:rPr lang="en-US" sz="1100" b="1">
                          <a:solidFill>
                            <a:schemeClr val="accent4"/>
                          </a:solidFill>
                          <a:effectLst/>
                        </a:rPr>
                        <a:t>ON</a:t>
                      </a:r>
                      <a:endParaRPr lang="en-US" sz="1100" b="1">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solidFill>
                      <a:schemeClr val="accent2">
                        <a:lumMod val="20000"/>
                        <a:lumOff val="80000"/>
                      </a:schemeClr>
                    </a:solidFill>
                  </a:tcPr>
                </a:tc>
                <a:tc>
                  <a:txBody>
                    <a:bodyPr/>
                    <a:lstStyle/>
                    <a:p>
                      <a:pPr marL="0" marR="0" algn="ctr">
                        <a:lnSpc>
                          <a:spcPct val="107000"/>
                        </a:lnSpc>
                        <a:spcBef>
                          <a:spcPts val="0"/>
                        </a:spcBef>
                        <a:spcAft>
                          <a:spcPts val="0"/>
                        </a:spcAft>
                        <a:tabLst>
                          <a:tab pos="5280025" algn="l"/>
                        </a:tabLst>
                      </a:pPr>
                      <a:r>
                        <a:rPr lang="en-CA" sz="1100" dirty="0">
                          <a:solidFill>
                            <a:schemeClr val="accent4"/>
                          </a:solidFill>
                          <a:effectLst/>
                        </a:rPr>
                        <a:t> </a:t>
                      </a:r>
                      <a:endParaRPr lang="en-US" sz="1100"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tabLst>
                          <a:tab pos="5280025" algn="l"/>
                        </a:tabLst>
                      </a:pPr>
                      <a:r>
                        <a:rPr lang="en-US" sz="1100">
                          <a:solidFill>
                            <a:schemeClr val="accent4"/>
                          </a:solidFill>
                          <a:effectLst/>
                        </a:rPr>
                        <a:t>✓^</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tabLst>
                          <a:tab pos="5280025" algn="l"/>
                        </a:tabLst>
                      </a:pPr>
                      <a:r>
                        <a:rPr lang="en-CA" sz="1100">
                          <a:solidFill>
                            <a:schemeClr val="accent4"/>
                          </a:solidFill>
                          <a:effectLst/>
                        </a:rPr>
                        <a:t> </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tabLst>
                          <a:tab pos="5280025" algn="l"/>
                        </a:tabLst>
                      </a:pPr>
                      <a:r>
                        <a:rPr lang="en-CA" sz="1100">
                          <a:solidFill>
                            <a:schemeClr val="accent4"/>
                          </a:solidFill>
                          <a:effectLst/>
                        </a:rPr>
                        <a:t> </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tc>
                <a:extLst>
                  <a:ext uri="{0D108BD9-81ED-4DB2-BD59-A6C34878D82A}">
                    <a16:rowId xmlns:a16="http://schemas.microsoft.com/office/drawing/2014/main" val="2460659423"/>
                  </a:ext>
                </a:extLst>
              </a:tr>
              <a:tr h="230614">
                <a:tc>
                  <a:txBody>
                    <a:bodyPr/>
                    <a:lstStyle/>
                    <a:p>
                      <a:pPr marL="0" marR="0" algn="ctr">
                        <a:lnSpc>
                          <a:spcPct val="107000"/>
                        </a:lnSpc>
                        <a:spcBef>
                          <a:spcPts val="0"/>
                        </a:spcBef>
                        <a:spcAft>
                          <a:spcPts val="0"/>
                        </a:spcAft>
                      </a:pPr>
                      <a:r>
                        <a:rPr lang="en-US" sz="1100" b="1" dirty="0">
                          <a:solidFill>
                            <a:schemeClr val="accent4"/>
                          </a:solidFill>
                          <a:effectLst/>
                        </a:rPr>
                        <a:t>QC</a:t>
                      </a:r>
                      <a:endParaRPr lang="en-US" sz="1100" b="1"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solidFill>
                      <a:schemeClr val="accent2">
                        <a:lumMod val="20000"/>
                        <a:lumOff val="80000"/>
                      </a:schemeClr>
                    </a:solidFill>
                  </a:tcPr>
                </a:tc>
                <a:tc>
                  <a:txBody>
                    <a:bodyPr/>
                    <a:lstStyle/>
                    <a:p>
                      <a:pPr marL="0" marR="0" algn="ctr">
                        <a:lnSpc>
                          <a:spcPct val="107000"/>
                        </a:lnSpc>
                        <a:spcBef>
                          <a:spcPts val="0"/>
                        </a:spcBef>
                        <a:spcAft>
                          <a:spcPts val="0"/>
                        </a:spcAft>
                        <a:tabLst>
                          <a:tab pos="5280025" algn="l"/>
                        </a:tabLst>
                      </a:pPr>
                      <a:r>
                        <a:rPr lang="en-CA" sz="1100">
                          <a:solidFill>
                            <a:schemeClr val="accent4"/>
                          </a:solidFill>
                          <a:effectLst/>
                        </a:rPr>
                        <a:t> </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tabLst>
                          <a:tab pos="5280025" algn="l"/>
                        </a:tabLst>
                      </a:pPr>
                      <a:r>
                        <a:rPr lang="en-US" sz="1100">
                          <a:solidFill>
                            <a:schemeClr val="accent4"/>
                          </a:solidFill>
                          <a:effectLst/>
                        </a:rPr>
                        <a:t>✓</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tabLst>
                          <a:tab pos="5280025" algn="l"/>
                        </a:tabLst>
                      </a:pPr>
                      <a:r>
                        <a:rPr lang="en-US" sz="1100">
                          <a:solidFill>
                            <a:schemeClr val="accent4"/>
                          </a:solidFill>
                          <a:effectLst/>
                        </a:rPr>
                        <a:t>✓</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tabLst>
                          <a:tab pos="5280025" algn="l"/>
                        </a:tabLst>
                      </a:pPr>
                      <a:r>
                        <a:rPr lang="en-US" sz="1100">
                          <a:solidFill>
                            <a:schemeClr val="accent4"/>
                          </a:solidFill>
                          <a:effectLst/>
                        </a:rPr>
                        <a:t>✓</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tc>
                <a:extLst>
                  <a:ext uri="{0D108BD9-81ED-4DB2-BD59-A6C34878D82A}">
                    <a16:rowId xmlns:a16="http://schemas.microsoft.com/office/drawing/2014/main" val="2339774655"/>
                  </a:ext>
                </a:extLst>
              </a:tr>
              <a:tr h="230614">
                <a:tc>
                  <a:txBody>
                    <a:bodyPr/>
                    <a:lstStyle/>
                    <a:p>
                      <a:pPr marL="0" marR="0" algn="ctr">
                        <a:lnSpc>
                          <a:spcPct val="107000"/>
                        </a:lnSpc>
                        <a:spcBef>
                          <a:spcPts val="0"/>
                        </a:spcBef>
                        <a:spcAft>
                          <a:spcPts val="0"/>
                        </a:spcAft>
                      </a:pPr>
                      <a:r>
                        <a:rPr lang="en-US" sz="1100" b="1" dirty="0">
                          <a:solidFill>
                            <a:schemeClr val="accent4"/>
                          </a:solidFill>
                          <a:effectLst/>
                        </a:rPr>
                        <a:t>NB</a:t>
                      </a:r>
                      <a:endParaRPr lang="en-US" sz="1100" b="1"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solidFill>
                      <a:schemeClr val="accent2">
                        <a:lumMod val="20000"/>
                        <a:lumOff val="80000"/>
                      </a:schemeClr>
                    </a:solidFill>
                  </a:tcPr>
                </a:tc>
                <a:tc>
                  <a:txBody>
                    <a:bodyPr/>
                    <a:lstStyle/>
                    <a:p>
                      <a:pPr marL="0" marR="0" algn="ctr">
                        <a:lnSpc>
                          <a:spcPct val="107000"/>
                        </a:lnSpc>
                        <a:spcBef>
                          <a:spcPts val="0"/>
                        </a:spcBef>
                        <a:spcAft>
                          <a:spcPts val="0"/>
                        </a:spcAft>
                        <a:tabLst>
                          <a:tab pos="5280025" algn="l"/>
                        </a:tabLst>
                      </a:pPr>
                      <a:r>
                        <a:rPr lang="en-CA" sz="1100">
                          <a:solidFill>
                            <a:schemeClr val="accent4"/>
                          </a:solidFill>
                          <a:effectLst/>
                        </a:rPr>
                        <a:t> </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tabLst>
                          <a:tab pos="5280025" algn="l"/>
                        </a:tabLst>
                      </a:pPr>
                      <a:r>
                        <a:rPr lang="en-US" sz="1100">
                          <a:solidFill>
                            <a:schemeClr val="accent4"/>
                          </a:solidFill>
                          <a:effectLst/>
                        </a:rPr>
                        <a:t>✓</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tabLst>
                          <a:tab pos="5280025" algn="l"/>
                        </a:tabLst>
                      </a:pPr>
                      <a:r>
                        <a:rPr lang="en-US" sz="1100">
                          <a:solidFill>
                            <a:schemeClr val="accent4"/>
                          </a:solidFill>
                          <a:effectLst/>
                        </a:rPr>
                        <a:t>✓</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tabLst>
                          <a:tab pos="5280025" algn="l"/>
                        </a:tabLst>
                      </a:pPr>
                      <a:r>
                        <a:rPr lang="en-US" sz="1100">
                          <a:solidFill>
                            <a:schemeClr val="accent4"/>
                          </a:solidFill>
                          <a:effectLst/>
                        </a:rPr>
                        <a:t>✓</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tc>
                <a:extLst>
                  <a:ext uri="{0D108BD9-81ED-4DB2-BD59-A6C34878D82A}">
                    <a16:rowId xmlns:a16="http://schemas.microsoft.com/office/drawing/2014/main" val="145261243"/>
                  </a:ext>
                </a:extLst>
              </a:tr>
              <a:tr h="230614">
                <a:tc>
                  <a:txBody>
                    <a:bodyPr/>
                    <a:lstStyle/>
                    <a:p>
                      <a:pPr marL="0" marR="0" algn="ctr">
                        <a:lnSpc>
                          <a:spcPct val="107000"/>
                        </a:lnSpc>
                        <a:spcBef>
                          <a:spcPts val="0"/>
                        </a:spcBef>
                        <a:spcAft>
                          <a:spcPts val="0"/>
                        </a:spcAft>
                      </a:pPr>
                      <a:r>
                        <a:rPr lang="en-US" sz="1100" b="1" dirty="0">
                          <a:solidFill>
                            <a:schemeClr val="accent4"/>
                          </a:solidFill>
                          <a:effectLst/>
                        </a:rPr>
                        <a:t>NS</a:t>
                      </a:r>
                      <a:endParaRPr lang="en-US" sz="1100" b="1"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solidFill>
                      <a:schemeClr val="accent2">
                        <a:lumMod val="20000"/>
                        <a:lumOff val="80000"/>
                      </a:schemeClr>
                    </a:solidFill>
                  </a:tcPr>
                </a:tc>
                <a:tc>
                  <a:txBody>
                    <a:bodyPr/>
                    <a:lstStyle/>
                    <a:p>
                      <a:pPr marL="0" marR="0" algn="ctr">
                        <a:lnSpc>
                          <a:spcPct val="107000"/>
                        </a:lnSpc>
                        <a:spcBef>
                          <a:spcPts val="0"/>
                        </a:spcBef>
                        <a:spcAft>
                          <a:spcPts val="0"/>
                        </a:spcAft>
                        <a:tabLst>
                          <a:tab pos="5280025" algn="l"/>
                        </a:tabLst>
                      </a:pPr>
                      <a:r>
                        <a:rPr lang="en-CA" sz="1100">
                          <a:solidFill>
                            <a:schemeClr val="accent4"/>
                          </a:solidFill>
                          <a:effectLst/>
                        </a:rPr>
                        <a:t> </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tabLst>
                          <a:tab pos="5280025" algn="l"/>
                        </a:tabLst>
                      </a:pPr>
                      <a:r>
                        <a:rPr lang="en-US" sz="1100">
                          <a:solidFill>
                            <a:schemeClr val="accent4"/>
                          </a:solidFill>
                          <a:effectLst/>
                        </a:rPr>
                        <a:t>✓</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tabLst>
                          <a:tab pos="5280025" algn="l"/>
                        </a:tabLst>
                      </a:pPr>
                      <a:r>
                        <a:rPr lang="en-US" sz="1100">
                          <a:solidFill>
                            <a:schemeClr val="accent4"/>
                          </a:solidFill>
                          <a:effectLst/>
                        </a:rPr>
                        <a:t>✓</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tabLst>
                          <a:tab pos="5280025" algn="l"/>
                        </a:tabLst>
                      </a:pPr>
                      <a:r>
                        <a:rPr lang="en-CA" sz="1100">
                          <a:solidFill>
                            <a:schemeClr val="accent4"/>
                          </a:solidFill>
                          <a:effectLst/>
                        </a:rPr>
                        <a:t> </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tc>
                <a:extLst>
                  <a:ext uri="{0D108BD9-81ED-4DB2-BD59-A6C34878D82A}">
                    <a16:rowId xmlns:a16="http://schemas.microsoft.com/office/drawing/2014/main" val="2219088200"/>
                  </a:ext>
                </a:extLst>
              </a:tr>
              <a:tr h="230614">
                <a:tc>
                  <a:txBody>
                    <a:bodyPr/>
                    <a:lstStyle/>
                    <a:p>
                      <a:pPr marL="0" marR="0" algn="ctr">
                        <a:lnSpc>
                          <a:spcPct val="107000"/>
                        </a:lnSpc>
                        <a:spcBef>
                          <a:spcPts val="0"/>
                        </a:spcBef>
                        <a:spcAft>
                          <a:spcPts val="0"/>
                        </a:spcAft>
                      </a:pPr>
                      <a:r>
                        <a:rPr lang="en-US" sz="1100" b="1" dirty="0">
                          <a:solidFill>
                            <a:schemeClr val="accent4"/>
                          </a:solidFill>
                          <a:effectLst/>
                        </a:rPr>
                        <a:t>PE</a:t>
                      </a:r>
                      <a:endParaRPr lang="en-US" sz="1100" b="1"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solidFill>
                      <a:schemeClr val="accent2">
                        <a:lumMod val="20000"/>
                        <a:lumOff val="80000"/>
                      </a:schemeClr>
                    </a:solidFill>
                  </a:tcPr>
                </a:tc>
                <a:tc>
                  <a:txBody>
                    <a:bodyPr/>
                    <a:lstStyle/>
                    <a:p>
                      <a:pPr marL="0" marR="0" algn="ctr">
                        <a:lnSpc>
                          <a:spcPct val="107000"/>
                        </a:lnSpc>
                        <a:spcBef>
                          <a:spcPts val="0"/>
                        </a:spcBef>
                        <a:spcAft>
                          <a:spcPts val="0"/>
                        </a:spcAft>
                        <a:tabLst>
                          <a:tab pos="5280025" algn="l"/>
                        </a:tabLst>
                      </a:pPr>
                      <a:r>
                        <a:rPr lang="en-CA" sz="1100">
                          <a:solidFill>
                            <a:schemeClr val="accent4"/>
                          </a:solidFill>
                          <a:effectLst/>
                        </a:rPr>
                        <a:t> </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tabLst>
                          <a:tab pos="5280025" algn="l"/>
                        </a:tabLst>
                      </a:pPr>
                      <a:r>
                        <a:rPr lang="en-US" sz="1100">
                          <a:solidFill>
                            <a:schemeClr val="accent4"/>
                          </a:solidFill>
                          <a:effectLst/>
                        </a:rPr>
                        <a:t>✓</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tabLst>
                          <a:tab pos="5280025" algn="l"/>
                        </a:tabLst>
                      </a:pPr>
                      <a:r>
                        <a:rPr lang="en-US" sz="1100">
                          <a:solidFill>
                            <a:schemeClr val="accent4"/>
                          </a:solidFill>
                          <a:effectLst/>
                        </a:rPr>
                        <a:t>✓</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tabLst>
                          <a:tab pos="5280025" algn="l"/>
                        </a:tabLst>
                      </a:pPr>
                      <a:r>
                        <a:rPr lang="en-US" sz="1100">
                          <a:solidFill>
                            <a:schemeClr val="accent4"/>
                          </a:solidFill>
                          <a:effectLst/>
                        </a:rPr>
                        <a:t>✓</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tc>
                <a:extLst>
                  <a:ext uri="{0D108BD9-81ED-4DB2-BD59-A6C34878D82A}">
                    <a16:rowId xmlns:a16="http://schemas.microsoft.com/office/drawing/2014/main" val="1072369282"/>
                  </a:ext>
                </a:extLst>
              </a:tr>
              <a:tr h="230614">
                <a:tc>
                  <a:txBody>
                    <a:bodyPr/>
                    <a:lstStyle/>
                    <a:p>
                      <a:pPr marL="0" marR="0" algn="ctr">
                        <a:lnSpc>
                          <a:spcPct val="107000"/>
                        </a:lnSpc>
                        <a:spcBef>
                          <a:spcPts val="0"/>
                        </a:spcBef>
                        <a:spcAft>
                          <a:spcPts val="0"/>
                        </a:spcAft>
                      </a:pPr>
                      <a:r>
                        <a:rPr lang="en-US" sz="1100" b="1" dirty="0">
                          <a:solidFill>
                            <a:schemeClr val="accent4"/>
                          </a:solidFill>
                          <a:effectLst/>
                        </a:rPr>
                        <a:t>NL</a:t>
                      </a:r>
                      <a:endParaRPr lang="en-US" sz="1100" b="1"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solidFill>
                      <a:schemeClr val="accent2">
                        <a:lumMod val="20000"/>
                        <a:lumOff val="80000"/>
                      </a:schemeClr>
                    </a:solidFill>
                  </a:tcPr>
                </a:tc>
                <a:tc>
                  <a:txBody>
                    <a:bodyPr/>
                    <a:lstStyle/>
                    <a:p>
                      <a:pPr marL="0" marR="0" algn="ctr">
                        <a:lnSpc>
                          <a:spcPct val="107000"/>
                        </a:lnSpc>
                        <a:spcBef>
                          <a:spcPts val="0"/>
                        </a:spcBef>
                        <a:spcAft>
                          <a:spcPts val="0"/>
                        </a:spcAft>
                        <a:tabLst>
                          <a:tab pos="5280025" algn="l"/>
                        </a:tabLst>
                      </a:pPr>
                      <a:r>
                        <a:rPr lang="en-US" sz="1100">
                          <a:solidFill>
                            <a:schemeClr val="accent4"/>
                          </a:solidFill>
                          <a:effectLst/>
                        </a:rPr>
                        <a:t>✓</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tabLst>
                          <a:tab pos="5280025" algn="l"/>
                        </a:tabLst>
                      </a:pPr>
                      <a:r>
                        <a:rPr lang="en-CA" sz="1100">
                          <a:solidFill>
                            <a:schemeClr val="accent4"/>
                          </a:solidFill>
                          <a:effectLst/>
                        </a:rPr>
                        <a:t> </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tabLst>
                          <a:tab pos="5280025" algn="l"/>
                        </a:tabLst>
                      </a:pPr>
                      <a:r>
                        <a:rPr lang="en-US" sz="1100">
                          <a:solidFill>
                            <a:schemeClr val="accent4"/>
                          </a:solidFill>
                          <a:effectLst/>
                        </a:rPr>
                        <a:t>✓</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tabLst>
                          <a:tab pos="5280025" algn="l"/>
                        </a:tabLst>
                      </a:pPr>
                      <a:r>
                        <a:rPr lang="en-US" sz="1100" dirty="0">
                          <a:solidFill>
                            <a:schemeClr val="accent4"/>
                          </a:solidFill>
                          <a:effectLst/>
                        </a:rPr>
                        <a:t>✓</a:t>
                      </a:r>
                      <a:endParaRPr lang="en-US" sz="1100"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tc>
                <a:extLst>
                  <a:ext uri="{0D108BD9-81ED-4DB2-BD59-A6C34878D82A}">
                    <a16:rowId xmlns:a16="http://schemas.microsoft.com/office/drawing/2014/main" val="3462061225"/>
                  </a:ext>
                </a:extLst>
              </a:tr>
            </a:tbl>
          </a:graphicData>
        </a:graphic>
      </p:graphicFrame>
    </p:spTree>
    <p:extLst>
      <p:ext uri="{BB962C8B-B14F-4D97-AF65-F5344CB8AC3E}">
        <p14:creationId xmlns:p14="http://schemas.microsoft.com/office/powerpoint/2010/main" val="8118706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81DBEC2-8B01-26EA-C490-61DFB6FA8E30}"/>
              </a:ext>
            </a:extLst>
          </p:cNvPr>
          <p:cNvSpPr>
            <a:spLocks noGrp="1"/>
          </p:cNvSpPr>
          <p:nvPr>
            <p:ph type="title"/>
          </p:nvPr>
        </p:nvSpPr>
        <p:spPr/>
        <p:txBody>
          <a:bodyPr>
            <a:normAutofit/>
          </a:bodyPr>
          <a:lstStyle/>
          <a:p>
            <a:r>
              <a:rPr lang="en-US" sz="1600" dirty="0"/>
              <a:t>Breast Screening Reminder Notifications</a:t>
            </a:r>
          </a:p>
        </p:txBody>
      </p:sp>
      <p:graphicFrame>
        <p:nvGraphicFramePr>
          <p:cNvPr id="4" name="Table 3">
            <a:extLst>
              <a:ext uri="{FF2B5EF4-FFF2-40B4-BE49-F238E27FC236}">
                <a16:creationId xmlns:a16="http://schemas.microsoft.com/office/drawing/2014/main" id="{E2B41364-7A8D-EF4B-FA7A-B019D998C308}"/>
              </a:ext>
            </a:extLst>
          </p:cNvPr>
          <p:cNvGraphicFramePr>
            <a:graphicFrameLocks noGrp="1"/>
          </p:cNvGraphicFramePr>
          <p:nvPr>
            <p:extLst>
              <p:ext uri="{D42A27DB-BD31-4B8C-83A1-F6EECF244321}">
                <p14:modId xmlns:p14="http://schemas.microsoft.com/office/powerpoint/2010/main" val="1791690359"/>
              </p:ext>
            </p:extLst>
          </p:nvPr>
        </p:nvGraphicFramePr>
        <p:xfrm>
          <a:off x="838200" y="1554850"/>
          <a:ext cx="10515600" cy="3759616"/>
        </p:xfrm>
        <a:graphic>
          <a:graphicData uri="http://schemas.openxmlformats.org/drawingml/2006/table">
            <a:tbl>
              <a:tblPr firstRow="1" firstCol="1" bandRow="1" bandCol="1"/>
              <a:tblGrid>
                <a:gridCol w="472710">
                  <a:extLst>
                    <a:ext uri="{9D8B030D-6E8A-4147-A177-3AD203B41FA5}">
                      <a16:colId xmlns:a16="http://schemas.microsoft.com/office/drawing/2014/main" val="1289214439"/>
                    </a:ext>
                  </a:extLst>
                </a:gridCol>
                <a:gridCol w="10042890">
                  <a:extLst>
                    <a:ext uri="{9D8B030D-6E8A-4147-A177-3AD203B41FA5}">
                      <a16:colId xmlns:a16="http://schemas.microsoft.com/office/drawing/2014/main" val="2169294308"/>
                    </a:ext>
                  </a:extLst>
                </a:gridCol>
              </a:tblGrid>
              <a:tr h="283217">
                <a:tc>
                  <a:txBody>
                    <a:bodyPr/>
                    <a:lstStyle/>
                    <a:p>
                      <a:pPr marL="0" marR="0" algn="ctr">
                        <a:lnSpc>
                          <a:spcPct val="107000"/>
                        </a:lnSpc>
                        <a:spcBef>
                          <a:spcPts val="100"/>
                        </a:spcBef>
                        <a:spcAft>
                          <a:spcPts val="100"/>
                        </a:spcAft>
                        <a:tabLst>
                          <a:tab pos="5280025" algn="l"/>
                        </a:tabLst>
                      </a:pPr>
                      <a:r>
                        <a:rPr lang="en-US" sz="1100" b="1" dirty="0">
                          <a:solidFill>
                            <a:schemeClr val="accent4"/>
                          </a:solidFill>
                          <a:effectLst/>
                        </a:rPr>
                        <a:t>P/T</a:t>
                      </a:r>
                      <a:endParaRPr lang="en-US" sz="1100" b="1"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solidFill>
                      <a:schemeClr val="accent2">
                        <a:lumMod val="20000"/>
                        <a:lumOff val="80000"/>
                      </a:schemeClr>
                    </a:solidFill>
                  </a:tcPr>
                </a:tc>
                <a:tc>
                  <a:txBody>
                    <a:bodyPr/>
                    <a:lstStyle/>
                    <a:p>
                      <a:pPr marL="0" marR="0">
                        <a:lnSpc>
                          <a:spcPct val="107000"/>
                        </a:lnSpc>
                        <a:spcBef>
                          <a:spcPts val="100"/>
                        </a:spcBef>
                        <a:spcAft>
                          <a:spcPts val="100"/>
                        </a:spcAft>
                        <a:tabLst>
                          <a:tab pos="5280025" algn="l"/>
                        </a:tabLst>
                      </a:pPr>
                      <a:r>
                        <a:rPr lang="en-US" sz="1100" b="1" dirty="0">
                          <a:solidFill>
                            <a:schemeClr val="accent4"/>
                          </a:solidFill>
                          <a:effectLst/>
                        </a:rPr>
                        <a:t>Reminder notifications</a:t>
                      </a:r>
                      <a:endParaRPr lang="en-US" sz="1100" b="1"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solidFill>
                      <a:schemeClr val="accent2">
                        <a:lumMod val="20000"/>
                        <a:lumOff val="80000"/>
                      </a:schemeClr>
                    </a:solidFill>
                  </a:tcPr>
                </a:tc>
                <a:extLst>
                  <a:ext uri="{0D108BD9-81ED-4DB2-BD59-A6C34878D82A}">
                    <a16:rowId xmlns:a16="http://schemas.microsoft.com/office/drawing/2014/main" val="837115714"/>
                  </a:ext>
                </a:extLst>
              </a:tr>
              <a:tr h="215405">
                <a:tc>
                  <a:txBody>
                    <a:bodyPr/>
                    <a:lstStyle/>
                    <a:p>
                      <a:pPr marL="0" marR="0" algn="ctr">
                        <a:lnSpc>
                          <a:spcPct val="107000"/>
                        </a:lnSpc>
                        <a:spcBef>
                          <a:spcPts val="100"/>
                        </a:spcBef>
                        <a:spcAft>
                          <a:spcPts val="100"/>
                        </a:spcAft>
                        <a:tabLst>
                          <a:tab pos="5280025" algn="l"/>
                        </a:tabLst>
                      </a:pPr>
                      <a:r>
                        <a:rPr lang="en-US" sz="1100" b="1" dirty="0">
                          <a:solidFill>
                            <a:schemeClr val="accent4"/>
                          </a:solidFill>
                          <a:effectLst/>
                        </a:rPr>
                        <a:t>YT</a:t>
                      </a:r>
                      <a:endParaRPr lang="en-US" sz="1100" b="1"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solidFill>
                      <a:schemeClr val="accent2">
                        <a:lumMod val="20000"/>
                        <a:lumOff val="80000"/>
                      </a:schemeClr>
                    </a:solidFill>
                  </a:tcPr>
                </a:tc>
                <a:tc>
                  <a:txBody>
                    <a:bodyPr/>
                    <a:lstStyle/>
                    <a:p>
                      <a:pPr marL="0" marR="0">
                        <a:lnSpc>
                          <a:spcPct val="107000"/>
                        </a:lnSpc>
                        <a:spcBef>
                          <a:spcPts val="100"/>
                        </a:spcBef>
                        <a:spcAft>
                          <a:spcPts val="100"/>
                        </a:spcAft>
                        <a:tabLst>
                          <a:tab pos="5280025" algn="l"/>
                        </a:tabLst>
                      </a:pPr>
                      <a:r>
                        <a:rPr lang="en-US" sz="1100">
                          <a:solidFill>
                            <a:schemeClr val="accent4"/>
                          </a:solidFill>
                          <a:effectLst/>
                        </a:rPr>
                        <a:t>None</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tc>
                <a:extLst>
                  <a:ext uri="{0D108BD9-81ED-4DB2-BD59-A6C34878D82A}">
                    <a16:rowId xmlns:a16="http://schemas.microsoft.com/office/drawing/2014/main" val="3515705947"/>
                  </a:ext>
                </a:extLst>
              </a:tr>
              <a:tr h="440783">
                <a:tc>
                  <a:txBody>
                    <a:bodyPr/>
                    <a:lstStyle/>
                    <a:p>
                      <a:pPr marL="0" marR="0" algn="ctr">
                        <a:lnSpc>
                          <a:spcPct val="107000"/>
                        </a:lnSpc>
                        <a:spcBef>
                          <a:spcPts val="100"/>
                        </a:spcBef>
                        <a:spcAft>
                          <a:spcPts val="100"/>
                        </a:spcAft>
                        <a:tabLst>
                          <a:tab pos="5280025" algn="l"/>
                        </a:tabLst>
                      </a:pPr>
                      <a:r>
                        <a:rPr lang="en-US" sz="1100" b="1" dirty="0">
                          <a:solidFill>
                            <a:schemeClr val="accent4"/>
                          </a:solidFill>
                          <a:effectLst/>
                        </a:rPr>
                        <a:t>NT</a:t>
                      </a:r>
                      <a:endParaRPr lang="en-US" sz="1100" b="1"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solidFill>
                      <a:schemeClr val="accent2">
                        <a:lumMod val="20000"/>
                        <a:lumOff val="80000"/>
                      </a:schemeClr>
                    </a:solidFill>
                  </a:tcPr>
                </a:tc>
                <a:tc>
                  <a:txBody>
                    <a:bodyPr/>
                    <a:lstStyle/>
                    <a:p>
                      <a:pPr marL="0" marR="0">
                        <a:lnSpc>
                          <a:spcPct val="107000"/>
                        </a:lnSpc>
                        <a:spcBef>
                          <a:spcPts val="100"/>
                        </a:spcBef>
                        <a:spcAft>
                          <a:spcPts val="100"/>
                        </a:spcAft>
                        <a:tabLst>
                          <a:tab pos="5280025" algn="l"/>
                        </a:tabLst>
                      </a:pPr>
                      <a:r>
                        <a:rPr lang="en-US" sz="1100">
                          <a:solidFill>
                            <a:schemeClr val="accent4"/>
                          </a:solidFill>
                          <a:effectLst/>
                        </a:rPr>
                        <a:t>Reminder letter sent to patient 2 weeks before the beginning of the month screening is due, second reminder letter sent 15 days after appointment is due if patient has not been seen or booked for a mammogram</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tc>
                <a:extLst>
                  <a:ext uri="{0D108BD9-81ED-4DB2-BD59-A6C34878D82A}">
                    <a16:rowId xmlns:a16="http://schemas.microsoft.com/office/drawing/2014/main" val="2024023082"/>
                  </a:ext>
                </a:extLst>
              </a:tr>
              <a:tr h="215405">
                <a:tc>
                  <a:txBody>
                    <a:bodyPr/>
                    <a:lstStyle/>
                    <a:p>
                      <a:pPr marL="0" marR="0" algn="ctr">
                        <a:lnSpc>
                          <a:spcPct val="107000"/>
                        </a:lnSpc>
                        <a:spcBef>
                          <a:spcPts val="100"/>
                        </a:spcBef>
                        <a:spcAft>
                          <a:spcPts val="100"/>
                        </a:spcAft>
                        <a:tabLst>
                          <a:tab pos="5280025" algn="l"/>
                        </a:tabLst>
                      </a:pPr>
                      <a:r>
                        <a:rPr lang="en-US" sz="1100" b="1" dirty="0">
                          <a:solidFill>
                            <a:schemeClr val="accent4"/>
                          </a:solidFill>
                          <a:effectLst/>
                        </a:rPr>
                        <a:t>NU</a:t>
                      </a:r>
                      <a:endParaRPr lang="en-US" sz="1100" b="1"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solidFill>
                      <a:schemeClr val="accent2">
                        <a:lumMod val="20000"/>
                        <a:lumOff val="80000"/>
                      </a:schemeClr>
                    </a:solidFill>
                  </a:tcPr>
                </a:tc>
                <a:tc>
                  <a:txBody>
                    <a:bodyPr/>
                    <a:lstStyle/>
                    <a:p>
                      <a:pPr marL="0" marR="0">
                        <a:lnSpc>
                          <a:spcPct val="107000"/>
                        </a:lnSpc>
                        <a:spcBef>
                          <a:spcPts val="100"/>
                        </a:spcBef>
                        <a:spcAft>
                          <a:spcPts val="100"/>
                        </a:spcAft>
                        <a:tabLst>
                          <a:tab pos="5280025" algn="l"/>
                        </a:tabLst>
                      </a:pPr>
                      <a:r>
                        <a:rPr lang="en-US" sz="1100">
                          <a:solidFill>
                            <a:schemeClr val="accent4"/>
                          </a:solidFill>
                          <a:effectLst/>
                        </a:rPr>
                        <a:t>No organized screening program available</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tc>
                <a:extLst>
                  <a:ext uri="{0D108BD9-81ED-4DB2-BD59-A6C34878D82A}">
                    <a16:rowId xmlns:a16="http://schemas.microsoft.com/office/drawing/2014/main" val="1279359265"/>
                  </a:ext>
                </a:extLst>
              </a:tr>
              <a:tr h="215405">
                <a:tc>
                  <a:txBody>
                    <a:bodyPr/>
                    <a:lstStyle/>
                    <a:p>
                      <a:pPr marL="0" marR="0" algn="ctr">
                        <a:lnSpc>
                          <a:spcPct val="107000"/>
                        </a:lnSpc>
                        <a:spcBef>
                          <a:spcPts val="100"/>
                        </a:spcBef>
                        <a:spcAft>
                          <a:spcPts val="100"/>
                        </a:spcAft>
                        <a:tabLst>
                          <a:tab pos="5280025" algn="l"/>
                        </a:tabLst>
                      </a:pPr>
                      <a:r>
                        <a:rPr lang="en-US" sz="1100" b="1" dirty="0">
                          <a:solidFill>
                            <a:schemeClr val="accent4"/>
                          </a:solidFill>
                          <a:effectLst/>
                        </a:rPr>
                        <a:t>BC</a:t>
                      </a:r>
                      <a:endParaRPr lang="en-US" sz="1100" b="1"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solidFill>
                      <a:schemeClr val="accent2">
                        <a:lumMod val="20000"/>
                        <a:lumOff val="80000"/>
                      </a:schemeClr>
                    </a:solidFill>
                  </a:tcPr>
                </a:tc>
                <a:tc>
                  <a:txBody>
                    <a:bodyPr/>
                    <a:lstStyle/>
                    <a:p>
                      <a:pPr marL="0" marR="0">
                        <a:lnSpc>
                          <a:spcPct val="107000"/>
                        </a:lnSpc>
                        <a:spcBef>
                          <a:spcPts val="100"/>
                        </a:spcBef>
                        <a:spcAft>
                          <a:spcPts val="100"/>
                        </a:spcAft>
                      </a:pPr>
                      <a:r>
                        <a:rPr lang="en-US" sz="1100">
                          <a:solidFill>
                            <a:schemeClr val="accent4"/>
                          </a:solidFill>
                          <a:effectLst/>
                        </a:rPr>
                        <a:t>A series of up to 3 postcards are sent over a 23-month period as reminder notifications</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tc>
                <a:extLst>
                  <a:ext uri="{0D108BD9-81ED-4DB2-BD59-A6C34878D82A}">
                    <a16:rowId xmlns:a16="http://schemas.microsoft.com/office/drawing/2014/main" val="3564978995"/>
                  </a:ext>
                </a:extLst>
              </a:tr>
              <a:tr h="215405">
                <a:tc>
                  <a:txBody>
                    <a:bodyPr/>
                    <a:lstStyle/>
                    <a:p>
                      <a:pPr marL="0" marR="0" algn="ctr">
                        <a:lnSpc>
                          <a:spcPct val="107000"/>
                        </a:lnSpc>
                        <a:spcBef>
                          <a:spcPts val="100"/>
                        </a:spcBef>
                        <a:spcAft>
                          <a:spcPts val="100"/>
                        </a:spcAft>
                        <a:tabLst>
                          <a:tab pos="5280025" algn="l"/>
                        </a:tabLst>
                      </a:pPr>
                      <a:r>
                        <a:rPr lang="en-US" sz="1100" b="1">
                          <a:solidFill>
                            <a:schemeClr val="accent4"/>
                          </a:solidFill>
                          <a:effectLst/>
                        </a:rPr>
                        <a:t>AB</a:t>
                      </a:r>
                      <a:endParaRPr lang="en-US" sz="1100" b="1">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solidFill>
                      <a:schemeClr val="accent2">
                        <a:lumMod val="20000"/>
                        <a:lumOff val="80000"/>
                      </a:schemeClr>
                    </a:solidFill>
                  </a:tcPr>
                </a:tc>
                <a:tc>
                  <a:txBody>
                    <a:bodyPr/>
                    <a:lstStyle/>
                    <a:p>
                      <a:pPr marL="0" marR="0">
                        <a:lnSpc>
                          <a:spcPct val="107000"/>
                        </a:lnSpc>
                        <a:spcBef>
                          <a:spcPts val="100"/>
                        </a:spcBef>
                        <a:spcAft>
                          <a:spcPts val="100"/>
                        </a:spcAft>
                      </a:pPr>
                      <a:r>
                        <a:rPr lang="en-US" sz="1100">
                          <a:solidFill>
                            <a:schemeClr val="accent4"/>
                          </a:solidFill>
                          <a:effectLst/>
                        </a:rPr>
                        <a:t>Reminder letter is sent from the program once when &gt;120 days overdue</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tc>
                <a:extLst>
                  <a:ext uri="{0D108BD9-81ED-4DB2-BD59-A6C34878D82A}">
                    <a16:rowId xmlns:a16="http://schemas.microsoft.com/office/drawing/2014/main" val="1988002846"/>
                  </a:ext>
                </a:extLst>
              </a:tr>
              <a:tr h="215405">
                <a:tc>
                  <a:txBody>
                    <a:bodyPr/>
                    <a:lstStyle/>
                    <a:p>
                      <a:pPr marL="0" marR="0" algn="ctr">
                        <a:lnSpc>
                          <a:spcPct val="107000"/>
                        </a:lnSpc>
                        <a:spcBef>
                          <a:spcPts val="100"/>
                        </a:spcBef>
                        <a:spcAft>
                          <a:spcPts val="100"/>
                        </a:spcAft>
                        <a:tabLst>
                          <a:tab pos="5280025" algn="l"/>
                        </a:tabLst>
                      </a:pPr>
                      <a:r>
                        <a:rPr lang="en-US" sz="1100" b="1">
                          <a:solidFill>
                            <a:schemeClr val="accent4"/>
                          </a:solidFill>
                          <a:effectLst/>
                        </a:rPr>
                        <a:t>SK</a:t>
                      </a:r>
                      <a:endParaRPr lang="en-US" sz="1100" b="1">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solidFill>
                      <a:schemeClr val="accent2">
                        <a:lumMod val="20000"/>
                        <a:lumOff val="80000"/>
                      </a:schemeClr>
                    </a:solidFill>
                  </a:tcPr>
                </a:tc>
                <a:tc>
                  <a:txBody>
                    <a:bodyPr/>
                    <a:lstStyle/>
                    <a:p>
                      <a:pPr marL="0" marR="0">
                        <a:lnSpc>
                          <a:spcPct val="107000"/>
                        </a:lnSpc>
                        <a:spcBef>
                          <a:spcPts val="100"/>
                        </a:spcBef>
                        <a:spcAft>
                          <a:spcPts val="100"/>
                        </a:spcAft>
                        <a:tabLst>
                          <a:tab pos="5280025" algn="l"/>
                        </a:tabLst>
                      </a:pPr>
                      <a:r>
                        <a:rPr lang="en-US" sz="1100">
                          <a:solidFill>
                            <a:schemeClr val="accent4"/>
                          </a:solidFill>
                          <a:effectLst/>
                        </a:rPr>
                        <a:t>Reminder letter sent 2 weeks after initial invite if no appointment is booked.</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tc>
                <a:extLst>
                  <a:ext uri="{0D108BD9-81ED-4DB2-BD59-A6C34878D82A}">
                    <a16:rowId xmlns:a16="http://schemas.microsoft.com/office/drawing/2014/main" val="2375548178"/>
                  </a:ext>
                </a:extLst>
              </a:tr>
              <a:tr h="440783">
                <a:tc>
                  <a:txBody>
                    <a:bodyPr/>
                    <a:lstStyle/>
                    <a:p>
                      <a:pPr marL="0" marR="0" algn="ctr">
                        <a:lnSpc>
                          <a:spcPct val="107000"/>
                        </a:lnSpc>
                        <a:spcBef>
                          <a:spcPts val="100"/>
                        </a:spcBef>
                        <a:spcAft>
                          <a:spcPts val="100"/>
                        </a:spcAft>
                        <a:tabLst>
                          <a:tab pos="5280025" algn="l"/>
                        </a:tabLst>
                      </a:pPr>
                      <a:r>
                        <a:rPr lang="en-US" sz="1100" b="1" dirty="0">
                          <a:solidFill>
                            <a:schemeClr val="accent4"/>
                          </a:solidFill>
                          <a:effectLst/>
                        </a:rPr>
                        <a:t>MB</a:t>
                      </a:r>
                      <a:endParaRPr lang="en-US" sz="1100" b="1"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solidFill>
                      <a:schemeClr val="accent2">
                        <a:lumMod val="20000"/>
                        <a:lumOff val="80000"/>
                      </a:schemeClr>
                    </a:solidFill>
                  </a:tcPr>
                </a:tc>
                <a:tc>
                  <a:txBody>
                    <a:bodyPr/>
                    <a:lstStyle/>
                    <a:p>
                      <a:pPr marL="0" marR="0">
                        <a:lnSpc>
                          <a:spcPct val="107000"/>
                        </a:lnSpc>
                        <a:spcBef>
                          <a:spcPts val="100"/>
                        </a:spcBef>
                        <a:spcAft>
                          <a:spcPts val="100"/>
                        </a:spcAft>
                        <a:tabLst>
                          <a:tab pos="5280025" algn="l"/>
                        </a:tabLst>
                      </a:pPr>
                      <a:r>
                        <a:rPr lang="en-US" sz="1100">
                          <a:solidFill>
                            <a:schemeClr val="accent4"/>
                          </a:solidFill>
                          <a:effectLst/>
                        </a:rPr>
                        <a:t>Reminder letter is sent 3 weeks after the invitation/recall letter if an appointment is not scheduled. If continued no response, a recall letter will be sent annually until response or participant ages out (75) of program. A maximum of 4 sets of letters (invitation, recall, and reminder) will be sent.</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tc>
                <a:extLst>
                  <a:ext uri="{0D108BD9-81ED-4DB2-BD59-A6C34878D82A}">
                    <a16:rowId xmlns:a16="http://schemas.microsoft.com/office/drawing/2014/main" val="143509352"/>
                  </a:ext>
                </a:extLst>
              </a:tr>
              <a:tr h="215405">
                <a:tc>
                  <a:txBody>
                    <a:bodyPr/>
                    <a:lstStyle/>
                    <a:p>
                      <a:pPr marL="0" marR="0" algn="ctr">
                        <a:lnSpc>
                          <a:spcPct val="107000"/>
                        </a:lnSpc>
                        <a:spcBef>
                          <a:spcPts val="100"/>
                        </a:spcBef>
                        <a:spcAft>
                          <a:spcPts val="100"/>
                        </a:spcAft>
                        <a:tabLst>
                          <a:tab pos="5280025" algn="l"/>
                        </a:tabLst>
                      </a:pPr>
                      <a:r>
                        <a:rPr lang="en-US" sz="1100" b="1">
                          <a:solidFill>
                            <a:schemeClr val="accent4"/>
                          </a:solidFill>
                          <a:effectLst/>
                        </a:rPr>
                        <a:t>ON</a:t>
                      </a:r>
                      <a:endParaRPr lang="en-US" sz="1100" b="1">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solidFill>
                      <a:schemeClr val="accent2">
                        <a:lumMod val="20000"/>
                        <a:lumOff val="80000"/>
                      </a:schemeClr>
                    </a:solidFill>
                  </a:tcPr>
                </a:tc>
                <a:tc>
                  <a:txBody>
                    <a:bodyPr/>
                    <a:lstStyle/>
                    <a:p>
                      <a:pPr marL="0" marR="0">
                        <a:lnSpc>
                          <a:spcPct val="107000"/>
                        </a:lnSpc>
                        <a:spcBef>
                          <a:spcPts val="100"/>
                        </a:spcBef>
                        <a:spcAft>
                          <a:spcPts val="100"/>
                        </a:spcAft>
                      </a:pPr>
                      <a:r>
                        <a:rPr lang="en-US" sz="1100">
                          <a:solidFill>
                            <a:schemeClr val="accent4"/>
                          </a:solidFill>
                          <a:effectLst/>
                        </a:rPr>
                        <a:t>Recall reminder letter sent by screening program approximately 10 weeks after the recall letter if screening is not initiated </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tc>
                <a:extLst>
                  <a:ext uri="{0D108BD9-81ED-4DB2-BD59-A6C34878D82A}">
                    <a16:rowId xmlns:a16="http://schemas.microsoft.com/office/drawing/2014/main" val="4178506261"/>
                  </a:ext>
                </a:extLst>
              </a:tr>
              <a:tr h="215405">
                <a:tc>
                  <a:txBody>
                    <a:bodyPr/>
                    <a:lstStyle/>
                    <a:p>
                      <a:pPr marL="0" marR="0" algn="ctr">
                        <a:lnSpc>
                          <a:spcPct val="107000"/>
                        </a:lnSpc>
                        <a:spcBef>
                          <a:spcPts val="100"/>
                        </a:spcBef>
                        <a:spcAft>
                          <a:spcPts val="100"/>
                        </a:spcAft>
                        <a:tabLst>
                          <a:tab pos="5280025" algn="l"/>
                        </a:tabLst>
                      </a:pPr>
                      <a:r>
                        <a:rPr lang="en-US" sz="1100" b="1">
                          <a:solidFill>
                            <a:schemeClr val="accent4"/>
                          </a:solidFill>
                          <a:effectLst/>
                        </a:rPr>
                        <a:t>QC</a:t>
                      </a:r>
                      <a:endParaRPr lang="en-US" sz="1100" b="1">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solidFill>
                      <a:schemeClr val="accent2">
                        <a:lumMod val="20000"/>
                        <a:lumOff val="80000"/>
                      </a:schemeClr>
                    </a:solidFill>
                  </a:tcPr>
                </a:tc>
                <a:tc>
                  <a:txBody>
                    <a:bodyPr/>
                    <a:lstStyle/>
                    <a:p>
                      <a:pPr marL="0" marR="0">
                        <a:lnSpc>
                          <a:spcPct val="107000"/>
                        </a:lnSpc>
                        <a:spcBef>
                          <a:spcPts val="100"/>
                        </a:spcBef>
                        <a:spcAft>
                          <a:spcPts val="100"/>
                        </a:spcAft>
                      </a:pPr>
                      <a:r>
                        <a:rPr lang="en-US" sz="1100">
                          <a:solidFill>
                            <a:schemeClr val="accent4"/>
                          </a:solidFill>
                          <a:effectLst/>
                        </a:rPr>
                        <a:t>Recall reminder letter sent by screening program approximately 10 weeks after the recall letter if screening is not initiated</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tc>
                <a:extLst>
                  <a:ext uri="{0D108BD9-81ED-4DB2-BD59-A6C34878D82A}">
                    <a16:rowId xmlns:a16="http://schemas.microsoft.com/office/drawing/2014/main" val="818650582"/>
                  </a:ext>
                </a:extLst>
              </a:tr>
              <a:tr h="215405">
                <a:tc>
                  <a:txBody>
                    <a:bodyPr/>
                    <a:lstStyle/>
                    <a:p>
                      <a:pPr marL="0" marR="0" algn="ctr">
                        <a:lnSpc>
                          <a:spcPct val="107000"/>
                        </a:lnSpc>
                        <a:spcBef>
                          <a:spcPts val="100"/>
                        </a:spcBef>
                        <a:spcAft>
                          <a:spcPts val="100"/>
                        </a:spcAft>
                        <a:tabLst>
                          <a:tab pos="5280025" algn="l"/>
                        </a:tabLst>
                      </a:pPr>
                      <a:r>
                        <a:rPr lang="en-US" sz="1100" b="1">
                          <a:solidFill>
                            <a:schemeClr val="accent4"/>
                          </a:solidFill>
                          <a:effectLst/>
                        </a:rPr>
                        <a:t>NB</a:t>
                      </a:r>
                      <a:endParaRPr lang="en-US" sz="1100" b="1">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solidFill>
                      <a:schemeClr val="accent2">
                        <a:lumMod val="20000"/>
                        <a:lumOff val="80000"/>
                      </a:schemeClr>
                    </a:solidFill>
                  </a:tcPr>
                </a:tc>
                <a:tc>
                  <a:txBody>
                    <a:bodyPr/>
                    <a:lstStyle/>
                    <a:p>
                      <a:pPr marL="0" marR="0">
                        <a:lnSpc>
                          <a:spcPct val="107000"/>
                        </a:lnSpc>
                        <a:spcBef>
                          <a:spcPts val="100"/>
                        </a:spcBef>
                        <a:spcAft>
                          <a:spcPts val="100"/>
                        </a:spcAft>
                        <a:tabLst>
                          <a:tab pos="5280025" algn="l"/>
                        </a:tabLst>
                      </a:pPr>
                      <a:r>
                        <a:rPr lang="en-US" sz="1100">
                          <a:solidFill>
                            <a:schemeClr val="accent4"/>
                          </a:solidFill>
                          <a:effectLst/>
                        </a:rPr>
                        <a:t>None</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tc>
                <a:extLst>
                  <a:ext uri="{0D108BD9-81ED-4DB2-BD59-A6C34878D82A}">
                    <a16:rowId xmlns:a16="http://schemas.microsoft.com/office/drawing/2014/main" val="1107094298"/>
                  </a:ext>
                </a:extLst>
              </a:tr>
              <a:tr h="215405">
                <a:tc>
                  <a:txBody>
                    <a:bodyPr/>
                    <a:lstStyle/>
                    <a:p>
                      <a:pPr marL="0" marR="0" algn="ctr">
                        <a:lnSpc>
                          <a:spcPct val="107000"/>
                        </a:lnSpc>
                        <a:spcBef>
                          <a:spcPts val="100"/>
                        </a:spcBef>
                        <a:spcAft>
                          <a:spcPts val="100"/>
                        </a:spcAft>
                        <a:tabLst>
                          <a:tab pos="5280025" algn="l"/>
                        </a:tabLst>
                      </a:pPr>
                      <a:r>
                        <a:rPr lang="en-US" sz="1100" b="1" dirty="0">
                          <a:solidFill>
                            <a:schemeClr val="accent4"/>
                          </a:solidFill>
                          <a:effectLst/>
                        </a:rPr>
                        <a:t>NS</a:t>
                      </a:r>
                      <a:endParaRPr lang="en-US" sz="1100" b="1"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solidFill>
                      <a:schemeClr val="accent2">
                        <a:lumMod val="20000"/>
                        <a:lumOff val="80000"/>
                      </a:schemeClr>
                    </a:solidFill>
                  </a:tcPr>
                </a:tc>
                <a:tc>
                  <a:txBody>
                    <a:bodyPr/>
                    <a:lstStyle/>
                    <a:p>
                      <a:pPr marL="0" marR="0">
                        <a:lnSpc>
                          <a:spcPct val="107000"/>
                        </a:lnSpc>
                        <a:spcBef>
                          <a:spcPts val="100"/>
                        </a:spcBef>
                        <a:spcAft>
                          <a:spcPts val="100"/>
                        </a:spcAft>
                      </a:pPr>
                      <a:r>
                        <a:rPr lang="en-US" sz="1100">
                          <a:solidFill>
                            <a:schemeClr val="accent4"/>
                          </a:solidFill>
                          <a:effectLst/>
                        </a:rPr>
                        <a:t>Reminder postcards are sent 3 months prior to the individual’s due date if screening appointment has not been scheduled. Email reminders are currently being explored.</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tc>
                <a:extLst>
                  <a:ext uri="{0D108BD9-81ED-4DB2-BD59-A6C34878D82A}">
                    <a16:rowId xmlns:a16="http://schemas.microsoft.com/office/drawing/2014/main" val="3607308525"/>
                  </a:ext>
                </a:extLst>
              </a:tr>
              <a:tr h="215405">
                <a:tc>
                  <a:txBody>
                    <a:bodyPr/>
                    <a:lstStyle/>
                    <a:p>
                      <a:pPr marL="0" marR="0" algn="ctr">
                        <a:lnSpc>
                          <a:spcPct val="107000"/>
                        </a:lnSpc>
                        <a:spcBef>
                          <a:spcPts val="100"/>
                        </a:spcBef>
                        <a:spcAft>
                          <a:spcPts val="100"/>
                        </a:spcAft>
                        <a:tabLst>
                          <a:tab pos="5280025" algn="l"/>
                        </a:tabLst>
                      </a:pPr>
                      <a:r>
                        <a:rPr lang="en-US" sz="1100" b="1">
                          <a:solidFill>
                            <a:schemeClr val="accent4"/>
                          </a:solidFill>
                          <a:effectLst/>
                        </a:rPr>
                        <a:t>PE</a:t>
                      </a:r>
                      <a:endParaRPr lang="en-US" sz="1100" b="1">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solidFill>
                      <a:schemeClr val="accent2">
                        <a:lumMod val="20000"/>
                        <a:lumOff val="80000"/>
                      </a:schemeClr>
                    </a:solidFill>
                  </a:tcPr>
                </a:tc>
                <a:tc>
                  <a:txBody>
                    <a:bodyPr/>
                    <a:lstStyle/>
                    <a:p>
                      <a:pPr marL="0" marR="0">
                        <a:lnSpc>
                          <a:spcPct val="107000"/>
                        </a:lnSpc>
                        <a:spcBef>
                          <a:spcPts val="100"/>
                        </a:spcBef>
                        <a:spcAft>
                          <a:spcPts val="100"/>
                        </a:spcAft>
                      </a:pPr>
                      <a:r>
                        <a:rPr lang="en-US" sz="1100">
                          <a:solidFill>
                            <a:schemeClr val="accent4"/>
                          </a:solidFill>
                          <a:effectLst/>
                        </a:rPr>
                        <a:t>Reminder letter sent 5 months prior to individual’s due date with an overdue letter 2 months following the person’s due date if screening is not initiated</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tc>
                <a:extLst>
                  <a:ext uri="{0D108BD9-81ED-4DB2-BD59-A6C34878D82A}">
                    <a16:rowId xmlns:a16="http://schemas.microsoft.com/office/drawing/2014/main" val="2009878247"/>
                  </a:ext>
                </a:extLst>
              </a:tr>
              <a:tr h="440783">
                <a:tc>
                  <a:txBody>
                    <a:bodyPr/>
                    <a:lstStyle/>
                    <a:p>
                      <a:pPr marL="0" marR="0" algn="ctr">
                        <a:lnSpc>
                          <a:spcPct val="107000"/>
                        </a:lnSpc>
                        <a:spcBef>
                          <a:spcPts val="100"/>
                        </a:spcBef>
                        <a:spcAft>
                          <a:spcPts val="100"/>
                        </a:spcAft>
                        <a:tabLst>
                          <a:tab pos="5280025" algn="l"/>
                        </a:tabLst>
                      </a:pPr>
                      <a:r>
                        <a:rPr lang="en-US" sz="1100" b="1" dirty="0">
                          <a:solidFill>
                            <a:schemeClr val="accent4"/>
                          </a:solidFill>
                          <a:effectLst/>
                        </a:rPr>
                        <a:t>NL</a:t>
                      </a:r>
                      <a:endParaRPr lang="en-US" sz="1100" b="1"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solidFill>
                      <a:schemeClr val="accent2">
                        <a:lumMod val="20000"/>
                        <a:lumOff val="80000"/>
                      </a:schemeClr>
                    </a:solidFill>
                  </a:tcPr>
                </a:tc>
                <a:tc>
                  <a:txBody>
                    <a:bodyPr/>
                    <a:lstStyle/>
                    <a:p>
                      <a:pPr marL="0" marR="0">
                        <a:lnSpc>
                          <a:spcPct val="107000"/>
                        </a:lnSpc>
                        <a:spcBef>
                          <a:spcPts val="100"/>
                        </a:spcBef>
                        <a:spcAft>
                          <a:spcPts val="100"/>
                        </a:spcAft>
                        <a:tabLst>
                          <a:tab pos="5280025" algn="l"/>
                        </a:tabLst>
                      </a:pPr>
                      <a:r>
                        <a:rPr lang="en-US" sz="1100" dirty="0">
                          <a:solidFill>
                            <a:schemeClr val="accent4"/>
                          </a:solidFill>
                          <a:effectLst/>
                        </a:rPr>
                        <a:t>Appointment reminder letter sent to participant 4 weeks prior to scheduled appointment.  If a person books or changes their appointment within the 4-week window a reminder letter is not sent.  Participants are given their recall appointment to screening when they receive their result letter.</a:t>
                      </a:r>
                      <a:endParaRPr lang="en-US" sz="1100"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tc>
                <a:extLst>
                  <a:ext uri="{0D108BD9-81ED-4DB2-BD59-A6C34878D82A}">
                    <a16:rowId xmlns:a16="http://schemas.microsoft.com/office/drawing/2014/main" val="2717190558"/>
                  </a:ext>
                </a:extLst>
              </a:tr>
            </a:tbl>
          </a:graphicData>
        </a:graphic>
      </p:graphicFrame>
    </p:spTree>
    <p:extLst>
      <p:ext uri="{BB962C8B-B14F-4D97-AF65-F5344CB8AC3E}">
        <p14:creationId xmlns:p14="http://schemas.microsoft.com/office/powerpoint/2010/main" val="19739264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81DBEC2-8B01-26EA-C490-61DFB6FA8E30}"/>
              </a:ext>
            </a:extLst>
          </p:cNvPr>
          <p:cNvSpPr>
            <a:spLocks noGrp="1"/>
          </p:cNvSpPr>
          <p:nvPr>
            <p:ph type="title"/>
          </p:nvPr>
        </p:nvSpPr>
        <p:spPr>
          <a:xfrm>
            <a:off x="973014" y="288505"/>
            <a:ext cx="10380786" cy="345482"/>
          </a:xfrm>
        </p:spPr>
        <p:txBody>
          <a:bodyPr>
            <a:normAutofit/>
          </a:bodyPr>
          <a:lstStyle/>
          <a:p>
            <a:r>
              <a:rPr lang="en-US" sz="1600" dirty="0"/>
              <a:t>Receiving Results and Follow-Up for Abnormal Breast Screening Results (1/2)</a:t>
            </a:r>
            <a:endParaRPr lang="en-US" sz="1600" i="1" dirty="0"/>
          </a:p>
        </p:txBody>
      </p:sp>
      <p:graphicFrame>
        <p:nvGraphicFramePr>
          <p:cNvPr id="3" name="Table 2">
            <a:extLst>
              <a:ext uri="{FF2B5EF4-FFF2-40B4-BE49-F238E27FC236}">
                <a16:creationId xmlns:a16="http://schemas.microsoft.com/office/drawing/2014/main" id="{EFD31585-0DF9-DBE7-B1A9-B3408F163008}"/>
              </a:ext>
            </a:extLst>
          </p:cNvPr>
          <p:cNvGraphicFramePr>
            <a:graphicFrameLocks noGrp="1"/>
          </p:cNvGraphicFramePr>
          <p:nvPr>
            <p:extLst>
              <p:ext uri="{D42A27DB-BD31-4B8C-83A1-F6EECF244321}">
                <p14:modId xmlns:p14="http://schemas.microsoft.com/office/powerpoint/2010/main" val="307472714"/>
              </p:ext>
            </p:extLst>
          </p:nvPr>
        </p:nvGraphicFramePr>
        <p:xfrm>
          <a:off x="95687" y="778295"/>
          <a:ext cx="12000625" cy="5791200"/>
        </p:xfrm>
        <a:graphic>
          <a:graphicData uri="http://schemas.openxmlformats.org/drawingml/2006/table">
            <a:tbl>
              <a:tblPr firstRow="1" firstCol="1"/>
              <a:tblGrid>
                <a:gridCol w="293739">
                  <a:extLst>
                    <a:ext uri="{9D8B030D-6E8A-4147-A177-3AD203B41FA5}">
                      <a16:colId xmlns:a16="http://schemas.microsoft.com/office/drawing/2014/main" val="4114023960"/>
                    </a:ext>
                  </a:extLst>
                </a:gridCol>
                <a:gridCol w="3108307">
                  <a:extLst>
                    <a:ext uri="{9D8B030D-6E8A-4147-A177-3AD203B41FA5}">
                      <a16:colId xmlns:a16="http://schemas.microsoft.com/office/drawing/2014/main" val="2723152639"/>
                    </a:ext>
                  </a:extLst>
                </a:gridCol>
                <a:gridCol w="2763829">
                  <a:extLst>
                    <a:ext uri="{9D8B030D-6E8A-4147-A177-3AD203B41FA5}">
                      <a16:colId xmlns:a16="http://schemas.microsoft.com/office/drawing/2014/main" val="634951678"/>
                    </a:ext>
                  </a:extLst>
                </a:gridCol>
                <a:gridCol w="2918599">
                  <a:extLst>
                    <a:ext uri="{9D8B030D-6E8A-4147-A177-3AD203B41FA5}">
                      <a16:colId xmlns:a16="http://schemas.microsoft.com/office/drawing/2014/main" val="4097859487"/>
                    </a:ext>
                  </a:extLst>
                </a:gridCol>
                <a:gridCol w="2916151">
                  <a:extLst>
                    <a:ext uri="{9D8B030D-6E8A-4147-A177-3AD203B41FA5}">
                      <a16:colId xmlns:a16="http://schemas.microsoft.com/office/drawing/2014/main" val="1734531678"/>
                    </a:ext>
                  </a:extLst>
                </a:gridCol>
              </a:tblGrid>
              <a:tr h="119442">
                <a:tc>
                  <a:txBody>
                    <a:bodyPr/>
                    <a:lstStyle/>
                    <a:p>
                      <a:pPr marL="0" marR="0" algn="ctr">
                        <a:lnSpc>
                          <a:spcPct val="100000"/>
                        </a:lnSpc>
                        <a:spcBef>
                          <a:spcPts val="0"/>
                        </a:spcBef>
                        <a:spcAft>
                          <a:spcPts val="0"/>
                        </a:spcAft>
                      </a:pPr>
                      <a:r>
                        <a:rPr lang="en-US" sz="1000" b="1" dirty="0">
                          <a:solidFill>
                            <a:schemeClr val="accent4"/>
                          </a:solidFill>
                          <a:effectLst/>
                        </a:rPr>
                        <a:t>P/T</a:t>
                      </a:r>
                      <a:endParaRPr lang="en-US" sz="1000" b="1"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23540" marR="23540" marT="0" marB="0" anchor="ctr">
                    <a:solidFill>
                      <a:schemeClr val="accent2">
                        <a:lumMod val="20000"/>
                        <a:lumOff val="80000"/>
                      </a:schemeClr>
                    </a:solidFill>
                  </a:tcPr>
                </a:tc>
                <a:tc>
                  <a:txBody>
                    <a:bodyPr/>
                    <a:lstStyle/>
                    <a:p>
                      <a:pPr marL="0" marR="0" algn="ctr">
                        <a:lnSpc>
                          <a:spcPct val="100000"/>
                        </a:lnSpc>
                        <a:spcBef>
                          <a:spcPts val="0"/>
                        </a:spcBef>
                        <a:spcAft>
                          <a:spcPts val="0"/>
                        </a:spcAft>
                      </a:pPr>
                      <a:r>
                        <a:rPr lang="en-US" sz="1000" b="1" dirty="0">
                          <a:solidFill>
                            <a:schemeClr val="accent4"/>
                          </a:solidFill>
                          <a:effectLst/>
                        </a:rPr>
                        <a:t>Receive abnormal results</a:t>
                      </a:r>
                      <a:endParaRPr lang="en-US" sz="1000" b="1"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23540" marR="23540" marT="0" marB="0" anchor="ctr">
                    <a:solidFill>
                      <a:schemeClr val="accent2">
                        <a:lumMod val="20000"/>
                        <a:lumOff val="80000"/>
                      </a:schemeClr>
                    </a:solidFill>
                  </a:tcPr>
                </a:tc>
                <a:tc>
                  <a:txBody>
                    <a:bodyPr/>
                    <a:lstStyle/>
                    <a:p>
                      <a:pPr marL="0" marR="0" algn="ctr">
                        <a:lnSpc>
                          <a:spcPct val="100000"/>
                        </a:lnSpc>
                        <a:spcBef>
                          <a:spcPts val="0"/>
                        </a:spcBef>
                        <a:spcAft>
                          <a:spcPts val="0"/>
                        </a:spcAft>
                      </a:pPr>
                      <a:r>
                        <a:rPr lang="en-US" sz="1000" b="1" dirty="0">
                          <a:solidFill>
                            <a:schemeClr val="accent4"/>
                          </a:solidFill>
                          <a:effectLst/>
                        </a:rPr>
                        <a:t>Follow up of abnormal results</a:t>
                      </a:r>
                      <a:endParaRPr lang="en-US" sz="1000" b="1"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23540" marR="23540" marT="0" marB="0" anchor="ctr">
                    <a:solidFill>
                      <a:schemeClr val="accent2">
                        <a:lumMod val="20000"/>
                        <a:lumOff val="80000"/>
                      </a:schemeClr>
                    </a:solidFill>
                  </a:tcPr>
                </a:tc>
                <a:tc>
                  <a:txBody>
                    <a:bodyPr/>
                    <a:lstStyle/>
                    <a:p>
                      <a:pPr marL="0" marR="0" algn="ctr">
                        <a:lnSpc>
                          <a:spcPct val="100000"/>
                        </a:lnSpc>
                        <a:spcBef>
                          <a:spcPts val="0"/>
                        </a:spcBef>
                        <a:spcAft>
                          <a:spcPts val="0"/>
                        </a:spcAft>
                      </a:pPr>
                      <a:r>
                        <a:rPr lang="en-US" sz="1000" b="1" dirty="0">
                          <a:solidFill>
                            <a:schemeClr val="accent4"/>
                          </a:solidFill>
                          <a:effectLst/>
                        </a:rPr>
                        <a:t>Location of diagnostic mammogram after abnormal result</a:t>
                      </a:r>
                      <a:endParaRPr lang="en-US" sz="1000" b="1"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23540" marR="23540" marT="0" marB="0" anchor="ctr">
                    <a:solidFill>
                      <a:schemeClr val="accent2">
                        <a:lumMod val="20000"/>
                        <a:lumOff val="80000"/>
                      </a:schemeClr>
                    </a:solidFill>
                  </a:tcPr>
                </a:tc>
                <a:tc>
                  <a:txBody>
                    <a:bodyPr/>
                    <a:lstStyle/>
                    <a:p>
                      <a:pPr marL="0" marR="0" algn="ctr">
                        <a:lnSpc>
                          <a:spcPct val="100000"/>
                        </a:lnSpc>
                        <a:spcBef>
                          <a:spcPts val="0"/>
                        </a:spcBef>
                        <a:spcAft>
                          <a:spcPts val="0"/>
                        </a:spcAft>
                      </a:pPr>
                      <a:r>
                        <a:rPr lang="en-US" sz="1000" b="1" dirty="0">
                          <a:solidFill>
                            <a:schemeClr val="accent4"/>
                          </a:solidFill>
                          <a:effectLst/>
                        </a:rPr>
                        <a:t>Return to screening?</a:t>
                      </a:r>
                      <a:endParaRPr lang="en-US" sz="1000" b="1"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23540" marR="23540" marT="0" marB="0" anchor="ctr">
                    <a:solidFill>
                      <a:schemeClr val="accent2">
                        <a:lumMod val="20000"/>
                        <a:lumOff val="80000"/>
                      </a:schemeClr>
                    </a:solidFill>
                  </a:tcPr>
                </a:tc>
                <a:extLst>
                  <a:ext uri="{0D108BD9-81ED-4DB2-BD59-A6C34878D82A}">
                    <a16:rowId xmlns:a16="http://schemas.microsoft.com/office/drawing/2014/main" val="2582482946"/>
                  </a:ext>
                </a:extLst>
              </a:tr>
              <a:tr h="235396">
                <a:tc>
                  <a:txBody>
                    <a:bodyPr/>
                    <a:lstStyle/>
                    <a:p>
                      <a:pPr marL="0" marR="0" algn="ctr">
                        <a:lnSpc>
                          <a:spcPct val="100000"/>
                        </a:lnSpc>
                        <a:spcBef>
                          <a:spcPts val="0"/>
                        </a:spcBef>
                        <a:spcAft>
                          <a:spcPts val="0"/>
                        </a:spcAft>
                      </a:pPr>
                      <a:r>
                        <a:rPr lang="en-US" sz="1000" b="1" dirty="0">
                          <a:solidFill>
                            <a:schemeClr val="accent4"/>
                          </a:solidFill>
                          <a:effectLst/>
                        </a:rPr>
                        <a:t>YT</a:t>
                      </a:r>
                      <a:endParaRPr lang="en-US" sz="1000" b="1"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23540" marR="23540" marT="0" marB="0">
                    <a:solidFill>
                      <a:schemeClr val="accent2">
                        <a:lumMod val="20000"/>
                        <a:lumOff val="80000"/>
                      </a:schemeClr>
                    </a:solidFill>
                  </a:tcPr>
                </a:tc>
                <a:tc>
                  <a:txBody>
                    <a:bodyPr/>
                    <a:lstStyle/>
                    <a:p>
                      <a:pPr marL="342900" marR="0" lvl="0" indent="-342900">
                        <a:lnSpc>
                          <a:spcPct val="100000"/>
                        </a:lnSpc>
                        <a:spcBef>
                          <a:spcPts val="0"/>
                        </a:spcBef>
                        <a:spcAft>
                          <a:spcPts val="0"/>
                        </a:spcAft>
                        <a:buFont typeface="Symbol" panose="05050102010706020507" pitchFamily="18" charset="2"/>
                        <a:buChar char=""/>
                        <a:tabLst>
                          <a:tab pos="228600" algn="l"/>
                          <a:tab pos="5280025" algn="l"/>
                          <a:tab pos="5280025" algn="l"/>
                        </a:tabLst>
                      </a:pPr>
                      <a:r>
                        <a:rPr lang="en-CA" sz="1000" dirty="0">
                          <a:solidFill>
                            <a:schemeClr val="accent4"/>
                          </a:solidFill>
                          <a:effectLst/>
                        </a:rPr>
                        <a:t>Mailed to individual</a:t>
                      </a:r>
                      <a:endParaRPr lang="en-US" sz="1000" dirty="0">
                        <a:solidFill>
                          <a:schemeClr val="accent4"/>
                        </a:solidFill>
                        <a:effectLst/>
                      </a:endParaRPr>
                    </a:p>
                    <a:p>
                      <a:pPr marL="342900" marR="0" lvl="0" indent="-342900">
                        <a:lnSpc>
                          <a:spcPct val="100000"/>
                        </a:lnSpc>
                        <a:spcBef>
                          <a:spcPts val="0"/>
                        </a:spcBef>
                        <a:spcAft>
                          <a:spcPts val="0"/>
                        </a:spcAft>
                        <a:buFont typeface="Symbol" panose="05050102010706020507" pitchFamily="18" charset="2"/>
                        <a:buChar char=""/>
                        <a:tabLst>
                          <a:tab pos="228600" algn="l"/>
                          <a:tab pos="5280025" algn="l"/>
                          <a:tab pos="5280025" algn="l"/>
                        </a:tabLst>
                      </a:pPr>
                      <a:r>
                        <a:rPr lang="en-CA" sz="1000" dirty="0">
                          <a:solidFill>
                            <a:schemeClr val="accent4"/>
                          </a:solidFill>
                          <a:effectLst/>
                        </a:rPr>
                        <a:t>Program may also contact participant by phone depending on the follow up required (imaging)</a:t>
                      </a:r>
                      <a:endParaRPr lang="en-US" sz="1000" dirty="0">
                        <a:solidFill>
                          <a:schemeClr val="accent4"/>
                        </a:solidFill>
                        <a:effectLst/>
                        <a:latin typeface="Montserrat Light" panose="00000400000000000000" pitchFamily="2" charset="0"/>
                        <a:ea typeface="Yu Mincho" panose="02020400000000000000" pitchFamily="18" charset="-128"/>
                        <a:cs typeface="Times New Roman (Body CS)"/>
                      </a:endParaRPr>
                    </a:p>
                  </a:txBody>
                  <a:tcPr marL="23540" marR="23540" marT="0" marB="0"/>
                </a:tc>
                <a:tc>
                  <a:txBody>
                    <a:bodyPr/>
                    <a:lstStyle/>
                    <a:p>
                      <a:pPr marL="342900" marR="0" lvl="0" indent="-342900">
                        <a:lnSpc>
                          <a:spcPct val="100000"/>
                        </a:lnSpc>
                        <a:spcBef>
                          <a:spcPts val="0"/>
                        </a:spcBef>
                        <a:spcAft>
                          <a:spcPts val="0"/>
                        </a:spcAft>
                        <a:buFont typeface="Symbol" panose="05050102010706020507" pitchFamily="18" charset="2"/>
                        <a:buChar char=""/>
                        <a:tabLst>
                          <a:tab pos="228600" algn="l"/>
                          <a:tab pos="5280025" algn="l"/>
                          <a:tab pos="5280025" algn="l"/>
                        </a:tabLst>
                      </a:pPr>
                      <a:r>
                        <a:rPr lang="en-CA" sz="1000" dirty="0">
                          <a:solidFill>
                            <a:schemeClr val="accent4"/>
                          </a:solidFill>
                          <a:effectLst/>
                        </a:rPr>
                        <a:t>Program calls individual to arrange follow up appointments for imaging</a:t>
                      </a:r>
                      <a:endParaRPr lang="en-US" sz="1000" dirty="0">
                        <a:solidFill>
                          <a:schemeClr val="accent4"/>
                        </a:solidFill>
                        <a:effectLst/>
                      </a:endParaRPr>
                    </a:p>
                    <a:p>
                      <a:pPr marL="342900" marR="0" lvl="0" indent="-342900">
                        <a:lnSpc>
                          <a:spcPct val="100000"/>
                        </a:lnSpc>
                        <a:spcBef>
                          <a:spcPts val="0"/>
                        </a:spcBef>
                        <a:spcAft>
                          <a:spcPts val="0"/>
                        </a:spcAft>
                        <a:buFont typeface="Symbol" panose="05050102010706020507" pitchFamily="18" charset="2"/>
                        <a:buChar char=""/>
                        <a:tabLst>
                          <a:tab pos="228600" algn="l"/>
                          <a:tab pos="5280025" algn="l"/>
                          <a:tab pos="5280025" algn="l"/>
                        </a:tabLst>
                      </a:pPr>
                      <a:r>
                        <a:rPr lang="en-CA" sz="1000" dirty="0">
                          <a:solidFill>
                            <a:schemeClr val="accent4"/>
                          </a:solidFill>
                          <a:effectLst/>
                        </a:rPr>
                        <a:t>If biopsy required, the person must go back to their PCP for referral to biopsy or any other follow up</a:t>
                      </a:r>
                      <a:endParaRPr lang="en-US" sz="1000" dirty="0">
                        <a:solidFill>
                          <a:schemeClr val="accent4"/>
                        </a:solidFill>
                        <a:effectLst/>
                        <a:latin typeface="Montserrat Light" panose="00000400000000000000" pitchFamily="2" charset="0"/>
                        <a:ea typeface="Yu Mincho" panose="02020400000000000000" pitchFamily="18" charset="-128"/>
                        <a:cs typeface="Times New Roman (Body CS)"/>
                      </a:endParaRPr>
                    </a:p>
                  </a:txBody>
                  <a:tcPr marL="23540" marR="23540" marT="0" marB="0"/>
                </a:tc>
                <a:tc>
                  <a:txBody>
                    <a:bodyPr/>
                    <a:lstStyle/>
                    <a:p>
                      <a:pPr marL="342900" marR="0" lvl="0" indent="-342900">
                        <a:lnSpc>
                          <a:spcPct val="100000"/>
                        </a:lnSpc>
                        <a:spcBef>
                          <a:spcPts val="0"/>
                        </a:spcBef>
                        <a:spcAft>
                          <a:spcPts val="0"/>
                        </a:spcAft>
                        <a:buFont typeface="Symbol" panose="05050102010706020507" pitchFamily="18" charset="2"/>
                        <a:buChar char=""/>
                        <a:tabLst>
                          <a:tab pos="228600" algn="l"/>
                          <a:tab pos="5280025" algn="l"/>
                          <a:tab pos="5280025" algn="l"/>
                        </a:tabLst>
                      </a:pPr>
                      <a:r>
                        <a:rPr lang="en-CA" sz="1000">
                          <a:solidFill>
                            <a:schemeClr val="accent4"/>
                          </a:solidFill>
                          <a:effectLst/>
                        </a:rPr>
                        <a:t>Screening program</a:t>
                      </a:r>
                      <a:endParaRPr lang="en-US" sz="1000">
                        <a:solidFill>
                          <a:schemeClr val="accent4"/>
                        </a:solidFill>
                        <a:effectLst/>
                        <a:latin typeface="Montserrat Light" panose="00000400000000000000" pitchFamily="2" charset="0"/>
                        <a:ea typeface="Yu Mincho" panose="02020400000000000000" pitchFamily="18" charset="-128"/>
                        <a:cs typeface="Times New Roman (Body CS)"/>
                      </a:endParaRPr>
                    </a:p>
                  </a:txBody>
                  <a:tcPr marL="23540" marR="23540" marT="0" marB="0"/>
                </a:tc>
                <a:tc>
                  <a:txBody>
                    <a:bodyPr/>
                    <a:lstStyle/>
                    <a:p>
                      <a:pPr marL="342900" marR="0" lvl="0" indent="-342900">
                        <a:lnSpc>
                          <a:spcPct val="100000"/>
                        </a:lnSpc>
                        <a:spcBef>
                          <a:spcPts val="0"/>
                        </a:spcBef>
                        <a:spcAft>
                          <a:spcPts val="0"/>
                        </a:spcAft>
                        <a:buFont typeface="Symbol" panose="05050102010706020507" pitchFamily="18" charset="2"/>
                        <a:buChar char=""/>
                        <a:tabLst>
                          <a:tab pos="228600" algn="l"/>
                          <a:tab pos="5280025" algn="l"/>
                          <a:tab pos="5280025" algn="l"/>
                        </a:tabLst>
                      </a:pPr>
                      <a:r>
                        <a:rPr lang="en-CA" sz="1000">
                          <a:solidFill>
                            <a:schemeClr val="accent4"/>
                          </a:solidFill>
                          <a:effectLst/>
                        </a:rPr>
                        <a:t>If follow up results are normal, participants are recalled for screening every 2 years (or as recommended by radiologist)</a:t>
                      </a:r>
                      <a:endParaRPr lang="en-US" sz="1000">
                        <a:solidFill>
                          <a:schemeClr val="accent4"/>
                        </a:solidFill>
                        <a:effectLst/>
                        <a:latin typeface="Montserrat Light" panose="00000400000000000000" pitchFamily="2" charset="0"/>
                        <a:ea typeface="Yu Mincho" panose="02020400000000000000" pitchFamily="18" charset="-128"/>
                        <a:cs typeface="Times New Roman (Body CS)"/>
                      </a:endParaRPr>
                    </a:p>
                  </a:txBody>
                  <a:tcPr marL="23540" marR="23540" marT="0" marB="0"/>
                </a:tc>
                <a:extLst>
                  <a:ext uri="{0D108BD9-81ED-4DB2-BD59-A6C34878D82A}">
                    <a16:rowId xmlns:a16="http://schemas.microsoft.com/office/drawing/2014/main" val="2876806180"/>
                  </a:ext>
                </a:extLst>
              </a:tr>
              <a:tr h="329554">
                <a:tc>
                  <a:txBody>
                    <a:bodyPr/>
                    <a:lstStyle/>
                    <a:p>
                      <a:pPr marL="0" marR="0" algn="ctr">
                        <a:lnSpc>
                          <a:spcPct val="100000"/>
                        </a:lnSpc>
                        <a:spcBef>
                          <a:spcPts val="0"/>
                        </a:spcBef>
                        <a:spcAft>
                          <a:spcPts val="0"/>
                        </a:spcAft>
                      </a:pPr>
                      <a:r>
                        <a:rPr lang="en-US" sz="1000" b="1" dirty="0">
                          <a:solidFill>
                            <a:schemeClr val="accent4"/>
                          </a:solidFill>
                          <a:effectLst/>
                        </a:rPr>
                        <a:t>NT</a:t>
                      </a:r>
                      <a:endParaRPr lang="en-US" sz="1000" b="1"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23540" marR="23540" marT="0" marB="0">
                    <a:solidFill>
                      <a:schemeClr val="accent2">
                        <a:lumMod val="20000"/>
                        <a:lumOff val="80000"/>
                      </a:schemeClr>
                    </a:solidFill>
                  </a:tcPr>
                </a:tc>
                <a:tc>
                  <a:txBody>
                    <a:bodyPr/>
                    <a:lstStyle/>
                    <a:p>
                      <a:pPr marL="342900" marR="0" lvl="0" indent="-342900">
                        <a:lnSpc>
                          <a:spcPct val="100000"/>
                        </a:lnSpc>
                        <a:spcBef>
                          <a:spcPts val="0"/>
                        </a:spcBef>
                        <a:spcAft>
                          <a:spcPts val="0"/>
                        </a:spcAft>
                        <a:buFont typeface="Symbol" panose="05050102010706020507" pitchFamily="18" charset="2"/>
                        <a:buChar char=""/>
                        <a:tabLst>
                          <a:tab pos="228600" algn="l"/>
                          <a:tab pos="5280025" algn="l"/>
                          <a:tab pos="5280025" algn="l"/>
                        </a:tabLst>
                      </a:pPr>
                      <a:r>
                        <a:rPr lang="en-CA" sz="1000">
                          <a:solidFill>
                            <a:schemeClr val="accent4"/>
                          </a:solidFill>
                          <a:effectLst/>
                        </a:rPr>
                        <a:t>Participants in the program receive a phone call as well as a letter</a:t>
                      </a:r>
                      <a:endParaRPr lang="en-US" sz="1000">
                        <a:solidFill>
                          <a:schemeClr val="accent4"/>
                        </a:solidFill>
                        <a:effectLst/>
                        <a:latin typeface="Montserrat Light" panose="00000400000000000000" pitchFamily="2" charset="0"/>
                        <a:ea typeface="Yu Mincho" panose="02020400000000000000" pitchFamily="18" charset="-128"/>
                        <a:cs typeface="Times New Roman (Body CS)"/>
                      </a:endParaRPr>
                    </a:p>
                  </a:txBody>
                  <a:tcPr marL="23540" marR="23540" marT="0" marB="0"/>
                </a:tc>
                <a:tc>
                  <a:txBody>
                    <a:bodyPr/>
                    <a:lstStyle/>
                    <a:p>
                      <a:pPr marL="342900" marR="0" lvl="0" indent="-342900">
                        <a:lnSpc>
                          <a:spcPct val="100000"/>
                        </a:lnSpc>
                        <a:spcBef>
                          <a:spcPts val="0"/>
                        </a:spcBef>
                        <a:spcAft>
                          <a:spcPts val="0"/>
                        </a:spcAft>
                        <a:buFont typeface="Symbol" panose="05050102010706020507" pitchFamily="18" charset="2"/>
                        <a:buChar char=""/>
                        <a:tabLst>
                          <a:tab pos="228600" algn="l"/>
                          <a:tab pos="5280025" algn="l"/>
                          <a:tab pos="5280025" algn="l"/>
                        </a:tabLst>
                      </a:pPr>
                      <a:r>
                        <a:rPr lang="en-CA" sz="1000">
                          <a:solidFill>
                            <a:schemeClr val="accent4"/>
                          </a:solidFill>
                          <a:effectLst/>
                        </a:rPr>
                        <a:t>Program calls person to arrange follow up appointments for imaging</a:t>
                      </a:r>
                      <a:endParaRPr lang="en-US" sz="1000">
                        <a:solidFill>
                          <a:schemeClr val="accent4"/>
                        </a:solidFill>
                        <a:effectLst/>
                      </a:endParaRPr>
                    </a:p>
                    <a:p>
                      <a:pPr marL="342900" marR="0" lvl="0" indent="-342900">
                        <a:lnSpc>
                          <a:spcPct val="100000"/>
                        </a:lnSpc>
                        <a:spcBef>
                          <a:spcPts val="0"/>
                        </a:spcBef>
                        <a:spcAft>
                          <a:spcPts val="0"/>
                        </a:spcAft>
                        <a:buFont typeface="Symbol" panose="05050102010706020507" pitchFamily="18" charset="2"/>
                        <a:buChar char=""/>
                        <a:tabLst>
                          <a:tab pos="228600" algn="l"/>
                          <a:tab pos="5280025" algn="l"/>
                          <a:tab pos="5280025" algn="l"/>
                        </a:tabLst>
                      </a:pPr>
                      <a:r>
                        <a:rPr lang="en-CA" sz="1000">
                          <a:solidFill>
                            <a:schemeClr val="accent4"/>
                          </a:solidFill>
                          <a:effectLst/>
                        </a:rPr>
                        <a:t>If biopsy required, the individual must go back to their PCP for referral to biopsy</a:t>
                      </a:r>
                      <a:endParaRPr lang="en-US" sz="1000">
                        <a:solidFill>
                          <a:schemeClr val="accent4"/>
                        </a:solidFill>
                        <a:effectLst/>
                      </a:endParaRPr>
                    </a:p>
                    <a:p>
                      <a:pPr marL="342900" marR="0" lvl="0" indent="-342900">
                        <a:lnSpc>
                          <a:spcPct val="100000"/>
                        </a:lnSpc>
                        <a:spcBef>
                          <a:spcPts val="0"/>
                        </a:spcBef>
                        <a:spcAft>
                          <a:spcPts val="0"/>
                        </a:spcAft>
                        <a:buFont typeface="Symbol" panose="05050102010706020507" pitchFamily="18" charset="2"/>
                        <a:buChar char=""/>
                        <a:tabLst>
                          <a:tab pos="228600" algn="l"/>
                          <a:tab pos="5280025" algn="l"/>
                          <a:tab pos="5280025" algn="l"/>
                        </a:tabLst>
                      </a:pPr>
                      <a:r>
                        <a:rPr lang="en-CA" sz="1000">
                          <a:solidFill>
                            <a:schemeClr val="accent4"/>
                          </a:solidFill>
                          <a:effectLst/>
                        </a:rPr>
                        <a:t>Program notifies PCP that a patient requires biopsy</a:t>
                      </a:r>
                      <a:endParaRPr lang="en-US" sz="1000">
                        <a:solidFill>
                          <a:schemeClr val="accent4"/>
                        </a:solidFill>
                        <a:effectLst/>
                        <a:latin typeface="Montserrat Light" panose="00000400000000000000" pitchFamily="2" charset="0"/>
                        <a:ea typeface="Yu Mincho" panose="02020400000000000000" pitchFamily="18" charset="-128"/>
                        <a:cs typeface="Times New Roman (Body CS)"/>
                      </a:endParaRPr>
                    </a:p>
                  </a:txBody>
                  <a:tcPr marL="23540" marR="23540" marT="0" marB="0"/>
                </a:tc>
                <a:tc>
                  <a:txBody>
                    <a:bodyPr/>
                    <a:lstStyle/>
                    <a:p>
                      <a:pPr marL="342900" marR="0" lvl="0" indent="-342900">
                        <a:lnSpc>
                          <a:spcPct val="100000"/>
                        </a:lnSpc>
                        <a:spcBef>
                          <a:spcPts val="0"/>
                        </a:spcBef>
                        <a:spcAft>
                          <a:spcPts val="0"/>
                        </a:spcAft>
                        <a:buFont typeface="Symbol" panose="05050102010706020507" pitchFamily="18" charset="2"/>
                        <a:buChar char=""/>
                        <a:tabLst>
                          <a:tab pos="228600" algn="l"/>
                          <a:tab pos="5280025" algn="l"/>
                          <a:tab pos="5280025" algn="l"/>
                        </a:tabLst>
                      </a:pPr>
                      <a:r>
                        <a:rPr lang="en-CA" sz="1000">
                          <a:solidFill>
                            <a:schemeClr val="accent4"/>
                          </a:solidFill>
                          <a:effectLst/>
                        </a:rPr>
                        <a:t>Stanton Territorial Hospital or a facility in Edmonton, Alberta</a:t>
                      </a:r>
                      <a:endParaRPr lang="en-US" sz="1000">
                        <a:solidFill>
                          <a:schemeClr val="accent4"/>
                        </a:solidFill>
                        <a:effectLst/>
                        <a:latin typeface="Montserrat Light" panose="00000400000000000000" pitchFamily="2" charset="0"/>
                        <a:ea typeface="Yu Mincho" panose="02020400000000000000" pitchFamily="18" charset="-128"/>
                        <a:cs typeface="Times New Roman (Body CS)"/>
                      </a:endParaRPr>
                    </a:p>
                  </a:txBody>
                  <a:tcPr marL="23540" marR="23540" marT="0" marB="0"/>
                </a:tc>
                <a:tc>
                  <a:txBody>
                    <a:bodyPr/>
                    <a:lstStyle/>
                    <a:p>
                      <a:pPr marL="342900" marR="0" lvl="0" indent="-342900">
                        <a:lnSpc>
                          <a:spcPct val="100000"/>
                        </a:lnSpc>
                        <a:spcBef>
                          <a:spcPts val="0"/>
                        </a:spcBef>
                        <a:spcAft>
                          <a:spcPts val="0"/>
                        </a:spcAft>
                        <a:buFont typeface="Symbol" panose="05050102010706020507" pitchFamily="18" charset="2"/>
                        <a:buChar char=""/>
                        <a:tabLst>
                          <a:tab pos="228600" algn="l"/>
                          <a:tab pos="5280025" algn="l"/>
                          <a:tab pos="5280025" algn="l"/>
                        </a:tabLst>
                      </a:pPr>
                      <a:r>
                        <a:rPr lang="en-CA" sz="1000">
                          <a:solidFill>
                            <a:schemeClr val="accent4"/>
                          </a:solidFill>
                          <a:effectLst/>
                        </a:rPr>
                        <a:t>If follow up results are normal, participants are recalled for screening every 2 years (or as recommended by radiologist)</a:t>
                      </a:r>
                      <a:endParaRPr lang="en-US" sz="1000">
                        <a:solidFill>
                          <a:schemeClr val="accent4"/>
                        </a:solidFill>
                        <a:effectLst/>
                        <a:latin typeface="Montserrat Light" panose="00000400000000000000" pitchFamily="2" charset="0"/>
                        <a:ea typeface="Yu Mincho" panose="02020400000000000000" pitchFamily="18" charset="-128"/>
                        <a:cs typeface="Times New Roman (Body CS)"/>
                      </a:endParaRPr>
                    </a:p>
                  </a:txBody>
                  <a:tcPr marL="23540" marR="23540" marT="0" marB="0"/>
                </a:tc>
                <a:extLst>
                  <a:ext uri="{0D108BD9-81ED-4DB2-BD59-A6C34878D82A}">
                    <a16:rowId xmlns:a16="http://schemas.microsoft.com/office/drawing/2014/main" val="3863284896"/>
                  </a:ext>
                </a:extLst>
              </a:tr>
              <a:tr h="235178">
                <a:tc>
                  <a:txBody>
                    <a:bodyPr/>
                    <a:lstStyle/>
                    <a:p>
                      <a:pPr marL="0" marR="0" algn="ctr">
                        <a:lnSpc>
                          <a:spcPct val="100000"/>
                        </a:lnSpc>
                        <a:spcBef>
                          <a:spcPts val="0"/>
                        </a:spcBef>
                        <a:spcAft>
                          <a:spcPts val="0"/>
                        </a:spcAft>
                      </a:pPr>
                      <a:r>
                        <a:rPr lang="en-US" sz="1000" b="1" dirty="0">
                          <a:solidFill>
                            <a:schemeClr val="accent4"/>
                          </a:solidFill>
                          <a:effectLst/>
                        </a:rPr>
                        <a:t>NU</a:t>
                      </a:r>
                      <a:endParaRPr lang="en-US" sz="1000" b="1"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23540" marR="23540" marT="0" marB="0">
                    <a:solidFill>
                      <a:schemeClr val="accent2">
                        <a:lumMod val="20000"/>
                        <a:lumOff val="80000"/>
                      </a:schemeClr>
                    </a:solidFill>
                  </a:tcPr>
                </a:tc>
                <a:tc>
                  <a:txBody>
                    <a:bodyPr/>
                    <a:lstStyle/>
                    <a:p>
                      <a:pPr marL="342900" marR="0" lvl="0" indent="-342900">
                        <a:lnSpc>
                          <a:spcPct val="100000"/>
                        </a:lnSpc>
                        <a:spcBef>
                          <a:spcPts val="0"/>
                        </a:spcBef>
                        <a:spcAft>
                          <a:spcPts val="0"/>
                        </a:spcAft>
                        <a:buFont typeface="Symbol" panose="05050102010706020507" pitchFamily="18" charset="2"/>
                        <a:buChar char=""/>
                        <a:tabLst>
                          <a:tab pos="228600" algn="l"/>
                          <a:tab pos="5280025" algn="l"/>
                          <a:tab pos="5280025" algn="l"/>
                        </a:tabLst>
                      </a:pPr>
                      <a:r>
                        <a:rPr lang="en-CA" sz="1000">
                          <a:solidFill>
                            <a:schemeClr val="accent4"/>
                          </a:solidFill>
                          <a:effectLst/>
                        </a:rPr>
                        <a:t>Varies by site; generally sent to PCP who will contact participant to provide results</a:t>
                      </a:r>
                      <a:endParaRPr lang="en-US" sz="1000">
                        <a:solidFill>
                          <a:schemeClr val="accent4"/>
                        </a:solidFill>
                        <a:effectLst/>
                        <a:latin typeface="Montserrat Light" panose="00000400000000000000" pitchFamily="2" charset="0"/>
                        <a:ea typeface="Yu Mincho" panose="02020400000000000000" pitchFamily="18" charset="-128"/>
                        <a:cs typeface="Times New Roman (Body CS)"/>
                      </a:endParaRPr>
                    </a:p>
                  </a:txBody>
                  <a:tcPr marL="23540" marR="23540" marT="0" marB="0"/>
                </a:tc>
                <a:tc>
                  <a:txBody>
                    <a:bodyPr/>
                    <a:lstStyle/>
                    <a:p>
                      <a:pPr marL="342900" marR="0" lvl="0" indent="-342900">
                        <a:lnSpc>
                          <a:spcPct val="100000"/>
                        </a:lnSpc>
                        <a:spcBef>
                          <a:spcPts val="0"/>
                        </a:spcBef>
                        <a:spcAft>
                          <a:spcPts val="0"/>
                        </a:spcAft>
                        <a:buFont typeface="Symbol" panose="05050102010706020507" pitchFamily="18" charset="2"/>
                        <a:buChar char=""/>
                        <a:tabLst>
                          <a:tab pos="228600" algn="l"/>
                          <a:tab pos="5280025" algn="l"/>
                          <a:tab pos="5280025" algn="l"/>
                        </a:tabLst>
                      </a:pPr>
                      <a:r>
                        <a:rPr lang="en-CA" sz="1000">
                          <a:solidFill>
                            <a:schemeClr val="accent4"/>
                          </a:solidFill>
                          <a:effectLst/>
                        </a:rPr>
                        <a:t>PCP manages referrals for any follow up required</a:t>
                      </a:r>
                      <a:endParaRPr lang="en-US" sz="1000">
                        <a:solidFill>
                          <a:schemeClr val="accent4"/>
                        </a:solidFill>
                        <a:effectLst/>
                        <a:latin typeface="Montserrat Light" panose="00000400000000000000" pitchFamily="2" charset="0"/>
                        <a:ea typeface="Yu Mincho" panose="02020400000000000000" pitchFamily="18" charset="-128"/>
                        <a:cs typeface="Times New Roman (Body CS)"/>
                      </a:endParaRPr>
                    </a:p>
                  </a:txBody>
                  <a:tcPr marL="23540" marR="23540" marT="0" marB="0"/>
                </a:tc>
                <a:tc>
                  <a:txBody>
                    <a:bodyPr/>
                    <a:lstStyle/>
                    <a:p>
                      <a:pPr marL="0" marR="0">
                        <a:lnSpc>
                          <a:spcPct val="100000"/>
                        </a:lnSpc>
                        <a:spcBef>
                          <a:spcPts val="0"/>
                        </a:spcBef>
                        <a:spcAft>
                          <a:spcPts val="0"/>
                        </a:spcAft>
                      </a:pPr>
                      <a:r>
                        <a:rPr lang="en-US" sz="1000">
                          <a:solidFill>
                            <a:schemeClr val="accent4"/>
                          </a:solidFill>
                          <a:effectLst/>
                        </a:rPr>
                        <a:t> </a:t>
                      </a:r>
                      <a:endParaRPr lang="en-US" sz="10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23540" marR="23540" marT="0" marB="0"/>
                </a:tc>
                <a:tc>
                  <a:txBody>
                    <a:bodyPr/>
                    <a:lstStyle/>
                    <a:p>
                      <a:pPr marL="0" marR="0">
                        <a:lnSpc>
                          <a:spcPct val="100000"/>
                        </a:lnSpc>
                        <a:spcBef>
                          <a:spcPts val="0"/>
                        </a:spcBef>
                        <a:spcAft>
                          <a:spcPts val="0"/>
                        </a:spcAft>
                      </a:pPr>
                      <a:r>
                        <a:rPr lang="en-US" sz="1000">
                          <a:solidFill>
                            <a:schemeClr val="accent4"/>
                          </a:solidFill>
                          <a:effectLst/>
                        </a:rPr>
                        <a:t> </a:t>
                      </a:r>
                      <a:endParaRPr lang="en-US" sz="10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23540" marR="23540" marT="0" marB="0"/>
                </a:tc>
                <a:extLst>
                  <a:ext uri="{0D108BD9-81ED-4DB2-BD59-A6C34878D82A}">
                    <a16:rowId xmlns:a16="http://schemas.microsoft.com/office/drawing/2014/main" val="454054814"/>
                  </a:ext>
                </a:extLst>
              </a:tr>
              <a:tr h="244986">
                <a:tc>
                  <a:txBody>
                    <a:bodyPr/>
                    <a:lstStyle/>
                    <a:p>
                      <a:pPr marL="0" marR="0" algn="ctr">
                        <a:lnSpc>
                          <a:spcPct val="100000"/>
                        </a:lnSpc>
                        <a:spcBef>
                          <a:spcPts val="0"/>
                        </a:spcBef>
                        <a:spcAft>
                          <a:spcPts val="0"/>
                        </a:spcAft>
                      </a:pPr>
                      <a:r>
                        <a:rPr lang="en-US" sz="1000" b="1" dirty="0">
                          <a:solidFill>
                            <a:schemeClr val="accent4"/>
                          </a:solidFill>
                          <a:effectLst/>
                        </a:rPr>
                        <a:t>BC</a:t>
                      </a:r>
                      <a:endParaRPr lang="en-US" sz="1000" b="1"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23540" marR="23540" marT="0" marB="0">
                    <a:solidFill>
                      <a:schemeClr val="accent2">
                        <a:lumMod val="20000"/>
                        <a:lumOff val="80000"/>
                      </a:schemeClr>
                    </a:solidFill>
                  </a:tcPr>
                </a:tc>
                <a:tc>
                  <a:txBody>
                    <a:bodyPr/>
                    <a:lstStyle/>
                    <a:p>
                      <a:pPr marL="342900" marR="0" lvl="0" indent="-342900">
                        <a:lnSpc>
                          <a:spcPct val="100000"/>
                        </a:lnSpc>
                        <a:spcBef>
                          <a:spcPts val="0"/>
                        </a:spcBef>
                        <a:spcAft>
                          <a:spcPts val="0"/>
                        </a:spcAft>
                        <a:buFont typeface="Symbol" panose="05050102010706020507" pitchFamily="18" charset="2"/>
                        <a:buChar char=""/>
                        <a:tabLst>
                          <a:tab pos="228600" algn="l"/>
                          <a:tab pos="5280025" algn="l"/>
                          <a:tab pos="5280025" algn="l"/>
                        </a:tabLst>
                      </a:pPr>
                      <a:r>
                        <a:rPr lang="en-CA" sz="1000">
                          <a:solidFill>
                            <a:schemeClr val="accent4"/>
                          </a:solidFill>
                          <a:effectLst/>
                        </a:rPr>
                        <a:t>Participant receives phone call from diagnostic centre to book follow up</a:t>
                      </a:r>
                      <a:br>
                        <a:rPr lang="en-CA" sz="1000">
                          <a:solidFill>
                            <a:schemeClr val="accent4"/>
                          </a:solidFill>
                          <a:effectLst/>
                        </a:rPr>
                      </a:br>
                      <a:endParaRPr lang="en-US" sz="1000">
                        <a:solidFill>
                          <a:schemeClr val="accent4"/>
                        </a:solidFill>
                        <a:effectLst/>
                      </a:endParaRPr>
                    </a:p>
                    <a:p>
                      <a:pPr marL="342900" marR="0" lvl="0" indent="-342900">
                        <a:lnSpc>
                          <a:spcPct val="100000"/>
                        </a:lnSpc>
                        <a:spcBef>
                          <a:spcPts val="0"/>
                        </a:spcBef>
                        <a:spcAft>
                          <a:spcPts val="0"/>
                        </a:spcAft>
                        <a:buFont typeface="Symbol" panose="05050102010706020507" pitchFamily="18" charset="2"/>
                        <a:buChar char=""/>
                        <a:tabLst>
                          <a:tab pos="228600" algn="l"/>
                          <a:tab pos="5280025" algn="l"/>
                          <a:tab pos="5280025" algn="l"/>
                        </a:tabLst>
                      </a:pPr>
                      <a:r>
                        <a:rPr lang="en-CA" sz="1000">
                          <a:solidFill>
                            <a:schemeClr val="accent4"/>
                          </a:solidFill>
                          <a:effectLst/>
                        </a:rPr>
                        <a:t>Results also sent to PCP and mailed to participant</a:t>
                      </a:r>
                      <a:endParaRPr lang="en-US" sz="1000">
                        <a:solidFill>
                          <a:schemeClr val="accent4"/>
                        </a:solidFill>
                        <a:effectLst/>
                        <a:latin typeface="Montserrat Light" panose="00000400000000000000" pitchFamily="2" charset="0"/>
                        <a:ea typeface="Yu Mincho" panose="02020400000000000000" pitchFamily="18" charset="-128"/>
                        <a:cs typeface="Times New Roman (Body CS)"/>
                      </a:endParaRPr>
                    </a:p>
                  </a:txBody>
                  <a:tcPr marL="23540" marR="23540" marT="0" marB="0"/>
                </a:tc>
                <a:tc>
                  <a:txBody>
                    <a:bodyPr/>
                    <a:lstStyle/>
                    <a:p>
                      <a:pPr marL="342900" marR="0" lvl="0" indent="-342900">
                        <a:lnSpc>
                          <a:spcPct val="100000"/>
                        </a:lnSpc>
                        <a:spcBef>
                          <a:spcPts val="0"/>
                        </a:spcBef>
                        <a:spcAft>
                          <a:spcPts val="0"/>
                        </a:spcAft>
                        <a:buFont typeface="Symbol" panose="05050102010706020507" pitchFamily="18" charset="2"/>
                        <a:buChar char=""/>
                        <a:tabLst>
                          <a:tab pos="228600" algn="l"/>
                          <a:tab pos="5280025" algn="l"/>
                          <a:tab pos="5280025" algn="l"/>
                        </a:tabLst>
                      </a:pPr>
                      <a:r>
                        <a:rPr lang="en-CA" sz="1000">
                          <a:solidFill>
                            <a:schemeClr val="accent4"/>
                          </a:solidFill>
                          <a:effectLst/>
                        </a:rPr>
                        <a:t>Diagnostic Centre books follow up and calls participant with appointments</a:t>
                      </a:r>
                      <a:endParaRPr lang="en-US" sz="1000">
                        <a:solidFill>
                          <a:schemeClr val="accent4"/>
                        </a:solidFill>
                        <a:effectLst/>
                        <a:latin typeface="Montserrat Light" panose="00000400000000000000" pitchFamily="2" charset="0"/>
                        <a:ea typeface="Yu Mincho" panose="02020400000000000000" pitchFamily="18" charset="-128"/>
                        <a:cs typeface="Times New Roman (Body CS)"/>
                      </a:endParaRPr>
                    </a:p>
                  </a:txBody>
                  <a:tcPr marL="23540" marR="23540" marT="0" marB="0"/>
                </a:tc>
                <a:tc>
                  <a:txBody>
                    <a:bodyPr/>
                    <a:lstStyle/>
                    <a:p>
                      <a:pPr marL="342900" marR="0" lvl="0" indent="-342900">
                        <a:lnSpc>
                          <a:spcPct val="100000"/>
                        </a:lnSpc>
                        <a:spcBef>
                          <a:spcPts val="0"/>
                        </a:spcBef>
                        <a:spcAft>
                          <a:spcPts val="0"/>
                        </a:spcAft>
                        <a:buFont typeface="Symbol" panose="05050102010706020507" pitchFamily="18" charset="2"/>
                        <a:buChar char=""/>
                        <a:tabLst>
                          <a:tab pos="228600" algn="l"/>
                          <a:tab pos="5280025" algn="l"/>
                          <a:tab pos="5280025" algn="l"/>
                        </a:tabLst>
                      </a:pPr>
                      <a:r>
                        <a:rPr lang="en-CA" sz="1000">
                          <a:solidFill>
                            <a:schemeClr val="accent4"/>
                          </a:solidFill>
                          <a:effectLst/>
                        </a:rPr>
                        <a:t>Affiliated Diagnostic imaging departments</a:t>
                      </a:r>
                      <a:endParaRPr lang="en-US" sz="1000">
                        <a:solidFill>
                          <a:schemeClr val="accent4"/>
                        </a:solidFill>
                        <a:effectLst/>
                        <a:latin typeface="Montserrat Light" panose="00000400000000000000" pitchFamily="2" charset="0"/>
                        <a:ea typeface="Yu Mincho" panose="02020400000000000000" pitchFamily="18" charset="-128"/>
                        <a:cs typeface="Times New Roman (Body CS)"/>
                      </a:endParaRPr>
                    </a:p>
                  </a:txBody>
                  <a:tcPr marL="23540" marR="23540" marT="0" marB="0"/>
                </a:tc>
                <a:tc>
                  <a:txBody>
                    <a:bodyPr/>
                    <a:lstStyle/>
                    <a:p>
                      <a:pPr marL="342900" marR="0" lvl="0" indent="-342900">
                        <a:lnSpc>
                          <a:spcPct val="100000"/>
                        </a:lnSpc>
                        <a:spcBef>
                          <a:spcPts val="0"/>
                        </a:spcBef>
                        <a:spcAft>
                          <a:spcPts val="0"/>
                        </a:spcAft>
                        <a:buFont typeface="Symbol" panose="05050102010706020507" pitchFamily="18" charset="2"/>
                        <a:buChar char=""/>
                        <a:tabLst>
                          <a:tab pos="228600" algn="l"/>
                          <a:tab pos="5280025" algn="l"/>
                          <a:tab pos="5280025" algn="l"/>
                        </a:tabLst>
                      </a:pPr>
                      <a:r>
                        <a:rPr lang="en-CA" sz="1000">
                          <a:solidFill>
                            <a:schemeClr val="accent4"/>
                          </a:solidFill>
                          <a:effectLst/>
                        </a:rPr>
                        <a:t>If follow up results are normal, participants are recalled for screening every 1-2 years per identified risk factor program policy</a:t>
                      </a:r>
                      <a:endParaRPr lang="en-US" sz="1000">
                        <a:solidFill>
                          <a:schemeClr val="accent4"/>
                        </a:solidFill>
                        <a:effectLst/>
                        <a:latin typeface="Montserrat Light" panose="00000400000000000000" pitchFamily="2" charset="0"/>
                        <a:ea typeface="Yu Mincho" panose="02020400000000000000" pitchFamily="18" charset="-128"/>
                        <a:cs typeface="Times New Roman (Body CS)"/>
                      </a:endParaRPr>
                    </a:p>
                  </a:txBody>
                  <a:tcPr marL="23540" marR="23540" marT="0" marB="0"/>
                </a:tc>
                <a:extLst>
                  <a:ext uri="{0D108BD9-81ED-4DB2-BD59-A6C34878D82A}">
                    <a16:rowId xmlns:a16="http://schemas.microsoft.com/office/drawing/2014/main" val="2228659637"/>
                  </a:ext>
                </a:extLst>
              </a:tr>
              <a:tr h="282475">
                <a:tc>
                  <a:txBody>
                    <a:bodyPr/>
                    <a:lstStyle/>
                    <a:p>
                      <a:pPr marL="0" marR="0" algn="ctr">
                        <a:lnSpc>
                          <a:spcPct val="100000"/>
                        </a:lnSpc>
                        <a:spcBef>
                          <a:spcPts val="0"/>
                        </a:spcBef>
                        <a:spcAft>
                          <a:spcPts val="0"/>
                        </a:spcAft>
                      </a:pPr>
                      <a:r>
                        <a:rPr lang="en-US" sz="1000" b="1" dirty="0">
                          <a:solidFill>
                            <a:schemeClr val="accent4"/>
                          </a:solidFill>
                          <a:effectLst/>
                        </a:rPr>
                        <a:t>AB</a:t>
                      </a:r>
                      <a:endParaRPr lang="en-US" sz="1000" b="1"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23540" marR="23540" marT="0" marB="0">
                    <a:solidFill>
                      <a:schemeClr val="accent2">
                        <a:lumMod val="20000"/>
                        <a:lumOff val="80000"/>
                      </a:schemeClr>
                    </a:solidFill>
                  </a:tcPr>
                </a:tc>
                <a:tc>
                  <a:txBody>
                    <a:bodyPr/>
                    <a:lstStyle/>
                    <a:p>
                      <a:pPr marL="342900" marR="0" lvl="0" indent="-342900">
                        <a:lnSpc>
                          <a:spcPct val="100000"/>
                        </a:lnSpc>
                        <a:spcBef>
                          <a:spcPts val="0"/>
                        </a:spcBef>
                        <a:spcAft>
                          <a:spcPts val="0"/>
                        </a:spcAft>
                        <a:buFont typeface="Symbol" panose="05050102010706020507" pitchFamily="18" charset="2"/>
                        <a:buChar char=""/>
                        <a:tabLst>
                          <a:tab pos="228600" algn="l"/>
                          <a:tab pos="5280025" algn="l"/>
                          <a:tab pos="5280025" algn="l"/>
                        </a:tabLst>
                      </a:pPr>
                      <a:r>
                        <a:rPr lang="en-CA" sz="1000">
                          <a:solidFill>
                            <a:schemeClr val="accent4"/>
                          </a:solidFill>
                          <a:effectLst/>
                        </a:rPr>
                        <a:t>Most clinics notify PCPs and/or participant in person or by phone.</a:t>
                      </a:r>
                      <a:endParaRPr lang="en-US" sz="1000">
                        <a:solidFill>
                          <a:schemeClr val="accent4"/>
                        </a:solidFill>
                        <a:effectLst/>
                      </a:endParaRPr>
                    </a:p>
                    <a:p>
                      <a:pPr marL="342900" marR="0" lvl="0" indent="-342900">
                        <a:lnSpc>
                          <a:spcPct val="100000"/>
                        </a:lnSpc>
                        <a:spcBef>
                          <a:spcPts val="0"/>
                        </a:spcBef>
                        <a:spcAft>
                          <a:spcPts val="0"/>
                        </a:spcAft>
                        <a:buFont typeface="Symbol" panose="05050102010706020507" pitchFamily="18" charset="2"/>
                        <a:buChar char=""/>
                        <a:tabLst>
                          <a:tab pos="228600" algn="l"/>
                          <a:tab pos="5280025" algn="l"/>
                          <a:tab pos="5280025" algn="l"/>
                        </a:tabLst>
                      </a:pPr>
                      <a:r>
                        <a:rPr lang="en-CA" sz="1000">
                          <a:solidFill>
                            <a:schemeClr val="accent4"/>
                          </a:solidFill>
                          <a:effectLst/>
                        </a:rPr>
                        <a:t>Results also sent to PCP and mailed to the individual</a:t>
                      </a:r>
                      <a:endParaRPr lang="en-US" sz="1000">
                        <a:solidFill>
                          <a:schemeClr val="accent4"/>
                        </a:solidFill>
                        <a:effectLst/>
                        <a:latin typeface="Montserrat Light" panose="00000400000000000000" pitchFamily="2" charset="0"/>
                        <a:ea typeface="Yu Mincho" panose="02020400000000000000" pitchFamily="18" charset="-128"/>
                        <a:cs typeface="Times New Roman (Body CS)"/>
                      </a:endParaRPr>
                    </a:p>
                  </a:txBody>
                  <a:tcPr marL="23540" marR="23540" marT="0" marB="0"/>
                </a:tc>
                <a:tc>
                  <a:txBody>
                    <a:bodyPr/>
                    <a:lstStyle/>
                    <a:p>
                      <a:pPr marL="342900" marR="0" lvl="0" indent="-342900">
                        <a:lnSpc>
                          <a:spcPct val="100000"/>
                        </a:lnSpc>
                        <a:spcBef>
                          <a:spcPts val="0"/>
                        </a:spcBef>
                        <a:spcAft>
                          <a:spcPts val="0"/>
                        </a:spcAft>
                        <a:buFont typeface="Symbol" panose="05050102010706020507" pitchFamily="18" charset="2"/>
                        <a:buChar char=""/>
                        <a:tabLst>
                          <a:tab pos="228600" algn="l"/>
                          <a:tab pos="5280025" algn="l"/>
                          <a:tab pos="5280025" algn="l"/>
                        </a:tabLst>
                      </a:pPr>
                      <a:r>
                        <a:rPr lang="en-CA" sz="1000">
                          <a:solidFill>
                            <a:schemeClr val="accent4"/>
                          </a:solidFill>
                          <a:effectLst/>
                        </a:rPr>
                        <a:t>Clinic or PCP contacts person to arrange follow up</a:t>
                      </a:r>
                      <a:endParaRPr lang="en-US" sz="1000">
                        <a:solidFill>
                          <a:schemeClr val="accent4"/>
                        </a:solidFill>
                        <a:effectLst/>
                      </a:endParaRPr>
                    </a:p>
                    <a:p>
                      <a:pPr marL="342900" marR="0" lvl="0" indent="-342900">
                        <a:lnSpc>
                          <a:spcPct val="100000"/>
                        </a:lnSpc>
                        <a:spcBef>
                          <a:spcPts val="0"/>
                        </a:spcBef>
                        <a:spcAft>
                          <a:spcPts val="0"/>
                        </a:spcAft>
                        <a:buFont typeface="Symbol" panose="05050102010706020507" pitchFamily="18" charset="2"/>
                        <a:buChar char=""/>
                        <a:tabLst>
                          <a:tab pos="228600" algn="l"/>
                          <a:tab pos="5280025" algn="l"/>
                          <a:tab pos="5280025" algn="l"/>
                        </a:tabLst>
                      </a:pPr>
                      <a:r>
                        <a:rPr lang="en-CA" sz="1000">
                          <a:solidFill>
                            <a:schemeClr val="accent4"/>
                          </a:solidFill>
                          <a:effectLst/>
                        </a:rPr>
                        <a:t>Some clinics book follow up directly (varies by site)</a:t>
                      </a:r>
                      <a:endParaRPr lang="en-US" sz="1000">
                        <a:solidFill>
                          <a:schemeClr val="accent4"/>
                        </a:solidFill>
                        <a:effectLst/>
                        <a:latin typeface="Montserrat Light" panose="00000400000000000000" pitchFamily="2" charset="0"/>
                        <a:ea typeface="Yu Mincho" panose="02020400000000000000" pitchFamily="18" charset="-128"/>
                        <a:cs typeface="Times New Roman (Body CS)"/>
                      </a:endParaRPr>
                    </a:p>
                  </a:txBody>
                  <a:tcPr marL="23540" marR="23540" marT="0" marB="0"/>
                </a:tc>
                <a:tc>
                  <a:txBody>
                    <a:bodyPr/>
                    <a:lstStyle/>
                    <a:p>
                      <a:pPr marL="342900" marR="0" lvl="0" indent="-342900">
                        <a:lnSpc>
                          <a:spcPct val="100000"/>
                        </a:lnSpc>
                        <a:spcBef>
                          <a:spcPts val="0"/>
                        </a:spcBef>
                        <a:spcAft>
                          <a:spcPts val="0"/>
                        </a:spcAft>
                        <a:buFont typeface="Symbol" panose="05050102010706020507" pitchFamily="18" charset="2"/>
                        <a:buChar char=""/>
                        <a:tabLst>
                          <a:tab pos="228600" algn="l"/>
                          <a:tab pos="5280025" algn="l"/>
                          <a:tab pos="5280025" algn="l"/>
                        </a:tabLst>
                      </a:pPr>
                      <a:r>
                        <a:rPr lang="en-CA" sz="1000">
                          <a:solidFill>
                            <a:schemeClr val="accent4"/>
                          </a:solidFill>
                          <a:effectLst/>
                        </a:rPr>
                        <a:t>If mammogram was completed at a facility that can do diagnostic mammograms, then usually done at that facility</a:t>
                      </a:r>
                      <a:endParaRPr lang="en-US" sz="1000">
                        <a:solidFill>
                          <a:schemeClr val="accent4"/>
                        </a:solidFill>
                        <a:effectLst/>
                      </a:endParaRPr>
                    </a:p>
                    <a:p>
                      <a:pPr marL="342900" marR="0" lvl="0" indent="-342900">
                        <a:lnSpc>
                          <a:spcPct val="100000"/>
                        </a:lnSpc>
                        <a:spcBef>
                          <a:spcPts val="0"/>
                        </a:spcBef>
                        <a:spcAft>
                          <a:spcPts val="0"/>
                        </a:spcAft>
                        <a:buFont typeface="Symbol" panose="05050102010706020507" pitchFamily="18" charset="2"/>
                        <a:buChar char=""/>
                        <a:tabLst>
                          <a:tab pos="228600" algn="l"/>
                          <a:tab pos="5280025" algn="l"/>
                          <a:tab pos="5280025" algn="l"/>
                        </a:tabLst>
                      </a:pPr>
                      <a:r>
                        <a:rPr lang="en-CA" sz="1000">
                          <a:solidFill>
                            <a:schemeClr val="accent4"/>
                          </a:solidFill>
                          <a:effectLst/>
                        </a:rPr>
                        <a:t>Private clinics</a:t>
                      </a:r>
                      <a:endParaRPr lang="en-US" sz="1000">
                        <a:solidFill>
                          <a:schemeClr val="accent4"/>
                        </a:solidFill>
                        <a:effectLst/>
                      </a:endParaRPr>
                    </a:p>
                    <a:p>
                      <a:pPr marL="342900" marR="0" lvl="0" indent="-342900">
                        <a:lnSpc>
                          <a:spcPct val="100000"/>
                        </a:lnSpc>
                        <a:spcBef>
                          <a:spcPts val="0"/>
                        </a:spcBef>
                        <a:spcAft>
                          <a:spcPts val="0"/>
                        </a:spcAft>
                        <a:buFont typeface="Symbol" panose="05050102010706020507" pitchFamily="18" charset="2"/>
                        <a:buChar char=""/>
                        <a:tabLst>
                          <a:tab pos="228600" algn="l"/>
                          <a:tab pos="5280025" algn="l"/>
                          <a:tab pos="5280025" algn="l"/>
                        </a:tabLst>
                      </a:pPr>
                      <a:r>
                        <a:rPr lang="en-CA" sz="1000">
                          <a:solidFill>
                            <a:schemeClr val="accent4"/>
                          </a:solidFill>
                          <a:effectLst/>
                        </a:rPr>
                        <a:t>Hospital facilities</a:t>
                      </a:r>
                      <a:endParaRPr lang="en-US" sz="1000">
                        <a:solidFill>
                          <a:schemeClr val="accent4"/>
                        </a:solidFill>
                        <a:effectLst/>
                        <a:latin typeface="Montserrat Light" panose="00000400000000000000" pitchFamily="2" charset="0"/>
                        <a:ea typeface="Yu Mincho" panose="02020400000000000000" pitchFamily="18" charset="-128"/>
                        <a:cs typeface="Times New Roman (Body CS)"/>
                      </a:endParaRPr>
                    </a:p>
                  </a:txBody>
                  <a:tcPr marL="23540" marR="23540" marT="0" marB="0"/>
                </a:tc>
                <a:tc>
                  <a:txBody>
                    <a:bodyPr/>
                    <a:lstStyle/>
                    <a:p>
                      <a:pPr marL="342900" marR="0" lvl="0" indent="-342900">
                        <a:lnSpc>
                          <a:spcPct val="100000"/>
                        </a:lnSpc>
                        <a:spcBef>
                          <a:spcPts val="0"/>
                        </a:spcBef>
                        <a:spcAft>
                          <a:spcPts val="0"/>
                        </a:spcAft>
                        <a:buFont typeface="Symbol" panose="05050102010706020507" pitchFamily="18" charset="2"/>
                        <a:buChar char=""/>
                        <a:tabLst>
                          <a:tab pos="228600" algn="l"/>
                          <a:tab pos="5280025" algn="l"/>
                          <a:tab pos="5280025" algn="l"/>
                        </a:tabLst>
                      </a:pPr>
                      <a:r>
                        <a:rPr lang="en-CA" sz="1000">
                          <a:solidFill>
                            <a:schemeClr val="accent4"/>
                          </a:solidFill>
                          <a:effectLst/>
                        </a:rPr>
                        <a:t>If follow up results are normal, participants are recalled for screening every 2 years (or as recommended by radiologist)</a:t>
                      </a:r>
                      <a:endParaRPr lang="en-US" sz="1000">
                        <a:solidFill>
                          <a:schemeClr val="accent4"/>
                        </a:solidFill>
                        <a:effectLst/>
                        <a:latin typeface="Montserrat Light" panose="00000400000000000000" pitchFamily="2" charset="0"/>
                        <a:ea typeface="Yu Mincho" panose="02020400000000000000" pitchFamily="18" charset="-128"/>
                        <a:cs typeface="Times New Roman (Body CS)"/>
                      </a:endParaRPr>
                    </a:p>
                  </a:txBody>
                  <a:tcPr marL="23540" marR="23540" marT="0" marB="0"/>
                </a:tc>
                <a:extLst>
                  <a:ext uri="{0D108BD9-81ED-4DB2-BD59-A6C34878D82A}">
                    <a16:rowId xmlns:a16="http://schemas.microsoft.com/office/drawing/2014/main" val="421066329"/>
                  </a:ext>
                </a:extLst>
              </a:tr>
              <a:tr h="380993">
                <a:tc>
                  <a:txBody>
                    <a:bodyPr/>
                    <a:lstStyle/>
                    <a:p>
                      <a:pPr marL="0" marR="0" algn="ctr">
                        <a:lnSpc>
                          <a:spcPct val="100000"/>
                        </a:lnSpc>
                        <a:spcBef>
                          <a:spcPts val="0"/>
                        </a:spcBef>
                        <a:spcAft>
                          <a:spcPts val="0"/>
                        </a:spcAft>
                      </a:pPr>
                      <a:r>
                        <a:rPr lang="en-US" sz="1000" b="1" dirty="0">
                          <a:solidFill>
                            <a:schemeClr val="accent4"/>
                          </a:solidFill>
                          <a:effectLst/>
                        </a:rPr>
                        <a:t>SK</a:t>
                      </a:r>
                      <a:endParaRPr lang="en-US" sz="1000" b="1"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23540" marR="23540" marT="0" marB="0">
                    <a:solidFill>
                      <a:schemeClr val="accent2">
                        <a:lumMod val="20000"/>
                        <a:lumOff val="80000"/>
                      </a:schemeClr>
                    </a:solidFill>
                  </a:tcPr>
                </a:tc>
                <a:tc>
                  <a:txBody>
                    <a:bodyPr/>
                    <a:lstStyle/>
                    <a:p>
                      <a:pPr marL="342900" marR="0" lvl="0" indent="-342900">
                        <a:lnSpc>
                          <a:spcPct val="100000"/>
                        </a:lnSpc>
                        <a:spcBef>
                          <a:spcPts val="0"/>
                        </a:spcBef>
                        <a:spcAft>
                          <a:spcPts val="0"/>
                        </a:spcAft>
                        <a:buFont typeface="Symbol" panose="05050102010706020507" pitchFamily="18" charset="2"/>
                        <a:buChar char=""/>
                        <a:tabLst>
                          <a:tab pos="228600" algn="l"/>
                          <a:tab pos="5280025" algn="l"/>
                          <a:tab pos="5280025" algn="l"/>
                        </a:tabLst>
                      </a:pPr>
                      <a:r>
                        <a:rPr lang="en-CA" sz="1000" dirty="0">
                          <a:solidFill>
                            <a:schemeClr val="accent4"/>
                          </a:solidFill>
                          <a:effectLst/>
                        </a:rPr>
                        <a:t>Participants receive results by phone, either from program (navigator) or their PCP</a:t>
                      </a:r>
                      <a:endParaRPr lang="en-US" sz="1000" dirty="0">
                        <a:solidFill>
                          <a:schemeClr val="accent4"/>
                        </a:solidFill>
                        <a:effectLst/>
                        <a:latin typeface="Montserrat Light" panose="00000400000000000000" pitchFamily="2" charset="0"/>
                        <a:ea typeface="Yu Mincho" panose="02020400000000000000" pitchFamily="18" charset="-128"/>
                        <a:cs typeface="Times New Roman (Body CS)"/>
                      </a:endParaRPr>
                    </a:p>
                  </a:txBody>
                  <a:tcPr marL="23540" marR="23540" marT="0" marB="0"/>
                </a:tc>
                <a:tc>
                  <a:txBody>
                    <a:bodyPr/>
                    <a:lstStyle/>
                    <a:p>
                      <a:pPr marL="342900" marR="0" lvl="0" indent="-342900">
                        <a:lnSpc>
                          <a:spcPct val="100000"/>
                        </a:lnSpc>
                        <a:spcBef>
                          <a:spcPts val="0"/>
                        </a:spcBef>
                        <a:spcAft>
                          <a:spcPts val="0"/>
                        </a:spcAft>
                        <a:buFont typeface="Symbol" panose="05050102010706020507" pitchFamily="18" charset="2"/>
                        <a:buChar char=""/>
                        <a:tabLst>
                          <a:tab pos="228600" algn="l"/>
                          <a:tab pos="5280025" algn="l"/>
                          <a:tab pos="5280025" algn="l"/>
                        </a:tabLst>
                      </a:pPr>
                      <a:r>
                        <a:rPr lang="en-CA" sz="1000">
                          <a:solidFill>
                            <a:schemeClr val="accent4"/>
                          </a:solidFill>
                          <a:effectLst/>
                        </a:rPr>
                        <a:t>Program navigator arranges follow up if given permission to do so by HCP (otherwise HCP will arrange follow up)</a:t>
                      </a:r>
                      <a:endParaRPr lang="en-US" sz="1000">
                        <a:solidFill>
                          <a:schemeClr val="accent4"/>
                        </a:solidFill>
                        <a:effectLst/>
                      </a:endParaRPr>
                    </a:p>
                    <a:p>
                      <a:pPr marL="342900" marR="0" lvl="0" indent="-342900">
                        <a:lnSpc>
                          <a:spcPct val="100000"/>
                        </a:lnSpc>
                        <a:spcBef>
                          <a:spcPts val="0"/>
                        </a:spcBef>
                        <a:spcAft>
                          <a:spcPts val="0"/>
                        </a:spcAft>
                        <a:buFont typeface="Symbol" panose="05050102010706020507" pitchFamily="18" charset="2"/>
                        <a:buChar char=""/>
                        <a:tabLst>
                          <a:tab pos="228600" algn="l"/>
                          <a:tab pos="5280025" algn="l"/>
                          <a:tab pos="5280025" algn="l"/>
                        </a:tabLst>
                      </a:pPr>
                      <a:r>
                        <a:rPr lang="en-CA" sz="1000">
                          <a:solidFill>
                            <a:schemeClr val="accent4"/>
                          </a:solidFill>
                          <a:effectLst/>
                        </a:rPr>
                        <a:t>If program conducting follow up, they contact the participant by phone to arrange appointments</a:t>
                      </a:r>
                      <a:endParaRPr lang="en-US" sz="1000">
                        <a:solidFill>
                          <a:schemeClr val="accent4"/>
                        </a:solidFill>
                        <a:effectLst/>
                        <a:latin typeface="Montserrat Light" panose="00000400000000000000" pitchFamily="2" charset="0"/>
                        <a:ea typeface="Yu Mincho" panose="02020400000000000000" pitchFamily="18" charset="-128"/>
                        <a:cs typeface="Times New Roman (Body CS)"/>
                      </a:endParaRPr>
                    </a:p>
                  </a:txBody>
                  <a:tcPr marL="23540" marR="23540" marT="0" marB="0"/>
                </a:tc>
                <a:tc>
                  <a:txBody>
                    <a:bodyPr/>
                    <a:lstStyle/>
                    <a:p>
                      <a:pPr marL="342900" marR="0" lvl="0" indent="-342900">
                        <a:lnSpc>
                          <a:spcPct val="100000"/>
                        </a:lnSpc>
                        <a:spcBef>
                          <a:spcPts val="0"/>
                        </a:spcBef>
                        <a:spcAft>
                          <a:spcPts val="0"/>
                        </a:spcAft>
                        <a:buFont typeface="Symbol" panose="05050102010706020507" pitchFamily="18" charset="2"/>
                        <a:buChar char=""/>
                        <a:tabLst>
                          <a:tab pos="228600" algn="l"/>
                          <a:tab pos="5280025" algn="l"/>
                          <a:tab pos="5280025" algn="l"/>
                        </a:tabLst>
                      </a:pPr>
                      <a:r>
                        <a:rPr lang="en-CA" sz="1000">
                          <a:solidFill>
                            <a:schemeClr val="accent4"/>
                          </a:solidFill>
                          <a:effectLst/>
                        </a:rPr>
                        <a:t>Diagnostic breast imaging centres (hospitals, private radiology clinics, and/or Breast Health Centres)</a:t>
                      </a:r>
                      <a:endParaRPr lang="en-US" sz="1000">
                        <a:solidFill>
                          <a:schemeClr val="accent4"/>
                        </a:solidFill>
                        <a:effectLst/>
                        <a:latin typeface="Montserrat Light" panose="00000400000000000000" pitchFamily="2" charset="0"/>
                        <a:ea typeface="Yu Mincho" panose="02020400000000000000" pitchFamily="18" charset="-128"/>
                        <a:cs typeface="Times New Roman (Body CS)"/>
                      </a:endParaRPr>
                    </a:p>
                  </a:txBody>
                  <a:tcPr marL="23540" marR="23540" marT="0" marB="0"/>
                </a:tc>
                <a:tc>
                  <a:txBody>
                    <a:bodyPr/>
                    <a:lstStyle/>
                    <a:p>
                      <a:pPr marL="342900" marR="0" lvl="0" indent="-342900">
                        <a:lnSpc>
                          <a:spcPct val="100000"/>
                        </a:lnSpc>
                        <a:spcBef>
                          <a:spcPts val="0"/>
                        </a:spcBef>
                        <a:spcAft>
                          <a:spcPts val="0"/>
                        </a:spcAft>
                        <a:buFont typeface="Symbol" panose="05050102010706020507" pitchFamily="18" charset="2"/>
                        <a:buChar char=""/>
                        <a:tabLst>
                          <a:tab pos="228600" algn="l"/>
                          <a:tab pos="5280025" algn="l"/>
                          <a:tab pos="5280025" algn="l"/>
                        </a:tabLst>
                      </a:pPr>
                      <a:r>
                        <a:rPr lang="en-CA" sz="1000" dirty="0">
                          <a:solidFill>
                            <a:schemeClr val="accent4"/>
                          </a:solidFill>
                          <a:effectLst/>
                        </a:rPr>
                        <a:t>If follow up results are normal, individuals are recalled for screening every 2 years (or as recommended by radiologist)</a:t>
                      </a:r>
                      <a:endParaRPr lang="en-US" sz="1000" dirty="0">
                        <a:solidFill>
                          <a:schemeClr val="accent4"/>
                        </a:solidFill>
                        <a:effectLst/>
                      </a:endParaRPr>
                    </a:p>
                    <a:p>
                      <a:pPr marL="342900" marR="0" lvl="0" indent="-342900">
                        <a:lnSpc>
                          <a:spcPct val="100000"/>
                        </a:lnSpc>
                        <a:spcBef>
                          <a:spcPts val="0"/>
                        </a:spcBef>
                        <a:spcAft>
                          <a:spcPts val="0"/>
                        </a:spcAft>
                        <a:buFont typeface="Symbol" panose="05050102010706020507" pitchFamily="18" charset="2"/>
                        <a:buChar char=""/>
                        <a:tabLst>
                          <a:tab pos="228600" algn="l"/>
                          <a:tab pos="5280025" algn="l"/>
                          <a:tab pos="5280025" algn="l"/>
                        </a:tabLst>
                      </a:pPr>
                      <a:r>
                        <a:rPr lang="en-CA" sz="1000" dirty="0">
                          <a:solidFill>
                            <a:schemeClr val="accent4"/>
                          </a:solidFill>
                          <a:effectLst/>
                        </a:rPr>
                        <a:t>Individuals who are diagnosed with cancer return to regular screening once they have been cancer-free for five years although currently our software system does not re-invite them.  </a:t>
                      </a:r>
                      <a:endParaRPr lang="en-US" sz="1000" dirty="0">
                        <a:solidFill>
                          <a:schemeClr val="accent4"/>
                        </a:solidFill>
                        <a:effectLst/>
                        <a:latin typeface="Montserrat Light" panose="00000400000000000000" pitchFamily="2" charset="0"/>
                        <a:ea typeface="Yu Mincho" panose="02020400000000000000" pitchFamily="18" charset="-128"/>
                        <a:cs typeface="Times New Roman (Body CS)"/>
                      </a:endParaRPr>
                    </a:p>
                  </a:txBody>
                  <a:tcPr marL="23540" marR="23540" marT="0" marB="0"/>
                </a:tc>
                <a:extLst>
                  <a:ext uri="{0D108BD9-81ED-4DB2-BD59-A6C34878D82A}">
                    <a16:rowId xmlns:a16="http://schemas.microsoft.com/office/drawing/2014/main" val="702866885"/>
                  </a:ext>
                </a:extLst>
              </a:tr>
              <a:tr h="333914">
                <a:tc>
                  <a:txBody>
                    <a:bodyPr/>
                    <a:lstStyle/>
                    <a:p>
                      <a:pPr marL="0" marR="0" algn="ctr">
                        <a:lnSpc>
                          <a:spcPct val="100000"/>
                        </a:lnSpc>
                        <a:spcBef>
                          <a:spcPts val="0"/>
                        </a:spcBef>
                        <a:spcAft>
                          <a:spcPts val="0"/>
                        </a:spcAft>
                      </a:pPr>
                      <a:r>
                        <a:rPr lang="en-US" sz="1000" b="1" dirty="0">
                          <a:solidFill>
                            <a:schemeClr val="accent4"/>
                          </a:solidFill>
                          <a:effectLst/>
                        </a:rPr>
                        <a:t>MB</a:t>
                      </a:r>
                      <a:endParaRPr lang="en-US" sz="1000" b="1"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23540" marR="23540" marT="0" marB="0">
                    <a:solidFill>
                      <a:schemeClr val="accent2">
                        <a:lumMod val="20000"/>
                        <a:lumOff val="80000"/>
                      </a:schemeClr>
                    </a:solidFill>
                  </a:tcPr>
                </a:tc>
                <a:tc>
                  <a:txBody>
                    <a:bodyPr/>
                    <a:lstStyle/>
                    <a:p>
                      <a:pPr marL="342900" marR="0" lvl="0" indent="-342900">
                        <a:lnSpc>
                          <a:spcPct val="100000"/>
                        </a:lnSpc>
                        <a:spcBef>
                          <a:spcPts val="0"/>
                        </a:spcBef>
                        <a:spcAft>
                          <a:spcPts val="0"/>
                        </a:spcAft>
                        <a:buFont typeface="Symbol" panose="05050102010706020507" pitchFamily="18" charset="2"/>
                        <a:buChar char=""/>
                        <a:tabLst>
                          <a:tab pos="228600" algn="l"/>
                          <a:tab pos="5280025" algn="l"/>
                          <a:tab pos="5280025" algn="l"/>
                        </a:tabLst>
                      </a:pPr>
                      <a:r>
                        <a:rPr lang="en-CA" sz="1000" dirty="0">
                          <a:solidFill>
                            <a:schemeClr val="accent4"/>
                          </a:solidFill>
                          <a:effectLst/>
                        </a:rPr>
                        <a:t>Participants receive phone call from program to provide results</a:t>
                      </a:r>
                      <a:endParaRPr lang="en-US" sz="1000" dirty="0">
                        <a:solidFill>
                          <a:schemeClr val="accent4"/>
                        </a:solidFill>
                        <a:effectLst/>
                      </a:endParaRPr>
                    </a:p>
                    <a:p>
                      <a:pPr marL="342900" marR="0" lvl="0" indent="-342900">
                        <a:lnSpc>
                          <a:spcPct val="100000"/>
                        </a:lnSpc>
                        <a:spcBef>
                          <a:spcPts val="0"/>
                        </a:spcBef>
                        <a:spcAft>
                          <a:spcPts val="0"/>
                        </a:spcAft>
                        <a:buFont typeface="Symbol" panose="05050102010706020507" pitchFamily="18" charset="2"/>
                        <a:buChar char=""/>
                        <a:tabLst>
                          <a:tab pos="228600" algn="l"/>
                          <a:tab pos="5280025" algn="l"/>
                          <a:tab pos="5280025" algn="l"/>
                        </a:tabLst>
                      </a:pPr>
                      <a:r>
                        <a:rPr lang="en-CA" sz="1000" dirty="0">
                          <a:solidFill>
                            <a:schemeClr val="accent4"/>
                          </a:solidFill>
                          <a:effectLst/>
                        </a:rPr>
                        <a:t>Results also sent by letter to participants and their healthcare provider</a:t>
                      </a:r>
                      <a:endParaRPr lang="en-US" sz="1000" dirty="0">
                        <a:solidFill>
                          <a:schemeClr val="accent4"/>
                        </a:solidFill>
                        <a:effectLst/>
                        <a:latin typeface="Montserrat Light" panose="00000400000000000000" pitchFamily="2" charset="0"/>
                        <a:ea typeface="Yu Mincho" panose="02020400000000000000" pitchFamily="18" charset="-128"/>
                        <a:cs typeface="Times New Roman (Body CS)"/>
                      </a:endParaRPr>
                    </a:p>
                  </a:txBody>
                  <a:tcPr marL="23540" marR="23540" marT="0" marB="0"/>
                </a:tc>
                <a:tc>
                  <a:txBody>
                    <a:bodyPr/>
                    <a:lstStyle/>
                    <a:p>
                      <a:pPr marL="342900" marR="0" lvl="0" indent="-342900">
                        <a:lnSpc>
                          <a:spcPct val="100000"/>
                        </a:lnSpc>
                        <a:spcBef>
                          <a:spcPts val="0"/>
                        </a:spcBef>
                        <a:spcAft>
                          <a:spcPts val="0"/>
                        </a:spcAft>
                        <a:buFont typeface="Symbol" panose="05050102010706020507" pitchFamily="18" charset="2"/>
                        <a:buChar char=""/>
                        <a:tabLst>
                          <a:tab pos="228600" algn="l"/>
                          <a:tab pos="5280025" algn="l"/>
                          <a:tab pos="5280025" algn="l"/>
                        </a:tabLst>
                      </a:pPr>
                      <a:r>
                        <a:rPr lang="en-CA" sz="1000">
                          <a:solidFill>
                            <a:schemeClr val="accent4"/>
                          </a:solidFill>
                          <a:effectLst/>
                        </a:rPr>
                        <a:t>Referral to diagnostic centre coordinated by program. Individual is advised of follow up appointment by program (phone).</a:t>
                      </a:r>
                      <a:endParaRPr lang="en-US" sz="1000">
                        <a:solidFill>
                          <a:schemeClr val="accent4"/>
                        </a:solidFill>
                        <a:effectLst/>
                        <a:latin typeface="Montserrat Light" panose="00000400000000000000" pitchFamily="2" charset="0"/>
                        <a:ea typeface="Yu Mincho" panose="02020400000000000000" pitchFamily="18" charset="-128"/>
                        <a:cs typeface="Times New Roman (Body CS)"/>
                      </a:endParaRPr>
                    </a:p>
                  </a:txBody>
                  <a:tcPr marL="23540" marR="23540" marT="0" marB="0"/>
                </a:tc>
                <a:tc>
                  <a:txBody>
                    <a:bodyPr/>
                    <a:lstStyle/>
                    <a:p>
                      <a:pPr marL="342900" marR="0" lvl="0" indent="-342900">
                        <a:lnSpc>
                          <a:spcPct val="100000"/>
                        </a:lnSpc>
                        <a:spcBef>
                          <a:spcPts val="0"/>
                        </a:spcBef>
                        <a:spcAft>
                          <a:spcPts val="0"/>
                        </a:spcAft>
                        <a:buFont typeface="Symbol" panose="05050102010706020507" pitchFamily="18" charset="2"/>
                        <a:buChar char=""/>
                        <a:tabLst>
                          <a:tab pos="228600" algn="l"/>
                          <a:tab pos="5280025" algn="l"/>
                          <a:tab pos="5280025" algn="l"/>
                        </a:tabLst>
                      </a:pPr>
                      <a:r>
                        <a:rPr lang="en-CA" sz="1000">
                          <a:solidFill>
                            <a:schemeClr val="accent4"/>
                          </a:solidFill>
                          <a:effectLst/>
                        </a:rPr>
                        <a:t>Diagnostic imaging centre</a:t>
                      </a:r>
                      <a:endParaRPr lang="en-US" sz="1000">
                        <a:solidFill>
                          <a:schemeClr val="accent4"/>
                        </a:solidFill>
                        <a:effectLst/>
                        <a:latin typeface="Montserrat Light" panose="00000400000000000000" pitchFamily="2" charset="0"/>
                        <a:ea typeface="Yu Mincho" panose="02020400000000000000" pitchFamily="18" charset="-128"/>
                        <a:cs typeface="Times New Roman (Body CS)"/>
                      </a:endParaRPr>
                    </a:p>
                  </a:txBody>
                  <a:tcPr marL="23540" marR="23540" marT="0" marB="0"/>
                </a:tc>
                <a:tc>
                  <a:txBody>
                    <a:bodyPr/>
                    <a:lstStyle/>
                    <a:p>
                      <a:pPr marL="342900" marR="0" lvl="0" indent="-342900">
                        <a:lnSpc>
                          <a:spcPct val="100000"/>
                        </a:lnSpc>
                        <a:spcBef>
                          <a:spcPts val="0"/>
                        </a:spcBef>
                        <a:spcAft>
                          <a:spcPts val="0"/>
                        </a:spcAft>
                        <a:buFont typeface="Symbol" panose="05050102010706020507" pitchFamily="18" charset="2"/>
                        <a:buChar char=""/>
                        <a:tabLst>
                          <a:tab pos="228600" algn="l"/>
                          <a:tab pos="5280025" algn="l"/>
                          <a:tab pos="5280025" algn="l"/>
                        </a:tabLst>
                      </a:pPr>
                      <a:r>
                        <a:rPr lang="en-CA" sz="1000" dirty="0">
                          <a:solidFill>
                            <a:schemeClr val="accent4"/>
                          </a:solidFill>
                          <a:effectLst/>
                        </a:rPr>
                        <a:t>If follow up results are normal, participants are recalled for screening every 2 years (or as recommended by radiologist)</a:t>
                      </a:r>
                      <a:endParaRPr lang="en-US" sz="1000" dirty="0">
                        <a:solidFill>
                          <a:schemeClr val="accent4"/>
                        </a:solidFill>
                        <a:effectLst/>
                      </a:endParaRPr>
                    </a:p>
                    <a:p>
                      <a:pPr marL="342900" marR="0" lvl="0" indent="-342900">
                        <a:lnSpc>
                          <a:spcPct val="100000"/>
                        </a:lnSpc>
                        <a:spcBef>
                          <a:spcPts val="0"/>
                        </a:spcBef>
                        <a:spcAft>
                          <a:spcPts val="0"/>
                        </a:spcAft>
                        <a:buFont typeface="Symbol" panose="05050102010706020507" pitchFamily="18" charset="2"/>
                        <a:buChar char=""/>
                        <a:tabLst>
                          <a:tab pos="228600" algn="l"/>
                          <a:tab pos="5280025" algn="l"/>
                          <a:tab pos="5280025" algn="l"/>
                        </a:tabLst>
                      </a:pPr>
                      <a:r>
                        <a:rPr lang="en-CA" sz="1000" dirty="0">
                          <a:solidFill>
                            <a:schemeClr val="accent4"/>
                          </a:solidFill>
                          <a:effectLst/>
                        </a:rPr>
                        <a:t>All individuals are informed of their status (i.e., if they will be recalled for screening or are no longer eligible) by letter once diagnostic work up is complete</a:t>
                      </a:r>
                      <a:endParaRPr lang="en-US" sz="1000" dirty="0">
                        <a:solidFill>
                          <a:schemeClr val="accent4"/>
                        </a:solidFill>
                        <a:effectLst/>
                        <a:latin typeface="Montserrat Light" panose="00000400000000000000" pitchFamily="2" charset="0"/>
                        <a:ea typeface="Yu Mincho" panose="02020400000000000000" pitchFamily="18" charset="-128"/>
                        <a:cs typeface="Times New Roman (Body CS)"/>
                      </a:endParaRPr>
                    </a:p>
                  </a:txBody>
                  <a:tcPr marL="23540" marR="23540" marT="0" marB="0"/>
                </a:tc>
                <a:extLst>
                  <a:ext uri="{0D108BD9-81ED-4DB2-BD59-A6C34878D82A}">
                    <a16:rowId xmlns:a16="http://schemas.microsoft.com/office/drawing/2014/main" val="1725134793"/>
                  </a:ext>
                </a:extLst>
              </a:tr>
            </a:tbl>
          </a:graphicData>
        </a:graphic>
      </p:graphicFrame>
    </p:spTree>
    <p:extLst>
      <p:ext uri="{BB962C8B-B14F-4D97-AF65-F5344CB8AC3E}">
        <p14:creationId xmlns:p14="http://schemas.microsoft.com/office/powerpoint/2010/main" val="17819625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81DBEC2-8B01-26EA-C490-61DFB6FA8E30}"/>
              </a:ext>
            </a:extLst>
          </p:cNvPr>
          <p:cNvSpPr>
            <a:spLocks noGrp="1"/>
          </p:cNvSpPr>
          <p:nvPr>
            <p:ph type="title"/>
          </p:nvPr>
        </p:nvSpPr>
        <p:spPr>
          <a:xfrm>
            <a:off x="973014" y="288505"/>
            <a:ext cx="10380786" cy="345482"/>
          </a:xfrm>
        </p:spPr>
        <p:txBody>
          <a:bodyPr>
            <a:normAutofit/>
          </a:bodyPr>
          <a:lstStyle/>
          <a:p>
            <a:r>
              <a:rPr lang="en-US" sz="1600" dirty="0"/>
              <a:t>Receiving Results and Follow-Up for Abnormal Breast Screening Results (2/2)</a:t>
            </a:r>
            <a:endParaRPr lang="en-US" sz="1600" i="1" dirty="0"/>
          </a:p>
        </p:txBody>
      </p:sp>
      <p:graphicFrame>
        <p:nvGraphicFramePr>
          <p:cNvPr id="3" name="Table 2">
            <a:extLst>
              <a:ext uri="{FF2B5EF4-FFF2-40B4-BE49-F238E27FC236}">
                <a16:creationId xmlns:a16="http://schemas.microsoft.com/office/drawing/2014/main" id="{EFD31585-0DF9-DBE7-B1A9-B3408F163008}"/>
              </a:ext>
            </a:extLst>
          </p:cNvPr>
          <p:cNvGraphicFramePr>
            <a:graphicFrameLocks noGrp="1"/>
          </p:cNvGraphicFramePr>
          <p:nvPr>
            <p:extLst>
              <p:ext uri="{D42A27DB-BD31-4B8C-83A1-F6EECF244321}">
                <p14:modId xmlns:p14="http://schemas.microsoft.com/office/powerpoint/2010/main" val="4260688539"/>
              </p:ext>
            </p:extLst>
          </p:nvPr>
        </p:nvGraphicFramePr>
        <p:xfrm>
          <a:off x="150395" y="728837"/>
          <a:ext cx="11891210" cy="5943600"/>
        </p:xfrm>
        <a:graphic>
          <a:graphicData uri="http://schemas.openxmlformats.org/drawingml/2006/table">
            <a:tbl>
              <a:tblPr firstRow="1" firstCol="1"/>
              <a:tblGrid>
                <a:gridCol w="291061">
                  <a:extLst>
                    <a:ext uri="{9D8B030D-6E8A-4147-A177-3AD203B41FA5}">
                      <a16:colId xmlns:a16="http://schemas.microsoft.com/office/drawing/2014/main" val="4114023960"/>
                    </a:ext>
                  </a:extLst>
                </a:gridCol>
                <a:gridCol w="3079967">
                  <a:extLst>
                    <a:ext uri="{9D8B030D-6E8A-4147-A177-3AD203B41FA5}">
                      <a16:colId xmlns:a16="http://schemas.microsoft.com/office/drawing/2014/main" val="2723152639"/>
                    </a:ext>
                  </a:extLst>
                </a:gridCol>
                <a:gridCol w="2738630">
                  <a:extLst>
                    <a:ext uri="{9D8B030D-6E8A-4147-A177-3AD203B41FA5}">
                      <a16:colId xmlns:a16="http://schemas.microsoft.com/office/drawing/2014/main" val="634951678"/>
                    </a:ext>
                  </a:extLst>
                </a:gridCol>
                <a:gridCol w="2891989">
                  <a:extLst>
                    <a:ext uri="{9D8B030D-6E8A-4147-A177-3AD203B41FA5}">
                      <a16:colId xmlns:a16="http://schemas.microsoft.com/office/drawing/2014/main" val="4097859487"/>
                    </a:ext>
                  </a:extLst>
                </a:gridCol>
                <a:gridCol w="2889563">
                  <a:extLst>
                    <a:ext uri="{9D8B030D-6E8A-4147-A177-3AD203B41FA5}">
                      <a16:colId xmlns:a16="http://schemas.microsoft.com/office/drawing/2014/main" val="1734531678"/>
                    </a:ext>
                  </a:extLst>
                </a:gridCol>
              </a:tblGrid>
              <a:tr h="119442">
                <a:tc>
                  <a:txBody>
                    <a:bodyPr/>
                    <a:lstStyle/>
                    <a:p>
                      <a:pPr marL="0" marR="0" algn="ctr">
                        <a:lnSpc>
                          <a:spcPct val="100000"/>
                        </a:lnSpc>
                        <a:spcBef>
                          <a:spcPts val="0"/>
                        </a:spcBef>
                        <a:spcAft>
                          <a:spcPts val="0"/>
                        </a:spcAft>
                      </a:pPr>
                      <a:r>
                        <a:rPr lang="en-US" sz="1000" b="1" dirty="0">
                          <a:solidFill>
                            <a:schemeClr val="accent4"/>
                          </a:solidFill>
                          <a:effectLst/>
                        </a:rPr>
                        <a:t>P/T</a:t>
                      </a:r>
                      <a:endParaRPr lang="en-US" sz="1000" b="1"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23540" marR="23540" marT="0" marB="0" anchor="ctr">
                    <a:solidFill>
                      <a:schemeClr val="accent2">
                        <a:lumMod val="20000"/>
                        <a:lumOff val="80000"/>
                      </a:schemeClr>
                    </a:solidFill>
                  </a:tcPr>
                </a:tc>
                <a:tc>
                  <a:txBody>
                    <a:bodyPr/>
                    <a:lstStyle/>
                    <a:p>
                      <a:pPr marL="0" marR="0" algn="ctr">
                        <a:lnSpc>
                          <a:spcPct val="100000"/>
                        </a:lnSpc>
                        <a:spcBef>
                          <a:spcPts val="0"/>
                        </a:spcBef>
                        <a:spcAft>
                          <a:spcPts val="0"/>
                        </a:spcAft>
                      </a:pPr>
                      <a:r>
                        <a:rPr lang="en-US" sz="1000" b="1" dirty="0">
                          <a:solidFill>
                            <a:schemeClr val="accent4"/>
                          </a:solidFill>
                          <a:effectLst/>
                        </a:rPr>
                        <a:t>Receive abnormal results</a:t>
                      </a:r>
                      <a:endParaRPr lang="en-US" sz="1000" b="1"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23540" marR="23540" marT="0" marB="0" anchor="ctr">
                    <a:solidFill>
                      <a:schemeClr val="accent2">
                        <a:lumMod val="20000"/>
                        <a:lumOff val="80000"/>
                      </a:schemeClr>
                    </a:solidFill>
                  </a:tcPr>
                </a:tc>
                <a:tc>
                  <a:txBody>
                    <a:bodyPr/>
                    <a:lstStyle/>
                    <a:p>
                      <a:pPr marL="0" marR="0" algn="ctr">
                        <a:lnSpc>
                          <a:spcPct val="100000"/>
                        </a:lnSpc>
                        <a:spcBef>
                          <a:spcPts val="0"/>
                        </a:spcBef>
                        <a:spcAft>
                          <a:spcPts val="0"/>
                        </a:spcAft>
                      </a:pPr>
                      <a:r>
                        <a:rPr lang="en-US" sz="1000" b="1" dirty="0">
                          <a:solidFill>
                            <a:schemeClr val="accent4"/>
                          </a:solidFill>
                          <a:effectLst/>
                        </a:rPr>
                        <a:t>Follow up of abnormal results</a:t>
                      </a:r>
                      <a:endParaRPr lang="en-US" sz="1000" b="1"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23540" marR="23540" marT="0" marB="0" anchor="ctr">
                    <a:solidFill>
                      <a:schemeClr val="accent2">
                        <a:lumMod val="20000"/>
                        <a:lumOff val="80000"/>
                      </a:schemeClr>
                    </a:solidFill>
                  </a:tcPr>
                </a:tc>
                <a:tc>
                  <a:txBody>
                    <a:bodyPr/>
                    <a:lstStyle/>
                    <a:p>
                      <a:pPr marL="0" marR="0" algn="ctr">
                        <a:lnSpc>
                          <a:spcPct val="100000"/>
                        </a:lnSpc>
                        <a:spcBef>
                          <a:spcPts val="0"/>
                        </a:spcBef>
                        <a:spcAft>
                          <a:spcPts val="0"/>
                        </a:spcAft>
                      </a:pPr>
                      <a:r>
                        <a:rPr lang="en-US" sz="1000" b="1" dirty="0">
                          <a:solidFill>
                            <a:schemeClr val="accent4"/>
                          </a:solidFill>
                          <a:effectLst/>
                        </a:rPr>
                        <a:t>Location of diagnostic mammogram after abnormal result</a:t>
                      </a:r>
                      <a:endParaRPr lang="en-US" sz="1000" b="1"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23540" marR="23540" marT="0" marB="0" anchor="ctr">
                    <a:solidFill>
                      <a:schemeClr val="accent2">
                        <a:lumMod val="20000"/>
                        <a:lumOff val="80000"/>
                      </a:schemeClr>
                    </a:solidFill>
                  </a:tcPr>
                </a:tc>
                <a:tc>
                  <a:txBody>
                    <a:bodyPr/>
                    <a:lstStyle/>
                    <a:p>
                      <a:pPr marL="0" marR="0" algn="ctr">
                        <a:lnSpc>
                          <a:spcPct val="100000"/>
                        </a:lnSpc>
                        <a:spcBef>
                          <a:spcPts val="0"/>
                        </a:spcBef>
                        <a:spcAft>
                          <a:spcPts val="0"/>
                        </a:spcAft>
                      </a:pPr>
                      <a:r>
                        <a:rPr lang="en-US" sz="1000" b="1" dirty="0">
                          <a:solidFill>
                            <a:schemeClr val="accent4"/>
                          </a:solidFill>
                          <a:effectLst/>
                        </a:rPr>
                        <a:t>Return to screening?</a:t>
                      </a:r>
                      <a:endParaRPr lang="en-US" sz="1000" b="1"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23540" marR="23540" marT="0" marB="0" anchor="ctr">
                    <a:solidFill>
                      <a:schemeClr val="accent2">
                        <a:lumMod val="20000"/>
                        <a:lumOff val="80000"/>
                      </a:schemeClr>
                    </a:solidFill>
                  </a:tcPr>
                </a:tc>
                <a:extLst>
                  <a:ext uri="{0D108BD9-81ED-4DB2-BD59-A6C34878D82A}">
                    <a16:rowId xmlns:a16="http://schemas.microsoft.com/office/drawing/2014/main" val="2582482946"/>
                  </a:ext>
                </a:extLst>
              </a:tr>
              <a:tr h="475151">
                <a:tc>
                  <a:txBody>
                    <a:bodyPr/>
                    <a:lstStyle/>
                    <a:p>
                      <a:pPr marL="0" marR="0" algn="ctr">
                        <a:lnSpc>
                          <a:spcPct val="100000"/>
                        </a:lnSpc>
                        <a:spcBef>
                          <a:spcPts val="0"/>
                        </a:spcBef>
                        <a:spcAft>
                          <a:spcPts val="0"/>
                        </a:spcAft>
                      </a:pPr>
                      <a:r>
                        <a:rPr lang="en-US" sz="1000" b="1" dirty="0">
                          <a:solidFill>
                            <a:schemeClr val="accent4"/>
                          </a:solidFill>
                          <a:effectLst/>
                        </a:rPr>
                        <a:t>ON</a:t>
                      </a:r>
                      <a:endParaRPr lang="en-US" sz="1000" b="1"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23540" marR="23540" marT="0" marB="0">
                    <a:solidFill>
                      <a:schemeClr val="accent2">
                        <a:lumMod val="20000"/>
                        <a:lumOff val="80000"/>
                      </a:schemeClr>
                    </a:solidFill>
                  </a:tcPr>
                </a:tc>
                <a:tc>
                  <a:txBody>
                    <a:bodyPr/>
                    <a:lstStyle/>
                    <a:p>
                      <a:pPr marL="342900" marR="0" lvl="0" indent="-342900">
                        <a:lnSpc>
                          <a:spcPct val="100000"/>
                        </a:lnSpc>
                        <a:spcBef>
                          <a:spcPts val="0"/>
                        </a:spcBef>
                        <a:spcAft>
                          <a:spcPts val="0"/>
                        </a:spcAft>
                        <a:buFont typeface="Symbol" panose="05050102010706020507" pitchFamily="18" charset="2"/>
                        <a:buChar char=""/>
                        <a:tabLst>
                          <a:tab pos="228600" algn="l"/>
                          <a:tab pos="5280025" algn="l"/>
                          <a:tab pos="5280025" algn="l"/>
                        </a:tabLst>
                      </a:pPr>
                      <a:r>
                        <a:rPr lang="en-CA" sz="1000">
                          <a:solidFill>
                            <a:schemeClr val="accent4"/>
                          </a:solidFill>
                          <a:effectLst/>
                        </a:rPr>
                        <a:t>OBSP sites are expected to ensure that the participant’s PCP is informed of the abnormal breast screen results as soon as possible.</a:t>
                      </a:r>
                      <a:endParaRPr lang="en-US" sz="1000">
                        <a:solidFill>
                          <a:schemeClr val="accent4"/>
                        </a:solidFill>
                        <a:effectLst/>
                      </a:endParaRPr>
                    </a:p>
                    <a:p>
                      <a:pPr marL="127635" marR="0" indent="0">
                        <a:lnSpc>
                          <a:spcPct val="100000"/>
                        </a:lnSpc>
                        <a:spcBef>
                          <a:spcPts val="0"/>
                        </a:spcBef>
                        <a:spcAft>
                          <a:spcPts val="0"/>
                        </a:spcAft>
                        <a:tabLst>
                          <a:tab pos="228600" algn="l"/>
                          <a:tab pos="5280025" algn="l"/>
                          <a:tab pos="5280025" algn="l"/>
                        </a:tabLst>
                      </a:pPr>
                      <a:r>
                        <a:rPr lang="en-CA" sz="1000">
                          <a:solidFill>
                            <a:schemeClr val="accent4"/>
                          </a:solidFill>
                          <a:effectLst/>
                        </a:rPr>
                        <a:t> </a:t>
                      </a:r>
                      <a:endParaRPr lang="en-US" sz="1000">
                        <a:solidFill>
                          <a:schemeClr val="accent4"/>
                        </a:solidFill>
                        <a:effectLst/>
                      </a:endParaRPr>
                    </a:p>
                    <a:p>
                      <a:pPr marL="342900" marR="0" lvl="0" indent="-342900">
                        <a:lnSpc>
                          <a:spcPct val="100000"/>
                        </a:lnSpc>
                        <a:spcBef>
                          <a:spcPts val="0"/>
                        </a:spcBef>
                        <a:spcAft>
                          <a:spcPts val="0"/>
                        </a:spcAft>
                        <a:buFont typeface="Symbol" panose="05050102010706020507" pitchFamily="18" charset="2"/>
                        <a:buChar char=""/>
                        <a:tabLst>
                          <a:tab pos="228600" algn="l"/>
                          <a:tab pos="5280025" algn="l"/>
                          <a:tab pos="5280025" algn="l"/>
                        </a:tabLst>
                      </a:pPr>
                      <a:r>
                        <a:rPr lang="en-CA" sz="1000">
                          <a:solidFill>
                            <a:schemeClr val="accent4"/>
                          </a:solidFill>
                          <a:effectLst/>
                        </a:rPr>
                        <a:t>Participants’ receipt of abnormal results varies by site: some may call, others send letters, a few may liaise with the PCP who will contact participant to provide results.</a:t>
                      </a:r>
                      <a:endParaRPr lang="en-US" sz="1000">
                        <a:solidFill>
                          <a:schemeClr val="accent4"/>
                        </a:solidFill>
                        <a:effectLst/>
                        <a:latin typeface="Montserrat Light" panose="00000400000000000000" pitchFamily="2" charset="0"/>
                        <a:ea typeface="Yu Mincho" panose="02020400000000000000" pitchFamily="18" charset="-128"/>
                        <a:cs typeface="Times New Roman (Body CS)"/>
                      </a:endParaRPr>
                    </a:p>
                  </a:txBody>
                  <a:tcPr marL="23540" marR="23540" marT="0" marB="0"/>
                </a:tc>
                <a:tc>
                  <a:txBody>
                    <a:bodyPr/>
                    <a:lstStyle/>
                    <a:p>
                      <a:pPr marL="342900" marR="0" lvl="0" indent="-342900">
                        <a:lnSpc>
                          <a:spcPct val="100000"/>
                        </a:lnSpc>
                        <a:spcBef>
                          <a:spcPts val="0"/>
                        </a:spcBef>
                        <a:spcAft>
                          <a:spcPts val="0"/>
                        </a:spcAft>
                        <a:buFont typeface="Symbol" panose="05050102010706020507" pitchFamily="18" charset="2"/>
                        <a:buChar char=""/>
                        <a:tabLst>
                          <a:tab pos="228600" algn="l"/>
                          <a:tab pos="5280025" algn="l"/>
                          <a:tab pos="5280025" algn="l"/>
                        </a:tabLst>
                      </a:pPr>
                      <a:r>
                        <a:rPr lang="en-CA" sz="1000">
                          <a:solidFill>
                            <a:schemeClr val="accent4"/>
                          </a:solidFill>
                          <a:effectLst/>
                        </a:rPr>
                        <a:t>Follow up varies by site: some sites may coordinate appointments; at other sites the PCP may coordinate follow up</a:t>
                      </a:r>
                      <a:endParaRPr lang="en-US" sz="1000">
                        <a:solidFill>
                          <a:schemeClr val="accent4"/>
                        </a:solidFill>
                        <a:effectLst/>
                      </a:endParaRPr>
                    </a:p>
                    <a:p>
                      <a:pPr marL="342900" marR="0" lvl="0" indent="-342900">
                        <a:lnSpc>
                          <a:spcPct val="100000"/>
                        </a:lnSpc>
                        <a:spcBef>
                          <a:spcPts val="0"/>
                        </a:spcBef>
                        <a:spcAft>
                          <a:spcPts val="0"/>
                        </a:spcAft>
                        <a:buFont typeface="Symbol" panose="05050102010706020507" pitchFamily="18" charset="2"/>
                        <a:buChar char=""/>
                        <a:tabLst>
                          <a:tab pos="228600" algn="l"/>
                          <a:tab pos="5280025" algn="l"/>
                          <a:tab pos="5280025" algn="l"/>
                        </a:tabLst>
                      </a:pPr>
                      <a:r>
                        <a:rPr lang="en-CA" sz="1000">
                          <a:solidFill>
                            <a:schemeClr val="accent4"/>
                          </a:solidFill>
                          <a:effectLst/>
                        </a:rPr>
                        <a:t>If participant does not have a PCP, the screening site will designate a physician who will manage follow up for the participant until diagnosis </a:t>
                      </a:r>
                      <a:endParaRPr lang="en-US" sz="1000">
                        <a:solidFill>
                          <a:schemeClr val="accent4"/>
                        </a:solidFill>
                        <a:effectLst/>
                        <a:latin typeface="Montserrat Light" panose="00000400000000000000" pitchFamily="2" charset="0"/>
                        <a:ea typeface="Yu Mincho" panose="02020400000000000000" pitchFamily="18" charset="-128"/>
                        <a:cs typeface="Times New Roman (Body CS)"/>
                      </a:endParaRPr>
                    </a:p>
                  </a:txBody>
                  <a:tcPr marL="23540" marR="23540" marT="0" marB="0"/>
                </a:tc>
                <a:tc>
                  <a:txBody>
                    <a:bodyPr/>
                    <a:lstStyle/>
                    <a:p>
                      <a:pPr marL="342900" marR="0" lvl="0" indent="-342900">
                        <a:lnSpc>
                          <a:spcPct val="100000"/>
                        </a:lnSpc>
                        <a:spcBef>
                          <a:spcPts val="0"/>
                        </a:spcBef>
                        <a:spcAft>
                          <a:spcPts val="0"/>
                        </a:spcAft>
                        <a:buFont typeface="Symbol" panose="05050102010706020507" pitchFamily="18" charset="2"/>
                        <a:buChar char=""/>
                        <a:tabLst>
                          <a:tab pos="228600" algn="l"/>
                          <a:tab pos="5280025" algn="l"/>
                          <a:tab pos="5280025" algn="l"/>
                        </a:tabLst>
                      </a:pPr>
                      <a:r>
                        <a:rPr lang="en-CA" sz="1000">
                          <a:solidFill>
                            <a:schemeClr val="accent4"/>
                          </a:solidFill>
                          <a:effectLst/>
                        </a:rPr>
                        <a:t>Program assessment sites (hospitals and independent health facilities) that conduct diagnostic imaging</a:t>
                      </a:r>
                      <a:endParaRPr lang="en-US" sz="1000">
                        <a:solidFill>
                          <a:schemeClr val="accent4"/>
                        </a:solidFill>
                        <a:effectLst/>
                      </a:endParaRPr>
                    </a:p>
                    <a:p>
                      <a:pPr marL="342900" marR="0" lvl="0" indent="-342900">
                        <a:lnSpc>
                          <a:spcPct val="100000"/>
                        </a:lnSpc>
                        <a:spcBef>
                          <a:spcPts val="0"/>
                        </a:spcBef>
                        <a:spcAft>
                          <a:spcPts val="0"/>
                        </a:spcAft>
                        <a:buFont typeface="Symbol" panose="05050102010706020507" pitchFamily="18" charset="2"/>
                        <a:buChar char=""/>
                        <a:tabLst>
                          <a:tab pos="228600" algn="l"/>
                          <a:tab pos="5280025" algn="l"/>
                          <a:tab pos="5280025" algn="l"/>
                        </a:tabLst>
                      </a:pPr>
                      <a:r>
                        <a:rPr lang="en-CA" sz="1000">
                          <a:solidFill>
                            <a:schemeClr val="accent4"/>
                          </a:solidFill>
                          <a:effectLst/>
                        </a:rPr>
                        <a:t>Assessment sites outside of the program (hospitals and independent health facilities) that conduct diagnostic imaging</a:t>
                      </a:r>
                      <a:endParaRPr lang="en-US" sz="1000">
                        <a:solidFill>
                          <a:schemeClr val="accent4"/>
                        </a:solidFill>
                        <a:effectLst/>
                      </a:endParaRPr>
                    </a:p>
                    <a:p>
                      <a:pPr marL="127635" marR="0" indent="0">
                        <a:lnSpc>
                          <a:spcPct val="100000"/>
                        </a:lnSpc>
                        <a:spcBef>
                          <a:spcPts val="0"/>
                        </a:spcBef>
                        <a:spcAft>
                          <a:spcPts val="0"/>
                        </a:spcAft>
                        <a:tabLst>
                          <a:tab pos="228600" algn="l"/>
                          <a:tab pos="5280025" algn="l"/>
                          <a:tab pos="5280025" algn="l"/>
                        </a:tabLst>
                      </a:pPr>
                      <a:r>
                        <a:rPr lang="en-CA" sz="1000">
                          <a:solidFill>
                            <a:schemeClr val="accent4"/>
                          </a:solidFill>
                          <a:effectLst/>
                        </a:rPr>
                        <a:t> </a:t>
                      </a:r>
                      <a:endParaRPr lang="en-US" sz="1000">
                        <a:solidFill>
                          <a:schemeClr val="accent4"/>
                        </a:solidFill>
                        <a:effectLst/>
                        <a:latin typeface="Montserrat Light" panose="00000400000000000000" pitchFamily="2" charset="0"/>
                        <a:ea typeface="Yu Mincho" panose="02020400000000000000" pitchFamily="18" charset="-128"/>
                        <a:cs typeface="Times New Roman (Body CS)"/>
                      </a:endParaRPr>
                    </a:p>
                  </a:txBody>
                  <a:tcPr marL="23540" marR="23540" marT="0" marB="0"/>
                </a:tc>
                <a:tc>
                  <a:txBody>
                    <a:bodyPr/>
                    <a:lstStyle/>
                    <a:p>
                      <a:pPr marL="342900" marR="0" lvl="0" indent="-342900">
                        <a:lnSpc>
                          <a:spcPct val="100000"/>
                        </a:lnSpc>
                        <a:spcBef>
                          <a:spcPts val="0"/>
                        </a:spcBef>
                        <a:spcAft>
                          <a:spcPts val="0"/>
                        </a:spcAft>
                        <a:buFont typeface="Symbol" panose="05050102010706020507" pitchFamily="18" charset="2"/>
                        <a:buChar char=""/>
                        <a:tabLst>
                          <a:tab pos="228600" algn="l"/>
                          <a:tab pos="5280025" algn="l"/>
                          <a:tab pos="5280025" algn="l"/>
                        </a:tabLst>
                      </a:pPr>
                      <a:r>
                        <a:rPr lang="en-CA" sz="1000">
                          <a:solidFill>
                            <a:schemeClr val="accent4"/>
                          </a:solidFill>
                          <a:effectLst/>
                        </a:rPr>
                        <a:t>If follow up results are normal, most participants are recalled for screening every 2 years </a:t>
                      </a:r>
                      <a:endParaRPr lang="en-US" sz="1000">
                        <a:solidFill>
                          <a:schemeClr val="accent4"/>
                        </a:solidFill>
                        <a:effectLst/>
                        <a:latin typeface="Montserrat Light" panose="00000400000000000000" pitchFamily="2" charset="0"/>
                        <a:ea typeface="Yu Mincho" panose="02020400000000000000" pitchFamily="18" charset="-128"/>
                        <a:cs typeface="Times New Roman (Body CS)"/>
                      </a:endParaRPr>
                    </a:p>
                  </a:txBody>
                  <a:tcPr marL="23540" marR="23540" marT="0" marB="0"/>
                </a:tc>
                <a:extLst>
                  <a:ext uri="{0D108BD9-81ED-4DB2-BD59-A6C34878D82A}">
                    <a16:rowId xmlns:a16="http://schemas.microsoft.com/office/drawing/2014/main" val="196568272"/>
                  </a:ext>
                </a:extLst>
              </a:tr>
              <a:tr h="251089">
                <a:tc>
                  <a:txBody>
                    <a:bodyPr/>
                    <a:lstStyle/>
                    <a:p>
                      <a:pPr marL="0" marR="0" algn="ctr">
                        <a:lnSpc>
                          <a:spcPct val="100000"/>
                        </a:lnSpc>
                        <a:spcBef>
                          <a:spcPts val="0"/>
                        </a:spcBef>
                        <a:spcAft>
                          <a:spcPts val="0"/>
                        </a:spcAft>
                      </a:pPr>
                      <a:r>
                        <a:rPr lang="en-US" sz="1000" b="1" dirty="0">
                          <a:solidFill>
                            <a:schemeClr val="accent4"/>
                          </a:solidFill>
                          <a:effectLst/>
                        </a:rPr>
                        <a:t>QC</a:t>
                      </a:r>
                      <a:endParaRPr lang="en-US" sz="1000" b="1"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23540" marR="23540" marT="0" marB="0">
                    <a:solidFill>
                      <a:schemeClr val="accent2">
                        <a:lumMod val="20000"/>
                        <a:lumOff val="80000"/>
                      </a:schemeClr>
                    </a:solidFill>
                  </a:tcPr>
                </a:tc>
                <a:tc>
                  <a:txBody>
                    <a:bodyPr/>
                    <a:lstStyle/>
                    <a:p>
                      <a:pPr marL="342900" marR="0" lvl="0" indent="-342900">
                        <a:lnSpc>
                          <a:spcPct val="100000"/>
                        </a:lnSpc>
                        <a:spcBef>
                          <a:spcPts val="0"/>
                        </a:spcBef>
                        <a:spcAft>
                          <a:spcPts val="0"/>
                        </a:spcAft>
                        <a:buFont typeface="Symbol" panose="05050102010706020507" pitchFamily="18" charset="2"/>
                        <a:buChar char=""/>
                        <a:tabLst>
                          <a:tab pos="228600" algn="l"/>
                          <a:tab pos="5280025" algn="l"/>
                          <a:tab pos="5280025" algn="l"/>
                        </a:tabLst>
                      </a:pPr>
                      <a:r>
                        <a:rPr lang="en-CA" sz="1000">
                          <a:solidFill>
                            <a:schemeClr val="accent4"/>
                          </a:solidFill>
                          <a:effectLst/>
                        </a:rPr>
                        <a:t>Mailed to person</a:t>
                      </a:r>
                      <a:endParaRPr lang="en-US" sz="1000">
                        <a:solidFill>
                          <a:schemeClr val="accent4"/>
                        </a:solidFill>
                        <a:effectLst/>
                      </a:endParaRPr>
                    </a:p>
                    <a:p>
                      <a:pPr marL="342900" marR="0" lvl="0" indent="-342900">
                        <a:lnSpc>
                          <a:spcPct val="100000"/>
                        </a:lnSpc>
                        <a:spcBef>
                          <a:spcPts val="0"/>
                        </a:spcBef>
                        <a:spcAft>
                          <a:spcPts val="0"/>
                        </a:spcAft>
                        <a:buFont typeface="Symbol" panose="05050102010706020507" pitchFamily="18" charset="2"/>
                        <a:buChar char=""/>
                        <a:tabLst>
                          <a:tab pos="228600" algn="l"/>
                          <a:tab pos="5280025" algn="l"/>
                          <a:tab pos="5280025" algn="l"/>
                        </a:tabLst>
                      </a:pPr>
                      <a:r>
                        <a:rPr lang="en-CA" sz="1000">
                          <a:solidFill>
                            <a:schemeClr val="accent4"/>
                          </a:solidFill>
                          <a:effectLst/>
                        </a:rPr>
                        <a:t>PCP or centre will contact participant to provide results</a:t>
                      </a:r>
                      <a:endParaRPr lang="en-US" sz="1000">
                        <a:solidFill>
                          <a:schemeClr val="accent4"/>
                        </a:solidFill>
                        <a:effectLst/>
                        <a:latin typeface="Montserrat Light" panose="00000400000000000000" pitchFamily="2" charset="0"/>
                        <a:ea typeface="Yu Mincho" panose="02020400000000000000" pitchFamily="18" charset="-128"/>
                        <a:cs typeface="Times New Roman (Body CS)"/>
                      </a:endParaRPr>
                    </a:p>
                  </a:txBody>
                  <a:tcPr marL="23540" marR="23540" marT="0" marB="0"/>
                </a:tc>
                <a:tc>
                  <a:txBody>
                    <a:bodyPr/>
                    <a:lstStyle/>
                    <a:p>
                      <a:pPr marL="342900" marR="0" lvl="0" indent="-342900">
                        <a:lnSpc>
                          <a:spcPct val="100000"/>
                        </a:lnSpc>
                        <a:spcBef>
                          <a:spcPts val="0"/>
                        </a:spcBef>
                        <a:spcAft>
                          <a:spcPts val="0"/>
                        </a:spcAft>
                        <a:buFont typeface="Symbol" panose="05050102010706020507" pitchFamily="18" charset="2"/>
                        <a:buChar char=""/>
                        <a:tabLst>
                          <a:tab pos="228600" algn="l"/>
                          <a:tab pos="5280025" algn="l"/>
                          <a:tab pos="5280025" algn="l"/>
                        </a:tabLst>
                      </a:pPr>
                      <a:r>
                        <a:rPr lang="en-CA" sz="1000">
                          <a:solidFill>
                            <a:schemeClr val="accent4"/>
                          </a:solidFill>
                          <a:effectLst/>
                        </a:rPr>
                        <a:t>Varies; participants are directed to contact site or PCP in their results letter, some sites contact the person proactively to arrange follow up</a:t>
                      </a:r>
                      <a:endParaRPr lang="en-US" sz="1000">
                        <a:solidFill>
                          <a:schemeClr val="accent4"/>
                        </a:solidFill>
                        <a:effectLst/>
                        <a:latin typeface="Montserrat Light" panose="00000400000000000000" pitchFamily="2" charset="0"/>
                        <a:ea typeface="Yu Mincho" panose="02020400000000000000" pitchFamily="18" charset="-128"/>
                        <a:cs typeface="Times New Roman (Body CS)"/>
                      </a:endParaRPr>
                    </a:p>
                  </a:txBody>
                  <a:tcPr marL="23540" marR="23540" marT="0" marB="0"/>
                </a:tc>
                <a:tc>
                  <a:txBody>
                    <a:bodyPr/>
                    <a:lstStyle/>
                    <a:p>
                      <a:pPr marL="342900" marR="0" lvl="0" indent="-342900">
                        <a:lnSpc>
                          <a:spcPct val="100000"/>
                        </a:lnSpc>
                        <a:spcBef>
                          <a:spcPts val="0"/>
                        </a:spcBef>
                        <a:spcAft>
                          <a:spcPts val="0"/>
                        </a:spcAft>
                        <a:buFont typeface="Symbol" panose="05050102010706020507" pitchFamily="18" charset="2"/>
                        <a:buChar char=""/>
                        <a:tabLst>
                          <a:tab pos="228600" algn="l"/>
                          <a:tab pos="5280025" algn="l"/>
                          <a:tab pos="5280025" algn="l"/>
                        </a:tabLst>
                      </a:pPr>
                      <a:r>
                        <a:rPr lang="en-CA" sz="1000">
                          <a:solidFill>
                            <a:schemeClr val="accent4"/>
                          </a:solidFill>
                          <a:effectLst/>
                        </a:rPr>
                        <a:t>Designated screening centres or reference and diagnostic designated centres</a:t>
                      </a:r>
                      <a:endParaRPr lang="en-US" sz="1000">
                        <a:solidFill>
                          <a:schemeClr val="accent4"/>
                        </a:solidFill>
                        <a:effectLst/>
                        <a:latin typeface="Montserrat Light" panose="00000400000000000000" pitchFamily="2" charset="0"/>
                        <a:ea typeface="Yu Mincho" panose="02020400000000000000" pitchFamily="18" charset="-128"/>
                        <a:cs typeface="Times New Roman (Body CS)"/>
                      </a:endParaRPr>
                    </a:p>
                  </a:txBody>
                  <a:tcPr marL="23540" marR="23540" marT="0" marB="0"/>
                </a:tc>
                <a:tc>
                  <a:txBody>
                    <a:bodyPr/>
                    <a:lstStyle/>
                    <a:p>
                      <a:pPr marL="342900" marR="0" lvl="0" indent="-342900">
                        <a:lnSpc>
                          <a:spcPct val="100000"/>
                        </a:lnSpc>
                        <a:spcBef>
                          <a:spcPts val="0"/>
                        </a:spcBef>
                        <a:spcAft>
                          <a:spcPts val="0"/>
                        </a:spcAft>
                        <a:buFont typeface="Symbol" panose="05050102010706020507" pitchFamily="18" charset="2"/>
                        <a:buChar char=""/>
                        <a:tabLst>
                          <a:tab pos="228600" algn="l"/>
                          <a:tab pos="5280025" algn="l"/>
                          <a:tab pos="5280025" algn="l"/>
                        </a:tabLst>
                      </a:pPr>
                      <a:r>
                        <a:rPr lang="en-CA" sz="1000">
                          <a:solidFill>
                            <a:schemeClr val="accent4"/>
                          </a:solidFill>
                          <a:effectLst/>
                        </a:rPr>
                        <a:t>If follow up results are normal, participants are recalled for screening every 2 years (or as recommended by radiologist)</a:t>
                      </a:r>
                      <a:endParaRPr lang="en-US" sz="1000">
                        <a:solidFill>
                          <a:schemeClr val="accent4"/>
                        </a:solidFill>
                        <a:effectLst/>
                        <a:latin typeface="Montserrat Light" panose="00000400000000000000" pitchFamily="2" charset="0"/>
                        <a:ea typeface="Yu Mincho" panose="02020400000000000000" pitchFamily="18" charset="-128"/>
                        <a:cs typeface="Times New Roman (Body CS)"/>
                      </a:endParaRPr>
                    </a:p>
                  </a:txBody>
                  <a:tcPr marL="23540" marR="23540" marT="0" marB="0"/>
                </a:tc>
                <a:extLst>
                  <a:ext uri="{0D108BD9-81ED-4DB2-BD59-A6C34878D82A}">
                    <a16:rowId xmlns:a16="http://schemas.microsoft.com/office/drawing/2014/main" val="1467967549"/>
                  </a:ext>
                </a:extLst>
              </a:tr>
              <a:tr h="235396">
                <a:tc>
                  <a:txBody>
                    <a:bodyPr/>
                    <a:lstStyle/>
                    <a:p>
                      <a:pPr marL="0" marR="0" algn="ctr">
                        <a:lnSpc>
                          <a:spcPct val="100000"/>
                        </a:lnSpc>
                        <a:spcBef>
                          <a:spcPts val="0"/>
                        </a:spcBef>
                        <a:spcAft>
                          <a:spcPts val="0"/>
                        </a:spcAft>
                      </a:pPr>
                      <a:r>
                        <a:rPr lang="en-US" sz="1000" b="1" dirty="0">
                          <a:solidFill>
                            <a:schemeClr val="accent4"/>
                          </a:solidFill>
                          <a:effectLst/>
                        </a:rPr>
                        <a:t>NB</a:t>
                      </a:r>
                      <a:endParaRPr lang="en-US" sz="1000" b="1"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23540" marR="23540" marT="0" marB="0">
                    <a:solidFill>
                      <a:schemeClr val="accent2">
                        <a:lumMod val="20000"/>
                        <a:lumOff val="80000"/>
                      </a:schemeClr>
                    </a:solidFill>
                  </a:tcPr>
                </a:tc>
                <a:tc>
                  <a:txBody>
                    <a:bodyPr/>
                    <a:lstStyle/>
                    <a:p>
                      <a:pPr marL="342900" marR="0" lvl="0" indent="-342900">
                        <a:lnSpc>
                          <a:spcPct val="100000"/>
                        </a:lnSpc>
                        <a:spcBef>
                          <a:spcPts val="0"/>
                        </a:spcBef>
                        <a:spcAft>
                          <a:spcPts val="0"/>
                        </a:spcAft>
                        <a:buFont typeface="Symbol" panose="05050102010706020507" pitchFamily="18" charset="2"/>
                        <a:buChar char=""/>
                        <a:tabLst>
                          <a:tab pos="228600" algn="l"/>
                          <a:tab pos="5280025" algn="l"/>
                          <a:tab pos="5280025" algn="l"/>
                        </a:tabLst>
                      </a:pPr>
                      <a:r>
                        <a:rPr lang="en-CA" sz="1000">
                          <a:solidFill>
                            <a:schemeClr val="accent4"/>
                          </a:solidFill>
                          <a:effectLst/>
                        </a:rPr>
                        <a:t>Most sites contact participant by phone</a:t>
                      </a:r>
                      <a:endParaRPr lang="en-US" sz="1000">
                        <a:solidFill>
                          <a:schemeClr val="accent4"/>
                        </a:solidFill>
                        <a:effectLst/>
                        <a:latin typeface="Montserrat Light" panose="00000400000000000000" pitchFamily="2" charset="0"/>
                        <a:ea typeface="Yu Mincho" panose="02020400000000000000" pitchFamily="18" charset="-128"/>
                        <a:cs typeface="Times New Roman (Body CS)"/>
                      </a:endParaRPr>
                    </a:p>
                  </a:txBody>
                  <a:tcPr marL="23540" marR="23540" marT="0" marB="0"/>
                </a:tc>
                <a:tc>
                  <a:txBody>
                    <a:bodyPr/>
                    <a:lstStyle/>
                    <a:p>
                      <a:pPr marL="342900" marR="0" lvl="0" indent="-342900">
                        <a:lnSpc>
                          <a:spcPct val="100000"/>
                        </a:lnSpc>
                        <a:spcBef>
                          <a:spcPts val="0"/>
                        </a:spcBef>
                        <a:spcAft>
                          <a:spcPts val="0"/>
                        </a:spcAft>
                        <a:buFont typeface="Symbol" panose="05050102010706020507" pitchFamily="18" charset="2"/>
                        <a:buChar char=""/>
                        <a:tabLst>
                          <a:tab pos="228600" algn="l"/>
                          <a:tab pos="5280025" algn="l"/>
                          <a:tab pos="5280025" algn="l"/>
                        </a:tabLst>
                      </a:pPr>
                      <a:r>
                        <a:rPr lang="en-CA" sz="1000">
                          <a:solidFill>
                            <a:schemeClr val="accent4"/>
                          </a:solidFill>
                          <a:effectLst/>
                        </a:rPr>
                        <a:t>Varies across sites, participant is typically referred automatically for diagnostic procedure</a:t>
                      </a:r>
                      <a:endParaRPr lang="en-US" sz="1000">
                        <a:solidFill>
                          <a:schemeClr val="accent4"/>
                        </a:solidFill>
                        <a:effectLst/>
                        <a:latin typeface="Montserrat Light" panose="00000400000000000000" pitchFamily="2" charset="0"/>
                        <a:ea typeface="Yu Mincho" panose="02020400000000000000" pitchFamily="18" charset="-128"/>
                        <a:cs typeface="Times New Roman (Body CS)"/>
                      </a:endParaRPr>
                    </a:p>
                  </a:txBody>
                  <a:tcPr marL="23540" marR="23540" marT="0" marB="0"/>
                </a:tc>
                <a:tc>
                  <a:txBody>
                    <a:bodyPr/>
                    <a:lstStyle/>
                    <a:p>
                      <a:pPr marL="342900" marR="0" lvl="0" indent="-342900">
                        <a:lnSpc>
                          <a:spcPct val="100000"/>
                        </a:lnSpc>
                        <a:spcBef>
                          <a:spcPts val="0"/>
                        </a:spcBef>
                        <a:spcAft>
                          <a:spcPts val="0"/>
                        </a:spcAft>
                        <a:buFont typeface="Symbol" panose="05050102010706020507" pitchFamily="18" charset="2"/>
                        <a:buChar char=""/>
                        <a:tabLst>
                          <a:tab pos="228600" algn="l"/>
                          <a:tab pos="5280025" algn="l"/>
                          <a:tab pos="5280025" algn="l"/>
                        </a:tabLst>
                      </a:pPr>
                      <a:r>
                        <a:rPr lang="en-CA" sz="1000">
                          <a:solidFill>
                            <a:schemeClr val="accent4"/>
                          </a:solidFill>
                          <a:effectLst/>
                        </a:rPr>
                        <a:t>Sites vary across zones</a:t>
                      </a:r>
                      <a:endParaRPr lang="en-US" sz="1000">
                        <a:solidFill>
                          <a:schemeClr val="accent4"/>
                        </a:solidFill>
                        <a:effectLst/>
                        <a:latin typeface="Montserrat Light" panose="00000400000000000000" pitchFamily="2" charset="0"/>
                        <a:ea typeface="Yu Mincho" panose="02020400000000000000" pitchFamily="18" charset="-128"/>
                        <a:cs typeface="Times New Roman (Body CS)"/>
                      </a:endParaRPr>
                    </a:p>
                  </a:txBody>
                  <a:tcPr marL="23540" marR="23540" marT="0" marB="0"/>
                </a:tc>
                <a:tc>
                  <a:txBody>
                    <a:bodyPr/>
                    <a:lstStyle/>
                    <a:p>
                      <a:pPr marL="342900" marR="0" lvl="0" indent="-342900">
                        <a:lnSpc>
                          <a:spcPct val="100000"/>
                        </a:lnSpc>
                        <a:spcBef>
                          <a:spcPts val="0"/>
                        </a:spcBef>
                        <a:spcAft>
                          <a:spcPts val="0"/>
                        </a:spcAft>
                        <a:buFont typeface="Symbol" panose="05050102010706020507" pitchFamily="18" charset="2"/>
                        <a:buChar char=""/>
                        <a:tabLst>
                          <a:tab pos="228600" algn="l"/>
                          <a:tab pos="5280025" algn="l"/>
                          <a:tab pos="5280025" algn="l"/>
                        </a:tabLst>
                      </a:pPr>
                      <a:r>
                        <a:rPr lang="en-CA" sz="1000">
                          <a:solidFill>
                            <a:schemeClr val="accent4"/>
                          </a:solidFill>
                          <a:effectLst/>
                        </a:rPr>
                        <a:t>Participants with an abnormal mammogram but no cancer diagnosis can return to the screening program and be re-invited for screening with a physician or nurse practitioner’s recommendation</a:t>
                      </a:r>
                      <a:endParaRPr lang="en-US" sz="1000">
                        <a:solidFill>
                          <a:schemeClr val="accent4"/>
                        </a:solidFill>
                        <a:effectLst/>
                        <a:latin typeface="Montserrat Light" panose="00000400000000000000" pitchFamily="2" charset="0"/>
                        <a:ea typeface="Yu Mincho" panose="02020400000000000000" pitchFamily="18" charset="-128"/>
                        <a:cs typeface="Times New Roman (Body CS)"/>
                      </a:endParaRPr>
                    </a:p>
                  </a:txBody>
                  <a:tcPr marL="23540" marR="23540" marT="0" marB="0"/>
                </a:tc>
                <a:extLst>
                  <a:ext uri="{0D108BD9-81ED-4DB2-BD59-A6C34878D82A}">
                    <a16:rowId xmlns:a16="http://schemas.microsoft.com/office/drawing/2014/main" val="32721417"/>
                  </a:ext>
                </a:extLst>
              </a:tr>
              <a:tr h="470792">
                <a:tc>
                  <a:txBody>
                    <a:bodyPr/>
                    <a:lstStyle/>
                    <a:p>
                      <a:pPr marL="0" marR="0" algn="ctr">
                        <a:lnSpc>
                          <a:spcPct val="100000"/>
                        </a:lnSpc>
                        <a:spcBef>
                          <a:spcPts val="0"/>
                        </a:spcBef>
                        <a:spcAft>
                          <a:spcPts val="0"/>
                        </a:spcAft>
                      </a:pPr>
                      <a:r>
                        <a:rPr lang="en-US" sz="1000" b="1" dirty="0">
                          <a:solidFill>
                            <a:schemeClr val="accent4"/>
                          </a:solidFill>
                          <a:effectLst/>
                        </a:rPr>
                        <a:t>NS</a:t>
                      </a:r>
                      <a:endParaRPr lang="en-US" sz="1000" b="1"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23540" marR="23540" marT="0" marB="0">
                    <a:solidFill>
                      <a:schemeClr val="accent2">
                        <a:lumMod val="20000"/>
                        <a:lumOff val="80000"/>
                      </a:schemeClr>
                    </a:solidFill>
                  </a:tcPr>
                </a:tc>
                <a:tc>
                  <a:txBody>
                    <a:bodyPr/>
                    <a:lstStyle/>
                    <a:p>
                      <a:pPr marL="342900" marR="0" lvl="0" indent="-342900">
                        <a:lnSpc>
                          <a:spcPct val="100000"/>
                        </a:lnSpc>
                        <a:spcBef>
                          <a:spcPts val="0"/>
                        </a:spcBef>
                        <a:spcAft>
                          <a:spcPts val="0"/>
                        </a:spcAft>
                        <a:buFont typeface="Symbol" panose="05050102010706020507" pitchFamily="18" charset="2"/>
                        <a:buChar char=""/>
                        <a:tabLst>
                          <a:tab pos="228600" algn="l"/>
                          <a:tab pos="5280025" algn="l"/>
                          <a:tab pos="5280025" algn="l"/>
                        </a:tabLst>
                      </a:pPr>
                      <a:r>
                        <a:rPr lang="en-CA" sz="1000">
                          <a:solidFill>
                            <a:schemeClr val="accent4"/>
                          </a:solidFill>
                          <a:effectLst/>
                        </a:rPr>
                        <a:t>Mailed to participant</a:t>
                      </a:r>
                      <a:endParaRPr lang="en-US" sz="1000">
                        <a:solidFill>
                          <a:schemeClr val="accent4"/>
                        </a:solidFill>
                        <a:effectLst/>
                      </a:endParaRPr>
                    </a:p>
                    <a:p>
                      <a:pPr marL="342900" marR="0" lvl="0" indent="-342900">
                        <a:lnSpc>
                          <a:spcPct val="100000"/>
                        </a:lnSpc>
                        <a:spcBef>
                          <a:spcPts val="0"/>
                        </a:spcBef>
                        <a:spcAft>
                          <a:spcPts val="0"/>
                        </a:spcAft>
                        <a:buFont typeface="Symbol" panose="05050102010706020507" pitchFamily="18" charset="2"/>
                        <a:buChar char=""/>
                        <a:tabLst>
                          <a:tab pos="228600" algn="l"/>
                          <a:tab pos="5280025" algn="l"/>
                          <a:tab pos="5280025" algn="l"/>
                        </a:tabLst>
                      </a:pPr>
                      <a:r>
                        <a:rPr lang="en-CA" sz="1000">
                          <a:solidFill>
                            <a:schemeClr val="accent4"/>
                          </a:solidFill>
                          <a:effectLst/>
                        </a:rPr>
                        <a:t>Result letter e-faxed to PCP 3 days before letter sent to individual, so that PCP can notify them of their abnormal results and of their follow-up appointment information.</a:t>
                      </a:r>
                      <a:endParaRPr lang="en-US" sz="1000">
                        <a:solidFill>
                          <a:schemeClr val="accent4"/>
                        </a:solidFill>
                        <a:effectLst/>
                        <a:latin typeface="Montserrat Light" panose="00000400000000000000" pitchFamily="2" charset="0"/>
                        <a:ea typeface="Yu Mincho" panose="02020400000000000000" pitchFamily="18" charset="-128"/>
                        <a:cs typeface="Times New Roman (Body CS)"/>
                      </a:endParaRPr>
                    </a:p>
                  </a:txBody>
                  <a:tcPr marL="23540" marR="23540" marT="0" marB="0"/>
                </a:tc>
                <a:tc>
                  <a:txBody>
                    <a:bodyPr/>
                    <a:lstStyle/>
                    <a:p>
                      <a:pPr marL="342900" marR="0" lvl="0" indent="-342900">
                        <a:lnSpc>
                          <a:spcPct val="100000"/>
                        </a:lnSpc>
                        <a:spcBef>
                          <a:spcPts val="0"/>
                        </a:spcBef>
                        <a:spcAft>
                          <a:spcPts val="0"/>
                        </a:spcAft>
                        <a:buFont typeface="Symbol" panose="05050102010706020507" pitchFamily="18" charset="2"/>
                        <a:buChar char=""/>
                        <a:tabLst>
                          <a:tab pos="228600" algn="l"/>
                          <a:tab pos="5280025" algn="l"/>
                          <a:tab pos="5280025" algn="l"/>
                        </a:tabLst>
                      </a:pPr>
                      <a:r>
                        <a:rPr lang="en-CA" sz="1000">
                          <a:solidFill>
                            <a:schemeClr val="accent4"/>
                          </a:solidFill>
                          <a:effectLst/>
                        </a:rPr>
                        <a:t>Program schedules follow-up appointments per radiologist recommendation; appointment information mailed to PCP and to participant in results letters.</a:t>
                      </a:r>
                      <a:endParaRPr lang="en-US" sz="1000">
                        <a:solidFill>
                          <a:schemeClr val="accent4"/>
                        </a:solidFill>
                        <a:effectLst/>
                      </a:endParaRPr>
                    </a:p>
                    <a:p>
                      <a:pPr marL="342900" marR="0" lvl="0" indent="-342900">
                        <a:lnSpc>
                          <a:spcPct val="100000"/>
                        </a:lnSpc>
                        <a:spcBef>
                          <a:spcPts val="0"/>
                        </a:spcBef>
                        <a:spcAft>
                          <a:spcPts val="0"/>
                        </a:spcAft>
                        <a:buFont typeface="Symbol" panose="05050102010706020507" pitchFamily="18" charset="2"/>
                        <a:buChar char=""/>
                        <a:tabLst>
                          <a:tab pos="228600" algn="l"/>
                          <a:tab pos="5280025" algn="l"/>
                          <a:tab pos="5280025" algn="l"/>
                        </a:tabLst>
                      </a:pPr>
                      <a:r>
                        <a:rPr lang="en-CA" sz="1000">
                          <a:solidFill>
                            <a:schemeClr val="accent4"/>
                          </a:solidFill>
                          <a:effectLst/>
                        </a:rPr>
                        <a:t>Booking process for needle core biopsy varies by site – some booked as per radiologist recommendation (without requisition), others require requisition from PCP</a:t>
                      </a:r>
                      <a:endParaRPr lang="en-US" sz="1000">
                        <a:solidFill>
                          <a:schemeClr val="accent4"/>
                        </a:solidFill>
                        <a:effectLst/>
                        <a:latin typeface="Montserrat Light" panose="00000400000000000000" pitchFamily="2" charset="0"/>
                        <a:ea typeface="Yu Mincho" panose="02020400000000000000" pitchFamily="18" charset="-128"/>
                        <a:cs typeface="Times New Roman (Body CS)"/>
                      </a:endParaRPr>
                    </a:p>
                  </a:txBody>
                  <a:tcPr marL="23540" marR="23540" marT="0" marB="0"/>
                </a:tc>
                <a:tc>
                  <a:txBody>
                    <a:bodyPr/>
                    <a:lstStyle/>
                    <a:p>
                      <a:pPr marL="342900" marR="0" lvl="0" indent="-342900">
                        <a:lnSpc>
                          <a:spcPct val="100000"/>
                        </a:lnSpc>
                        <a:spcBef>
                          <a:spcPts val="0"/>
                        </a:spcBef>
                        <a:spcAft>
                          <a:spcPts val="0"/>
                        </a:spcAft>
                        <a:buFont typeface="Symbol" panose="05050102010706020507" pitchFamily="18" charset="2"/>
                        <a:buChar char=""/>
                        <a:tabLst>
                          <a:tab pos="228600" algn="l"/>
                          <a:tab pos="5280025" algn="l"/>
                          <a:tab pos="5280025" algn="l"/>
                        </a:tabLst>
                      </a:pPr>
                      <a:r>
                        <a:rPr lang="en-CA" sz="1000">
                          <a:solidFill>
                            <a:schemeClr val="accent4"/>
                          </a:solidFill>
                          <a:effectLst/>
                        </a:rPr>
                        <a:t>Diagnostic breast imaging departments located in hospitals</a:t>
                      </a:r>
                      <a:endParaRPr lang="en-US" sz="1000">
                        <a:solidFill>
                          <a:schemeClr val="accent4"/>
                        </a:solidFill>
                        <a:effectLst/>
                        <a:latin typeface="Montserrat Light" panose="00000400000000000000" pitchFamily="2" charset="0"/>
                        <a:ea typeface="Yu Mincho" panose="02020400000000000000" pitchFamily="18" charset="-128"/>
                        <a:cs typeface="Times New Roman (Body CS)"/>
                      </a:endParaRPr>
                    </a:p>
                  </a:txBody>
                  <a:tcPr marL="23540" marR="23540" marT="0" marB="0"/>
                </a:tc>
                <a:tc>
                  <a:txBody>
                    <a:bodyPr/>
                    <a:lstStyle/>
                    <a:p>
                      <a:pPr marL="342900" marR="0" lvl="0" indent="-342900">
                        <a:lnSpc>
                          <a:spcPct val="100000"/>
                        </a:lnSpc>
                        <a:spcBef>
                          <a:spcPts val="0"/>
                        </a:spcBef>
                        <a:spcAft>
                          <a:spcPts val="0"/>
                        </a:spcAft>
                        <a:buFont typeface="Symbol" panose="05050102010706020507" pitchFamily="18" charset="2"/>
                        <a:buChar char=""/>
                        <a:tabLst>
                          <a:tab pos="228600" algn="l"/>
                          <a:tab pos="5280025" algn="l"/>
                          <a:tab pos="5280025" algn="l"/>
                        </a:tabLst>
                      </a:pPr>
                      <a:r>
                        <a:rPr lang="en-CA" sz="1000">
                          <a:solidFill>
                            <a:schemeClr val="accent4"/>
                          </a:solidFill>
                          <a:effectLst/>
                        </a:rPr>
                        <a:t>If follow-up results are normal, then individuals are recalled for screening every 2 years (or yearly if recommended by radiologist)</a:t>
                      </a:r>
                      <a:endParaRPr lang="en-US" sz="1000">
                        <a:solidFill>
                          <a:schemeClr val="accent4"/>
                        </a:solidFill>
                        <a:effectLst/>
                        <a:latin typeface="Montserrat Light" panose="00000400000000000000" pitchFamily="2" charset="0"/>
                        <a:ea typeface="Yu Mincho" panose="02020400000000000000" pitchFamily="18" charset="-128"/>
                        <a:cs typeface="Times New Roman (Body CS)"/>
                      </a:endParaRPr>
                    </a:p>
                  </a:txBody>
                  <a:tcPr marL="23540" marR="23540" marT="0" marB="0"/>
                </a:tc>
                <a:extLst>
                  <a:ext uri="{0D108BD9-81ED-4DB2-BD59-A6C34878D82A}">
                    <a16:rowId xmlns:a16="http://schemas.microsoft.com/office/drawing/2014/main" val="3588157875"/>
                  </a:ext>
                </a:extLst>
              </a:tr>
              <a:tr h="329554">
                <a:tc>
                  <a:txBody>
                    <a:bodyPr/>
                    <a:lstStyle/>
                    <a:p>
                      <a:pPr marL="0" marR="0" algn="ctr">
                        <a:lnSpc>
                          <a:spcPct val="100000"/>
                        </a:lnSpc>
                        <a:spcBef>
                          <a:spcPts val="0"/>
                        </a:spcBef>
                        <a:spcAft>
                          <a:spcPts val="0"/>
                        </a:spcAft>
                      </a:pPr>
                      <a:r>
                        <a:rPr lang="en-US" sz="1000" b="1" dirty="0">
                          <a:solidFill>
                            <a:schemeClr val="accent4"/>
                          </a:solidFill>
                          <a:effectLst/>
                        </a:rPr>
                        <a:t>PE</a:t>
                      </a:r>
                      <a:endParaRPr lang="en-US" sz="1000" b="1"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23540" marR="23540" marT="0" marB="0">
                    <a:solidFill>
                      <a:schemeClr val="accent2">
                        <a:lumMod val="20000"/>
                        <a:lumOff val="80000"/>
                      </a:schemeClr>
                    </a:solidFill>
                  </a:tcPr>
                </a:tc>
                <a:tc>
                  <a:txBody>
                    <a:bodyPr/>
                    <a:lstStyle/>
                    <a:p>
                      <a:pPr marL="342900" marR="0" lvl="0" indent="-342900">
                        <a:lnSpc>
                          <a:spcPct val="100000"/>
                        </a:lnSpc>
                        <a:spcBef>
                          <a:spcPts val="0"/>
                        </a:spcBef>
                        <a:spcAft>
                          <a:spcPts val="0"/>
                        </a:spcAft>
                        <a:buFont typeface="Symbol" panose="05050102010706020507" pitchFamily="18" charset="2"/>
                        <a:buChar char=""/>
                        <a:tabLst>
                          <a:tab pos="228600" algn="l"/>
                          <a:tab pos="5280025" algn="l"/>
                          <a:tab pos="5280025" algn="l"/>
                        </a:tabLst>
                      </a:pPr>
                      <a:r>
                        <a:rPr lang="en-CA" sz="1000">
                          <a:solidFill>
                            <a:schemeClr val="accent4"/>
                          </a:solidFill>
                          <a:effectLst/>
                        </a:rPr>
                        <a:t>Notification of follow up imaging mailed to participant  </a:t>
                      </a:r>
                      <a:endParaRPr lang="en-US" sz="1000">
                        <a:solidFill>
                          <a:schemeClr val="accent4"/>
                        </a:solidFill>
                        <a:effectLst/>
                      </a:endParaRPr>
                    </a:p>
                    <a:p>
                      <a:pPr marL="342900" marR="0" lvl="0" indent="-342900">
                        <a:lnSpc>
                          <a:spcPct val="100000"/>
                        </a:lnSpc>
                        <a:spcBef>
                          <a:spcPts val="0"/>
                        </a:spcBef>
                        <a:spcAft>
                          <a:spcPts val="0"/>
                        </a:spcAft>
                        <a:buFont typeface="Symbol" panose="05050102010706020507" pitchFamily="18" charset="2"/>
                        <a:buChar char=""/>
                        <a:tabLst>
                          <a:tab pos="228600" algn="l"/>
                          <a:tab pos="5280025" algn="l"/>
                          <a:tab pos="5280025" algn="l"/>
                        </a:tabLst>
                      </a:pPr>
                      <a:r>
                        <a:rPr lang="en-CA" sz="1000">
                          <a:solidFill>
                            <a:schemeClr val="accent4"/>
                          </a:solidFill>
                          <a:effectLst/>
                        </a:rPr>
                        <a:t>Results letter mailed to PCP</a:t>
                      </a:r>
                      <a:endParaRPr lang="en-US" sz="1000">
                        <a:solidFill>
                          <a:schemeClr val="accent4"/>
                        </a:solidFill>
                        <a:effectLst/>
                        <a:latin typeface="Montserrat Light" panose="00000400000000000000" pitchFamily="2" charset="0"/>
                        <a:ea typeface="Yu Mincho" panose="02020400000000000000" pitchFamily="18" charset="-128"/>
                        <a:cs typeface="Times New Roman (Body CS)"/>
                      </a:endParaRPr>
                    </a:p>
                  </a:txBody>
                  <a:tcPr marL="23540" marR="23540" marT="0" marB="0"/>
                </a:tc>
                <a:tc>
                  <a:txBody>
                    <a:bodyPr/>
                    <a:lstStyle/>
                    <a:p>
                      <a:pPr marL="342900" marR="0" lvl="0" indent="-342900">
                        <a:lnSpc>
                          <a:spcPct val="100000"/>
                        </a:lnSpc>
                        <a:spcBef>
                          <a:spcPts val="0"/>
                        </a:spcBef>
                        <a:spcAft>
                          <a:spcPts val="0"/>
                        </a:spcAft>
                        <a:buFont typeface="Symbol" panose="05050102010706020507" pitchFamily="18" charset="2"/>
                        <a:buChar char=""/>
                        <a:tabLst>
                          <a:tab pos="228600" algn="l"/>
                          <a:tab pos="5280025" algn="l"/>
                          <a:tab pos="5280025" algn="l"/>
                        </a:tabLst>
                      </a:pPr>
                      <a:r>
                        <a:rPr lang="en-CA" sz="1000">
                          <a:solidFill>
                            <a:schemeClr val="accent4"/>
                          </a:solidFill>
                          <a:effectLst/>
                        </a:rPr>
                        <a:t>Notification through abnormal results letter for follow up appointment   </a:t>
                      </a:r>
                      <a:endParaRPr lang="en-US" sz="1000">
                        <a:solidFill>
                          <a:schemeClr val="accent4"/>
                        </a:solidFill>
                        <a:effectLst/>
                      </a:endParaRPr>
                    </a:p>
                    <a:p>
                      <a:pPr marL="342900" marR="0" lvl="0" indent="-342900">
                        <a:lnSpc>
                          <a:spcPct val="100000"/>
                        </a:lnSpc>
                        <a:spcBef>
                          <a:spcPts val="0"/>
                        </a:spcBef>
                        <a:spcAft>
                          <a:spcPts val="0"/>
                        </a:spcAft>
                        <a:buFont typeface="Symbol" panose="05050102010706020507" pitchFamily="18" charset="2"/>
                        <a:buChar char=""/>
                        <a:tabLst>
                          <a:tab pos="228600" algn="l"/>
                          <a:tab pos="5280025" algn="l"/>
                          <a:tab pos="5280025" algn="l"/>
                        </a:tabLst>
                      </a:pPr>
                      <a:r>
                        <a:rPr lang="en-CA" sz="1000">
                          <a:solidFill>
                            <a:schemeClr val="accent4"/>
                          </a:solidFill>
                          <a:effectLst/>
                        </a:rPr>
                        <a:t>Individual is contacted by phone the day prior to appointment </a:t>
                      </a:r>
                      <a:endParaRPr lang="en-US" sz="1000">
                        <a:solidFill>
                          <a:schemeClr val="accent4"/>
                        </a:solidFill>
                        <a:effectLst/>
                      </a:endParaRPr>
                    </a:p>
                    <a:p>
                      <a:pPr marL="342900" marR="0" lvl="0" indent="-342900">
                        <a:lnSpc>
                          <a:spcPct val="100000"/>
                        </a:lnSpc>
                        <a:spcBef>
                          <a:spcPts val="0"/>
                        </a:spcBef>
                        <a:spcAft>
                          <a:spcPts val="0"/>
                        </a:spcAft>
                        <a:buFont typeface="Symbol" panose="05050102010706020507" pitchFamily="18" charset="2"/>
                        <a:buChar char=""/>
                        <a:tabLst>
                          <a:tab pos="228600" algn="l"/>
                          <a:tab pos="5280025" algn="l"/>
                          <a:tab pos="5280025" algn="l"/>
                        </a:tabLst>
                      </a:pPr>
                      <a:r>
                        <a:rPr lang="en-CA" sz="1000">
                          <a:solidFill>
                            <a:schemeClr val="accent4"/>
                          </a:solidFill>
                          <a:effectLst/>
                        </a:rPr>
                        <a:t>If biopsy is required, the PCP contacts the individual  </a:t>
                      </a:r>
                      <a:endParaRPr lang="en-US" sz="1000">
                        <a:solidFill>
                          <a:schemeClr val="accent4"/>
                        </a:solidFill>
                        <a:effectLst/>
                        <a:latin typeface="Montserrat Light" panose="00000400000000000000" pitchFamily="2" charset="0"/>
                        <a:ea typeface="Yu Mincho" panose="02020400000000000000" pitchFamily="18" charset="-128"/>
                        <a:cs typeface="Times New Roman (Body CS)"/>
                      </a:endParaRPr>
                    </a:p>
                  </a:txBody>
                  <a:tcPr marL="23540" marR="23540" marT="0" marB="0"/>
                </a:tc>
                <a:tc>
                  <a:txBody>
                    <a:bodyPr/>
                    <a:lstStyle/>
                    <a:p>
                      <a:pPr marL="342900" marR="0" lvl="0" indent="-342900">
                        <a:lnSpc>
                          <a:spcPct val="100000"/>
                        </a:lnSpc>
                        <a:spcBef>
                          <a:spcPts val="0"/>
                        </a:spcBef>
                        <a:spcAft>
                          <a:spcPts val="0"/>
                        </a:spcAft>
                        <a:buFont typeface="Symbol" panose="05050102010706020507" pitchFamily="18" charset="2"/>
                        <a:buChar char=""/>
                        <a:tabLst>
                          <a:tab pos="228600" algn="l"/>
                          <a:tab pos="5280025" algn="l"/>
                          <a:tab pos="5280025" algn="l"/>
                        </a:tabLst>
                      </a:pPr>
                      <a:r>
                        <a:rPr lang="en-CA" sz="1000">
                          <a:solidFill>
                            <a:schemeClr val="accent4"/>
                          </a:solidFill>
                          <a:effectLst/>
                        </a:rPr>
                        <a:t>Screening program &amp; diagnostics performed at same 2 hospital sites</a:t>
                      </a:r>
                      <a:endParaRPr lang="en-US" sz="1000">
                        <a:solidFill>
                          <a:schemeClr val="accent4"/>
                        </a:solidFill>
                        <a:effectLst/>
                      </a:endParaRPr>
                    </a:p>
                    <a:p>
                      <a:pPr marL="342900" marR="0" lvl="0" indent="-342900">
                        <a:lnSpc>
                          <a:spcPct val="100000"/>
                        </a:lnSpc>
                        <a:spcBef>
                          <a:spcPts val="0"/>
                        </a:spcBef>
                        <a:spcAft>
                          <a:spcPts val="0"/>
                        </a:spcAft>
                        <a:buFont typeface="Symbol" panose="05050102010706020507" pitchFamily="18" charset="2"/>
                        <a:buChar char=""/>
                        <a:tabLst>
                          <a:tab pos="228600" algn="l"/>
                          <a:tab pos="5280025" algn="l"/>
                          <a:tab pos="5280025" algn="l"/>
                        </a:tabLst>
                      </a:pPr>
                      <a:r>
                        <a:rPr lang="en-CA" sz="1000">
                          <a:solidFill>
                            <a:schemeClr val="accent4"/>
                          </a:solidFill>
                          <a:effectLst/>
                        </a:rPr>
                        <a:t>Biopsy at one site only</a:t>
                      </a:r>
                      <a:endParaRPr lang="en-US" sz="1000">
                        <a:solidFill>
                          <a:schemeClr val="accent4"/>
                        </a:solidFill>
                        <a:effectLst/>
                        <a:latin typeface="Montserrat Light" panose="00000400000000000000" pitchFamily="2" charset="0"/>
                        <a:ea typeface="Yu Mincho" panose="02020400000000000000" pitchFamily="18" charset="-128"/>
                        <a:cs typeface="Times New Roman (Body CS)"/>
                      </a:endParaRPr>
                    </a:p>
                  </a:txBody>
                  <a:tcPr marL="23540" marR="23540" marT="0" marB="0"/>
                </a:tc>
                <a:tc>
                  <a:txBody>
                    <a:bodyPr/>
                    <a:lstStyle/>
                    <a:p>
                      <a:pPr marL="342900" marR="0" lvl="0" indent="-342900">
                        <a:lnSpc>
                          <a:spcPct val="100000"/>
                        </a:lnSpc>
                        <a:spcBef>
                          <a:spcPts val="0"/>
                        </a:spcBef>
                        <a:spcAft>
                          <a:spcPts val="0"/>
                        </a:spcAft>
                        <a:buFont typeface="Symbol" panose="05050102010706020507" pitchFamily="18" charset="2"/>
                        <a:buChar char=""/>
                        <a:tabLst>
                          <a:tab pos="228600" algn="l"/>
                          <a:tab pos="5280025" algn="l"/>
                          <a:tab pos="5280025" algn="l"/>
                        </a:tabLst>
                      </a:pPr>
                      <a:r>
                        <a:rPr lang="en-CA" sz="1000">
                          <a:solidFill>
                            <a:schemeClr val="accent4"/>
                          </a:solidFill>
                          <a:effectLst/>
                        </a:rPr>
                        <a:t>If follow up results are normal, individuals are recalled for screening every 2 years (or as recommended by radiologist)</a:t>
                      </a:r>
                      <a:endParaRPr lang="en-US" sz="1000">
                        <a:solidFill>
                          <a:schemeClr val="accent4"/>
                        </a:solidFill>
                        <a:effectLst/>
                        <a:latin typeface="Montserrat Light" panose="00000400000000000000" pitchFamily="2" charset="0"/>
                        <a:ea typeface="Yu Mincho" panose="02020400000000000000" pitchFamily="18" charset="-128"/>
                        <a:cs typeface="Times New Roman (Body CS)"/>
                      </a:endParaRPr>
                    </a:p>
                  </a:txBody>
                  <a:tcPr marL="23540" marR="23540" marT="0" marB="0"/>
                </a:tc>
                <a:extLst>
                  <a:ext uri="{0D108BD9-81ED-4DB2-BD59-A6C34878D82A}">
                    <a16:rowId xmlns:a16="http://schemas.microsoft.com/office/drawing/2014/main" val="2278919890"/>
                  </a:ext>
                </a:extLst>
              </a:tr>
              <a:tr h="427418">
                <a:tc>
                  <a:txBody>
                    <a:bodyPr/>
                    <a:lstStyle/>
                    <a:p>
                      <a:pPr marL="0" marR="0" algn="ctr">
                        <a:lnSpc>
                          <a:spcPct val="100000"/>
                        </a:lnSpc>
                        <a:spcBef>
                          <a:spcPts val="0"/>
                        </a:spcBef>
                        <a:spcAft>
                          <a:spcPts val="0"/>
                        </a:spcAft>
                      </a:pPr>
                      <a:r>
                        <a:rPr lang="en-US" sz="1000" b="1" dirty="0">
                          <a:solidFill>
                            <a:schemeClr val="accent4"/>
                          </a:solidFill>
                          <a:effectLst/>
                        </a:rPr>
                        <a:t>NL</a:t>
                      </a:r>
                      <a:endParaRPr lang="en-US" sz="1000" b="1"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23540" marR="23540" marT="0" marB="0">
                    <a:solidFill>
                      <a:schemeClr val="accent2">
                        <a:lumMod val="20000"/>
                        <a:lumOff val="80000"/>
                      </a:schemeClr>
                    </a:solidFill>
                  </a:tcPr>
                </a:tc>
                <a:tc>
                  <a:txBody>
                    <a:bodyPr/>
                    <a:lstStyle/>
                    <a:p>
                      <a:pPr marL="342900" marR="0" lvl="0" indent="-342900">
                        <a:lnSpc>
                          <a:spcPct val="100000"/>
                        </a:lnSpc>
                        <a:spcBef>
                          <a:spcPts val="0"/>
                        </a:spcBef>
                        <a:spcAft>
                          <a:spcPts val="0"/>
                        </a:spcAft>
                        <a:buFont typeface="Symbol" panose="05050102010706020507" pitchFamily="18" charset="2"/>
                        <a:buChar char=""/>
                        <a:tabLst>
                          <a:tab pos="228600" algn="l"/>
                          <a:tab pos="5280025" algn="l"/>
                          <a:tab pos="5280025" algn="l"/>
                        </a:tabLst>
                      </a:pPr>
                      <a:r>
                        <a:rPr lang="en-CA" sz="1000">
                          <a:solidFill>
                            <a:schemeClr val="accent4"/>
                          </a:solidFill>
                          <a:effectLst/>
                        </a:rPr>
                        <a:t>Mailed to participant </a:t>
                      </a:r>
                      <a:endParaRPr lang="en-US" sz="1000">
                        <a:solidFill>
                          <a:schemeClr val="accent4"/>
                        </a:solidFill>
                        <a:effectLst/>
                      </a:endParaRPr>
                    </a:p>
                    <a:p>
                      <a:pPr marL="342900" marR="0" lvl="0" indent="-342900">
                        <a:lnSpc>
                          <a:spcPct val="100000"/>
                        </a:lnSpc>
                        <a:spcBef>
                          <a:spcPts val="0"/>
                        </a:spcBef>
                        <a:spcAft>
                          <a:spcPts val="0"/>
                        </a:spcAft>
                        <a:buFont typeface="Symbol" panose="05050102010706020507" pitchFamily="18" charset="2"/>
                        <a:buChar char=""/>
                        <a:tabLst>
                          <a:tab pos="228600" algn="l"/>
                          <a:tab pos="5280025" algn="l"/>
                          <a:tab pos="5280025" algn="l"/>
                        </a:tabLst>
                      </a:pPr>
                      <a:r>
                        <a:rPr lang="en-CA" sz="1000">
                          <a:solidFill>
                            <a:schemeClr val="accent4"/>
                          </a:solidFill>
                          <a:effectLst/>
                        </a:rPr>
                        <a:t>Results mailed to PCP 2 days before individual</a:t>
                      </a:r>
                      <a:endParaRPr lang="en-US" sz="1000">
                        <a:solidFill>
                          <a:schemeClr val="accent4"/>
                        </a:solidFill>
                        <a:effectLst/>
                      </a:endParaRPr>
                    </a:p>
                    <a:p>
                      <a:pPr marL="127635" marR="0" indent="0">
                        <a:lnSpc>
                          <a:spcPct val="100000"/>
                        </a:lnSpc>
                        <a:spcBef>
                          <a:spcPts val="0"/>
                        </a:spcBef>
                        <a:spcAft>
                          <a:spcPts val="0"/>
                        </a:spcAft>
                        <a:tabLst>
                          <a:tab pos="228600" algn="l"/>
                          <a:tab pos="5280025" algn="l"/>
                          <a:tab pos="5280025" algn="l"/>
                        </a:tabLst>
                      </a:pPr>
                      <a:r>
                        <a:rPr lang="en-CA" sz="1000">
                          <a:solidFill>
                            <a:schemeClr val="accent4"/>
                          </a:solidFill>
                          <a:effectLst/>
                        </a:rPr>
                        <a:t> </a:t>
                      </a:r>
                      <a:endParaRPr lang="en-US" sz="1000">
                        <a:solidFill>
                          <a:schemeClr val="accent4"/>
                        </a:solidFill>
                        <a:effectLst/>
                        <a:latin typeface="Montserrat Light" panose="00000400000000000000" pitchFamily="2" charset="0"/>
                        <a:ea typeface="Yu Mincho" panose="02020400000000000000" pitchFamily="18" charset="-128"/>
                        <a:cs typeface="Times New Roman (Body CS)"/>
                      </a:endParaRPr>
                    </a:p>
                  </a:txBody>
                  <a:tcPr marL="23540" marR="23540" marT="0" marB="0"/>
                </a:tc>
                <a:tc>
                  <a:txBody>
                    <a:bodyPr/>
                    <a:lstStyle/>
                    <a:p>
                      <a:pPr marL="342900" marR="0" lvl="0" indent="-342900">
                        <a:lnSpc>
                          <a:spcPct val="100000"/>
                        </a:lnSpc>
                        <a:spcBef>
                          <a:spcPts val="0"/>
                        </a:spcBef>
                        <a:spcAft>
                          <a:spcPts val="0"/>
                        </a:spcAft>
                        <a:buFont typeface="Symbol" panose="05050102010706020507" pitchFamily="18" charset="2"/>
                        <a:buChar char=""/>
                        <a:tabLst>
                          <a:tab pos="228600" algn="l"/>
                          <a:tab pos="5280025" algn="l"/>
                          <a:tab pos="5280025" algn="l"/>
                        </a:tabLst>
                      </a:pPr>
                      <a:r>
                        <a:rPr lang="en-CA" sz="1000">
                          <a:solidFill>
                            <a:schemeClr val="accent4"/>
                          </a:solidFill>
                          <a:effectLst/>
                        </a:rPr>
                        <a:t>Program coordinates follow up testing appointments and provides to participants by mail along with abnormal results</a:t>
                      </a:r>
                      <a:endParaRPr lang="en-US" sz="1000">
                        <a:solidFill>
                          <a:schemeClr val="accent4"/>
                        </a:solidFill>
                        <a:effectLst/>
                      </a:endParaRPr>
                    </a:p>
                    <a:p>
                      <a:pPr marL="342900" marR="0" lvl="0" indent="-342900">
                        <a:lnSpc>
                          <a:spcPct val="100000"/>
                        </a:lnSpc>
                        <a:spcBef>
                          <a:spcPts val="0"/>
                        </a:spcBef>
                        <a:spcAft>
                          <a:spcPts val="0"/>
                        </a:spcAft>
                        <a:buFont typeface="Symbol" panose="05050102010706020507" pitchFamily="18" charset="2"/>
                        <a:buChar char=""/>
                        <a:tabLst>
                          <a:tab pos="228600" algn="l"/>
                          <a:tab pos="5280025" algn="l"/>
                          <a:tab pos="5280025" algn="l"/>
                        </a:tabLst>
                      </a:pPr>
                      <a:r>
                        <a:rPr lang="en-CA" sz="1000">
                          <a:solidFill>
                            <a:schemeClr val="accent4"/>
                          </a:solidFill>
                          <a:effectLst/>
                        </a:rPr>
                        <a:t>Appointment with PCP may be made but is not required</a:t>
                      </a:r>
                      <a:endParaRPr lang="en-US" sz="1000">
                        <a:solidFill>
                          <a:schemeClr val="accent4"/>
                        </a:solidFill>
                        <a:effectLst/>
                        <a:latin typeface="Montserrat Light" panose="00000400000000000000" pitchFamily="2" charset="0"/>
                        <a:ea typeface="Yu Mincho" panose="02020400000000000000" pitchFamily="18" charset="-128"/>
                        <a:cs typeface="Times New Roman (Body CS)"/>
                      </a:endParaRPr>
                    </a:p>
                  </a:txBody>
                  <a:tcPr marL="23540" marR="23540" marT="0" marB="0"/>
                </a:tc>
                <a:tc>
                  <a:txBody>
                    <a:bodyPr/>
                    <a:lstStyle/>
                    <a:p>
                      <a:pPr marL="342900" marR="0" lvl="0" indent="-342900">
                        <a:lnSpc>
                          <a:spcPct val="100000"/>
                        </a:lnSpc>
                        <a:spcBef>
                          <a:spcPts val="0"/>
                        </a:spcBef>
                        <a:spcAft>
                          <a:spcPts val="0"/>
                        </a:spcAft>
                        <a:buFont typeface="Symbol" panose="05050102010706020507" pitchFamily="18" charset="2"/>
                        <a:buChar char=""/>
                        <a:tabLst>
                          <a:tab pos="228600" algn="l"/>
                          <a:tab pos="5280025" algn="l"/>
                          <a:tab pos="5280025" algn="l"/>
                        </a:tabLst>
                      </a:pPr>
                      <a:r>
                        <a:rPr lang="en-CA" sz="1000">
                          <a:solidFill>
                            <a:schemeClr val="accent4"/>
                          </a:solidFill>
                          <a:effectLst/>
                        </a:rPr>
                        <a:t>Diagnostic breast imaging departments located in hospital</a:t>
                      </a:r>
                      <a:endParaRPr lang="en-US" sz="1000">
                        <a:solidFill>
                          <a:schemeClr val="accent4"/>
                        </a:solidFill>
                        <a:effectLst/>
                        <a:latin typeface="Montserrat Light" panose="00000400000000000000" pitchFamily="2" charset="0"/>
                        <a:ea typeface="Yu Mincho" panose="02020400000000000000" pitchFamily="18" charset="-128"/>
                        <a:cs typeface="Times New Roman (Body CS)"/>
                      </a:endParaRPr>
                    </a:p>
                  </a:txBody>
                  <a:tcPr marL="23540" marR="23540" marT="0" marB="0"/>
                </a:tc>
                <a:tc>
                  <a:txBody>
                    <a:bodyPr/>
                    <a:lstStyle/>
                    <a:p>
                      <a:pPr marL="342900" marR="0" lvl="0" indent="-342900">
                        <a:lnSpc>
                          <a:spcPct val="100000"/>
                        </a:lnSpc>
                        <a:spcBef>
                          <a:spcPts val="0"/>
                        </a:spcBef>
                        <a:spcAft>
                          <a:spcPts val="0"/>
                        </a:spcAft>
                        <a:buFont typeface="Symbol" panose="05050102010706020507" pitchFamily="18" charset="2"/>
                        <a:buChar char=""/>
                        <a:tabLst>
                          <a:tab pos="228600" algn="l"/>
                          <a:tab pos="5280025" algn="l"/>
                          <a:tab pos="5280025" algn="l"/>
                        </a:tabLst>
                      </a:pPr>
                      <a:r>
                        <a:rPr lang="en-CA" sz="1000" dirty="0">
                          <a:solidFill>
                            <a:schemeClr val="accent4"/>
                          </a:solidFill>
                          <a:effectLst/>
                        </a:rPr>
                        <a:t>If follow up results are normal, individuals are recalled for screening every 2 years (or as recommended by radiologist or program protocols)</a:t>
                      </a:r>
                      <a:endParaRPr lang="en-US" sz="1000" dirty="0">
                        <a:solidFill>
                          <a:schemeClr val="accent4"/>
                        </a:solidFill>
                        <a:effectLst/>
                        <a:latin typeface="Montserrat Light" panose="00000400000000000000" pitchFamily="2" charset="0"/>
                        <a:ea typeface="Yu Mincho" panose="02020400000000000000" pitchFamily="18" charset="-128"/>
                        <a:cs typeface="Times New Roman (Body CS)"/>
                      </a:endParaRPr>
                    </a:p>
                  </a:txBody>
                  <a:tcPr marL="23540" marR="23540" marT="0" marB="0"/>
                </a:tc>
                <a:extLst>
                  <a:ext uri="{0D108BD9-81ED-4DB2-BD59-A6C34878D82A}">
                    <a16:rowId xmlns:a16="http://schemas.microsoft.com/office/drawing/2014/main" val="2417354674"/>
                  </a:ext>
                </a:extLst>
              </a:tr>
            </a:tbl>
          </a:graphicData>
        </a:graphic>
      </p:graphicFrame>
    </p:spTree>
    <p:extLst>
      <p:ext uri="{BB962C8B-B14F-4D97-AF65-F5344CB8AC3E}">
        <p14:creationId xmlns:p14="http://schemas.microsoft.com/office/powerpoint/2010/main" val="6211154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81DBEC2-8B01-26EA-C490-61DFB6FA8E30}"/>
              </a:ext>
            </a:extLst>
          </p:cNvPr>
          <p:cNvSpPr>
            <a:spLocks noGrp="1"/>
          </p:cNvSpPr>
          <p:nvPr>
            <p:ph type="title"/>
          </p:nvPr>
        </p:nvSpPr>
        <p:spPr/>
        <p:txBody>
          <a:bodyPr>
            <a:normAutofit/>
          </a:bodyPr>
          <a:lstStyle/>
          <a:p>
            <a:r>
              <a:rPr lang="en-US" sz="1600" dirty="0"/>
              <a:t>Process When Participants do not have a Primary Care Provider or Cannot be Reached</a:t>
            </a:r>
          </a:p>
        </p:txBody>
      </p:sp>
      <p:graphicFrame>
        <p:nvGraphicFramePr>
          <p:cNvPr id="2" name="Table 1">
            <a:extLst>
              <a:ext uri="{FF2B5EF4-FFF2-40B4-BE49-F238E27FC236}">
                <a16:creationId xmlns:a16="http://schemas.microsoft.com/office/drawing/2014/main" id="{CCA7D7C6-575D-D86C-E01E-D267E92DD9D8}"/>
              </a:ext>
            </a:extLst>
          </p:cNvPr>
          <p:cNvGraphicFramePr>
            <a:graphicFrameLocks noGrp="1"/>
          </p:cNvGraphicFramePr>
          <p:nvPr>
            <p:extLst>
              <p:ext uri="{D42A27DB-BD31-4B8C-83A1-F6EECF244321}">
                <p14:modId xmlns:p14="http://schemas.microsoft.com/office/powerpoint/2010/main" val="3275753460"/>
              </p:ext>
            </p:extLst>
          </p:nvPr>
        </p:nvGraphicFramePr>
        <p:xfrm>
          <a:off x="234669" y="1141046"/>
          <a:ext cx="11555426" cy="5567375"/>
        </p:xfrm>
        <a:graphic>
          <a:graphicData uri="http://schemas.openxmlformats.org/drawingml/2006/table">
            <a:tbl>
              <a:tblPr firstRow="1" firstCol="1"/>
              <a:tblGrid>
                <a:gridCol w="373042">
                  <a:extLst>
                    <a:ext uri="{9D8B030D-6E8A-4147-A177-3AD203B41FA5}">
                      <a16:colId xmlns:a16="http://schemas.microsoft.com/office/drawing/2014/main" val="1300806315"/>
                    </a:ext>
                  </a:extLst>
                </a:gridCol>
                <a:gridCol w="5148493">
                  <a:extLst>
                    <a:ext uri="{9D8B030D-6E8A-4147-A177-3AD203B41FA5}">
                      <a16:colId xmlns:a16="http://schemas.microsoft.com/office/drawing/2014/main" val="1312123041"/>
                    </a:ext>
                  </a:extLst>
                </a:gridCol>
                <a:gridCol w="6033891">
                  <a:extLst>
                    <a:ext uri="{9D8B030D-6E8A-4147-A177-3AD203B41FA5}">
                      <a16:colId xmlns:a16="http://schemas.microsoft.com/office/drawing/2014/main" val="2871530434"/>
                    </a:ext>
                  </a:extLst>
                </a:gridCol>
              </a:tblGrid>
              <a:tr h="174024">
                <a:tc>
                  <a:txBody>
                    <a:bodyPr/>
                    <a:lstStyle/>
                    <a:p>
                      <a:pPr marL="0" marR="0" algn="ctr">
                        <a:lnSpc>
                          <a:spcPct val="107000"/>
                        </a:lnSpc>
                        <a:spcBef>
                          <a:spcPts val="0"/>
                        </a:spcBef>
                        <a:spcAft>
                          <a:spcPts val="240"/>
                        </a:spcAft>
                      </a:pPr>
                      <a:r>
                        <a:rPr lang="en-US" sz="1100" b="1" dirty="0">
                          <a:solidFill>
                            <a:schemeClr val="accent4"/>
                          </a:solidFill>
                          <a:effectLst/>
                        </a:rPr>
                        <a:t>P/T</a:t>
                      </a:r>
                      <a:endParaRPr lang="en-US" sz="1100" b="1"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44839" marR="44839" marT="0" marB="0">
                    <a:solidFill>
                      <a:schemeClr val="accent2">
                        <a:lumMod val="20000"/>
                        <a:lumOff val="80000"/>
                      </a:schemeClr>
                    </a:solidFill>
                  </a:tcPr>
                </a:tc>
                <a:tc>
                  <a:txBody>
                    <a:bodyPr/>
                    <a:lstStyle/>
                    <a:p>
                      <a:pPr marL="0" marR="0" algn="ctr">
                        <a:lnSpc>
                          <a:spcPct val="107000"/>
                        </a:lnSpc>
                        <a:spcBef>
                          <a:spcPts val="0"/>
                        </a:spcBef>
                        <a:spcAft>
                          <a:spcPts val="0"/>
                        </a:spcAft>
                      </a:pPr>
                      <a:r>
                        <a:rPr lang="en-US" sz="1100" b="1" dirty="0">
                          <a:solidFill>
                            <a:schemeClr val="accent4"/>
                          </a:solidFill>
                          <a:effectLst/>
                        </a:rPr>
                        <a:t>Process when participants do not have a PCP</a:t>
                      </a:r>
                      <a:endParaRPr lang="en-US" sz="1100" b="1"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44839" marR="44839" marT="0" marB="0">
                    <a:solidFill>
                      <a:schemeClr val="accent2">
                        <a:lumMod val="20000"/>
                        <a:lumOff val="80000"/>
                      </a:schemeClr>
                    </a:solidFill>
                  </a:tcPr>
                </a:tc>
                <a:tc>
                  <a:txBody>
                    <a:bodyPr/>
                    <a:lstStyle/>
                    <a:p>
                      <a:pPr marL="0" marR="0" algn="ctr">
                        <a:lnSpc>
                          <a:spcPct val="107000"/>
                        </a:lnSpc>
                        <a:spcBef>
                          <a:spcPts val="0"/>
                        </a:spcBef>
                        <a:spcAft>
                          <a:spcPts val="0"/>
                        </a:spcAft>
                      </a:pPr>
                      <a:r>
                        <a:rPr lang="en-US" sz="1100" b="1" dirty="0">
                          <a:solidFill>
                            <a:schemeClr val="accent4"/>
                          </a:solidFill>
                          <a:effectLst/>
                        </a:rPr>
                        <a:t>Process when participants cannot be reached</a:t>
                      </a:r>
                      <a:endParaRPr lang="en-US" sz="1100" b="1"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44839" marR="44839" marT="0" marB="0">
                    <a:solidFill>
                      <a:schemeClr val="accent2">
                        <a:lumMod val="20000"/>
                        <a:lumOff val="80000"/>
                      </a:schemeClr>
                    </a:solidFill>
                  </a:tcPr>
                </a:tc>
                <a:extLst>
                  <a:ext uri="{0D108BD9-81ED-4DB2-BD59-A6C34878D82A}">
                    <a16:rowId xmlns:a16="http://schemas.microsoft.com/office/drawing/2014/main" val="2709109672"/>
                  </a:ext>
                </a:extLst>
              </a:tr>
              <a:tr h="174024">
                <a:tc>
                  <a:txBody>
                    <a:bodyPr/>
                    <a:lstStyle/>
                    <a:p>
                      <a:pPr marL="0" marR="0" algn="ctr">
                        <a:lnSpc>
                          <a:spcPct val="107000"/>
                        </a:lnSpc>
                        <a:spcBef>
                          <a:spcPts val="0"/>
                        </a:spcBef>
                        <a:spcAft>
                          <a:spcPts val="0"/>
                        </a:spcAft>
                      </a:pPr>
                      <a:r>
                        <a:rPr lang="en-US" sz="1100" b="1" dirty="0">
                          <a:solidFill>
                            <a:schemeClr val="accent4"/>
                          </a:solidFill>
                          <a:effectLst/>
                        </a:rPr>
                        <a:t>YT</a:t>
                      </a:r>
                      <a:endParaRPr lang="en-US" sz="1100" b="1"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44839" marR="44839" marT="0" marB="0">
                    <a:solidFill>
                      <a:schemeClr val="accent2">
                        <a:lumMod val="20000"/>
                        <a:lumOff val="80000"/>
                      </a:schemeClr>
                    </a:solidFill>
                  </a:tcPr>
                </a:tc>
                <a:tc>
                  <a:txBody>
                    <a:bodyPr/>
                    <a:lstStyle/>
                    <a:p>
                      <a:pPr marL="0" marR="0">
                        <a:lnSpc>
                          <a:spcPct val="107000"/>
                        </a:lnSpc>
                        <a:spcBef>
                          <a:spcPts val="0"/>
                        </a:spcBef>
                        <a:spcAft>
                          <a:spcPts val="0"/>
                        </a:spcAft>
                      </a:pPr>
                      <a:r>
                        <a:rPr lang="en-US" sz="1100" dirty="0">
                          <a:solidFill>
                            <a:schemeClr val="accent4"/>
                          </a:solidFill>
                          <a:effectLst/>
                        </a:rPr>
                        <a:t>PCP Identified when booking the mammogram</a:t>
                      </a:r>
                      <a:endParaRPr lang="en-US" sz="1100"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44839" marR="44839" marT="0" marB="0"/>
                </a:tc>
                <a:tc>
                  <a:txBody>
                    <a:bodyPr/>
                    <a:lstStyle/>
                    <a:p>
                      <a:pPr marL="0" marR="0">
                        <a:lnSpc>
                          <a:spcPct val="107000"/>
                        </a:lnSpc>
                        <a:spcBef>
                          <a:spcPts val="0"/>
                        </a:spcBef>
                        <a:spcAft>
                          <a:spcPts val="0"/>
                        </a:spcAft>
                      </a:pPr>
                      <a:r>
                        <a:rPr lang="en-US" sz="1100" dirty="0">
                          <a:solidFill>
                            <a:schemeClr val="accent4"/>
                          </a:solidFill>
                          <a:effectLst/>
                        </a:rPr>
                        <a:t>Follow-up with PCP</a:t>
                      </a:r>
                      <a:endParaRPr lang="en-US" sz="1100"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44839" marR="44839" marT="0" marB="0"/>
                </a:tc>
                <a:extLst>
                  <a:ext uri="{0D108BD9-81ED-4DB2-BD59-A6C34878D82A}">
                    <a16:rowId xmlns:a16="http://schemas.microsoft.com/office/drawing/2014/main" val="219058821"/>
                  </a:ext>
                </a:extLst>
              </a:tr>
              <a:tr h="1264572">
                <a:tc>
                  <a:txBody>
                    <a:bodyPr/>
                    <a:lstStyle/>
                    <a:p>
                      <a:pPr marL="0" marR="0" algn="ctr">
                        <a:lnSpc>
                          <a:spcPct val="107000"/>
                        </a:lnSpc>
                        <a:spcBef>
                          <a:spcPts val="0"/>
                        </a:spcBef>
                        <a:spcAft>
                          <a:spcPts val="0"/>
                        </a:spcAft>
                      </a:pPr>
                      <a:r>
                        <a:rPr lang="en-US" sz="1100" b="1" dirty="0">
                          <a:solidFill>
                            <a:schemeClr val="accent4"/>
                          </a:solidFill>
                          <a:effectLst/>
                        </a:rPr>
                        <a:t>NT</a:t>
                      </a:r>
                      <a:endParaRPr lang="en-US" sz="1100" b="1"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44839" marR="44839" marT="0" marB="0">
                    <a:solidFill>
                      <a:schemeClr val="accent2">
                        <a:lumMod val="20000"/>
                        <a:lumOff val="80000"/>
                      </a:schemeClr>
                    </a:solidFill>
                  </a:tcPr>
                </a:tc>
                <a:tc>
                  <a:txBody>
                    <a:bodyPr/>
                    <a:lstStyle/>
                    <a:p>
                      <a:pPr marL="0" marR="0">
                        <a:lnSpc>
                          <a:spcPct val="107000"/>
                        </a:lnSpc>
                        <a:spcBef>
                          <a:spcPts val="0"/>
                        </a:spcBef>
                        <a:spcAft>
                          <a:spcPts val="0"/>
                        </a:spcAft>
                      </a:pPr>
                      <a:r>
                        <a:rPr lang="en-US" sz="1100">
                          <a:solidFill>
                            <a:schemeClr val="accent4"/>
                          </a:solidFill>
                          <a:effectLst/>
                        </a:rPr>
                        <a:t>Participant must have a PCP to be screened. PCP identified when booking the mammogram. </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44839" marR="44839" marT="0" marB="0"/>
                </a:tc>
                <a:tc>
                  <a:txBody>
                    <a:bodyPr/>
                    <a:lstStyle/>
                    <a:p>
                      <a:pPr marL="0" marR="0">
                        <a:lnSpc>
                          <a:spcPct val="107000"/>
                        </a:lnSpc>
                        <a:spcBef>
                          <a:spcPts val="240"/>
                        </a:spcBef>
                        <a:spcAft>
                          <a:spcPts val="0"/>
                        </a:spcAft>
                      </a:pPr>
                      <a:r>
                        <a:rPr lang="en-US" sz="1100">
                          <a:solidFill>
                            <a:schemeClr val="accent4"/>
                          </a:solidFill>
                          <a:effectLst/>
                        </a:rPr>
                        <a:t>YKBSP: Program Booking Coordinator will contact the patient by telephone if further imaging is required. If it is something that cannot be completed in Yellowknife a letter is sent to inform the PCP, who is responsible for the referral. If letter is returned the program will check electronic and hospital systems to confirm address and then call patient to confirm address with them.</a:t>
                      </a:r>
                    </a:p>
                    <a:p>
                      <a:pPr marL="0" marR="0">
                        <a:spcBef>
                          <a:spcPts val="240"/>
                        </a:spcBef>
                        <a:spcAft>
                          <a:spcPts val="240"/>
                        </a:spcAft>
                      </a:pPr>
                      <a:r>
                        <a:rPr lang="en-US" sz="1100">
                          <a:solidFill>
                            <a:schemeClr val="accent4"/>
                          </a:solidFill>
                          <a:effectLst/>
                        </a:rPr>
                        <a:t>HRBSP: No specific policy. Program Coordinator will call the patient’s listed phone number if patient is from Hay River or Enterprise, if patient lives in an outlying community a call is placed to the community health </a:t>
                      </a:r>
                      <a:r>
                        <a:rPr lang="en-US" sz="1100" err="1">
                          <a:solidFill>
                            <a:schemeClr val="accent4"/>
                          </a:solidFill>
                          <a:effectLst/>
                        </a:rPr>
                        <a:t>centre</a:t>
                      </a:r>
                      <a:r>
                        <a:rPr lang="en-US" sz="1100">
                          <a:solidFill>
                            <a:schemeClr val="accent4"/>
                          </a:solidFill>
                          <a:effectLst/>
                        </a:rPr>
                        <a:t>/PCP. </a:t>
                      </a:r>
                      <a:endParaRPr lang="en-US" sz="1100">
                        <a:solidFill>
                          <a:schemeClr val="accent4"/>
                        </a:solidFill>
                        <a:effectLst/>
                        <a:latin typeface="Calibri" panose="020F0502020204030204" pitchFamily="34" charset="0"/>
                        <a:ea typeface="Calibri" panose="020F0502020204030204" pitchFamily="34" charset="0"/>
                      </a:endParaRPr>
                    </a:p>
                  </a:txBody>
                  <a:tcPr marL="44839" marR="44839" marT="0" marB="0"/>
                </a:tc>
                <a:extLst>
                  <a:ext uri="{0D108BD9-81ED-4DB2-BD59-A6C34878D82A}">
                    <a16:rowId xmlns:a16="http://schemas.microsoft.com/office/drawing/2014/main" val="256153294"/>
                  </a:ext>
                </a:extLst>
              </a:tr>
              <a:tr h="174024">
                <a:tc>
                  <a:txBody>
                    <a:bodyPr/>
                    <a:lstStyle/>
                    <a:p>
                      <a:pPr marL="0" marR="0" algn="ctr">
                        <a:lnSpc>
                          <a:spcPct val="107000"/>
                        </a:lnSpc>
                        <a:spcBef>
                          <a:spcPts val="0"/>
                        </a:spcBef>
                        <a:spcAft>
                          <a:spcPts val="0"/>
                        </a:spcAft>
                      </a:pPr>
                      <a:r>
                        <a:rPr lang="en-US" sz="1100" b="1" dirty="0">
                          <a:solidFill>
                            <a:schemeClr val="accent4"/>
                          </a:solidFill>
                          <a:effectLst/>
                        </a:rPr>
                        <a:t>NU</a:t>
                      </a:r>
                      <a:endParaRPr lang="en-US" sz="1100" b="1"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44839" marR="44839" marT="0" marB="0">
                    <a:solidFill>
                      <a:schemeClr val="accent2">
                        <a:lumMod val="20000"/>
                        <a:lumOff val="80000"/>
                      </a:schemeClr>
                    </a:solidFill>
                  </a:tcPr>
                </a:tc>
                <a:tc>
                  <a:txBody>
                    <a:bodyPr/>
                    <a:lstStyle/>
                    <a:p>
                      <a:pPr marL="0" marR="0">
                        <a:lnSpc>
                          <a:spcPct val="107000"/>
                        </a:lnSpc>
                        <a:spcBef>
                          <a:spcPts val="0"/>
                        </a:spcBef>
                        <a:spcAft>
                          <a:spcPts val="0"/>
                        </a:spcAft>
                      </a:pPr>
                      <a:r>
                        <a:rPr lang="en-US" sz="1100">
                          <a:solidFill>
                            <a:schemeClr val="accent4"/>
                          </a:solidFill>
                          <a:effectLst/>
                        </a:rPr>
                        <a:t>PCP identified based on jurisdiction where scan takes place</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44839" marR="44839" marT="0" marB="0"/>
                </a:tc>
                <a:tc>
                  <a:txBody>
                    <a:bodyPr/>
                    <a:lstStyle/>
                    <a:p>
                      <a:pPr marL="0" marR="0">
                        <a:lnSpc>
                          <a:spcPct val="107000"/>
                        </a:lnSpc>
                        <a:spcBef>
                          <a:spcPts val="0"/>
                        </a:spcBef>
                        <a:spcAft>
                          <a:spcPts val="0"/>
                        </a:spcAft>
                      </a:pPr>
                      <a:r>
                        <a:rPr lang="en-US" sz="1100">
                          <a:solidFill>
                            <a:schemeClr val="accent4"/>
                          </a:solidFill>
                          <a:effectLst/>
                        </a:rPr>
                        <a:t> </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44839" marR="44839" marT="0" marB="0"/>
                </a:tc>
                <a:extLst>
                  <a:ext uri="{0D108BD9-81ED-4DB2-BD59-A6C34878D82A}">
                    <a16:rowId xmlns:a16="http://schemas.microsoft.com/office/drawing/2014/main" val="1544045301"/>
                  </a:ext>
                </a:extLst>
              </a:tr>
              <a:tr h="356105">
                <a:tc>
                  <a:txBody>
                    <a:bodyPr/>
                    <a:lstStyle/>
                    <a:p>
                      <a:pPr marL="0" marR="0" algn="ctr">
                        <a:lnSpc>
                          <a:spcPct val="107000"/>
                        </a:lnSpc>
                        <a:spcBef>
                          <a:spcPts val="0"/>
                        </a:spcBef>
                        <a:spcAft>
                          <a:spcPts val="0"/>
                        </a:spcAft>
                      </a:pPr>
                      <a:r>
                        <a:rPr lang="en-US" sz="1100" b="1">
                          <a:solidFill>
                            <a:schemeClr val="accent4"/>
                          </a:solidFill>
                          <a:effectLst/>
                        </a:rPr>
                        <a:t>BC</a:t>
                      </a:r>
                      <a:endParaRPr lang="en-US" sz="1100" b="1">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44839" marR="44839" marT="0" marB="0">
                    <a:solidFill>
                      <a:schemeClr val="accent2">
                        <a:lumMod val="20000"/>
                        <a:lumOff val="80000"/>
                      </a:schemeClr>
                    </a:solidFill>
                  </a:tcPr>
                </a:tc>
                <a:tc>
                  <a:txBody>
                    <a:bodyPr/>
                    <a:lstStyle/>
                    <a:p>
                      <a:pPr marL="0" marR="0">
                        <a:lnSpc>
                          <a:spcPct val="107000"/>
                        </a:lnSpc>
                        <a:spcBef>
                          <a:spcPts val="0"/>
                        </a:spcBef>
                        <a:spcAft>
                          <a:spcPts val="0"/>
                        </a:spcAft>
                      </a:pPr>
                      <a:r>
                        <a:rPr lang="en-US" sz="1100">
                          <a:solidFill>
                            <a:schemeClr val="accent4"/>
                          </a:solidFill>
                          <a:effectLst/>
                        </a:rPr>
                        <a:t>Participant must have a PCP to be screened. PCP Identified at time of booking the mammogram.</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44839" marR="44839" marT="0" marB="0"/>
                </a:tc>
                <a:tc>
                  <a:txBody>
                    <a:bodyPr/>
                    <a:lstStyle/>
                    <a:p>
                      <a:pPr marL="0" marR="0">
                        <a:lnSpc>
                          <a:spcPct val="107000"/>
                        </a:lnSpc>
                        <a:spcBef>
                          <a:spcPts val="0"/>
                        </a:spcBef>
                        <a:spcAft>
                          <a:spcPts val="0"/>
                        </a:spcAft>
                      </a:pPr>
                      <a:r>
                        <a:rPr lang="en-US" sz="1100">
                          <a:solidFill>
                            <a:schemeClr val="accent4"/>
                          </a:solidFill>
                          <a:effectLst/>
                        </a:rPr>
                        <a:t>Follow-up with PCP</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44839" marR="44839" marT="0" marB="0"/>
                </a:tc>
                <a:extLst>
                  <a:ext uri="{0D108BD9-81ED-4DB2-BD59-A6C34878D82A}">
                    <a16:rowId xmlns:a16="http://schemas.microsoft.com/office/drawing/2014/main" val="2165862070"/>
                  </a:ext>
                </a:extLst>
              </a:tr>
              <a:tr h="356105">
                <a:tc>
                  <a:txBody>
                    <a:bodyPr/>
                    <a:lstStyle/>
                    <a:p>
                      <a:pPr marL="0" marR="0" algn="ctr">
                        <a:lnSpc>
                          <a:spcPct val="107000"/>
                        </a:lnSpc>
                        <a:spcBef>
                          <a:spcPts val="0"/>
                        </a:spcBef>
                        <a:spcAft>
                          <a:spcPts val="0"/>
                        </a:spcAft>
                      </a:pPr>
                      <a:r>
                        <a:rPr lang="en-US" sz="1100" b="1" dirty="0">
                          <a:solidFill>
                            <a:schemeClr val="accent4"/>
                          </a:solidFill>
                          <a:effectLst/>
                        </a:rPr>
                        <a:t>AB</a:t>
                      </a:r>
                      <a:endParaRPr lang="en-US" sz="1100" b="1"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44839" marR="44839" marT="0" marB="0">
                    <a:solidFill>
                      <a:schemeClr val="accent2">
                        <a:lumMod val="20000"/>
                        <a:lumOff val="80000"/>
                      </a:schemeClr>
                    </a:solidFill>
                  </a:tcPr>
                </a:tc>
                <a:tc>
                  <a:txBody>
                    <a:bodyPr/>
                    <a:lstStyle/>
                    <a:p>
                      <a:pPr marL="0" marR="0">
                        <a:lnSpc>
                          <a:spcPct val="107000"/>
                        </a:lnSpc>
                        <a:spcBef>
                          <a:spcPts val="0"/>
                        </a:spcBef>
                        <a:spcAft>
                          <a:spcPts val="0"/>
                        </a:spcAft>
                      </a:pPr>
                      <a:r>
                        <a:rPr lang="en-US" sz="1100">
                          <a:solidFill>
                            <a:schemeClr val="accent4"/>
                          </a:solidFill>
                          <a:effectLst/>
                        </a:rPr>
                        <a:t>PCP usually identified when booking the mammogram. Program will assist participant with finding a PCP either before the screen or after an abnormal result.</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44839" marR="44839" marT="0" marB="0"/>
                </a:tc>
                <a:tc>
                  <a:txBody>
                    <a:bodyPr/>
                    <a:lstStyle/>
                    <a:p>
                      <a:pPr marL="0" marR="0">
                        <a:lnSpc>
                          <a:spcPct val="107000"/>
                        </a:lnSpc>
                        <a:spcBef>
                          <a:spcPts val="0"/>
                        </a:spcBef>
                        <a:spcAft>
                          <a:spcPts val="0"/>
                        </a:spcAft>
                      </a:pPr>
                      <a:r>
                        <a:rPr lang="en-US" sz="1100">
                          <a:solidFill>
                            <a:schemeClr val="accent4"/>
                          </a:solidFill>
                          <a:effectLst/>
                        </a:rPr>
                        <a:t>Screen site will notify PCP</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44839" marR="44839" marT="0" marB="0"/>
                </a:tc>
                <a:extLst>
                  <a:ext uri="{0D108BD9-81ED-4DB2-BD59-A6C34878D82A}">
                    <a16:rowId xmlns:a16="http://schemas.microsoft.com/office/drawing/2014/main" val="142855558"/>
                  </a:ext>
                </a:extLst>
              </a:tr>
              <a:tr h="356105">
                <a:tc>
                  <a:txBody>
                    <a:bodyPr/>
                    <a:lstStyle/>
                    <a:p>
                      <a:pPr marL="0" marR="0" algn="ctr">
                        <a:lnSpc>
                          <a:spcPct val="107000"/>
                        </a:lnSpc>
                        <a:spcBef>
                          <a:spcPts val="0"/>
                        </a:spcBef>
                        <a:spcAft>
                          <a:spcPts val="0"/>
                        </a:spcAft>
                      </a:pPr>
                      <a:r>
                        <a:rPr lang="en-US" sz="1100" b="1">
                          <a:solidFill>
                            <a:schemeClr val="accent4"/>
                          </a:solidFill>
                          <a:effectLst/>
                        </a:rPr>
                        <a:t>SK</a:t>
                      </a:r>
                      <a:endParaRPr lang="en-US" sz="1100" b="1">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44839" marR="44839" marT="0" marB="0">
                    <a:solidFill>
                      <a:schemeClr val="accent2">
                        <a:lumMod val="20000"/>
                        <a:lumOff val="80000"/>
                      </a:schemeClr>
                    </a:solidFill>
                  </a:tcPr>
                </a:tc>
                <a:tc>
                  <a:txBody>
                    <a:bodyPr/>
                    <a:lstStyle/>
                    <a:p>
                      <a:pPr marL="0" marR="0">
                        <a:lnSpc>
                          <a:spcPct val="107000"/>
                        </a:lnSpc>
                        <a:spcBef>
                          <a:spcPts val="0"/>
                        </a:spcBef>
                        <a:spcAft>
                          <a:spcPts val="0"/>
                        </a:spcAft>
                      </a:pPr>
                      <a:r>
                        <a:rPr lang="en-US" sz="1100">
                          <a:solidFill>
                            <a:schemeClr val="accent4"/>
                          </a:solidFill>
                          <a:effectLst/>
                        </a:rPr>
                        <a:t>Client navigator works with participant to find PCP. Program can also refer person to a healthcare provider who will manage follow up.</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44839" marR="44839" marT="0" marB="0"/>
                </a:tc>
                <a:tc>
                  <a:txBody>
                    <a:bodyPr/>
                    <a:lstStyle/>
                    <a:p>
                      <a:pPr marL="0" marR="0">
                        <a:lnSpc>
                          <a:spcPct val="107000"/>
                        </a:lnSpc>
                        <a:spcBef>
                          <a:spcPts val="0"/>
                        </a:spcBef>
                        <a:spcAft>
                          <a:spcPts val="0"/>
                        </a:spcAft>
                      </a:pPr>
                      <a:r>
                        <a:rPr lang="en-US" sz="1100">
                          <a:solidFill>
                            <a:schemeClr val="accent4"/>
                          </a:solidFill>
                          <a:effectLst/>
                        </a:rPr>
                        <a:t>Follow-up with HCP for current phone number</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44839" marR="44839" marT="0" marB="0"/>
                </a:tc>
                <a:extLst>
                  <a:ext uri="{0D108BD9-81ED-4DB2-BD59-A6C34878D82A}">
                    <a16:rowId xmlns:a16="http://schemas.microsoft.com/office/drawing/2014/main" val="2719046149"/>
                  </a:ext>
                </a:extLst>
              </a:tr>
              <a:tr h="538184">
                <a:tc>
                  <a:txBody>
                    <a:bodyPr/>
                    <a:lstStyle/>
                    <a:p>
                      <a:pPr marL="0" marR="0" algn="ctr">
                        <a:lnSpc>
                          <a:spcPct val="107000"/>
                        </a:lnSpc>
                        <a:spcBef>
                          <a:spcPts val="0"/>
                        </a:spcBef>
                        <a:spcAft>
                          <a:spcPts val="0"/>
                        </a:spcAft>
                      </a:pPr>
                      <a:r>
                        <a:rPr lang="en-US" sz="1100" b="1" dirty="0">
                          <a:solidFill>
                            <a:schemeClr val="accent4"/>
                          </a:solidFill>
                          <a:effectLst/>
                        </a:rPr>
                        <a:t>MB</a:t>
                      </a:r>
                      <a:endParaRPr lang="en-US" sz="1100" b="1"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44839" marR="44839" marT="0" marB="0">
                    <a:solidFill>
                      <a:schemeClr val="accent2">
                        <a:lumMod val="20000"/>
                        <a:lumOff val="80000"/>
                      </a:schemeClr>
                    </a:solidFill>
                  </a:tcPr>
                </a:tc>
                <a:tc>
                  <a:txBody>
                    <a:bodyPr/>
                    <a:lstStyle/>
                    <a:p>
                      <a:pPr marL="0" marR="0">
                        <a:lnSpc>
                          <a:spcPct val="107000"/>
                        </a:lnSpc>
                        <a:spcBef>
                          <a:spcPts val="0"/>
                        </a:spcBef>
                        <a:spcAft>
                          <a:spcPts val="0"/>
                        </a:spcAft>
                      </a:pPr>
                      <a:r>
                        <a:rPr lang="en-US" sz="1100">
                          <a:solidFill>
                            <a:schemeClr val="accent4"/>
                          </a:solidFill>
                          <a:effectLst/>
                        </a:rPr>
                        <a:t>Program will assist participant to obtain a PCP though the provincial ‘Doctor Finder’ initiative in the result of an abnormal result. If a PCP cannot be obtained, Program Medical Lead will assume care of patient for follow up testing.</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44839" marR="44839" marT="0" marB="0"/>
                </a:tc>
                <a:tc>
                  <a:txBody>
                    <a:bodyPr/>
                    <a:lstStyle/>
                    <a:p>
                      <a:pPr marL="0" marR="0">
                        <a:lnSpc>
                          <a:spcPct val="107000"/>
                        </a:lnSpc>
                        <a:spcBef>
                          <a:spcPts val="0"/>
                        </a:spcBef>
                        <a:spcAft>
                          <a:spcPts val="0"/>
                        </a:spcAft>
                      </a:pPr>
                      <a:r>
                        <a:rPr lang="en-US" sz="1100">
                          <a:solidFill>
                            <a:schemeClr val="accent4"/>
                          </a:solidFill>
                          <a:effectLst/>
                        </a:rPr>
                        <a:t>A result letter is mailed to the participant and their PCP (includes a notation thatwe have been unable to reach the participant by phone)</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44839" marR="44839" marT="0" marB="0"/>
                </a:tc>
                <a:extLst>
                  <a:ext uri="{0D108BD9-81ED-4DB2-BD59-A6C34878D82A}">
                    <a16:rowId xmlns:a16="http://schemas.microsoft.com/office/drawing/2014/main" val="2686834731"/>
                  </a:ext>
                </a:extLst>
              </a:tr>
              <a:tr h="356105">
                <a:tc>
                  <a:txBody>
                    <a:bodyPr/>
                    <a:lstStyle/>
                    <a:p>
                      <a:pPr marL="0" marR="0" algn="ctr">
                        <a:lnSpc>
                          <a:spcPct val="107000"/>
                        </a:lnSpc>
                        <a:spcBef>
                          <a:spcPts val="0"/>
                        </a:spcBef>
                        <a:spcAft>
                          <a:spcPts val="0"/>
                        </a:spcAft>
                      </a:pPr>
                      <a:r>
                        <a:rPr lang="en-US" sz="1100" b="1" dirty="0">
                          <a:solidFill>
                            <a:schemeClr val="accent4"/>
                          </a:solidFill>
                          <a:effectLst/>
                        </a:rPr>
                        <a:t>ON</a:t>
                      </a:r>
                      <a:endParaRPr lang="en-US" sz="1100" b="1"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44839" marR="44839" marT="0" marB="0">
                    <a:solidFill>
                      <a:schemeClr val="accent2">
                        <a:lumMod val="20000"/>
                        <a:lumOff val="80000"/>
                      </a:schemeClr>
                    </a:solidFill>
                  </a:tcPr>
                </a:tc>
                <a:tc>
                  <a:txBody>
                    <a:bodyPr/>
                    <a:lstStyle/>
                    <a:p>
                      <a:pPr marL="0" marR="0">
                        <a:lnSpc>
                          <a:spcPct val="107000"/>
                        </a:lnSpc>
                        <a:spcBef>
                          <a:spcPts val="0"/>
                        </a:spcBef>
                        <a:spcAft>
                          <a:spcPts val="0"/>
                        </a:spcAft>
                      </a:pPr>
                      <a:r>
                        <a:rPr lang="en-US" sz="1100">
                          <a:solidFill>
                            <a:schemeClr val="accent4"/>
                          </a:solidFill>
                          <a:effectLst/>
                        </a:rPr>
                        <a:t>If participant does not have a PCP, the screening site will designate a physician who will manage follow up for the participant until diagnosis.</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44839" marR="44839" marT="0" marB="0"/>
                </a:tc>
                <a:tc>
                  <a:txBody>
                    <a:bodyPr/>
                    <a:lstStyle/>
                    <a:p>
                      <a:pPr marL="0" marR="0">
                        <a:lnSpc>
                          <a:spcPct val="107000"/>
                        </a:lnSpc>
                        <a:spcBef>
                          <a:spcPts val="0"/>
                        </a:spcBef>
                        <a:spcAft>
                          <a:spcPts val="0"/>
                        </a:spcAft>
                      </a:pPr>
                      <a:r>
                        <a:rPr lang="en-US" sz="1100">
                          <a:solidFill>
                            <a:schemeClr val="accent4"/>
                          </a:solidFill>
                          <a:effectLst/>
                        </a:rPr>
                        <a:t>Program site will notify PCP and help schedule a follow up appointment. Program site may also continue to call and/or send a letter to the participant, requesting them to follow up with the site.</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44839" marR="44839" marT="0" marB="0"/>
                </a:tc>
                <a:extLst>
                  <a:ext uri="{0D108BD9-81ED-4DB2-BD59-A6C34878D82A}">
                    <a16:rowId xmlns:a16="http://schemas.microsoft.com/office/drawing/2014/main" val="2372348364"/>
                  </a:ext>
                </a:extLst>
              </a:tr>
              <a:tr h="538184">
                <a:tc>
                  <a:txBody>
                    <a:bodyPr/>
                    <a:lstStyle/>
                    <a:p>
                      <a:pPr marL="0" marR="0" algn="ctr">
                        <a:lnSpc>
                          <a:spcPct val="107000"/>
                        </a:lnSpc>
                        <a:spcBef>
                          <a:spcPts val="0"/>
                        </a:spcBef>
                        <a:spcAft>
                          <a:spcPts val="0"/>
                        </a:spcAft>
                      </a:pPr>
                      <a:r>
                        <a:rPr lang="en-US" sz="1100" b="1" dirty="0">
                          <a:solidFill>
                            <a:schemeClr val="accent4"/>
                          </a:solidFill>
                          <a:effectLst/>
                        </a:rPr>
                        <a:t>QC</a:t>
                      </a:r>
                      <a:endParaRPr lang="en-US" sz="1100" b="1"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44839" marR="44839" marT="0" marB="0">
                    <a:solidFill>
                      <a:schemeClr val="accent2">
                        <a:lumMod val="20000"/>
                        <a:lumOff val="80000"/>
                      </a:schemeClr>
                    </a:solidFill>
                  </a:tcPr>
                </a:tc>
                <a:tc>
                  <a:txBody>
                    <a:bodyPr/>
                    <a:lstStyle/>
                    <a:p>
                      <a:pPr marL="0" marR="0">
                        <a:lnSpc>
                          <a:spcPct val="107000"/>
                        </a:lnSpc>
                        <a:spcBef>
                          <a:spcPts val="0"/>
                        </a:spcBef>
                        <a:spcAft>
                          <a:spcPts val="0"/>
                        </a:spcAft>
                      </a:pPr>
                      <a:r>
                        <a:rPr lang="en-US" sz="1100">
                          <a:solidFill>
                            <a:schemeClr val="accent4"/>
                          </a:solidFill>
                          <a:effectLst/>
                        </a:rPr>
                        <a:t>Voluntary Program PCP is assigned to the participant to manage follow-up</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44839" marR="44839" marT="0" marB="0"/>
                </a:tc>
                <a:tc>
                  <a:txBody>
                    <a:bodyPr/>
                    <a:lstStyle/>
                    <a:p>
                      <a:pPr marL="0" marR="0">
                        <a:lnSpc>
                          <a:spcPct val="107000"/>
                        </a:lnSpc>
                        <a:spcBef>
                          <a:spcPts val="0"/>
                        </a:spcBef>
                        <a:spcAft>
                          <a:spcPts val="0"/>
                        </a:spcAft>
                      </a:pPr>
                      <a:r>
                        <a:rPr lang="en-US" sz="1100">
                          <a:solidFill>
                            <a:schemeClr val="accent4"/>
                          </a:solidFill>
                          <a:effectLst/>
                        </a:rPr>
                        <a:t>Program coordinators contacts participant or PCP 45 days (or less) after an abnormal screening test if no supplementary exam has been confirmed in the information system. If participant is still unreachable after 90 days, send registered mail.</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44839" marR="44839" marT="0" marB="0"/>
                </a:tc>
                <a:extLst>
                  <a:ext uri="{0D108BD9-81ED-4DB2-BD59-A6C34878D82A}">
                    <a16:rowId xmlns:a16="http://schemas.microsoft.com/office/drawing/2014/main" val="3549667250"/>
                  </a:ext>
                </a:extLst>
              </a:tr>
              <a:tr h="174024">
                <a:tc>
                  <a:txBody>
                    <a:bodyPr/>
                    <a:lstStyle/>
                    <a:p>
                      <a:pPr marL="0" marR="0" algn="ctr">
                        <a:lnSpc>
                          <a:spcPct val="107000"/>
                        </a:lnSpc>
                        <a:spcBef>
                          <a:spcPts val="0"/>
                        </a:spcBef>
                        <a:spcAft>
                          <a:spcPts val="0"/>
                        </a:spcAft>
                      </a:pPr>
                      <a:r>
                        <a:rPr lang="en-US" sz="1100" b="1">
                          <a:solidFill>
                            <a:schemeClr val="accent4"/>
                          </a:solidFill>
                          <a:effectLst/>
                        </a:rPr>
                        <a:t>NB</a:t>
                      </a:r>
                      <a:endParaRPr lang="en-US" sz="1100" b="1">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44839" marR="44839" marT="0" marB="0">
                    <a:solidFill>
                      <a:schemeClr val="accent2">
                        <a:lumMod val="20000"/>
                        <a:lumOff val="80000"/>
                      </a:schemeClr>
                    </a:solidFill>
                  </a:tcPr>
                </a:tc>
                <a:tc>
                  <a:txBody>
                    <a:bodyPr/>
                    <a:lstStyle/>
                    <a:p>
                      <a:pPr marL="0" marR="0">
                        <a:lnSpc>
                          <a:spcPct val="107000"/>
                        </a:lnSpc>
                        <a:spcBef>
                          <a:spcPts val="0"/>
                        </a:spcBef>
                        <a:spcAft>
                          <a:spcPts val="0"/>
                        </a:spcAft>
                      </a:pPr>
                      <a:r>
                        <a:rPr lang="en-US" sz="1100">
                          <a:solidFill>
                            <a:schemeClr val="accent4"/>
                          </a:solidFill>
                          <a:effectLst/>
                        </a:rPr>
                        <a:t>No official process. Approach varies by site.</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44839" marR="44839" marT="0" marB="0"/>
                </a:tc>
                <a:tc>
                  <a:txBody>
                    <a:bodyPr/>
                    <a:lstStyle/>
                    <a:p>
                      <a:pPr marL="0" marR="0">
                        <a:lnSpc>
                          <a:spcPct val="107000"/>
                        </a:lnSpc>
                        <a:spcBef>
                          <a:spcPts val="0"/>
                        </a:spcBef>
                        <a:spcAft>
                          <a:spcPts val="0"/>
                        </a:spcAft>
                      </a:pPr>
                      <a:r>
                        <a:rPr lang="en-US" sz="1100">
                          <a:solidFill>
                            <a:schemeClr val="accent4"/>
                          </a:solidFill>
                          <a:effectLst/>
                        </a:rPr>
                        <a:t>No official process. Approach varies by site.</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44839" marR="44839" marT="0" marB="0"/>
                </a:tc>
                <a:extLst>
                  <a:ext uri="{0D108BD9-81ED-4DB2-BD59-A6C34878D82A}">
                    <a16:rowId xmlns:a16="http://schemas.microsoft.com/office/drawing/2014/main" val="2863268353"/>
                  </a:ext>
                </a:extLst>
              </a:tr>
              <a:tr h="356105">
                <a:tc>
                  <a:txBody>
                    <a:bodyPr/>
                    <a:lstStyle/>
                    <a:p>
                      <a:pPr marL="0" marR="0" algn="ctr">
                        <a:lnSpc>
                          <a:spcPct val="107000"/>
                        </a:lnSpc>
                        <a:spcBef>
                          <a:spcPts val="0"/>
                        </a:spcBef>
                        <a:spcAft>
                          <a:spcPts val="0"/>
                        </a:spcAft>
                      </a:pPr>
                      <a:r>
                        <a:rPr lang="en-US" sz="1100" b="1" dirty="0">
                          <a:solidFill>
                            <a:schemeClr val="accent4"/>
                          </a:solidFill>
                          <a:effectLst/>
                        </a:rPr>
                        <a:t>NS</a:t>
                      </a:r>
                      <a:endParaRPr lang="en-US" sz="1100" b="1"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44839" marR="44839" marT="0" marB="0">
                    <a:solidFill>
                      <a:schemeClr val="accent2">
                        <a:lumMod val="20000"/>
                        <a:lumOff val="80000"/>
                      </a:schemeClr>
                    </a:solidFill>
                  </a:tcPr>
                </a:tc>
                <a:tc>
                  <a:txBody>
                    <a:bodyPr/>
                    <a:lstStyle/>
                    <a:p>
                      <a:pPr marL="0" marR="0">
                        <a:lnSpc>
                          <a:spcPct val="107000"/>
                        </a:lnSpc>
                        <a:spcBef>
                          <a:spcPts val="0"/>
                        </a:spcBef>
                        <a:spcAft>
                          <a:spcPts val="0"/>
                        </a:spcAft>
                      </a:pPr>
                      <a:r>
                        <a:rPr lang="en-US" sz="1100">
                          <a:solidFill>
                            <a:schemeClr val="accent4"/>
                          </a:solidFill>
                          <a:effectLst/>
                        </a:rPr>
                        <a:t>In the event of an abnormal screening report, the program works with the coordinator of each screening site to get a local PCP in the area to accept the report </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44839" marR="44839" marT="0" marB="0"/>
                </a:tc>
                <a:tc>
                  <a:txBody>
                    <a:bodyPr/>
                    <a:lstStyle/>
                    <a:p>
                      <a:pPr marL="0" marR="0">
                        <a:lnSpc>
                          <a:spcPct val="107000"/>
                        </a:lnSpc>
                        <a:spcBef>
                          <a:spcPts val="0"/>
                        </a:spcBef>
                        <a:spcAft>
                          <a:spcPts val="0"/>
                        </a:spcAft>
                      </a:pPr>
                      <a:r>
                        <a:rPr lang="en-US" sz="1100">
                          <a:solidFill>
                            <a:schemeClr val="accent4"/>
                          </a:solidFill>
                          <a:effectLst/>
                        </a:rPr>
                        <a:t>Central booking site will call the participant. If not successful, central booking staff will contact the PCP to obtain participant’s current contact info</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44839" marR="44839" marT="0" marB="0"/>
                </a:tc>
                <a:extLst>
                  <a:ext uri="{0D108BD9-81ED-4DB2-BD59-A6C34878D82A}">
                    <a16:rowId xmlns:a16="http://schemas.microsoft.com/office/drawing/2014/main" val="2226200819"/>
                  </a:ext>
                </a:extLst>
              </a:tr>
              <a:tr h="211630">
                <a:tc>
                  <a:txBody>
                    <a:bodyPr/>
                    <a:lstStyle/>
                    <a:p>
                      <a:pPr marL="0" marR="0" algn="ctr">
                        <a:lnSpc>
                          <a:spcPct val="107000"/>
                        </a:lnSpc>
                        <a:spcBef>
                          <a:spcPts val="0"/>
                        </a:spcBef>
                        <a:spcAft>
                          <a:spcPts val="0"/>
                        </a:spcAft>
                      </a:pPr>
                      <a:r>
                        <a:rPr lang="en-US" sz="1100" b="1" dirty="0">
                          <a:solidFill>
                            <a:schemeClr val="accent4"/>
                          </a:solidFill>
                          <a:effectLst/>
                        </a:rPr>
                        <a:t>PE</a:t>
                      </a:r>
                      <a:endParaRPr lang="en-US" sz="1100" b="1"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44839" marR="44839" marT="0" marB="0">
                    <a:solidFill>
                      <a:schemeClr val="accent2">
                        <a:lumMod val="20000"/>
                        <a:lumOff val="80000"/>
                      </a:schemeClr>
                    </a:solidFill>
                  </a:tcPr>
                </a:tc>
                <a:tc>
                  <a:txBody>
                    <a:bodyPr/>
                    <a:lstStyle/>
                    <a:p>
                      <a:pPr marL="0" marR="0">
                        <a:lnSpc>
                          <a:spcPct val="107000"/>
                        </a:lnSpc>
                        <a:spcBef>
                          <a:spcPts val="0"/>
                        </a:spcBef>
                        <a:spcAft>
                          <a:spcPts val="0"/>
                        </a:spcAft>
                      </a:pPr>
                      <a:r>
                        <a:rPr lang="en-US" sz="1100">
                          <a:solidFill>
                            <a:schemeClr val="accent4"/>
                          </a:solidFill>
                          <a:effectLst/>
                        </a:rPr>
                        <a:t>Provincial Coordinator (designate), or surgeon contacts the participant about follow-up</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44839" marR="44839" marT="0" marB="0"/>
                </a:tc>
                <a:tc>
                  <a:txBody>
                    <a:bodyPr/>
                    <a:lstStyle/>
                    <a:p>
                      <a:pPr marL="0" marR="0">
                        <a:lnSpc>
                          <a:spcPct val="107000"/>
                        </a:lnSpc>
                        <a:spcBef>
                          <a:spcPts val="0"/>
                        </a:spcBef>
                        <a:spcAft>
                          <a:spcPts val="0"/>
                        </a:spcAft>
                      </a:pPr>
                      <a:r>
                        <a:rPr lang="en-US" sz="1100">
                          <a:solidFill>
                            <a:schemeClr val="accent4"/>
                          </a:solidFill>
                          <a:effectLst/>
                        </a:rPr>
                        <a:t>Follow-up with phone call to PCP</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44839" marR="44839" marT="0" marB="0"/>
                </a:tc>
                <a:extLst>
                  <a:ext uri="{0D108BD9-81ED-4DB2-BD59-A6C34878D82A}">
                    <a16:rowId xmlns:a16="http://schemas.microsoft.com/office/drawing/2014/main" val="3851493662"/>
                  </a:ext>
                </a:extLst>
              </a:tr>
              <a:tr h="538184">
                <a:tc>
                  <a:txBody>
                    <a:bodyPr/>
                    <a:lstStyle/>
                    <a:p>
                      <a:pPr marL="0" marR="0" algn="ctr">
                        <a:lnSpc>
                          <a:spcPct val="107000"/>
                        </a:lnSpc>
                        <a:spcBef>
                          <a:spcPts val="0"/>
                        </a:spcBef>
                        <a:spcAft>
                          <a:spcPts val="0"/>
                        </a:spcAft>
                      </a:pPr>
                      <a:r>
                        <a:rPr lang="en-US" sz="1100" b="1" dirty="0">
                          <a:solidFill>
                            <a:schemeClr val="accent4"/>
                          </a:solidFill>
                          <a:effectLst/>
                        </a:rPr>
                        <a:t>NL</a:t>
                      </a:r>
                      <a:endParaRPr lang="en-US" sz="1100" b="1"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44839" marR="44839" marT="0" marB="0">
                    <a:solidFill>
                      <a:schemeClr val="accent2">
                        <a:lumMod val="20000"/>
                        <a:lumOff val="80000"/>
                      </a:schemeClr>
                    </a:solidFill>
                  </a:tcPr>
                </a:tc>
                <a:tc>
                  <a:txBody>
                    <a:bodyPr/>
                    <a:lstStyle/>
                    <a:p>
                      <a:pPr marL="0" marR="0">
                        <a:lnSpc>
                          <a:spcPct val="107000"/>
                        </a:lnSpc>
                        <a:spcBef>
                          <a:spcPts val="0"/>
                        </a:spcBef>
                        <a:spcAft>
                          <a:spcPts val="0"/>
                        </a:spcAft>
                      </a:pPr>
                      <a:r>
                        <a:rPr lang="en-US" sz="1100" dirty="0">
                          <a:solidFill>
                            <a:schemeClr val="accent4"/>
                          </a:solidFill>
                          <a:effectLst/>
                        </a:rPr>
                        <a:t>Program will assist participant with finding a PCP but will still screen participant.  Medical Director and Cancer Screening Pathway Coordinator work with individual to ensure all follow-up is complete</a:t>
                      </a:r>
                      <a:endParaRPr lang="en-US" sz="1100"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44839" marR="44839" marT="0" marB="0"/>
                </a:tc>
                <a:tc>
                  <a:txBody>
                    <a:bodyPr/>
                    <a:lstStyle/>
                    <a:p>
                      <a:pPr marL="0" marR="0">
                        <a:lnSpc>
                          <a:spcPct val="107000"/>
                        </a:lnSpc>
                        <a:spcBef>
                          <a:spcPts val="0"/>
                        </a:spcBef>
                        <a:spcAft>
                          <a:spcPts val="0"/>
                        </a:spcAft>
                      </a:pPr>
                      <a:r>
                        <a:rPr lang="en-US" sz="1100" dirty="0">
                          <a:solidFill>
                            <a:schemeClr val="accent4"/>
                          </a:solidFill>
                          <a:effectLst/>
                        </a:rPr>
                        <a:t>Check alternate source for address, if more recent address found re-send. Otherwise follow-up with PCP</a:t>
                      </a:r>
                      <a:endParaRPr lang="en-US" sz="1100"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44839" marR="44839" marT="0" marB="0"/>
                </a:tc>
                <a:extLst>
                  <a:ext uri="{0D108BD9-81ED-4DB2-BD59-A6C34878D82A}">
                    <a16:rowId xmlns:a16="http://schemas.microsoft.com/office/drawing/2014/main" val="4141472900"/>
                  </a:ext>
                </a:extLst>
              </a:tr>
            </a:tbl>
          </a:graphicData>
        </a:graphic>
      </p:graphicFrame>
    </p:spTree>
    <p:extLst>
      <p:ext uri="{BB962C8B-B14F-4D97-AF65-F5344CB8AC3E}">
        <p14:creationId xmlns:p14="http://schemas.microsoft.com/office/powerpoint/2010/main" val="40109008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4602C92-8820-BD6F-1226-4E1A278685AB}"/>
              </a:ext>
            </a:extLst>
          </p:cNvPr>
          <p:cNvSpPr>
            <a:spLocks noGrp="1"/>
          </p:cNvSpPr>
          <p:nvPr>
            <p:ph type="sldNum" sz="quarter" idx="12"/>
          </p:nvPr>
        </p:nvSpPr>
        <p:spPr/>
        <p:txBody>
          <a:bodyPr/>
          <a:lstStyle/>
          <a:p>
            <a:fld id="{D9F2F12A-E773-6344-8602-31C2DEEE88BD}" type="slidenum">
              <a:rPr lang="en-US" smtClean="0"/>
              <a:pPr/>
              <a:t>26</a:t>
            </a:fld>
            <a:endParaRPr lang="en-US"/>
          </a:p>
        </p:txBody>
      </p:sp>
      <p:sp>
        <p:nvSpPr>
          <p:cNvPr id="5" name="Title 4">
            <a:extLst>
              <a:ext uri="{FF2B5EF4-FFF2-40B4-BE49-F238E27FC236}">
                <a16:creationId xmlns:a16="http://schemas.microsoft.com/office/drawing/2014/main" id="{43FFAE47-BA96-8D82-6562-8D70B233F3AF}"/>
              </a:ext>
            </a:extLst>
          </p:cNvPr>
          <p:cNvSpPr>
            <a:spLocks noGrp="1"/>
          </p:cNvSpPr>
          <p:nvPr>
            <p:ph type="title"/>
          </p:nvPr>
        </p:nvSpPr>
        <p:spPr/>
        <p:txBody>
          <a:bodyPr>
            <a:normAutofit fontScale="90000"/>
          </a:bodyPr>
          <a:lstStyle/>
          <a:p>
            <a:r>
              <a:rPr lang="en-US"/>
              <a:t>Breast screening for individuals at elevated and high risk</a:t>
            </a:r>
          </a:p>
        </p:txBody>
      </p:sp>
      <p:sp>
        <p:nvSpPr>
          <p:cNvPr id="6" name="Content Placeholder 5">
            <a:extLst>
              <a:ext uri="{FF2B5EF4-FFF2-40B4-BE49-F238E27FC236}">
                <a16:creationId xmlns:a16="http://schemas.microsoft.com/office/drawing/2014/main" id="{F592A426-6E95-2B18-AE66-2056EB9EFD11}"/>
              </a:ext>
            </a:extLst>
          </p:cNvPr>
          <p:cNvSpPr>
            <a:spLocks noGrp="1"/>
          </p:cNvSpPr>
          <p:nvPr>
            <p:ph idx="1"/>
          </p:nvPr>
        </p:nvSpPr>
        <p:spPr/>
        <p:txBody>
          <a:bodyPr/>
          <a:lstStyle/>
          <a:p>
            <a:r>
              <a:rPr lang="en-US"/>
              <a:t>Elevated risk</a:t>
            </a:r>
          </a:p>
          <a:p>
            <a:r>
              <a:rPr lang="en-US"/>
              <a:t>High risk</a:t>
            </a:r>
          </a:p>
          <a:p>
            <a:r>
              <a:rPr lang="en-US"/>
              <a:t>Breast density</a:t>
            </a:r>
          </a:p>
        </p:txBody>
      </p:sp>
    </p:spTree>
    <p:extLst>
      <p:ext uri="{BB962C8B-B14F-4D97-AF65-F5344CB8AC3E}">
        <p14:creationId xmlns:p14="http://schemas.microsoft.com/office/powerpoint/2010/main" val="11760049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81DBEC2-8B01-26EA-C490-61DFB6FA8E30}"/>
              </a:ext>
            </a:extLst>
          </p:cNvPr>
          <p:cNvSpPr>
            <a:spLocks noGrp="1"/>
          </p:cNvSpPr>
          <p:nvPr>
            <p:ph type="title"/>
          </p:nvPr>
        </p:nvSpPr>
        <p:spPr>
          <a:xfrm>
            <a:off x="973014" y="288505"/>
            <a:ext cx="10380786" cy="345482"/>
          </a:xfrm>
        </p:spPr>
        <p:txBody>
          <a:bodyPr>
            <a:normAutofit/>
          </a:bodyPr>
          <a:lstStyle/>
          <a:p>
            <a:r>
              <a:rPr lang="en-US" sz="1600" dirty="0"/>
              <a:t>Definitions of Elevated Risk for Breast Cancer</a:t>
            </a:r>
            <a:endParaRPr lang="en-US" sz="1600" i="1" dirty="0"/>
          </a:p>
        </p:txBody>
      </p:sp>
      <p:graphicFrame>
        <p:nvGraphicFramePr>
          <p:cNvPr id="2" name="Table 1">
            <a:extLst>
              <a:ext uri="{FF2B5EF4-FFF2-40B4-BE49-F238E27FC236}">
                <a16:creationId xmlns:a16="http://schemas.microsoft.com/office/drawing/2014/main" id="{E4B624F2-5017-8299-B2FE-CB6A8BD2E1D0}"/>
              </a:ext>
            </a:extLst>
          </p:cNvPr>
          <p:cNvGraphicFramePr>
            <a:graphicFrameLocks noGrp="1"/>
          </p:cNvGraphicFramePr>
          <p:nvPr>
            <p:extLst>
              <p:ext uri="{D42A27DB-BD31-4B8C-83A1-F6EECF244321}">
                <p14:modId xmlns:p14="http://schemas.microsoft.com/office/powerpoint/2010/main" val="659334290"/>
              </p:ext>
            </p:extLst>
          </p:nvPr>
        </p:nvGraphicFramePr>
        <p:xfrm>
          <a:off x="218484" y="633987"/>
          <a:ext cx="11644438" cy="5988051"/>
        </p:xfrm>
        <a:graphic>
          <a:graphicData uri="http://schemas.openxmlformats.org/drawingml/2006/table">
            <a:tbl>
              <a:tblPr firstRow="1" firstCol="1" bandRow="1"/>
              <a:tblGrid>
                <a:gridCol w="337731">
                  <a:extLst>
                    <a:ext uri="{9D8B030D-6E8A-4147-A177-3AD203B41FA5}">
                      <a16:colId xmlns:a16="http://schemas.microsoft.com/office/drawing/2014/main" val="3174878201"/>
                    </a:ext>
                  </a:extLst>
                </a:gridCol>
                <a:gridCol w="924627">
                  <a:extLst>
                    <a:ext uri="{9D8B030D-6E8A-4147-A177-3AD203B41FA5}">
                      <a16:colId xmlns:a16="http://schemas.microsoft.com/office/drawing/2014/main" val="3657201728"/>
                    </a:ext>
                  </a:extLst>
                </a:gridCol>
                <a:gridCol w="1262358">
                  <a:extLst>
                    <a:ext uri="{9D8B030D-6E8A-4147-A177-3AD203B41FA5}">
                      <a16:colId xmlns:a16="http://schemas.microsoft.com/office/drawing/2014/main" val="2712915590"/>
                    </a:ext>
                  </a:extLst>
                </a:gridCol>
                <a:gridCol w="981695">
                  <a:extLst>
                    <a:ext uri="{9D8B030D-6E8A-4147-A177-3AD203B41FA5}">
                      <a16:colId xmlns:a16="http://schemas.microsoft.com/office/drawing/2014/main" val="1586593488"/>
                    </a:ext>
                  </a:extLst>
                </a:gridCol>
                <a:gridCol w="1050469">
                  <a:extLst>
                    <a:ext uri="{9D8B030D-6E8A-4147-A177-3AD203B41FA5}">
                      <a16:colId xmlns:a16="http://schemas.microsoft.com/office/drawing/2014/main" val="2252996730"/>
                    </a:ext>
                  </a:extLst>
                </a:gridCol>
                <a:gridCol w="1228908">
                  <a:extLst>
                    <a:ext uri="{9D8B030D-6E8A-4147-A177-3AD203B41FA5}">
                      <a16:colId xmlns:a16="http://schemas.microsoft.com/office/drawing/2014/main" val="2350469778"/>
                    </a:ext>
                  </a:extLst>
                </a:gridCol>
                <a:gridCol w="5858650">
                  <a:extLst>
                    <a:ext uri="{9D8B030D-6E8A-4147-A177-3AD203B41FA5}">
                      <a16:colId xmlns:a16="http://schemas.microsoft.com/office/drawing/2014/main" val="1993083581"/>
                    </a:ext>
                  </a:extLst>
                </a:gridCol>
              </a:tblGrid>
              <a:tr h="441788">
                <a:tc>
                  <a:txBody>
                    <a:bodyPr/>
                    <a:lstStyle/>
                    <a:p>
                      <a:pPr marL="0" marR="0" algn="ctr">
                        <a:lnSpc>
                          <a:spcPct val="107000"/>
                        </a:lnSpc>
                        <a:spcBef>
                          <a:spcPts val="0"/>
                        </a:spcBef>
                        <a:spcAft>
                          <a:spcPts val="240"/>
                        </a:spcAft>
                        <a:tabLst>
                          <a:tab pos="5280025" algn="l"/>
                        </a:tabLst>
                      </a:pPr>
                      <a:r>
                        <a:rPr lang="en-US" sz="1100" b="1" dirty="0">
                          <a:solidFill>
                            <a:schemeClr val="accent4"/>
                          </a:solidFill>
                          <a:effectLst/>
                        </a:rPr>
                        <a:t>P/T</a:t>
                      </a:r>
                      <a:endParaRPr lang="en-US" sz="1100" b="1"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3121" marR="33121" marT="0" marB="0" anchor="ctr">
                    <a:solidFill>
                      <a:schemeClr val="accent2">
                        <a:lumMod val="20000"/>
                        <a:lumOff val="80000"/>
                      </a:schemeClr>
                    </a:solidFill>
                  </a:tcPr>
                </a:tc>
                <a:tc>
                  <a:txBody>
                    <a:bodyPr/>
                    <a:lstStyle/>
                    <a:p>
                      <a:pPr marL="0" marR="0" algn="ctr">
                        <a:lnSpc>
                          <a:spcPct val="107000"/>
                        </a:lnSpc>
                        <a:spcBef>
                          <a:spcPts val="0"/>
                        </a:spcBef>
                        <a:spcAft>
                          <a:spcPts val="0"/>
                        </a:spcAft>
                        <a:tabLst>
                          <a:tab pos="5280025" algn="l"/>
                        </a:tabLst>
                      </a:pPr>
                      <a:r>
                        <a:rPr lang="en-US" sz="1100" b="1" dirty="0">
                          <a:solidFill>
                            <a:schemeClr val="accent4"/>
                          </a:solidFill>
                          <a:effectLst/>
                        </a:rPr>
                        <a:t>First-degree family history</a:t>
                      </a:r>
                      <a:endParaRPr lang="en-US" sz="1100" b="1"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3121" marR="33121" marT="0" marB="0" anchor="ctr">
                    <a:solidFill>
                      <a:schemeClr val="accent2">
                        <a:lumMod val="20000"/>
                        <a:lumOff val="80000"/>
                      </a:schemeClr>
                    </a:solidFill>
                  </a:tcPr>
                </a:tc>
                <a:tc>
                  <a:txBody>
                    <a:bodyPr/>
                    <a:lstStyle/>
                    <a:p>
                      <a:pPr marL="0" marR="0" algn="ctr">
                        <a:lnSpc>
                          <a:spcPct val="107000"/>
                        </a:lnSpc>
                        <a:spcBef>
                          <a:spcPts val="0"/>
                        </a:spcBef>
                        <a:spcAft>
                          <a:spcPts val="0"/>
                        </a:spcAft>
                        <a:tabLst>
                          <a:tab pos="5280025" algn="l"/>
                        </a:tabLst>
                      </a:pPr>
                      <a:r>
                        <a:rPr lang="en-US" sz="1100" b="1" dirty="0">
                          <a:solidFill>
                            <a:schemeClr val="accent4"/>
                          </a:solidFill>
                          <a:effectLst/>
                        </a:rPr>
                        <a:t>Hormone replacement therapy </a:t>
                      </a:r>
                      <a:endParaRPr lang="en-US" sz="1100" b="1"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3121" marR="33121" marT="0" marB="0" anchor="ctr">
                    <a:solidFill>
                      <a:schemeClr val="accent2">
                        <a:lumMod val="20000"/>
                        <a:lumOff val="80000"/>
                      </a:schemeClr>
                    </a:solidFill>
                  </a:tcPr>
                </a:tc>
                <a:tc>
                  <a:txBody>
                    <a:bodyPr/>
                    <a:lstStyle/>
                    <a:p>
                      <a:pPr marL="0" marR="0" algn="ctr">
                        <a:lnSpc>
                          <a:spcPct val="107000"/>
                        </a:lnSpc>
                        <a:spcBef>
                          <a:spcPts val="0"/>
                        </a:spcBef>
                        <a:spcAft>
                          <a:spcPts val="0"/>
                        </a:spcAft>
                        <a:tabLst>
                          <a:tab pos="5280025" algn="l"/>
                        </a:tabLst>
                      </a:pPr>
                      <a:r>
                        <a:rPr lang="en-US" sz="1100" b="1" dirty="0">
                          <a:solidFill>
                            <a:schemeClr val="accent4"/>
                          </a:solidFill>
                          <a:effectLst/>
                        </a:rPr>
                        <a:t>Breast density &gt; or ≥ 75% </a:t>
                      </a:r>
                      <a:endParaRPr lang="en-US" sz="1100" b="1"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3121" marR="33121" marT="0" marB="0" anchor="ctr">
                    <a:solidFill>
                      <a:schemeClr val="accent2">
                        <a:lumMod val="20000"/>
                        <a:lumOff val="80000"/>
                      </a:schemeClr>
                    </a:solidFill>
                  </a:tcPr>
                </a:tc>
                <a:tc>
                  <a:txBody>
                    <a:bodyPr/>
                    <a:lstStyle/>
                    <a:p>
                      <a:pPr marL="0" marR="0" algn="ctr">
                        <a:lnSpc>
                          <a:spcPct val="107000"/>
                        </a:lnSpc>
                        <a:spcBef>
                          <a:spcPts val="0"/>
                        </a:spcBef>
                        <a:spcAft>
                          <a:spcPts val="0"/>
                        </a:spcAft>
                        <a:tabLst>
                          <a:tab pos="5280025" algn="l"/>
                        </a:tabLst>
                      </a:pPr>
                      <a:r>
                        <a:rPr lang="en-US" sz="1100" b="1" dirty="0">
                          <a:solidFill>
                            <a:schemeClr val="accent4"/>
                          </a:solidFill>
                          <a:effectLst/>
                        </a:rPr>
                        <a:t>History of high-risk benign breast disease </a:t>
                      </a:r>
                      <a:endParaRPr lang="en-US" sz="1100" b="1"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3121" marR="33121" marT="0" marB="0" anchor="ctr">
                    <a:solidFill>
                      <a:schemeClr val="accent2">
                        <a:lumMod val="20000"/>
                        <a:lumOff val="80000"/>
                      </a:schemeClr>
                    </a:solidFill>
                  </a:tcPr>
                </a:tc>
                <a:tc>
                  <a:txBody>
                    <a:bodyPr/>
                    <a:lstStyle/>
                    <a:p>
                      <a:pPr marL="0" marR="0" algn="ctr">
                        <a:lnSpc>
                          <a:spcPct val="107000"/>
                        </a:lnSpc>
                        <a:spcBef>
                          <a:spcPts val="0"/>
                        </a:spcBef>
                        <a:spcAft>
                          <a:spcPts val="0"/>
                        </a:spcAft>
                        <a:tabLst>
                          <a:tab pos="5280025" algn="l"/>
                        </a:tabLst>
                      </a:pPr>
                      <a:r>
                        <a:rPr lang="en-US" sz="1100" b="1" dirty="0">
                          <a:solidFill>
                            <a:schemeClr val="accent4"/>
                          </a:solidFill>
                          <a:effectLst/>
                        </a:rPr>
                        <a:t>Radiologist recommendations</a:t>
                      </a:r>
                      <a:endParaRPr lang="en-US" sz="1100" b="1"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3121" marR="33121" marT="0" marB="0" anchor="ctr">
                    <a:solidFill>
                      <a:schemeClr val="accent2">
                        <a:lumMod val="20000"/>
                        <a:lumOff val="80000"/>
                      </a:schemeClr>
                    </a:solidFill>
                  </a:tcPr>
                </a:tc>
                <a:tc>
                  <a:txBody>
                    <a:bodyPr/>
                    <a:lstStyle/>
                    <a:p>
                      <a:pPr marL="0" marR="0">
                        <a:lnSpc>
                          <a:spcPct val="107000"/>
                        </a:lnSpc>
                        <a:spcBef>
                          <a:spcPts val="0"/>
                        </a:spcBef>
                        <a:spcAft>
                          <a:spcPts val="0"/>
                        </a:spcAft>
                        <a:tabLst>
                          <a:tab pos="5280025" algn="l"/>
                        </a:tabLst>
                      </a:pPr>
                      <a:r>
                        <a:rPr lang="en-US" sz="1100" b="1" dirty="0">
                          <a:solidFill>
                            <a:schemeClr val="accent4"/>
                          </a:solidFill>
                          <a:effectLst/>
                        </a:rPr>
                        <a:t>Other</a:t>
                      </a:r>
                      <a:endParaRPr lang="en-US" sz="1100" b="1"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3121" marR="33121" marT="0" marB="0" anchor="ctr">
                    <a:solidFill>
                      <a:schemeClr val="accent2">
                        <a:lumMod val="20000"/>
                        <a:lumOff val="80000"/>
                      </a:schemeClr>
                    </a:solidFill>
                  </a:tcPr>
                </a:tc>
                <a:extLst>
                  <a:ext uri="{0D108BD9-81ED-4DB2-BD59-A6C34878D82A}">
                    <a16:rowId xmlns:a16="http://schemas.microsoft.com/office/drawing/2014/main" val="4128863823"/>
                  </a:ext>
                </a:extLst>
              </a:tr>
              <a:tr h="154012">
                <a:tc>
                  <a:txBody>
                    <a:bodyPr/>
                    <a:lstStyle/>
                    <a:p>
                      <a:pPr marL="0" marR="0" algn="ctr">
                        <a:lnSpc>
                          <a:spcPct val="107000"/>
                        </a:lnSpc>
                        <a:spcBef>
                          <a:spcPts val="0"/>
                        </a:spcBef>
                        <a:spcAft>
                          <a:spcPts val="0"/>
                        </a:spcAft>
                        <a:tabLst>
                          <a:tab pos="5280025" algn="l"/>
                        </a:tabLst>
                      </a:pPr>
                      <a:r>
                        <a:rPr lang="en-US" sz="1100" b="1" dirty="0">
                          <a:solidFill>
                            <a:schemeClr val="accent4"/>
                          </a:solidFill>
                          <a:effectLst/>
                        </a:rPr>
                        <a:t>YT</a:t>
                      </a:r>
                      <a:endParaRPr lang="en-US" sz="1100" b="1"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3121" marR="33121" marT="0" marB="0" anchor="ctr">
                    <a:solidFill>
                      <a:schemeClr val="accent2">
                        <a:lumMod val="20000"/>
                        <a:lumOff val="80000"/>
                      </a:schemeClr>
                    </a:solidFill>
                  </a:tcPr>
                </a:tc>
                <a:tc>
                  <a:txBody>
                    <a:bodyPr/>
                    <a:lstStyle/>
                    <a:p>
                      <a:pPr marL="0" marR="0" algn="ctr">
                        <a:lnSpc>
                          <a:spcPct val="107000"/>
                        </a:lnSpc>
                        <a:spcBef>
                          <a:spcPts val="0"/>
                        </a:spcBef>
                        <a:spcAft>
                          <a:spcPts val="0"/>
                        </a:spcAft>
                        <a:tabLst>
                          <a:tab pos="5280025" algn="l"/>
                        </a:tabLst>
                      </a:pPr>
                      <a:r>
                        <a:rPr lang="en-US" sz="1100">
                          <a:solidFill>
                            <a:schemeClr val="accent4"/>
                          </a:solidFill>
                          <a:effectLst/>
                        </a:rPr>
                        <a:t>✓</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3121" marR="33121" marT="0" marB="0" anchor="ctr"/>
                </a:tc>
                <a:tc>
                  <a:txBody>
                    <a:bodyPr/>
                    <a:lstStyle/>
                    <a:p>
                      <a:pPr marL="0" marR="0" algn="ctr">
                        <a:lnSpc>
                          <a:spcPct val="107000"/>
                        </a:lnSpc>
                        <a:spcBef>
                          <a:spcPts val="0"/>
                        </a:spcBef>
                        <a:spcAft>
                          <a:spcPts val="0"/>
                        </a:spcAft>
                        <a:tabLst>
                          <a:tab pos="5280025" algn="l"/>
                        </a:tabLst>
                      </a:pPr>
                      <a:r>
                        <a:rPr lang="en-US" sz="1100">
                          <a:solidFill>
                            <a:schemeClr val="accent4"/>
                          </a:solidFill>
                          <a:effectLst/>
                        </a:rPr>
                        <a:t> </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3121" marR="33121" marT="0" marB="0" anchor="ctr"/>
                </a:tc>
                <a:tc>
                  <a:txBody>
                    <a:bodyPr/>
                    <a:lstStyle/>
                    <a:p>
                      <a:pPr marL="0" marR="0" algn="ctr">
                        <a:lnSpc>
                          <a:spcPct val="107000"/>
                        </a:lnSpc>
                        <a:spcBef>
                          <a:spcPts val="0"/>
                        </a:spcBef>
                        <a:spcAft>
                          <a:spcPts val="0"/>
                        </a:spcAft>
                        <a:tabLst>
                          <a:tab pos="5280025" algn="l"/>
                        </a:tabLst>
                      </a:pPr>
                      <a:r>
                        <a:rPr lang="en-US" sz="1100">
                          <a:solidFill>
                            <a:schemeClr val="accent4"/>
                          </a:solidFill>
                          <a:effectLst/>
                        </a:rPr>
                        <a:t>✓*</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3121" marR="33121" marT="0" marB="0" anchor="ctr"/>
                </a:tc>
                <a:tc>
                  <a:txBody>
                    <a:bodyPr/>
                    <a:lstStyle/>
                    <a:p>
                      <a:pPr marL="0" marR="0" algn="ctr">
                        <a:lnSpc>
                          <a:spcPct val="107000"/>
                        </a:lnSpc>
                        <a:spcBef>
                          <a:spcPts val="0"/>
                        </a:spcBef>
                        <a:spcAft>
                          <a:spcPts val="0"/>
                        </a:spcAft>
                        <a:tabLst>
                          <a:tab pos="5280025" algn="l"/>
                        </a:tabLst>
                      </a:pPr>
                      <a:r>
                        <a:rPr lang="en-US" sz="1100">
                          <a:solidFill>
                            <a:schemeClr val="accent4"/>
                          </a:solidFill>
                          <a:effectLst/>
                        </a:rPr>
                        <a:t> </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3121" marR="33121" marT="0" marB="0" anchor="ctr"/>
                </a:tc>
                <a:tc>
                  <a:txBody>
                    <a:bodyPr/>
                    <a:lstStyle/>
                    <a:p>
                      <a:pPr marL="0" marR="0" algn="ctr">
                        <a:lnSpc>
                          <a:spcPct val="107000"/>
                        </a:lnSpc>
                        <a:spcBef>
                          <a:spcPts val="0"/>
                        </a:spcBef>
                        <a:spcAft>
                          <a:spcPts val="0"/>
                        </a:spcAft>
                        <a:tabLst>
                          <a:tab pos="5280025" algn="l"/>
                        </a:tabLst>
                      </a:pPr>
                      <a:r>
                        <a:rPr lang="en-US" sz="1100">
                          <a:solidFill>
                            <a:schemeClr val="accent4"/>
                          </a:solidFill>
                          <a:effectLst/>
                        </a:rPr>
                        <a:t>✓</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3121" marR="33121" marT="0" marB="0" anchor="ctr"/>
                </a:tc>
                <a:tc>
                  <a:txBody>
                    <a:bodyPr/>
                    <a:lstStyle/>
                    <a:p>
                      <a:pPr marL="0" marR="0">
                        <a:lnSpc>
                          <a:spcPct val="107000"/>
                        </a:lnSpc>
                        <a:spcBef>
                          <a:spcPts val="0"/>
                        </a:spcBef>
                        <a:spcAft>
                          <a:spcPts val="0"/>
                        </a:spcAft>
                      </a:pPr>
                      <a:r>
                        <a:rPr lang="en-US" sz="1100">
                          <a:solidFill>
                            <a:schemeClr val="accent4"/>
                          </a:solidFill>
                          <a:effectLst/>
                        </a:rPr>
                        <a:t> </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3121" marR="33121" marT="0" marB="0" anchor="ctr"/>
                </a:tc>
                <a:extLst>
                  <a:ext uri="{0D108BD9-81ED-4DB2-BD59-A6C34878D82A}">
                    <a16:rowId xmlns:a16="http://schemas.microsoft.com/office/drawing/2014/main" val="863246966"/>
                  </a:ext>
                </a:extLst>
              </a:tr>
              <a:tr h="390273">
                <a:tc>
                  <a:txBody>
                    <a:bodyPr/>
                    <a:lstStyle/>
                    <a:p>
                      <a:pPr marL="0" marR="0" algn="ctr">
                        <a:lnSpc>
                          <a:spcPct val="107000"/>
                        </a:lnSpc>
                        <a:spcBef>
                          <a:spcPts val="0"/>
                        </a:spcBef>
                        <a:spcAft>
                          <a:spcPts val="0"/>
                        </a:spcAft>
                        <a:tabLst>
                          <a:tab pos="5280025" algn="l"/>
                        </a:tabLst>
                      </a:pPr>
                      <a:r>
                        <a:rPr lang="en-US" sz="1100" b="1" dirty="0">
                          <a:solidFill>
                            <a:schemeClr val="accent4"/>
                          </a:solidFill>
                          <a:effectLst/>
                        </a:rPr>
                        <a:t>NT</a:t>
                      </a:r>
                      <a:endParaRPr lang="en-US" sz="1100" b="1"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3121" marR="33121" marT="0" marB="0" anchor="ctr">
                    <a:solidFill>
                      <a:schemeClr val="accent2">
                        <a:lumMod val="20000"/>
                        <a:lumOff val="80000"/>
                      </a:schemeClr>
                    </a:solidFill>
                  </a:tcPr>
                </a:tc>
                <a:tc>
                  <a:txBody>
                    <a:bodyPr/>
                    <a:lstStyle/>
                    <a:p>
                      <a:pPr marL="0" marR="0" algn="ctr">
                        <a:lnSpc>
                          <a:spcPct val="107000"/>
                        </a:lnSpc>
                        <a:spcBef>
                          <a:spcPts val="0"/>
                        </a:spcBef>
                        <a:spcAft>
                          <a:spcPts val="0"/>
                        </a:spcAft>
                        <a:tabLst>
                          <a:tab pos="5280025" algn="l"/>
                        </a:tabLst>
                      </a:pPr>
                      <a:r>
                        <a:rPr lang="en-US" sz="1100">
                          <a:solidFill>
                            <a:schemeClr val="accent4"/>
                          </a:solidFill>
                          <a:effectLst/>
                        </a:rPr>
                        <a:t>✓</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3121" marR="33121" marT="0" marB="0" anchor="ctr"/>
                </a:tc>
                <a:tc>
                  <a:txBody>
                    <a:bodyPr/>
                    <a:lstStyle/>
                    <a:p>
                      <a:pPr marL="0" marR="0" algn="ctr">
                        <a:lnSpc>
                          <a:spcPct val="107000"/>
                        </a:lnSpc>
                        <a:spcBef>
                          <a:spcPts val="0"/>
                        </a:spcBef>
                        <a:spcAft>
                          <a:spcPts val="0"/>
                        </a:spcAft>
                        <a:tabLst>
                          <a:tab pos="5280025" algn="l"/>
                        </a:tabLst>
                      </a:pPr>
                      <a:r>
                        <a:rPr lang="en-US" sz="1100">
                          <a:solidFill>
                            <a:schemeClr val="accent4"/>
                          </a:solidFill>
                          <a:effectLst/>
                        </a:rPr>
                        <a:t>✓</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3121" marR="33121" marT="0" marB="0" anchor="ctr"/>
                </a:tc>
                <a:tc>
                  <a:txBody>
                    <a:bodyPr/>
                    <a:lstStyle/>
                    <a:p>
                      <a:pPr marL="0" marR="0" algn="ctr">
                        <a:lnSpc>
                          <a:spcPct val="107000"/>
                        </a:lnSpc>
                        <a:spcBef>
                          <a:spcPts val="0"/>
                        </a:spcBef>
                        <a:spcAft>
                          <a:spcPts val="0"/>
                        </a:spcAft>
                        <a:tabLst>
                          <a:tab pos="5280025" algn="l"/>
                        </a:tabLst>
                      </a:pPr>
                      <a:r>
                        <a:rPr lang="en-US" sz="1100">
                          <a:solidFill>
                            <a:schemeClr val="accent4"/>
                          </a:solidFill>
                          <a:effectLst/>
                        </a:rPr>
                        <a:t>✓</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3121" marR="33121" marT="0" marB="0" anchor="ctr"/>
                </a:tc>
                <a:tc>
                  <a:txBody>
                    <a:bodyPr/>
                    <a:lstStyle/>
                    <a:p>
                      <a:pPr marL="0" marR="0" algn="ctr">
                        <a:lnSpc>
                          <a:spcPct val="107000"/>
                        </a:lnSpc>
                        <a:spcBef>
                          <a:spcPts val="0"/>
                        </a:spcBef>
                        <a:spcAft>
                          <a:spcPts val="0"/>
                        </a:spcAft>
                        <a:tabLst>
                          <a:tab pos="5280025" algn="l"/>
                        </a:tabLst>
                      </a:pPr>
                      <a:r>
                        <a:rPr lang="en-US" sz="1100">
                          <a:solidFill>
                            <a:schemeClr val="accent4"/>
                          </a:solidFill>
                          <a:effectLst/>
                        </a:rPr>
                        <a:t>✓</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3121" marR="33121" marT="0" marB="0" anchor="ctr"/>
                </a:tc>
                <a:tc>
                  <a:txBody>
                    <a:bodyPr/>
                    <a:lstStyle/>
                    <a:p>
                      <a:pPr marL="0" marR="0" algn="ctr">
                        <a:lnSpc>
                          <a:spcPct val="107000"/>
                        </a:lnSpc>
                        <a:spcBef>
                          <a:spcPts val="0"/>
                        </a:spcBef>
                        <a:spcAft>
                          <a:spcPts val="0"/>
                        </a:spcAft>
                        <a:tabLst>
                          <a:tab pos="5280025" algn="l"/>
                        </a:tabLst>
                      </a:pPr>
                      <a:r>
                        <a:rPr lang="en-US" sz="1100">
                          <a:solidFill>
                            <a:schemeClr val="accent4"/>
                          </a:solidFill>
                          <a:effectLst/>
                        </a:rPr>
                        <a:t>✓</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3121" marR="33121" marT="0" marB="0" anchor="ctr"/>
                </a:tc>
                <a:tc>
                  <a:txBody>
                    <a:bodyPr/>
                    <a:lstStyle/>
                    <a:p>
                      <a:pPr marL="342900" marR="0" lvl="0" indent="-342900">
                        <a:lnSpc>
                          <a:spcPct val="107000"/>
                        </a:lnSpc>
                        <a:spcBef>
                          <a:spcPts val="0"/>
                        </a:spcBef>
                        <a:spcAft>
                          <a:spcPts val="0"/>
                        </a:spcAft>
                        <a:buFont typeface="Symbol" panose="05050102010706020507" pitchFamily="18" charset="2"/>
                        <a:buChar char=""/>
                        <a:tabLst>
                          <a:tab pos="5280025" algn="l"/>
                        </a:tabLst>
                      </a:pPr>
                      <a:r>
                        <a:rPr lang="en-US" sz="1100" dirty="0">
                          <a:solidFill>
                            <a:schemeClr val="accent4"/>
                          </a:solidFill>
                          <a:effectLst/>
                        </a:rPr>
                        <a:t>Above average exposure to estrogen </a:t>
                      </a:r>
                    </a:p>
                    <a:p>
                      <a:pPr marL="342900" marR="0" lvl="0" indent="-342900">
                        <a:lnSpc>
                          <a:spcPct val="107000"/>
                        </a:lnSpc>
                        <a:spcBef>
                          <a:spcPts val="0"/>
                        </a:spcBef>
                        <a:spcAft>
                          <a:spcPts val="0"/>
                        </a:spcAft>
                        <a:buFont typeface="Symbol" panose="05050102010706020507" pitchFamily="18" charset="2"/>
                        <a:buChar char=""/>
                        <a:tabLst>
                          <a:tab pos="5280025" algn="l"/>
                        </a:tabLst>
                      </a:pPr>
                      <a:r>
                        <a:rPr lang="en-US" sz="1100" dirty="0">
                          <a:solidFill>
                            <a:schemeClr val="accent4"/>
                          </a:solidFill>
                          <a:effectLst/>
                        </a:rPr>
                        <a:t>Drinking more than one drink of alcohol per day</a:t>
                      </a:r>
                    </a:p>
                    <a:p>
                      <a:pPr marL="342900" marR="0" lvl="0" indent="-342900">
                        <a:lnSpc>
                          <a:spcPct val="107000"/>
                        </a:lnSpc>
                        <a:spcBef>
                          <a:spcPts val="0"/>
                        </a:spcBef>
                        <a:spcAft>
                          <a:spcPts val="0"/>
                        </a:spcAft>
                        <a:buFont typeface="Symbol" panose="05050102010706020507" pitchFamily="18" charset="2"/>
                        <a:buChar char=""/>
                        <a:tabLst>
                          <a:tab pos="5280025" algn="l"/>
                        </a:tabLst>
                      </a:pPr>
                      <a:r>
                        <a:rPr lang="en-US" sz="1100" dirty="0">
                          <a:solidFill>
                            <a:schemeClr val="accent4"/>
                          </a:solidFill>
                          <a:effectLst/>
                        </a:rPr>
                        <a:t>Being overweight or obese after menopause</a:t>
                      </a:r>
                    </a:p>
                    <a:p>
                      <a:pPr marL="342900" marR="0" lvl="0" indent="-342900">
                        <a:lnSpc>
                          <a:spcPct val="107000"/>
                        </a:lnSpc>
                        <a:spcBef>
                          <a:spcPts val="0"/>
                        </a:spcBef>
                        <a:spcAft>
                          <a:spcPts val="0"/>
                        </a:spcAft>
                        <a:buFont typeface="Symbol" panose="05050102010706020507" pitchFamily="18" charset="2"/>
                        <a:buChar char=""/>
                        <a:tabLst>
                          <a:tab pos="5280025" algn="l"/>
                        </a:tabLst>
                      </a:pPr>
                      <a:r>
                        <a:rPr lang="en-US" sz="1100" dirty="0">
                          <a:solidFill>
                            <a:schemeClr val="accent4"/>
                          </a:solidFill>
                          <a:effectLst/>
                        </a:rPr>
                        <a:t>Smoking, especially if started at a young age and before the birth of first child. </a:t>
                      </a:r>
                      <a:endParaRPr lang="en-US" sz="1100"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3121" marR="33121" marT="0" marB="0" anchor="ctr"/>
                </a:tc>
                <a:extLst>
                  <a:ext uri="{0D108BD9-81ED-4DB2-BD59-A6C34878D82A}">
                    <a16:rowId xmlns:a16="http://schemas.microsoft.com/office/drawing/2014/main" val="176326961"/>
                  </a:ext>
                </a:extLst>
              </a:tr>
              <a:tr h="154012">
                <a:tc>
                  <a:txBody>
                    <a:bodyPr/>
                    <a:lstStyle/>
                    <a:p>
                      <a:pPr marL="0" marR="0" algn="ctr">
                        <a:lnSpc>
                          <a:spcPct val="107000"/>
                        </a:lnSpc>
                        <a:spcBef>
                          <a:spcPts val="0"/>
                        </a:spcBef>
                        <a:spcAft>
                          <a:spcPts val="0"/>
                        </a:spcAft>
                        <a:tabLst>
                          <a:tab pos="5280025" algn="l"/>
                        </a:tabLst>
                      </a:pPr>
                      <a:r>
                        <a:rPr lang="en-US" sz="1100" b="1">
                          <a:solidFill>
                            <a:schemeClr val="accent4"/>
                          </a:solidFill>
                          <a:effectLst/>
                        </a:rPr>
                        <a:t>NU</a:t>
                      </a:r>
                      <a:endParaRPr lang="en-US" sz="1100" b="1">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3121" marR="33121" marT="0" marB="0" anchor="ctr">
                    <a:solidFill>
                      <a:schemeClr val="accent2">
                        <a:lumMod val="20000"/>
                        <a:lumOff val="80000"/>
                      </a:schemeClr>
                    </a:solidFill>
                  </a:tcPr>
                </a:tc>
                <a:tc>
                  <a:txBody>
                    <a:bodyPr/>
                    <a:lstStyle/>
                    <a:p>
                      <a:pPr marL="0" marR="0" algn="ctr">
                        <a:lnSpc>
                          <a:spcPct val="107000"/>
                        </a:lnSpc>
                        <a:spcBef>
                          <a:spcPts val="0"/>
                        </a:spcBef>
                        <a:spcAft>
                          <a:spcPts val="0"/>
                        </a:spcAft>
                        <a:tabLst>
                          <a:tab pos="5280025" algn="l"/>
                        </a:tabLst>
                      </a:pPr>
                      <a:r>
                        <a:rPr lang="en-US" sz="1100">
                          <a:solidFill>
                            <a:schemeClr val="accent4"/>
                          </a:solidFill>
                          <a:effectLst/>
                        </a:rPr>
                        <a:t>✓</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3121" marR="33121" marT="0" marB="0" anchor="ctr"/>
                </a:tc>
                <a:tc>
                  <a:txBody>
                    <a:bodyPr/>
                    <a:lstStyle/>
                    <a:p>
                      <a:pPr marL="0" marR="0" algn="ctr">
                        <a:lnSpc>
                          <a:spcPct val="107000"/>
                        </a:lnSpc>
                        <a:spcBef>
                          <a:spcPts val="0"/>
                        </a:spcBef>
                        <a:spcAft>
                          <a:spcPts val="0"/>
                        </a:spcAft>
                        <a:tabLst>
                          <a:tab pos="5280025" algn="l"/>
                        </a:tabLst>
                      </a:pPr>
                      <a:r>
                        <a:rPr lang="en-US" sz="1100">
                          <a:solidFill>
                            <a:schemeClr val="accent4"/>
                          </a:solidFill>
                          <a:effectLst/>
                        </a:rPr>
                        <a:t> </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3121" marR="33121" marT="0" marB="0" anchor="ctr"/>
                </a:tc>
                <a:tc>
                  <a:txBody>
                    <a:bodyPr/>
                    <a:lstStyle/>
                    <a:p>
                      <a:pPr marL="457200" marR="0" algn="ctr">
                        <a:lnSpc>
                          <a:spcPct val="107000"/>
                        </a:lnSpc>
                        <a:spcBef>
                          <a:spcPts val="0"/>
                        </a:spcBef>
                        <a:spcAft>
                          <a:spcPts val="0"/>
                        </a:spcAft>
                        <a:tabLst>
                          <a:tab pos="5280025" algn="l"/>
                        </a:tabLst>
                      </a:pPr>
                      <a:r>
                        <a:rPr lang="en-US" sz="1100">
                          <a:solidFill>
                            <a:schemeClr val="accent4"/>
                          </a:solidFill>
                          <a:effectLst/>
                        </a:rPr>
                        <a:t> </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3121" marR="33121" marT="0" marB="0" anchor="ctr"/>
                </a:tc>
                <a:tc>
                  <a:txBody>
                    <a:bodyPr/>
                    <a:lstStyle/>
                    <a:p>
                      <a:pPr marL="457200" marR="0" algn="ctr">
                        <a:lnSpc>
                          <a:spcPct val="107000"/>
                        </a:lnSpc>
                        <a:spcBef>
                          <a:spcPts val="0"/>
                        </a:spcBef>
                        <a:spcAft>
                          <a:spcPts val="0"/>
                        </a:spcAft>
                        <a:tabLst>
                          <a:tab pos="5280025" algn="l"/>
                        </a:tabLst>
                      </a:pPr>
                      <a:r>
                        <a:rPr lang="en-US" sz="1100">
                          <a:solidFill>
                            <a:schemeClr val="accent4"/>
                          </a:solidFill>
                          <a:effectLst/>
                        </a:rPr>
                        <a:t> </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3121" marR="33121" marT="0" marB="0" anchor="ctr"/>
                </a:tc>
                <a:tc>
                  <a:txBody>
                    <a:bodyPr/>
                    <a:lstStyle/>
                    <a:p>
                      <a:pPr marL="0" marR="0" algn="ctr">
                        <a:lnSpc>
                          <a:spcPct val="107000"/>
                        </a:lnSpc>
                        <a:spcBef>
                          <a:spcPts val="0"/>
                        </a:spcBef>
                        <a:spcAft>
                          <a:spcPts val="0"/>
                        </a:spcAft>
                        <a:tabLst>
                          <a:tab pos="5280025" algn="l"/>
                        </a:tabLst>
                      </a:pPr>
                      <a:r>
                        <a:rPr lang="en-US" sz="1100">
                          <a:solidFill>
                            <a:schemeClr val="accent4"/>
                          </a:solidFill>
                          <a:effectLst/>
                        </a:rPr>
                        <a:t>✓</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3121" marR="33121" marT="0" marB="0" anchor="ctr"/>
                </a:tc>
                <a:tc>
                  <a:txBody>
                    <a:bodyPr/>
                    <a:lstStyle/>
                    <a:p>
                      <a:pPr marL="152400" marR="0" indent="-133350">
                        <a:lnSpc>
                          <a:spcPct val="107000"/>
                        </a:lnSpc>
                        <a:spcBef>
                          <a:spcPts val="0"/>
                        </a:spcBef>
                        <a:spcAft>
                          <a:spcPts val="0"/>
                        </a:spcAft>
                        <a:tabLst>
                          <a:tab pos="5280025" algn="l"/>
                        </a:tabLst>
                      </a:pPr>
                      <a:r>
                        <a:rPr lang="en-US" sz="1100">
                          <a:solidFill>
                            <a:schemeClr val="accent4"/>
                          </a:solidFill>
                          <a:effectLst/>
                        </a:rPr>
                        <a:t> </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3121" marR="33121" marT="0" marB="0" anchor="ctr"/>
                </a:tc>
                <a:extLst>
                  <a:ext uri="{0D108BD9-81ED-4DB2-BD59-A6C34878D82A}">
                    <a16:rowId xmlns:a16="http://schemas.microsoft.com/office/drawing/2014/main" val="4051265813"/>
                  </a:ext>
                </a:extLst>
              </a:tr>
              <a:tr h="154012">
                <a:tc>
                  <a:txBody>
                    <a:bodyPr/>
                    <a:lstStyle/>
                    <a:p>
                      <a:pPr marL="0" marR="0" algn="ctr">
                        <a:lnSpc>
                          <a:spcPct val="107000"/>
                        </a:lnSpc>
                        <a:spcBef>
                          <a:spcPts val="0"/>
                        </a:spcBef>
                        <a:spcAft>
                          <a:spcPts val="0"/>
                        </a:spcAft>
                        <a:tabLst>
                          <a:tab pos="5280025" algn="l"/>
                        </a:tabLst>
                      </a:pPr>
                      <a:r>
                        <a:rPr lang="en-US" sz="1100" b="1" dirty="0">
                          <a:solidFill>
                            <a:schemeClr val="accent4"/>
                          </a:solidFill>
                          <a:effectLst/>
                        </a:rPr>
                        <a:t>BC</a:t>
                      </a:r>
                      <a:endParaRPr lang="en-US" sz="1100" b="1"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3121" marR="33121" marT="0" marB="0" anchor="ctr">
                    <a:solidFill>
                      <a:schemeClr val="accent2">
                        <a:lumMod val="20000"/>
                        <a:lumOff val="80000"/>
                      </a:schemeClr>
                    </a:solidFill>
                  </a:tcPr>
                </a:tc>
                <a:tc>
                  <a:txBody>
                    <a:bodyPr/>
                    <a:lstStyle/>
                    <a:p>
                      <a:pPr marL="0" marR="0" algn="ctr">
                        <a:lnSpc>
                          <a:spcPct val="107000"/>
                        </a:lnSpc>
                        <a:spcBef>
                          <a:spcPts val="0"/>
                        </a:spcBef>
                        <a:spcAft>
                          <a:spcPts val="0"/>
                        </a:spcAft>
                        <a:tabLst>
                          <a:tab pos="5280025" algn="l"/>
                        </a:tabLst>
                      </a:pPr>
                      <a:r>
                        <a:rPr lang="en-US" sz="1100">
                          <a:solidFill>
                            <a:schemeClr val="accent4"/>
                          </a:solidFill>
                          <a:effectLst/>
                        </a:rPr>
                        <a:t>✓</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3121" marR="33121" marT="0" marB="0" anchor="ctr"/>
                </a:tc>
                <a:tc>
                  <a:txBody>
                    <a:bodyPr/>
                    <a:lstStyle/>
                    <a:p>
                      <a:pPr marL="457200" marR="0" algn="ctr">
                        <a:lnSpc>
                          <a:spcPct val="107000"/>
                        </a:lnSpc>
                        <a:spcBef>
                          <a:spcPts val="0"/>
                        </a:spcBef>
                        <a:spcAft>
                          <a:spcPts val="0"/>
                        </a:spcAft>
                        <a:tabLst>
                          <a:tab pos="5280025" algn="l"/>
                        </a:tabLst>
                      </a:pPr>
                      <a:r>
                        <a:rPr lang="en-US" sz="1100">
                          <a:solidFill>
                            <a:schemeClr val="accent4"/>
                          </a:solidFill>
                          <a:effectLst/>
                        </a:rPr>
                        <a:t> </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3121" marR="33121" marT="0" marB="0" anchor="ctr"/>
                </a:tc>
                <a:tc>
                  <a:txBody>
                    <a:bodyPr/>
                    <a:lstStyle/>
                    <a:p>
                      <a:pPr marL="457200" marR="0" algn="ctr">
                        <a:lnSpc>
                          <a:spcPct val="107000"/>
                        </a:lnSpc>
                        <a:spcBef>
                          <a:spcPts val="0"/>
                        </a:spcBef>
                        <a:spcAft>
                          <a:spcPts val="0"/>
                        </a:spcAft>
                        <a:tabLst>
                          <a:tab pos="5280025" algn="l"/>
                        </a:tabLst>
                      </a:pPr>
                      <a:r>
                        <a:rPr lang="en-US" sz="1100">
                          <a:solidFill>
                            <a:schemeClr val="accent4"/>
                          </a:solidFill>
                          <a:effectLst/>
                        </a:rPr>
                        <a:t> </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3121" marR="33121" marT="0" marB="0" anchor="ctr"/>
                </a:tc>
                <a:tc>
                  <a:txBody>
                    <a:bodyPr/>
                    <a:lstStyle/>
                    <a:p>
                      <a:pPr marL="0" marR="0" algn="ctr">
                        <a:lnSpc>
                          <a:spcPct val="107000"/>
                        </a:lnSpc>
                        <a:spcBef>
                          <a:spcPts val="0"/>
                        </a:spcBef>
                        <a:spcAft>
                          <a:spcPts val="0"/>
                        </a:spcAft>
                        <a:tabLst>
                          <a:tab pos="5280025" algn="l"/>
                        </a:tabLst>
                      </a:pPr>
                      <a:r>
                        <a:rPr lang="en-US" sz="1100">
                          <a:solidFill>
                            <a:schemeClr val="accent4"/>
                          </a:solidFill>
                          <a:effectLst/>
                        </a:rPr>
                        <a:t>✓</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3121" marR="33121" marT="0" marB="0" anchor="ctr"/>
                </a:tc>
                <a:tc>
                  <a:txBody>
                    <a:bodyPr/>
                    <a:lstStyle/>
                    <a:p>
                      <a:pPr marL="457200" marR="0" algn="ctr">
                        <a:lnSpc>
                          <a:spcPct val="107000"/>
                        </a:lnSpc>
                        <a:spcBef>
                          <a:spcPts val="0"/>
                        </a:spcBef>
                        <a:spcAft>
                          <a:spcPts val="0"/>
                        </a:spcAft>
                        <a:tabLst>
                          <a:tab pos="5280025" algn="l"/>
                        </a:tabLst>
                      </a:pPr>
                      <a:r>
                        <a:rPr lang="en-US" sz="1100">
                          <a:solidFill>
                            <a:schemeClr val="accent4"/>
                          </a:solidFill>
                          <a:effectLst/>
                        </a:rPr>
                        <a:t> </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3121" marR="33121" marT="0" marB="0" anchor="ctr"/>
                </a:tc>
                <a:tc>
                  <a:txBody>
                    <a:bodyPr/>
                    <a:lstStyle/>
                    <a:p>
                      <a:pPr marL="152400" marR="0" indent="-133350">
                        <a:lnSpc>
                          <a:spcPct val="107000"/>
                        </a:lnSpc>
                        <a:spcBef>
                          <a:spcPts val="0"/>
                        </a:spcBef>
                        <a:spcAft>
                          <a:spcPts val="0"/>
                        </a:spcAft>
                        <a:tabLst>
                          <a:tab pos="5280025" algn="l"/>
                        </a:tabLst>
                      </a:pPr>
                      <a:r>
                        <a:rPr lang="en-US" sz="1100">
                          <a:solidFill>
                            <a:schemeClr val="accent4"/>
                          </a:solidFill>
                          <a:effectLst/>
                        </a:rPr>
                        <a:t> </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3121" marR="33121" marT="0" marB="0" anchor="ctr"/>
                </a:tc>
                <a:extLst>
                  <a:ext uri="{0D108BD9-81ED-4DB2-BD59-A6C34878D82A}">
                    <a16:rowId xmlns:a16="http://schemas.microsoft.com/office/drawing/2014/main" val="3379358733"/>
                  </a:ext>
                </a:extLst>
              </a:tr>
              <a:tr h="154012">
                <a:tc>
                  <a:txBody>
                    <a:bodyPr/>
                    <a:lstStyle/>
                    <a:p>
                      <a:pPr marL="0" marR="0" algn="ctr">
                        <a:lnSpc>
                          <a:spcPct val="107000"/>
                        </a:lnSpc>
                        <a:spcBef>
                          <a:spcPts val="0"/>
                        </a:spcBef>
                        <a:spcAft>
                          <a:spcPts val="0"/>
                        </a:spcAft>
                        <a:tabLst>
                          <a:tab pos="5280025" algn="l"/>
                        </a:tabLst>
                      </a:pPr>
                      <a:r>
                        <a:rPr lang="en-US" sz="1100" b="1">
                          <a:solidFill>
                            <a:schemeClr val="accent4"/>
                          </a:solidFill>
                          <a:effectLst/>
                        </a:rPr>
                        <a:t>AB</a:t>
                      </a:r>
                      <a:endParaRPr lang="en-US" sz="1100" b="1">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3121" marR="33121" marT="0" marB="0" anchor="ctr">
                    <a:solidFill>
                      <a:schemeClr val="accent2">
                        <a:lumMod val="20000"/>
                        <a:lumOff val="80000"/>
                      </a:schemeClr>
                    </a:solidFill>
                  </a:tcPr>
                </a:tc>
                <a:tc>
                  <a:txBody>
                    <a:bodyPr/>
                    <a:lstStyle/>
                    <a:p>
                      <a:pPr marL="0" marR="0" algn="ctr">
                        <a:lnSpc>
                          <a:spcPct val="107000"/>
                        </a:lnSpc>
                        <a:spcBef>
                          <a:spcPts val="0"/>
                        </a:spcBef>
                        <a:spcAft>
                          <a:spcPts val="0"/>
                        </a:spcAft>
                        <a:tabLst>
                          <a:tab pos="5280025" algn="l"/>
                        </a:tabLst>
                      </a:pPr>
                      <a:r>
                        <a:rPr lang="en-US" sz="1100">
                          <a:solidFill>
                            <a:schemeClr val="accent4"/>
                          </a:solidFill>
                          <a:effectLst/>
                        </a:rPr>
                        <a:t>✓</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3121" marR="33121" marT="0" marB="0" anchor="ctr"/>
                </a:tc>
                <a:tc>
                  <a:txBody>
                    <a:bodyPr/>
                    <a:lstStyle/>
                    <a:p>
                      <a:pPr marL="457200" marR="0" algn="ctr">
                        <a:lnSpc>
                          <a:spcPct val="107000"/>
                        </a:lnSpc>
                        <a:spcBef>
                          <a:spcPts val="0"/>
                        </a:spcBef>
                        <a:spcAft>
                          <a:spcPts val="0"/>
                        </a:spcAft>
                        <a:tabLst>
                          <a:tab pos="5280025" algn="l"/>
                        </a:tabLst>
                      </a:pPr>
                      <a:r>
                        <a:rPr lang="en-US" sz="1100">
                          <a:solidFill>
                            <a:schemeClr val="accent4"/>
                          </a:solidFill>
                          <a:effectLst/>
                        </a:rPr>
                        <a:t> </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3121" marR="33121" marT="0" marB="0" anchor="ctr"/>
                </a:tc>
                <a:tc>
                  <a:txBody>
                    <a:bodyPr/>
                    <a:lstStyle/>
                    <a:p>
                      <a:pPr marL="0" marR="0" algn="ctr">
                        <a:lnSpc>
                          <a:spcPct val="107000"/>
                        </a:lnSpc>
                        <a:spcBef>
                          <a:spcPts val="0"/>
                        </a:spcBef>
                        <a:spcAft>
                          <a:spcPts val="0"/>
                        </a:spcAft>
                        <a:tabLst>
                          <a:tab pos="5280025" algn="l"/>
                        </a:tabLst>
                      </a:pPr>
                      <a:r>
                        <a:rPr lang="en-US" sz="1100">
                          <a:solidFill>
                            <a:schemeClr val="accent4"/>
                          </a:solidFill>
                          <a:effectLst/>
                        </a:rPr>
                        <a:t>✓</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3121" marR="33121" marT="0" marB="0" anchor="ctr"/>
                </a:tc>
                <a:tc>
                  <a:txBody>
                    <a:bodyPr/>
                    <a:lstStyle/>
                    <a:p>
                      <a:pPr marL="0" marR="0" algn="ctr">
                        <a:lnSpc>
                          <a:spcPct val="107000"/>
                        </a:lnSpc>
                        <a:spcBef>
                          <a:spcPts val="0"/>
                        </a:spcBef>
                        <a:spcAft>
                          <a:spcPts val="0"/>
                        </a:spcAft>
                        <a:tabLst>
                          <a:tab pos="5280025" algn="l"/>
                        </a:tabLst>
                      </a:pPr>
                      <a:r>
                        <a:rPr lang="en-US" sz="1100">
                          <a:solidFill>
                            <a:schemeClr val="accent4"/>
                          </a:solidFill>
                          <a:effectLst/>
                        </a:rPr>
                        <a:t>✓</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3121" marR="33121" marT="0" marB="0" anchor="ctr"/>
                </a:tc>
                <a:tc>
                  <a:txBody>
                    <a:bodyPr/>
                    <a:lstStyle/>
                    <a:p>
                      <a:pPr marL="0" marR="0" algn="ctr">
                        <a:lnSpc>
                          <a:spcPct val="107000"/>
                        </a:lnSpc>
                        <a:spcBef>
                          <a:spcPts val="0"/>
                        </a:spcBef>
                        <a:spcAft>
                          <a:spcPts val="0"/>
                        </a:spcAft>
                        <a:tabLst>
                          <a:tab pos="5280025" algn="l"/>
                        </a:tabLst>
                      </a:pPr>
                      <a:r>
                        <a:rPr lang="en-US" sz="1100">
                          <a:solidFill>
                            <a:schemeClr val="accent4"/>
                          </a:solidFill>
                          <a:effectLst/>
                        </a:rPr>
                        <a:t>✓</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3121" marR="33121" marT="0" marB="0" anchor="ctr"/>
                </a:tc>
                <a:tc>
                  <a:txBody>
                    <a:bodyPr/>
                    <a:lstStyle/>
                    <a:p>
                      <a:pPr marL="152400" marR="0" indent="-133350">
                        <a:lnSpc>
                          <a:spcPct val="107000"/>
                        </a:lnSpc>
                        <a:spcBef>
                          <a:spcPts val="0"/>
                        </a:spcBef>
                        <a:spcAft>
                          <a:spcPts val="0"/>
                        </a:spcAft>
                        <a:tabLst>
                          <a:tab pos="5280025" algn="l"/>
                        </a:tabLst>
                      </a:pPr>
                      <a:r>
                        <a:rPr lang="en-US" sz="1100">
                          <a:solidFill>
                            <a:schemeClr val="accent4"/>
                          </a:solidFill>
                          <a:effectLst/>
                        </a:rPr>
                        <a:t> </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3121" marR="33121" marT="0" marB="0" anchor="ctr"/>
                </a:tc>
                <a:extLst>
                  <a:ext uri="{0D108BD9-81ED-4DB2-BD59-A6C34878D82A}">
                    <a16:rowId xmlns:a16="http://schemas.microsoft.com/office/drawing/2014/main" val="2384498965"/>
                  </a:ext>
                </a:extLst>
              </a:tr>
              <a:tr h="154012">
                <a:tc>
                  <a:txBody>
                    <a:bodyPr/>
                    <a:lstStyle/>
                    <a:p>
                      <a:pPr marL="0" marR="0" algn="ctr">
                        <a:lnSpc>
                          <a:spcPct val="107000"/>
                        </a:lnSpc>
                        <a:spcBef>
                          <a:spcPts val="0"/>
                        </a:spcBef>
                        <a:spcAft>
                          <a:spcPts val="0"/>
                        </a:spcAft>
                        <a:tabLst>
                          <a:tab pos="5280025" algn="l"/>
                        </a:tabLst>
                      </a:pPr>
                      <a:r>
                        <a:rPr lang="en-US" sz="1100" b="1" dirty="0">
                          <a:solidFill>
                            <a:schemeClr val="accent4"/>
                          </a:solidFill>
                          <a:effectLst/>
                        </a:rPr>
                        <a:t>SK</a:t>
                      </a:r>
                      <a:endParaRPr lang="en-US" sz="1100" b="1"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3121" marR="33121" marT="0" marB="0" anchor="ctr">
                    <a:solidFill>
                      <a:schemeClr val="accent2">
                        <a:lumMod val="20000"/>
                        <a:lumOff val="80000"/>
                      </a:schemeClr>
                    </a:solidFill>
                  </a:tcPr>
                </a:tc>
                <a:tc>
                  <a:txBody>
                    <a:bodyPr/>
                    <a:lstStyle/>
                    <a:p>
                      <a:pPr marL="0" marR="0" algn="ctr">
                        <a:lnSpc>
                          <a:spcPct val="107000"/>
                        </a:lnSpc>
                        <a:spcBef>
                          <a:spcPts val="0"/>
                        </a:spcBef>
                        <a:spcAft>
                          <a:spcPts val="0"/>
                        </a:spcAft>
                        <a:tabLst>
                          <a:tab pos="5280025" algn="l"/>
                        </a:tabLst>
                      </a:pPr>
                      <a:r>
                        <a:rPr lang="en-US" sz="1100">
                          <a:solidFill>
                            <a:schemeClr val="accent4"/>
                          </a:solidFill>
                          <a:effectLst/>
                        </a:rPr>
                        <a:t>✓</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3121" marR="33121" marT="0" marB="0" anchor="ctr"/>
                </a:tc>
                <a:tc>
                  <a:txBody>
                    <a:bodyPr/>
                    <a:lstStyle/>
                    <a:p>
                      <a:pPr marL="0" marR="0" algn="ctr">
                        <a:lnSpc>
                          <a:spcPct val="107000"/>
                        </a:lnSpc>
                        <a:spcBef>
                          <a:spcPts val="0"/>
                        </a:spcBef>
                        <a:spcAft>
                          <a:spcPts val="0"/>
                        </a:spcAft>
                        <a:tabLst>
                          <a:tab pos="5280025" algn="l"/>
                        </a:tabLst>
                      </a:pPr>
                      <a:r>
                        <a:rPr lang="en-US" sz="1100">
                          <a:solidFill>
                            <a:schemeClr val="accent4"/>
                          </a:solidFill>
                          <a:effectLst/>
                        </a:rPr>
                        <a:t>✓</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3121" marR="33121" marT="0" marB="0" anchor="ctr"/>
                </a:tc>
                <a:tc>
                  <a:txBody>
                    <a:bodyPr/>
                    <a:lstStyle/>
                    <a:p>
                      <a:pPr marL="0" marR="0" algn="ctr">
                        <a:lnSpc>
                          <a:spcPct val="107000"/>
                        </a:lnSpc>
                        <a:spcBef>
                          <a:spcPts val="0"/>
                        </a:spcBef>
                        <a:spcAft>
                          <a:spcPts val="0"/>
                        </a:spcAft>
                        <a:tabLst>
                          <a:tab pos="5280025" algn="l"/>
                        </a:tabLst>
                      </a:pPr>
                      <a:r>
                        <a:rPr lang="en-US" sz="1100">
                          <a:solidFill>
                            <a:schemeClr val="accent4"/>
                          </a:solidFill>
                          <a:effectLst/>
                        </a:rPr>
                        <a:t>✓</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3121" marR="33121" marT="0" marB="0" anchor="ctr"/>
                </a:tc>
                <a:tc>
                  <a:txBody>
                    <a:bodyPr/>
                    <a:lstStyle/>
                    <a:p>
                      <a:pPr marL="0" marR="0" algn="ctr">
                        <a:lnSpc>
                          <a:spcPct val="107000"/>
                        </a:lnSpc>
                        <a:spcBef>
                          <a:spcPts val="0"/>
                        </a:spcBef>
                        <a:spcAft>
                          <a:spcPts val="0"/>
                        </a:spcAft>
                        <a:tabLst>
                          <a:tab pos="5280025" algn="l"/>
                        </a:tabLst>
                      </a:pPr>
                      <a:r>
                        <a:rPr lang="en-US" sz="1100">
                          <a:solidFill>
                            <a:schemeClr val="accent4"/>
                          </a:solidFill>
                          <a:effectLst/>
                        </a:rPr>
                        <a:t>✓</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3121" marR="33121" marT="0" marB="0" anchor="ctr"/>
                </a:tc>
                <a:tc>
                  <a:txBody>
                    <a:bodyPr/>
                    <a:lstStyle/>
                    <a:p>
                      <a:pPr marL="0" marR="0" algn="ctr">
                        <a:lnSpc>
                          <a:spcPct val="107000"/>
                        </a:lnSpc>
                        <a:spcBef>
                          <a:spcPts val="0"/>
                        </a:spcBef>
                        <a:spcAft>
                          <a:spcPts val="0"/>
                        </a:spcAft>
                        <a:tabLst>
                          <a:tab pos="5280025" algn="l"/>
                        </a:tabLst>
                      </a:pPr>
                      <a:r>
                        <a:rPr lang="en-US" sz="1100">
                          <a:solidFill>
                            <a:schemeClr val="accent4"/>
                          </a:solidFill>
                          <a:effectLst/>
                        </a:rPr>
                        <a:t>✓</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3121" marR="33121" marT="0" marB="0" anchor="ctr"/>
                </a:tc>
                <a:tc>
                  <a:txBody>
                    <a:bodyPr/>
                    <a:lstStyle/>
                    <a:p>
                      <a:pPr marL="342900" marR="0" lvl="0" indent="-342900">
                        <a:lnSpc>
                          <a:spcPct val="107000"/>
                        </a:lnSpc>
                        <a:spcBef>
                          <a:spcPts val="0"/>
                        </a:spcBef>
                        <a:spcAft>
                          <a:spcPts val="0"/>
                        </a:spcAft>
                        <a:buFont typeface="Symbol" panose="05050102010706020507" pitchFamily="18" charset="2"/>
                        <a:buChar char=""/>
                        <a:tabLst>
                          <a:tab pos="5280025" algn="l"/>
                        </a:tabLst>
                      </a:pPr>
                      <a:r>
                        <a:rPr lang="en-US" sz="1100">
                          <a:solidFill>
                            <a:schemeClr val="accent4"/>
                          </a:solidFill>
                          <a:effectLst/>
                        </a:rPr>
                        <a:t>Personal history of breast cancer</a:t>
                      </a:r>
                    </a:p>
                    <a:p>
                      <a:pPr marL="342900" marR="0" lvl="0" indent="-342900">
                        <a:lnSpc>
                          <a:spcPct val="107000"/>
                        </a:lnSpc>
                        <a:spcBef>
                          <a:spcPts val="0"/>
                        </a:spcBef>
                        <a:spcAft>
                          <a:spcPts val="0"/>
                        </a:spcAft>
                        <a:buFont typeface="Symbol" panose="05050102010706020507" pitchFamily="18" charset="2"/>
                        <a:buChar char=""/>
                        <a:tabLst>
                          <a:tab pos="5280025" algn="l"/>
                        </a:tabLst>
                      </a:pPr>
                      <a:r>
                        <a:rPr lang="en-US" sz="1100">
                          <a:solidFill>
                            <a:schemeClr val="accent4"/>
                          </a:solidFill>
                          <a:effectLst/>
                        </a:rPr>
                        <a:t>Personal history of other cancer</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3121" marR="33121" marT="0" marB="0" anchor="ctr"/>
                </a:tc>
                <a:extLst>
                  <a:ext uri="{0D108BD9-81ED-4DB2-BD59-A6C34878D82A}">
                    <a16:rowId xmlns:a16="http://schemas.microsoft.com/office/drawing/2014/main" val="1606872433"/>
                  </a:ext>
                </a:extLst>
              </a:tr>
              <a:tr h="311520">
                <a:tc>
                  <a:txBody>
                    <a:bodyPr/>
                    <a:lstStyle/>
                    <a:p>
                      <a:pPr marL="0" marR="0" algn="ctr">
                        <a:lnSpc>
                          <a:spcPct val="107000"/>
                        </a:lnSpc>
                        <a:spcBef>
                          <a:spcPts val="0"/>
                        </a:spcBef>
                        <a:spcAft>
                          <a:spcPts val="0"/>
                        </a:spcAft>
                        <a:tabLst>
                          <a:tab pos="5280025" algn="l"/>
                        </a:tabLst>
                      </a:pPr>
                      <a:r>
                        <a:rPr lang="en-US" sz="1100" b="1" dirty="0">
                          <a:solidFill>
                            <a:schemeClr val="accent4"/>
                          </a:solidFill>
                          <a:effectLst/>
                        </a:rPr>
                        <a:t>MB</a:t>
                      </a:r>
                      <a:endParaRPr lang="en-US" sz="1100" b="1"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3121" marR="33121" marT="0" marB="0" anchor="ctr">
                    <a:solidFill>
                      <a:schemeClr val="accent2">
                        <a:lumMod val="20000"/>
                        <a:lumOff val="80000"/>
                      </a:schemeClr>
                    </a:solidFill>
                  </a:tcPr>
                </a:tc>
                <a:tc>
                  <a:txBody>
                    <a:bodyPr/>
                    <a:lstStyle/>
                    <a:p>
                      <a:pPr marL="0" marR="0" algn="ctr">
                        <a:lnSpc>
                          <a:spcPct val="107000"/>
                        </a:lnSpc>
                        <a:spcBef>
                          <a:spcPts val="0"/>
                        </a:spcBef>
                        <a:spcAft>
                          <a:spcPts val="0"/>
                        </a:spcAft>
                        <a:tabLst>
                          <a:tab pos="5280025" algn="l"/>
                        </a:tabLst>
                      </a:pPr>
                      <a:r>
                        <a:rPr lang="en-US" sz="1100">
                          <a:solidFill>
                            <a:schemeClr val="accent4"/>
                          </a:solidFill>
                          <a:effectLst/>
                        </a:rPr>
                        <a:t>✓</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3121" marR="33121" marT="0" marB="0" anchor="ctr"/>
                </a:tc>
                <a:tc>
                  <a:txBody>
                    <a:bodyPr/>
                    <a:lstStyle/>
                    <a:p>
                      <a:pPr marL="457200" marR="0" algn="ctr">
                        <a:lnSpc>
                          <a:spcPct val="107000"/>
                        </a:lnSpc>
                        <a:spcBef>
                          <a:spcPts val="0"/>
                        </a:spcBef>
                        <a:spcAft>
                          <a:spcPts val="0"/>
                        </a:spcAft>
                        <a:tabLst>
                          <a:tab pos="5280025" algn="l"/>
                        </a:tabLst>
                      </a:pPr>
                      <a:r>
                        <a:rPr lang="en-US" sz="1100" u="none" strike="noStrike">
                          <a:solidFill>
                            <a:schemeClr val="accent4"/>
                          </a:solidFill>
                          <a:effectLst/>
                        </a:rPr>
                        <a:t> </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3121" marR="33121" marT="0" marB="0" anchor="ctr"/>
                </a:tc>
                <a:tc>
                  <a:txBody>
                    <a:bodyPr/>
                    <a:lstStyle/>
                    <a:p>
                      <a:pPr marL="457200" marR="0" algn="ctr">
                        <a:lnSpc>
                          <a:spcPct val="107000"/>
                        </a:lnSpc>
                        <a:spcBef>
                          <a:spcPts val="0"/>
                        </a:spcBef>
                        <a:spcAft>
                          <a:spcPts val="0"/>
                        </a:spcAft>
                        <a:tabLst>
                          <a:tab pos="5280025" algn="l"/>
                        </a:tabLst>
                      </a:pPr>
                      <a:r>
                        <a:rPr lang="en-US" sz="1100" u="none" strike="noStrike">
                          <a:solidFill>
                            <a:schemeClr val="accent4"/>
                          </a:solidFill>
                          <a:effectLst/>
                        </a:rPr>
                        <a:t> </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3121" marR="33121" marT="0" marB="0" anchor="ctr"/>
                </a:tc>
                <a:tc>
                  <a:txBody>
                    <a:bodyPr/>
                    <a:lstStyle/>
                    <a:p>
                      <a:pPr marL="0" marR="0" algn="ctr">
                        <a:lnSpc>
                          <a:spcPct val="107000"/>
                        </a:lnSpc>
                        <a:spcBef>
                          <a:spcPts val="0"/>
                        </a:spcBef>
                        <a:spcAft>
                          <a:spcPts val="0"/>
                        </a:spcAft>
                        <a:tabLst>
                          <a:tab pos="5280025" algn="l"/>
                        </a:tabLst>
                      </a:pPr>
                      <a:r>
                        <a:rPr lang="en-US" sz="1100">
                          <a:solidFill>
                            <a:schemeClr val="accent4"/>
                          </a:solidFill>
                          <a:effectLst/>
                        </a:rPr>
                        <a:t>✓</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3121" marR="33121" marT="0" marB="0" anchor="ctr"/>
                </a:tc>
                <a:tc>
                  <a:txBody>
                    <a:bodyPr/>
                    <a:lstStyle/>
                    <a:p>
                      <a:pPr marL="0" marR="0" algn="ctr">
                        <a:lnSpc>
                          <a:spcPct val="107000"/>
                        </a:lnSpc>
                        <a:spcBef>
                          <a:spcPts val="0"/>
                        </a:spcBef>
                        <a:spcAft>
                          <a:spcPts val="0"/>
                        </a:spcAft>
                        <a:tabLst>
                          <a:tab pos="5280025" algn="l"/>
                        </a:tabLst>
                      </a:pPr>
                      <a:r>
                        <a:rPr lang="en-US" sz="1100">
                          <a:solidFill>
                            <a:schemeClr val="accent4"/>
                          </a:solidFill>
                          <a:effectLst/>
                        </a:rPr>
                        <a:t>✓</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3121" marR="33121" marT="0" marB="0" anchor="ctr"/>
                </a:tc>
                <a:tc>
                  <a:txBody>
                    <a:bodyPr/>
                    <a:lstStyle/>
                    <a:p>
                      <a:pPr marL="342900" marR="0" lvl="0" indent="-342900">
                        <a:lnSpc>
                          <a:spcPct val="107000"/>
                        </a:lnSpc>
                        <a:spcBef>
                          <a:spcPts val="0"/>
                        </a:spcBef>
                        <a:spcAft>
                          <a:spcPts val="0"/>
                        </a:spcAft>
                        <a:buFont typeface="Symbol" panose="05050102010706020507" pitchFamily="18" charset="2"/>
                        <a:buChar char=""/>
                        <a:tabLst>
                          <a:tab pos="5280025" algn="l"/>
                        </a:tabLst>
                      </a:pPr>
                      <a:r>
                        <a:rPr lang="en-US" sz="1100">
                          <a:solidFill>
                            <a:schemeClr val="accent4"/>
                          </a:solidFill>
                          <a:effectLst/>
                        </a:rPr>
                        <a:t>At least one 1st or 2nd degree female relative on either maternal or paternal side of the family with a history of breast or ovarian cancer that does not fall into the high increased risk category</a:t>
                      </a:r>
                    </a:p>
                    <a:p>
                      <a:pPr marL="342900" marR="0" lvl="0" indent="-342900">
                        <a:lnSpc>
                          <a:spcPct val="107000"/>
                        </a:lnSpc>
                        <a:spcBef>
                          <a:spcPts val="0"/>
                        </a:spcBef>
                        <a:spcAft>
                          <a:spcPts val="0"/>
                        </a:spcAft>
                        <a:buFont typeface="Symbol" panose="05050102010706020507" pitchFamily="18" charset="2"/>
                        <a:buChar char=""/>
                        <a:tabLst>
                          <a:tab pos="5280025" algn="l"/>
                        </a:tabLst>
                      </a:pPr>
                      <a:r>
                        <a:rPr lang="en-US" sz="1100">
                          <a:solidFill>
                            <a:schemeClr val="accent4"/>
                          </a:solidFill>
                          <a:effectLst/>
                        </a:rPr>
                        <a:t>Ashkenazi decent</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3121" marR="33121" marT="0" marB="0" anchor="ctr"/>
                </a:tc>
                <a:extLst>
                  <a:ext uri="{0D108BD9-81ED-4DB2-BD59-A6C34878D82A}">
                    <a16:rowId xmlns:a16="http://schemas.microsoft.com/office/drawing/2014/main" val="3822277044"/>
                  </a:ext>
                </a:extLst>
              </a:tr>
              <a:tr h="311520">
                <a:tc>
                  <a:txBody>
                    <a:bodyPr/>
                    <a:lstStyle/>
                    <a:p>
                      <a:pPr marL="0" marR="0" algn="ctr">
                        <a:lnSpc>
                          <a:spcPct val="107000"/>
                        </a:lnSpc>
                        <a:spcBef>
                          <a:spcPts val="0"/>
                        </a:spcBef>
                        <a:spcAft>
                          <a:spcPts val="0"/>
                        </a:spcAft>
                        <a:tabLst>
                          <a:tab pos="5280025" algn="l"/>
                        </a:tabLst>
                      </a:pPr>
                      <a:r>
                        <a:rPr lang="en-US" sz="1100" b="1" dirty="0">
                          <a:solidFill>
                            <a:schemeClr val="accent4"/>
                          </a:solidFill>
                          <a:effectLst/>
                        </a:rPr>
                        <a:t>ON</a:t>
                      </a:r>
                      <a:endParaRPr lang="en-US" sz="1100" b="1"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3121" marR="33121" marT="0" marB="0" anchor="ctr">
                    <a:solidFill>
                      <a:schemeClr val="accent2">
                        <a:lumMod val="20000"/>
                        <a:lumOff val="80000"/>
                      </a:schemeClr>
                    </a:solidFill>
                  </a:tcPr>
                </a:tc>
                <a:tc>
                  <a:txBody>
                    <a:bodyPr/>
                    <a:lstStyle/>
                    <a:p>
                      <a:pPr marL="0" marR="0" algn="ctr">
                        <a:lnSpc>
                          <a:spcPct val="107000"/>
                        </a:lnSpc>
                        <a:spcBef>
                          <a:spcPts val="0"/>
                        </a:spcBef>
                        <a:spcAft>
                          <a:spcPts val="0"/>
                        </a:spcAft>
                        <a:tabLst>
                          <a:tab pos="5280025" algn="l"/>
                        </a:tabLst>
                      </a:pPr>
                      <a:r>
                        <a:rPr lang="en-US" sz="1100">
                          <a:solidFill>
                            <a:schemeClr val="accent4"/>
                          </a:solidFill>
                          <a:effectLst/>
                        </a:rPr>
                        <a:t>✓</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3121" marR="33121" marT="0" marB="0" anchor="ctr"/>
                </a:tc>
                <a:tc>
                  <a:txBody>
                    <a:bodyPr/>
                    <a:lstStyle/>
                    <a:p>
                      <a:pPr marL="457200" marR="0" algn="ctr">
                        <a:lnSpc>
                          <a:spcPct val="107000"/>
                        </a:lnSpc>
                        <a:spcBef>
                          <a:spcPts val="0"/>
                        </a:spcBef>
                        <a:spcAft>
                          <a:spcPts val="0"/>
                        </a:spcAft>
                        <a:tabLst>
                          <a:tab pos="5280025" algn="l"/>
                        </a:tabLst>
                      </a:pPr>
                      <a:r>
                        <a:rPr lang="en-US" sz="1100">
                          <a:solidFill>
                            <a:schemeClr val="accent4"/>
                          </a:solidFill>
                          <a:effectLst/>
                        </a:rPr>
                        <a:t> </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3121" marR="33121" marT="0" marB="0" anchor="ctr"/>
                </a:tc>
                <a:tc>
                  <a:txBody>
                    <a:bodyPr/>
                    <a:lstStyle/>
                    <a:p>
                      <a:pPr marL="0" marR="0" algn="ctr">
                        <a:lnSpc>
                          <a:spcPct val="107000"/>
                        </a:lnSpc>
                        <a:spcBef>
                          <a:spcPts val="0"/>
                        </a:spcBef>
                        <a:spcAft>
                          <a:spcPts val="0"/>
                        </a:spcAft>
                        <a:tabLst>
                          <a:tab pos="5280025" algn="l"/>
                        </a:tabLst>
                      </a:pPr>
                      <a:r>
                        <a:rPr lang="en-US" sz="1100">
                          <a:solidFill>
                            <a:schemeClr val="accent4"/>
                          </a:solidFill>
                          <a:effectLst/>
                        </a:rPr>
                        <a:t>✓</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3121" marR="33121" marT="0" marB="0" anchor="ctr"/>
                </a:tc>
                <a:tc>
                  <a:txBody>
                    <a:bodyPr/>
                    <a:lstStyle/>
                    <a:p>
                      <a:pPr marL="0" marR="0" algn="ctr">
                        <a:lnSpc>
                          <a:spcPct val="107000"/>
                        </a:lnSpc>
                        <a:spcBef>
                          <a:spcPts val="0"/>
                        </a:spcBef>
                        <a:spcAft>
                          <a:spcPts val="0"/>
                        </a:spcAft>
                        <a:tabLst>
                          <a:tab pos="5280025" algn="l"/>
                        </a:tabLst>
                      </a:pPr>
                      <a:r>
                        <a:rPr lang="en-US" sz="1100">
                          <a:solidFill>
                            <a:schemeClr val="accent4"/>
                          </a:solidFill>
                          <a:effectLst/>
                        </a:rPr>
                        <a:t>✓</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3121" marR="33121" marT="0" marB="0" anchor="ctr"/>
                </a:tc>
                <a:tc>
                  <a:txBody>
                    <a:bodyPr/>
                    <a:lstStyle/>
                    <a:p>
                      <a:pPr marL="0" marR="0" algn="ctr">
                        <a:lnSpc>
                          <a:spcPct val="107000"/>
                        </a:lnSpc>
                        <a:spcBef>
                          <a:spcPts val="0"/>
                        </a:spcBef>
                        <a:spcAft>
                          <a:spcPts val="0"/>
                        </a:spcAft>
                        <a:tabLst>
                          <a:tab pos="5280025" algn="l"/>
                        </a:tabLst>
                      </a:pPr>
                      <a:r>
                        <a:rPr lang="en-US" sz="1100">
                          <a:solidFill>
                            <a:schemeClr val="accent4"/>
                          </a:solidFill>
                          <a:effectLst/>
                        </a:rPr>
                        <a:t>✓</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3121" marR="33121" marT="0" marB="0" anchor="ctr"/>
                </a:tc>
                <a:tc>
                  <a:txBody>
                    <a:bodyPr/>
                    <a:lstStyle/>
                    <a:p>
                      <a:pPr marL="342900" marR="0" lvl="0" indent="-342900">
                        <a:lnSpc>
                          <a:spcPct val="107000"/>
                        </a:lnSpc>
                        <a:spcBef>
                          <a:spcPts val="0"/>
                        </a:spcBef>
                        <a:spcAft>
                          <a:spcPts val="0"/>
                        </a:spcAft>
                        <a:buFont typeface="Symbol" panose="05050102010706020507" pitchFamily="18" charset="2"/>
                        <a:buChar char=""/>
                        <a:tabLst>
                          <a:tab pos="5280025" algn="l"/>
                        </a:tabLst>
                      </a:pPr>
                      <a:r>
                        <a:rPr lang="en-US" sz="1100">
                          <a:solidFill>
                            <a:schemeClr val="accent4"/>
                          </a:solidFill>
                          <a:effectLst/>
                        </a:rPr>
                        <a:t>Personal or first-degree family history of ovarian cancer</a:t>
                      </a:r>
                    </a:p>
                    <a:p>
                      <a:pPr marL="342900" marR="0" lvl="0" indent="-342900">
                        <a:lnSpc>
                          <a:spcPct val="107000"/>
                        </a:lnSpc>
                        <a:spcBef>
                          <a:spcPts val="0"/>
                        </a:spcBef>
                        <a:spcAft>
                          <a:spcPts val="0"/>
                        </a:spcAft>
                        <a:buFont typeface="Symbol" panose="05050102010706020507" pitchFamily="18" charset="2"/>
                        <a:buChar char=""/>
                        <a:tabLst>
                          <a:tab pos="5280025" algn="l"/>
                        </a:tabLst>
                      </a:pPr>
                      <a:r>
                        <a:rPr lang="en-US" sz="1100">
                          <a:solidFill>
                            <a:schemeClr val="accent4"/>
                          </a:solidFill>
                          <a:effectLst/>
                        </a:rPr>
                        <a:t>First-degree male relative with breast cancer at any age</a:t>
                      </a:r>
                    </a:p>
                    <a:p>
                      <a:pPr marL="342900" marR="0" lvl="0" indent="-342900">
                        <a:lnSpc>
                          <a:spcPct val="107000"/>
                        </a:lnSpc>
                        <a:spcBef>
                          <a:spcPts val="0"/>
                        </a:spcBef>
                        <a:spcAft>
                          <a:spcPts val="0"/>
                        </a:spcAft>
                        <a:buFont typeface="Symbol" panose="05050102010706020507" pitchFamily="18" charset="2"/>
                        <a:buChar char=""/>
                        <a:tabLst>
                          <a:tab pos="5280025" algn="l"/>
                        </a:tabLst>
                      </a:pPr>
                      <a:r>
                        <a:rPr lang="en-US" sz="1100">
                          <a:solidFill>
                            <a:schemeClr val="accent4"/>
                          </a:solidFill>
                          <a:effectLst/>
                        </a:rPr>
                        <a:t>Two or more first-degree female relatives with breast cancer at any age, or one under age 50</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3121" marR="33121" marT="0" marB="0" anchor="ctr"/>
                </a:tc>
                <a:extLst>
                  <a:ext uri="{0D108BD9-81ED-4DB2-BD59-A6C34878D82A}">
                    <a16:rowId xmlns:a16="http://schemas.microsoft.com/office/drawing/2014/main" val="2320626989"/>
                  </a:ext>
                </a:extLst>
              </a:tr>
              <a:tr h="154012">
                <a:tc>
                  <a:txBody>
                    <a:bodyPr/>
                    <a:lstStyle/>
                    <a:p>
                      <a:pPr marL="0" marR="0" algn="ctr">
                        <a:lnSpc>
                          <a:spcPct val="107000"/>
                        </a:lnSpc>
                        <a:spcBef>
                          <a:spcPts val="0"/>
                        </a:spcBef>
                        <a:spcAft>
                          <a:spcPts val="0"/>
                        </a:spcAft>
                        <a:tabLst>
                          <a:tab pos="5280025" algn="l"/>
                        </a:tabLst>
                      </a:pPr>
                      <a:r>
                        <a:rPr lang="en-US" sz="1100" b="1" dirty="0">
                          <a:solidFill>
                            <a:schemeClr val="accent4"/>
                          </a:solidFill>
                          <a:effectLst/>
                        </a:rPr>
                        <a:t>QC</a:t>
                      </a:r>
                      <a:endParaRPr lang="en-US" sz="1100" b="1"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3121" marR="33121" marT="0" marB="0" anchor="ctr">
                    <a:solidFill>
                      <a:schemeClr val="accent2">
                        <a:lumMod val="20000"/>
                        <a:lumOff val="80000"/>
                      </a:schemeClr>
                    </a:solidFill>
                  </a:tcPr>
                </a:tc>
                <a:tc>
                  <a:txBody>
                    <a:bodyPr/>
                    <a:lstStyle/>
                    <a:p>
                      <a:pPr marL="457200" marR="0" algn="ctr">
                        <a:lnSpc>
                          <a:spcPct val="107000"/>
                        </a:lnSpc>
                        <a:spcBef>
                          <a:spcPts val="0"/>
                        </a:spcBef>
                        <a:spcAft>
                          <a:spcPts val="0"/>
                        </a:spcAft>
                        <a:tabLst>
                          <a:tab pos="5280025" algn="l"/>
                        </a:tabLst>
                      </a:pPr>
                      <a:r>
                        <a:rPr lang="en-US" sz="1100">
                          <a:solidFill>
                            <a:schemeClr val="accent4"/>
                          </a:solidFill>
                          <a:effectLst/>
                        </a:rPr>
                        <a:t> </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3121" marR="33121" marT="0" marB="0" anchor="ctr"/>
                </a:tc>
                <a:tc>
                  <a:txBody>
                    <a:bodyPr/>
                    <a:lstStyle/>
                    <a:p>
                      <a:pPr marL="457200" marR="0" algn="ctr">
                        <a:lnSpc>
                          <a:spcPct val="107000"/>
                        </a:lnSpc>
                        <a:spcBef>
                          <a:spcPts val="0"/>
                        </a:spcBef>
                        <a:spcAft>
                          <a:spcPts val="0"/>
                        </a:spcAft>
                        <a:tabLst>
                          <a:tab pos="5280025" algn="l"/>
                        </a:tabLst>
                      </a:pPr>
                      <a:r>
                        <a:rPr lang="en-US" sz="1100">
                          <a:solidFill>
                            <a:schemeClr val="accent4"/>
                          </a:solidFill>
                          <a:effectLst/>
                        </a:rPr>
                        <a:t> </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3121" marR="33121" marT="0" marB="0" anchor="ctr"/>
                </a:tc>
                <a:tc>
                  <a:txBody>
                    <a:bodyPr/>
                    <a:lstStyle/>
                    <a:p>
                      <a:pPr marL="457200" marR="0" algn="ctr">
                        <a:lnSpc>
                          <a:spcPct val="107000"/>
                        </a:lnSpc>
                        <a:spcBef>
                          <a:spcPts val="0"/>
                        </a:spcBef>
                        <a:spcAft>
                          <a:spcPts val="0"/>
                        </a:spcAft>
                        <a:tabLst>
                          <a:tab pos="5280025" algn="l"/>
                        </a:tabLst>
                      </a:pPr>
                      <a:r>
                        <a:rPr lang="en-US" sz="1100">
                          <a:solidFill>
                            <a:schemeClr val="accent4"/>
                          </a:solidFill>
                          <a:effectLst/>
                        </a:rPr>
                        <a:t> </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3121" marR="33121" marT="0" marB="0" anchor="ctr"/>
                </a:tc>
                <a:tc>
                  <a:txBody>
                    <a:bodyPr/>
                    <a:lstStyle/>
                    <a:p>
                      <a:pPr marL="457200" marR="0" algn="ctr">
                        <a:lnSpc>
                          <a:spcPct val="107000"/>
                        </a:lnSpc>
                        <a:spcBef>
                          <a:spcPts val="0"/>
                        </a:spcBef>
                        <a:spcAft>
                          <a:spcPts val="0"/>
                        </a:spcAft>
                        <a:tabLst>
                          <a:tab pos="5280025" algn="l"/>
                        </a:tabLst>
                      </a:pPr>
                      <a:r>
                        <a:rPr lang="en-US" sz="1100">
                          <a:solidFill>
                            <a:schemeClr val="accent4"/>
                          </a:solidFill>
                          <a:effectLst/>
                        </a:rPr>
                        <a:t> </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3121" marR="33121" marT="0" marB="0" anchor="ctr"/>
                </a:tc>
                <a:tc>
                  <a:txBody>
                    <a:bodyPr/>
                    <a:lstStyle/>
                    <a:p>
                      <a:pPr marL="457200" marR="0" algn="ctr">
                        <a:lnSpc>
                          <a:spcPct val="107000"/>
                        </a:lnSpc>
                        <a:spcBef>
                          <a:spcPts val="0"/>
                        </a:spcBef>
                        <a:spcAft>
                          <a:spcPts val="0"/>
                        </a:spcAft>
                        <a:tabLst>
                          <a:tab pos="5280025" algn="l"/>
                        </a:tabLst>
                      </a:pPr>
                      <a:r>
                        <a:rPr lang="en-US" sz="1100">
                          <a:solidFill>
                            <a:schemeClr val="accent4"/>
                          </a:solidFill>
                          <a:effectLst/>
                        </a:rPr>
                        <a:t> </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3121" marR="33121" marT="0" marB="0" anchor="ctr"/>
                </a:tc>
                <a:tc>
                  <a:txBody>
                    <a:bodyPr/>
                    <a:lstStyle/>
                    <a:p>
                      <a:pPr marL="0" marR="0" algn="just">
                        <a:lnSpc>
                          <a:spcPct val="107000"/>
                        </a:lnSpc>
                        <a:spcBef>
                          <a:spcPts val="0"/>
                        </a:spcBef>
                        <a:spcAft>
                          <a:spcPts val="0"/>
                        </a:spcAft>
                        <a:tabLst>
                          <a:tab pos="5280025" algn="l"/>
                        </a:tabLst>
                      </a:pPr>
                      <a:r>
                        <a:rPr lang="en-US" sz="1100">
                          <a:solidFill>
                            <a:schemeClr val="accent4"/>
                          </a:solidFill>
                          <a:effectLst/>
                        </a:rPr>
                        <a:t>Does not classify participants as high risk</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3121" marR="33121" marT="0" marB="0" anchor="ctr"/>
                </a:tc>
                <a:extLst>
                  <a:ext uri="{0D108BD9-81ED-4DB2-BD59-A6C34878D82A}">
                    <a16:rowId xmlns:a16="http://schemas.microsoft.com/office/drawing/2014/main" val="394127007"/>
                  </a:ext>
                </a:extLst>
              </a:tr>
              <a:tr h="154012">
                <a:tc>
                  <a:txBody>
                    <a:bodyPr/>
                    <a:lstStyle/>
                    <a:p>
                      <a:pPr marL="0" marR="0" algn="ctr">
                        <a:lnSpc>
                          <a:spcPct val="107000"/>
                        </a:lnSpc>
                        <a:spcBef>
                          <a:spcPts val="0"/>
                        </a:spcBef>
                        <a:spcAft>
                          <a:spcPts val="0"/>
                        </a:spcAft>
                        <a:tabLst>
                          <a:tab pos="5280025" algn="l"/>
                        </a:tabLst>
                      </a:pPr>
                      <a:r>
                        <a:rPr lang="en-US" sz="1100" b="1" dirty="0">
                          <a:solidFill>
                            <a:schemeClr val="accent4"/>
                          </a:solidFill>
                          <a:effectLst/>
                        </a:rPr>
                        <a:t>NB</a:t>
                      </a:r>
                      <a:endParaRPr lang="en-US" sz="1100" b="1"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3121" marR="33121" marT="0" marB="0" anchor="ctr">
                    <a:solidFill>
                      <a:schemeClr val="accent2">
                        <a:lumMod val="20000"/>
                        <a:lumOff val="80000"/>
                      </a:schemeClr>
                    </a:solidFill>
                  </a:tcPr>
                </a:tc>
                <a:tc>
                  <a:txBody>
                    <a:bodyPr/>
                    <a:lstStyle/>
                    <a:p>
                      <a:pPr marL="457200" marR="0" algn="ctr">
                        <a:lnSpc>
                          <a:spcPct val="107000"/>
                        </a:lnSpc>
                        <a:spcBef>
                          <a:spcPts val="0"/>
                        </a:spcBef>
                        <a:spcAft>
                          <a:spcPts val="0"/>
                        </a:spcAft>
                        <a:tabLst>
                          <a:tab pos="5280025" algn="l"/>
                        </a:tabLst>
                      </a:pPr>
                      <a:r>
                        <a:rPr lang="en-US" sz="1100">
                          <a:solidFill>
                            <a:schemeClr val="accent4"/>
                          </a:solidFill>
                          <a:effectLst/>
                        </a:rPr>
                        <a:t> </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3121" marR="33121" marT="0" marB="0" anchor="ctr"/>
                </a:tc>
                <a:tc>
                  <a:txBody>
                    <a:bodyPr/>
                    <a:lstStyle/>
                    <a:p>
                      <a:pPr marL="457200" marR="0" algn="ctr">
                        <a:lnSpc>
                          <a:spcPct val="107000"/>
                        </a:lnSpc>
                        <a:spcBef>
                          <a:spcPts val="0"/>
                        </a:spcBef>
                        <a:spcAft>
                          <a:spcPts val="0"/>
                        </a:spcAft>
                        <a:tabLst>
                          <a:tab pos="5280025" algn="l"/>
                        </a:tabLst>
                      </a:pPr>
                      <a:r>
                        <a:rPr lang="en-US" sz="1100">
                          <a:solidFill>
                            <a:schemeClr val="accent4"/>
                          </a:solidFill>
                          <a:effectLst/>
                        </a:rPr>
                        <a:t> </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3121" marR="33121" marT="0" marB="0" anchor="ctr"/>
                </a:tc>
                <a:tc>
                  <a:txBody>
                    <a:bodyPr/>
                    <a:lstStyle/>
                    <a:p>
                      <a:pPr marL="457200" marR="0" algn="ctr">
                        <a:lnSpc>
                          <a:spcPct val="107000"/>
                        </a:lnSpc>
                        <a:spcBef>
                          <a:spcPts val="0"/>
                        </a:spcBef>
                        <a:spcAft>
                          <a:spcPts val="0"/>
                        </a:spcAft>
                        <a:tabLst>
                          <a:tab pos="5280025" algn="l"/>
                        </a:tabLst>
                      </a:pPr>
                      <a:r>
                        <a:rPr lang="en-US" sz="1100">
                          <a:solidFill>
                            <a:schemeClr val="accent4"/>
                          </a:solidFill>
                          <a:effectLst/>
                        </a:rPr>
                        <a:t> </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3121" marR="33121" marT="0" marB="0" anchor="ctr"/>
                </a:tc>
                <a:tc>
                  <a:txBody>
                    <a:bodyPr/>
                    <a:lstStyle/>
                    <a:p>
                      <a:pPr marL="457200" marR="0" algn="ctr">
                        <a:lnSpc>
                          <a:spcPct val="107000"/>
                        </a:lnSpc>
                        <a:spcBef>
                          <a:spcPts val="0"/>
                        </a:spcBef>
                        <a:spcAft>
                          <a:spcPts val="0"/>
                        </a:spcAft>
                        <a:tabLst>
                          <a:tab pos="5280025" algn="l"/>
                        </a:tabLst>
                      </a:pPr>
                      <a:r>
                        <a:rPr lang="en-US" sz="1100">
                          <a:solidFill>
                            <a:schemeClr val="accent4"/>
                          </a:solidFill>
                          <a:effectLst/>
                        </a:rPr>
                        <a:t> </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3121" marR="33121" marT="0" marB="0" anchor="ctr"/>
                </a:tc>
                <a:tc>
                  <a:txBody>
                    <a:bodyPr/>
                    <a:lstStyle/>
                    <a:p>
                      <a:pPr marL="457200" marR="0" algn="ctr">
                        <a:lnSpc>
                          <a:spcPct val="107000"/>
                        </a:lnSpc>
                        <a:spcBef>
                          <a:spcPts val="0"/>
                        </a:spcBef>
                        <a:spcAft>
                          <a:spcPts val="0"/>
                        </a:spcAft>
                        <a:tabLst>
                          <a:tab pos="5280025" algn="l"/>
                        </a:tabLst>
                      </a:pPr>
                      <a:r>
                        <a:rPr lang="en-US" sz="1100">
                          <a:solidFill>
                            <a:schemeClr val="accent4"/>
                          </a:solidFill>
                          <a:effectLst/>
                        </a:rPr>
                        <a:t> </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3121" marR="33121" marT="0" marB="0" anchor="ctr"/>
                </a:tc>
                <a:tc>
                  <a:txBody>
                    <a:bodyPr/>
                    <a:lstStyle/>
                    <a:p>
                      <a:pPr marL="0" marR="0" algn="just">
                        <a:lnSpc>
                          <a:spcPct val="107000"/>
                        </a:lnSpc>
                        <a:spcBef>
                          <a:spcPts val="0"/>
                        </a:spcBef>
                        <a:spcAft>
                          <a:spcPts val="0"/>
                        </a:spcAft>
                        <a:tabLst>
                          <a:tab pos="5280025" algn="l"/>
                        </a:tabLst>
                      </a:pPr>
                      <a:r>
                        <a:rPr lang="en-US" sz="1100">
                          <a:solidFill>
                            <a:schemeClr val="accent4"/>
                          </a:solidFill>
                          <a:effectLst/>
                        </a:rPr>
                        <a:t>Under evaluation as part of current Increased /High Risk Guideline development.</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3121" marR="33121" marT="0" marB="0" anchor="ctr"/>
                </a:tc>
                <a:extLst>
                  <a:ext uri="{0D108BD9-81ED-4DB2-BD59-A6C34878D82A}">
                    <a16:rowId xmlns:a16="http://schemas.microsoft.com/office/drawing/2014/main" val="3147452118"/>
                  </a:ext>
                </a:extLst>
              </a:tr>
              <a:tr h="154012">
                <a:tc>
                  <a:txBody>
                    <a:bodyPr/>
                    <a:lstStyle/>
                    <a:p>
                      <a:pPr marL="0" marR="0" algn="ctr">
                        <a:lnSpc>
                          <a:spcPct val="107000"/>
                        </a:lnSpc>
                        <a:spcBef>
                          <a:spcPts val="0"/>
                        </a:spcBef>
                        <a:spcAft>
                          <a:spcPts val="0"/>
                        </a:spcAft>
                        <a:tabLst>
                          <a:tab pos="5280025" algn="l"/>
                        </a:tabLst>
                      </a:pPr>
                      <a:r>
                        <a:rPr lang="en-US" sz="1100" b="1" dirty="0">
                          <a:solidFill>
                            <a:schemeClr val="accent4"/>
                          </a:solidFill>
                          <a:effectLst/>
                        </a:rPr>
                        <a:t>NS</a:t>
                      </a:r>
                      <a:endParaRPr lang="en-US" sz="1100" b="1"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3121" marR="33121" marT="0" marB="0" anchor="ctr">
                    <a:solidFill>
                      <a:schemeClr val="accent2">
                        <a:lumMod val="20000"/>
                        <a:lumOff val="80000"/>
                      </a:schemeClr>
                    </a:solidFill>
                  </a:tcPr>
                </a:tc>
                <a:tc>
                  <a:txBody>
                    <a:bodyPr/>
                    <a:lstStyle/>
                    <a:p>
                      <a:pPr marL="0" marR="0" algn="ctr">
                        <a:lnSpc>
                          <a:spcPct val="107000"/>
                        </a:lnSpc>
                        <a:spcBef>
                          <a:spcPts val="0"/>
                        </a:spcBef>
                        <a:spcAft>
                          <a:spcPts val="0"/>
                        </a:spcAft>
                        <a:tabLst>
                          <a:tab pos="5280025" algn="l"/>
                        </a:tabLst>
                      </a:pPr>
                      <a:r>
                        <a:rPr lang="en-US" sz="1100">
                          <a:solidFill>
                            <a:schemeClr val="accent4"/>
                          </a:solidFill>
                          <a:effectLst/>
                        </a:rPr>
                        <a:t>✓</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3121" marR="33121" marT="0" marB="0" anchor="ctr"/>
                </a:tc>
                <a:tc>
                  <a:txBody>
                    <a:bodyPr/>
                    <a:lstStyle/>
                    <a:p>
                      <a:pPr marL="0" marR="0" algn="ctr">
                        <a:lnSpc>
                          <a:spcPct val="107000"/>
                        </a:lnSpc>
                        <a:spcBef>
                          <a:spcPts val="0"/>
                        </a:spcBef>
                        <a:spcAft>
                          <a:spcPts val="0"/>
                        </a:spcAft>
                        <a:tabLst>
                          <a:tab pos="5280025" algn="l"/>
                        </a:tabLst>
                      </a:pPr>
                      <a:r>
                        <a:rPr lang="en-US" sz="1100">
                          <a:solidFill>
                            <a:schemeClr val="accent4"/>
                          </a:solidFill>
                          <a:effectLst/>
                        </a:rPr>
                        <a:t>✓</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3121" marR="33121" marT="0" marB="0" anchor="ctr"/>
                </a:tc>
                <a:tc>
                  <a:txBody>
                    <a:bodyPr/>
                    <a:lstStyle/>
                    <a:p>
                      <a:pPr marL="0" marR="0" algn="ctr">
                        <a:lnSpc>
                          <a:spcPct val="107000"/>
                        </a:lnSpc>
                        <a:spcBef>
                          <a:spcPts val="0"/>
                        </a:spcBef>
                        <a:spcAft>
                          <a:spcPts val="0"/>
                        </a:spcAft>
                        <a:tabLst>
                          <a:tab pos="5280025" algn="l"/>
                        </a:tabLst>
                      </a:pPr>
                      <a:r>
                        <a:rPr lang="en-US" sz="1100">
                          <a:solidFill>
                            <a:schemeClr val="accent4"/>
                          </a:solidFill>
                          <a:effectLst/>
                        </a:rPr>
                        <a:t> </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3121" marR="33121" marT="0" marB="0" anchor="ctr"/>
                </a:tc>
                <a:tc>
                  <a:txBody>
                    <a:bodyPr/>
                    <a:lstStyle/>
                    <a:p>
                      <a:pPr marL="0" marR="0" algn="ctr">
                        <a:lnSpc>
                          <a:spcPct val="107000"/>
                        </a:lnSpc>
                        <a:spcBef>
                          <a:spcPts val="0"/>
                        </a:spcBef>
                        <a:spcAft>
                          <a:spcPts val="0"/>
                        </a:spcAft>
                        <a:tabLst>
                          <a:tab pos="5280025" algn="l"/>
                        </a:tabLst>
                      </a:pPr>
                      <a:r>
                        <a:rPr lang="en-US" sz="1100">
                          <a:solidFill>
                            <a:schemeClr val="accent4"/>
                          </a:solidFill>
                          <a:effectLst/>
                        </a:rPr>
                        <a:t>✓</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3121" marR="33121" marT="0" marB="0" anchor="ctr"/>
                </a:tc>
                <a:tc>
                  <a:txBody>
                    <a:bodyPr/>
                    <a:lstStyle/>
                    <a:p>
                      <a:pPr marL="0" marR="0" algn="ctr">
                        <a:lnSpc>
                          <a:spcPct val="107000"/>
                        </a:lnSpc>
                        <a:spcBef>
                          <a:spcPts val="0"/>
                        </a:spcBef>
                        <a:spcAft>
                          <a:spcPts val="0"/>
                        </a:spcAft>
                        <a:tabLst>
                          <a:tab pos="5280025" algn="l"/>
                        </a:tabLst>
                      </a:pPr>
                      <a:r>
                        <a:rPr lang="en-US" sz="1100">
                          <a:solidFill>
                            <a:schemeClr val="accent4"/>
                          </a:solidFill>
                          <a:effectLst/>
                        </a:rPr>
                        <a:t>✓</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3121" marR="33121" marT="0" marB="0" anchor="ctr"/>
                </a:tc>
                <a:tc>
                  <a:txBody>
                    <a:bodyPr/>
                    <a:lstStyle/>
                    <a:p>
                      <a:pPr marL="457200" marR="0">
                        <a:lnSpc>
                          <a:spcPct val="107000"/>
                        </a:lnSpc>
                        <a:spcBef>
                          <a:spcPts val="0"/>
                        </a:spcBef>
                        <a:spcAft>
                          <a:spcPts val="0"/>
                        </a:spcAft>
                        <a:tabLst>
                          <a:tab pos="5280025" algn="l"/>
                        </a:tabLst>
                      </a:pPr>
                      <a:r>
                        <a:rPr lang="en-US" sz="1100">
                          <a:solidFill>
                            <a:schemeClr val="accent4"/>
                          </a:solidFill>
                          <a:effectLst/>
                        </a:rPr>
                        <a:t> </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3121" marR="33121" marT="0" marB="0" anchor="ctr"/>
                </a:tc>
                <a:extLst>
                  <a:ext uri="{0D108BD9-81ED-4DB2-BD59-A6C34878D82A}">
                    <a16:rowId xmlns:a16="http://schemas.microsoft.com/office/drawing/2014/main" val="2535493340"/>
                  </a:ext>
                </a:extLst>
              </a:tr>
              <a:tr h="154012">
                <a:tc>
                  <a:txBody>
                    <a:bodyPr/>
                    <a:lstStyle/>
                    <a:p>
                      <a:pPr marL="0" marR="0" algn="ctr">
                        <a:lnSpc>
                          <a:spcPct val="107000"/>
                        </a:lnSpc>
                        <a:spcBef>
                          <a:spcPts val="0"/>
                        </a:spcBef>
                        <a:spcAft>
                          <a:spcPts val="0"/>
                        </a:spcAft>
                        <a:tabLst>
                          <a:tab pos="5280025" algn="l"/>
                        </a:tabLst>
                      </a:pPr>
                      <a:r>
                        <a:rPr lang="en-US" sz="1100" b="1">
                          <a:solidFill>
                            <a:schemeClr val="accent4"/>
                          </a:solidFill>
                          <a:effectLst/>
                        </a:rPr>
                        <a:t>PE</a:t>
                      </a:r>
                      <a:endParaRPr lang="en-US" sz="1100" b="1">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3121" marR="33121" marT="0" marB="0" anchor="ctr">
                    <a:solidFill>
                      <a:schemeClr val="accent2">
                        <a:lumMod val="20000"/>
                        <a:lumOff val="80000"/>
                      </a:schemeClr>
                    </a:solidFill>
                  </a:tcPr>
                </a:tc>
                <a:tc>
                  <a:txBody>
                    <a:bodyPr/>
                    <a:lstStyle/>
                    <a:p>
                      <a:pPr marL="0" marR="0" algn="ctr">
                        <a:lnSpc>
                          <a:spcPct val="107000"/>
                        </a:lnSpc>
                        <a:spcBef>
                          <a:spcPts val="0"/>
                        </a:spcBef>
                        <a:spcAft>
                          <a:spcPts val="0"/>
                        </a:spcAft>
                        <a:tabLst>
                          <a:tab pos="5280025" algn="l"/>
                        </a:tabLst>
                      </a:pPr>
                      <a:r>
                        <a:rPr lang="en-US" sz="1100">
                          <a:solidFill>
                            <a:schemeClr val="accent4"/>
                          </a:solidFill>
                          <a:effectLst/>
                        </a:rPr>
                        <a:t>✓</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3121" marR="33121" marT="0" marB="0" anchor="ctr"/>
                </a:tc>
                <a:tc>
                  <a:txBody>
                    <a:bodyPr/>
                    <a:lstStyle/>
                    <a:p>
                      <a:pPr marL="457200" marR="0" algn="ctr">
                        <a:lnSpc>
                          <a:spcPct val="107000"/>
                        </a:lnSpc>
                        <a:spcBef>
                          <a:spcPts val="0"/>
                        </a:spcBef>
                        <a:spcAft>
                          <a:spcPts val="0"/>
                        </a:spcAft>
                        <a:tabLst>
                          <a:tab pos="5280025" algn="l"/>
                        </a:tabLst>
                      </a:pPr>
                      <a:r>
                        <a:rPr lang="en-US" sz="1100">
                          <a:solidFill>
                            <a:schemeClr val="accent4"/>
                          </a:solidFill>
                          <a:effectLst/>
                        </a:rPr>
                        <a:t> </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3121" marR="33121" marT="0" marB="0" anchor="ctr"/>
                </a:tc>
                <a:tc>
                  <a:txBody>
                    <a:bodyPr/>
                    <a:lstStyle/>
                    <a:p>
                      <a:pPr marL="0" marR="0" algn="ctr">
                        <a:lnSpc>
                          <a:spcPct val="107000"/>
                        </a:lnSpc>
                        <a:spcBef>
                          <a:spcPts val="0"/>
                        </a:spcBef>
                        <a:spcAft>
                          <a:spcPts val="0"/>
                        </a:spcAft>
                        <a:tabLst>
                          <a:tab pos="5280025" algn="l"/>
                        </a:tabLst>
                      </a:pPr>
                      <a:r>
                        <a:rPr lang="en-US" sz="1100">
                          <a:solidFill>
                            <a:schemeClr val="accent4"/>
                          </a:solidFill>
                          <a:effectLst/>
                        </a:rPr>
                        <a:t>✓</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3121" marR="33121" marT="0" marB="0" anchor="ctr"/>
                </a:tc>
                <a:tc>
                  <a:txBody>
                    <a:bodyPr/>
                    <a:lstStyle/>
                    <a:p>
                      <a:pPr marL="0" marR="0" algn="ctr">
                        <a:lnSpc>
                          <a:spcPct val="107000"/>
                        </a:lnSpc>
                        <a:spcBef>
                          <a:spcPts val="0"/>
                        </a:spcBef>
                        <a:spcAft>
                          <a:spcPts val="0"/>
                        </a:spcAft>
                        <a:tabLst>
                          <a:tab pos="5280025" algn="l"/>
                        </a:tabLst>
                      </a:pPr>
                      <a:r>
                        <a:rPr lang="en-US" sz="1100">
                          <a:solidFill>
                            <a:schemeClr val="accent4"/>
                          </a:solidFill>
                          <a:effectLst/>
                        </a:rPr>
                        <a:t>✓</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3121" marR="33121" marT="0" marB="0" anchor="ctr"/>
                </a:tc>
                <a:tc>
                  <a:txBody>
                    <a:bodyPr/>
                    <a:lstStyle/>
                    <a:p>
                      <a:pPr marL="0" marR="0" algn="ctr">
                        <a:lnSpc>
                          <a:spcPct val="107000"/>
                        </a:lnSpc>
                        <a:spcBef>
                          <a:spcPts val="0"/>
                        </a:spcBef>
                        <a:spcAft>
                          <a:spcPts val="0"/>
                        </a:spcAft>
                        <a:tabLst>
                          <a:tab pos="5280025" algn="l"/>
                        </a:tabLst>
                      </a:pPr>
                      <a:r>
                        <a:rPr lang="en-US" sz="1100">
                          <a:solidFill>
                            <a:schemeClr val="accent4"/>
                          </a:solidFill>
                          <a:effectLst/>
                        </a:rPr>
                        <a:t>✓</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3121" marR="33121" marT="0" marB="0" anchor="ctr"/>
                </a:tc>
                <a:tc>
                  <a:txBody>
                    <a:bodyPr/>
                    <a:lstStyle/>
                    <a:p>
                      <a:pPr marL="228600" marR="0">
                        <a:lnSpc>
                          <a:spcPct val="107000"/>
                        </a:lnSpc>
                        <a:spcBef>
                          <a:spcPts val="0"/>
                        </a:spcBef>
                        <a:spcAft>
                          <a:spcPts val="0"/>
                        </a:spcAft>
                        <a:tabLst>
                          <a:tab pos="5280025" algn="l"/>
                        </a:tabLst>
                      </a:pPr>
                      <a:r>
                        <a:rPr lang="en-US" sz="1100">
                          <a:solidFill>
                            <a:schemeClr val="accent4"/>
                          </a:solidFill>
                          <a:effectLst/>
                        </a:rPr>
                        <a:t> </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3121" marR="33121" marT="0" marB="0" anchor="ctr"/>
                </a:tc>
                <a:extLst>
                  <a:ext uri="{0D108BD9-81ED-4DB2-BD59-A6C34878D82A}">
                    <a16:rowId xmlns:a16="http://schemas.microsoft.com/office/drawing/2014/main" val="4087195859"/>
                  </a:ext>
                </a:extLst>
              </a:tr>
              <a:tr h="1246630">
                <a:tc>
                  <a:txBody>
                    <a:bodyPr/>
                    <a:lstStyle/>
                    <a:p>
                      <a:pPr marL="0" marR="0" algn="ctr">
                        <a:lnSpc>
                          <a:spcPct val="107000"/>
                        </a:lnSpc>
                        <a:spcBef>
                          <a:spcPts val="0"/>
                        </a:spcBef>
                        <a:spcAft>
                          <a:spcPts val="0"/>
                        </a:spcAft>
                        <a:tabLst>
                          <a:tab pos="5280025" algn="l"/>
                        </a:tabLst>
                      </a:pPr>
                      <a:r>
                        <a:rPr lang="en-US" sz="1100" b="1" dirty="0">
                          <a:solidFill>
                            <a:schemeClr val="accent4"/>
                          </a:solidFill>
                          <a:effectLst/>
                        </a:rPr>
                        <a:t>NL</a:t>
                      </a:r>
                      <a:endParaRPr lang="en-US" sz="1100" b="1"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3121" marR="33121" marT="0" marB="0" anchor="ctr">
                    <a:solidFill>
                      <a:schemeClr val="accent2">
                        <a:lumMod val="20000"/>
                        <a:lumOff val="80000"/>
                      </a:schemeClr>
                    </a:solidFill>
                  </a:tcPr>
                </a:tc>
                <a:tc>
                  <a:txBody>
                    <a:bodyPr/>
                    <a:lstStyle/>
                    <a:p>
                      <a:pPr marL="0" marR="0" algn="ctr">
                        <a:lnSpc>
                          <a:spcPct val="107000"/>
                        </a:lnSpc>
                        <a:spcBef>
                          <a:spcPts val="0"/>
                        </a:spcBef>
                        <a:spcAft>
                          <a:spcPts val="0"/>
                        </a:spcAft>
                        <a:tabLst>
                          <a:tab pos="5280025" algn="l"/>
                        </a:tabLst>
                      </a:pPr>
                      <a:r>
                        <a:rPr lang="en-US" sz="1100">
                          <a:solidFill>
                            <a:schemeClr val="accent4"/>
                          </a:solidFill>
                          <a:effectLst/>
                        </a:rPr>
                        <a:t>✓</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3121" marR="33121" marT="0" marB="0" anchor="ctr"/>
                </a:tc>
                <a:tc>
                  <a:txBody>
                    <a:bodyPr/>
                    <a:lstStyle/>
                    <a:p>
                      <a:pPr marL="457200" marR="0" algn="ctr">
                        <a:lnSpc>
                          <a:spcPct val="107000"/>
                        </a:lnSpc>
                        <a:spcBef>
                          <a:spcPts val="0"/>
                        </a:spcBef>
                        <a:spcAft>
                          <a:spcPts val="0"/>
                        </a:spcAft>
                        <a:tabLst>
                          <a:tab pos="5280025" algn="l"/>
                        </a:tabLst>
                      </a:pPr>
                      <a:r>
                        <a:rPr lang="en-US" sz="1100">
                          <a:solidFill>
                            <a:schemeClr val="accent4"/>
                          </a:solidFill>
                          <a:effectLst/>
                        </a:rPr>
                        <a:t> </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3121" marR="33121" marT="0" marB="0" anchor="ctr"/>
                </a:tc>
                <a:tc>
                  <a:txBody>
                    <a:bodyPr/>
                    <a:lstStyle/>
                    <a:p>
                      <a:pPr marL="0" marR="0" algn="ctr">
                        <a:lnSpc>
                          <a:spcPct val="107000"/>
                        </a:lnSpc>
                        <a:spcBef>
                          <a:spcPts val="0"/>
                        </a:spcBef>
                        <a:spcAft>
                          <a:spcPts val="0"/>
                        </a:spcAft>
                        <a:tabLst>
                          <a:tab pos="5280025" algn="l"/>
                        </a:tabLst>
                      </a:pPr>
                      <a:r>
                        <a:rPr lang="en-US" sz="1100">
                          <a:solidFill>
                            <a:schemeClr val="accent4"/>
                          </a:solidFill>
                          <a:effectLst/>
                        </a:rPr>
                        <a:t>✓</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3121" marR="33121" marT="0" marB="0" anchor="ctr"/>
                </a:tc>
                <a:tc>
                  <a:txBody>
                    <a:bodyPr/>
                    <a:lstStyle/>
                    <a:p>
                      <a:pPr marL="0" marR="0" algn="ctr">
                        <a:lnSpc>
                          <a:spcPct val="107000"/>
                        </a:lnSpc>
                        <a:spcBef>
                          <a:spcPts val="0"/>
                        </a:spcBef>
                        <a:spcAft>
                          <a:spcPts val="0"/>
                        </a:spcAft>
                        <a:tabLst>
                          <a:tab pos="5280025" algn="l"/>
                        </a:tabLst>
                      </a:pPr>
                      <a:r>
                        <a:rPr lang="en-US" sz="1100">
                          <a:solidFill>
                            <a:schemeClr val="accent4"/>
                          </a:solidFill>
                          <a:effectLst/>
                        </a:rPr>
                        <a:t>✓</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3121" marR="33121" marT="0" marB="0" anchor="ctr"/>
                </a:tc>
                <a:tc>
                  <a:txBody>
                    <a:bodyPr/>
                    <a:lstStyle/>
                    <a:p>
                      <a:pPr marL="457200" marR="0" algn="ctr">
                        <a:lnSpc>
                          <a:spcPct val="107000"/>
                        </a:lnSpc>
                        <a:spcBef>
                          <a:spcPts val="0"/>
                        </a:spcBef>
                        <a:spcAft>
                          <a:spcPts val="0"/>
                        </a:spcAft>
                        <a:tabLst>
                          <a:tab pos="5280025" algn="l"/>
                        </a:tabLst>
                      </a:pPr>
                      <a:r>
                        <a:rPr lang="en-US" sz="1100">
                          <a:solidFill>
                            <a:schemeClr val="accent4"/>
                          </a:solidFill>
                          <a:effectLst/>
                        </a:rPr>
                        <a:t> </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3121" marR="33121" marT="0" marB="0" anchor="ctr"/>
                </a:tc>
                <a:tc>
                  <a:txBody>
                    <a:bodyPr/>
                    <a:lstStyle/>
                    <a:p>
                      <a:pPr marL="342900" marR="0" lvl="0" indent="-342900">
                        <a:lnSpc>
                          <a:spcPct val="107000"/>
                        </a:lnSpc>
                        <a:spcBef>
                          <a:spcPts val="0"/>
                        </a:spcBef>
                        <a:spcAft>
                          <a:spcPts val="0"/>
                        </a:spcAft>
                        <a:buFont typeface="Symbol" panose="05050102010706020507" pitchFamily="18" charset="2"/>
                        <a:buChar char=""/>
                        <a:tabLst>
                          <a:tab pos="5280025" algn="l"/>
                        </a:tabLst>
                      </a:pPr>
                      <a:r>
                        <a:rPr lang="en-US" sz="1100" dirty="0">
                          <a:solidFill>
                            <a:schemeClr val="accent4"/>
                          </a:solidFill>
                          <a:effectLst/>
                        </a:rPr>
                        <a:t>Participants with four second degree relatives on the same side of the family (grandparent, aunt, uncle, niece, nephew, half sibling with breast or ovarian cancer)</a:t>
                      </a:r>
                    </a:p>
                    <a:p>
                      <a:pPr marL="342900" marR="0" lvl="0" indent="-342900">
                        <a:lnSpc>
                          <a:spcPct val="107000"/>
                        </a:lnSpc>
                        <a:spcBef>
                          <a:spcPts val="0"/>
                        </a:spcBef>
                        <a:spcAft>
                          <a:spcPts val="0"/>
                        </a:spcAft>
                        <a:buFont typeface="Symbol" panose="05050102010706020507" pitchFamily="18" charset="2"/>
                        <a:buChar char=""/>
                        <a:tabLst>
                          <a:tab pos="5280025" algn="l"/>
                        </a:tabLst>
                      </a:pPr>
                      <a:r>
                        <a:rPr lang="en-US" sz="1100" dirty="0">
                          <a:solidFill>
                            <a:schemeClr val="accent4"/>
                          </a:solidFill>
                          <a:effectLst/>
                        </a:rPr>
                        <a:t>Participants with three second degree relatives with breast or ovarian cancer on the same side of the family with one or more of the following:</a:t>
                      </a:r>
                    </a:p>
                    <a:p>
                      <a:pPr marL="742950" marR="0" lvl="1" indent="-285750">
                        <a:lnSpc>
                          <a:spcPct val="107000"/>
                        </a:lnSpc>
                        <a:spcBef>
                          <a:spcPts val="0"/>
                        </a:spcBef>
                        <a:spcAft>
                          <a:spcPts val="0"/>
                        </a:spcAft>
                        <a:buFont typeface="Courier New" panose="02070309020205020404" pitchFamily="49" charset="0"/>
                        <a:buChar char="o"/>
                        <a:tabLst>
                          <a:tab pos="5280025" algn="l"/>
                        </a:tabLst>
                      </a:pPr>
                      <a:r>
                        <a:rPr lang="en-US" sz="1100" dirty="0">
                          <a:solidFill>
                            <a:schemeClr val="accent4"/>
                          </a:solidFill>
                          <a:effectLst/>
                        </a:rPr>
                        <a:t>One person affected &lt; 50 years of age</a:t>
                      </a:r>
                    </a:p>
                    <a:p>
                      <a:pPr marL="742950" marR="0" lvl="1" indent="-285750">
                        <a:lnSpc>
                          <a:spcPct val="107000"/>
                        </a:lnSpc>
                        <a:spcBef>
                          <a:spcPts val="0"/>
                        </a:spcBef>
                        <a:spcAft>
                          <a:spcPts val="0"/>
                        </a:spcAft>
                        <a:buFont typeface="Courier New" panose="02070309020205020404" pitchFamily="49" charset="0"/>
                        <a:buChar char="o"/>
                        <a:tabLst>
                          <a:tab pos="5280025" algn="l"/>
                        </a:tabLst>
                      </a:pPr>
                      <a:r>
                        <a:rPr lang="en-US" sz="1100" dirty="0">
                          <a:solidFill>
                            <a:schemeClr val="accent4"/>
                          </a:solidFill>
                          <a:effectLst/>
                        </a:rPr>
                        <a:t>Breast and ovarian cancer in the same individual</a:t>
                      </a:r>
                    </a:p>
                    <a:p>
                      <a:pPr marL="742950" marR="0" lvl="1" indent="-285750">
                        <a:lnSpc>
                          <a:spcPct val="107000"/>
                        </a:lnSpc>
                        <a:spcBef>
                          <a:spcPts val="0"/>
                        </a:spcBef>
                        <a:spcAft>
                          <a:spcPts val="0"/>
                        </a:spcAft>
                        <a:buFont typeface="Courier New" panose="02070309020205020404" pitchFamily="49" charset="0"/>
                        <a:buChar char="o"/>
                        <a:tabLst>
                          <a:tab pos="5280025" algn="l"/>
                        </a:tabLst>
                      </a:pPr>
                      <a:r>
                        <a:rPr lang="en-US" sz="1100" dirty="0">
                          <a:solidFill>
                            <a:schemeClr val="accent4"/>
                          </a:solidFill>
                          <a:effectLst/>
                        </a:rPr>
                        <a:t>Male breast cancer</a:t>
                      </a:r>
                    </a:p>
                    <a:p>
                      <a:pPr marL="342900" marR="0" lvl="0" indent="-342900">
                        <a:lnSpc>
                          <a:spcPct val="107000"/>
                        </a:lnSpc>
                        <a:spcBef>
                          <a:spcPts val="0"/>
                        </a:spcBef>
                        <a:spcAft>
                          <a:spcPts val="0"/>
                        </a:spcAft>
                        <a:buFont typeface="Symbol" panose="05050102010706020507" pitchFamily="18" charset="2"/>
                        <a:buChar char=""/>
                        <a:tabLst>
                          <a:tab pos="5280025" algn="l"/>
                        </a:tabLst>
                      </a:pPr>
                      <a:r>
                        <a:rPr lang="en-US" sz="1100" dirty="0">
                          <a:solidFill>
                            <a:schemeClr val="accent4"/>
                          </a:solidFill>
                          <a:effectLst/>
                        </a:rPr>
                        <a:t>Participants with a personal history of ovarian cancer diagnosed &lt; 50 years of age</a:t>
                      </a:r>
                    </a:p>
                    <a:p>
                      <a:pPr marL="342900" marR="0" lvl="0" indent="-342900">
                        <a:lnSpc>
                          <a:spcPct val="107000"/>
                        </a:lnSpc>
                        <a:spcBef>
                          <a:spcPts val="0"/>
                        </a:spcBef>
                        <a:spcAft>
                          <a:spcPts val="0"/>
                        </a:spcAft>
                        <a:buFont typeface="Symbol" panose="05050102010706020507" pitchFamily="18" charset="2"/>
                        <a:buChar char=""/>
                        <a:tabLst>
                          <a:tab pos="5280025" algn="l"/>
                        </a:tabLst>
                      </a:pPr>
                      <a:r>
                        <a:rPr lang="en-US" sz="1100" dirty="0">
                          <a:solidFill>
                            <a:schemeClr val="accent4"/>
                          </a:solidFill>
                          <a:effectLst/>
                        </a:rPr>
                        <a:t>Participants who have received mediastinal radiation before 30 years of age</a:t>
                      </a:r>
                    </a:p>
                    <a:p>
                      <a:pPr marL="342900" marR="0" lvl="0" indent="-342900">
                        <a:lnSpc>
                          <a:spcPct val="107000"/>
                        </a:lnSpc>
                        <a:spcBef>
                          <a:spcPts val="0"/>
                        </a:spcBef>
                        <a:spcAft>
                          <a:spcPts val="0"/>
                        </a:spcAft>
                        <a:buFont typeface="Symbol" panose="05050102010706020507" pitchFamily="18" charset="2"/>
                        <a:buChar char=""/>
                        <a:tabLst>
                          <a:tab pos="5280025" algn="l"/>
                        </a:tabLst>
                      </a:pPr>
                      <a:r>
                        <a:rPr lang="en-US" sz="1100" dirty="0">
                          <a:solidFill>
                            <a:schemeClr val="accent4"/>
                          </a:solidFill>
                          <a:effectLst/>
                        </a:rPr>
                        <a:t>Participants who have been assessed by genetics and confirmed to be at a high risk of breast cancer</a:t>
                      </a:r>
                      <a:endParaRPr lang="en-US" sz="1100"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3121" marR="33121" marT="0" marB="0" anchor="ctr"/>
                </a:tc>
                <a:extLst>
                  <a:ext uri="{0D108BD9-81ED-4DB2-BD59-A6C34878D82A}">
                    <a16:rowId xmlns:a16="http://schemas.microsoft.com/office/drawing/2014/main" val="3233188366"/>
                  </a:ext>
                </a:extLst>
              </a:tr>
            </a:tbl>
          </a:graphicData>
        </a:graphic>
      </p:graphicFrame>
      <p:sp>
        <p:nvSpPr>
          <p:cNvPr id="6" name="TextBox 5">
            <a:extLst>
              <a:ext uri="{FF2B5EF4-FFF2-40B4-BE49-F238E27FC236}">
                <a16:creationId xmlns:a16="http://schemas.microsoft.com/office/drawing/2014/main" id="{C443BFEA-D93C-11D6-6926-C6C6BC1BA99E}"/>
              </a:ext>
            </a:extLst>
          </p:cNvPr>
          <p:cNvSpPr txBox="1"/>
          <p:nvPr/>
        </p:nvSpPr>
        <p:spPr>
          <a:xfrm>
            <a:off x="218483" y="6609762"/>
            <a:ext cx="9702351" cy="249684"/>
          </a:xfrm>
          <a:prstGeom prst="rect">
            <a:avLst/>
          </a:prstGeom>
          <a:noFill/>
        </p:spPr>
        <p:txBody>
          <a:bodyPr wrap="square">
            <a:spAutoFit/>
          </a:bodyPr>
          <a:lstStyle/>
          <a:p>
            <a:pPr marL="0" marR="0">
              <a:lnSpc>
                <a:spcPct val="107000"/>
              </a:lnSpc>
              <a:spcBef>
                <a:spcPts val="0"/>
              </a:spcBef>
              <a:spcAft>
                <a:spcPts val="800"/>
              </a:spcAft>
            </a:pPr>
            <a:r>
              <a:rPr lang="en-US" sz="1000" dirty="0">
                <a:effectLst/>
                <a:latin typeface="Calibri" panose="020F0502020204030204" pitchFamily="34" charset="0"/>
                <a:ea typeface="Yu Mincho" panose="02020400000000000000" pitchFamily="18" charset="-128"/>
                <a:cs typeface="Arial" panose="020B0604020202020204" pitchFamily="34" charset="0"/>
              </a:rPr>
              <a:t>YT: * Applies to </a:t>
            </a:r>
            <a:r>
              <a:rPr lang="en-US" sz="1000" dirty="0">
                <a:effectLst/>
                <a:latin typeface="Calibri" panose="020F0502020204030204" pitchFamily="34" charset="0"/>
                <a:ea typeface="Yu Mincho" panose="02020400000000000000" pitchFamily="18" charset="-128"/>
                <a:cs typeface="Calibri" panose="020F0502020204030204" pitchFamily="34" charset="0"/>
              </a:rPr>
              <a:t>participants</a:t>
            </a:r>
            <a:r>
              <a:rPr lang="en-US" sz="1000" dirty="0">
                <a:effectLst/>
                <a:latin typeface="Calibri" panose="020F0502020204030204" pitchFamily="34" charset="0"/>
                <a:ea typeface="Yu Mincho" panose="02020400000000000000" pitchFamily="18" charset="-128"/>
                <a:cs typeface="Arial" panose="020B0604020202020204" pitchFamily="34" charset="0"/>
              </a:rPr>
              <a:t> who receive a ‘D’ breast density score (BI-RADs category D- extremely dense &gt;75% glandular)</a:t>
            </a:r>
          </a:p>
        </p:txBody>
      </p:sp>
    </p:spTree>
    <p:extLst>
      <p:ext uri="{BB962C8B-B14F-4D97-AF65-F5344CB8AC3E}">
        <p14:creationId xmlns:p14="http://schemas.microsoft.com/office/powerpoint/2010/main" val="3970470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81DBEC2-8B01-26EA-C490-61DFB6FA8E30}"/>
              </a:ext>
            </a:extLst>
          </p:cNvPr>
          <p:cNvSpPr>
            <a:spLocks noGrp="1"/>
          </p:cNvSpPr>
          <p:nvPr>
            <p:ph type="title"/>
          </p:nvPr>
        </p:nvSpPr>
        <p:spPr>
          <a:xfrm>
            <a:off x="973014" y="288505"/>
            <a:ext cx="10380786" cy="345482"/>
          </a:xfrm>
        </p:spPr>
        <p:txBody>
          <a:bodyPr>
            <a:normAutofit/>
          </a:bodyPr>
          <a:lstStyle/>
          <a:p>
            <a:r>
              <a:rPr lang="en-US" sz="1600" dirty="0"/>
              <a:t>Management of Participants at Elevated Risk by Screening Programs</a:t>
            </a:r>
            <a:endParaRPr lang="en-US" sz="1600" i="1" dirty="0"/>
          </a:p>
        </p:txBody>
      </p:sp>
      <p:sp>
        <p:nvSpPr>
          <p:cNvPr id="6" name="TextBox 5">
            <a:extLst>
              <a:ext uri="{FF2B5EF4-FFF2-40B4-BE49-F238E27FC236}">
                <a16:creationId xmlns:a16="http://schemas.microsoft.com/office/drawing/2014/main" id="{C443BFEA-D93C-11D6-6926-C6C6BC1BA99E}"/>
              </a:ext>
            </a:extLst>
          </p:cNvPr>
          <p:cNvSpPr txBox="1"/>
          <p:nvPr/>
        </p:nvSpPr>
        <p:spPr>
          <a:xfrm>
            <a:off x="158456" y="5499221"/>
            <a:ext cx="11815060" cy="1271245"/>
          </a:xfrm>
          <a:prstGeom prst="rect">
            <a:avLst/>
          </a:prstGeom>
          <a:noFill/>
        </p:spPr>
        <p:txBody>
          <a:bodyPr wrap="square">
            <a:spAutoFit/>
          </a:bodyPr>
          <a:lstStyle/>
          <a:p>
            <a:pPr marL="0" marR="0">
              <a:lnSpc>
                <a:spcPct val="107000"/>
              </a:lnSpc>
              <a:spcBef>
                <a:spcPts val="0"/>
              </a:spcBef>
              <a:spcAft>
                <a:spcPts val="800"/>
              </a:spcAft>
            </a:pPr>
            <a:r>
              <a:rPr lang="en-US" sz="900" dirty="0">
                <a:effectLst/>
                <a:latin typeface="Calibri" panose="020F0502020204030204" pitchFamily="34" charset="0"/>
                <a:ea typeface="Calibri" panose="020F0502020204030204" pitchFamily="34" charset="0"/>
                <a:cs typeface="Calibri" panose="020F0502020204030204" pitchFamily="34" charset="0"/>
              </a:rPr>
              <a:t>AB: *The ABCSP does not have official recommendations for elevated risk as the program includes all eligible individuals; however, PCPs and radiologists can make screening recommendations based on individual risks.</a:t>
            </a:r>
            <a:br>
              <a:rPr lang="en-US" sz="900" dirty="0">
                <a:latin typeface="Calibri" panose="020F0502020204030204" pitchFamily="34" charset="0"/>
                <a:ea typeface="Yu Mincho" panose="02020400000000000000" pitchFamily="18" charset="-128"/>
                <a:cs typeface="Arial" panose="020B0604020202020204" pitchFamily="34" charset="0"/>
              </a:rPr>
            </a:br>
            <a:r>
              <a:rPr lang="en-US" sz="900" dirty="0">
                <a:effectLst/>
                <a:latin typeface="Calibri" panose="020F0502020204030204" pitchFamily="34" charset="0"/>
                <a:ea typeface="Yu Mincho" panose="02020400000000000000" pitchFamily="18" charset="-128"/>
                <a:cs typeface="Arial" panose="020B0604020202020204" pitchFamily="34" charset="0"/>
              </a:rPr>
              <a:t>ON: ^ The OBSP does not use the term “elevated risk”, however, there are several reasons a participant in the OBSP will be recalled by the program in one year: documented pathology of high risk lesions; a personal history of ovarian cancer; two or more first-degree female relatives with breast cancer at any age; one first-degree female relative with breast cancer under age 50; one first-degree relative with ovarian cancer at any age; one male relative with breast cancer at any age; breast density ≥75 percent at the time of screening; or recommendation by the radiologist at the time of screening or assessment.</a:t>
            </a:r>
            <a:br>
              <a:rPr lang="en-US" sz="900" dirty="0">
                <a:effectLst/>
                <a:latin typeface="Calibri" panose="020F0502020204030204" pitchFamily="34" charset="0"/>
                <a:ea typeface="Yu Mincho" panose="02020400000000000000" pitchFamily="18" charset="-128"/>
                <a:cs typeface="Arial" panose="020B0604020202020204" pitchFamily="34" charset="0"/>
              </a:rPr>
            </a:br>
            <a:r>
              <a:rPr lang="en-US" sz="900" dirty="0">
                <a:effectLst/>
                <a:latin typeface="Calibri" panose="020F0502020204030204" pitchFamily="34" charset="0"/>
                <a:ea typeface="Yu Mincho" panose="02020400000000000000" pitchFamily="18" charset="-128"/>
                <a:cs typeface="Calibri" panose="020F0502020204030204" pitchFamily="34" charset="0"/>
              </a:rPr>
              <a:t>NB: ~</a:t>
            </a:r>
            <a:r>
              <a:rPr lang="en-US" sz="900" dirty="0">
                <a:effectLst/>
                <a:latin typeface="Calibri" panose="020F0502020204030204" pitchFamily="34" charset="0"/>
                <a:ea typeface="Yu Mincho" panose="02020400000000000000" pitchFamily="18" charset="-128"/>
                <a:cs typeface="Arial" panose="020B0604020202020204" pitchFamily="34" charset="0"/>
              </a:rPr>
              <a:t>Provincial recommendations for those assessed at Increased or High Risk of developing breast cancer are currently under development. NB does not plan to use the term elevated risk.</a:t>
            </a:r>
            <a:br>
              <a:rPr lang="en-US" sz="900" dirty="0">
                <a:effectLst/>
                <a:latin typeface="Calibri" panose="020F0502020204030204" pitchFamily="34" charset="0"/>
                <a:ea typeface="Yu Mincho" panose="02020400000000000000" pitchFamily="18" charset="-128"/>
                <a:cs typeface="Arial" panose="020B0604020202020204" pitchFamily="34" charset="0"/>
              </a:rPr>
            </a:br>
            <a:r>
              <a:rPr lang="en-US" sz="900" dirty="0">
                <a:effectLst/>
                <a:latin typeface="Calibri" panose="020F0502020204030204" pitchFamily="34" charset="0"/>
                <a:ea typeface="Yu Mincho" panose="02020400000000000000" pitchFamily="18" charset="-128"/>
                <a:cs typeface="Arial" panose="020B0604020202020204" pitchFamily="34" charset="0"/>
              </a:rPr>
              <a:t>PE: **</a:t>
            </a:r>
            <a:r>
              <a:rPr lang="en-US" sz="900" dirty="0">
                <a:effectLst/>
                <a:latin typeface="Calibri" panose="020F0502020204030204" pitchFamily="34" charset="0"/>
                <a:ea typeface="Yu Mincho" panose="02020400000000000000" pitchFamily="18" charset="-128"/>
                <a:cs typeface="Calibri" panose="020F0502020204030204" pitchFamily="34" charset="0"/>
              </a:rPr>
              <a:t> Participants</a:t>
            </a:r>
            <a:r>
              <a:rPr lang="en-US" sz="900" dirty="0">
                <a:effectLst/>
                <a:latin typeface="Calibri" panose="020F0502020204030204" pitchFamily="34" charset="0"/>
                <a:ea typeface="Yu Mincho" panose="02020400000000000000" pitchFamily="18" charset="-128"/>
                <a:cs typeface="Arial" panose="020B0604020202020204" pitchFamily="34" charset="0"/>
              </a:rPr>
              <a:t> with a first degree relative with a history of breast cancer can enter the screening program at an earlier age with documentation</a:t>
            </a:r>
            <a:br>
              <a:rPr lang="en-US" sz="900" dirty="0">
                <a:effectLst/>
                <a:latin typeface="Calibri" panose="020F0502020204030204" pitchFamily="34" charset="0"/>
                <a:ea typeface="Yu Mincho" panose="02020400000000000000" pitchFamily="18" charset="-128"/>
                <a:cs typeface="Arial" panose="020B0604020202020204" pitchFamily="34" charset="0"/>
              </a:rPr>
            </a:br>
            <a:r>
              <a:rPr lang="en-US" sz="900" dirty="0">
                <a:effectLst/>
                <a:latin typeface="Calibri" panose="020F0502020204030204" pitchFamily="34" charset="0"/>
                <a:ea typeface="Yu Mincho" panose="02020400000000000000" pitchFamily="18" charset="-128"/>
                <a:cs typeface="Arial" panose="020B0604020202020204" pitchFamily="34" charset="0"/>
              </a:rPr>
              <a:t>NL: </a:t>
            </a:r>
            <a:r>
              <a:rPr lang="en-US" sz="900" dirty="0">
                <a:effectLst/>
                <a:latin typeface="Calibri" panose="020F0502020204030204" pitchFamily="34" charset="0"/>
                <a:ea typeface="Calibri" panose="020F0502020204030204" pitchFamily="34" charset="0"/>
                <a:cs typeface="Calibri" panose="020F0502020204030204" pitchFamily="34" charset="0"/>
              </a:rPr>
              <a:t>‡ </a:t>
            </a:r>
            <a:r>
              <a:rPr lang="en-US" sz="900" dirty="0">
                <a:effectLst/>
                <a:latin typeface="Calibri" panose="020F0502020204030204" pitchFamily="34" charset="0"/>
                <a:ea typeface="Yu Mincho" panose="02020400000000000000" pitchFamily="18" charset="-128"/>
                <a:cs typeface="Arial" panose="020B0604020202020204" pitchFamily="34" charset="0"/>
              </a:rPr>
              <a:t>Start/stop age is variable depending on conditions for elevated risk designation (e.g. breast density ≥75% may be a transitory condition, therefore start/stop age would be adjusted)</a:t>
            </a:r>
            <a:br>
              <a:rPr lang="en-US" sz="900" dirty="0">
                <a:effectLst/>
                <a:latin typeface="Calibri" panose="020F0502020204030204" pitchFamily="34" charset="0"/>
                <a:ea typeface="Yu Mincho" panose="02020400000000000000" pitchFamily="18" charset="-128"/>
                <a:cs typeface="Arial" panose="020B0604020202020204" pitchFamily="34" charset="0"/>
              </a:rPr>
            </a:br>
            <a:r>
              <a:rPr lang="en-US" sz="900" dirty="0">
                <a:effectLst/>
                <a:latin typeface="Calibri" panose="020F0502020204030204" pitchFamily="34" charset="0"/>
                <a:ea typeface="Yu Mincho" panose="02020400000000000000" pitchFamily="18" charset="-128"/>
                <a:cs typeface="Calibri" panose="020F0502020204030204" pitchFamily="34" charset="0"/>
              </a:rPr>
              <a:t>- No information was provided at the time the data were collected.</a:t>
            </a:r>
            <a:endParaRPr lang="en-US" sz="900" dirty="0">
              <a:effectLst/>
              <a:latin typeface="Calibri" panose="020F0502020204030204" pitchFamily="34" charset="0"/>
              <a:ea typeface="Yu Mincho" panose="02020400000000000000" pitchFamily="18" charset="-128"/>
              <a:cs typeface="Arial" panose="020B0604020202020204" pitchFamily="34" charset="0"/>
            </a:endParaRPr>
          </a:p>
        </p:txBody>
      </p:sp>
      <p:graphicFrame>
        <p:nvGraphicFramePr>
          <p:cNvPr id="7" name="Table 6">
            <a:extLst>
              <a:ext uri="{FF2B5EF4-FFF2-40B4-BE49-F238E27FC236}">
                <a16:creationId xmlns:a16="http://schemas.microsoft.com/office/drawing/2014/main" id="{15752F8C-B9DF-8DCC-14BE-BD9999681602}"/>
              </a:ext>
            </a:extLst>
          </p:cNvPr>
          <p:cNvGraphicFramePr>
            <a:graphicFrameLocks noGrp="1"/>
          </p:cNvGraphicFramePr>
          <p:nvPr>
            <p:extLst>
              <p:ext uri="{D42A27DB-BD31-4B8C-83A1-F6EECF244321}">
                <p14:modId xmlns:p14="http://schemas.microsoft.com/office/powerpoint/2010/main" val="3952668407"/>
              </p:ext>
            </p:extLst>
          </p:nvPr>
        </p:nvGraphicFramePr>
        <p:xfrm>
          <a:off x="158456" y="763459"/>
          <a:ext cx="11875087" cy="4606290"/>
        </p:xfrm>
        <a:graphic>
          <a:graphicData uri="http://schemas.openxmlformats.org/drawingml/2006/table">
            <a:tbl>
              <a:tblPr firstRow="1" firstCol="1" bandRow="1"/>
              <a:tblGrid>
                <a:gridCol w="419145">
                  <a:extLst>
                    <a:ext uri="{9D8B030D-6E8A-4147-A177-3AD203B41FA5}">
                      <a16:colId xmlns:a16="http://schemas.microsoft.com/office/drawing/2014/main" val="1341916112"/>
                    </a:ext>
                  </a:extLst>
                </a:gridCol>
                <a:gridCol w="2307155">
                  <a:extLst>
                    <a:ext uri="{9D8B030D-6E8A-4147-A177-3AD203B41FA5}">
                      <a16:colId xmlns:a16="http://schemas.microsoft.com/office/drawing/2014/main" val="732903247"/>
                    </a:ext>
                  </a:extLst>
                </a:gridCol>
                <a:gridCol w="1668497">
                  <a:extLst>
                    <a:ext uri="{9D8B030D-6E8A-4147-A177-3AD203B41FA5}">
                      <a16:colId xmlns:a16="http://schemas.microsoft.com/office/drawing/2014/main" val="2260910853"/>
                    </a:ext>
                  </a:extLst>
                </a:gridCol>
                <a:gridCol w="1939926">
                  <a:extLst>
                    <a:ext uri="{9D8B030D-6E8A-4147-A177-3AD203B41FA5}">
                      <a16:colId xmlns:a16="http://schemas.microsoft.com/office/drawing/2014/main" val="1532796138"/>
                    </a:ext>
                  </a:extLst>
                </a:gridCol>
                <a:gridCol w="3105479">
                  <a:extLst>
                    <a:ext uri="{9D8B030D-6E8A-4147-A177-3AD203B41FA5}">
                      <a16:colId xmlns:a16="http://schemas.microsoft.com/office/drawing/2014/main" val="261318724"/>
                    </a:ext>
                  </a:extLst>
                </a:gridCol>
                <a:gridCol w="2434885">
                  <a:extLst>
                    <a:ext uri="{9D8B030D-6E8A-4147-A177-3AD203B41FA5}">
                      <a16:colId xmlns:a16="http://schemas.microsoft.com/office/drawing/2014/main" val="2854714596"/>
                    </a:ext>
                  </a:extLst>
                </a:gridCol>
              </a:tblGrid>
              <a:tr h="291119">
                <a:tc>
                  <a:txBody>
                    <a:bodyPr/>
                    <a:lstStyle/>
                    <a:p>
                      <a:pPr marL="0" marR="0" algn="ctr">
                        <a:lnSpc>
                          <a:spcPct val="107000"/>
                        </a:lnSpc>
                        <a:spcBef>
                          <a:spcPts val="360"/>
                        </a:spcBef>
                        <a:spcAft>
                          <a:spcPts val="360"/>
                        </a:spcAft>
                        <a:tabLst>
                          <a:tab pos="5280025" algn="l"/>
                        </a:tabLst>
                      </a:pPr>
                      <a:r>
                        <a:rPr lang="en-US" sz="1000" b="1" dirty="0">
                          <a:solidFill>
                            <a:schemeClr val="accent4"/>
                          </a:solidFill>
                          <a:effectLst/>
                        </a:rPr>
                        <a:t>P/T</a:t>
                      </a:r>
                      <a:endParaRPr lang="en-US" sz="1000" b="1"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11963" marR="11963" marT="0" marB="0" anchor="ctr">
                    <a:solidFill>
                      <a:schemeClr val="accent2">
                        <a:lumMod val="20000"/>
                        <a:lumOff val="80000"/>
                      </a:schemeClr>
                    </a:solidFill>
                  </a:tcPr>
                </a:tc>
                <a:tc>
                  <a:txBody>
                    <a:bodyPr/>
                    <a:lstStyle/>
                    <a:p>
                      <a:pPr marL="0" marR="0" algn="ctr">
                        <a:lnSpc>
                          <a:spcPct val="107000"/>
                        </a:lnSpc>
                        <a:spcBef>
                          <a:spcPts val="360"/>
                        </a:spcBef>
                        <a:spcAft>
                          <a:spcPts val="360"/>
                        </a:spcAft>
                        <a:tabLst>
                          <a:tab pos="5280025" algn="l"/>
                        </a:tabLst>
                      </a:pPr>
                      <a:r>
                        <a:rPr lang="en-US" sz="1000" b="1" dirty="0">
                          <a:solidFill>
                            <a:schemeClr val="accent4"/>
                          </a:solidFill>
                          <a:effectLst/>
                        </a:rPr>
                        <a:t>Does the program manage participants who are at elevated risk? (✓)</a:t>
                      </a:r>
                      <a:endParaRPr lang="en-US" sz="1000" b="1"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11963" marR="11963" marT="0" marB="0" anchor="ctr">
                    <a:solidFill>
                      <a:schemeClr val="accent2">
                        <a:lumMod val="20000"/>
                        <a:lumOff val="80000"/>
                      </a:schemeClr>
                    </a:solidFill>
                  </a:tcPr>
                </a:tc>
                <a:tc>
                  <a:txBody>
                    <a:bodyPr/>
                    <a:lstStyle/>
                    <a:p>
                      <a:pPr marL="0" marR="0" algn="ctr">
                        <a:lnSpc>
                          <a:spcPct val="107000"/>
                        </a:lnSpc>
                        <a:spcBef>
                          <a:spcPts val="360"/>
                        </a:spcBef>
                        <a:spcAft>
                          <a:spcPts val="360"/>
                        </a:spcAft>
                        <a:tabLst>
                          <a:tab pos="5280025" algn="l"/>
                        </a:tabLst>
                      </a:pPr>
                      <a:r>
                        <a:rPr lang="en-US" sz="1000" b="1" dirty="0">
                          <a:solidFill>
                            <a:schemeClr val="accent4"/>
                          </a:solidFill>
                          <a:effectLst/>
                        </a:rPr>
                        <a:t>Recommended screening modality</a:t>
                      </a:r>
                      <a:endParaRPr lang="en-US" sz="1000" b="1"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11963" marR="11963" marT="0" marB="0" anchor="ctr">
                    <a:solidFill>
                      <a:schemeClr val="accent2">
                        <a:lumMod val="20000"/>
                        <a:lumOff val="80000"/>
                      </a:schemeClr>
                    </a:solidFill>
                  </a:tcPr>
                </a:tc>
                <a:tc>
                  <a:txBody>
                    <a:bodyPr/>
                    <a:lstStyle/>
                    <a:p>
                      <a:pPr marL="0" marR="0" algn="ctr">
                        <a:lnSpc>
                          <a:spcPct val="107000"/>
                        </a:lnSpc>
                        <a:spcBef>
                          <a:spcPts val="360"/>
                        </a:spcBef>
                        <a:spcAft>
                          <a:spcPts val="360"/>
                        </a:spcAft>
                        <a:tabLst>
                          <a:tab pos="5280025" algn="l"/>
                        </a:tabLst>
                      </a:pPr>
                      <a:r>
                        <a:rPr lang="en-US" sz="1000" b="1" dirty="0">
                          <a:solidFill>
                            <a:schemeClr val="accent4"/>
                          </a:solidFill>
                          <a:effectLst/>
                        </a:rPr>
                        <a:t>Recommended start age</a:t>
                      </a:r>
                      <a:endParaRPr lang="en-US" sz="1000" b="1"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11963" marR="11963" marT="0" marB="0" anchor="ctr">
                    <a:solidFill>
                      <a:schemeClr val="accent2">
                        <a:lumMod val="20000"/>
                        <a:lumOff val="80000"/>
                      </a:schemeClr>
                    </a:solidFill>
                  </a:tcPr>
                </a:tc>
                <a:tc>
                  <a:txBody>
                    <a:bodyPr/>
                    <a:lstStyle/>
                    <a:p>
                      <a:pPr marL="0" marR="0" algn="ctr">
                        <a:lnSpc>
                          <a:spcPct val="107000"/>
                        </a:lnSpc>
                        <a:spcBef>
                          <a:spcPts val="360"/>
                        </a:spcBef>
                        <a:spcAft>
                          <a:spcPts val="360"/>
                        </a:spcAft>
                        <a:tabLst>
                          <a:tab pos="5280025" algn="l"/>
                        </a:tabLst>
                      </a:pPr>
                      <a:r>
                        <a:rPr lang="en-US" sz="1000" b="1" dirty="0">
                          <a:solidFill>
                            <a:schemeClr val="accent4"/>
                          </a:solidFill>
                          <a:effectLst/>
                        </a:rPr>
                        <a:t>Recommended interval</a:t>
                      </a:r>
                      <a:endParaRPr lang="en-US" sz="1000" b="1"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11963" marR="11963" marT="0" marB="0" anchor="ctr">
                    <a:solidFill>
                      <a:schemeClr val="accent2">
                        <a:lumMod val="20000"/>
                        <a:lumOff val="80000"/>
                      </a:schemeClr>
                    </a:solidFill>
                  </a:tcPr>
                </a:tc>
                <a:tc>
                  <a:txBody>
                    <a:bodyPr/>
                    <a:lstStyle/>
                    <a:p>
                      <a:pPr marL="0" marR="0" algn="ctr">
                        <a:lnSpc>
                          <a:spcPct val="107000"/>
                        </a:lnSpc>
                        <a:spcBef>
                          <a:spcPts val="360"/>
                        </a:spcBef>
                        <a:spcAft>
                          <a:spcPts val="360"/>
                        </a:spcAft>
                        <a:tabLst>
                          <a:tab pos="5280025" algn="l"/>
                        </a:tabLst>
                      </a:pPr>
                      <a:r>
                        <a:rPr lang="en-US" sz="1000" b="1" dirty="0">
                          <a:solidFill>
                            <a:schemeClr val="accent4"/>
                          </a:solidFill>
                          <a:effectLst/>
                        </a:rPr>
                        <a:t>Recommended stop age </a:t>
                      </a:r>
                      <a:endParaRPr lang="en-US" sz="1000" b="1"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11963" marR="11963" marT="0" marB="0" anchor="ctr">
                    <a:solidFill>
                      <a:schemeClr val="accent2">
                        <a:lumMod val="20000"/>
                        <a:lumOff val="80000"/>
                      </a:schemeClr>
                    </a:solidFill>
                  </a:tcPr>
                </a:tc>
                <a:extLst>
                  <a:ext uri="{0D108BD9-81ED-4DB2-BD59-A6C34878D82A}">
                    <a16:rowId xmlns:a16="http://schemas.microsoft.com/office/drawing/2014/main" val="4169959273"/>
                  </a:ext>
                </a:extLst>
              </a:tr>
              <a:tr h="142255">
                <a:tc>
                  <a:txBody>
                    <a:bodyPr/>
                    <a:lstStyle/>
                    <a:p>
                      <a:pPr marL="0" marR="0" algn="ctr">
                        <a:lnSpc>
                          <a:spcPct val="107000"/>
                        </a:lnSpc>
                        <a:spcBef>
                          <a:spcPts val="360"/>
                        </a:spcBef>
                        <a:spcAft>
                          <a:spcPts val="360"/>
                        </a:spcAft>
                        <a:tabLst>
                          <a:tab pos="5280025" algn="l"/>
                        </a:tabLst>
                      </a:pPr>
                      <a:r>
                        <a:rPr lang="en-US" sz="1000" b="1" dirty="0">
                          <a:solidFill>
                            <a:schemeClr val="accent4"/>
                          </a:solidFill>
                          <a:effectLst/>
                        </a:rPr>
                        <a:t>YT</a:t>
                      </a:r>
                      <a:endParaRPr lang="en-US" sz="1000" b="1"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11963" marR="11963" marT="0" marB="0" anchor="ctr">
                    <a:solidFill>
                      <a:schemeClr val="accent2">
                        <a:lumMod val="20000"/>
                        <a:lumOff val="80000"/>
                      </a:schemeClr>
                    </a:solidFill>
                  </a:tcPr>
                </a:tc>
                <a:tc>
                  <a:txBody>
                    <a:bodyPr/>
                    <a:lstStyle/>
                    <a:p>
                      <a:pPr marL="0" marR="0" algn="ctr">
                        <a:lnSpc>
                          <a:spcPct val="107000"/>
                        </a:lnSpc>
                        <a:spcBef>
                          <a:spcPts val="360"/>
                        </a:spcBef>
                        <a:spcAft>
                          <a:spcPts val="360"/>
                        </a:spcAft>
                        <a:tabLst>
                          <a:tab pos="5280025" algn="l"/>
                        </a:tabLst>
                      </a:pPr>
                      <a:r>
                        <a:rPr lang="en-US" sz="1000">
                          <a:solidFill>
                            <a:schemeClr val="accent4"/>
                          </a:solidFill>
                          <a:effectLst/>
                        </a:rPr>
                        <a:t>✓</a:t>
                      </a:r>
                      <a:endParaRPr lang="en-US" sz="10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11963" marR="11963" marT="0" marB="0"/>
                </a:tc>
                <a:tc>
                  <a:txBody>
                    <a:bodyPr/>
                    <a:lstStyle/>
                    <a:p>
                      <a:pPr marL="0" marR="0" algn="ctr">
                        <a:lnSpc>
                          <a:spcPct val="107000"/>
                        </a:lnSpc>
                        <a:spcBef>
                          <a:spcPts val="360"/>
                        </a:spcBef>
                        <a:spcAft>
                          <a:spcPts val="360"/>
                        </a:spcAft>
                        <a:tabLst>
                          <a:tab pos="5280025" algn="l"/>
                        </a:tabLst>
                      </a:pPr>
                      <a:r>
                        <a:rPr lang="en-US" sz="1000">
                          <a:solidFill>
                            <a:schemeClr val="accent4"/>
                          </a:solidFill>
                          <a:effectLst/>
                        </a:rPr>
                        <a:t>Mammography</a:t>
                      </a:r>
                      <a:endParaRPr lang="en-US" sz="10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11963" marR="11963" marT="0" marB="0"/>
                </a:tc>
                <a:tc>
                  <a:txBody>
                    <a:bodyPr/>
                    <a:lstStyle/>
                    <a:p>
                      <a:pPr marL="0" marR="0" algn="ctr">
                        <a:lnSpc>
                          <a:spcPct val="107000"/>
                        </a:lnSpc>
                        <a:spcBef>
                          <a:spcPts val="360"/>
                        </a:spcBef>
                        <a:spcAft>
                          <a:spcPts val="360"/>
                        </a:spcAft>
                        <a:tabLst>
                          <a:tab pos="5280025" algn="l"/>
                        </a:tabLst>
                      </a:pPr>
                      <a:r>
                        <a:rPr lang="en-US" sz="1000">
                          <a:solidFill>
                            <a:schemeClr val="accent4"/>
                          </a:solidFill>
                          <a:effectLst/>
                        </a:rPr>
                        <a:t>None given</a:t>
                      </a:r>
                      <a:endParaRPr lang="en-US" sz="10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11963" marR="11963" marT="0" marB="0"/>
                </a:tc>
                <a:tc>
                  <a:txBody>
                    <a:bodyPr/>
                    <a:lstStyle/>
                    <a:p>
                      <a:pPr marL="0" marR="0" algn="ctr">
                        <a:lnSpc>
                          <a:spcPct val="107000"/>
                        </a:lnSpc>
                        <a:spcBef>
                          <a:spcPts val="360"/>
                        </a:spcBef>
                        <a:spcAft>
                          <a:spcPts val="360"/>
                        </a:spcAft>
                        <a:tabLst>
                          <a:tab pos="5280025" algn="l"/>
                        </a:tabLst>
                      </a:pPr>
                      <a:r>
                        <a:rPr lang="en-US" sz="1000">
                          <a:solidFill>
                            <a:schemeClr val="accent4"/>
                          </a:solidFill>
                          <a:effectLst/>
                        </a:rPr>
                        <a:t>Annual</a:t>
                      </a:r>
                      <a:endParaRPr lang="en-US" sz="10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11963" marR="11963" marT="0" marB="0"/>
                </a:tc>
                <a:tc>
                  <a:txBody>
                    <a:bodyPr/>
                    <a:lstStyle/>
                    <a:p>
                      <a:pPr marL="0" marR="0" algn="ctr">
                        <a:lnSpc>
                          <a:spcPct val="107000"/>
                        </a:lnSpc>
                        <a:spcBef>
                          <a:spcPts val="360"/>
                        </a:spcBef>
                        <a:spcAft>
                          <a:spcPts val="360"/>
                        </a:spcAft>
                        <a:tabLst>
                          <a:tab pos="5280025" algn="l"/>
                        </a:tabLst>
                      </a:pPr>
                      <a:r>
                        <a:rPr lang="en-US" sz="1000">
                          <a:solidFill>
                            <a:schemeClr val="accent4"/>
                          </a:solidFill>
                          <a:effectLst/>
                        </a:rPr>
                        <a:t>None given</a:t>
                      </a:r>
                      <a:endParaRPr lang="en-US" sz="10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11963" marR="11963" marT="0" marB="0"/>
                </a:tc>
                <a:extLst>
                  <a:ext uri="{0D108BD9-81ED-4DB2-BD59-A6C34878D82A}">
                    <a16:rowId xmlns:a16="http://schemas.microsoft.com/office/drawing/2014/main" val="3492564386"/>
                  </a:ext>
                </a:extLst>
              </a:tr>
              <a:tr h="532733">
                <a:tc>
                  <a:txBody>
                    <a:bodyPr/>
                    <a:lstStyle/>
                    <a:p>
                      <a:pPr marL="0" marR="0" algn="ctr">
                        <a:lnSpc>
                          <a:spcPct val="107000"/>
                        </a:lnSpc>
                        <a:spcBef>
                          <a:spcPts val="360"/>
                        </a:spcBef>
                        <a:spcAft>
                          <a:spcPts val="360"/>
                        </a:spcAft>
                        <a:tabLst>
                          <a:tab pos="5280025" algn="l"/>
                        </a:tabLst>
                      </a:pPr>
                      <a:r>
                        <a:rPr lang="en-US" sz="1000" b="1" dirty="0">
                          <a:solidFill>
                            <a:schemeClr val="accent4"/>
                          </a:solidFill>
                          <a:effectLst/>
                        </a:rPr>
                        <a:t>NT</a:t>
                      </a:r>
                      <a:endParaRPr lang="en-US" sz="1000" b="1"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11963" marR="11963" marT="0" marB="0" anchor="ctr">
                    <a:solidFill>
                      <a:schemeClr val="accent2">
                        <a:lumMod val="20000"/>
                        <a:lumOff val="80000"/>
                      </a:schemeClr>
                    </a:solidFill>
                  </a:tcPr>
                </a:tc>
                <a:tc>
                  <a:txBody>
                    <a:bodyPr/>
                    <a:lstStyle/>
                    <a:p>
                      <a:pPr marL="0" marR="0" algn="ctr">
                        <a:lnSpc>
                          <a:spcPct val="107000"/>
                        </a:lnSpc>
                        <a:spcBef>
                          <a:spcPts val="360"/>
                        </a:spcBef>
                        <a:spcAft>
                          <a:spcPts val="360"/>
                        </a:spcAft>
                        <a:tabLst>
                          <a:tab pos="5280025" algn="l"/>
                        </a:tabLst>
                      </a:pPr>
                      <a:r>
                        <a:rPr lang="en-US" sz="1000">
                          <a:solidFill>
                            <a:schemeClr val="accent4"/>
                          </a:solidFill>
                          <a:effectLst/>
                        </a:rPr>
                        <a:t>✓</a:t>
                      </a:r>
                      <a:endParaRPr lang="en-US" sz="10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11963" marR="11963" marT="0" marB="0"/>
                </a:tc>
                <a:tc>
                  <a:txBody>
                    <a:bodyPr/>
                    <a:lstStyle/>
                    <a:p>
                      <a:pPr marL="0" marR="0" algn="ctr">
                        <a:lnSpc>
                          <a:spcPct val="107000"/>
                        </a:lnSpc>
                        <a:spcBef>
                          <a:spcPts val="360"/>
                        </a:spcBef>
                        <a:spcAft>
                          <a:spcPts val="360"/>
                        </a:spcAft>
                        <a:tabLst>
                          <a:tab pos="5280025" algn="l"/>
                        </a:tabLst>
                      </a:pPr>
                      <a:r>
                        <a:rPr lang="en-US" sz="1000">
                          <a:solidFill>
                            <a:schemeClr val="accent4"/>
                          </a:solidFill>
                          <a:effectLst/>
                        </a:rPr>
                        <a:t>YKBSP: mammography and ultrasound, MRI in some cases</a:t>
                      </a:r>
                    </a:p>
                    <a:p>
                      <a:pPr marL="0" marR="0" algn="ctr">
                        <a:lnSpc>
                          <a:spcPct val="107000"/>
                        </a:lnSpc>
                        <a:spcBef>
                          <a:spcPts val="360"/>
                        </a:spcBef>
                        <a:spcAft>
                          <a:spcPts val="360"/>
                        </a:spcAft>
                        <a:tabLst>
                          <a:tab pos="5280025" algn="l"/>
                        </a:tabLst>
                      </a:pPr>
                      <a:r>
                        <a:rPr lang="en-US" sz="1000">
                          <a:solidFill>
                            <a:schemeClr val="accent4"/>
                          </a:solidFill>
                          <a:effectLst/>
                        </a:rPr>
                        <a:t>HRBSP: mammography</a:t>
                      </a:r>
                      <a:endParaRPr lang="en-US" sz="10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11963" marR="11963" marT="0" marB="0"/>
                </a:tc>
                <a:tc>
                  <a:txBody>
                    <a:bodyPr/>
                    <a:lstStyle/>
                    <a:p>
                      <a:pPr marL="0" marR="0" algn="ctr">
                        <a:lnSpc>
                          <a:spcPct val="107000"/>
                        </a:lnSpc>
                        <a:spcBef>
                          <a:spcPts val="360"/>
                        </a:spcBef>
                        <a:spcAft>
                          <a:spcPts val="360"/>
                        </a:spcAft>
                        <a:tabLst>
                          <a:tab pos="5280025" algn="l"/>
                        </a:tabLst>
                      </a:pPr>
                      <a:r>
                        <a:rPr lang="en-US" sz="1000">
                          <a:solidFill>
                            <a:schemeClr val="accent4"/>
                          </a:solidFill>
                          <a:effectLst/>
                        </a:rPr>
                        <a:t>40</a:t>
                      </a:r>
                    </a:p>
                    <a:p>
                      <a:pPr marL="0" marR="0" algn="ctr">
                        <a:lnSpc>
                          <a:spcPct val="107000"/>
                        </a:lnSpc>
                        <a:spcBef>
                          <a:spcPts val="360"/>
                        </a:spcBef>
                        <a:spcAft>
                          <a:spcPts val="360"/>
                        </a:spcAft>
                        <a:tabLst>
                          <a:tab pos="5280025" algn="l"/>
                        </a:tabLst>
                      </a:pPr>
                      <a:r>
                        <a:rPr lang="en-US" sz="1000">
                          <a:solidFill>
                            <a:schemeClr val="accent4"/>
                          </a:solidFill>
                          <a:effectLst/>
                        </a:rPr>
                        <a:t>(40 with referral from PCP, 50 self-referral)</a:t>
                      </a:r>
                      <a:endParaRPr lang="en-US" sz="10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11963" marR="11963" marT="0" marB="0"/>
                </a:tc>
                <a:tc>
                  <a:txBody>
                    <a:bodyPr/>
                    <a:lstStyle/>
                    <a:p>
                      <a:pPr marL="0" marR="0" algn="ctr">
                        <a:lnSpc>
                          <a:spcPct val="107000"/>
                        </a:lnSpc>
                        <a:spcBef>
                          <a:spcPts val="360"/>
                        </a:spcBef>
                        <a:spcAft>
                          <a:spcPts val="360"/>
                        </a:spcAft>
                        <a:tabLst>
                          <a:tab pos="5280025" algn="l"/>
                        </a:tabLst>
                      </a:pPr>
                      <a:r>
                        <a:rPr lang="en-US" sz="1000">
                          <a:solidFill>
                            <a:schemeClr val="accent4"/>
                          </a:solidFill>
                          <a:effectLst/>
                        </a:rPr>
                        <a:t>1-2 years, based on radiologist recommendation</a:t>
                      </a:r>
                      <a:endParaRPr lang="en-US" sz="10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11963" marR="11963" marT="0" marB="0"/>
                </a:tc>
                <a:tc>
                  <a:txBody>
                    <a:bodyPr/>
                    <a:lstStyle/>
                    <a:p>
                      <a:pPr marL="0" marR="0" algn="ctr">
                        <a:lnSpc>
                          <a:spcPct val="107000"/>
                        </a:lnSpc>
                        <a:spcBef>
                          <a:spcPts val="360"/>
                        </a:spcBef>
                        <a:spcAft>
                          <a:spcPts val="360"/>
                        </a:spcAft>
                        <a:tabLst>
                          <a:tab pos="5280025" algn="l"/>
                        </a:tabLst>
                      </a:pPr>
                      <a:r>
                        <a:rPr lang="en-US" sz="1000">
                          <a:solidFill>
                            <a:schemeClr val="accent4"/>
                          </a:solidFill>
                          <a:effectLst/>
                        </a:rPr>
                        <a:t>74</a:t>
                      </a:r>
                      <a:br>
                        <a:rPr lang="en-US" sz="1000">
                          <a:solidFill>
                            <a:schemeClr val="accent4"/>
                          </a:solidFill>
                          <a:effectLst/>
                        </a:rPr>
                      </a:br>
                      <a:r>
                        <a:rPr lang="en-US" sz="1000">
                          <a:solidFill>
                            <a:schemeClr val="accent4"/>
                          </a:solidFill>
                          <a:effectLst/>
                        </a:rPr>
                        <a:t>(75+ have the option to continue screening)</a:t>
                      </a:r>
                      <a:endParaRPr lang="en-US" sz="10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11963" marR="11963" marT="0" marB="0"/>
                </a:tc>
                <a:extLst>
                  <a:ext uri="{0D108BD9-81ED-4DB2-BD59-A6C34878D82A}">
                    <a16:rowId xmlns:a16="http://schemas.microsoft.com/office/drawing/2014/main" val="3560017902"/>
                  </a:ext>
                </a:extLst>
              </a:tr>
              <a:tr h="142255">
                <a:tc>
                  <a:txBody>
                    <a:bodyPr/>
                    <a:lstStyle/>
                    <a:p>
                      <a:pPr marL="0" marR="0" algn="ctr">
                        <a:lnSpc>
                          <a:spcPct val="107000"/>
                        </a:lnSpc>
                        <a:spcBef>
                          <a:spcPts val="360"/>
                        </a:spcBef>
                        <a:spcAft>
                          <a:spcPts val="360"/>
                        </a:spcAft>
                        <a:tabLst>
                          <a:tab pos="5280025" algn="l"/>
                        </a:tabLst>
                      </a:pPr>
                      <a:r>
                        <a:rPr lang="en-US" sz="1000" b="1">
                          <a:solidFill>
                            <a:schemeClr val="accent4"/>
                          </a:solidFill>
                          <a:effectLst/>
                        </a:rPr>
                        <a:t>NU</a:t>
                      </a:r>
                      <a:endParaRPr lang="en-US" sz="1000" b="1">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11963" marR="11963" marT="0" marB="0" anchor="ctr">
                    <a:solidFill>
                      <a:schemeClr val="accent2">
                        <a:lumMod val="20000"/>
                        <a:lumOff val="80000"/>
                      </a:schemeClr>
                    </a:solidFill>
                  </a:tcPr>
                </a:tc>
                <a:tc>
                  <a:txBody>
                    <a:bodyPr/>
                    <a:lstStyle/>
                    <a:p>
                      <a:pPr marL="0" marR="0" algn="ctr">
                        <a:lnSpc>
                          <a:spcPct val="107000"/>
                        </a:lnSpc>
                        <a:spcBef>
                          <a:spcPts val="360"/>
                        </a:spcBef>
                        <a:spcAft>
                          <a:spcPts val="360"/>
                        </a:spcAft>
                        <a:tabLst>
                          <a:tab pos="5280025" algn="l"/>
                        </a:tabLst>
                      </a:pPr>
                      <a:r>
                        <a:rPr lang="en-US" sz="1000">
                          <a:solidFill>
                            <a:schemeClr val="accent4"/>
                          </a:solidFill>
                          <a:effectLst/>
                        </a:rPr>
                        <a:t>-</a:t>
                      </a:r>
                      <a:endParaRPr lang="en-US" sz="10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11963" marR="11963" marT="0" marB="0"/>
                </a:tc>
                <a:tc>
                  <a:txBody>
                    <a:bodyPr/>
                    <a:lstStyle/>
                    <a:p>
                      <a:pPr marL="0" marR="0" algn="ctr">
                        <a:lnSpc>
                          <a:spcPct val="107000"/>
                        </a:lnSpc>
                        <a:spcBef>
                          <a:spcPts val="360"/>
                        </a:spcBef>
                        <a:spcAft>
                          <a:spcPts val="360"/>
                        </a:spcAft>
                        <a:tabLst>
                          <a:tab pos="5280025" algn="l"/>
                        </a:tabLst>
                      </a:pPr>
                      <a:r>
                        <a:rPr lang="en-US" sz="1000">
                          <a:solidFill>
                            <a:schemeClr val="accent4"/>
                          </a:solidFill>
                          <a:effectLst/>
                        </a:rPr>
                        <a:t>-</a:t>
                      </a:r>
                      <a:endParaRPr lang="en-US" sz="10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11963" marR="11963" marT="0" marB="0"/>
                </a:tc>
                <a:tc>
                  <a:txBody>
                    <a:bodyPr/>
                    <a:lstStyle/>
                    <a:p>
                      <a:pPr marL="0" marR="0" algn="ctr">
                        <a:lnSpc>
                          <a:spcPct val="107000"/>
                        </a:lnSpc>
                        <a:spcBef>
                          <a:spcPts val="360"/>
                        </a:spcBef>
                        <a:spcAft>
                          <a:spcPts val="360"/>
                        </a:spcAft>
                        <a:tabLst>
                          <a:tab pos="5280025" algn="l"/>
                        </a:tabLst>
                      </a:pPr>
                      <a:r>
                        <a:rPr lang="en-US" sz="1000">
                          <a:solidFill>
                            <a:schemeClr val="accent4"/>
                          </a:solidFill>
                          <a:effectLst/>
                        </a:rPr>
                        <a:t>-</a:t>
                      </a:r>
                      <a:endParaRPr lang="en-US" sz="10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11963" marR="11963" marT="0" marB="0"/>
                </a:tc>
                <a:tc>
                  <a:txBody>
                    <a:bodyPr/>
                    <a:lstStyle/>
                    <a:p>
                      <a:pPr marL="0" marR="0" algn="ctr">
                        <a:lnSpc>
                          <a:spcPct val="107000"/>
                        </a:lnSpc>
                        <a:spcBef>
                          <a:spcPts val="360"/>
                        </a:spcBef>
                        <a:spcAft>
                          <a:spcPts val="360"/>
                        </a:spcAft>
                        <a:tabLst>
                          <a:tab pos="5280025" algn="l"/>
                        </a:tabLst>
                      </a:pPr>
                      <a:r>
                        <a:rPr lang="en-US" sz="1000">
                          <a:solidFill>
                            <a:schemeClr val="accent4"/>
                          </a:solidFill>
                          <a:effectLst/>
                        </a:rPr>
                        <a:t>-</a:t>
                      </a:r>
                      <a:endParaRPr lang="en-US" sz="10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11963" marR="11963" marT="0" marB="0"/>
                </a:tc>
                <a:tc>
                  <a:txBody>
                    <a:bodyPr/>
                    <a:lstStyle/>
                    <a:p>
                      <a:pPr marL="0" marR="0" algn="ctr">
                        <a:lnSpc>
                          <a:spcPct val="107000"/>
                        </a:lnSpc>
                        <a:spcBef>
                          <a:spcPts val="360"/>
                        </a:spcBef>
                        <a:spcAft>
                          <a:spcPts val="360"/>
                        </a:spcAft>
                        <a:tabLst>
                          <a:tab pos="5280025" algn="l"/>
                        </a:tabLst>
                      </a:pPr>
                      <a:r>
                        <a:rPr lang="en-US" sz="1000">
                          <a:solidFill>
                            <a:schemeClr val="accent4"/>
                          </a:solidFill>
                          <a:effectLst/>
                        </a:rPr>
                        <a:t>-</a:t>
                      </a:r>
                      <a:endParaRPr lang="en-US" sz="10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11963" marR="11963" marT="0" marB="0"/>
                </a:tc>
                <a:extLst>
                  <a:ext uri="{0D108BD9-81ED-4DB2-BD59-A6C34878D82A}">
                    <a16:rowId xmlns:a16="http://schemas.microsoft.com/office/drawing/2014/main" val="59840187"/>
                  </a:ext>
                </a:extLst>
              </a:tr>
              <a:tr h="291119">
                <a:tc>
                  <a:txBody>
                    <a:bodyPr/>
                    <a:lstStyle/>
                    <a:p>
                      <a:pPr marL="0" marR="0" algn="ctr">
                        <a:lnSpc>
                          <a:spcPct val="107000"/>
                        </a:lnSpc>
                        <a:spcBef>
                          <a:spcPts val="360"/>
                        </a:spcBef>
                        <a:spcAft>
                          <a:spcPts val="360"/>
                        </a:spcAft>
                        <a:tabLst>
                          <a:tab pos="5280025" algn="l"/>
                        </a:tabLst>
                      </a:pPr>
                      <a:r>
                        <a:rPr lang="en-US" sz="1000" b="1" dirty="0">
                          <a:solidFill>
                            <a:schemeClr val="accent4"/>
                          </a:solidFill>
                          <a:effectLst/>
                        </a:rPr>
                        <a:t>BC</a:t>
                      </a:r>
                      <a:endParaRPr lang="en-US" sz="1000" b="1"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11963" marR="11963" marT="0" marB="0" anchor="ctr">
                    <a:solidFill>
                      <a:schemeClr val="accent2">
                        <a:lumMod val="20000"/>
                        <a:lumOff val="80000"/>
                      </a:schemeClr>
                    </a:solidFill>
                  </a:tcPr>
                </a:tc>
                <a:tc>
                  <a:txBody>
                    <a:bodyPr/>
                    <a:lstStyle/>
                    <a:p>
                      <a:pPr marL="0" marR="0" algn="ctr">
                        <a:lnSpc>
                          <a:spcPct val="107000"/>
                        </a:lnSpc>
                        <a:spcBef>
                          <a:spcPts val="360"/>
                        </a:spcBef>
                        <a:spcAft>
                          <a:spcPts val="360"/>
                        </a:spcAft>
                        <a:tabLst>
                          <a:tab pos="5280025" algn="l"/>
                        </a:tabLst>
                      </a:pPr>
                      <a:r>
                        <a:rPr lang="en-US" sz="1000">
                          <a:solidFill>
                            <a:schemeClr val="accent4"/>
                          </a:solidFill>
                          <a:effectLst/>
                        </a:rPr>
                        <a:t>✓</a:t>
                      </a:r>
                      <a:endParaRPr lang="en-US" sz="10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11963" marR="11963" marT="0" marB="0"/>
                </a:tc>
                <a:tc>
                  <a:txBody>
                    <a:bodyPr/>
                    <a:lstStyle/>
                    <a:p>
                      <a:pPr marL="0" marR="0" algn="ctr">
                        <a:lnSpc>
                          <a:spcPct val="107000"/>
                        </a:lnSpc>
                        <a:spcBef>
                          <a:spcPts val="360"/>
                        </a:spcBef>
                        <a:spcAft>
                          <a:spcPts val="360"/>
                        </a:spcAft>
                        <a:tabLst>
                          <a:tab pos="5280025" algn="l"/>
                        </a:tabLst>
                      </a:pPr>
                      <a:r>
                        <a:rPr lang="en-US" sz="1000">
                          <a:solidFill>
                            <a:schemeClr val="accent4"/>
                          </a:solidFill>
                          <a:effectLst/>
                        </a:rPr>
                        <a:t>Mammography</a:t>
                      </a:r>
                      <a:endParaRPr lang="en-US" sz="10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11963" marR="11963" marT="0" marB="0"/>
                </a:tc>
                <a:tc>
                  <a:txBody>
                    <a:bodyPr/>
                    <a:lstStyle/>
                    <a:p>
                      <a:pPr marL="0" marR="0" algn="ctr">
                        <a:lnSpc>
                          <a:spcPct val="107000"/>
                        </a:lnSpc>
                        <a:spcBef>
                          <a:spcPts val="360"/>
                        </a:spcBef>
                        <a:spcAft>
                          <a:spcPts val="360"/>
                        </a:spcAft>
                        <a:tabLst>
                          <a:tab pos="5280025" algn="l"/>
                        </a:tabLst>
                      </a:pPr>
                      <a:r>
                        <a:rPr lang="en-US" sz="1000">
                          <a:solidFill>
                            <a:schemeClr val="accent4"/>
                          </a:solidFill>
                          <a:effectLst/>
                        </a:rPr>
                        <a:t>40</a:t>
                      </a:r>
                      <a:endParaRPr lang="en-US" sz="10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11963" marR="11963" marT="0" marB="0"/>
                </a:tc>
                <a:tc>
                  <a:txBody>
                    <a:bodyPr/>
                    <a:lstStyle/>
                    <a:p>
                      <a:pPr marL="0" marR="0" algn="ctr">
                        <a:lnSpc>
                          <a:spcPct val="107000"/>
                        </a:lnSpc>
                        <a:spcBef>
                          <a:spcPts val="360"/>
                        </a:spcBef>
                        <a:spcAft>
                          <a:spcPts val="360"/>
                        </a:spcAft>
                        <a:tabLst>
                          <a:tab pos="5280025" algn="l"/>
                        </a:tabLst>
                      </a:pPr>
                      <a:r>
                        <a:rPr lang="en-US" sz="1000">
                          <a:solidFill>
                            <a:schemeClr val="accent4"/>
                          </a:solidFill>
                          <a:effectLst/>
                        </a:rPr>
                        <a:t>Annual for those with family history or history of benign high-risk breast lesions</a:t>
                      </a:r>
                      <a:endParaRPr lang="en-US" sz="10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11963" marR="11963" marT="0" marB="0"/>
                </a:tc>
                <a:tc>
                  <a:txBody>
                    <a:bodyPr/>
                    <a:lstStyle/>
                    <a:p>
                      <a:pPr marL="0" marR="0" algn="ctr">
                        <a:lnSpc>
                          <a:spcPct val="107000"/>
                        </a:lnSpc>
                        <a:spcBef>
                          <a:spcPts val="360"/>
                        </a:spcBef>
                        <a:spcAft>
                          <a:spcPts val="360"/>
                        </a:spcAft>
                        <a:tabLst>
                          <a:tab pos="5280025" algn="l"/>
                        </a:tabLst>
                      </a:pPr>
                      <a:r>
                        <a:rPr lang="en-US" sz="1000">
                          <a:solidFill>
                            <a:schemeClr val="accent4"/>
                          </a:solidFill>
                          <a:effectLst/>
                        </a:rPr>
                        <a:t>74</a:t>
                      </a:r>
                      <a:endParaRPr lang="en-US" sz="10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11963" marR="11963" marT="0" marB="0"/>
                </a:tc>
                <a:extLst>
                  <a:ext uri="{0D108BD9-81ED-4DB2-BD59-A6C34878D82A}">
                    <a16:rowId xmlns:a16="http://schemas.microsoft.com/office/drawing/2014/main" val="1783994994"/>
                  </a:ext>
                </a:extLst>
              </a:tr>
              <a:tr h="142255">
                <a:tc>
                  <a:txBody>
                    <a:bodyPr/>
                    <a:lstStyle/>
                    <a:p>
                      <a:pPr marL="0" marR="0" algn="ctr">
                        <a:lnSpc>
                          <a:spcPct val="107000"/>
                        </a:lnSpc>
                        <a:spcBef>
                          <a:spcPts val="360"/>
                        </a:spcBef>
                        <a:spcAft>
                          <a:spcPts val="360"/>
                        </a:spcAft>
                        <a:tabLst>
                          <a:tab pos="5280025" algn="l"/>
                        </a:tabLst>
                      </a:pPr>
                      <a:r>
                        <a:rPr lang="en-US" sz="1000" b="1">
                          <a:solidFill>
                            <a:schemeClr val="accent4"/>
                          </a:solidFill>
                          <a:effectLst/>
                        </a:rPr>
                        <a:t>AB*</a:t>
                      </a:r>
                      <a:endParaRPr lang="en-US" sz="1000" b="1">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11963" marR="11963" marT="0" marB="0" anchor="ctr">
                    <a:solidFill>
                      <a:schemeClr val="accent2">
                        <a:lumMod val="20000"/>
                        <a:lumOff val="80000"/>
                      </a:schemeClr>
                    </a:solidFill>
                  </a:tcPr>
                </a:tc>
                <a:tc>
                  <a:txBody>
                    <a:bodyPr/>
                    <a:lstStyle/>
                    <a:p>
                      <a:pPr marL="0" marR="0" algn="ctr">
                        <a:lnSpc>
                          <a:spcPct val="107000"/>
                        </a:lnSpc>
                        <a:spcBef>
                          <a:spcPts val="360"/>
                        </a:spcBef>
                        <a:spcAft>
                          <a:spcPts val="360"/>
                        </a:spcAft>
                        <a:tabLst>
                          <a:tab pos="5280025" algn="l"/>
                        </a:tabLst>
                      </a:pPr>
                      <a:r>
                        <a:rPr lang="en-US" sz="1000">
                          <a:solidFill>
                            <a:schemeClr val="accent4"/>
                          </a:solidFill>
                          <a:effectLst/>
                        </a:rPr>
                        <a:t>-</a:t>
                      </a:r>
                      <a:endParaRPr lang="en-US" sz="10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11963" marR="11963" marT="0" marB="0"/>
                </a:tc>
                <a:tc>
                  <a:txBody>
                    <a:bodyPr/>
                    <a:lstStyle/>
                    <a:p>
                      <a:pPr marL="0" marR="0" algn="ctr">
                        <a:lnSpc>
                          <a:spcPct val="107000"/>
                        </a:lnSpc>
                        <a:spcBef>
                          <a:spcPts val="360"/>
                        </a:spcBef>
                        <a:spcAft>
                          <a:spcPts val="360"/>
                        </a:spcAft>
                        <a:tabLst>
                          <a:tab pos="5280025" algn="l"/>
                        </a:tabLst>
                      </a:pPr>
                      <a:r>
                        <a:rPr lang="en-US" sz="1000">
                          <a:solidFill>
                            <a:schemeClr val="accent4"/>
                          </a:solidFill>
                          <a:effectLst/>
                        </a:rPr>
                        <a:t>-</a:t>
                      </a:r>
                      <a:endParaRPr lang="en-US" sz="10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11963" marR="11963" marT="0" marB="0"/>
                </a:tc>
                <a:tc>
                  <a:txBody>
                    <a:bodyPr/>
                    <a:lstStyle/>
                    <a:p>
                      <a:pPr marL="0" marR="0" algn="ctr">
                        <a:lnSpc>
                          <a:spcPct val="107000"/>
                        </a:lnSpc>
                        <a:spcBef>
                          <a:spcPts val="360"/>
                        </a:spcBef>
                        <a:spcAft>
                          <a:spcPts val="360"/>
                        </a:spcAft>
                        <a:tabLst>
                          <a:tab pos="5280025" algn="l"/>
                        </a:tabLst>
                      </a:pPr>
                      <a:r>
                        <a:rPr lang="en-US" sz="1000">
                          <a:solidFill>
                            <a:schemeClr val="accent4"/>
                          </a:solidFill>
                          <a:effectLst/>
                        </a:rPr>
                        <a:t>-</a:t>
                      </a:r>
                    </a:p>
                  </a:txBody>
                  <a:tcPr marL="11963" marR="11963" marT="0" marB="0"/>
                </a:tc>
                <a:tc>
                  <a:txBody>
                    <a:bodyPr/>
                    <a:lstStyle/>
                    <a:p>
                      <a:pPr marL="0" marR="0" algn="ctr">
                        <a:lnSpc>
                          <a:spcPct val="107000"/>
                        </a:lnSpc>
                        <a:spcBef>
                          <a:spcPts val="360"/>
                        </a:spcBef>
                        <a:spcAft>
                          <a:spcPts val="360"/>
                        </a:spcAft>
                        <a:tabLst>
                          <a:tab pos="5280025" algn="l"/>
                        </a:tabLst>
                      </a:pPr>
                      <a:r>
                        <a:rPr lang="en-US" sz="1000">
                          <a:solidFill>
                            <a:schemeClr val="accent4"/>
                          </a:solidFill>
                          <a:effectLst/>
                        </a:rPr>
                        <a:t>-</a:t>
                      </a:r>
                      <a:endParaRPr lang="en-US" sz="10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11963" marR="11963" marT="0" marB="0"/>
                </a:tc>
                <a:tc>
                  <a:txBody>
                    <a:bodyPr/>
                    <a:lstStyle/>
                    <a:p>
                      <a:pPr marL="0" marR="0" algn="ctr">
                        <a:lnSpc>
                          <a:spcPct val="107000"/>
                        </a:lnSpc>
                        <a:spcBef>
                          <a:spcPts val="360"/>
                        </a:spcBef>
                        <a:spcAft>
                          <a:spcPts val="360"/>
                        </a:spcAft>
                        <a:tabLst>
                          <a:tab pos="5280025" algn="l"/>
                        </a:tabLst>
                      </a:pPr>
                      <a:r>
                        <a:rPr lang="en-US" sz="1000">
                          <a:solidFill>
                            <a:schemeClr val="accent4"/>
                          </a:solidFill>
                          <a:effectLst/>
                        </a:rPr>
                        <a:t>-</a:t>
                      </a:r>
                      <a:endParaRPr lang="en-US" sz="10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11963" marR="11963" marT="0" marB="0"/>
                </a:tc>
                <a:extLst>
                  <a:ext uri="{0D108BD9-81ED-4DB2-BD59-A6C34878D82A}">
                    <a16:rowId xmlns:a16="http://schemas.microsoft.com/office/drawing/2014/main" val="1259656756"/>
                  </a:ext>
                </a:extLst>
              </a:tr>
              <a:tr h="291119">
                <a:tc>
                  <a:txBody>
                    <a:bodyPr/>
                    <a:lstStyle/>
                    <a:p>
                      <a:pPr marL="0" marR="0" algn="ctr">
                        <a:lnSpc>
                          <a:spcPct val="107000"/>
                        </a:lnSpc>
                        <a:spcBef>
                          <a:spcPts val="360"/>
                        </a:spcBef>
                        <a:spcAft>
                          <a:spcPts val="360"/>
                        </a:spcAft>
                        <a:tabLst>
                          <a:tab pos="5280025" algn="l"/>
                        </a:tabLst>
                      </a:pPr>
                      <a:r>
                        <a:rPr lang="en-US" sz="1000" b="1" dirty="0">
                          <a:solidFill>
                            <a:schemeClr val="accent4"/>
                          </a:solidFill>
                          <a:effectLst/>
                        </a:rPr>
                        <a:t>SK</a:t>
                      </a:r>
                      <a:endParaRPr lang="en-US" sz="1000" b="1"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11963" marR="11963" marT="0" marB="0" anchor="ctr">
                    <a:solidFill>
                      <a:schemeClr val="accent2">
                        <a:lumMod val="20000"/>
                        <a:lumOff val="80000"/>
                      </a:schemeClr>
                    </a:solidFill>
                  </a:tcPr>
                </a:tc>
                <a:tc>
                  <a:txBody>
                    <a:bodyPr/>
                    <a:lstStyle/>
                    <a:p>
                      <a:pPr marL="0" marR="0" algn="ctr">
                        <a:lnSpc>
                          <a:spcPct val="107000"/>
                        </a:lnSpc>
                        <a:spcBef>
                          <a:spcPts val="360"/>
                        </a:spcBef>
                        <a:spcAft>
                          <a:spcPts val="360"/>
                        </a:spcAft>
                        <a:tabLst>
                          <a:tab pos="5280025" algn="l"/>
                        </a:tabLst>
                      </a:pPr>
                      <a:r>
                        <a:rPr lang="en-US" sz="1000">
                          <a:solidFill>
                            <a:schemeClr val="accent4"/>
                          </a:solidFill>
                          <a:effectLst/>
                        </a:rPr>
                        <a:t>✓</a:t>
                      </a:r>
                      <a:endParaRPr lang="en-US" sz="10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11963" marR="11963" marT="0" marB="0"/>
                </a:tc>
                <a:tc>
                  <a:txBody>
                    <a:bodyPr/>
                    <a:lstStyle/>
                    <a:p>
                      <a:pPr marL="0" marR="0" algn="ctr">
                        <a:lnSpc>
                          <a:spcPct val="107000"/>
                        </a:lnSpc>
                        <a:spcBef>
                          <a:spcPts val="360"/>
                        </a:spcBef>
                        <a:spcAft>
                          <a:spcPts val="360"/>
                        </a:spcAft>
                        <a:tabLst>
                          <a:tab pos="5280025" algn="l"/>
                        </a:tabLst>
                      </a:pPr>
                      <a:r>
                        <a:rPr lang="en-US" sz="1000">
                          <a:solidFill>
                            <a:schemeClr val="accent4"/>
                          </a:solidFill>
                          <a:effectLst/>
                        </a:rPr>
                        <a:t>Mammography</a:t>
                      </a:r>
                      <a:endParaRPr lang="en-US" sz="10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11963" marR="11963" marT="0" marB="0"/>
                </a:tc>
                <a:tc>
                  <a:txBody>
                    <a:bodyPr/>
                    <a:lstStyle/>
                    <a:p>
                      <a:pPr marL="0" marR="0" algn="ctr">
                        <a:lnSpc>
                          <a:spcPct val="107000"/>
                        </a:lnSpc>
                        <a:spcBef>
                          <a:spcPts val="360"/>
                        </a:spcBef>
                        <a:spcAft>
                          <a:spcPts val="360"/>
                        </a:spcAft>
                        <a:tabLst>
                          <a:tab pos="5280025" algn="l"/>
                        </a:tabLst>
                      </a:pPr>
                      <a:r>
                        <a:rPr lang="en-US" sz="1000">
                          <a:solidFill>
                            <a:schemeClr val="accent4"/>
                          </a:solidFill>
                          <a:effectLst/>
                        </a:rPr>
                        <a:t>40 (with referral from PCP to diagnostic centre, 50 self-referral)</a:t>
                      </a:r>
                      <a:endParaRPr lang="en-US" sz="10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11963" marR="11963" marT="0" marB="0"/>
                </a:tc>
                <a:tc>
                  <a:txBody>
                    <a:bodyPr/>
                    <a:lstStyle/>
                    <a:p>
                      <a:pPr marL="0" marR="0" algn="ctr">
                        <a:lnSpc>
                          <a:spcPct val="107000"/>
                        </a:lnSpc>
                        <a:spcBef>
                          <a:spcPts val="360"/>
                        </a:spcBef>
                        <a:spcAft>
                          <a:spcPts val="360"/>
                        </a:spcAft>
                        <a:tabLst>
                          <a:tab pos="5280025" algn="l"/>
                        </a:tabLst>
                      </a:pPr>
                      <a:r>
                        <a:rPr lang="en-US" sz="1000">
                          <a:solidFill>
                            <a:schemeClr val="accent4"/>
                          </a:solidFill>
                          <a:effectLst/>
                        </a:rPr>
                        <a:t>Annual for those with family history and high breast density, history of benign high-risk breast lesions</a:t>
                      </a:r>
                      <a:endParaRPr lang="en-US" sz="10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11963" marR="11963" marT="0" marB="0"/>
                </a:tc>
                <a:tc>
                  <a:txBody>
                    <a:bodyPr/>
                    <a:lstStyle/>
                    <a:p>
                      <a:pPr marL="0" marR="0" algn="ctr">
                        <a:lnSpc>
                          <a:spcPct val="107000"/>
                        </a:lnSpc>
                        <a:spcBef>
                          <a:spcPts val="360"/>
                        </a:spcBef>
                        <a:spcAft>
                          <a:spcPts val="360"/>
                        </a:spcAft>
                        <a:tabLst>
                          <a:tab pos="5280025" algn="l"/>
                        </a:tabLst>
                      </a:pPr>
                      <a:r>
                        <a:rPr lang="en-US" sz="1000">
                          <a:solidFill>
                            <a:schemeClr val="accent4"/>
                          </a:solidFill>
                          <a:effectLst/>
                        </a:rPr>
                        <a:t>74</a:t>
                      </a:r>
                      <a:br>
                        <a:rPr lang="en-US" sz="1000">
                          <a:solidFill>
                            <a:schemeClr val="accent4"/>
                          </a:solidFill>
                          <a:effectLst/>
                        </a:rPr>
                      </a:br>
                      <a:r>
                        <a:rPr lang="en-US" sz="1000">
                          <a:solidFill>
                            <a:schemeClr val="accent4"/>
                          </a:solidFill>
                          <a:effectLst/>
                        </a:rPr>
                        <a:t>(75+ have the option to continue screening)</a:t>
                      </a:r>
                      <a:endParaRPr lang="en-US" sz="10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11963" marR="11963" marT="0" marB="0"/>
                </a:tc>
                <a:extLst>
                  <a:ext uri="{0D108BD9-81ED-4DB2-BD59-A6C34878D82A}">
                    <a16:rowId xmlns:a16="http://schemas.microsoft.com/office/drawing/2014/main" val="3767883895"/>
                  </a:ext>
                </a:extLst>
              </a:tr>
              <a:tr h="291119">
                <a:tc>
                  <a:txBody>
                    <a:bodyPr/>
                    <a:lstStyle/>
                    <a:p>
                      <a:pPr marL="0" marR="0" algn="ctr">
                        <a:lnSpc>
                          <a:spcPct val="107000"/>
                        </a:lnSpc>
                        <a:spcBef>
                          <a:spcPts val="360"/>
                        </a:spcBef>
                        <a:spcAft>
                          <a:spcPts val="360"/>
                        </a:spcAft>
                        <a:tabLst>
                          <a:tab pos="5280025" algn="l"/>
                        </a:tabLst>
                      </a:pPr>
                      <a:r>
                        <a:rPr lang="en-US" sz="1000" b="1">
                          <a:solidFill>
                            <a:schemeClr val="accent4"/>
                          </a:solidFill>
                          <a:effectLst/>
                        </a:rPr>
                        <a:t>MB</a:t>
                      </a:r>
                      <a:endParaRPr lang="en-US" sz="1000" b="1">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11963" marR="11963" marT="0" marB="0" anchor="ctr">
                    <a:solidFill>
                      <a:schemeClr val="accent2">
                        <a:lumMod val="20000"/>
                        <a:lumOff val="80000"/>
                      </a:schemeClr>
                    </a:solidFill>
                  </a:tcPr>
                </a:tc>
                <a:tc>
                  <a:txBody>
                    <a:bodyPr/>
                    <a:lstStyle/>
                    <a:p>
                      <a:pPr marL="0" marR="0" algn="ctr">
                        <a:lnSpc>
                          <a:spcPct val="107000"/>
                        </a:lnSpc>
                        <a:spcBef>
                          <a:spcPts val="360"/>
                        </a:spcBef>
                        <a:spcAft>
                          <a:spcPts val="360"/>
                        </a:spcAft>
                        <a:tabLst>
                          <a:tab pos="5280025" algn="l"/>
                        </a:tabLst>
                      </a:pPr>
                      <a:r>
                        <a:rPr lang="en-US" sz="1000">
                          <a:solidFill>
                            <a:schemeClr val="accent4"/>
                          </a:solidFill>
                          <a:effectLst/>
                        </a:rPr>
                        <a:t>✓</a:t>
                      </a:r>
                      <a:endParaRPr lang="en-US" sz="10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11963" marR="11963" marT="0" marB="0"/>
                </a:tc>
                <a:tc>
                  <a:txBody>
                    <a:bodyPr/>
                    <a:lstStyle/>
                    <a:p>
                      <a:pPr marL="0" marR="0" algn="ctr">
                        <a:lnSpc>
                          <a:spcPct val="107000"/>
                        </a:lnSpc>
                        <a:spcBef>
                          <a:spcPts val="360"/>
                        </a:spcBef>
                        <a:spcAft>
                          <a:spcPts val="360"/>
                        </a:spcAft>
                        <a:tabLst>
                          <a:tab pos="5280025" algn="l"/>
                        </a:tabLst>
                      </a:pPr>
                      <a:r>
                        <a:rPr lang="en-US" sz="1000">
                          <a:solidFill>
                            <a:schemeClr val="accent4"/>
                          </a:solidFill>
                          <a:effectLst/>
                        </a:rPr>
                        <a:t>Mammography</a:t>
                      </a:r>
                      <a:endParaRPr lang="en-US" sz="10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11963" marR="11963" marT="0" marB="0"/>
                </a:tc>
                <a:tc>
                  <a:txBody>
                    <a:bodyPr/>
                    <a:lstStyle/>
                    <a:p>
                      <a:pPr marL="0" marR="0" algn="ctr">
                        <a:lnSpc>
                          <a:spcPct val="107000"/>
                        </a:lnSpc>
                        <a:spcBef>
                          <a:spcPts val="360"/>
                        </a:spcBef>
                        <a:spcAft>
                          <a:spcPts val="360"/>
                        </a:spcAft>
                        <a:tabLst>
                          <a:tab pos="5280025" algn="l"/>
                        </a:tabLst>
                      </a:pPr>
                      <a:r>
                        <a:rPr lang="en-US" sz="1000">
                          <a:solidFill>
                            <a:schemeClr val="accent4"/>
                          </a:solidFill>
                          <a:effectLst/>
                        </a:rPr>
                        <a:t>50</a:t>
                      </a:r>
                      <a:endParaRPr lang="en-US" sz="10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11963" marR="11963" marT="0" marB="0"/>
                </a:tc>
                <a:tc>
                  <a:txBody>
                    <a:bodyPr/>
                    <a:lstStyle/>
                    <a:p>
                      <a:pPr marL="0" marR="0" algn="ctr">
                        <a:lnSpc>
                          <a:spcPct val="107000"/>
                        </a:lnSpc>
                        <a:spcBef>
                          <a:spcPts val="360"/>
                        </a:spcBef>
                        <a:spcAft>
                          <a:spcPts val="360"/>
                        </a:spcAft>
                        <a:tabLst>
                          <a:tab pos="5280025" algn="l"/>
                        </a:tabLst>
                      </a:pPr>
                      <a:r>
                        <a:rPr lang="en-US" sz="1000">
                          <a:solidFill>
                            <a:schemeClr val="accent4"/>
                          </a:solidFill>
                          <a:effectLst/>
                        </a:rPr>
                        <a:t>Varies depending on level of risk and radiologist recommendation</a:t>
                      </a:r>
                      <a:endParaRPr lang="en-US" sz="10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11963" marR="11963" marT="0" marB="0"/>
                </a:tc>
                <a:tc>
                  <a:txBody>
                    <a:bodyPr/>
                    <a:lstStyle/>
                    <a:p>
                      <a:pPr marL="0" marR="0" algn="ctr">
                        <a:lnSpc>
                          <a:spcPct val="107000"/>
                        </a:lnSpc>
                        <a:spcBef>
                          <a:spcPts val="360"/>
                        </a:spcBef>
                        <a:spcAft>
                          <a:spcPts val="360"/>
                        </a:spcAft>
                        <a:tabLst>
                          <a:tab pos="5280025" algn="l"/>
                        </a:tabLst>
                      </a:pPr>
                      <a:r>
                        <a:rPr lang="en-US" sz="1000">
                          <a:solidFill>
                            <a:schemeClr val="accent4"/>
                          </a:solidFill>
                          <a:effectLst/>
                        </a:rPr>
                        <a:t>74</a:t>
                      </a:r>
                      <a:br>
                        <a:rPr lang="en-US" sz="1000">
                          <a:solidFill>
                            <a:schemeClr val="accent4"/>
                          </a:solidFill>
                          <a:effectLst/>
                        </a:rPr>
                      </a:br>
                      <a:r>
                        <a:rPr lang="en-US" sz="1000">
                          <a:solidFill>
                            <a:schemeClr val="accent4"/>
                          </a:solidFill>
                          <a:effectLst/>
                        </a:rPr>
                        <a:t>(75+ have the option to continue screening)</a:t>
                      </a:r>
                      <a:endParaRPr lang="en-US" sz="10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11963" marR="11963" marT="0" marB="0"/>
                </a:tc>
                <a:extLst>
                  <a:ext uri="{0D108BD9-81ED-4DB2-BD59-A6C34878D82A}">
                    <a16:rowId xmlns:a16="http://schemas.microsoft.com/office/drawing/2014/main" val="1941262716"/>
                  </a:ext>
                </a:extLst>
              </a:tr>
              <a:tr h="979324">
                <a:tc>
                  <a:txBody>
                    <a:bodyPr/>
                    <a:lstStyle/>
                    <a:p>
                      <a:pPr marL="0" marR="0" algn="ctr">
                        <a:lnSpc>
                          <a:spcPct val="107000"/>
                        </a:lnSpc>
                        <a:spcBef>
                          <a:spcPts val="360"/>
                        </a:spcBef>
                        <a:spcAft>
                          <a:spcPts val="360"/>
                        </a:spcAft>
                        <a:tabLst>
                          <a:tab pos="5280025" algn="l"/>
                        </a:tabLst>
                      </a:pPr>
                      <a:r>
                        <a:rPr lang="en-US" sz="1000" b="1" dirty="0">
                          <a:solidFill>
                            <a:schemeClr val="accent4"/>
                          </a:solidFill>
                          <a:effectLst/>
                        </a:rPr>
                        <a:t>ON^</a:t>
                      </a:r>
                      <a:endParaRPr lang="en-US" sz="1000" b="1"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11963" marR="11963" marT="0" marB="0" anchor="ctr">
                    <a:solidFill>
                      <a:schemeClr val="accent2">
                        <a:lumMod val="20000"/>
                        <a:lumOff val="80000"/>
                      </a:schemeClr>
                    </a:solidFill>
                  </a:tcPr>
                </a:tc>
                <a:tc>
                  <a:txBody>
                    <a:bodyPr/>
                    <a:lstStyle/>
                    <a:p>
                      <a:pPr marL="0" marR="0" algn="ctr">
                        <a:lnSpc>
                          <a:spcPct val="107000"/>
                        </a:lnSpc>
                        <a:spcBef>
                          <a:spcPts val="360"/>
                        </a:spcBef>
                        <a:spcAft>
                          <a:spcPts val="360"/>
                        </a:spcAft>
                        <a:tabLst>
                          <a:tab pos="5280025" algn="l"/>
                        </a:tabLst>
                      </a:pPr>
                      <a:r>
                        <a:rPr lang="en-US" sz="1000" dirty="0">
                          <a:solidFill>
                            <a:schemeClr val="accent4"/>
                          </a:solidFill>
                          <a:effectLst/>
                        </a:rPr>
                        <a:t>✓</a:t>
                      </a:r>
                      <a:endParaRPr lang="en-US" sz="1000"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11963" marR="11963" marT="0" marB="0"/>
                </a:tc>
                <a:tc>
                  <a:txBody>
                    <a:bodyPr/>
                    <a:lstStyle/>
                    <a:p>
                      <a:pPr marL="0" marR="0" algn="ctr">
                        <a:lnSpc>
                          <a:spcPct val="107000"/>
                        </a:lnSpc>
                        <a:spcBef>
                          <a:spcPts val="360"/>
                        </a:spcBef>
                        <a:spcAft>
                          <a:spcPts val="360"/>
                        </a:spcAft>
                        <a:tabLst>
                          <a:tab pos="5280025" algn="l"/>
                        </a:tabLst>
                      </a:pPr>
                      <a:r>
                        <a:rPr lang="en-US" sz="1000">
                          <a:solidFill>
                            <a:schemeClr val="accent4"/>
                          </a:solidFill>
                          <a:effectLst/>
                        </a:rPr>
                        <a:t>Mammography</a:t>
                      </a:r>
                      <a:endParaRPr lang="en-US" sz="10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11963" marR="11963" marT="0" marB="0"/>
                </a:tc>
                <a:tc>
                  <a:txBody>
                    <a:bodyPr/>
                    <a:lstStyle/>
                    <a:p>
                      <a:pPr marL="0" marR="0" algn="ctr">
                        <a:lnSpc>
                          <a:spcPct val="107000"/>
                        </a:lnSpc>
                        <a:spcBef>
                          <a:spcPts val="360"/>
                        </a:spcBef>
                        <a:spcAft>
                          <a:spcPts val="360"/>
                        </a:spcAft>
                        <a:tabLst>
                          <a:tab pos="5280025" algn="l"/>
                        </a:tabLst>
                      </a:pPr>
                      <a:r>
                        <a:rPr lang="en-US" sz="1000">
                          <a:solidFill>
                            <a:schemeClr val="accent4"/>
                          </a:solidFill>
                          <a:effectLst/>
                        </a:rPr>
                        <a:t>50</a:t>
                      </a:r>
                      <a:endParaRPr lang="en-US" sz="10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11963" marR="11963" marT="0" marB="0"/>
                </a:tc>
                <a:tc>
                  <a:txBody>
                    <a:bodyPr/>
                    <a:lstStyle/>
                    <a:p>
                      <a:pPr marL="0" marR="0" algn="ctr">
                        <a:lnSpc>
                          <a:spcPct val="107000"/>
                        </a:lnSpc>
                        <a:spcBef>
                          <a:spcPts val="360"/>
                        </a:spcBef>
                        <a:spcAft>
                          <a:spcPts val="360"/>
                        </a:spcAft>
                        <a:tabLst>
                          <a:tab pos="5280025" algn="l"/>
                        </a:tabLst>
                      </a:pPr>
                      <a:r>
                        <a:rPr lang="en-US" sz="1000">
                          <a:solidFill>
                            <a:schemeClr val="accent4"/>
                          </a:solidFill>
                          <a:effectLst/>
                        </a:rPr>
                        <a:t>Ongoing annual screening for those with family history and/or documented pathology of high-risk lesions</a:t>
                      </a:r>
                    </a:p>
                    <a:p>
                      <a:pPr marL="0" marR="0" algn="ctr">
                        <a:lnSpc>
                          <a:spcPct val="107000"/>
                        </a:lnSpc>
                        <a:spcBef>
                          <a:spcPts val="360"/>
                        </a:spcBef>
                        <a:spcAft>
                          <a:spcPts val="360"/>
                        </a:spcAft>
                        <a:tabLst>
                          <a:tab pos="5280025" algn="l"/>
                        </a:tabLst>
                      </a:pPr>
                      <a:r>
                        <a:rPr lang="en-US" sz="1000">
                          <a:solidFill>
                            <a:schemeClr val="accent4"/>
                          </a:solidFill>
                          <a:effectLst/>
                        </a:rPr>
                        <a:t>Temporary annual screening for those with breast density ≥75% at the time of screening or based on recommendation by the radiologist at the time of screening or assessment </a:t>
                      </a:r>
                      <a:endParaRPr lang="en-US" sz="10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11963" marR="11963" marT="0" marB="0"/>
                </a:tc>
                <a:tc>
                  <a:txBody>
                    <a:bodyPr/>
                    <a:lstStyle/>
                    <a:p>
                      <a:pPr marL="0" marR="0" algn="ctr">
                        <a:lnSpc>
                          <a:spcPct val="107000"/>
                        </a:lnSpc>
                        <a:spcBef>
                          <a:spcPts val="360"/>
                        </a:spcBef>
                        <a:spcAft>
                          <a:spcPts val="360"/>
                        </a:spcAft>
                        <a:tabLst>
                          <a:tab pos="5280025" algn="l"/>
                        </a:tabLst>
                      </a:pPr>
                      <a:r>
                        <a:rPr lang="en-US" sz="1000">
                          <a:solidFill>
                            <a:schemeClr val="accent4"/>
                          </a:solidFill>
                          <a:effectLst/>
                        </a:rPr>
                        <a:t>74</a:t>
                      </a:r>
                      <a:endParaRPr lang="en-US" sz="10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11963" marR="11963" marT="0" marB="0"/>
                </a:tc>
                <a:extLst>
                  <a:ext uri="{0D108BD9-81ED-4DB2-BD59-A6C34878D82A}">
                    <a16:rowId xmlns:a16="http://schemas.microsoft.com/office/drawing/2014/main" val="262467033"/>
                  </a:ext>
                </a:extLst>
              </a:tr>
              <a:tr h="142255">
                <a:tc>
                  <a:txBody>
                    <a:bodyPr/>
                    <a:lstStyle/>
                    <a:p>
                      <a:pPr marL="0" marR="0" algn="ctr">
                        <a:lnSpc>
                          <a:spcPct val="107000"/>
                        </a:lnSpc>
                        <a:spcBef>
                          <a:spcPts val="360"/>
                        </a:spcBef>
                        <a:spcAft>
                          <a:spcPts val="360"/>
                        </a:spcAft>
                        <a:tabLst>
                          <a:tab pos="5280025" algn="l"/>
                        </a:tabLst>
                      </a:pPr>
                      <a:r>
                        <a:rPr lang="en-US" sz="1000" b="1">
                          <a:solidFill>
                            <a:schemeClr val="accent4"/>
                          </a:solidFill>
                          <a:effectLst/>
                        </a:rPr>
                        <a:t>QC</a:t>
                      </a:r>
                      <a:endParaRPr lang="en-US" sz="1000" b="1">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11963" marR="11963" marT="0" marB="0" anchor="ctr">
                    <a:solidFill>
                      <a:schemeClr val="accent2">
                        <a:lumMod val="20000"/>
                        <a:lumOff val="80000"/>
                      </a:schemeClr>
                    </a:solidFill>
                  </a:tcPr>
                </a:tc>
                <a:tc>
                  <a:txBody>
                    <a:bodyPr/>
                    <a:lstStyle/>
                    <a:p>
                      <a:pPr marL="0" marR="0" algn="ctr">
                        <a:lnSpc>
                          <a:spcPct val="107000"/>
                        </a:lnSpc>
                        <a:spcBef>
                          <a:spcPts val="360"/>
                        </a:spcBef>
                        <a:spcAft>
                          <a:spcPts val="360"/>
                        </a:spcAft>
                        <a:tabLst>
                          <a:tab pos="5280025" algn="l"/>
                        </a:tabLst>
                      </a:pPr>
                      <a:r>
                        <a:rPr lang="en-US" sz="1000">
                          <a:solidFill>
                            <a:schemeClr val="accent4"/>
                          </a:solidFill>
                          <a:effectLst/>
                        </a:rPr>
                        <a:t>-</a:t>
                      </a:r>
                      <a:endParaRPr lang="en-US" sz="10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11963" marR="11963" marT="0" marB="0"/>
                </a:tc>
                <a:tc>
                  <a:txBody>
                    <a:bodyPr/>
                    <a:lstStyle/>
                    <a:p>
                      <a:pPr marL="0" marR="0" algn="ctr">
                        <a:lnSpc>
                          <a:spcPct val="107000"/>
                        </a:lnSpc>
                        <a:spcBef>
                          <a:spcPts val="360"/>
                        </a:spcBef>
                        <a:spcAft>
                          <a:spcPts val="360"/>
                        </a:spcAft>
                        <a:tabLst>
                          <a:tab pos="5280025" algn="l"/>
                        </a:tabLst>
                      </a:pPr>
                      <a:r>
                        <a:rPr lang="en-US" sz="1000">
                          <a:solidFill>
                            <a:schemeClr val="accent4"/>
                          </a:solidFill>
                          <a:effectLst/>
                        </a:rPr>
                        <a:t>-</a:t>
                      </a:r>
                      <a:endParaRPr lang="en-US" sz="10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11963" marR="11963" marT="0" marB="0"/>
                </a:tc>
                <a:tc>
                  <a:txBody>
                    <a:bodyPr/>
                    <a:lstStyle/>
                    <a:p>
                      <a:pPr marL="0" marR="0" algn="ctr">
                        <a:lnSpc>
                          <a:spcPct val="107000"/>
                        </a:lnSpc>
                        <a:spcBef>
                          <a:spcPts val="360"/>
                        </a:spcBef>
                        <a:spcAft>
                          <a:spcPts val="360"/>
                        </a:spcAft>
                        <a:tabLst>
                          <a:tab pos="5280025" algn="l"/>
                        </a:tabLst>
                      </a:pPr>
                      <a:r>
                        <a:rPr lang="en-US" sz="1000">
                          <a:solidFill>
                            <a:schemeClr val="accent4"/>
                          </a:solidFill>
                          <a:effectLst/>
                        </a:rPr>
                        <a:t>-</a:t>
                      </a:r>
                      <a:endParaRPr lang="en-US" sz="10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11963" marR="11963" marT="0" marB="0"/>
                </a:tc>
                <a:tc>
                  <a:txBody>
                    <a:bodyPr/>
                    <a:lstStyle/>
                    <a:p>
                      <a:pPr marL="0" marR="0" algn="ctr">
                        <a:lnSpc>
                          <a:spcPct val="107000"/>
                        </a:lnSpc>
                        <a:spcBef>
                          <a:spcPts val="360"/>
                        </a:spcBef>
                        <a:spcAft>
                          <a:spcPts val="360"/>
                        </a:spcAft>
                        <a:tabLst>
                          <a:tab pos="5280025" algn="l"/>
                        </a:tabLst>
                      </a:pPr>
                      <a:r>
                        <a:rPr lang="en-US" sz="1000">
                          <a:solidFill>
                            <a:schemeClr val="accent4"/>
                          </a:solidFill>
                          <a:effectLst/>
                        </a:rPr>
                        <a:t>-</a:t>
                      </a:r>
                      <a:endParaRPr lang="en-US" sz="10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11963" marR="11963" marT="0" marB="0"/>
                </a:tc>
                <a:tc>
                  <a:txBody>
                    <a:bodyPr/>
                    <a:lstStyle/>
                    <a:p>
                      <a:pPr marL="0" marR="0" algn="ctr">
                        <a:lnSpc>
                          <a:spcPct val="107000"/>
                        </a:lnSpc>
                        <a:spcBef>
                          <a:spcPts val="360"/>
                        </a:spcBef>
                        <a:spcAft>
                          <a:spcPts val="360"/>
                        </a:spcAft>
                        <a:tabLst>
                          <a:tab pos="5280025" algn="l"/>
                        </a:tabLst>
                      </a:pPr>
                      <a:r>
                        <a:rPr lang="en-US" sz="1000">
                          <a:solidFill>
                            <a:schemeClr val="accent4"/>
                          </a:solidFill>
                          <a:effectLst/>
                        </a:rPr>
                        <a:t>-</a:t>
                      </a:r>
                      <a:endParaRPr lang="en-US" sz="10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11963" marR="11963" marT="0" marB="0"/>
                </a:tc>
                <a:extLst>
                  <a:ext uri="{0D108BD9-81ED-4DB2-BD59-A6C34878D82A}">
                    <a16:rowId xmlns:a16="http://schemas.microsoft.com/office/drawing/2014/main" val="720095668"/>
                  </a:ext>
                </a:extLst>
              </a:tr>
              <a:tr h="142255">
                <a:tc>
                  <a:txBody>
                    <a:bodyPr/>
                    <a:lstStyle/>
                    <a:p>
                      <a:pPr marL="0" marR="0" algn="ctr">
                        <a:lnSpc>
                          <a:spcPct val="107000"/>
                        </a:lnSpc>
                        <a:spcBef>
                          <a:spcPts val="360"/>
                        </a:spcBef>
                        <a:spcAft>
                          <a:spcPts val="360"/>
                        </a:spcAft>
                        <a:tabLst>
                          <a:tab pos="5280025" algn="l"/>
                        </a:tabLst>
                      </a:pPr>
                      <a:r>
                        <a:rPr lang="en-US" sz="1000" b="1">
                          <a:solidFill>
                            <a:schemeClr val="accent4"/>
                          </a:solidFill>
                          <a:effectLst/>
                        </a:rPr>
                        <a:t>NB~</a:t>
                      </a:r>
                      <a:endParaRPr lang="en-US" sz="1000" b="1">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11963" marR="11963" marT="0" marB="0" anchor="ctr">
                    <a:solidFill>
                      <a:schemeClr val="accent2">
                        <a:lumMod val="20000"/>
                        <a:lumOff val="80000"/>
                      </a:schemeClr>
                    </a:solidFill>
                  </a:tcPr>
                </a:tc>
                <a:tc>
                  <a:txBody>
                    <a:bodyPr/>
                    <a:lstStyle/>
                    <a:p>
                      <a:pPr marL="0" marR="0" algn="ctr">
                        <a:lnSpc>
                          <a:spcPct val="107000"/>
                        </a:lnSpc>
                        <a:spcBef>
                          <a:spcPts val="360"/>
                        </a:spcBef>
                        <a:spcAft>
                          <a:spcPts val="360"/>
                        </a:spcAft>
                        <a:tabLst>
                          <a:tab pos="5280025" algn="l"/>
                        </a:tabLst>
                      </a:pPr>
                      <a:r>
                        <a:rPr lang="en-US" sz="1000">
                          <a:solidFill>
                            <a:schemeClr val="accent4"/>
                          </a:solidFill>
                          <a:effectLst/>
                        </a:rPr>
                        <a:t>-</a:t>
                      </a:r>
                      <a:endParaRPr lang="en-US" sz="10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11963" marR="11963" marT="0" marB="0"/>
                </a:tc>
                <a:tc>
                  <a:txBody>
                    <a:bodyPr/>
                    <a:lstStyle/>
                    <a:p>
                      <a:pPr marL="0" marR="0" algn="ctr">
                        <a:lnSpc>
                          <a:spcPct val="107000"/>
                        </a:lnSpc>
                        <a:spcBef>
                          <a:spcPts val="360"/>
                        </a:spcBef>
                        <a:spcAft>
                          <a:spcPts val="360"/>
                        </a:spcAft>
                        <a:tabLst>
                          <a:tab pos="5280025" algn="l"/>
                        </a:tabLst>
                      </a:pPr>
                      <a:r>
                        <a:rPr lang="en-US" sz="1000">
                          <a:solidFill>
                            <a:schemeClr val="accent4"/>
                          </a:solidFill>
                          <a:effectLst/>
                        </a:rPr>
                        <a:t>-</a:t>
                      </a:r>
                      <a:endParaRPr lang="en-US" sz="10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11963" marR="11963" marT="0" marB="0"/>
                </a:tc>
                <a:tc>
                  <a:txBody>
                    <a:bodyPr/>
                    <a:lstStyle/>
                    <a:p>
                      <a:pPr marL="0" marR="0" algn="ctr">
                        <a:lnSpc>
                          <a:spcPct val="107000"/>
                        </a:lnSpc>
                        <a:spcBef>
                          <a:spcPts val="360"/>
                        </a:spcBef>
                        <a:spcAft>
                          <a:spcPts val="360"/>
                        </a:spcAft>
                        <a:tabLst>
                          <a:tab pos="5280025" algn="l"/>
                        </a:tabLst>
                      </a:pPr>
                      <a:r>
                        <a:rPr lang="en-US" sz="1000">
                          <a:solidFill>
                            <a:schemeClr val="accent4"/>
                          </a:solidFill>
                          <a:effectLst/>
                        </a:rPr>
                        <a:t>-</a:t>
                      </a:r>
                      <a:endParaRPr lang="en-US" sz="10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11963" marR="11963" marT="0" marB="0"/>
                </a:tc>
                <a:tc>
                  <a:txBody>
                    <a:bodyPr/>
                    <a:lstStyle/>
                    <a:p>
                      <a:pPr marL="0" marR="0" algn="ctr">
                        <a:lnSpc>
                          <a:spcPct val="107000"/>
                        </a:lnSpc>
                        <a:spcBef>
                          <a:spcPts val="360"/>
                        </a:spcBef>
                        <a:spcAft>
                          <a:spcPts val="360"/>
                        </a:spcAft>
                        <a:tabLst>
                          <a:tab pos="5280025" algn="l"/>
                        </a:tabLst>
                      </a:pPr>
                      <a:r>
                        <a:rPr lang="en-US" sz="1000">
                          <a:solidFill>
                            <a:schemeClr val="accent4"/>
                          </a:solidFill>
                          <a:effectLst/>
                        </a:rPr>
                        <a:t>-</a:t>
                      </a:r>
                      <a:endParaRPr lang="en-US" sz="10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11963" marR="11963" marT="0" marB="0"/>
                </a:tc>
                <a:tc>
                  <a:txBody>
                    <a:bodyPr/>
                    <a:lstStyle/>
                    <a:p>
                      <a:pPr marL="0" marR="0" algn="ctr">
                        <a:lnSpc>
                          <a:spcPct val="107000"/>
                        </a:lnSpc>
                        <a:spcBef>
                          <a:spcPts val="360"/>
                        </a:spcBef>
                        <a:spcAft>
                          <a:spcPts val="360"/>
                        </a:spcAft>
                        <a:tabLst>
                          <a:tab pos="5280025" algn="l"/>
                        </a:tabLst>
                      </a:pPr>
                      <a:r>
                        <a:rPr lang="en-US" sz="1000">
                          <a:solidFill>
                            <a:schemeClr val="accent4"/>
                          </a:solidFill>
                          <a:effectLst/>
                        </a:rPr>
                        <a:t>-</a:t>
                      </a:r>
                      <a:endParaRPr lang="en-US" sz="10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11963" marR="11963" marT="0" marB="0"/>
                </a:tc>
                <a:extLst>
                  <a:ext uri="{0D108BD9-81ED-4DB2-BD59-A6C34878D82A}">
                    <a16:rowId xmlns:a16="http://schemas.microsoft.com/office/drawing/2014/main" val="2255598037"/>
                  </a:ext>
                </a:extLst>
              </a:tr>
              <a:tr h="291119">
                <a:tc>
                  <a:txBody>
                    <a:bodyPr/>
                    <a:lstStyle/>
                    <a:p>
                      <a:pPr marL="0" marR="0" algn="ctr">
                        <a:lnSpc>
                          <a:spcPct val="107000"/>
                        </a:lnSpc>
                        <a:spcBef>
                          <a:spcPts val="360"/>
                        </a:spcBef>
                        <a:spcAft>
                          <a:spcPts val="360"/>
                        </a:spcAft>
                        <a:tabLst>
                          <a:tab pos="5280025" algn="l"/>
                        </a:tabLst>
                      </a:pPr>
                      <a:r>
                        <a:rPr lang="en-US" sz="1000" b="1" dirty="0">
                          <a:solidFill>
                            <a:schemeClr val="accent4"/>
                          </a:solidFill>
                          <a:effectLst/>
                        </a:rPr>
                        <a:t>NS</a:t>
                      </a:r>
                      <a:endParaRPr lang="en-US" sz="1000" b="1"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11963" marR="11963" marT="0" marB="0" anchor="ctr">
                    <a:solidFill>
                      <a:schemeClr val="accent2">
                        <a:lumMod val="20000"/>
                        <a:lumOff val="80000"/>
                      </a:schemeClr>
                    </a:solidFill>
                  </a:tcPr>
                </a:tc>
                <a:tc>
                  <a:txBody>
                    <a:bodyPr/>
                    <a:lstStyle/>
                    <a:p>
                      <a:pPr marL="0" marR="0" algn="ctr">
                        <a:lnSpc>
                          <a:spcPct val="107000"/>
                        </a:lnSpc>
                        <a:spcBef>
                          <a:spcPts val="360"/>
                        </a:spcBef>
                        <a:spcAft>
                          <a:spcPts val="360"/>
                        </a:spcAft>
                        <a:tabLst>
                          <a:tab pos="5280025" algn="l"/>
                        </a:tabLst>
                      </a:pPr>
                      <a:r>
                        <a:rPr lang="en-US" sz="1000">
                          <a:solidFill>
                            <a:schemeClr val="accent4"/>
                          </a:solidFill>
                          <a:effectLst/>
                        </a:rPr>
                        <a:t>✓</a:t>
                      </a:r>
                      <a:endParaRPr lang="en-US" sz="10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11963" marR="11963" marT="0" marB="0"/>
                </a:tc>
                <a:tc>
                  <a:txBody>
                    <a:bodyPr/>
                    <a:lstStyle/>
                    <a:p>
                      <a:pPr marL="0" marR="0" algn="ctr">
                        <a:lnSpc>
                          <a:spcPct val="107000"/>
                        </a:lnSpc>
                        <a:spcBef>
                          <a:spcPts val="360"/>
                        </a:spcBef>
                        <a:spcAft>
                          <a:spcPts val="360"/>
                        </a:spcAft>
                        <a:tabLst>
                          <a:tab pos="5280025" algn="l"/>
                        </a:tabLst>
                      </a:pPr>
                      <a:r>
                        <a:rPr lang="en-US" sz="1000">
                          <a:solidFill>
                            <a:schemeClr val="accent4"/>
                          </a:solidFill>
                          <a:effectLst/>
                        </a:rPr>
                        <a:t>Mammography</a:t>
                      </a:r>
                      <a:endParaRPr lang="en-US" sz="10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11963" marR="11963" marT="0" marB="0"/>
                </a:tc>
                <a:tc>
                  <a:txBody>
                    <a:bodyPr/>
                    <a:lstStyle/>
                    <a:p>
                      <a:pPr marL="0" marR="0" algn="ctr">
                        <a:lnSpc>
                          <a:spcPct val="107000"/>
                        </a:lnSpc>
                        <a:spcBef>
                          <a:spcPts val="360"/>
                        </a:spcBef>
                        <a:spcAft>
                          <a:spcPts val="360"/>
                        </a:spcAft>
                        <a:tabLst>
                          <a:tab pos="5280025" algn="l"/>
                        </a:tabLst>
                      </a:pPr>
                      <a:r>
                        <a:rPr lang="en-US" sz="1000">
                          <a:solidFill>
                            <a:schemeClr val="accent4"/>
                          </a:solidFill>
                          <a:effectLst/>
                        </a:rPr>
                        <a:t>50 </a:t>
                      </a:r>
                      <a:br>
                        <a:rPr lang="en-US" sz="1000">
                          <a:solidFill>
                            <a:schemeClr val="accent4"/>
                          </a:solidFill>
                          <a:effectLst/>
                        </a:rPr>
                      </a:br>
                      <a:r>
                        <a:rPr lang="en-US" sz="1000">
                          <a:solidFill>
                            <a:schemeClr val="accent4"/>
                          </a:solidFill>
                          <a:effectLst/>
                        </a:rPr>
                        <a:t>(40-49 can self-refer)</a:t>
                      </a:r>
                      <a:endParaRPr lang="en-US" sz="10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11963" marR="11963" marT="0" marB="0"/>
                </a:tc>
                <a:tc>
                  <a:txBody>
                    <a:bodyPr/>
                    <a:lstStyle/>
                    <a:p>
                      <a:pPr marL="0" marR="0" algn="ctr">
                        <a:lnSpc>
                          <a:spcPct val="107000"/>
                        </a:lnSpc>
                        <a:spcBef>
                          <a:spcPts val="360"/>
                        </a:spcBef>
                        <a:spcAft>
                          <a:spcPts val="360"/>
                        </a:spcAft>
                        <a:tabLst>
                          <a:tab pos="5280025" algn="l"/>
                        </a:tabLst>
                      </a:pPr>
                      <a:r>
                        <a:rPr lang="en-US" sz="1000">
                          <a:solidFill>
                            <a:schemeClr val="accent4"/>
                          </a:solidFill>
                          <a:effectLst/>
                        </a:rPr>
                        <a:t>Annual</a:t>
                      </a:r>
                      <a:endParaRPr lang="en-US" sz="10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11963" marR="11963" marT="0" marB="0"/>
                </a:tc>
                <a:tc>
                  <a:txBody>
                    <a:bodyPr/>
                    <a:lstStyle/>
                    <a:p>
                      <a:pPr marL="0" marR="0" algn="ctr">
                        <a:lnSpc>
                          <a:spcPct val="107000"/>
                        </a:lnSpc>
                        <a:spcBef>
                          <a:spcPts val="360"/>
                        </a:spcBef>
                        <a:spcAft>
                          <a:spcPts val="360"/>
                        </a:spcAft>
                        <a:tabLst>
                          <a:tab pos="5280025" algn="l"/>
                        </a:tabLst>
                      </a:pPr>
                      <a:r>
                        <a:rPr lang="en-US" sz="1000">
                          <a:solidFill>
                            <a:schemeClr val="accent4"/>
                          </a:solidFill>
                          <a:effectLst/>
                        </a:rPr>
                        <a:t>74</a:t>
                      </a:r>
                      <a:endParaRPr lang="en-US" sz="10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11963" marR="11963" marT="0" marB="0"/>
                </a:tc>
                <a:extLst>
                  <a:ext uri="{0D108BD9-81ED-4DB2-BD59-A6C34878D82A}">
                    <a16:rowId xmlns:a16="http://schemas.microsoft.com/office/drawing/2014/main" val="1692273410"/>
                  </a:ext>
                </a:extLst>
              </a:tr>
              <a:tr h="142255">
                <a:tc>
                  <a:txBody>
                    <a:bodyPr/>
                    <a:lstStyle/>
                    <a:p>
                      <a:pPr marL="0" marR="0" algn="ctr">
                        <a:lnSpc>
                          <a:spcPct val="107000"/>
                        </a:lnSpc>
                        <a:spcBef>
                          <a:spcPts val="360"/>
                        </a:spcBef>
                        <a:spcAft>
                          <a:spcPts val="360"/>
                        </a:spcAft>
                        <a:tabLst>
                          <a:tab pos="5280025" algn="l"/>
                        </a:tabLst>
                      </a:pPr>
                      <a:r>
                        <a:rPr lang="en-US" sz="1000" b="1">
                          <a:solidFill>
                            <a:schemeClr val="accent4"/>
                          </a:solidFill>
                          <a:effectLst/>
                        </a:rPr>
                        <a:t>PE</a:t>
                      </a:r>
                      <a:endParaRPr lang="en-US" sz="1000" b="1">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11963" marR="11963" marT="0" marB="0" anchor="ctr">
                    <a:solidFill>
                      <a:schemeClr val="accent2">
                        <a:lumMod val="20000"/>
                        <a:lumOff val="80000"/>
                      </a:schemeClr>
                    </a:solidFill>
                  </a:tcPr>
                </a:tc>
                <a:tc>
                  <a:txBody>
                    <a:bodyPr/>
                    <a:lstStyle/>
                    <a:p>
                      <a:pPr marL="0" marR="0" algn="ctr">
                        <a:lnSpc>
                          <a:spcPct val="107000"/>
                        </a:lnSpc>
                        <a:spcBef>
                          <a:spcPts val="360"/>
                        </a:spcBef>
                        <a:spcAft>
                          <a:spcPts val="360"/>
                        </a:spcAft>
                        <a:tabLst>
                          <a:tab pos="5280025" algn="l"/>
                        </a:tabLst>
                      </a:pPr>
                      <a:r>
                        <a:rPr lang="en-US" sz="1000">
                          <a:solidFill>
                            <a:schemeClr val="accent4"/>
                          </a:solidFill>
                          <a:effectLst/>
                        </a:rPr>
                        <a:t>✓**</a:t>
                      </a:r>
                      <a:endParaRPr lang="en-US" sz="10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11963" marR="11963" marT="0" marB="0"/>
                </a:tc>
                <a:tc>
                  <a:txBody>
                    <a:bodyPr/>
                    <a:lstStyle/>
                    <a:p>
                      <a:pPr marL="0" marR="0" algn="ctr">
                        <a:lnSpc>
                          <a:spcPct val="107000"/>
                        </a:lnSpc>
                        <a:spcBef>
                          <a:spcPts val="360"/>
                        </a:spcBef>
                        <a:spcAft>
                          <a:spcPts val="360"/>
                        </a:spcAft>
                        <a:tabLst>
                          <a:tab pos="5280025" algn="l"/>
                        </a:tabLst>
                      </a:pPr>
                      <a:r>
                        <a:rPr lang="en-US" sz="1000">
                          <a:solidFill>
                            <a:schemeClr val="accent4"/>
                          </a:solidFill>
                          <a:effectLst/>
                        </a:rPr>
                        <a:t>Mammography</a:t>
                      </a:r>
                      <a:endParaRPr lang="en-US" sz="10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11963" marR="11963" marT="0" marB="0"/>
                </a:tc>
                <a:tc>
                  <a:txBody>
                    <a:bodyPr/>
                    <a:lstStyle/>
                    <a:p>
                      <a:pPr marL="0" marR="0" algn="ctr">
                        <a:lnSpc>
                          <a:spcPct val="107000"/>
                        </a:lnSpc>
                        <a:spcBef>
                          <a:spcPts val="360"/>
                        </a:spcBef>
                        <a:spcAft>
                          <a:spcPts val="360"/>
                        </a:spcAft>
                        <a:tabLst>
                          <a:tab pos="5280025" algn="l"/>
                        </a:tabLst>
                      </a:pPr>
                      <a:r>
                        <a:rPr lang="en-US" sz="1000">
                          <a:solidFill>
                            <a:schemeClr val="accent4"/>
                          </a:solidFill>
                          <a:effectLst/>
                        </a:rPr>
                        <a:t>50 (40-49 can self-refer)</a:t>
                      </a:r>
                      <a:endParaRPr lang="en-US" sz="10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11963" marR="11963" marT="0" marB="0"/>
                </a:tc>
                <a:tc>
                  <a:txBody>
                    <a:bodyPr/>
                    <a:lstStyle/>
                    <a:p>
                      <a:pPr marL="0" marR="0" algn="ctr">
                        <a:lnSpc>
                          <a:spcPct val="107000"/>
                        </a:lnSpc>
                        <a:spcBef>
                          <a:spcPts val="360"/>
                        </a:spcBef>
                        <a:spcAft>
                          <a:spcPts val="360"/>
                        </a:spcAft>
                        <a:tabLst>
                          <a:tab pos="5280025" algn="l"/>
                        </a:tabLst>
                      </a:pPr>
                      <a:r>
                        <a:rPr lang="en-US" sz="1000">
                          <a:solidFill>
                            <a:schemeClr val="accent4"/>
                          </a:solidFill>
                          <a:effectLst/>
                        </a:rPr>
                        <a:t>Annual</a:t>
                      </a:r>
                      <a:endParaRPr lang="en-US" sz="10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11963" marR="11963" marT="0" marB="0"/>
                </a:tc>
                <a:tc>
                  <a:txBody>
                    <a:bodyPr/>
                    <a:lstStyle/>
                    <a:p>
                      <a:pPr marL="0" marR="0" algn="ctr">
                        <a:lnSpc>
                          <a:spcPct val="107000"/>
                        </a:lnSpc>
                        <a:spcBef>
                          <a:spcPts val="360"/>
                        </a:spcBef>
                        <a:spcAft>
                          <a:spcPts val="360"/>
                        </a:spcAft>
                        <a:tabLst>
                          <a:tab pos="5280025" algn="l"/>
                        </a:tabLst>
                      </a:pPr>
                      <a:r>
                        <a:rPr lang="en-US" sz="1000">
                          <a:solidFill>
                            <a:schemeClr val="accent4"/>
                          </a:solidFill>
                          <a:effectLst/>
                        </a:rPr>
                        <a:t>74</a:t>
                      </a:r>
                      <a:endParaRPr lang="en-US" sz="10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11963" marR="11963" marT="0" marB="0"/>
                </a:tc>
                <a:extLst>
                  <a:ext uri="{0D108BD9-81ED-4DB2-BD59-A6C34878D82A}">
                    <a16:rowId xmlns:a16="http://schemas.microsoft.com/office/drawing/2014/main" val="800470721"/>
                  </a:ext>
                </a:extLst>
              </a:tr>
              <a:tr h="383869">
                <a:tc>
                  <a:txBody>
                    <a:bodyPr/>
                    <a:lstStyle/>
                    <a:p>
                      <a:pPr marL="0" marR="0" algn="ctr">
                        <a:lnSpc>
                          <a:spcPct val="107000"/>
                        </a:lnSpc>
                        <a:spcBef>
                          <a:spcPts val="360"/>
                        </a:spcBef>
                        <a:spcAft>
                          <a:spcPts val="360"/>
                        </a:spcAft>
                        <a:tabLst>
                          <a:tab pos="5280025" algn="l"/>
                        </a:tabLst>
                      </a:pPr>
                      <a:r>
                        <a:rPr lang="en-US" sz="1000" b="1" dirty="0">
                          <a:solidFill>
                            <a:schemeClr val="accent4"/>
                          </a:solidFill>
                          <a:effectLst/>
                        </a:rPr>
                        <a:t>NL</a:t>
                      </a:r>
                      <a:endParaRPr lang="en-US" sz="1000" b="1"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11963" marR="11963" marT="0" marB="0" anchor="ctr">
                    <a:solidFill>
                      <a:schemeClr val="accent2">
                        <a:lumMod val="20000"/>
                        <a:lumOff val="80000"/>
                      </a:schemeClr>
                    </a:solidFill>
                  </a:tcPr>
                </a:tc>
                <a:tc>
                  <a:txBody>
                    <a:bodyPr/>
                    <a:lstStyle/>
                    <a:p>
                      <a:pPr marL="0" marR="0" algn="ctr">
                        <a:lnSpc>
                          <a:spcPct val="107000"/>
                        </a:lnSpc>
                        <a:spcBef>
                          <a:spcPts val="360"/>
                        </a:spcBef>
                        <a:spcAft>
                          <a:spcPts val="360"/>
                        </a:spcAft>
                        <a:tabLst>
                          <a:tab pos="5280025" algn="l"/>
                        </a:tabLst>
                      </a:pPr>
                      <a:r>
                        <a:rPr lang="en-US" sz="1000">
                          <a:solidFill>
                            <a:schemeClr val="accent4"/>
                          </a:solidFill>
                          <a:effectLst/>
                        </a:rPr>
                        <a:t>✓</a:t>
                      </a:r>
                      <a:endParaRPr lang="en-US" sz="10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11963" marR="11963" marT="0" marB="0"/>
                </a:tc>
                <a:tc>
                  <a:txBody>
                    <a:bodyPr/>
                    <a:lstStyle/>
                    <a:p>
                      <a:pPr marL="0" marR="0" algn="ctr">
                        <a:lnSpc>
                          <a:spcPct val="107000"/>
                        </a:lnSpc>
                        <a:spcBef>
                          <a:spcPts val="360"/>
                        </a:spcBef>
                        <a:spcAft>
                          <a:spcPts val="360"/>
                        </a:spcAft>
                        <a:tabLst>
                          <a:tab pos="5280025" algn="l"/>
                        </a:tabLst>
                      </a:pPr>
                      <a:r>
                        <a:rPr lang="en-US" sz="1000">
                          <a:solidFill>
                            <a:schemeClr val="accent4"/>
                          </a:solidFill>
                          <a:effectLst/>
                        </a:rPr>
                        <a:t>Mammography</a:t>
                      </a:r>
                      <a:endParaRPr lang="en-US" sz="10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11963" marR="11963" marT="0" marB="0"/>
                </a:tc>
                <a:tc>
                  <a:txBody>
                    <a:bodyPr/>
                    <a:lstStyle/>
                    <a:p>
                      <a:pPr marL="0" marR="0" algn="ctr">
                        <a:lnSpc>
                          <a:spcPct val="107000"/>
                        </a:lnSpc>
                        <a:spcBef>
                          <a:spcPts val="360"/>
                        </a:spcBef>
                        <a:spcAft>
                          <a:spcPts val="360"/>
                        </a:spcAft>
                      </a:pPr>
                      <a:r>
                        <a:rPr lang="en-US" sz="1000">
                          <a:solidFill>
                            <a:schemeClr val="accent4"/>
                          </a:solidFill>
                          <a:effectLst/>
                        </a:rPr>
                        <a:t>50‡</a:t>
                      </a:r>
                    </a:p>
                    <a:p>
                      <a:pPr marL="0" marR="0" algn="ctr">
                        <a:lnSpc>
                          <a:spcPct val="107000"/>
                        </a:lnSpc>
                        <a:spcBef>
                          <a:spcPts val="360"/>
                        </a:spcBef>
                        <a:spcAft>
                          <a:spcPts val="360"/>
                        </a:spcAft>
                        <a:tabLst>
                          <a:tab pos="5280025" algn="l"/>
                        </a:tabLst>
                      </a:pPr>
                      <a:r>
                        <a:rPr lang="en-US" sz="1000">
                          <a:solidFill>
                            <a:schemeClr val="accent4"/>
                          </a:solidFill>
                          <a:effectLst/>
                        </a:rPr>
                        <a:t> </a:t>
                      </a:r>
                      <a:endParaRPr lang="en-US" sz="10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11963" marR="11963" marT="0" marB="0"/>
                </a:tc>
                <a:tc>
                  <a:txBody>
                    <a:bodyPr/>
                    <a:lstStyle/>
                    <a:p>
                      <a:pPr marL="0" marR="0" algn="ctr">
                        <a:lnSpc>
                          <a:spcPct val="107000"/>
                        </a:lnSpc>
                        <a:spcBef>
                          <a:spcPts val="360"/>
                        </a:spcBef>
                        <a:spcAft>
                          <a:spcPts val="360"/>
                        </a:spcAft>
                        <a:tabLst>
                          <a:tab pos="5280025" algn="l"/>
                        </a:tabLst>
                      </a:pPr>
                      <a:r>
                        <a:rPr lang="en-US" sz="1000">
                          <a:solidFill>
                            <a:schemeClr val="accent4"/>
                          </a:solidFill>
                          <a:effectLst/>
                        </a:rPr>
                        <a:t>Annual</a:t>
                      </a:r>
                      <a:endParaRPr lang="en-US" sz="10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11963" marR="11963" marT="0" marB="0"/>
                </a:tc>
                <a:tc>
                  <a:txBody>
                    <a:bodyPr/>
                    <a:lstStyle/>
                    <a:p>
                      <a:pPr marL="0" marR="0" algn="ctr">
                        <a:lnSpc>
                          <a:spcPct val="107000"/>
                        </a:lnSpc>
                        <a:spcBef>
                          <a:spcPts val="360"/>
                        </a:spcBef>
                        <a:spcAft>
                          <a:spcPts val="360"/>
                        </a:spcAft>
                        <a:tabLst>
                          <a:tab pos="5280025" algn="l"/>
                        </a:tabLst>
                      </a:pPr>
                      <a:r>
                        <a:rPr lang="en-US" sz="1000" dirty="0">
                          <a:solidFill>
                            <a:schemeClr val="accent4"/>
                          </a:solidFill>
                          <a:effectLst/>
                        </a:rPr>
                        <a:t>74~</a:t>
                      </a:r>
                      <a:endParaRPr lang="en-US" sz="1000"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11963" marR="11963" marT="0" marB="0"/>
                </a:tc>
                <a:extLst>
                  <a:ext uri="{0D108BD9-81ED-4DB2-BD59-A6C34878D82A}">
                    <a16:rowId xmlns:a16="http://schemas.microsoft.com/office/drawing/2014/main" val="3531330447"/>
                  </a:ext>
                </a:extLst>
              </a:tr>
            </a:tbl>
          </a:graphicData>
        </a:graphic>
      </p:graphicFrame>
    </p:spTree>
    <p:extLst>
      <p:ext uri="{BB962C8B-B14F-4D97-AF65-F5344CB8AC3E}">
        <p14:creationId xmlns:p14="http://schemas.microsoft.com/office/powerpoint/2010/main" val="11971978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81DBEC2-8B01-26EA-C490-61DFB6FA8E30}"/>
              </a:ext>
            </a:extLst>
          </p:cNvPr>
          <p:cNvSpPr>
            <a:spLocks noGrp="1"/>
          </p:cNvSpPr>
          <p:nvPr>
            <p:ph type="title"/>
          </p:nvPr>
        </p:nvSpPr>
        <p:spPr>
          <a:xfrm>
            <a:off x="973014" y="288505"/>
            <a:ext cx="10380786" cy="345482"/>
          </a:xfrm>
        </p:spPr>
        <p:txBody>
          <a:bodyPr>
            <a:normAutofit/>
          </a:bodyPr>
          <a:lstStyle/>
          <a:p>
            <a:r>
              <a:rPr lang="en-US" sz="1600" dirty="0"/>
              <a:t>Definitions of High Risk for Breast Cancer</a:t>
            </a:r>
            <a:endParaRPr lang="en-US" sz="1600" i="1" dirty="0"/>
          </a:p>
        </p:txBody>
      </p:sp>
      <p:sp>
        <p:nvSpPr>
          <p:cNvPr id="6" name="TextBox 5">
            <a:extLst>
              <a:ext uri="{FF2B5EF4-FFF2-40B4-BE49-F238E27FC236}">
                <a16:creationId xmlns:a16="http://schemas.microsoft.com/office/drawing/2014/main" id="{C443BFEA-D93C-11D6-6926-C6C6BC1BA99E}"/>
              </a:ext>
            </a:extLst>
          </p:cNvPr>
          <p:cNvSpPr txBox="1"/>
          <p:nvPr/>
        </p:nvSpPr>
        <p:spPr>
          <a:xfrm>
            <a:off x="218483" y="5845395"/>
            <a:ext cx="9702351" cy="1049390"/>
          </a:xfrm>
          <a:prstGeom prst="rect">
            <a:avLst/>
          </a:prstGeom>
          <a:noFill/>
        </p:spPr>
        <p:txBody>
          <a:bodyPr wrap="square">
            <a:spAutoFit/>
          </a:bodyPr>
          <a:lstStyle/>
          <a:p>
            <a:pPr marL="0" marR="0">
              <a:lnSpc>
                <a:spcPct val="107000"/>
              </a:lnSpc>
              <a:spcBef>
                <a:spcPts val="300"/>
              </a:spcBef>
              <a:spcAft>
                <a:spcPts val="800"/>
              </a:spcAft>
            </a:pPr>
            <a:r>
              <a:rPr lang="en-US" sz="1000" b="1" dirty="0">
                <a:effectLst/>
                <a:latin typeface="Calibri" panose="020F0502020204030204" pitchFamily="34" charset="0"/>
                <a:ea typeface="Yu Mincho" panose="02020400000000000000" pitchFamily="18" charset="-128"/>
                <a:cs typeface="Arial" panose="020B0604020202020204" pitchFamily="34" charset="0"/>
              </a:rPr>
              <a:t>ON: *</a:t>
            </a:r>
            <a:r>
              <a:rPr lang="en-US" sz="1000" dirty="0">
                <a:effectLst/>
                <a:latin typeface="Calibri" panose="020F0502020204030204" pitchFamily="34" charset="0"/>
                <a:ea typeface="Yu Mincho" panose="02020400000000000000" pitchFamily="18" charset="-128"/>
                <a:cs typeface="Calibri" panose="020F0502020204030204" pitchFamily="34" charset="0"/>
              </a:rPr>
              <a:t>The High Risk Ontario Breast Screening Program (OBSP) does not accept new participants over age 70. However, when participants already in the High Risk OBSP turn 70, the program will continue to screen them with only mammography every year until they are age 74.</a:t>
            </a:r>
            <a:endParaRPr lang="en-US" sz="1000" dirty="0">
              <a:effectLst/>
              <a:latin typeface="Calibri" panose="020F0502020204030204" pitchFamily="34" charset="0"/>
              <a:ea typeface="Yu Mincho" panose="02020400000000000000" pitchFamily="18" charset="-128"/>
              <a:cs typeface="Arial" panose="020B0604020202020204" pitchFamily="34" charset="0"/>
            </a:endParaRPr>
          </a:p>
          <a:p>
            <a:pPr marL="0" marR="0">
              <a:lnSpc>
                <a:spcPct val="107000"/>
              </a:lnSpc>
              <a:spcBef>
                <a:spcPts val="300"/>
              </a:spcBef>
              <a:spcAft>
                <a:spcPts val="800"/>
              </a:spcAft>
            </a:pPr>
            <a:r>
              <a:rPr lang="en-US" sz="1000" b="1" dirty="0">
                <a:effectLst/>
                <a:latin typeface="Calibri" panose="020F0502020204030204" pitchFamily="34" charset="0"/>
                <a:ea typeface="Yu Mincho" panose="02020400000000000000" pitchFamily="18" charset="-128"/>
                <a:cs typeface="Arial" panose="020B0604020202020204" pitchFamily="34" charset="0"/>
              </a:rPr>
              <a:t>Abbreviations:</a:t>
            </a:r>
            <a:r>
              <a:rPr lang="en-US" sz="1000" dirty="0">
                <a:effectLst/>
                <a:latin typeface="Calibri" panose="020F0502020204030204" pitchFamily="34" charset="0"/>
                <a:ea typeface="Yu Mincho" panose="02020400000000000000" pitchFamily="18" charset="-128"/>
                <a:cs typeface="Arial" panose="020B0604020202020204" pitchFamily="34" charset="0"/>
              </a:rPr>
              <a:t> Atypical Ductal Hyperplasia (ADH)^, Atypical Lobular Hyperplasia (ALH)^, and Lobular Carcinoma in Situ (LCIS)~</a:t>
            </a:r>
            <a:br>
              <a:rPr lang="en-US" sz="1000" dirty="0">
                <a:solidFill>
                  <a:srgbClr val="262626"/>
                </a:solidFill>
                <a:effectLst/>
                <a:latin typeface="Calibri" panose="020F0502020204030204" pitchFamily="34" charset="0"/>
                <a:ea typeface="Yu Mincho" panose="02020400000000000000" pitchFamily="18" charset="-128"/>
                <a:cs typeface="Arial" panose="020B0604020202020204" pitchFamily="34" charset="0"/>
              </a:rPr>
            </a:br>
            <a:r>
              <a:rPr lang="en-US" sz="1000" dirty="0">
                <a:effectLst/>
                <a:latin typeface="Calibri" panose="020F0502020204030204" pitchFamily="34" charset="0"/>
                <a:ea typeface="Yu Mincho" panose="02020400000000000000" pitchFamily="18" charset="-128"/>
                <a:cs typeface="Arial" panose="020B0604020202020204" pitchFamily="34" charset="0"/>
              </a:rPr>
              <a:t>^</a:t>
            </a:r>
            <a:r>
              <a:rPr lang="en-US" sz="1000" dirty="0">
                <a:solidFill>
                  <a:srgbClr val="262626"/>
                </a:solidFill>
                <a:effectLst/>
                <a:latin typeface="Calibri" panose="020F0502020204030204" pitchFamily="34" charset="0"/>
                <a:ea typeface="Yu Mincho" panose="02020400000000000000" pitchFamily="18" charset="-128"/>
                <a:cs typeface="Arial" panose="020B0604020202020204" pitchFamily="34" charset="0"/>
              </a:rPr>
              <a:t> </a:t>
            </a:r>
            <a:r>
              <a:rPr lang="en-US" sz="1000" u="sng" dirty="0">
                <a:solidFill>
                  <a:srgbClr val="262626"/>
                </a:solidFill>
                <a:effectLst/>
                <a:latin typeface="Calibri" panose="020F0502020204030204" pitchFamily="34" charset="0"/>
                <a:ea typeface="Yu Mincho" panose="02020400000000000000" pitchFamily="18" charset="-128"/>
                <a:cs typeface="Arial" panose="020B0604020202020204" pitchFamily="34" charset="0"/>
                <a:hlinkClick r:id="rId2"/>
              </a:rPr>
              <a:t>https://www.cancer.org/cancer/breast-cancer/non-cancerous-breast-conditions/hyperplasia-of-the-breast-ductal-or-lobular.html</a:t>
            </a:r>
            <a:r>
              <a:rPr lang="en-US" sz="1000" dirty="0">
                <a:solidFill>
                  <a:srgbClr val="262626"/>
                </a:solidFill>
                <a:effectLst/>
                <a:latin typeface="Calibri" panose="020F0502020204030204" pitchFamily="34" charset="0"/>
                <a:ea typeface="Yu Mincho" panose="02020400000000000000" pitchFamily="18" charset="-128"/>
                <a:cs typeface="Arial" panose="020B0604020202020204" pitchFamily="34" charset="0"/>
              </a:rPr>
              <a:t> </a:t>
            </a:r>
            <a:br>
              <a:rPr lang="en-US" sz="1000" dirty="0">
                <a:solidFill>
                  <a:srgbClr val="262626"/>
                </a:solidFill>
                <a:effectLst/>
                <a:latin typeface="Calibri" panose="020F0502020204030204" pitchFamily="34" charset="0"/>
                <a:ea typeface="Yu Mincho" panose="02020400000000000000" pitchFamily="18" charset="-128"/>
                <a:cs typeface="Arial" panose="020B0604020202020204" pitchFamily="34" charset="0"/>
              </a:rPr>
            </a:br>
            <a:r>
              <a:rPr lang="en-US" sz="1000" dirty="0">
                <a:effectLst/>
                <a:latin typeface="Calibri" panose="020F0502020204030204" pitchFamily="34" charset="0"/>
                <a:ea typeface="Yu Mincho" panose="02020400000000000000" pitchFamily="18" charset="-128"/>
                <a:cs typeface="Arial" panose="020B0604020202020204" pitchFamily="34" charset="0"/>
              </a:rPr>
              <a:t>~ </a:t>
            </a:r>
            <a:r>
              <a:rPr lang="en-US" sz="1000" u="sng" dirty="0">
                <a:solidFill>
                  <a:srgbClr val="262626"/>
                </a:solidFill>
                <a:effectLst/>
                <a:latin typeface="Calibri" panose="020F0502020204030204" pitchFamily="34" charset="0"/>
                <a:ea typeface="Yu Mincho" panose="02020400000000000000" pitchFamily="18" charset="-128"/>
                <a:cs typeface="Arial" panose="020B0604020202020204" pitchFamily="34" charset="0"/>
                <a:hlinkClick r:id="rId3"/>
              </a:rPr>
              <a:t>https://www.cancer.org/cancer/breast-cancer/non-cancerous-breast-conditions/lobular-carcinoma-in-situ.html</a:t>
            </a:r>
            <a:r>
              <a:rPr lang="en-US" sz="1000" dirty="0">
                <a:solidFill>
                  <a:srgbClr val="262626"/>
                </a:solidFill>
                <a:effectLst/>
                <a:latin typeface="Calibri" panose="020F0502020204030204" pitchFamily="34" charset="0"/>
                <a:ea typeface="Yu Mincho" panose="02020400000000000000" pitchFamily="18" charset="-128"/>
                <a:cs typeface="Arial" panose="020B0604020202020204" pitchFamily="34" charset="0"/>
              </a:rPr>
              <a:t> </a:t>
            </a:r>
          </a:p>
        </p:txBody>
      </p:sp>
      <p:graphicFrame>
        <p:nvGraphicFramePr>
          <p:cNvPr id="3" name="Table 2">
            <a:extLst>
              <a:ext uri="{FF2B5EF4-FFF2-40B4-BE49-F238E27FC236}">
                <a16:creationId xmlns:a16="http://schemas.microsoft.com/office/drawing/2014/main" id="{5B0C1ABD-A8E1-C644-F648-4FCED75F3A23}"/>
              </a:ext>
            </a:extLst>
          </p:cNvPr>
          <p:cNvGraphicFramePr>
            <a:graphicFrameLocks noGrp="1"/>
          </p:cNvGraphicFramePr>
          <p:nvPr>
            <p:extLst>
              <p:ext uri="{D42A27DB-BD31-4B8C-83A1-F6EECF244321}">
                <p14:modId xmlns:p14="http://schemas.microsoft.com/office/powerpoint/2010/main" val="3549214345"/>
              </p:ext>
            </p:extLst>
          </p:nvPr>
        </p:nvGraphicFramePr>
        <p:xfrm>
          <a:off x="218483" y="568718"/>
          <a:ext cx="11765820" cy="5276677"/>
        </p:xfrm>
        <a:graphic>
          <a:graphicData uri="http://schemas.openxmlformats.org/drawingml/2006/table">
            <a:tbl>
              <a:tblPr firstRow="1" firstCol="1" bandRow="1"/>
              <a:tblGrid>
                <a:gridCol w="336029">
                  <a:extLst>
                    <a:ext uri="{9D8B030D-6E8A-4147-A177-3AD203B41FA5}">
                      <a16:colId xmlns:a16="http://schemas.microsoft.com/office/drawing/2014/main" val="1683531180"/>
                    </a:ext>
                  </a:extLst>
                </a:gridCol>
                <a:gridCol w="845409">
                  <a:extLst>
                    <a:ext uri="{9D8B030D-6E8A-4147-A177-3AD203B41FA5}">
                      <a16:colId xmlns:a16="http://schemas.microsoft.com/office/drawing/2014/main" val="2037229603"/>
                    </a:ext>
                  </a:extLst>
                </a:gridCol>
                <a:gridCol w="1043872">
                  <a:extLst>
                    <a:ext uri="{9D8B030D-6E8A-4147-A177-3AD203B41FA5}">
                      <a16:colId xmlns:a16="http://schemas.microsoft.com/office/drawing/2014/main" val="2316952482"/>
                    </a:ext>
                  </a:extLst>
                </a:gridCol>
                <a:gridCol w="1181437">
                  <a:extLst>
                    <a:ext uri="{9D8B030D-6E8A-4147-A177-3AD203B41FA5}">
                      <a16:colId xmlns:a16="http://schemas.microsoft.com/office/drawing/2014/main" val="1891661396"/>
                    </a:ext>
                  </a:extLst>
                </a:gridCol>
                <a:gridCol w="1019597">
                  <a:extLst>
                    <a:ext uri="{9D8B030D-6E8A-4147-A177-3AD203B41FA5}">
                      <a16:colId xmlns:a16="http://schemas.microsoft.com/office/drawing/2014/main" val="1147834574"/>
                    </a:ext>
                  </a:extLst>
                </a:gridCol>
                <a:gridCol w="7339476">
                  <a:extLst>
                    <a:ext uri="{9D8B030D-6E8A-4147-A177-3AD203B41FA5}">
                      <a16:colId xmlns:a16="http://schemas.microsoft.com/office/drawing/2014/main" val="917467415"/>
                    </a:ext>
                  </a:extLst>
                </a:gridCol>
              </a:tblGrid>
              <a:tr h="816134">
                <a:tc>
                  <a:txBody>
                    <a:bodyPr/>
                    <a:lstStyle/>
                    <a:p>
                      <a:pPr marL="0" marR="0" algn="ctr">
                        <a:lnSpc>
                          <a:spcPct val="107000"/>
                        </a:lnSpc>
                        <a:spcBef>
                          <a:spcPts val="720"/>
                        </a:spcBef>
                        <a:spcAft>
                          <a:spcPts val="720"/>
                        </a:spcAft>
                        <a:tabLst>
                          <a:tab pos="5280025" algn="l"/>
                        </a:tabLst>
                      </a:pPr>
                      <a:r>
                        <a:rPr lang="en-US" sz="900" b="1" dirty="0">
                          <a:solidFill>
                            <a:schemeClr val="accent4"/>
                          </a:solidFill>
                          <a:effectLst/>
                        </a:rPr>
                        <a:t>P/T</a:t>
                      </a:r>
                      <a:endParaRPr lang="en-US" sz="900" b="1"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9264" marR="39264" marT="0" marB="0" anchor="ctr">
                    <a:solidFill>
                      <a:schemeClr val="accent2">
                        <a:lumMod val="20000"/>
                        <a:lumOff val="80000"/>
                      </a:schemeClr>
                    </a:solidFill>
                  </a:tcPr>
                </a:tc>
                <a:tc>
                  <a:txBody>
                    <a:bodyPr/>
                    <a:lstStyle/>
                    <a:p>
                      <a:pPr marL="0" marR="0" algn="ctr">
                        <a:lnSpc>
                          <a:spcPct val="107000"/>
                        </a:lnSpc>
                        <a:spcBef>
                          <a:spcPts val="720"/>
                        </a:spcBef>
                        <a:spcAft>
                          <a:spcPts val="720"/>
                        </a:spcAft>
                        <a:tabLst>
                          <a:tab pos="5280025" algn="l"/>
                        </a:tabLst>
                      </a:pPr>
                      <a:r>
                        <a:rPr lang="en-US" sz="900" b="1" dirty="0">
                          <a:solidFill>
                            <a:schemeClr val="accent4"/>
                          </a:solidFill>
                          <a:effectLst/>
                        </a:rPr>
                        <a:t>Known carrier of a deleterious gene mutation (e.g. BRCA1, BRCA2) </a:t>
                      </a:r>
                      <a:endParaRPr lang="en-US" sz="900" b="1"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9264" marR="39264" marT="0" marB="0" anchor="ctr">
                    <a:solidFill>
                      <a:schemeClr val="accent2">
                        <a:lumMod val="20000"/>
                        <a:lumOff val="80000"/>
                      </a:schemeClr>
                    </a:solidFill>
                  </a:tcPr>
                </a:tc>
                <a:tc>
                  <a:txBody>
                    <a:bodyPr/>
                    <a:lstStyle/>
                    <a:p>
                      <a:pPr marL="0" marR="0" algn="ctr">
                        <a:lnSpc>
                          <a:spcPct val="107000"/>
                        </a:lnSpc>
                        <a:spcBef>
                          <a:spcPts val="720"/>
                        </a:spcBef>
                        <a:spcAft>
                          <a:spcPts val="720"/>
                        </a:spcAft>
                        <a:tabLst>
                          <a:tab pos="5280025" algn="l"/>
                        </a:tabLst>
                      </a:pPr>
                      <a:r>
                        <a:rPr lang="en-US" sz="900" b="1" dirty="0">
                          <a:solidFill>
                            <a:schemeClr val="accent4"/>
                          </a:solidFill>
                          <a:effectLst/>
                        </a:rPr>
                        <a:t>First-degree relative of a mutation carrier (e.g. BRCA1, BRCA2) and have declined genetic testing</a:t>
                      </a:r>
                      <a:endParaRPr lang="en-US" sz="900" b="1"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9264" marR="39264" marT="0" marB="0" anchor="ctr">
                    <a:solidFill>
                      <a:schemeClr val="accent2">
                        <a:lumMod val="20000"/>
                        <a:lumOff val="80000"/>
                      </a:schemeClr>
                    </a:solidFill>
                  </a:tcPr>
                </a:tc>
                <a:tc>
                  <a:txBody>
                    <a:bodyPr/>
                    <a:lstStyle/>
                    <a:p>
                      <a:pPr marL="0" marR="0" algn="ctr">
                        <a:lnSpc>
                          <a:spcPct val="107000"/>
                        </a:lnSpc>
                        <a:spcBef>
                          <a:spcPts val="720"/>
                        </a:spcBef>
                        <a:spcAft>
                          <a:spcPts val="720"/>
                        </a:spcAft>
                        <a:tabLst>
                          <a:tab pos="5280025" algn="l"/>
                        </a:tabLst>
                      </a:pPr>
                      <a:r>
                        <a:rPr lang="en-US" sz="900" b="1" dirty="0">
                          <a:solidFill>
                            <a:schemeClr val="accent4"/>
                          </a:solidFill>
                          <a:effectLst/>
                        </a:rPr>
                        <a:t>At ≥ 25% lifetime risk of breast cancer (assessed using IBIS or BOADICEA/ </a:t>
                      </a:r>
                      <a:r>
                        <a:rPr lang="en-US" sz="900" b="1" dirty="0" err="1">
                          <a:solidFill>
                            <a:schemeClr val="accent4"/>
                          </a:solidFill>
                          <a:effectLst/>
                        </a:rPr>
                        <a:t>CanRisk</a:t>
                      </a:r>
                      <a:r>
                        <a:rPr lang="en-US" sz="900" b="1" dirty="0">
                          <a:solidFill>
                            <a:schemeClr val="accent4"/>
                          </a:solidFill>
                          <a:effectLst/>
                        </a:rPr>
                        <a:t> risk assessment tool) </a:t>
                      </a:r>
                      <a:endParaRPr lang="en-US" sz="900" b="1"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9264" marR="39264" marT="0" marB="0" anchor="ctr">
                    <a:solidFill>
                      <a:schemeClr val="accent2">
                        <a:lumMod val="20000"/>
                        <a:lumOff val="80000"/>
                      </a:schemeClr>
                    </a:solidFill>
                  </a:tcPr>
                </a:tc>
                <a:tc>
                  <a:txBody>
                    <a:bodyPr/>
                    <a:lstStyle/>
                    <a:p>
                      <a:pPr marL="0" marR="0" algn="ctr">
                        <a:lnSpc>
                          <a:spcPct val="107000"/>
                        </a:lnSpc>
                        <a:spcBef>
                          <a:spcPts val="720"/>
                        </a:spcBef>
                        <a:spcAft>
                          <a:spcPts val="720"/>
                        </a:spcAft>
                        <a:tabLst>
                          <a:tab pos="5280025" algn="l"/>
                        </a:tabLst>
                      </a:pPr>
                      <a:r>
                        <a:rPr lang="en-US" sz="900" b="1">
                          <a:solidFill>
                            <a:schemeClr val="accent4"/>
                          </a:solidFill>
                          <a:effectLst/>
                        </a:rPr>
                        <a:t>Received chest radiation before age 30 and at least 8 years previously </a:t>
                      </a:r>
                      <a:endParaRPr lang="en-US" sz="900" b="1">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9264" marR="39264" marT="0" marB="0" anchor="ctr">
                    <a:solidFill>
                      <a:schemeClr val="accent2">
                        <a:lumMod val="20000"/>
                        <a:lumOff val="80000"/>
                      </a:schemeClr>
                    </a:solidFill>
                  </a:tcPr>
                </a:tc>
                <a:tc>
                  <a:txBody>
                    <a:bodyPr/>
                    <a:lstStyle/>
                    <a:p>
                      <a:pPr marL="0" marR="0">
                        <a:lnSpc>
                          <a:spcPct val="107000"/>
                        </a:lnSpc>
                        <a:spcBef>
                          <a:spcPts val="720"/>
                        </a:spcBef>
                        <a:spcAft>
                          <a:spcPts val="720"/>
                        </a:spcAft>
                        <a:tabLst>
                          <a:tab pos="5280025" algn="l"/>
                        </a:tabLst>
                      </a:pPr>
                      <a:r>
                        <a:rPr lang="en-US" sz="900" b="1" dirty="0">
                          <a:solidFill>
                            <a:schemeClr val="accent4"/>
                          </a:solidFill>
                          <a:effectLst/>
                        </a:rPr>
                        <a:t>Other</a:t>
                      </a:r>
                      <a:endParaRPr lang="en-US" sz="900" b="1"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9264" marR="39264" marT="0" marB="0" anchor="ctr">
                    <a:solidFill>
                      <a:schemeClr val="accent2">
                        <a:lumMod val="20000"/>
                        <a:lumOff val="80000"/>
                      </a:schemeClr>
                    </a:solidFill>
                  </a:tcPr>
                </a:tc>
                <a:extLst>
                  <a:ext uri="{0D108BD9-81ED-4DB2-BD59-A6C34878D82A}">
                    <a16:rowId xmlns:a16="http://schemas.microsoft.com/office/drawing/2014/main" val="3048399318"/>
                  </a:ext>
                </a:extLst>
              </a:tr>
              <a:tr h="178235">
                <a:tc>
                  <a:txBody>
                    <a:bodyPr/>
                    <a:lstStyle/>
                    <a:p>
                      <a:pPr marL="0" marR="0" algn="ctr">
                        <a:lnSpc>
                          <a:spcPct val="107000"/>
                        </a:lnSpc>
                        <a:spcBef>
                          <a:spcPts val="720"/>
                        </a:spcBef>
                        <a:spcAft>
                          <a:spcPts val="720"/>
                        </a:spcAft>
                        <a:tabLst>
                          <a:tab pos="5280025" algn="l"/>
                        </a:tabLst>
                      </a:pPr>
                      <a:r>
                        <a:rPr lang="en-US" sz="900" b="1" dirty="0">
                          <a:solidFill>
                            <a:schemeClr val="accent4"/>
                          </a:solidFill>
                          <a:effectLst/>
                        </a:rPr>
                        <a:t>YT</a:t>
                      </a:r>
                      <a:endParaRPr lang="en-US" sz="900" b="1"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9264" marR="39264" marT="0" marB="0" anchor="ctr">
                    <a:solidFill>
                      <a:schemeClr val="accent2">
                        <a:lumMod val="20000"/>
                        <a:lumOff val="80000"/>
                      </a:schemeClr>
                    </a:solidFill>
                  </a:tcPr>
                </a:tc>
                <a:tc>
                  <a:txBody>
                    <a:bodyPr/>
                    <a:lstStyle/>
                    <a:p>
                      <a:pPr marL="457200" marR="0" algn="ctr">
                        <a:lnSpc>
                          <a:spcPct val="107000"/>
                        </a:lnSpc>
                        <a:spcBef>
                          <a:spcPts val="0"/>
                        </a:spcBef>
                        <a:spcAft>
                          <a:spcPts val="0"/>
                        </a:spcAft>
                        <a:tabLst>
                          <a:tab pos="5280025" algn="l"/>
                        </a:tabLst>
                      </a:pPr>
                      <a:r>
                        <a:rPr lang="en-US" sz="900">
                          <a:solidFill>
                            <a:schemeClr val="accent4"/>
                          </a:solidFill>
                          <a:effectLst/>
                        </a:rPr>
                        <a:t> </a:t>
                      </a:r>
                      <a:endParaRPr lang="en-US" sz="9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9264" marR="39264" marT="0" marB="0"/>
                </a:tc>
                <a:tc>
                  <a:txBody>
                    <a:bodyPr/>
                    <a:lstStyle/>
                    <a:p>
                      <a:pPr marL="457200" marR="0" algn="ctr">
                        <a:lnSpc>
                          <a:spcPct val="107000"/>
                        </a:lnSpc>
                        <a:spcBef>
                          <a:spcPts val="0"/>
                        </a:spcBef>
                        <a:spcAft>
                          <a:spcPts val="0"/>
                        </a:spcAft>
                        <a:tabLst>
                          <a:tab pos="5280025" algn="l"/>
                        </a:tabLst>
                      </a:pPr>
                      <a:r>
                        <a:rPr lang="en-US" sz="900">
                          <a:solidFill>
                            <a:schemeClr val="accent4"/>
                          </a:solidFill>
                          <a:effectLst/>
                        </a:rPr>
                        <a:t> </a:t>
                      </a:r>
                      <a:endParaRPr lang="en-US" sz="9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9264" marR="39264" marT="0" marB="0"/>
                </a:tc>
                <a:tc>
                  <a:txBody>
                    <a:bodyPr/>
                    <a:lstStyle/>
                    <a:p>
                      <a:pPr marL="457200" marR="0" algn="ctr">
                        <a:lnSpc>
                          <a:spcPct val="107000"/>
                        </a:lnSpc>
                        <a:spcBef>
                          <a:spcPts val="0"/>
                        </a:spcBef>
                        <a:spcAft>
                          <a:spcPts val="0"/>
                        </a:spcAft>
                        <a:tabLst>
                          <a:tab pos="5280025" algn="l"/>
                        </a:tabLst>
                      </a:pPr>
                      <a:r>
                        <a:rPr lang="en-US" sz="900">
                          <a:solidFill>
                            <a:schemeClr val="accent4"/>
                          </a:solidFill>
                          <a:effectLst/>
                        </a:rPr>
                        <a:t> </a:t>
                      </a:r>
                      <a:endParaRPr lang="en-US" sz="9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9264" marR="39264" marT="0" marB="0"/>
                </a:tc>
                <a:tc>
                  <a:txBody>
                    <a:bodyPr/>
                    <a:lstStyle/>
                    <a:p>
                      <a:pPr marL="457200" marR="0" algn="ctr">
                        <a:lnSpc>
                          <a:spcPct val="107000"/>
                        </a:lnSpc>
                        <a:spcBef>
                          <a:spcPts val="0"/>
                        </a:spcBef>
                        <a:spcAft>
                          <a:spcPts val="0"/>
                        </a:spcAft>
                        <a:tabLst>
                          <a:tab pos="5280025" algn="l"/>
                        </a:tabLst>
                      </a:pPr>
                      <a:r>
                        <a:rPr lang="en-US" sz="900">
                          <a:solidFill>
                            <a:schemeClr val="accent4"/>
                          </a:solidFill>
                          <a:effectLst/>
                        </a:rPr>
                        <a:t> </a:t>
                      </a:r>
                      <a:endParaRPr lang="en-US" sz="9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9264" marR="39264" marT="0" marB="0"/>
                </a:tc>
                <a:tc>
                  <a:txBody>
                    <a:bodyPr/>
                    <a:lstStyle/>
                    <a:p>
                      <a:pPr marL="0" marR="0">
                        <a:lnSpc>
                          <a:spcPct val="107000"/>
                        </a:lnSpc>
                        <a:spcBef>
                          <a:spcPts val="0"/>
                        </a:spcBef>
                        <a:spcAft>
                          <a:spcPts val="0"/>
                        </a:spcAft>
                        <a:tabLst>
                          <a:tab pos="5280025" algn="l"/>
                        </a:tabLst>
                      </a:pPr>
                      <a:r>
                        <a:rPr lang="en-US" sz="900">
                          <a:solidFill>
                            <a:schemeClr val="accent4"/>
                          </a:solidFill>
                          <a:effectLst/>
                        </a:rPr>
                        <a:t>Does not classify participants as high risk</a:t>
                      </a:r>
                      <a:endParaRPr lang="en-US" sz="9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9264" marR="39264" marT="0" marB="0"/>
                </a:tc>
                <a:extLst>
                  <a:ext uri="{0D108BD9-81ED-4DB2-BD59-A6C34878D82A}">
                    <a16:rowId xmlns:a16="http://schemas.microsoft.com/office/drawing/2014/main" val="2269352343"/>
                  </a:ext>
                </a:extLst>
              </a:tr>
              <a:tr h="654145">
                <a:tc>
                  <a:txBody>
                    <a:bodyPr/>
                    <a:lstStyle/>
                    <a:p>
                      <a:pPr marL="0" marR="0" algn="ctr">
                        <a:lnSpc>
                          <a:spcPct val="107000"/>
                        </a:lnSpc>
                        <a:spcBef>
                          <a:spcPts val="720"/>
                        </a:spcBef>
                        <a:spcAft>
                          <a:spcPts val="720"/>
                        </a:spcAft>
                        <a:tabLst>
                          <a:tab pos="5280025" algn="l"/>
                        </a:tabLst>
                      </a:pPr>
                      <a:r>
                        <a:rPr lang="en-US" sz="900" b="1" dirty="0">
                          <a:solidFill>
                            <a:schemeClr val="accent4"/>
                          </a:solidFill>
                          <a:effectLst/>
                        </a:rPr>
                        <a:t>NT</a:t>
                      </a:r>
                      <a:endParaRPr lang="en-US" sz="900" b="1"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9264" marR="39264" marT="0" marB="0" anchor="ctr">
                    <a:solidFill>
                      <a:schemeClr val="accent2">
                        <a:lumMod val="20000"/>
                        <a:lumOff val="80000"/>
                      </a:schemeClr>
                    </a:solidFill>
                  </a:tcPr>
                </a:tc>
                <a:tc>
                  <a:txBody>
                    <a:bodyPr/>
                    <a:lstStyle/>
                    <a:p>
                      <a:pPr marL="0" marR="0" algn="ctr">
                        <a:lnSpc>
                          <a:spcPct val="107000"/>
                        </a:lnSpc>
                        <a:spcBef>
                          <a:spcPts val="720"/>
                        </a:spcBef>
                        <a:spcAft>
                          <a:spcPts val="720"/>
                        </a:spcAft>
                        <a:tabLst>
                          <a:tab pos="5280025" algn="l"/>
                        </a:tabLst>
                      </a:pPr>
                      <a:r>
                        <a:rPr lang="en-US" sz="900">
                          <a:solidFill>
                            <a:schemeClr val="accent4"/>
                          </a:solidFill>
                          <a:effectLst/>
                        </a:rPr>
                        <a:t>✓</a:t>
                      </a:r>
                      <a:endParaRPr lang="en-US" sz="9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9264" marR="39264" marT="0" marB="0"/>
                </a:tc>
                <a:tc>
                  <a:txBody>
                    <a:bodyPr/>
                    <a:lstStyle/>
                    <a:p>
                      <a:pPr marL="0" marR="0" algn="ctr">
                        <a:lnSpc>
                          <a:spcPct val="107000"/>
                        </a:lnSpc>
                        <a:spcBef>
                          <a:spcPts val="0"/>
                        </a:spcBef>
                        <a:spcAft>
                          <a:spcPts val="0"/>
                        </a:spcAft>
                        <a:tabLst>
                          <a:tab pos="5280025" algn="l"/>
                        </a:tabLst>
                      </a:pPr>
                      <a:r>
                        <a:rPr lang="en-US" sz="900">
                          <a:solidFill>
                            <a:schemeClr val="accent4"/>
                          </a:solidFill>
                          <a:effectLst/>
                        </a:rPr>
                        <a:t>✓</a:t>
                      </a:r>
                      <a:endParaRPr lang="en-US" sz="9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9264" marR="39264" marT="0" marB="0"/>
                </a:tc>
                <a:tc>
                  <a:txBody>
                    <a:bodyPr/>
                    <a:lstStyle/>
                    <a:p>
                      <a:pPr marL="0" marR="0" algn="ctr">
                        <a:lnSpc>
                          <a:spcPct val="107000"/>
                        </a:lnSpc>
                        <a:spcBef>
                          <a:spcPts val="0"/>
                        </a:spcBef>
                        <a:spcAft>
                          <a:spcPts val="0"/>
                        </a:spcAft>
                        <a:tabLst>
                          <a:tab pos="5280025" algn="l"/>
                        </a:tabLst>
                      </a:pPr>
                      <a:r>
                        <a:rPr lang="en-US" sz="900">
                          <a:solidFill>
                            <a:schemeClr val="accent4"/>
                          </a:solidFill>
                          <a:effectLst/>
                        </a:rPr>
                        <a:t> </a:t>
                      </a:r>
                      <a:endParaRPr lang="en-US" sz="9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9264" marR="39264" marT="0" marB="0"/>
                </a:tc>
                <a:tc>
                  <a:txBody>
                    <a:bodyPr/>
                    <a:lstStyle/>
                    <a:p>
                      <a:pPr marL="0" marR="0" algn="ctr">
                        <a:lnSpc>
                          <a:spcPct val="107000"/>
                        </a:lnSpc>
                        <a:spcBef>
                          <a:spcPts val="0"/>
                        </a:spcBef>
                        <a:spcAft>
                          <a:spcPts val="0"/>
                        </a:spcAft>
                        <a:tabLst>
                          <a:tab pos="5280025" algn="l"/>
                        </a:tabLst>
                      </a:pPr>
                      <a:r>
                        <a:rPr lang="en-US" sz="900">
                          <a:solidFill>
                            <a:schemeClr val="accent4"/>
                          </a:solidFill>
                          <a:effectLst/>
                        </a:rPr>
                        <a:t>✓</a:t>
                      </a:r>
                      <a:endParaRPr lang="en-US" sz="9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9264" marR="39264" marT="0" marB="0"/>
                </a:tc>
                <a:tc>
                  <a:txBody>
                    <a:bodyPr/>
                    <a:lstStyle/>
                    <a:p>
                      <a:pPr marL="342900" marR="0" lvl="0" indent="-342900">
                        <a:lnSpc>
                          <a:spcPct val="107000"/>
                        </a:lnSpc>
                        <a:spcBef>
                          <a:spcPts val="0"/>
                        </a:spcBef>
                        <a:spcAft>
                          <a:spcPts val="0"/>
                        </a:spcAft>
                        <a:buFont typeface="Symbol" panose="05050102010706020507" pitchFamily="18" charset="2"/>
                        <a:buChar char=""/>
                        <a:tabLst>
                          <a:tab pos="5280025" algn="l"/>
                        </a:tabLst>
                      </a:pPr>
                      <a:r>
                        <a:rPr lang="en-US" sz="900">
                          <a:solidFill>
                            <a:schemeClr val="accent4"/>
                          </a:solidFill>
                          <a:effectLst/>
                        </a:rPr>
                        <a:t>Confirmed mutations of BRCA1 or BRCA2 genes</a:t>
                      </a:r>
                    </a:p>
                    <a:p>
                      <a:pPr marL="342900" marR="0" lvl="0" indent="-342900">
                        <a:lnSpc>
                          <a:spcPct val="107000"/>
                        </a:lnSpc>
                        <a:spcBef>
                          <a:spcPts val="0"/>
                        </a:spcBef>
                        <a:spcAft>
                          <a:spcPts val="0"/>
                        </a:spcAft>
                        <a:buFont typeface="Symbol" panose="05050102010706020507" pitchFamily="18" charset="2"/>
                        <a:buChar char=""/>
                        <a:tabLst>
                          <a:tab pos="5280025" algn="l"/>
                        </a:tabLst>
                      </a:pPr>
                      <a:r>
                        <a:rPr lang="en-US" sz="900">
                          <a:solidFill>
                            <a:schemeClr val="accent4"/>
                          </a:solidFill>
                          <a:effectLst/>
                        </a:rPr>
                        <a:t>Radiation treatment to chest area</a:t>
                      </a:r>
                    </a:p>
                    <a:p>
                      <a:pPr marL="342900" marR="0" lvl="0" indent="-342900">
                        <a:lnSpc>
                          <a:spcPct val="107000"/>
                        </a:lnSpc>
                        <a:spcBef>
                          <a:spcPts val="0"/>
                        </a:spcBef>
                        <a:spcAft>
                          <a:spcPts val="0"/>
                        </a:spcAft>
                        <a:buFont typeface="Symbol" panose="05050102010706020507" pitchFamily="18" charset="2"/>
                        <a:buChar char=""/>
                        <a:tabLst>
                          <a:tab pos="5280025" algn="l"/>
                        </a:tabLst>
                      </a:pPr>
                      <a:r>
                        <a:rPr lang="en-US" sz="900">
                          <a:solidFill>
                            <a:schemeClr val="accent4"/>
                          </a:solidFill>
                          <a:effectLst/>
                        </a:rPr>
                        <a:t>First degree family history of breast cancer</a:t>
                      </a:r>
                    </a:p>
                    <a:p>
                      <a:pPr marL="342900" marR="0" lvl="0" indent="-342900">
                        <a:lnSpc>
                          <a:spcPct val="107000"/>
                        </a:lnSpc>
                        <a:spcBef>
                          <a:spcPts val="0"/>
                        </a:spcBef>
                        <a:spcAft>
                          <a:spcPts val="0"/>
                        </a:spcAft>
                        <a:buFont typeface="Symbol" panose="05050102010706020507" pitchFamily="18" charset="2"/>
                        <a:buChar char=""/>
                        <a:tabLst>
                          <a:tab pos="5280025" algn="l"/>
                        </a:tabLst>
                      </a:pPr>
                      <a:r>
                        <a:rPr lang="en-US" sz="900">
                          <a:solidFill>
                            <a:schemeClr val="accent4"/>
                          </a:solidFill>
                          <a:effectLst/>
                        </a:rPr>
                        <a:t>Personal or first degree family history of ovarian cancer</a:t>
                      </a:r>
                    </a:p>
                    <a:p>
                      <a:pPr marL="342900" marR="0" lvl="0" indent="-342900">
                        <a:lnSpc>
                          <a:spcPct val="107000"/>
                        </a:lnSpc>
                        <a:spcBef>
                          <a:spcPts val="0"/>
                        </a:spcBef>
                        <a:spcAft>
                          <a:spcPts val="0"/>
                        </a:spcAft>
                        <a:buFont typeface="Symbol" panose="05050102010706020507" pitchFamily="18" charset="2"/>
                        <a:buChar char=""/>
                        <a:tabLst>
                          <a:tab pos="5280025" algn="l"/>
                        </a:tabLst>
                      </a:pPr>
                      <a:r>
                        <a:rPr lang="en-US" sz="900">
                          <a:solidFill>
                            <a:schemeClr val="accent4"/>
                          </a:solidFill>
                          <a:effectLst/>
                        </a:rPr>
                        <a:t>Highly dense breast tissue (Greater or equal to 75% as shown on mammogram)</a:t>
                      </a:r>
                    </a:p>
                    <a:p>
                      <a:pPr marL="342900" marR="0" lvl="0" indent="-342900">
                        <a:lnSpc>
                          <a:spcPct val="107000"/>
                        </a:lnSpc>
                        <a:spcBef>
                          <a:spcPts val="0"/>
                        </a:spcBef>
                        <a:spcAft>
                          <a:spcPts val="0"/>
                        </a:spcAft>
                        <a:buFont typeface="Symbol" panose="05050102010706020507" pitchFamily="18" charset="2"/>
                        <a:buChar char=""/>
                        <a:tabLst>
                          <a:tab pos="5280025" algn="l"/>
                        </a:tabLst>
                      </a:pPr>
                      <a:r>
                        <a:rPr lang="en-US" sz="900">
                          <a:solidFill>
                            <a:schemeClr val="accent4"/>
                          </a:solidFill>
                          <a:effectLst/>
                        </a:rPr>
                        <a:t>Personal history of breast biopsies showing Atypical Ductal Hyperplasia</a:t>
                      </a:r>
                      <a:endParaRPr lang="en-US" sz="9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9264" marR="39264" marT="0" marB="0"/>
                </a:tc>
                <a:extLst>
                  <a:ext uri="{0D108BD9-81ED-4DB2-BD59-A6C34878D82A}">
                    <a16:rowId xmlns:a16="http://schemas.microsoft.com/office/drawing/2014/main" val="3011431674"/>
                  </a:ext>
                </a:extLst>
              </a:tr>
              <a:tr h="437144">
                <a:tc>
                  <a:txBody>
                    <a:bodyPr/>
                    <a:lstStyle/>
                    <a:p>
                      <a:pPr marL="0" marR="0" algn="ctr">
                        <a:lnSpc>
                          <a:spcPct val="107000"/>
                        </a:lnSpc>
                        <a:spcBef>
                          <a:spcPts val="720"/>
                        </a:spcBef>
                        <a:spcAft>
                          <a:spcPts val="720"/>
                        </a:spcAft>
                        <a:tabLst>
                          <a:tab pos="5280025" algn="l"/>
                        </a:tabLst>
                      </a:pPr>
                      <a:r>
                        <a:rPr lang="en-US" sz="900" b="1" dirty="0">
                          <a:solidFill>
                            <a:schemeClr val="accent4"/>
                          </a:solidFill>
                          <a:effectLst/>
                        </a:rPr>
                        <a:t>NU</a:t>
                      </a:r>
                      <a:endParaRPr lang="en-US" sz="900" b="1"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9264" marR="39264" marT="0" marB="0" anchor="ctr">
                    <a:solidFill>
                      <a:schemeClr val="accent2">
                        <a:lumMod val="20000"/>
                        <a:lumOff val="80000"/>
                      </a:schemeClr>
                    </a:solidFill>
                  </a:tcPr>
                </a:tc>
                <a:tc>
                  <a:txBody>
                    <a:bodyPr/>
                    <a:lstStyle/>
                    <a:p>
                      <a:pPr marL="0" marR="0" algn="ctr">
                        <a:lnSpc>
                          <a:spcPct val="107000"/>
                        </a:lnSpc>
                        <a:spcBef>
                          <a:spcPts val="720"/>
                        </a:spcBef>
                        <a:spcAft>
                          <a:spcPts val="720"/>
                        </a:spcAft>
                        <a:tabLst>
                          <a:tab pos="5280025" algn="l"/>
                        </a:tabLst>
                      </a:pPr>
                      <a:r>
                        <a:rPr lang="en-US" sz="900">
                          <a:solidFill>
                            <a:schemeClr val="accent4"/>
                          </a:solidFill>
                          <a:effectLst/>
                        </a:rPr>
                        <a:t> </a:t>
                      </a:r>
                      <a:endParaRPr lang="en-US" sz="9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9264" marR="39264" marT="0" marB="0"/>
                </a:tc>
                <a:tc>
                  <a:txBody>
                    <a:bodyPr/>
                    <a:lstStyle/>
                    <a:p>
                      <a:pPr marL="0" marR="0" algn="ctr">
                        <a:lnSpc>
                          <a:spcPct val="107000"/>
                        </a:lnSpc>
                        <a:spcBef>
                          <a:spcPts val="0"/>
                        </a:spcBef>
                        <a:spcAft>
                          <a:spcPts val="0"/>
                        </a:spcAft>
                        <a:tabLst>
                          <a:tab pos="5280025" algn="l"/>
                        </a:tabLst>
                      </a:pPr>
                      <a:r>
                        <a:rPr lang="en-US" sz="900">
                          <a:solidFill>
                            <a:schemeClr val="accent4"/>
                          </a:solidFill>
                          <a:effectLst/>
                        </a:rPr>
                        <a:t> </a:t>
                      </a:r>
                      <a:endParaRPr lang="en-US" sz="9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9264" marR="39264" marT="0" marB="0"/>
                </a:tc>
                <a:tc>
                  <a:txBody>
                    <a:bodyPr/>
                    <a:lstStyle/>
                    <a:p>
                      <a:pPr marL="0" marR="0" algn="ctr">
                        <a:lnSpc>
                          <a:spcPct val="107000"/>
                        </a:lnSpc>
                        <a:spcBef>
                          <a:spcPts val="0"/>
                        </a:spcBef>
                        <a:spcAft>
                          <a:spcPts val="0"/>
                        </a:spcAft>
                        <a:tabLst>
                          <a:tab pos="5280025" algn="l"/>
                        </a:tabLst>
                      </a:pPr>
                      <a:r>
                        <a:rPr lang="en-US" sz="900">
                          <a:solidFill>
                            <a:schemeClr val="accent4"/>
                          </a:solidFill>
                          <a:effectLst/>
                        </a:rPr>
                        <a:t> </a:t>
                      </a:r>
                      <a:endParaRPr lang="en-US" sz="9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9264" marR="39264" marT="0" marB="0"/>
                </a:tc>
                <a:tc>
                  <a:txBody>
                    <a:bodyPr/>
                    <a:lstStyle/>
                    <a:p>
                      <a:pPr marL="0" marR="0" algn="ctr">
                        <a:lnSpc>
                          <a:spcPct val="107000"/>
                        </a:lnSpc>
                        <a:spcBef>
                          <a:spcPts val="720"/>
                        </a:spcBef>
                        <a:spcAft>
                          <a:spcPts val="0"/>
                        </a:spcAft>
                        <a:tabLst>
                          <a:tab pos="5280025" algn="l"/>
                        </a:tabLst>
                      </a:pPr>
                      <a:r>
                        <a:rPr lang="en-US" sz="900">
                          <a:solidFill>
                            <a:schemeClr val="accent4"/>
                          </a:solidFill>
                          <a:effectLst/>
                        </a:rPr>
                        <a:t> </a:t>
                      </a:r>
                      <a:endParaRPr lang="en-US" sz="9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9264" marR="39264" marT="0" marB="0"/>
                </a:tc>
                <a:tc>
                  <a:txBody>
                    <a:bodyPr/>
                    <a:lstStyle/>
                    <a:p>
                      <a:pPr marL="342900" marR="0" lvl="0" indent="-342900">
                        <a:lnSpc>
                          <a:spcPct val="107000"/>
                        </a:lnSpc>
                        <a:spcBef>
                          <a:spcPts val="0"/>
                        </a:spcBef>
                        <a:spcAft>
                          <a:spcPts val="0"/>
                        </a:spcAft>
                        <a:buFont typeface="Symbol" panose="05050102010706020507" pitchFamily="18" charset="2"/>
                        <a:buChar char=""/>
                        <a:tabLst>
                          <a:tab pos="5280025" algn="l"/>
                        </a:tabLst>
                      </a:pPr>
                      <a:r>
                        <a:rPr lang="en-US" sz="900">
                          <a:solidFill>
                            <a:schemeClr val="accent4"/>
                          </a:solidFill>
                          <a:effectLst/>
                        </a:rPr>
                        <a:t>Patient who has had breast cancer</a:t>
                      </a:r>
                    </a:p>
                    <a:p>
                      <a:pPr marL="342900" marR="0" lvl="0" indent="-342900">
                        <a:lnSpc>
                          <a:spcPct val="107000"/>
                        </a:lnSpc>
                        <a:spcBef>
                          <a:spcPts val="0"/>
                        </a:spcBef>
                        <a:spcAft>
                          <a:spcPts val="0"/>
                        </a:spcAft>
                        <a:buFont typeface="Symbol" panose="05050102010706020507" pitchFamily="18" charset="2"/>
                        <a:buChar char=""/>
                        <a:tabLst>
                          <a:tab pos="5280025" algn="l"/>
                        </a:tabLst>
                      </a:pPr>
                      <a:r>
                        <a:rPr lang="en-US" sz="900">
                          <a:solidFill>
                            <a:schemeClr val="accent4"/>
                          </a:solidFill>
                          <a:effectLst/>
                          <a:latin typeface="Calibri" panose="020F0502020204030204" pitchFamily="34" charset="0"/>
                          <a:ea typeface="Yu Mincho" panose="02020400000000000000" pitchFamily="18" charset="-128"/>
                          <a:cs typeface="Arial" panose="020B0604020202020204" pitchFamily="34" charset="0"/>
                        </a:rPr>
                        <a:t>1</a:t>
                      </a:r>
                      <a:r>
                        <a:rPr lang="en-US" sz="900" baseline="30000">
                          <a:solidFill>
                            <a:schemeClr val="accent4"/>
                          </a:solidFill>
                          <a:effectLst/>
                          <a:latin typeface="Calibri" panose="020F0502020204030204" pitchFamily="34" charset="0"/>
                          <a:ea typeface="Yu Mincho" panose="02020400000000000000" pitchFamily="18" charset="-128"/>
                          <a:cs typeface="Arial" panose="020B0604020202020204" pitchFamily="34" charset="0"/>
                        </a:rPr>
                        <a:t>st</a:t>
                      </a:r>
                      <a:r>
                        <a:rPr lang="en-US" sz="900">
                          <a:solidFill>
                            <a:schemeClr val="accent4"/>
                          </a:solidFill>
                          <a:effectLst/>
                          <a:latin typeface="Calibri" panose="020F0502020204030204" pitchFamily="34" charset="0"/>
                          <a:ea typeface="Yu Mincho" panose="02020400000000000000" pitchFamily="18" charset="-128"/>
                          <a:cs typeface="Arial" panose="020B0604020202020204" pitchFamily="34" charset="0"/>
                        </a:rPr>
                        <a:t> line relative</a:t>
                      </a:r>
                    </a:p>
                    <a:p>
                      <a:pPr marL="342900" marR="0" lvl="0" indent="-342900">
                        <a:lnSpc>
                          <a:spcPct val="107000"/>
                        </a:lnSpc>
                        <a:spcBef>
                          <a:spcPts val="0"/>
                        </a:spcBef>
                        <a:spcAft>
                          <a:spcPts val="0"/>
                        </a:spcAft>
                        <a:buFont typeface="Symbol" panose="05050102010706020507" pitchFamily="18" charset="2"/>
                        <a:buChar char=""/>
                        <a:tabLst>
                          <a:tab pos="5280025" algn="l"/>
                        </a:tabLst>
                      </a:pPr>
                      <a:r>
                        <a:rPr lang="en-US" sz="900">
                          <a:solidFill>
                            <a:schemeClr val="accent4"/>
                          </a:solidFill>
                          <a:effectLst/>
                          <a:latin typeface="Calibri" panose="020F0502020204030204" pitchFamily="34" charset="0"/>
                          <a:ea typeface="Yu Mincho" panose="02020400000000000000" pitchFamily="18" charset="-128"/>
                          <a:cs typeface="Arial" panose="020B0604020202020204" pitchFamily="34" charset="0"/>
                        </a:rPr>
                        <a:t>Patient is symptomatic</a:t>
                      </a:r>
                    </a:p>
                  </a:txBody>
                  <a:tcPr marL="39264" marR="39264" marT="0" marB="0"/>
                </a:tc>
                <a:extLst>
                  <a:ext uri="{0D108BD9-81ED-4DB2-BD59-A6C34878D82A}">
                    <a16:rowId xmlns:a16="http://schemas.microsoft.com/office/drawing/2014/main" val="3511166136"/>
                  </a:ext>
                </a:extLst>
              </a:tr>
              <a:tr h="267240">
                <a:tc>
                  <a:txBody>
                    <a:bodyPr/>
                    <a:lstStyle/>
                    <a:p>
                      <a:pPr marL="0" marR="0" algn="ctr">
                        <a:lnSpc>
                          <a:spcPct val="107000"/>
                        </a:lnSpc>
                        <a:spcBef>
                          <a:spcPts val="720"/>
                        </a:spcBef>
                        <a:spcAft>
                          <a:spcPts val="720"/>
                        </a:spcAft>
                        <a:tabLst>
                          <a:tab pos="5280025" algn="l"/>
                        </a:tabLst>
                      </a:pPr>
                      <a:r>
                        <a:rPr lang="en-US" sz="900" b="1" dirty="0">
                          <a:solidFill>
                            <a:schemeClr val="accent4"/>
                          </a:solidFill>
                          <a:effectLst/>
                        </a:rPr>
                        <a:t>BC</a:t>
                      </a:r>
                      <a:endParaRPr lang="en-US" sz="900" b="1"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9264" marR="39264" marT="0" marB="0" anchor="ctr">
                    <a:solidFill>
                      <a:schemeClr val="accent2">
                        <a:lumMod val="20000"/>
                        <a:lumOff val="80000"/>
                      </a:schemeClr>
                    </a:solidFill>
                  </a:tcPr>
                </a:tc>
                <a:tc>
                  <a:txBody>
                    <a:bodyPr/>
                    <a:lstStyle/>
                    <a:p>
                      <a:pPr marL="0" marR="0" algn="ctr">
                        <a:lnSpc>
                          <a:spcPct val="107000"/>
                        </a:lnSpc>
                        <a:spcBef>
                          <a:spcPts val="720"/>
                        </a:spcBef>
                        <a:spcAft>
                          <a:spcPts val="720"/>
                        </a:spcAft>
                        <a:tabLst>
                          <a:tab pos="5280025" algn="l"/>
                        </a:tabLst>
                      </a:pPr>
                      <a:r>
                        <a:rPr lang="en-US" sz="900">
                          <a:solidFill>
                            <a:schemeClr val="accent4"/>
                          </a:solidFill>
                          <a:effectLst/>
                        </a:rPr>
                        <a:t>✓</a:t>
                      </a:r>
                      <a:endParaRPr lang="en-US" sz="9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9264" marR="39264" marT="0" marB="0"/>
                </a:tc>
                <a:tc>
                  <a:txBody>
                    <a:bodyPr/>
                    <a:lstStyle/>
                    <a:p>
                      <a:pPr marL="0" marR="0" algn="ctr">
                        <a:lnSpc>
                          <a:spcPct val="107000"/>
                        </a:lnSpc>
                        <a:spcBef>
                          <a:spcPts val="0"/>
                        </a:spcBef>
                        <a:spcAft>
                          <a:spcPts val="0"/>
                        </a:spcAft>
                        <a:tabLst>
                          <a:tab pos="5280025" algn="l"/>
                        </a:tabLst>
                      </a:pPr>
                      <a:r>
                        <a:rPr lang="en-US" sz="900">
                          <a:solidFill>
                            <a:schemeClr val="accent4"/>
                          </a:solidFill>
                          <a:effectLst/>
                        </a:rPr>
                        <a:t>✓</a:t>
                      </a:r>
                      <a:endParaRPr lang="en-US" sz="9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9264" marR="39264" marT="0" marB="0"/>
                </a:tc>
                <a:tc>
                  <a:txBody>
                    <a:bodyPr/>
                    <a:lstStyle/>
                    <a:p>
                      <a:pPr marL="0" marR="0" algn="ctr">
                        <a:lnSpc>
                          <a:spcPct val="107000"/>
                        </a:lnSpc>
                        <a:spcBef>
                          <a:spcPts val="0"/>
                        </a:spcBef>
                        <a:spcAft>
                          <a:spcPts val="0"/>
                        </a:spcAft>
                        <a:tabLst>
                          <a:tab pos="5280025" algn="l"/>
                        </a:tabLst>
                      </a:pPr>
                      <a:r>
                        <a:rPr lang="en-US" sz="900">
                          <a:solidFill>
                            <a:schemeClr val="accent4"/>
                          </a:solidFill>
                          <a:effectLst/>
                        </a:rPr>
                        <a:t>✓</a:t>
                      </a:r>
                      <a:endParaRPr lang="en-US" sz="9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9264" marR="39264" marT="0" marB="0"/>
                </a:tc>
                <a:tc>
                  <a:txBody>
                    <a:bodyPr/>
                    <a:lstStyle/>
                    <a:p>
                      <a:pPr marL="0" marR="0" algn="ctr">
                        <a:lnSpc>
                          <a:spcPct val="107000"/>
                        </a:lnSpc>
                        <a:spcBef>
                          <a:spcPts val="0"/>
                        </a:spcBef>
                        <a:spcAft>
                          <a:spcPts val="0"/>
                        </a:spcAft>
                        <a:tabLst>
                          <a:tab pos="5280025" algn="l"/>
                        </a:tabLst>
                      </a:pPr>
                      <a:r>
                        <a:rPr lang="en-US" sz="900">
                          <a:solidFill>
                            <a:schemeClr val="accent4"/>
                          </a:solidFill>
                          <a:effectLst/>
                        </a:rPr>
                        <a:t>✓</a:t>
                      </a:r>
                      <a:endParaRPr lang="en-US" sz="9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9264" marR="39264" marT="0" marB="0"/>
                </a:tc>
                <a:tc>
                  <a:txBody>
                    <a:bodyPr/>
                    <a:lstStyle/>
                    <a:p>
                      <a:pPr marL="342900" marR="0" lvl="0" indent="-342900">
                        <a:lnSpc>
                          <a:spcPct val="107000"/>
                        </a:lnSpc>
                        <a:spcBef>
                          <a:spcPts val="0"/>
                        </a:spcBef>
                        <a:spcAft>
                          <a:spcPts val="0"/>
                        </a:spcAft>
                        <a:buFont typeface="Symbol" panose="05050102010706020507" pitchFamily="18" charset="2"/>
                        <a:buChar char=""/>
                        <a:tabLst>
                          <a:tab pos="5280025" algn="l"/>
                        </a:tabLst>
                      </a:pPr>
                      <a:r>
                        <a:rPr lang="en-US" sz="900">
                          <a:solidFill>
                            <a:schemeClr val="accent4"/>
                          </a:solidFill>
                          <a:effectLst/>
                        </a:rPr>
                        <a:t>Very strong family history of breast cancer: 2 cases of breast cancer in close female relatives on the same side of the family, both diagnosed before age 30, or 3 or more cases of breast cancer in close female relatives on the same side of the family, with at least one diagnosed before age 50</a:t>
                      </a:r>
                      <a:endParaRPr lang="en-US" sz="9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9264" marR="39264" marT="0" marB="0"/>
                </a:tc>
                <a:extLst>
                  <a:ext uri="{0D108BD9-81ED-4DB2-BD59-A6C34878D82A}">
                    <a16:rowId xmlns:a16="http://schemas.microsoft.com/office/drawing/2014/main" val="2599870870"/>
                  </a:ext>
                </a:extLst>
              </a:tr>
              <a:tr h="178235">
                <a:tc>
                  <a:txBody>
                    <a:bodyPr/>
                    <a:lstStyle/>
                    <a:p>
                      <a:pPr marL="0" marR="0" algn="ctr">
                        <a:lnSpc>
                          <a:spcPct val="107000"/>
                        </a:lnSpc>
                        <a:spcBef>
                          <a:spcPts val="720"/>
                        </a:spcBef>
                        <a:spcAft>
                          <a:spcPts val="720"/>
                        </a:spcAft>
                        <a:tabLst>
                          <a:tab pos="5280025" algn="l"/>
                        </a:tabLst>
                      </a:pPr>
                      <a:r>
                        <a:rPr lang="en-US" sz="900" b="1">
                          <a:solidFill>
                            <a:schemeClr val="accent4"/>
                          </a:solidFill>
                          <a:effectLst/>
                        </a:rPr>
                        <a:t>AB</a:t>
                      </a:r>
                      <a:endParaRPr lang="en-US" sz="900" b="1">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9264" marR="39264" marT="0" marB="0" anchor="ctr">
                    <a:solidFill>
                      <a:schemeClr val="accent2">
                        <a:lumMod val="20000"/>
                        <a:lumOff val="80000"/>
                      </a:schemeClr>
                    </a:solidFill>
                  </a:tcPr>
                </a:tc>
                <a:tc>
                  <a:txBody>
                    <a:bodyPr/>
                    <a:lstStyle/>
                    <a:p>
                      <a:pPr marL="0" marR="0" algn="ctr">
                        <a:lnSpc>
                          <a:spcPct val="107000"/>
                        </a:lnSpc>
                        <a:spcBef>
                          <a:spcPts val="720"/>
                        </a:spcBef>
                        <a:spcAft>
                          <a:spcPts val="720"/>
                        </a:spcAft>
                        <a:tabLst>
                          <a:tab pos="5280025" algn="l"/>
                        </a:tabLst>
                      </a:pPr>
                      <a:r>
                        <a:rPr lang="en-US" sz="900">
                          <a:solidFill>
                            <a:schemeClr val="accent4"/>
                          </a:solidFill>
                          <a:effectLst/>
                        </a:rPr>
                        <a:t>✓</a:t>
                      </a:r>
                      <a:endParaRPr lang="en-US" sz="9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9264" marR="39264" marT="0" marB="0"/>
                </a:tc>
                <a:tc>
                  <a:txBody>
                    <a:bodyPr/>
                    <a:lstStyle/>
                    <a:p>
                      <a:pPr marL="0" marR="0" algn="ctr">
                        <a:lnSpc>
                          <a:spcPct val="107000"/>
                        </a:lnSpc>
                        <a:spcBef>
                          <a:spcPts val="0"/>
                        </a:spcBef>
                        <a:spcAft>
                          <a:spcPts val="0"/>
                        </a:spcAft>
                        <a:tabLst>
                          <a:tab pos="5280025" algn="l"/>
                        </a:tabLst>
                      </a:pPr>
                      <a:r>
                        <a:rPr lang="en-US" sz="900">
                          <a:solidFill>
                            <a:schemeClr val="accent4"/>
                          </a:solidFill>
                          <a:effectLst/>
                        </a:rPr>
                        <a:t>✓</a:t>
                      </a:r>
                      <a:endParaRPr lang="en-US" sz="9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9264" marR="39264" marT="0" marB="0"/>
                </a:tc>
                <a:tc>
                  <a:txBody>
                    <a:bodyPr/>
                    <a:lstStyle/>
                    <a:p>
                      <a:pPr marL="0" marR="0" algn="ctr">
                        <a:lnSpc>
                          <a:spcPct val="107000"/>
                        </a:lnSpc>
                        <a:spcBef>
                          <a:spcPts val="0"/>
                        </a:spcBef>
                        <a:spcAft>
                          <a:spcPts val="0"/>
                        </a:spcAft>
                        <a:tabLst>
                          <a:tab pos="5280025" algn="l"/>
                        </a:tabLst>
                      </a:pPr>
                      <a:r>
                        <a:rPr lang="en-US" sz="900">
                          <a:solidFill>
                            <a:schemeClr val="accent4"/>
                          </a:solidFill>
                          <a:effectLst/>
                        </a:rPr>
                        <a:t>✓</a:t>
                      </a:r>
                      <a:endParaRPr lang="en-US" sz="9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9264" marR="39264" marT="0" marB="0"/>
                </a:tc>
                <a:tc>
                  <a:txBody>
                    <a:bodyPr/>
                    <a:lstStyle/>
                    <a:p>
                      <a:pPr marL="0" marR="0" algn="ctr">
                        <a:lnSpc>
                          <a:spcPct val="107000"/>
                        </a:lnSpc>
                        <a:spcBef>
                          <a:spcPts val="0"/>
                        </a:spcBef>
                        <a:spcAft>
                          <a:spcPts val="0"/>
                        </a:spcAft>
                        <a:tabLst>
                          <a:tab pos="5280025" algn="l"/>
                        </a:tabLst>
                      </a:pPr>
                      <a:r>
                        <a:rPr lang="en-US" sz="900">
                          <a:solidFill>
                            <a:schemeClr val="accent4"/>
                          </a:solidFill>
                          <a:effectLst/>
                        </a:rPr>
                        <a:t>✓</a:t>
                      </a:r>
                      <a:endParaRPr lang="en-US" sz="9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9264" marR="39264" marT="0" marB="0"/>
                </a:tc>
                <a:tc>
                  <a:txBody>
                    <a:bodyPr/>
                    <a:lstStyle/>
                    <a:p>
                      <a:pPr marL="342900" marR="0" lvl="0" indent="-342900">
                        <a:lnSpc>
                          <a:spcPct val="107000"/>
                        </a:lnSpc>
                        <a:spcBef>
                          <a:spcPts val="0"/>
                        </a:spcBef>
                        <a:spcAft>
                          <a:spcPts val="0"/>
                        </a:spcAft>
                        <a:buFont typeface="Symbol" panose="05050102010706020507" pitchFamily="18" charset="2"/>
                        <a:buChar char=""/>
                        <a:tabLst>
                          <a:tab pos="5280025" algn="l"/>
                        </a:tabLst>
                      </a:pPr>
                      <a:r>
                        <a:rPr lang="en-US" sz="900">
                          <a:solidFill>
                            <a:schemeClr val="accent4"/>
                          </a:solidFill>
                          <a:effectLst/>
                        </a:rPr>
                        <a:t>Ashkenazi decent</a:t>
                      </a:r>
                    </a:p>
                    <a:p>
                      <a:pPr marL="342900" marR="0" lvl="0" indent="-342900">
                        <a:lnSpc>
                          <a:spcPct val="107000"/>
                        </a:lnSpc>
                        <a:spcBef>
                          <a:spcPts val="0"/>
                        </a:spcBef>
                        <a:spcAft>
                          <a:spcPts val="0"/>
                        </a:spcAft>
                        <a:buFont typeface="Symbol" panose="05050102010706020507" pitchFamily="18" charset="2"/>
                        <a:buChar char=""/>
                        <a:tabLst>
                          <a:tab pos="5280025" algn="l"/>
                        </a:tabLst>
                      </a:pPr>
                      <a:r>
                        <a:rPr lang="en-US" sz="900">
                          <a:solidFill>
                            <a:schemeClr val="accent4"/>
                          </a:solidFill>
                          <a:effectLst/>
                        </a:rPr>
                        <a:t>ADH, ALH, LCIS</a:t>
                      </a:r>
                      <a:endParaRPr lang="en-US" sz="9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9264" marR="39264" marT="0" marB="0"/>
                </a:tc>
                <a:extLst>
                  <a:ext uri="{0D108BD9-81ED-4DB2-BD59-A6C34878D82A}">
                    <a16:rowId xmlns:a16="http://schemas.microsoft.com/office/drawing/2014/main" val="3721862368"/>
                  </a:ext>
                </a:extLst>
              </a:tr>
              <a:tr h="384455">
                <a:tc>
                  <a:txBody>
                    <a:bodyPr/>
                    <a:lstStyle/>
                    <a:p>
                      <a:pPr marL="0" marR="0" algn="ctr">
                        <a:lnSpc>
                          <a:spcPct val="107000"/>
                        </a:lnSpc>
                        <a:spcBef>
                          <a:spcPts val="720"/>
                        </a:spcBef>
                        <a:spcAft>
                          <a:spcPts val="720"/>
                        </a:spcAft>
                        <a:tabLst>
                          <a:tab pos="5280025" algn="l"/>
                        </a:tabLst>
                      </a:pPr>
                      <a:r>
                        <a:rPr lang="en-US" sz="900" b="1" dirty="0">
                          <a:solidFill>
                            <a:schemeClr val="accent4"/>
                          </a:solidFill>
                          <a:effectLst/>
                        </a:rPr>
                        <a:t>SK</a:t>
                      </a:r>
                      <a:endParaRPr lang="en-US" sz="900" b="1"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9264" marR="39264" marT="0" marB="0" anchor="ctr">
                    <a:solidFill>
                      <a:schemeClr val="accent2">
                        <a:lumMod val="20000"/>
                        <a:lumOff val="80000"/>
                      </a:schemeClr>
                    </a:solidFill>
                  </a:tcPr>
                </a:tc>
                <a:tc>
                  <a:txBody>
                    <a:bodyPr/>
                    <a:lstStyle/>
                    <a:p>
                      <a:pPr marL="0" marR="0" algn="ctr">
                        <a:lnSpc>
                          <a:spcPct val="107000"/>
                        </a:lnSpc>
                        <a:spcBef>
                          <a:spcPts val="720"/>
                        </a:spcBef>
                        <a:spcAft>
                          <a:spcPts val="720"/>
                        </a:spcAft>
                        <a:tabLst>
                          <a:tab pos="5280025" algn="l"/>
                        </a:tabLst>
                      </a:pPr>
                      <a:r>
                        <a:rPr lang="en-US" sz="900">
                          <a:solidFill>
                            <a:schemeClr val="accent4"/>
                          </a:solidFill>
                          <a:effectLst/>
                        </a:rPr>
                        <a:t>✓</a:t>
                      </a:r>
                      <a:endParaRPr lang="en-US" sz="9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9264" marR="39264" marT="0" marB="0"/>
                </a:tc>
                <a:tc>
                  <a:txBody>
                    <a:bodyPr/>
                    <a:lstStyle/>
                    <a:p>
                      <a:pPr marL="0" marR="0" algn="ctr">
                        <a:lnSpc>
                          <a:spcPct val="107000"/>
                        </a:lnSpc>
                        <a:spcBef>
                          <a:spcPts val="0"/>
                        </a:spcBef>
                        <a:spcAft>
                          <a:spcPts val="0"/>
                        </a:spcAft>
                        <a:tabLst>
                          <a:tab pos="5280025" algn="l"/>
                        </a:tabLst>
                      </a:pPr>
                      <a:r>
                        <a:rPr lang="en-US" sz="900">
                          <a:solidFill>
                            <a:schemeClr val="accent4"/>
                          </a:solidFill>
                          <a:effectLst/>
                        </a:rPr>
                        <a:t>✓</a:t>
                      </a:r>
                      <a:endParaRPr lang="en-US" sz="9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9264" marR="39264" marT="0" marB="0"/>
                </a:tc>
                <a:tc>
                  <a:txBody>
                    <a:bodyPr/>
                    <a:lstStyle/>
                    <a:p>
                      <a:pPr marL="0" marR="0" algn="ctr">
                        <a:lnSpc>
                          <a:spcPct val="107000"/>
                        </a:lnSpc>
                        <a:spcBef>
                          <a:spcPts val="0"/>
                        </a:spcBef>
                        <a:spcAft>
                          <a:spcPts val="0"/>
                        </a:spcAft>
                        <a:tabLst>
                          <a:tab pos="5280025" algn="l"/>
                        </a:tabLst>
                      </a:pPr>
                      <a:r>
                        <a:rPr lang="en-US" sz="900">
                          <a:solidFill>
                            <a:schemeClr val="accent4"/>
                          </a:solidFill>
                          <a:effectLst/>
                        </a:rPr>
                        <a:t>✓</a:t>
                      </a:r>
                      <a:endParaRPr lang="en-US" sz="9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9264" marR="39264" marT="0" marB="0"/>
                </a:tc>
                <a:tc>
                  <a:txBody>
                    <a:bodyPr/>
                    <a:lstStyle/>
                    <a:p>
                      <a:pPr marL="0" marR="0" algn="ctr">
                        <a:lnSpc>
                          <a:spcPct val="107000"/>
                        </a:lnSpc>
                        <a:spcBef>
                          <a:spcPts val="0"/>
                        </a:spcBef>
                        <a:spcAft>
                          <a:spcPts val="0"/>
                        </a:spcAft>
                        <a:tabLst>
                          <a:tab pos="5280025" algn="l"/>
                        </a:tabLst>
                      </a:pPr>
                      <a:r>
                        <a:rPr lang="en-US" sz="900">
                          <a:solidFill>
                            <a:schemeClr val="accent4"/>
                          </a:solidFill>
                          <a:effectLst/>
                        </a:rPr>
                        <a:t>✓</a:t>
                      </a:r>
                      <a:endParaRPr lang="en-US" sz="9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9264" marR="39264" marT="0" marB="0"/>
                </a:tc>
                <a:tc>
                  <a:txBody>
                    <a:bodyPr/>
                    <a:lstStyle/>
                    <a:p>
                      <a:pPr marL="342900" marR="0" lvl="0" indent="-342900">
                        <a:lnSpc>
                          <a:spcPct val="107000"/>
                        </a:lnSpc>
                        <a:spcBef>
                          <a:spcPts val="0"/>
                        </a:spcBef>
                        <a:spcAft>
                          <a:spcPts val="0"/>
                        </a:spcAft>
                        <a:buFont typeface="Symbol" panose="05050102010706020507" pitchFamily="18" charset="2"/>
                        <a:buChar char=""/>
                        <a:tabLst>
                          <a:tab pos="5280025" algn="l"/>
                        </a:tabLst>
                      </a:pPr>
                      <a:r>
                        <a:rPr lang="en-US" sz="900">
                          <a:solidFill>
                            <a:schemeClr val="accent4"/>
                          </a:solidFill>
                          <a:effectLst/>
                        </a:rPr>
                        <a:t>Radiologist recommendation</a:t>
                      </a:r>
                    </a:p>
                    <a:p>
                      <a:pPr marL="342900" marR="0" lvl="0" indent="-342900">
                        <a:lnSpc>
                          <a:spcPct val="107000"/>
                        </a:lnSpc>
                        <a:spcBef>
                          <a:spcPts val="0"/>
                        </a:spcBef>
                        <a:spcAft>
                          <a:spcPts val="0"/>
                        </a:spcAft>
                        <a:buFont typeface="Symbol" panose="05050102010706020507" pitchFamily="18" charset="2"/>
                        <a:buChar char=""/>
                        <a:tabLst>
                          <a:tab pos="5280025" algn="l"/>
                        </a:tabLst>
                      </a:pPr>
                      <a:r>
                        <a:rPr lang="en-US" sz="900">
                          <a:solidFill>
                            <a:schemeClr val="accent4"/>
                          </a:solidFill>
                          <a:effectLst/>
                        </a:rPr>
                        <a:t>Breast density </a:t>
                      </a:r>
                    </a:p>
                    <a:p>
                      <a:pPr marL="342900" marR="0" lvl="0" indent="-342900">
                        <a:lnSpc>
                          <a:spcPct val="107000"/>
                        </a:lnSpc>
                        <a:spcBef>
                          <a:spcPts val="0"/>
                        </a:spcBef>
                        <a:spcAft>
                          <a:spcPts val="0"/>
                        </a:spcAft>
                        <a:buFont typeface="Symbol" panose="05050102010706020507" pitchFamily="18" charset="2"/>
                        <a:buChar char=""/>
                        <a:tabLst>
                          <a:tab pos="5280025" algn="l"/>
                        </a:tabLst>
                      </a:pPr>
                      <a:r>
                        <a:rPr lang="en-US" sz="900">
                          <a:solidFill>
                            <a:schemeClr val="accent4"/>
                          </a:solidFill>
                          <a:effectLst/>
                        </a:rPr>
                        <a:t>ADH, ALH, LCIS</a:t>
                      </a:r>
                    </a:p>
                    <a:p>
                      <a:pPr marL="342900" marR="0" lvl="0" indent="-342900">
                        <a:lnSpc>
                          <a:spcPct val="107000"/>
                        </a:lnSpc>
                        <a:spcBef>
                          <a:spcPts val="0"/>
                        </a:spcBef>
                        <a:spcAft>
                          <a:spcPts val="0"/>
                        </a:spcAft>
                        <a:buFont typeface="Symbol" panose="05050102010706020507" pitchFamily="18" charset="2"/>
                        <a:buChar char=""/>
                        <a:tabLst>
                          <a:tab pos="5280025" algn="l"/>
                        </a:tabLst>
                      </a:pPr>
                      <a:r>
                        <a:rPr lang="en-US" sz="900">
                          <a:solidFill>
                            <a:schemeClr val="accent4"/>
                          </a:solidFill>
                          <a:effectLst/>
                        </a:rPr>
                        <a:t>physician/radiologist request</a:t>
                      </a:r>
                      <a:endParaRPr lang="en-US" sz="9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9264" marR="39264" marT="0" marB="0"/>
                </a:tc>
                <a:extLst>
                  <a:ext uri="{0D108BD9-81ED-4DB2-BD59-A6C34878D82A}">
                    <a16:rowId xmlns:a16="http://schemas.microsoft.com/office/drawing/2014/main" val="2902114914"/>
                  </a:ext>
                </a:extLst>
              </a:tr>
              <a:tr h="269364">
                <a:tc>
                  <a:txBody>
                    <a:bodyPr/>
                    <a:lstStyle/>
                    <a:p>
                      <a:pPr marL="0" marR="0" algn="ctr">
                        <a:lnSpc>
                          <a:spcPct val="107000"/>
                        </a:lnSpc>
                        <a:spcBef>
                          <a:spcPts val="720"/>
                        </a:spcBef>
                        <a:spcAft>
                          <a:spcPts val="720"/>
                        </a:spcAft>
                        <a:tabLst>
                          <a:tab pos="5280025" algn="l"/>
                        </a:tabLst>
                      </a:pPr>
                      <a:r>
                        <a:rPr lang="en-US" sz="900" b="1" dirty="0">
                          <a:solidFill>
                            <a:schemeClr val="accent4"/>
                          </a:solidFill>
                          <a:effectLst/>
                        </a:rPr>
                        <a:t>MB</a:t>
                      </a:r>
                      <a:endParaRPr lang="en-US" sz="900" b="1"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9264" marR="39264" marT="0" marB="0" anchor="ctr">
                    <a:solidFill>
                      <a:schemeClr val="accent2">
                        <a:lumMod val="20000"/>
                        <a:lumOff val="80000"/>
                      </a:schemeClr>
                    </a:solidFill>
                  </a:tcPr>
                </a:tc>
                <a:tc>
                  <a:txBody>
                    <a:bodyPr/>
                    <a:lstStyle/>
                    <a:p>
                      <a:pPr marL="0" marR="0" algn="ctr">
                        <a:lnSpc>
                          <a:spcPct val="107000"/>
                        </a:lnSpc>
                        <a:spcBef>
                          <a:spcPts val="720"/>
                        </a:spcBef>
                        <a:spcAft>
                          <a:spcPts val="720"/>
                        </a:spcAft>
                        <a:tabLst>
                          <a:tab pos="5280025" algn="l"/>
                        </a:tabLst>
                      </a:pPr>
                      <a:r>
                        <a:rPr lang="en-US" sz="900">
                          <a:solidFill>
                            <a:schemeClr val="accent4"/>
                          </a:solidFill>
                          <a:effectLst/>
                        </a:rPr>
                        <a:t>✓</a:t>
                      </a:r>
                      <a:endParaRPr lang="en-US" sz="9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9264" marR="39264" marT="0" marB="0"/>
                </a:tc>
                <a:tc>
                  <a:txBody>
                    <a:bodyPr/>
                    <a:lstStyle/>
                    <a:p>
                      <a:pPr marL="0" marR="0" algn="ctr">
                        <a:lnSpc>
                          <a:spcPct val="107000"/>
                        </a:lnSpc>
                        <a:spcBef>
                          <a:spcPts val="0"/>
                        </a:spcBef>
                        <a:spcAft>
                          <a:spcPts val="0"/>
                        </a:spcAft>
                        <a:tabLst>
                          <a:tab pos="5280025" algn="l"/>
                        </a:tabLst>
                      </a:pPr>
                      <a:r>
                        <a:rPr lang="en-US" sz="900">
                          <a:solidFill>
                            <a:schemeClr val="accent4"/>
                          </a:solidFill>
                          <a:effectLst/>
                        </a:rPr>
                        <a:t> </a:t>
                      </a:r>
                      <a:endParaRPr lang="en-US" sz="9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9264" marR="39264" marT="0" marB="0"/>
                </a:tc>
                <a:tc>
                  <a:txBody>
                    <a:bodyPr/>
                    <a:lstStyle/>
                    <a:p>
                      <a:pPr marL="0" marR="0" algn="ctr">
                        <a:lnSpc>
                          <a:spcPct val="107000"/>
                        </a:lnSpc>
                        <a:spcBef>
                          <a:spcPts val="0"/>
                        </a:spcBef>
                        <a:spcAft>
                          <a:spcPts val="0"/>
                        </a:spcAft>
                        <a:tabLst>
                          <a:tab pos="5280025" algn="l"/>
                        </a:tabLst>
                      </a:pPr>
                      <a:r>
                        <a:rPr lang="en-US" sz="900">
                          <a:solidFill>
                            <a:schemeClr val="accent4"/>
                          </a:solidFill>
                          <a:effectLst/>
                        </a:rPr>
                        <a:t> </a:t>
                      </a:r>
                      <a:endParaRPr lang="en-US" sz="9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9264" marR="39264" marT="0" marB="0"/>
                </a:tc>
                <a:tc>
                  <a:txBody>
                    <a:bodyPr/>
                    <a:lstStyle/>
                    <a:p>
                      <a:pPr marL="0" marR="0" algn="ctr">
                        <a:lnSpc>
                          <a:spcPct val="107000"/>
                        </a:lnSpc>
                        <a:spcBef>
                          <a:spcPts val="0"/>
                        </a:spcBef>
                        <a:spcAft>
                          <a:spcPts val="0"/>
                        </a:spcAft>
                        <a:tabLst>
                          <a:tab pos="5280025" algn="l"/>
                        </a:tabLst>
                      </a:pPr>
                      <a:r>
                        <a:rPr lang="en-US" sz="900">
                          <a:solidFill>
                            <a:schemeClr val="accent4"/>
                          </a:solidFill>
                          <a:effectLst/>
                        </a:rPr>
                        <a:t> </a:t>
                      </a:r>
                      <a:endParaRPr lang="en-US" sz="9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9264" marR="39264" marT="0" marB="0"/>
                </a:tc>
                <a:tc>
                  <a:txBody>
                    <a:bodyPr/>
                    <a:lstStyle/>
                    <a:p>
                      <a:pPr marL="342900" marR="0" lvl="0" indent="-342900">
                        <a:lnSpc>
                          <a:spcPct val="107000"/>
                        </a:lnSpc>
                        <a:spcBef>
                          <a:spcPts val="0"/>
                        </a:spcBef>
                        <a:spcAft>
                          <a:spcPts val="0"/>
                        </a:spcAft>
                        <a:buFont typeface="Symbol" panose="05050102010706020507" pitchFamily="18" charset="2"/>
                        <a:buChar char=""/>
                        <a:tabLst>
                          <a:tab pos="5280025" algn="l"/>
                        </a:tabLst>
                      </a:pPr>
                      <a:r>
                        <a:rPr lang="en-US" sz="900">
                          <a:solidFill>
                            <a:schemeClr val="accent4"/>
                          </a:solidFill>
                          <a:effectLst/>
                        </a:rPr>
                        <a:t>The ‘Claus model’ of risk assessment</a:t>
                      </a:r>
                    </a:p>
                    <a:p>
                      <a:pPr marL="342900" marR="0" lvl="0" indent="-342900">
                        <a:lnSpc>
                          <a:spcPct val="107000"/>
                        </a:lnSpc>
                        <a:spcBef>
                          <a:spcPts val="0"/>
                        </a:spcBef>
                        <a:spcAft>
                          <a:spcPts val="0"/>
                        </a:spcAft>
                        <a:buFont typeface="Symbol" panose="05050102010706020507" pitchFamily="18" charset="2"/>
                        <a:buChar char=""/>
                        <a:tabLst>
                          <a:tab pos="5280025" algn="l"/>
                        </a:tabLst>
                      </a:pPr>
                      <a:r>
                        <a:rPr lang="en-US" sz="900">
                          <a:solidFill>
                            <a:schemeClr val="accent4"/>
                          </a:solidFill>
                          <a:effectLst/>
                        </a:rPr>
                        <a:t>Ashkenazi decent</a:t>
                      </a:r>
                    </a:p>
                    <a:p>
                      <a:pPr marL="342900" marR="0" lvl="0" indent="-342900">
                        <a:lnSpc>
                          <a:spcPct val="107000"/>
                        </a:lnSpc>
                        <a:spcBef>
                          <a:spcPts val="0"/>
                        </a:spcBef>
                        <a:spcAft>
                          <a:spcPts val="0"/>
                        </a:spcAft>
                        <a:buFont typeface="Symbol" panose="05050102010706020507" pitchFamily="18" charset="2"/>
                        <a:buChar char=""/>
                        <a:tabLst>
                          <a:tab pos="5280025" algn="l"/>
                        </a:tabLst>
                      </a:pPr>
                      <a:r>
                        <a:rPr lang="en-US" sz="900">
                          <a:solidFill>
                            <a:schemeClr val="accent4"/>
                          </a:solidFill>
                          <a:effectLst/>
                        </a:rPr>
                        <a:t>ADH, ALH, LCIS</a:t>
                      </a:r>
                      <a:endParaRPr lang="en-US" sz="9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9264" marR="39264" marT="0" marB="0"/>
                </a:tc>
                <a:extLst>
                  <a:ext uri="{0D108BD9-81ED-4DB2-BD59-A6C34878D82A}">
                    <a16:rowId xmlns:a16="http://schemas.microsoft.com/office/drawing/2014/main" val="967701099"/>
                  </a:ext>
                </a:extLst>
              </a:tr>
              <a:tr h="380287">
                <a:tc>
                  <a:txBody>
                    <a:bodyPr/>
                    <a:lstStyle/>
                    <a:p>
                      <a:pPr marL="0" marR="0" algn="ctr">
                        <a:lnSpc>
                          <a:spcPct val="107000"/>
                        </a:lnSpc>
                        <a:spcBef>
                          <a:spcPts val="720"/>
                        </a:spcBef>
                        <a:spcAft>
                          <a:spcPts val="720"/>
                        </a:spcAft>
                        <a:tabLst>
                          <a:tab pos="5280025" algn="l"/>
                        </a:tabLst>
                      </a:pPr>
                      <a:r>
                        <a:rPr lang="en-US" sz="900" b="1" dirty="0">
                          <a:solidFill>
                            <a:schemeClr val="accent4"/>
                          </a:solidFill>
                          <a:effectLst/>
                        </a:rPr>
                        <a:t>ON</a:t>
                      </a:r>
                      <a:endParaRPr lang="en-US" sz="900" b="1"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9264" marR="39264" marT="0" marB="0" anchor="ctr">
                    <a:solidFill>
                      <a:schemeClr val="accent2">
                        <a:lumMod val="20000"/>
                        <a:lumOff val="80000"/>
                      </a:schemeClr>
                    </a:solidFill>
                  </a:tcPr>
                </a:tc>
                <a:tc>
                  <a:txBody>
                    <a:bodyPr/>
                    <a:lstStyle/>
                    <a:p>
                      <a:pPr marL="0" marR="0" algn="ctr">
                        <a:lnSpc>
                          <a:spcPct val="107000"/>
                        </a:lnSpc>
                        <a:spcBef>
                          <a:spcPts val="720"/>
                        </a:spcBef>
                        <a:spcAft>
                          <a:spcPts val="720"/>
                        </a:spcAft>
                        <a:tabLst>
                          <a:tab pos="5280025" algn="l"/>
                        </a:tabLst>
                      </a:pPr>
                      <a:r>
                        <a:rPr lang="en-US" sz="900">
                          <a:solidFill>
                            <a:schemeClr val="accent4"/>
                          </a:solidFill>
                          <a:effectLst/>
                        </a:rPr>
                        <a:t>✓</a:t>
                      </a:r>
                      <a:endParaRPr lang="en-US" sz="9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9264" marR="39264" marT="0" marB="0"/>
                </a:tc>
                <a:tc>
                  <a:txBody>
                    <a:bodyPr/>
                    <a:lstStyle/>
                    <a:p>
                      <a:pPr marL="0" marR="0" algn="ctr">
                        <a:lnSpc>
                          <a:spcPct val="107000"/>
                        </a:lnSpc>
                        <a:spcBef>
                          <a:spcPts val="0"/>
                        </a:spcBef>
                        <a:spcAft>
                          <a:spcPts val="0"/>
                        </a:spcAft>
                        <a:tabLst>
                          <a:tab pos="5280025" algn="l"/>
                        </a:tabLst>
                      </a:pPr>
                      <a:r>
                        <a:rPr lang="en-US" sz="900">
                          <a:solidFill>
                            <a:schemeClr val="accent4"/>
                          </a:solidFill>
                          <a:effectLst/>
                        </a:rPr>
                        <a:t>✓</a:t>
                      </a:r>
                      <a:endParaRPr lang="en-US" sz="9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9264" marR="39264" marT="0" marB="0"/>
                </a:tc>
                <a:tc>
                  <a:txBody>
                    <a:bodyPr/>
                    <a:lstStyle/>
                    <a:p>
                      <a:pPr marL="0" marR="0" algn="ctr">
                        <a:lnSpc>
                          <a:spcPct val="107000"/>
                        </a:lnSpc>
                        <a:spcBef>
                          <a:spcPts val="0"/>
                        </a:spcBef>
                        <a:spcAft>
                          <a:spcPts val="0"/>
                        </a:spcAft>
                        <a:tabLst>
                          <a:tab pos="5280025" algn="l"/>
                        </a:tabLst>
                      </a:pPr>
                      <a:r>
                        <a:rPr lang="en-US" sz="900">
                          <a:solidFill>
                            <a:schemeClr val="accent4"/>
                          </a:solidFill>
                          <a:effectLst/>
                        </a:rPr>
                        <a:t>✓</a:t>
                      </a:r>
                      <a:endParaRPr lang="en-US" sz="9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9264" marR="39264" marT="0" marB="0"/>
                </a:tc>
                <a:tc>
                  <a:txBody>
                    <a:bodyPr/>
                    <a:lstStyle/>
                    <a:p>
                      <a:pPr marL="0" marR="0" algn="ctr">
                        <a:lnSpc>
                          <a:spcPct val="107000"/>
                        </a:lnSpc>
                        <a:spcBef>
                          <a:spcPts val="0"/>
                        </a:spcBef>
                        <a:spcAft>
                          <a:spcPts val="0"/>
                        </a:spcAft>
                        <a:tabLst>
                          <a:tab pos="5280025" algn="l"/>
                        </a:tabLst>
                      </a:pPr>
                      <a:r>
                        <a:rPr lang="en-US" sz="900">
                          <a:solidFill>
                            <a:schemeClr val="accent4"/>
                          </a:solidFill>
                          <a:effectLst/>
                        </a:rPr>
                        <a:t>✓</a:t>
                      </a:r>
                      <a:endParaRPr lang="en-US" sz="9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9264" marR="39264" marT="0" marB="0"/>
                </a:tc>
                <a:tc>
                  <a:txBody>
                    <a:bodyPr/>
                    <a:lstStyle/>
                    <a:p>
                      <a:pPr marL="342900" marR="0" lvl="0" indent="-342900">
                        <a:lnSpc>
                          <a:spcPct val="107000"/>
                        </a:lnSpc>
                        <a:spcBef>
                          <a:spcPts val="0"/>
                        </a:spcBef>
                        <a:spcAft>
                          <a:spcPts val="0"/>
                        </a:spcAft>
                        <a:buFont typeface="Symbol" panose="05050102010706020507" pitchFamily="18" charset="2"/>
                        <a:buChar char=""/>
                      </a:pPr>
                      <a:r>
                        <a:rPr lang="en-US" sz="900">
                          <a:solidFill>
                            <a:schemeClr val="accent4"/>
                          </a:solidFill>
                          <a:effectLst/>
                        </a:rPr>
                        <a:t>Ages 30-74 *</a:t>
                      </a:r>
                    </a:p>
                    <a:p>
                      <a:pPr marL="342900" marR="0" lvl="0" indent="-342900">
                        <a:lnSpc>
                          <a:spcPct val="107000"/>
                        </a:lnSpc>
                        <a:spcBef>
                          <a:spcPts val="0"/>
                        </a:spcBef>
                        <a:spcAft>
                          <a:spcPts val="0"/>
                        </a:spcAft>
                        <a:buFont typeface="Symbol" panose="05050102010706020507" pitchFamily="18" charset="2"/>
                        <a:buChar char=""/>
                      </a:pPr>
                      <a:r>
                        <a:rPr lang="en-US" sz="900">
                          <a:solidFill>
                            <a:schemeClr val="accent4"/>
                          </a:solidFill>
                          <a:effectLst/>
                        </a:rPr>
                        <a:t>No breast cancer symptoms </a:t>
                      </a:r>
                    </a:p>
                    <a:p>
                      <a:pPr marL="342900" marR="0" lvl="0" indent="-342900">
                        <a:lnSpc>
                          <a:spcPct val="107000"/>
                        </a:lnSpc>
                        <a:spcBef>
                          <a:spcPts val="0"/>
                        </a:spcBef>
                        <a:spcAft>
                          <a:spcPts val="0"/>
                        </a:spcAft>
                        <a:buFont typeface="Symbol" panose="05050102010706020507" pitchFamily="18" charset="2"/>
                        <a:buChar char=""/>
                      </a:pPr>
                      <a:r>
                        <a:rPr lang="en-US" sz="900">
                          <a:solidFill>
                            <a:schemeClr val="accent4"/>
                          </a:solidFill>
                          <a:effectLst/>
                        </a:rPr>
                        <a:t>Deleterious gene mutations that confer higher risk of breast cancer (e.g., TP53, PTEN, CDH1)</a:t>
                      </a:r>
                      <a:endParaRPr lang="en-US" sz="9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9264" marR="39264" marT="0" marB="0"/>
                </a:tc>
                <a:extLst>
                  <a:ext uri="{0D108BD9-81ED-4DB2-BD59-A6C34878D82A}">
                    <a16:rowId xmlns:a16="http://schemas.microsoft.com/office/drawing/2014/main" val="748162069"/>
                  </a:ext>
                </a:extLst>
              </a:tr>
              <a:tr h="178235">
                <a:tc>
                  <a:txBody>
                    <a:bodyPr/>
                    <a:lstStyle/>
                    <a:p>
                      <a:pPr marL="0" marR="0" algn="ctr">
                        <a:lnSpc>
                          <a:spcPct val="107000"/>
                        </a:lnSpc>
                        <a:spcBef>
                          <a:spcPts val="720"/>
                        </a:spcBef>
                        <a:spcAft>
                          <a:spcPts val="720"/>
                        </a:spcAft>
                        <a:tabLst>
                          <a:tab pos="5280025" algn="l"/>
                        </a:tabLst>
                      </a:pPr>
                      <a:r>
                        <a:rPr lang="en-US" sz="900" b="1" dirty="0">
                          <a:solidFill>
                            <a:schemeClr val="accent4"/>
                          </a:solidFill>
                          <a:effectLst/>
                        </a:rPr>
                        <a:t>QC</a:t>
                      </a:r>
                      <a:endParaRPr lang="en-US" sz="900" b="1"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9264" marR="39264" marT="0" marB="0" anchor="ctr">
                    <a:solidFill>
                      <a:schemeClr val="accent2">
                        <a:lumMod val="20000"/>
                        <a:lumOff val="80000"/>
                      </a:schemeClr>
                    </a:solidFill>
                  </a:tcPr>
                </a:tc>
                <a:tc>
                  <a:txBody>
                    <a:bodyPr/>
                    <a:lstStyle/>
                    <a:p>
                      <a:pPr marL="0" marR="0" algn="ctr">
                        <a:lnSpc>
                          <a:spcPct val="107000"/>
                        </a:lnSpc>
                        <a:spcBef>
                          <a:spcPts val="0"/>
                        </a:spcBef>
                        <a:spcAft>
                          <a:spcPts val="0"/>
                        </a:spcAft>
                        <a:tabLst>
                          <a:tab pos="5280025" algn="l"/>
                        </a:tabLst>
                      </a:pPr>
                      <a:r>
                        <a:rPr lang="en-US" sz="900">
                          <a:solidFill>
                            <a:schemeClr val="accent4"/>
                          </a:solidFill>
                          <a:effectLst/>
                        </a:rPr>
                        <a:t> </a:t>
                      </a:r>
                      <a:endParaRPr lang="en-US" sz="9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9264" marR="39264" marT="0" marB="0"/>
                </a:tc>
                <a:tc>
                  <a:txBody>
                    <a:bodyPr/>
                    <a:lstStyle/>
                    <a:p>
                      <a:pPr marL="0" marR="0" algn="ctr">
                        <a:lnSpc>
                          <a:spcPct val="107000"/>
                        </a:lnSpc>
                        <a:spcBef>
                          <a:spcPts val="0"/>
                        </a:spcBef>
                        <a:spcAft>
                          <a:spcPts val="0"/>
                        </a:spcAft>
                        <a:tabLst>
                          <a:tab pos="5280025" algn="l"/>
                        </a:tabLst>
                      </a:pPr>
                      <a:r>
                        <a:rPr lang="en-US" sz="900">
                          <a:solidFill>
                            <a:schemeClr val="accent4"/>
                          </a:solidFill>
                          <a:effectLst/>
                        </a:rPr>
                        <a:t> </a:t>
                      </a:r>
                      <a:endParaRPr lang="en-US" sz="9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9264" marR="39264" marT="0" marB="0"/>
                </a:tc>
                <a:tc>
                  <a:txBody>
                    <a:bodyPr/>
                    <a:lstStyle/>
                    <a:p>
                      <a:pPr marL="0" marR="0" algn="ctr">
                        <a:lnSpc>
                          <a:spcPct val="107000"/>
                        </a:lnSpc>
                        <a:spcBef>
                          <a:spcPts val="0"/>
                        </a:spcBef>
                        <a:spcAft>
                          <a:spcPts val="0"/>
                        </a:spcAft>
                        <a:tabLst>
                          <a:tab pos="5280025" algn="l"/>
                        </a:tabLst>
                      </a:pPr>
                      <a:r>
                        <a:rPr lang="en-US" sz="900">
                          <a:solidFill>
                            <a:schemeClr val="accent4"/>
                          </a:solidFill>
                          <a:effectLst/>
                        </a:rPr>
                        <a:t> </a:t>
                      </a:r>
                      <a:endParaRPr lang="en-US" sz="9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9264" marR="39264" marT="0" marB="0"/>
                </a:tc>
                <a:tc>
                  <a:txBody>
                    <a:bodyPr/>
                    <a:lstStyle/>
                    <a:p>
                      <a:pPr marL="0" marR="0" algn="ctr">
                        <a:lnSpc>
                          <a:spcPct val="107000"/>
                        </a:lnSpc>
                        <a:spcBef>
                          <a:spcPts val="0"/>
                        </a:spcBef>
                        <a:spcAft>
                          <a:spcPts val="0"/>
                        </a:spcAft>
                        <a:tabLst>
                          <a:tab pos="5280025" algn="l"/>
                        </a:tabLst>
                      </a:pPr>
                      <a:r>
                        <a:rPr lang="en-US" sz="900">
                          <a:solidFill>
                            <a:schemeClr val="accent4"/>
                          </a:solidFill>
                          <a:effectLst/>
                        </a:rPr>
                        <a:t> </a:t>
                      </a:r>
                      <a:endParaRPr lang="en-US" sz="9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9264" marR="39264" marT="0" marB="0"/>
                </a:tc>
                <a:tc>
                  <a:txBody>
                    <a:bodyPr/>
                    <a:lstStyle/>
                    <a:p>
                      <a:pPr marL="0" marR="0">
                        <a:lnSpc>
                          <a:spcPct val="107000"/>
                        </a:lnSpc>
                        <a:spcBef>
                          <a:spcPts val="0"/>
                        </a:spcBef>
                        <a:spcAft>
                          <a:spcPts val="0"/>
                        </a:spcAft>
                        <a:tabLst>
                          <a:tab pos="5280025" algn="l"/>
                        </a:tabLst>
                      </a:pPr>
                      <a:r>
                        <a:rPr lang="en-US" sz="900">
                          <a:solidFill>
                            <a:schemeClr val="accent4"/>
                          </a:solidFill>
                          <a:effectLst/>
                        </a:rPr>
                        <a:t>Does not classify participants as high risk</a:t>
                      </a:r>
                      <a:endParaRPr lang="en-US" sz="9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9264" marR="39264" marT="0" marB="0"/>
                </a:tc>
                <a:extLst>
                  <a:ext uri="{0D108BD9-81ED-4DB2-BD59-A6C34878D82A}">
                    <a16:rowId xmlns:a16="http://schemas.microsoft.com/office/drawing/2014/main" val="14193384"/>
                  </a:ext>
                </a:extLst>
              </a:tr>
              <a:tr h="178235">
                <a:tc>
                  <a:txBody>
                    <a:bodyPr/>
                    <a:lstStyle/>
                    <a:p>
                      <a:pPr marL="0" marR="0" algn="ctr">
                        <a:lnSpc>
                          <a:spcPct val="107000"/>
                        </a:lnSpc>
                        <a:spcBef>
                          <a:spcPts val="720"/>
                        </a:spcBef>
                        <a:spcAft>
                          <a:spcPts val="720"/>
                        </a:spcAft>
                        <a:tabLst>
                          <a:tab pos="5280025" algn="l"/>
                        </a:tabLst>
                      </a:pPr>
                      <a:r>
                        <a:rPr lang="en-US" sz="900" b="1" dirty="0">
                          <a:solidFill>
                            <a:schemeClr val="accent4"/>
                          </a:solidFill>
                          <a:effectLst/>
                        </a:rPr>
                        <a:t>NB</a:t>
                      </a:r>
                      <a:endParaRPr lang="en-US" sz="900" b="1"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9264" marR="39264" marT="0" marB="0" anchor="ctr">
                    <a:solidFill>
                      <a:schemeClr val="accent2">
                        <a:lumMod val="20000"/>
                        <a:lumOff val="80000"/>
                      </a:schemeClr>
                    </a:solidFill>
                  </a:tcPr>
                </a:tc>
                <a:tc>
                  <a:txBody>
                    <a:bodyPr/>
                    <a:lstStyle/>
                    <a:p>
                      <a:pPr marL="0" marR="0" algn="ctr">
                        <a:lnSpc>
                          <a:spcPct val="107000"/>
                        </a:lnSpc>
                        <a:spcBef>
                          <a:spcPts val="0"/>
                        </a:spcBef>
                        <a:spcAft>
                          <a:spcPts val="0"/>
                        </a:spcAft>
                        <a:tabLst>
                          <a:tab pos="5280025" algn="l"/>
                        </a:tabLst>
                      </a:pPr>
                      <a:r>
                        <a:rPr lang="en-US" sz="900">
                          <a:solidFill>
                            <a:schemeClr val="accent4"/>
                          </a:solidFill>
                          <a:effectLst/>
                        </a:rPr>
                        <a:t> </a:t>
                      </a:r>
                      <a:endParaRPr lang="en-US" sz="9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9264" marR="39264" marT="0" marB="0"/>
                </a:tc>
                <a:tc>
                  <a:txBody>
                    <a:bodyPr/>
                    <a:lstStyle/>
                    <a:p>
                      <a:pPr marL="0" marR="0" algn="ctr">
                        <a:lnSpc>
                          <a:spcPct val="107000"/>
                        </a:lnSpc>
                        <a:spcBef>
                          <a:spcPts val="0"/>
                        </a:spcBef>
                        <a:spcAft>
                          <a:spcPts val="0"/>
                        </a:spcAft>
                        <a:tabLst>
                          <a:tab pos="5280025" algn="l"/>
                        </a:tabLst>
                      </a:pPr>
                      <a:r>
                        <a:rPr lang="en-US" sz="900">
                          <a:solidFill>
                            <a:schemeClr val="accent4"/>
                          </a:solidFill>
                          <a:effectLst/>
                        </a:rPr>
                        <a:t> </a:t>
                      </a:r>
                      <a:endParaRPr lang="en-US" sz="9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9264" marR="39264" marT="0" marB="0"/>
                </a:tc>
                <a:tc>
                  <a:txBody>
                    <a:bodyPr/>
                    <a:lstStyle/>
                    <a:p>
                      <a:pPr marL="0" marR="0" algn="ctr">
                        <a:lnSpc>
                          <a:spcPct val="107000"/>
                        </a:lnSpc>
                        <a:spcBef>
                          <a:spcPts val="0"/>
                        </a:spcBef>
                        <a:spcAft>
                          <a:spcPts val="0"/>
                        </a:spcAft>
                        <a:tabLst>
                          <a:tab pos="5280025" algn="l"/>
                        </a:tabLst>
                      </a:pPr>
                      <a:r>
                        <a:rPr lang="en-US" sz="900">
                          <a:solidFill>
                            <a:schemeClr val="accent4"/>
                          </a:solidFill>
                          <a:effectLst/>
                        </a:rPr>
                        <a:t> </a:t>
                      </a:r>
                      <a:endParaRPr lang="en-US" sz="9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9264" marR="39264" marT="0" marB="0"/>
                </a:tc>
                <a:tc>
                  <a:txBody>
                    <a:bodyPr/>
                    <a:lstStyle/>
                    <a:p>
                      <a:pPr marL="0" marR="0" algn="ctr">
                        <a:lnSpc>
                          <a:spcPct val="107000"/>
                        </a:lnSpc>
                        <a:spcBef>
                          <a:spcPts val="0"/>
                        </a:spcBef>
                        <a:spcAft>
                          <a:spcPts val="0"/>
                        </a:spcAft>
                        <a:tabLst>
                          <a:tab pos="5280025" algn="l"/>
                        </a:tabLst>
                      </a:pPr>
                      <a:r>
                        <a:rPr lang="en-US" sz="900">
                          <a:solidFill>
                            <a:schemeClr val="accent4"/>
                          </a:solidFill>
                          <a:effectLst/>
                        </a:rPr>
                        <a:t> </a:t>
                      </a:r>
                      <a:endParaRPr lang="en-US" sz="9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9264" marR="39264" marT="0" marB="0"/>
                </a:tc>
                <a:tc>
                  <a:txBody>
                    <a:bodyPr/>
                    <a:lstStyle/>
                    <a:p>
                      <a:pPr marL="0" marR="0">
                        <a:lnSpc>
                          <a:spcPct val="107000"/>
                        </a:lnSpc>
                        <a:spcBef>
                          <a:spcPts val="0"/>
                        </a:spcBef>
                        <a:spcAft>
                          <a:spcPts val="0"/>
                        </a:spcAft>
                        <a:tabLst>
                          <a:tab pos="5280025" algn="l"/>
                        </a:tabLst>
                      </a:pPr>
                      <a:r>
                        <a:rPr lang="en-US" sz="900">
                          <a:solidFill>
                            <a:schemeClr val="accent4"/>
                          </a:solidFill>
                          <a:effectLst/>
                        </a:rPr>
                        <a:t>Under evaluation as part of current Increased /High Risk Guideline development  </a:t>
                      </a:r>
                      <a:endParaRPr lang="en-US" sz="9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9264" marR="39264" marT="0" marB="0"/>
                </a:tc>
                <a:extLst>
                  <a:ext uri="{0D108BD9-81ED-4DB2-BD59-A6C34878D82A}">
                    <a16:rowId xmlns:a16="http://schemas.microsoft.com/office/drawing/2014/main" val="998205232"/>
                  </a:ext>
                </a:extLst>
              </a:tr>
              <a:tr h="178235">
                <a:tc>
                  <a:txBody>
                    <a:bodyPr/>
                    <a:lstStyle/>
                    <a:p>
                      <a:pPr marL="0" marR="0" algn="ctr">
                        <a:lnSpc>
                          <a:spcPct val="107000"/>
                        </a:lnSpc>
                        <a:spcBef>
                          <a:spcPts val="720"/>
                        </a:spcBef>
                        <a:spcAft>
                          <a:spcPts val="720"/>
                        </a:spcAft>
                        <a:tabLst>
                          <a:tab pos="5280025" algn="l"/>
                        </a:tabLst>
                      </a:pPr>
                      <a:r>
                        <a:rPr lang="en-US" sz="900" b="1" dirty="0">
                          <a:solidFill>
                            <a:schemeClr val="accent4"/>
                          </a:solidFill>
                          <a:effectLst/>
                        </a:rPr>
                        <a:t>NS</a:t>
                      </a:r>
                      <a:endParaRPr lang="en-US" sz="900" b="1"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9264" marR="39264" marT="0" marB="0" anchor="ctr">
                    <a:solidFill>
                      <a:schemeClr val="accent2">
                        <a:lumMod val="20000"/>
                        <a:lumOff val="80000"/>
                      </a:schemeClr>
                    </a:solidFill>
                  </a:tcPr>
                </a:tc>
                <a:tc>
                  <a:txBody>
                    <a:bodyPr/>
                    <a:lstStyle/>
                    <a:p>
                      <a:pPr marL="0" marR="0" algn="ctr">
                        <a:lnSpc>
                          <a:spcPct val="107000"/>
                        </a:lnSpc>
                        <a:spcBef>
                          <a:spcPts val="720"/>
                        </a:spcBef>
                        <a:spcAft>
                          <a:spcPts val="720"/>
                        </a:spcAft>
                        <a:tabLst>
                          <a:tab pos="5280025" algn="l"/>
                        </a:tabLst>
                      </a:pPr>
                      <a:r>
                        <a:rPr lang="en-US" sz="900">
                          <a:solidFill>
                            <a:schemeClr val="accent4"/>
                          </a:solidFill>
                          <a:effectLst/>
                        </a:rPr>
                        <a:t>✓</a:t>
                      </a:r>
                      <a:endParaRPr lang="en-US" sz="9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9264" marR="39264" marT="0" marB="0"/>
                </a:tc>
                <a:tc>
                  <a:txBody>
                    <a:bodyPr/>
                    <a:lstStyle/>
                    <a:p>
                      <a:pPr marL="0" marR="0" algn="ctr">
                        <a:lnSpc>
                          <a:spcPct val="107000"/>
                        </a:lnSpc>
                        <a:spcBef>
                          <a:spcPts val="0"/>
                        </a:spcBef>
                        <a:spcAft>
                          <a:spcPts val="0"/>
                        </a:spcAft>
                        <a:tabLst>
                          <a:tab pos="5280025" algn="l"/>
                        </a:tabLst>
                      </a:pPr>
                      <a:r>
                        <a:rPr lang="en-US" sz="900">
                          <a:solidFill>
                            <a:schemeClr val="accent4"/>
                          </a:solidFill>
                          <a:effectLst/>
                        </a:rPr>
                        <a:t>✓</a:t>
                      </a:r>
                      <a:endParaRPr lang="en-US" sz="9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9264" marR="39264" marT="0" marB="0"/>
                </a:tc>
                <a:tc>
                  <a:txBody>
                    <a:bodyPr/>
                    <a:lstStyle/>
                    <a:p>
                      <a:pPr marL="0" marR="0" algn="ctr">
                        <a:lnSpc>
                          <a:spcPct val="107000"/>
                        </a:lnSpc>
                        <a:spcBef>
                          <a:spcPts val="0"/>
                        </a:spcBef>
                        <a:spcAft>
                          <a:spcPts val="0"/>
                        </a:spcAft>
                        <a:tabLst>
                          <a:tab pos="5280025" algn="l"/>
                        </a:tabLst>
                      </a:pPr>
                      <a:r>
                        <a:rPr lang="en-US" sz="900">
                          <a:solidFill>
                            <a:schemeClr val="accent4"/>
                          </a:solidFill>
                          <a:effectLst/>
                        </a:rPr>
                        <a:t>✓</a:t>
                      </a:r>
                      <a:endParaRPr lang="en-US" sz="9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9264" marR="39264" marT="0" marB="0"/>
                </a:tc>
                <a:tc>
                  <a:txBody>
                    <a:bodyPr/>
                    <a:lstStyle/>
                    <a:p>
                      <a:pPr marL="0" marR="0" algn="ctr">
                        <a:lnSpc>
                          <a:spcPct val="107000"/>
                        </a:lnSpc>
                        <a:spcBef>
                          <a:spcPts val="0"/>
                        </a:spcBef>
                        <a:spcAft>
                          <a:spcPts val="0"/>
                        </a:spcAft>
                        <a:tabLst>
                          <a:tab pos="5280025" algn="l"/>
                        </a:tabLst>
                      </a:pPr>
                      <a:r>
                        <a:rPr lang="en-US" sz="900">
                          <a:solidFill>
                            <a:schemeClr val="accent4"/>
                          </a:solidFill>
                          <a:effectLst/>
                        </a:rPr>
                        <a:t>✓</a:t>
                      </a:r>
                      <a:endParaRPr lang="en-US" sz="9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9264" marR="39264" marT="0" marB="0"/>
                </a:tc>
                <a:tc>
                  <a:txBody>
                    <a:bodyPr/>
                    <a:lstStyle/>
                    <a:p>
                      <a:pPr marL="457200" marR="0">
                        <a:lnSpc>
                          <a:spcPct val="107000"/>
                        </a:lnSpc>
                        <a:spcBef>
                          <a:spcPts val="0"/>
                        </a:spcBef>
                        <a:spcAft>
                          <a:spcPts val="0"/>
                        </a:spcAft>
                        <a:tabLst>
                          <a:tab pos="5280025" algn="l"/>
                        </a:tabLst>
                      </a:pPr>
                      <a:r>
                        <a:rPr lang="en-US" sz="900">
                          <a:solidFill>
                            <a:schemeClr val="accent4"/>
                          </a:solidFill>
                          <a:effectLst/>
                        </a:rPr>
                        <a:t> </a:t>
                      </a:r>
                      <a:endParaRPr lang="en-US" sz="9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9264" marR="39264" marT="0" marB="0"/>
                </a:tc>
                <a:extLst>
                  <a:ext uri="{0D108BD9-81ED-4DB2-BD59-A6C34878D82A}">
                    <a16:rowId xmlns:a16="http://schemas.microsoft.com/office/drawing/2014/main" val="4091033743"/>
                  </a:ext>
                </a:extLst>
              </a:tr>
              <a:tr h="178235">
                <a:tc>
                  <a:txBody>
                    <a:bodyPr/>
                    <a:lstStyle/>
                    <a:p>
                      <a:pPr marL="0" marR="0" algn="ctr">
                        <a:lnSpc>
                          <a:spcPct val="107000"/>
                        </a:lnSpc>
                        <a:spcBef>
                          <a:spcPts val="720"/>
                        </a:spcBef>
                        <a:spcAft>
                          <a:spcPts val="720"/>
                        </a:spcAft>
                        <a:tabLst>
                          <a:tab pos="5280025" algn="l"/>
                        </a:tabLst>
                      </a:pPr>
                      <a:r>
                        <a:rPr lang="en-US" sz="900" b="1">
                          <a:solidFill>
                            <a:schemeClr val="accent4"/>
                          </a:solidFill>
                          <a:effectLst/>
                        </a:rPr>
                        <a:t>PE</a:t>
                      </a:r>
                      <a:endParaRPr lang="en-US" sz="900" b="1">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9264" marR="39264" marT="0" marB="0" anchor="ctr">
                    <a:solidFill>
                      <a:schemeClr val="accent2">
                        <a:lumMod val="20000"/>
                        <a:lumOff val="80000"/>
                      </a:schemeClr>
                    </a:solidFill>
                  </a:tcPr>
                </a:tc>
                <a:tc>
                  <a:txBody>
                    <a:bodyPr/>
                    <a:lstStyle/>
                    <a:p>
                      <a:pPr marL="0" marR="0" algn="ctr">
                        <a:lnSpc>
                          <a:spcPct val="107000"/>
                        </a:lnSpc>
                        <a:spcBef>
                          <a:spcPts val="720"/>
                        </a:spcBef>
                        <a:spcAft>
                          <a:spcPts val="720"/>
                        </a:spcAft>
                        <a:tabLst>
                          <a:tab pos="5280025" algn="l"/>
                        </a:tabLst>
                      </a:pPr>
                      <a:r>
                        <a:rPr lang="en-US" sz="900" dirty="0">
                          <a:solidFill>
                            <a:schemeClr val="accent4"/>
                          </a:solidFill>
                          <a:effectLst/>
                        </a:rPr>
                        <a:t>✓</a:t>
                      </a:r>
                      <a:endParaRPr lang="en-US" sz="900"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9264" marR="39264" marT="0" marB="0"/>
                </a:tc>
                <a:tc>
                  <a:txBody>
                    <a:bodyPr/>
                    <a:lstStyle/>
                    <a:p>
                      <a:pPr marL="0" marR="0" algn="ctr">
                        <a:lnSpc>
                          <a:spcPct val="107000"/>
                        </a:lnSpc>
                        <a:spcBef>
                          <a:spcPts val="0"/>
                        </a:spcBef>
                        <a:spcAft>
                          <a:spcPts val="0"/>
                        </a:spcAft>
                        <a:tabLst>
                          <a:tab pos="5280025" algn="l"/>
                        </a:tabLst>
                      </a:pPr>
                      <a:r>
                        <a:rPr lang="en-US" sz="900">
                          <a:solidFill>
                            <a:schemeClr val="accent4"/>
                          </a:solidFill>
                          <a:effectLst/>
                        </a:rPr>
                        <a:t>✓</a:t>
                      </a:r>
                      <a:endParaRPr lang="en-US" sz="9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9264" marR="39264" marT="0" marB="0"/>
                </a:tc>
                <a:tc>
                  <a:txBody>
                    <a:bodyPr/>
                    <a:lstStyle/>
                    <a:p>
                      <a:pPr marL="0" marR="0" algn="ctr">
                        <a:lnSpc>
                          <a:spcPct val="107000"/>
                        </a:lnSpc>
                        <a:spcBef>
                          <a:spcPts val="0"/>
                        </a:spcBef>
                        <a:spcAft>
                          <a:spcPts val="0"/>
                        </a:spcAft>
                        <a:tabLst>
                          <a:tab pos="5280025" algn="l"/>
                        </a:tabLst>
                      </a:pPr>
                      <a:r>
                        <a:rPr lang="en-US" sz="900">
                          <a:solidFill>
                            <a:schemeClr val="accent4"/>
                          </a:solidFill>
                          <a:effectLst/>
                        </a:rPr>
                        <a:t>✓</a:t>
                      </a:r>
                      <a:endParaRPr lang="en-US" sz="9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9264" marR="39264" marT="0" marB="0"/>
                </a:tc>
                <a:tc>
                  <a:txBody>
                    <a:bodyPr/>
                    <a:lstStyle/>
                    <a:p>
                      <a:pPr marL="0" marR="0" algn="ctr">
                        <a:lnSpc>
                          <a:spcPct val="107000"/>
                        </a:lnSpc>
                        <a:spcBef>
                          <a:spcPts val="0"/>
                        </a:spcBef>
                        <a:spcAft>
                          <a:spcPts val="0"/>
                        </a:spcAft>
                        <a:tabLst>
                          <a:tab pos="5280025" algn="l"/>
                        </a:tabLst>
                      </a:pPr>
                      <a:r>
                        <a:rPr lang="en-US" sz="900">
                          <a:solidFill>
                            <a:schemeClr val="accent4"/>
                          </a:solidFill>
                          <a:effectLst/>
                        </a:rPr>
                        <a:t>✓</a:t>
                      </a:r>
                      <a:endParaRPr lang="en-US" sz="9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9264" marR="39264" marT="0" marB="0"/>
                </a:tc>
                <a:tc>
                  <a:txBody>
                    <a:bodyPr/>
                    <a:lstStyle/>
                    <a:p>
                      <a:pPr marL="457200" marR="0">
                        <a:lnSpc>
                          <a:spcPct val="107000"/>
                        </a:lnSpc>
                        <a:spcBef>
                          <a:spcPts val="0"/>
                        </a:spcBef>
                        <a:spcAft>
                          <a:spcPts val="0"/>
                        </a:spcAft>
                        <a:tabLst>
                          <a:tab pos="5280025" algn="l"/>
                        </a:tabLst>
                      </a:pPr>
                      <a:r>
                        <a:rPr lang="en-US" sz="900">
                          <a:solidFill>
                            <a:schemeClr val="accent4"/>
                          </a:solidFill>
                          <a:effectLst/>
                        </a:rPr>
                        <a:t> </a:t>
                      </a:r>
                      <a:endParaRPr lang="en-US" sz="9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9264" marR="39264" marT="0" marB="0"/>
                </a:tc>
                <a:extLst>
                  <a:ext uri="{0D108BD9-81ED-4DB2-BD59-A6C34878D82A}">
                    <a16:rowId xmlns:a16="http://schemas.microsoft.com/office/drawing/2014/main" val="3837358881"/>
                  </a:ext>
                </a:extLst>
              </a:tr>
              <a:tr h="178235">
                <a:tc>
                  <a:txBody>
                    <a:bodyPr/>
                    <a:lstStyle/>
                    <a:p>
                      <a:pPr marL="0" marR="0" algn="ctr">
                        <a:lnSpc>
                          <a:spcPct val="107000"/>
                        </a:lnSpc>
                        <a:spcBef>
                          <a:spcPts val="720"/>
                        </a:spcBef>
                        <a:spcAft>
                          <a:spcPts val="720"/>
                        </a:spcAft>
                        <a:tabLst>
                          <a:tab pos="5280025" algn="l"/>
                        </a:tabLst>
                      </a:pPr>
                      <a:r>
                        <a:rPr lang="en-US" sz="900" b="1" dirty="0">
                          <a:solidFill>
                            <a:schemeClr val="accent4"/>
                          </a:solidFill>
                          <a:effectLst/>
                        </a:rPr>
                        <a:t>NL</a:t>
                      </a:r>
                      <a:endParaRPr lang="en-US" sz="900" b="1"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9264" marR="39264" marT="0" marB="0" anchor="ctr">
                    <a:solidFill>
                      <a:schemeClr val="accent2">
                        <a:lumMod val="20000"/>
                        <a:lumOff val="80000"/>
                      </a:schemeClr>
                    </a:solidFill>
                  </a:tcPr>
                </a:tc>
                <a:tc>
                  <a:txBody>
                    <a:bodyPr/>
                    <a:lstStyle/>
                    <a:p>
                      <a:pPr marL="0" marR="0" algn="ctr">
                        <a:lnSpc>
                          <a:spcPct val="107000"/>
                        </a:lnSpc>
                        <a:spcBef>
                          <a:spcPts val="720"/>
                        </a:spcBef>
                        <a:spcAft>
                          <a:spcPts val="720"/>
                        </a:spcAft>
                        <a:tabLst>
                          <a:tab pos="5280025" algn="l"/>
                        </a:tabLst>
                      </a:pPr>
                      <a:r>
                        <a:rPr lang="en-US" sz="900" dirty="0">
                          <a:solidFill>
                            <a:schemeClr val="accent4"/>
                          </a:solidFill>
                          <a:effectLst/>
                        </a:rPr>
                        <a:t>✓</a:t>
                      </a:r>
                      <a:endParaRPr lang="en-US" sz="900"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9264" marR="39264" marT="0" marB="0"/>
                </a:tc>
                <a:tc>
                  <a:txBody>
                    <a:bodyPr/>
                    <a:lstStyle/>
                    <a:p>
                      <a:pPr marL="0" marR="0" algn="ctr">
                        <a:lnSpc>
                          <a:spcPct val="107000"/>
                        </a:lnSpc>
                        <a:spcBef>
                          <a:spcPts val="0"/>
                        </a:spcBef>
                        <a:spcAft>
                          <a:spcPts val="0"/>
                        </a:spcAft>
                        <a:tabLst>
                          <a:tab pos="5280025" algn="l"/>
                        </a:tabLst>
                      </a:pPr>
                      <a:r>
                        <a:rPr lang="en-US" sz="900">
                          <a:solidFill>
                            <a:schemeClr val="accent4"/>
                          </a:solidFill>
                          <a:effectLst/>
                        </a:rPr>
                        <a:t>✓</a:t>
                      </a:r>
                      <a:endParaRPr lang="en-US" sz="9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9264" marR="39264" marT="0" marB="0"/>
                </a:tc>
                <a:tc>
                  <a:txBody>
                    <a:bodyPr/>
                    <a:lstStyle/>
                    <a:p>
                      <a:pPr marL="0" marR="0" algn="ctr">
                        <a:lnSpc>
                          <a:spcPct val="107000"/>
                        </a:lnSpc>
                        <a:spcBef>
                          <a:spcPts val="0"/>
                        </a:spcBef>
                        <a:spcAft>
                          <a:spcPts val="0"/>
                        </a:spcAft>
                        <a:tabLst>
                          <a:tab pos="5280025" algn="l"/>
                        </a:tabLst>
                      </a:pPr>
                      <a:r>
                        <a:rPr lang="en-US" sz="900">
                          <a:solidFill>
                            <a:schemeClr val="accent4"/>
                          </a:solidFill>
                          <a:effectLst/>
                        </a:rPr>
                        <a:t> </a:t>
                      </a:r>
                      <a:endParaRPr lang="en-US" sz="9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9264" marR="39264" marT="0" marB="0"/>
                </a:tc>
                <a:tc>
                  <a:txBody>
                    <a:bodyPr/>
                    <a:lstStyle/>
                    <a:p>
                      <a:pPr marL="0" marR="0" algn="ctr">
                        <a:lnSpc>
                          <a:spcPct val="107000"/>
                        </a:lnSpc>
                        <a:spcBef>
                          <a:spcPts val="0"/>
                        </a:spcBef>
                        <a:spcAft>
                          <a:spcPts val="0"/>
                        </a:spcAft>
                        <a:tabLst>
                          <a:tab pos="5280025" algn="l"/>
                        </a:tabLst>
                      </a:pPr>
                      <a:r>
                        <a:rPr lang="en-US" sz="900">
                          <a:solidFill>
                            <a:schemeClr val="accent4"/>
                          </a:solidFill>
                          <a:effectLst/>
                        </a:rPr>
                        <a:t>✓</a:t>
                      </a:r>
                      <a:endParaRPr lang="en-US" sz="9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9264" marR="39264" marT="0" marB="0"/>
                </a:tc>
                <a:tc>
                  <a:txBody>
                    <a:bodyPr/>
                    <a:lstStyle/>
                    <a:p>
                      <a:pPr marL="457200" marR="0">
                        <a:lnSpc>
                          <a:spcPct val="107000"/>
                        </a:lnSpc>
                        <a:spcBef>
                          <a:spcPts val="0"/>
                        </a:spcBef>
                        <a:spcAft>
                          <a:spcPts val="0"/>
                        </a:spcAft>
                        <a:tabLst>
                          <a:tab pos="5280025" algn="l"/>
                        </a:tabLst>
                      </a:pPr>
                      <a:r>
                        <a:rPr lang="en-US" sz="900" dirty="0">
                          <a:solidFill>
                            <a:schemeClr val="accent4"/>
                          </a:solidFill>
                          <a:effectLst/>
                        </a:rPr>
                        <a:t> </a:t>
                      </a:r>
                      <a:endParaRPr lang="en-US" sz="900"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9264" marR="39264" marT="0" marB="0"/>
                </a:tc>
                <a:extLst>
                  <a:ext uri="{0D108BD9-81ED-4DB2-BD59-A6C34878D82A}">
                    <a16:rowId xmlns:a16="http://schemas.microsoft.com/office/drawing/2014/main" val="3414395974"/>
                  </a:ext>
                </a:extLst>
              </a:tr>
            </a:tbl>
          </a:graphicData>
        </a:graphic>
      </p:graphicFrame>
    </p:spTree>
    <p:extLst>
      <p:ext uri="{BB962C8B-B14F-4D97-AF65-F5344CB8AC3E}">
        <p14:creationId xmlns:p14="http://schemas.microsoft.com/office/powerpoint/2010/main" val="11615867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3EC1DF1-58C0-7B6D-652A-009DD2A020A6}"/>
              </a:ext>
            </a:extLst>
          </p:cNvPr>
          <p:cNvSpPr>
            <a:spLocks noGrp="1"/>
          </p:cNvSpPr>
          <p:nvPr>
            <p:ph type="title"/>
          </p:nvPr>
        </p:nvSpPr>
        <p:spPr>
          <a:xfrm>
            <a:off x="973014" y="206435"/>
            <a:ext cx="10380786" cy="752842"/>
          </a:xfrm>
        </p:spPr>
        <p:txBody>
          <a:bodyPr>
            <a:normAutofit/>
          </a:bodyPr>
          <a:lstStyle/>
          <a:p>
            <a:r>
              <a:rPr lang="en-US" sz="1600"/>
              <a:t>Breast cancer screening pathway</a:t>
            </a:r>
          </a:p>
        </p:txBody>
      </p:sp>
      <p:sp>
        <p:nvSpPr>
          <p:cNvPr id="2" name="Slide Number Placeholder 1">
            <a:extLst>
              <a:ext uri="{FF2B5EF4-FFF2-40B4-BE49-F238E27FC236}">
                <a16:creationId xmlns:a16="http://schemas.microsoft.com/office/drawing/2014/main" id="{BACE797F-2919-214B-B90F-C6975526C29C}"/>
              </a:ext>
            </a:extLst>
          </p:cNvPr>
          <p:cNvSpPr>
            <a:spLocks noGrp="1"/>
          </p:cNvSpPr>
          <p:nvPr>
            <p:ph type="sldNum" sz="quarter" idx="12"/>
          </p:nvPr>
        </p:nvSpPr>
        <p:spPr/>
        <p:txBody>
          <a:bodyPr/>
          <a:lstStyle/>
          <a:p>
            <a:fld id="{D9F2F12A-E773-6344-8602-31C2DEEE88BD}" type="slidenum">
              <a:rPr lang="en-US" smtClean="0"/>
              <a:pPr/>
              <a:t>3</a:t>
            </a:fld>
            <a:endParaRPr lang="en-US"/>
          </a:p>
        </p:txBody>
      </p:sp>
      <p:pic>
        <p:nvPicPr>
          <p:cNvPr id="11266" name="Picture 2" descr="breast cancer screening pathway">
            <a:extLst>
              <a:ext uri="{FF2B5EF4-FFF2-40B4-BE49-F238E27FC236}">
                <a16:creationId xmlns:a16="http://schemas.microsoft.com/office/drawing/2014/main" id="{388A6ACB-51DA-CE0B-3C83-CA271E69AC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1850" y="744721"/>
            <a:ext cx="7988300" cy="61132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96684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81DBEC2-8B01-26EA-C490-61DFB6FA8E30}"/>
              </a:ext>
            </a:extLst>
          </p:cNvPr>
          <p:cNvSpPr>
            <a:spLocks noGrp="1"/>
          </p:cNvSpPr>
          <p:nvPr>
            <p:ph type="title"/>
          </p:nvPr>
        </p:nvSpPr>
        <p:spPr>
          <a:xfrm>
            <a:off x="973014" y="288505"/>
            <a:ext cx="10380786" cy="345482"/>
          </a:xfrm>
        </p:spPr>
        <p:txBody>
          <a:bodyPr>
            <a:normAutofit/>
          </a:bodyPr>
          <a:lstStyle/>
          <a:p>
            <a:r>
              <a:rPr lang="en-US" sz="1600" dirty="0"/>
              <a:t>Management of Participants at High-Risk by Screening Programs</a:t>
            </a:r>
          </a:p>
        </p:txBody>
      </p:sp>
      <p:graphicFrame>
        <p:nvGraphicFramePr>
          <p:cNvPr id="2" name="Table 1">
            <a:extLst>
              <a:ext uri="{FF2B5EF4-FFF2-40B4-BE49-F238E27FC236}">
                <a16:creationId xmlns:a16="http://schemas.microsoft.com/office/drawing/2014/main" id="{2B02F488-CD0A-6473-9891-9E722D89F737}"/>
              </a:ext>
            </a:extLst>
          </p:cNvPr>
          <p:cNvGraphicFramePr>
            <a:graphicFrameLocks noGrp="1"/>
          </p:cNvGraphicFramePr>
          <p:nvPr>
            <p:extLst>
              <p:ext uri="{D42A27DB-BD31-4B8C-83A1-F6EECF244321}">
                <p14:modId xmlns:p14="http://schemas.microsoft.com/office/powerpoint/2010/main" val="2789952005"/>
              </p:ext>
            </p:extLst>
          </p:nvPr>
        </p:nvGraphicFramePr>
        <p:xfrm>
          <a:off x="83945" y="633987"/>
          <a:ext cx="11981280" cy="5656046"/>
        </p:xfrm>
        <a:graphic>
          <a:graphicData uri="http://schemas.openxmlformats.org/drawingml/2006/table">
            <a:tbl>
              <a:tblPr firstRow="1" firstCol="1" bandRow="1"/>
              <a:tblGrid>
                <a:gridCol w="466313">
                  <a:extLst>
                    <a:ext uri="{9D8B030D-6E8A-4147-A177-3AD203B41FA5}">
                      <a16:colId xmlns:a16="http://schemas.microsoft.com/office/drawing/2014/main" val="1840713130"/>
                    </a:ext>
                  </a:extLst>
                </a:gridCol>
                <a:gridCol w="1521303">
                  <a:extLst>
                    <a:ext uri="{9D8B030D-6E8A-4147-A177-3AD203B41FA5}">
                      <a16:colId xmlns:a16="http://schemas.microsoft.com/office/drawing/2014/main" val="779241631"/>
                    </a:ext>
                  </a:extLst>
                </a:gridCol>
                <a:gridCol w="3115434">
                  <a:extLst>
                    <a:ext uri="{9D8B030D-6E8A-4147-A177-3AD203B41FA5}">
                      <a16:colId xmlns:a16="http://schemas.microsoft.com/office/drawing/2014/main" val="2169053805"/>
                    </a:ext>
                  </a:extLst>
                </a:gridCol>
                <a:gridCol w="3074973">
                  <a:extLst>
                    <a:ext uri="{9D8B030D-6E8A-4147-A177-3AD203B41FA5}">
                      <a16:colId xmlns:a16="http://schemas.microsoft.com/office/drawing/2014/main" val="3508241340"/>
                    </a:ext>
                  </a:extLst>
                </a:gridCol>
                <a:gridCol w="1302818">
                  <a:extLst>
                    <a:ext uri="{9D8B030D-6E8A-4147-A177-3AD203B41FA5}">
                      <a16:colId xmlns:a16="http://schemas.microsoft.com/office/drawing/2014/main" val="3068756938"/>
                    </a:ext>
                  </a:extLst>
                </a:gridCol>
                <a:gridCol w="1205713">
                  <a:extLst>
                    <a:ext uri="{9D8B030D-6E8A-4147-A177-3AD203B41FA5}">
                      <a16:colId xmlns:a16="http://schemas.microsoft.com/office/drawing/2014/main" val="2860922489"/>
                    </a:ext>
                  </a:extLst>
                </a:gridCol>
                <a:gridCol w="1294726">
                  <a:extLst>
                    <a:ext uri="{9D8B030D-6E8A-4147-A177-3AD203B41FA5}">
                      <a16:colId xmlns:a16="http://schemas.microsoft.com/office/drawing/2014/main" val="2997662248"/>
                    </a:ext>
                  </a:extLst>
                </a:gridCol>
              </a:tblGrid>
              <a:tr h="462535">
                <a:tc>
                  <a:txBody>
                    <a:bodyPr/>
                    <a:lstStyle/>
                    <a:p>
                      <a:pPr marL="0" marR="0" algn="ctr">
                        <a:lnSpc>
                          <a:spcPct val="107000"/>
                        </a:lnSpc>
                        <a:spcBef>
                          <a:spcPts val="720"/>
                        </a:spcBef>
                        <a:spcAft>
                          <a:spcPts val="720"/>
                        </a:spcAft>
                        <a:tabLst>
                          <a:tab pos="5280025" algn="l"/>
                        </a:tabLst>
                      </a:pPr>
                      <a:r>
                        <a:rPr lang="en-US" sz="900" b="1" dirty="0">
                          <a:solidFill>
                            <a:schemeClr val="accent4"/>
                          </a:solidFill>
                          <a:effectLst/>
                        </a:rPr>
                        <a:t> P/T</a:t>
                      </a:r>
                      <a:endParaRPr lang="en-US" sz="900" b="1"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44402" marR="44402" marT="0" marB="0" anchor="ctr">
                    <a:solidFill>
                      <a:schemeClr val="accent2">
                        <a:lumMod val="20000"/>
                        <a:lumOff val="80000"/>
                      </a:schemeClr>
                    </a:solidFill>
                  </a:tcPr>
                </a:tc>
                <a:tc>
                  <a:txBody>
                    <a:bodyPr/>
                    <a:lstStyle/>
                    <a:p>
                      <a:pPr marL="0" marR="0" algn="ctr">
                        <a:lnSpc>
                          <a:spcPct val="107000"/>
                        </a:lnSpc>
                        <a:spcBef>
                          <a:spcPts val="720"/>
                        </a:spcBef>
                        <a:spcAft>
                          <a:spcPts val="720"/>
                        </a:spcAft>
                      </a:pPr>
                      <a:r>
                        <a:rPr lang="en-US" sz="900" b="1" dirty="0">
                          <a:solidFill>
                            <a:schemeClr val="accent4"/>
                          </a:solidFill>
                          <a:effectLst/>
                        </a:rPr>
                        <a:t>Does the program manage participants who are high risk? </a:t>
                      </a:r>
                      <a:endParaRPr lang="en-US" sz="900" b="1"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44402" marR="44402" marT="0" marB="0" anchor="ctr">
                    <a:solidFill>
                      <a:schemeClr val="accent2">
                        <a:lumMod val="20000"/>
                        <a:lumOff val="80000"/>
                      </a:schemeClr>
                    </a:solidFill>
                  </a:tcPr>
                </a:tc>
                <a:tc>
                  <a:txBody>
                    <a:bodyPr/>
                    <a:lstStyle/>
                    <a:p>
                      <a:pPr marL="0" marR="0" algn="ctr">
                        <a:lnSpc>
                          <a:spcPct val="107000"/>
                        </a:lnSpc>
                        <a:spcBef>
                          <a:spcPts val="720"/>
                        </a:spcBef>
                        <a:spcAft>
                          <a:spcPts val="720"/>
                        </a:spcAft>
                        <a:tabLst>
                          <a:tab pos="5280025" algn="l"/>
                        </a:tabLst>
                      </a:pPr>
                      <a:r>
                        <a:rPr lang="en-US" sz="900" b="1" dirty="0">
                          <a:solidFill>
                            <a:schemeClr val="accent4"/>
                          </a:solidFill>
                          <a:effectLst/>
                        </a:rPr>
                        <a:t>How are high risk participants managed?</a:t>
                      </a:r>
                      <a:endParaRPr lang="en-US" sz="900" b="1"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44402" marR="44402" marT="0" marB="0" anchor="ctr">
                    <a:solidFill>
                      <a:schemeClr val="accent2">
                        <a:lumMod val="20000"/>
                        <a:lumOff val="80000"/>
                      </a:schemeClr>
                    </a:solidFill>
                  </a:tcPr>
                </a:tc>
                <a:tc>
                  <a:txBody>
                    <a:bodyPr/>
                    <a:lstStyle/>
                    <a:p>
                      <a:pPr marL="0" marR="0" algn="ctr">
                        <a:lnSpc>
                          <a:spcPct val="107000"/>
                        </a:lnSpc>
                        <a:spcBef>
                          <a:spcPts val="720"/>
                        </a:spcBef>
                        <a:spcAft>
                          <a:spcPts val="720"/>
                        </a:spcAft>
                        <a:tabLst>
                          <a:tab pos="5280025" algn="l"/>
                        </a:tabLst>
                      </a:pPr>
                      <a:r>
                        <a:rPr lang="en-US" sz="900" b="1" dirty="0">
                          <a:solidFill>
                            <a:schemeClr val="accent4"/>
                          </a:solidFill>
                          <a:effectLst/>
                        </a:rPr>
                        <a:t>Recommended screening modality</a:t>
                      </a:r>
                      <a:endParaRPr lang="en-US" sz="900" b="1"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44402" marR="44402" marT="0" marB="0" anchor="ctr">
                    <a:solidFill>
                      <a:schemeClr val="accent2">
                        <a:lumMod val="20000"/>
                        <a:lumOff val="80000"/>
                      </a:schemeClr>
                    </a:solidFill>
                  </a:tcPr>
                </a:tc>
                <a:tc>
                  <a:txBody>
                    <a:bodyPr/>
                    <a:lstStyle/>
                    <a:p>
                      <a:pPr marL="0" marR="0" algn="ctr">
                        <a:lnSpc>
                          <a:spcPct val="107000"/>
                        </a:lnSpc>
                        <a:spcBef>
                          <a:spcPts val="720"/>
                        </a:spcBef>
                        <a:spcAft>
                          <a:spcPts val="720"/>
                        </a:spcAft>
                        <a:tabLst>
                          <a:tab pos="5280025" algn="l"/>
                        </a:tabLst>
                      </a:pPr>
                      <a:r>
                        <a:rPr lang="en-US" sz="900" b="1" dirty="0">
                          <a:solidFill>
                            <a:schemeClr val="accent4"/>
                          </a:solidFill>
                          <a:effectLst/>
                        </a:rPr>
                        <a:t>Recommended start age</a:t>
                      </a:r>
                      <a:endParaRPr lang="en-US" sz="900" b="1"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44402" marR="44402" marT="0" marB="0" anchor="ctr">
                    <a:solidFill>
                      <a:schemeClr val="accent2">
                        <a:lumMod val="20000"/>
                        <a:lumOff val="80000"/>
                      </a:schemeClr>
                    </a:solidFill>
                  </a:tcPr>
                </a:tc>
                <a:tc>
                  <a:txBody>
                    <a:bodyPr/>
                    <a:lstStyle/>
                    <a:p>
                      <a:pPr marL="0" marR="0" algn="ctr">
                        <a:lnSpc>
                          <a:spcPct val="107000"/>
                        </a:lnSpc>
                        <a:spcBef>
                          <a:spcPts val="720"/>
                        </a:spcBef>
                        <a:spcAft>
                          <a:spcPts val="720"/>
                        </a:spcAft>
                        <a:tabLst>
                          <a:tab pos="5280025" algn="l"/>
                        </a:tabLst>
                      </a:pPr>
                      <a:r>
                        <a:rPr lang="en-US" sz="900" b="1" dirty="0">
                          <a:solidFill>
                            <a:schemeClr val="accent4"/>
                          </a:solidFill>
                          <a:effectLst/>
                        </a:rPr>
                        <a:t>Recommended interval</a:t>
                      </a:r>
                      <a:endParaRPr lang="en-US" sz="900" b="1"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44402" marR="44402" marT="0" marB="0" anchor="ctr">
                    <a:solidFill>
                      <a:schemeClr val="accent2">
                        <a:lumMod val="20000"/>
                        <a:lumOff val="80000"/>
                      </a:schemeClr>
                    </a:solidFill>
                  </a:tcPr>
                </a:tc>
                <a:tc>
                  <a:txBody>
                    <a:bodyPr/>
                    <a:lstStyle/>
                    <a:p>
                      <a:pPr marL="0" marR="0" algn="ctr">
                        <a:lnSpc>
                          <a:spcPct val="107000"/>
                        </a:lnSpc>
                        <a:spcBef>
                          <a:spcPts val="720"/>
                        </a:spcBef>
                        <a:spcAft>
                          <a:spcPts val="720"/>
                        </a:spcAft>
                        <a:tabLst>
                          <a:tab pos="5280025" algn="l"/>
                        </a:tabLst>
                      </a:pPr>
                      <a:r>
                        <a:rPr lang="en-US" sz="900" b="1" dirty="0">
                          <a:solidFill>
                            <a:schemeClr val="accent4"/>
                          </a:solidFill>
                          <a:effectLst/>
                        </a:rPr>
                        <a:t>Recommended Stop age </a:t>
                      </a:r>
                      <a:endParaRPr lang="en-US" sz="900" b="1"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44402" marR="44402" marT="0" marB="0" anchor="ctr">
                    <a:solidFill>
                      <a:schemeClr val="accent2">
                        <a:lumMod val="20000"/>
                        <a:lumOff val="80000"/>
                      </a:schemeClr>
                    </a:solidFill>
                  </a:tcPr>
                </a:tc>
                <a:extLst>
                  <a:ext uri="{0D108BD9-81ED-4DB2-BD59-A6C34878D82A}">
                    <a16:rowId xmlns:a16="http://schemas.microsoft.com/office/drawing/2014/main" val="1945895494"/>
                  </a:ext>
                </a:extLst>
              </a:tr>
              <a:tr h="111741">
                <a:tc>
                  <a:txBody>
                    <a:bodyPr/>
                    <a:lstStyle/>
                    <a:p>
                      <a:pPr marL="0" marR="0" algn="ctr">
                        <a:lnSpc>
                          <a:spcPct val="107000"/>
                        </a:lnSpc>
                        <a:spcBef>
                          <a:spcPts val="720"/>
                        </a:spcBef>
                        <a:spcAft>
                          <a:spcPts val="720"/>
                        </a:spcAft>
                        <a:tabLst>
                          <a:tab pos="5280025" algn="l"/>
                        </a:tabLst>
                      </a:pPr>
                      <a:r>
                        <a:rPr lang="en-US" sz="900" b="1" dirty="0">
                          <a:solidFill>
                            <a:schemeClr val="accent4"/>
                          </a:solidFill>
                          <a:effectLst/>
                        </a:rPr>
                        <a:t>YT</a:t>
                      </a:r>
                      <a:endParaRPr lang="en-US" sz="900" b="1"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44402" marR="44402" marT="0" marB="0" anchor="ctr">
                    <a:solidFill>
                      <a:schemeClr val="accent2">
                        <a:lumMod val="20000"/>
                        <a:lumOff val="80000"/>
                      </a:schemeClr>
                    </a:solidFill>
                  </a:tcPr>
                </a:tc>
                <a:tc>
                  <a:txBody>
                    <a:bodyPr/>
                    <a:lstStyle/>
                    <a:p>
                      <a:pPr marL="0" marR="0" algn="ctr">
                        <a:lnSpc>
                          <a:spcPct val="107000"/>
                        </a:lnSpc>
                        <a:spcBef>
                          <a:spcPts val="0"/>
                        </a:spcBef>
                        <a:spcAft>
                          <a:spcPts val="0"/>
                        </a:spcAft>
                        <a:tabLst>
                          <a:tab pos="5280025" algn="l"/>
                        </a:tabLst>
                      </a:pPr>
                      <a:r>
                        <a:rPr lang="en-US" sz="900">
                          <a:solidFill>
                            <a:schemeClr val="accent4"/>
                          </a:solidFill>
                          <a:effectLst/>
                        </a:rPr>
                        <a:t> </a:t>
                      </a:r>
                      <a:endParaRPr lang="en-US" sz="9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44402" marR="44402" marT="0" marB="0" anchor="ctr"/>
                </a:tc>
                <a:tc>
                  <a:txBody>
                    <a:bodyPr/>
                    <a:lstStyle/>
                    <a:p>
                      <a:pPr marL="0" marR="0" algn="ctr">
                        <a:lnSpc>
                          <a:spcPct val="107000"/>
                        </a:lnSpc>
                        <a:spcBef>
                          <a:spcPts val="0"/>
                        </a:spcBef>
                        <a:spcAft>
                          <a:spcPts val="0"/>
                        </a:spcAft>
                        <a:tabLst>
                          <a:tab pos="5280025" algn="l"/>
                        </a:tabLst>
                      </a:pPr>
                      <a:r>
                        <a:rPr lang="en-US" sz="900">
                          <a:solidFill>
                            <a:schemeClr val="accent4"/>
                          </a:solidFill>
                          <a:effectLst/>
                        </a:rPr>
                        <a:t> </a:t>
                      </a:r>
                      <a:endParaRPr lang="en-US" sz="9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44402" marR="44402" marT="0" marB="0" anchor="ctr"/>
                </a:tc>
                <a:tc>
                  <a:txBody>
                    <a:bodyPr/>
                    <a:lstStyle/>
                    <a:p>
                      <a:endParaRPr lang="en-US" sz="900">
                        <a:solidFill>
                          <a:schemeClr val="accent4"/>
                        </a:solidFill>
                        <a:effectLst/>
                        <a:latin typeface="Montserrat" panose="00000500000000000000" pitchFamily="2" charset="0"/>
                        <a:ea typeface="Calibri" panose="020F0502020204030204" pitchFamily="34" charset="0"/>
                      </a:endParaRPr>
                    </a:p>
                  </a:txBody>
                  <a:tcPr marL="44402" marR="44402" marT="0" marB="0"/>
                </a:tc>
                <a:tc>
                  <a:txBody>
                    <a:bodyPr/>
                    <a:lstStyle/>
                    <a:p>
                      <a:endParaRPr lang="en-US" sz="900">
                        <a:solidFill>
                          <a:schemeClr val="accent4"/>
                        </a:solidFill>
                        <a:effectLst/>
                        <a:latin typeface="Montserrat" panose="00000500000000000000" pitchFamily="2" charset="0"/>
                        <a:ea typeface="Calibri" panose="020F0502020204030204" pitchFamily="34" charset="0"/>
                      </a:endParaRPr>
                    </a:p>
                  </a:txBody>
                  <a:tcPr marL="44402" marR="44402" marT="0" marB="0"/>
                </a:tc>
                <a:tc>
                  <a:txBody>
                    <a:bodyPr/>
                    <a:lstStyle/>
                    <a:p>
                      <a:endParaRPr lang="en-US" sz="900">
                        <a:solidFill>
                          <a:schemeClr val="accent4"/>
                        </a:solidFill>
                        <a:effectLst/>
                        <a:latin typeface="Montserrat" panose="00000500000000000000" pitchFamily="2" charset="0"/>
                        <a:ea typeface="Calibri" panose="020F0502020204030204" pitchFamily="34" charset="0"/>
                      </a:endParaRPr>
                    </a:p>
                  </a:txBody>
                  <a:tcPr marL="44402" marR="44402" marT="0" marB="0"/>
                </a:tc>
                <a:tc>
                  <a:txBody>
                    <a:bodyPr/>
                    <a:lstStyle/>
                    <a:p>
                      <a:endParaRPr lang="en-US" sz="900">
                        <a:solidFill>
                          <a:schemeClr val="accent4"/>
                        </a:solidFill>
                        <a:effectLst/>
                        <a:latin typeface="Montserrat" panose="00000500000000000000" pitchFamily="2" charset="0"/>
                        <a:ea typeface="Calibri" panose="020F0502020204030204" pitchFamily="34" charset="0"/>
                      </a:endParaRPr>
                    </a:p>
                  </a:txBody>
                  <a:tcPr marL="44402" marR="44402" marT="0" marB="0"/>
                </a:tc>
                <a:extLst>
                  <a:ext uri="{0D108BD9-81ED-4DB2-BD59-A6C34878D82A}">
                    <a16:rowId xmlns:a16="http://schemas.microsoft.com/office/drawing/2014/main" val="483820103"/>
                  </a:ext>
                </a:extLst>
              </a:tr>
              <a:tr h="320345">
                <a:tc>
                  <a:txBody>
                    <a:bodyPr/>
                    <a:lstStyle/>
                    <a:p>
                      <a:pPr marL="0" marR="0" algn="ctr">
                        <a:lnSpc>
                          <a:spcPct val="107000"/>
                        </a:lnSpc>
                        <a:spcBef>
                          <a:spcPts val="720"/>
                        </a:spcBef>
                        <a:spcAft>
                          <a:spcPts val="720"/>
                        </a:spcAft>
                        <a:tabLst>
                          <a:tab pos="5280025" algn="l"/>
                        </a:tabLst>
                      </a:pPr>
                      <a:r>
                        <a:rPr lang="en-US" sz="900" b="1" dirty="0">
                          <a:solidFill>
                            <a:schemeClr val="accent4"/>
                          </a:solidFill>
                          <a:effectLst/>
                        </a:rPr>
                        <a:t>NT</a:t>
                      </a:r>
                      <a:endParaRPr lang="en-US" sz="900" b="1"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44402" marR="44402" marT="0" marB="0" anchor="ctr">
                    <a:solidFill>
                      <a:schemeClr val="accent2">
                        <a:lumMod val="20000"/>
                        <a:lumOff val="80000"/>
                      </a:schemeClr>
                    </a:solidFill>
                  </a:tcPr>
                </a:tc>
                <a:tc>
                  <a:txBody>
                    <a:bodyPr/>
                    <a:lstStyle/>
                    <a:p>
                      <a:pPr marL="0" marR="0" algn="ctr">
                        <a:lnSpc>
                          <a:spcPct val="107000"/>
                        </a:lnSpc>
                        <a:spcBef>
                          <a:spcPts val="0"/>
                        </a:spcBef>
                        <a:spcAft>
                          <a:spcPts val="0"/>
                        </a:spcAft>
                        <a:tabLst>
                          <a:tab pos="5280025" algn="l"/>
                        </a:tabLst>
                      </a:pPr>
                      <a:r>
                        <a:rPr lang="en-US" sz="900">
                          <a:solidFill>
                            <a:schemeClr val="accent4"/>
                          </a:solidFill>
                          <a:effectLst/>
                        </a:rPr>
                        <a:t>✓</a:t>
                      </a:r>
                      <a:endParaRPr lang="en-US" sz="9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44402" marR="44402" marT="0" marB="0"/>
                </a:tc>
                <a:tc>
                  <a:txBody>
                    <a:bodyPr/>
                    <a:lstStyle/>
                    <a:p>
                      <a:pPr marL="0" marR="0">
                        <a:lnSpc>
                          <a:spcPct val="107000"/>
                        </a:lnSpc>
                        <a:spcBef>
                          <a:spcPts val="0"/>
                        </a:spcBef>
                        <a:spcAft>
                          <a:spcPts val="0"/>
                        </a:spcAft>
                        <a:tabLst>
                          <a:tab pos="5280025" algn="l"/>
                        </a:tabLst>
                      </a:pPr>
                      <a:r>
                        <a:rPr lang="en-US" sz="900">
                          <a:solidFill>
                            <a:schemeClr val="accent4"/>
                          </a:solidFill>
                          <a:effectLst/>
                        </a:rPr>
                        <a:t>Mammography only other modalities managed by PCP</a:t>
                      </a:r>
                      <a:endParaRPr lang="en-US" sz="9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44402" marR="44402" marT="0" marB="0"/>
                </a:tc>
                <a:tc>
                  <a:txBody>
                    <a:bodyPr/>
                    <a:lstStyle/>
                    <a:p>
                      <a:pPr marL="0" marR="0" algn="ctr">
                        <a:lnSpc>
                          <a:spcPct val="107000"/>
                        </a:lnSpc>
                        <a:spcBef>
                          <a:spcPts val="0"/>
                        </a:spcBef>
                        <a:spcAft>
                          <a:spcPts val="0"/>
                        </a:spcAft>
                        <a:tabLst>
                          <a:tab pos="5280025" algn="l"/>
                        </a:tabLst>
                      </a:pPr>
                      <a:r>
                        <a:rPr lang="en-US" sz="900">
                          <a:solidFill>
                            <a:schemeClr val="accent4"/>
                          </a:solidFill>
                          <a:effectLst/>
                        </a:rPr>
                        <a:t>YKBSP: mammography and ultrasound; MRI in some cases</a:t>
                      </a:r>
                    </a:p>
                    <a:p>
                      <a:pPr marL="0" marR="0" algn="ctr">
                        <a:lnSpc>
                          <a:spcPct val="107000"/>
                        </a:lnSpc>
                        <a:spcBef>
                          <a:spcPts val="0"/>
                        </a:spcBef>
                        <a:spcAft>
                          <a:spcPts val="0"/>
                        </a:spcAft>
                        <a:tabLst>
                          <a:tab pos="5280025" algn="l"/>
                        </a:tabLst>
                      </a:pPr>
                      <a:r>
                        <a:rPr lang="en-US" sz="900">
                          <a:solidFill>
                            <a:schemeClr val="accent4"/>
                          </a:solidFill>
                          <a:effectLst/>
                        </a:rPr>
                        <a:t>HRBSP: mammography</a:t>
                      </a:r>
                      <a:endParaRPr lang="en-US" sz="9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44402" marR="44402" marT="0" marB="0"/>
                </a:tc>
                <a:tc>
                  <a:txBody>
                    <a:bodyPr/>
                    <a:lstStyle/>
                    <a:p>
                      <a:pPr marL="0" marR="0" algn="ctr">
                        <a:lnSpc>
                          <a:spcPct val="107000"/>
                        </a:lnSpc>
                        <a:spcBef>
                          <a:spcPts val="0"/>
                        </a:spcBef>
                        <a:spcAft>
                          <a:spcPts val="0"/>
                        </a:spcAft>
                        <a:tabLst>
                          <a:tab pos="5280025" algn="l"/>
                        </a:tabLst>
                      </a:pPr>
                      <a:r>
                        <a:rPr lang="en-US" sz="900">
                          <a:solidFill>
                            <a:schemeClr val="accent4"/>
                          </a:solidFill>
                          <a:effectLst/>
                        </a:rPr>
                        <a:t>40</a:t>
                      </a:r>
                      <a:endParaRPr lang="en-US" sz="9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44402" marR="44402" marT="0" marB="0"/>
                </a:tc>
                <a:tc>
                  <a:txBody>
                    <a:bodyPr/>
                    <a:lstStyle/>
                    <a:p>
                      <a:pPr marL="0" marR="0" algn="ctr">
                        <a:lnSpc>
                          <a:spcPct val="107000"/>
                        </a:lnSpc>
                        <a:spcBef>
                          <a:spcPts val="0"/>
                        </a:spcBef>
                        <a:spcAft>
                          <a:spcPts val="0"/>
                        </a:spcAft>
                        <a:tabLst>
                          <a:tab pos="5280025" algn="l"/>
                        </a:tabLst>
                      </a:pPr>
                      <a:r>
                        <a:rPr lang="en-US" sz="900">
                          <a:solidFill>
                            <a:schemeClr val="accent4"/>
                          </a:solidFill>
                          <a:effectLst/>
                        </a:rPr>
                        <a:t>Based on radiologist recommendation</a:t>
                      </a:r>
                      <a:endParaRPr lang="en-US" sz="9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44402" marR="44402" marT="0" marB="0"/>
                </a:tc>
                <a:tc>
                  <a:txBody>
                    <a:bodyPr/>
                    <a:lstStyle/>
                    <a:p>
                      <a:pPr marL="0" marR="0" algn="ctr">
                        <a:lnSpc>
                          <a:spcPct val="107000"/>
                        </a:lnSpc>
                        <a:spcBef>
                          <a:spcPts val="0"/>
                        </a:spcBef>
                        <a:spcAft>
                          <a:spcPts val="0"/>
                        </a:spcAft>
                        <a:tabLst>
                          <a:tab pos="5280025" algn="l"/>
                        </a:tabLst>
                      </a:pPr>
                      <a:r>
                        <a:rPr lang="en-US" sz="900">
                          <a:solidFill>
                            <a:schemeClr val="accent4"/>
                          </a:solidFill>
                          <a:effectLst/>
                        </a:rPr>
                        <a:t>74</a:t>
                      </a:r>
                      <a:endParaRPr lang="en-US" sz="9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44402" marR="44402" marT="0" marB="0"/>
                </a:tc>
                <a:extLst>
                  <a:ext uri="{0D108BD9-81ED-4DB2-BD59-A6C34878D82A}">
                    <a16:rowId xmlns:a16="http://schemas.microsoft.com/office/drawing/2014/main" val="2807402003"/>
                  </a:ext>
                </a:extLst>
              </a:tr>
              <a:tr h="111741">
                <a:tc>
                  <a:txBody>
                    <a:bodyPr/>
                    <a:lstStyle/>
                    <a:p>
                      <a:pPr marL="0" marR="0" algn="ctr">
                        <a:lnSpc>
                          <a:spcPct val="107000"/>
                        </a:lnSpc>
                        <a:spcBef>
                          <a:spcPts val="720"/>
                        </a:spcBef>
                        <a:spcAft>
                          <a:spcPts val="720"/>
                        </a:spcAft>
                        <a:tabLst>
                          <a:tab pos="5280025" algn="l"/>
                        </a:tabLst>
                      </a:pPr>
                      <a:r>
                        <a:rPr lang="en-US" sz="900" b="1">
                          <a:solidFill>
                            <a:schemeClr val="accent4"/>
                          </a:solidFill>
                          <a:effectLst/>
                        </a:rPr>
                        <a:t>NU</a:t>
                      </a:r>
                      <a:endParaRPr lang="en-US" sz="900" b="1">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44402" marR="44402" marT="0" marB="0" anchor="ctr">
                    <a:solidFill>
                      <a:schemeClr val="accent2">
                        <a:lumMod val="20000"/>
                        <a:lumOff val="80000"/>
                      </a:schemeClr>
                    </a:solidFill>
                  </a:tcPr>
                </a:tc>
                <a:tc>
                  <a:txBody>
                    <a:bodyPr/>
                    <a:lstStyle/>
                    <a:p>
                      <a:pPr marL="0" marR="0" algn="ctr">
                        <a:lnSpc>
                          <a:spcPct val="107000"/>
                        </a:lnSpc>
                        <a:spcBef>
                          <a:spcPts val="0"/>
                        </a:spcBef>
                        <a:spcAft>
                          <a:spcPts val="0"/>
                        </a:spcAft>
                        <a:tabLst>
                          <a:tab pos="5280025" algn="l"/>
                        </a:tabLst>
                      </a:pPr>
                      <a:r>
                        <a:rPr lang="en-US" sz="900">
                          <a:solidFill>
                            <a:schemeClr val="accent4"/>
                          </a:solidFill>
                          <a:effectLst/>
                        </a:rPr>
                        <a:t>✓</a:t>
                      </a:r>
                      <a:endParaRPr lang="en-US" sz="9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44402" marR="44402" marT="0" marB="0"/>
                </a:tc>
                <a:tc>
                  <a:txBody>
                    <a:bodyPr/>
                    <a:lstStyle/>
                    <a:p>
                      <a:pPr marL="0" marR="0">
                        <a:lnSpc>
                          <a:spcPct val="107000"/>
                        </a:lnSpc>
                        <a:spcBef>
                          <a:spcPts val="0"/>
                        </a:spcBef>
                        <a:spcAft>
                          <a:spcPts val="0"/>
                        </a:spcAft>
                        <a:tabLst>
                          <a:tab pos="5280025" algn="l"/>
                        </a:tabLst>
                      </a:pPr>
                      <a:r>
                        <a:rPr lang="en-US" sz="900">
                          <a:solidFill>
                            <a:schemeClr val="accent4"/>
                          </a:solidFill>
                          <a:effectLst/>
                        </a:rPr>
                        <a:t>Referred to diagnostic centre </a:t>
                      </a:r>
                      <a:endParaRPr lang="en-US" sz="9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44402" marR="44402" marT="0" marB="0"/>
                </a:tc>
                <a:tc>
                  <a:txBody>
                    <a:bodyPr/>
                    <a:lstStyle/>
                    <a:p>
                      <a:pPr marL="0" marR="0" algn="ctr">
                        <a:lnSpc>
                          <a:spcPct val="107000"/>
                        </a:lnSpc>
                        <a:spcBef>
                          <a:spcPts val="0"/>
                        </a:spcBef>
                        <a:spcAft>
                          <a:spcPts val="0"/>
                        </a:spcAft>
                        <a:tabLst>
                          <a:tab pos="5280025" algn="l"/>
                        </a:tabLst>
                      </a:pPr>
                      <a:r>
                        <a:rPr lang="en-US" sz="900">
                          <a:solidFill>
                            <a:schemeClr val="accent4"/>
                          </a:solidFill>
                          <a:effectLst/>
                        </a:rPr>
                        <a:t>Mammography</a:t>
                      </a:r>
                      <a:endParaRPr lang="en-US" sz="9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44402" marR="44402" marT="0" marB="0"/>
                </a:tc>
                <a:tc>
                  <a:txBody>
                    <a:bodyPr/>
                    <a:lstStyle/>
                    <a:p>
                      <a:pPr marL="0" marR="0" algn="ctr">
                        <a:lnSpc>
                          <a:spcPct val="107000"/>
                        </a:lnSpc>
                        <a:spcBef>
                          <a:spcPts val="0"/>
                        </a:spcBef>
                        <a:spcAft>
                          <a:spcPts val="0"/>
                        </a:spcAft>
                        <a:tabLst>
                          <a:tab pos="5280025" algn="l"/>
                        </a:tabLst>
                      </a:pPr>
                      <a:r>
                        <a:rPr lang="en-US" sz="900">
                          <a:solidFill>
                            <a:schemeClr val="accent4"/>
                          </a:solidFill>
                          <a:effectLst/>
                        </a:rPr>
                        <a:t>Varies</a:t>
                      </a:r>
                      <a:endParaRPr lang="en-US" sz="9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44402" marR="44402" marT="0" marB="0"/>
                </a:tc>
                <a:tc>
                  <a:txBody>
                    <a:bodyPr/>
                    <a:lstStyle/>
                    <a:p>
                      <a:endParaRPr lang="en-US" sz="900">
                        <a:solidFill>
                          <a:schemeClr val="accent4"/>
                        </a:solidFill>
                        <a:effectLst/>
                        <a:latin typeface="Montserrat" panose="00000500000000000000" pitchFamily="2" charset="0"/>
                        <a:ea typeface="Calibri" panose="020F0502020204030204" pitchFamily="34" charset="0"/>
                      </a:endParaRPr>
                    </a:p>
                  </a:txBody>
                  <a:tcPr marL="44402" marR="44402" marT="0" marB="0"/>
                </a:tc>
                <a:tc>
                  <a:txBody>
                    <a:bodyPr/>
                    <a:lstStyle/>
                    <a:p>
                      <a:endParaRPr lang="en-US" sz="900">
                        <a:solidFill>
                          <a:schemeClr val="accent4"/>
                        </a:solidFill>
                        <a:effectLst/>
                        <a:latin typeface="Montserrat" panose="00000500000000000000" pitchFamily="2" charset="0"/>
                        <a:ea typeface="Calibri" panose="020F0502020204030204" pitchFamily="34" charset="0"/>
                      </a:endParaRPr>
                    </a:p>
                  </a:txBody>
                  <a:tcPr marL="44402" marR="44402" marT="0" marB="0"/>
                </a:tc>
                <a:extLst>
                  <a:ext uri="{0D108BD9-81ED-4DB2-BD59-A6C34878D82A}">
                    <a16:rowId xmlns:a16="http://schemas.microsoft.com/office/drawing/2014/main" val="2318551935"/>
                  </a:ext>
                </a:extLst>
              </a:tr>
              <a:tr h="211969">
                <a:tc>
                  <a:txBody>
                    <a:bodyPr/>
                    <a:lstStyle/>
                    <a:p>
                      <a:pPr marL="0" marR="0" algn="ctr">
                        <a:lnSpc>
                          <a:spcPct val="107000"/>
                        </a:lnSpc>
                        <a:spcBef>
                          <a:spcPts val="720"/>
                        </a:spcBef>
                        <a:spcAft>
                          <a:spcPts val="720"/>
                        </a:spcAft>
                        <a:tabLst>
                          <a:tab pos="5280025" algn="l"/>
                        </a:tabLst>
                      </a:pPr>
                      <a:r>
                        <a:rPr lang="en-US" sz="900" b="1" dirty="0">
                          <a:solidFill>
                            <a:schemeClr val="accent4"/>
                          </a:solidFill>
                          <a:effectLst/>
                        </a:rPr>
                        <a:t>BC</a:t>
                      </a:r>
                      <a:endParaRPr lang="en-US" sz="900" b="1"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44402" marR="44402" marT="0" marB="0" anchor="ctr">
                    <a:solidFill>
                      <a:schemeClr val="accent2">
                        <a:lumMod val="20000"/>
                        <a:lumOff val="80000"/>
                      </a:schemeClr>
                    </a:solidFill>
                  </a:tcPr>
                </a:tc>
                <a:tc>
                  <a:txBody>
                    <a:bodyPr/>
                    <a:lstStyle/>
                    <a:p>
                      <a:pPr marL="0" marR="0" algn="ctr">
                        <a:lnSpc>
                          <a:spcPct val="107000"/>
                        </a:lnSpc>
                        <a:spcBef>
                          <a:spcPts val="0"/>
                        </a:spcBef>
                        <a:spcAft>
                          <a:spcPts val="0"/>
                        </a:spcAft>
                        <a:tabLst>
                          <a:tab pos="5280025" algn="l"/>
                        </a:tabLst>
                      </a:pPr>
                      <a:r>
                        <a:rPr lang="en-US" sz="900">
                          <a:solidFill>
                            <a:schemeClr val="accent4"/>
                          </a:solidFill>
                          <a:effectLst/>
                        </a:rPr>
                        <a:t> </a:t>
                      </a:r>
                      <a:endParaRPr lang="en-US" sz="9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44402" marR="44402" marT="0" marB="0"/>
                </a:tc>
                <a:tc>
                  <a:txBody>
                    <a:bodyPr/>
                    <a:lstStyle/>
                    <a:p>
                      <a:pPr marL="0" marR="0">
                        <a:lnSpc>
                          <a:spcPct val="107000"/>
                        </a:lnSpc>
                        <a:spcBef>
                          <a:spcPts val="0"/>
                        </a:spcBef>
                        <a:spcAft>
                          <a:spcPts val="0"/>
                        </a:spcAft>
                        <a:tabLst>
                          <a:tab pos="5280025" algn="l"/>
                        </a:tabLst>
                      </a:pPr>
                      <a:r>
                        <a:rPr lang="en-US" sz="900">
                          <a:solidFill>
                            <a:schemeClr val="accent4"/>
                          </a:solidFill>
                          <a:effectLst/>
                        </a:rPr>
                        <a:t>Eligible for annual routine screening, but no supplemental screening, referred to high risk clinic</a:t>
                      </a:r>
                      <a:endParaRPr lang="en-US" sz="9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44402" marR="44402" marT="0" marB="0"/>
                </a:tc>
                <a:tc>
                  <a:txBody>
                    <a:bodyPr/>
                    <a:lstStyle/>
                    <a:p>
                      <a:pPr marL="0" marR="0" algn="ctr">
                        <a:lnSpc>
                          <a:spcPct val="107000"/>
                        </a:lnSpc>
                        <a:spcBef>
                          <a:spcPts val="0"/>
                        </a:spcBef>
                        <a:spcAft>
                          <a:spcPts val="0"/>
                        </a:spcAft>
                        <a:tabLst>
                          <a:tab pos="5280025" algn="l"/>
                        </a:tabLst>
                      </a:pPr>
                      <a:r>
                        <a:rPr lang="en-US" sz="900">
                          <a:solidFill>
                            <a:schemeClr val="accent4"/>
                          </a:solidFill>
                          <a:effectLst/>
                        </a:rPr>
                        <a:t>Mammography</a:t>
                      </a:r>
                      <a:endParaRPr lang="en-US" sz="9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44402" marR="44402" marT="0" marB="0"/>
                </a:tc>
                <a:tc>
                  <a:txBody>
                    <a:bodyPr/>
                    <a:lstStyle/>
                    <a:p>
                      <a:pPr marL="0" marR="0" algn="ctr">
                        <a:lnSpc>
                          <a:spcPct val="107000"/>
                        </a:lnSpc>
                        <a:spcBef>
                          <a:spcPts val="0"/>
                        </a:spcBef>
                        <a:spcAft>
                          <a:spcPts val="0"/>
                        </a:spcAft>
                        <a:tabLst>
                          <a:tab pos="5280025" algn="l"/>
                        </a:tabLst>
                      </a:pPr>
                      <a:r>
                        <a:rPr lang="en-US" sz="900">
                          <a:solidFill>
                            <a:schemeClr val="accent4"/>
                          </a:solidFill>
                          <a:effectLst/>
                        </a:rPr>
                        <a:t>40</a:t>
                      </a:r>
                      <a:endParaRPr lang="en-US" sz="9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44402" marR="44402" marT="0" marB="0"/>
                </a:tc>
                <a:tc>
                  <a:txBody>
                    <a:bodyPr/>
                    <a:lstStyle/>
                    <a:p>
                      <a:pPr marL="0" marR="0" algn="ctr">
                        <a:lnSpc>
                          <a:spcPct val="107000"/>
                        </a:lnSpc>
                        <a:spcBef>
                          <a:spcPts val="0"/>
                        </a:spcBef>
                        <a:spcAft>
                          <a:spcPts val="0"/>
                        </a:spcAft>
                        <a:tabLst>
                          <a:tab pos="5280025" algn="l"/>
                        </a:tabLst>
                      </a:pPr>
                      <a:r>
                        <a:rPr lang="en-US" sz="900">
                          <a:solidFill>
                            <a:schemeClr val="accent4"/>
                          </a:solidFill>
                          <a:effectLst/>
                        </a:rPr>
                        <a:t>Annual</a:t>
                      </a:r>
                      <a:endParaRPr lang="en-US" sz="9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44402" marR="44402" marT="0" marB="0"/>
                </a:tc>
                <a:tc>
                  <a:txBody>
                    <a:bodyPr/>
                    <a:lstStyle/>
                    <a:p>
                      <a:pPr marL="0" marR="0" algn="ctr">
                        <a:lnSpc>
                          <a:spcPct val="107000"/>
                        </a:lnSpc>
                        <a:spcBef>
                          <a:spcPts val="0"/>
                        </a:spcBef>
                        <a:spcAft>
                          <a:spcPts val="0"/>
                        </a:spcAft>
                        <a:tabLst>
                          <a:tab pos="5280025" algn="l"/>
                        </a:tabLst>
                      </a:pPr>
                      <a:r>
                        <a:rPr lang="en-US" sz="900">
                          <a:solidFill>
                            <a:schemeClr val="accent4"/>
                          </a:solidFill>
                          <a:effectLst/>
                        </a:rPr>
                        <a:t>74</a:t>
                      </a:r>
                      <a:endParaRPr lang="en-US" sz="9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44402" marR="44402" marT="0" marB="0"/>
                </a:tc>
                <a:extLst>
                  <a:ext uri="{0D108BD9-81ED-4DB2-BD59-A6C34878D82A}">
                    <a16:rowId xmlns:a16="http://schemas.microsoft.com/office/drawing/2014/main" val="4030789655"/>
                  </a:ext>
                </a:extLst>
              </a:tr>
              <a:tr h="320345">
                <a:tc>
                  <a:txBody>
                    <a:bodyPr/>
                    <a:lstStyle/>
                    <a:p>
                      <a:pPr marL="0" marR="0" algn="ctr">
                        <a:lnSpc>
                          <a:spcPct val="107000"/>
                        </a:lnSpc>
                        <a:spcBef>
                          <a:spcPts val="720"/>
                        </a:spcBef>
                        <a:spcAft>
                          <a:spcPts val="720"/>
                        </a:spcAft>
                        <a:tabLst>
                          <a:tab pos="5280025" algn="l"/>
                        </a:tabLst>
                      </a:pPr>
                      <a:r>
                        <a:rPr lang="en-US" sz="900" b="1" dirty="0">
                          <a:solidFill>
                            <a:schemeClr val="accent4"/>
                          </a:solidFill>
                          <a:effectLst/>
                        </a:rPr>
                        <a:t>AB</a:t>
                      </a:r>
                      <a:endParaRPr lang="en-US" sz="900" b="1"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44402" marR="44402" marT="0" marB="0" anchor="ctr">
                    <a:solidFill>
                      <a:schemeClr val="accent2">
                        <a:lumMod val="20000"/>
                        <a:lumOff val="80000"/>
                      </a:schemeClr>
                    </a:solidFill>
                  </a:tcPr>
                </a:tc>
                <a:tc>
                  <a:txBody>
                    <a:bodyPr/>
                    <a:lstStyle/>
                    <a:p>
                      <a:pPr marL="0" marR="0" algn="ctr">
                        <a:lnSpc>
                          <a:spcPct val="107000"/>
                        </a:lnSpc>
                        <a:spcBef>
                          <a:spcPts val="0"/>
                        </a:spcBef>
                        <a:spcAft>
                          <a:spcPts val="0"/>
                        </a:spcAft>
                        <a:tabLst>
                          <a:tab pos="5280025" algn="l"/>
                        </a:tabLst>
                      </a:pPr>
                      <a:r>
                        <a:rPr lang="en-US" sz="900">
                          <a:solidFill>
                            <a:schemeClr val="accent4"/>
                          </a:solidFill>
                          <a:effectLst/>
                        </a:rPr>
                        <a:t> </a:t>
                      </a:r>
                      <a:endParaRPr lang="en-US" sz="9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44402" marR="44402" marT="0" marB="0"/>
                </a:tc>
                <a:tc>
                  <a:txBody>
                    <a:bodyPr/>
                    <a:lstStyle/>
                    <a:p>
                      <a:pPr marL="0" marR="0">
                        <a:lnSpc>
                          <a:spcPct val="107000"/>
                        </a:lnSpc>
                        <a:spcBef>
                          <a:spcPts val="0"/>
                        </a:spcBef>
                        <a:spcAft>
                          <a:spcPts val="0"/>
                        </a:spcAft>
                        <a:tabLst>
                          <a:tab pos="5280025" algn="l"/>
                        </a:tabLst>
                      </a:pPr>
                      <a:r>
                        <a:rPr lang="en-US" sz="900">
                          <a:solidFill>
                            <a:schemeClr val="accent4"/>
                          </a:solidFill>
                          <a:effectLst/>
                        </a:rPr>
                        <a:t>Managed by PCP or high risk clinics</a:t>
                      </a:r>
                      <a:endParaRPr lang="en-US" sz="9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44402" marR="44402" marT="0" marB="0"/>
                </a:tc>
                <a:tc>
                  <a:txBody>
                    <a:bodyPr/>
                    <a:lstStyle/>
                    <a:p>
                      <a:pPr marL="0" marR="0" algn="ctr">
                        <a:lnSpc>
                          <a:spcPct val="107000"/>
                        </a:lnSpc>
                        <a:spcBef>
                          <a:spcPts val="0"/>
                        </a:spcBef>
                        <a:spcAft>
                          <a:spcPts val="0"/>
                        </a:spcAft>
                        <a:tabLst>
                          <a:tab pos="5280025" algn="l"/>
                        </a:tabLst>
                      </a:pPr>
                      <a:r>
                        <a:rPr lang="en-US" sz="900">
                          <a:solidFill>
                            <a:schemeClr val="accent4"/>
                          </a:solidFill>
                          <a:effectLst/>
                        </a:rPr>
                        <a:t>Mammography &amp; screening breast MRI</a:t>
                      </a:r>
                      <a:endParaRPr lang="en-US" sz="9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44402" marR="44402" marT="0" marB="0"/>
                </a:tc>
                <a:tc>
                  <a:txBody>
                    <a:bodyPr/>
                    <a:lstStyle/>
                    <a:p>
                      <a:pPr marL="0" marR="0" algn="ctr">
                        <a:lnSpc>
                          <a:spcPct val="107000"/>
                        </a:lnSpc>
                        <a:spcBef>
                          <a:spcPts val="0"/>
                        </a:spcBef>
                        <a:spcAft>
                          <a:spcPts val="0"/>
                        </a:spcAft>
                        <a:tabLst>
                          <a:tab pos="5280025" algn="l"/>
                        </a:tabLst>
                      </a:pPr>
                      <a:r>
                        <a:rPr lang="en-US" sz="900">
                          <a:solidFill>
                            <a:schemeClr val="accent4"/>
                          </a:solidFill>
                          <a:effectLst/>
                        </a:rPr>
                        <a:t>No earlier than 25 and no later than 40</a:t>
                      </a:r>
                      <a:endParaRPr lang="en-US" sz="9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44402" marR="44402" marT="0" marB="0"/>
                </a:tc>
                <a:tc>
                  <a:txBody>
                    <a:bodyPr/>
                    <a:lstStyle/>
                    <a:p>
                      <a:pPr marL="0" marR="0" algn="ctr">
                        <a:lnSpc>
                          <a:spcPct val="107000"/>
                        </a:lnSpc>
                        <a:spcBef>
                          <a:spcPts val="0"/>
                        </a:spcBef>
                        <a:spcAft>
                          <a:spcPts val="0"/>
                        </a:spcAft>
                        <a:tabLst>
                          <a:tab pos="5280025" algn="l"/>
                        </a:tabLst>
                      </a:pPr>
                      <a:r>
                        <a:rPr lang="en-US" sz="900">
                          <a:solidFill>
                            <a:schemeClr val="accent4"/>
                          </a:solidFill>
                          <a:effectLst/>
                        </a:rPr>
                        <a:t>Annual</a:t>
                      </a:r>
                      <a:endParaRPr lang="en-US" sz="9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44402" marR="44402" marT="0" marB="0"/>
                </a:tc>
                <a:tc>
                  <a:txBody>
                    <a:bodyPr/>
                    <a:lstStyle/>
                    <a:p>
                      <a:pPr marL="0" marR="0" algn="ctr">
                        <a:lnSpc>
                          <a:spcPct val="107000"/>
                        </a:lnSpc>
                        <a:spcBef>
                          <a:spcPts val="0"/>
                        </a:spcBef>
                        <a:spcAft>
                          <a:spcPts val="0"/>
                        </a:spcAft>
                        <a:tabLst>
                          <a:tab pos="5280025" algn="l"/>
                        </a:tabLst>
                      </a:pPr>
                      <a:r>
                        <a:rPr lang="en-US" sz="900">
                          <a:solidFill>
                            <a:schemeClr val="accent4"/>
                          </a:solidFill>
                          <a:effectLst/>
                        </a:rPr>
                        <a:t>74</a:t>
                      </a:r>
                      <a:endParaRPr lang="en-US" sz="9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44402" marR="44402" marT="0" marB="0"/>
                </a:tc>
                <a:extLst>
                  <a:ext uri="{0D108BD9-81ED-4DB2-BD59-A6C34878D82A}">
                    <a16:rowId xmlns:a16="http://schemas.microsoft.com/office/drawing/2014/main" val="1072895931"/>
                  </a:ext>
                </a:extLst>
              </a:tr>
              <a:tr h="211969">
                <a:tc>
                  <a:txBody>
                    <a:bodyPr/>
                    <a:lstStyle/>
                    <a:p>
                      <a:pPr marL="0" marR="0" algn="ctr">
                        <a:lnSpc>
                          <a:spcPct val="107000"/>
                        </a:lnSpc>
                        <a:spcBef>
                          <a:spcPts val="720"/>
                        </a:spcBef>
                        <a:spcAft>
                          <a:spcPts val="720"/>
                        </a:spcAft>
                        <a:tabLst>
                          <a:tab pos="5280025" algn="l"/>
                        </a:tabLst>
                      </a:pPr>
                      <a:r>
                        <a:rPr lang="en-US" sz="900" b="1">
                          <a:solidFill>
                            <a:schemeClr val="accent4"/>
                          </a:solidFill>
                          <a:effectLst/>
                        </a:rPr>
                        <a:t>SK</a:t>
                      </a:r>
                      <a:endParaRPr lang="en-US" sz="900" b="1">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44402" marR="44402" marT="0" marB="0" anchor="ctr">
                    <a:solidFill>
                      <a:schemeClr val="accent2">
                        <a:lumMod val="20000"/>
                        <a:lumOff val="80000"/>
                      </a:schemeClr>
                    </a:solidFill>
                  </a:tcPr>
                </a:tc>
                <a:tc>
                  <a:txBody>
                    <a:bodyPr/>
                    <a:lstStyle/>
                    <a:p>
                      <a:pPr marL="0" marR="0" algn="ctr">
                        <a:lnSpc>
                          <a:spcPct val="107000"/>
                        </a:lnSpc>
                        <a:spcBef>
                          <a:spcPts val="0"/>
                        </a:spcBef>
                        <a:spcAft>
                          <a:spcPts val="0"/>
                        </a:spcAft>
                        <a:tabLst>
                          <a:tab pos="5280025" algn="l"/>
                        </a:tabLst>
                      </a:pPr>
                      <a:r>
                        <a:rPr lang="en-US" sz="900">
                          <a:solidFill>
                            <a:schemeClr val="accent4"/>
                          </a:solidFill>
                          <a:effectLst/>
                        </a:rPr>
                        <a:t> </a:t>
                      </a:r>
                      <a:endParaRPr lang="en-US" sz="9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44402" marR="44402" marT="0" marB="0"/>
                </a:tc>
                <a:tc>
                  <a:txBody>
                    <a:bodyPr/>
                    <a:lstStyle/>
                    <a:p>
                      <a:pPr marL="0" marR="0">
                        <a:lnSpc>
                          <a:spcPct val="107000"/>
                        </a:lnSpc>
                        <a:spcBef>
                          <a:spcPts val="0"/>
                        </a:spcBef>
                        <a:spcAft>
                          <a:spcPts val="0"/>
                        </a:spcAft>
                        <a:tabLst>
                          <a:tab pos="5280025" algn="l"/>
                        </a:tabLst>
                      </a:pPr>
                      <a:r>
                        <a:rPr lang="en-US" sz="900">
                          <a:solidFill>
                            <a:schemeClr val="accent4"/>
                          </a:solidFill>
                          <a:effectLst/>
                        </a:rPr>
                        <a:t>Managed by PCP referral to High Risk Screening program</a:t>
                      </a:r>
                      <a:endParaRPr lang="en-US" sz="9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44402" marR="44402" marT="0" marB="0"/>
                </a:tc>
                <a:tc>
                  <a:txBody>
                    <a:bodyPr/>
                    <a:lstStyle/>
                    <a:p>
                      <a:pPr marL="0" marR="0" algn="ctr">
                        <a:lnSpc>
                          <a:spcPct val="107000"/>
                        </a:lnSpc>
                        <a:spcBef>
                          <a:spcPts val="0"/>
                        </a:spcBef>
                        <a:spcAft>
                          <a:spcPts val="0"/>
                        </a:spcAft>
                        <a:tabLst>
                          <a:tab pos="5280025" algn="l"/>
                        </a:tabLst>
                      </a:pPr>
                      <a:r>
                        <a:rPr lang="en-US" sz="900">
                          <a:solidFill>
                            <a:schemeClr val="accent4"/>
                          </a:solidFill>
                          <a:effectLst/>
                        </a:rPr>
                        <a:t>N/A</a:t>
                      </a:r>
                      <a:endParaRPr lang="en-US" sz="9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44402" marR="44402" marT="0" marB="0"/>
                </a:tc>
                <a:tc>
                  <a:txBody>
                    <a:bodyPr/>
                    <a:lstStyle/>
                    <a:p>
                      <a:pPr marL="0" marR="0" algn="ctr">
                        <a:lnSpc>
                          <a:spcPct val="107000"/>
                        </a:lnSpc>
                        <a:spcBef>
                          <a:spcPts val="0"/>
                        </a:spcBef>
                        <a:spcAft>
                          <a:spcPts val="0"/>
                        </a:spcAft>
                        <a:tabLst>
                          <a:tab pos="5280025" algn="l"/>
                        </a:tabLst>
                      </a:pPr>
                      <a:r>
                        <a:rPr lang="en-US" sz="900">
                          <a:solidFill>
                            <a:schemeClr val="accent4"/>
                          </a:solidFill>
                          <a:effectLst/>
                        </a:rPr>
                        <a:t>N/A</a:t>
                      </a:r>
                      <a:endParaRPr lang="en-US" sz="9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44402" marR="44402" marT="0" marB="0"/>
                </a:tc>
                <a:tc>
                  <a:txBody>
                    <a:bodyPr/>
                    <a:lstStyle/>
                    <a:p>
                      <a:pPr marL="0" marR="0" algn="ctr">
                        <a:lnSpc>
                          <a:spcPct val="107000"/>
                        </a:lnSpc>
                        <a:spcBef>
                          <a:spcPts val="0"/>
                        </a:spcBef>
                        <a:spcAft>
                          <a:spcPts val="0"/>
                        </a:spcAft>
                        <a:tabLst>
                          <a:tab pos="5280025" algn="l"/>
                        </a:tabLst>
                      </a:pPr>
                      <a:r>
                        <a:rPr lang="en-US" sz="900">
                          <a:solidFill>
                            <a:schemeClr val="accent4"/>
                          </a:solidFill>
                          <a:effectLst/>
                        </a:rPr>
                        <a:t>N/A</a:t>
                      </a:r>
                      <a:endParaRPr lang="en-US" sz="9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44402" marR="44402" marT="0" marB="0"/>
                </a:tc>
                <a:tc>
                  <a:txBody>
                    <a:bodyPr/>
                    <a:lstStyle/>
                    <a:p>
                      <a:pPr marL="0" marR="0" algn="ctr">
                        <a:lnSpc>
                          <a:spcPct val="107000"/>
                        </a:lnSpc>
                        <a:spcBef>
                          <a:spcPts val="0"/>
                        </a:spcBef>
                        <a:spcAft>
                          <a:spcPts val="0"/>
                        </a:spcAft>
                        <a:tabLst>
                          <a:tab pos="5280025" algn="l"/>
                        </a:tabLst>
                      </a:pPr>
                      <a:r>
                        <a:rPr lang="en-US" sz="900">
                          <a:solidFill>
                            <a:schemeClr val="accent4"/>
                          </a:solidFill>
                          <a:effectLst/>
                        </a:rPr>
                        <a:t>N/A</a:t>
                      </a:r>
                      <a:endParaRPr lang="en-US" sz="9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44402" marR="44402" marT="0" marB="0"/>
                </a:tc>
                <a:extLst>
                  <a:ext uri="{0D108BD9-81ED-4DB2-BD59-A6C34878D82A}">
                    <a16:rowId xmlns:a16="http://schemas.microsoft.com/office/drawing/2014/main" val="2619798925"/>
                  </a:ext>
                </a:extLst>
              </a:tr>
              <a:tr h="428720">
                <a:tc>
                  <a:txBody>
                    <a:bodyPr/>
                    <a:lstStyle/>
                    <a:p>
                      <a:pPr marL="0" marR="0" algn="ctr">
                        <a:lnSpc>
                          <a:spcPct val="107000"/>
                        </a:lnSpc>
                        <a:spcBef>
                          <a:spcPts val="720"/>
                        </a:spcBef>
                        <a:spcAft>
                          <a:spcPts val="720"/>
                        </a:spcAft>
                        <a:tabLst>
                          <a:tab pos="5280025" algn="l"/>
                        </a:tabLst>
                      </a:pPr>
                      <a:r>
                        <a:rPr lang="en-US" sz="900" b="1" dirty="0">
                          <a:solidFill>
                            <a:schemeClr val="accent4"/>
                          </a:solidFill>
                          <a:effectLst/>
                        </a:rPr>
                        <a:t>MB</a:t>
                      </a:r>
                      <a:endParaRPr lang="en-US" sz="900" b="1"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44402" marR="44402" marT="0" marB="0" anchor="ctr">
                    <a:solidFill>
                      <a:schemeClr val="accent2">
                        <a:lumMod val="20000"/>
                        <a:lumOff val="80000"/>
                      </a:schemeClr>
                    </a:solidFill>
                  </a:tcPr>
                </a:tc>
                <a:tc>
                  <a:txBody>
                    <a:bodyPr/>
                    <a:lstStyle/>
                    <a:p>
                      <a:pPr marL="0" marR="0" algn="ctr">
                        <a:lnSpc>
                          <a:spcPct val="107000"/>
                        </a:lnSpc>
                        <a:spcBef>
                          <a:spcPts val="0"/>
                        </a:spcBef>
                        <a:spcAft>
                          <a:spcPts val="0"/>
                        </a:spcAft>
                        <a:tabLst>
                          <a:tab pos="5280025" algn="l"/>
                        </a:tabLst>
                      </a:pPr>
                      <a:r>
                        <a:rPr lang="en-US" sz="900">
                          <a:solidFill>
                            <a:schemeClr val="accent4"/>
                          </a:solidFill>
                          <a:effectLst/>
                        </a:rPr>
                        <a:t> </a:t>
                      </a:r>
                      <a:endParaRPr lang="en-US" sz="9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44402" marR="44402" marT="0" marB="0"/>
                </a:tc>
                <a:tc>
                  <a:txBody>
                    <a:bodyPr/>
                    <a:lstStyle/>
                    <a:p>
                      <a:pPr marL="0" marR="0">
                        <a:lnSpc>
                          <a:spcPct val="107000"/>
                        </a:lnSpc>
                        <a:spcBef>
                          <a:spcPts val="0"/>
                        </a:spcBef>
                        <a:spcAft>
                          <a:spcPts val="0"/>
                        </a:spcAft>
                        <a:tabLst>
                          <a:tab pos="5280025" algn="l"/>
                        </a:tabLst>
                      </a:pPr>
                      <a:r>
                        <a:rPr lang="en-US" sz="900">
                          <a:solidFill>
                            <a:schemeClr val="accent4"/>
                          </a:solidFill>
                          <a:effectLst/>
                        </a:rPr>
                        <a:t>Eligible for annual routine screening</a:t>
                      </a:r>
                      <a:endParaRPr lang="en-US" sz="9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44402" marR="44402" marT="0" marB="0"/>
                </a:tc>
                <a:tc>
                  <a:txBody>
                    <a:bodyPr/>
                    <a:lstStyle/>
                    <a:p>
                      <a:pPr marL="0" marR="0" algn="ctr">
                        <a:lnSpc>
                          <a:spcPct val="107000"/>
                        </a:lnSpc>
                        <a:spcBef>
                          <a:spcPts val="0"/>
                        </a:spcBef>
                        <a:spcAft>
                          <a:spcPts val="0"/>
                        </a:spcAft>
                        <a:tabLst>
                          <a:tab pos="5280025" algn="l"/>
                        </a:tabLst>
                      </a:pPr>
                      <a:r>
                        <a:rPr lang="en-US" sz="900">
                          <a:solidFill>
                            <a:schemeClr val="accent4"/>
                          </a:solidFill>
                          <a:effectLst/>
                        </a:rPr>
                        <a:t>Mammography</a:t>
                      </a:r>
                      <a:endParaRPr lang="en-US" sz="9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44402" marR="44402" marT="0" marB="0"/>
                </a:tc>
                <a:tc>
                  <a:txBody>
                    <a:bodyPr/>
                    <a:lstStyle/>
                    <a:p>
                      <a:pPr marL="0" marR="0" algn="ctr">
                        <a:lnSpc>
                          <a:spcPct val="107000"/>
                        </a:lnSpc>
                        <a:spcBef>
                          <a:spcPts val="0"/>
                        </a:spcBef>
                        <a:spcAft>
                          <a:spcPts val="0"/>
                        </a:spcAft>
                        <a:tabLst>
                          <a:tab pos="5280025" algn="l"/>
                        </a:tabLst>
                      </a:pPr>
                      <a:r>
                        <a:rPr lang="en-US" sz="900">
                          <a:solidFill>
                            <a:schemeClr val="accent4"/>
                          </a:solidFill>
                          <a:effectLst/>
                        </a:rPr>
                        <a:t>50</a:t>
                      </a:r>
                      <a:endParaRPr lang="en-US" sz="9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44402" marR="44402" marT="0" marB="0"/>
                </a:tc>
                <a:tc>
                  <a:txBody>
                    <a:bodyPr/>
                    <a:lstStyle/>
                    <a:p>
                      <a:pPr marL="0" marR="0" algn="ctr">
                        <a:lnSpc>
                          <a:spcPct val="107000"/>
                        </a:lnSpc>
                        <a:spcBef>
                          <a:spcPts val="0"/>
                        </a:spcBef>
                        <a:spcAft>
                          <a:spcPts val="0"/>
                        </a:spcAft>
                        <a:tabLst>
                          <a:tab pos="5280025" algn="l"/>
                        </a:tabLst>
                      </a:pPr>
                      <a:r>
                        <a:rPr lang="en-US" sz="900">
                          <a:solidFill>
                            <a:schemeClr val="accent4"/>
                          </a:solidFill>
                          <a:effectLst/>
                        </a:rPr>
                        <a:t>Annual (can vary)</a:t>
                      </a:r>
                    </a:p>
                    <a:p>
                      <a:pPr marL="0" marR="0" algn="ctr">
                        <a:lnSpc>
                          <a:spcPct val="107000"/>
                        </a:lnSpc>
                        <a:spcBef>
                          <a:spcPts val="0"/>
                        </a:spcBef>
                        <a:spcAft>
                          <a:spcPts val="0"/>
                        </a:spcAft>
                        <a:tabLst>
                          <a:tab pos="5280025" algn="l"/>
                        </a:tabLst>
                      </a:pPr>
                      <a:r>
                        <a:rPr lang="en-US" sz="900">
                          <a:solidFill>
                            <a:schemeClr val="accent4"/>
                          </a:solidFill>
                          <a:effectLst/>
                        </a:rPr>
                        <a:t>Or as per radiologist recommendations</a:t>
                      </a:r>
                      <a:endParaRPr lang="en-US" sz="9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44402" marR="44402" marT="0" marB="0"/>
                </a:tc>
                <a:tc>
                  <a:txBody>
                    <a:bodyPr/>
                    <a:lstStyle/>
                    <a:p>
                      <a:pPr marL="0" marR="0" algn="ctr">
                        <a:lnSpc>
                          <a:spcPct val="107000"/>
                        </a:lnSpc>
                        <a:spcBef>
                          <a:spcPts val="0"/>
                        </a:spcBef>
                        <a:spcAft>
                          <a:spcPts val="0"/>
                        </a:spcAft>
                        <a:tabLst>
                          <a:tab pos="5280025" algn="l"/>
                        </a:tabLst>
                      </a:pPr>
                      <a:r>
                        <a:rPr lang="en-US" sz="900">
                          <a:solidFill>
                            <a:schemeClr val="accent4"/>
                          </a:solidFill>
                          <a:effectLst/>
                        </a:rPr>
                        <a:t>74</a:t>
                      </a:r>
                    </a:p>
                    <a:p>
                      <a:pPr marL="0" marR="0" algn="ctr">
                        <a:lnSpc>
                          <a:spcPct val="107000"/>
                        </a:lnSpc>
                        <a:spcBef>
                          <a:spcPts val="0"/>
                        </a:spcBef>
                        <a:spcAft>
                          <a:spcPts val="0"/>
                        </a:spcAft>
                        <a:tabLst>
                          <a:tab pos="5280025" algn="l"/>
                        </a:tabLst>
                      </a:pPr>
                      <a:r>
                        <a:rPr lang="en-US" sz="900">
                          <a:solidFill>
                            <a:schemeClr val="accent4"/>
                          </a:solidFill>
                          <a:effectLst/>
                        </a:rPr>
                        <a:t>(75+ have option to continue screening</a:t>
                      </a:r>
                      <a:endParaRPr lang="en-US" sz="9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44402" marR="44402" marT="0" marB="0"/>
                </a:tc>
                <a:extLst>
                  <a:ext uri="{0D108BD9-81ED-4DB2-BD59-A6C34878D82A}">
                    <a16:rowId xmlns:a16="http://schemas.microsoft.com/office/drawing/2014/main" val="2546583014"/>
                  </a:ext>
                </a:extLst>
              </a:tr>
              <a:tr h="970597">
                <a:tc>
                  <a:txBody>
                    <a:bodyPr/>
                    <a:lstStyle/>
                    <a:p>
                      <a:pPr marL="0" marR="0" algn="ctr">
                        <a:lnSpc>
                          <a:spcPct val="107000"/>
                        </a:lnSpc>
                        <a:spcBef>
                          <a:spcPts val="720"/>
                        </a:spcBef>
                        <a:spcAft>
                          <a:spcPts val="720"/>
                        </a:spcAft>
                        <a:tabLst>
                          <a:tab pos="5280025" algn="l"/>
                        </a:tabLst>
                      </a:pPr>
                      <a:r>
                        <a:rPr lang="en-US" sz="900" b="1" dirty="0">
                          <a:solidFill>
                            <a:schemeClr val="accent4"/>
                          </a:solidFill>
                          <a:effectLst/>
                        </a:rPr>
                        <a:t>ON*</a:t>
                      </a:r>
                      <a:endParaRPr lang="en-US" sz="900" b="1"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44402" marR="44402" marT="0" marB="0" anchor="ctr">
                    <a:solidFill>
                      <a:schemeClr val="accent2">
                        <a:lumMod val="20000"/>
                        <a:lumOff val="80000"/>
                      </a:schemeClr>
                    </a:solidFill>
                  </a:tcPr>
                </a:tc>
                <a:tc>
                  <a:txBody>
                    <a:bodyPr/>
                    <a:lstStyle/>
                    <a:p>
                      <a:pPr marL="0" marR="0" algn="ctr">
                        <a:lnSpc>
                          <a:spcPct val="107000"/>
                        </a:lnSpc>
                        <a:spcBef>
                          <a:spcPts val="0"/>
                        </a:spcBef>
                        <a:spcAft>
                          <a:spcPts val="0"/>
                        </a:spcAft>
                        <a:tabLst>
                          <a:tab pos="5280025" algn="l"/>
                        </a:tabLst>
                      </a:pPr>
                      <a:r>
                        <a:rPr lang="en-US" sz="900">
                          <a:solidFill>
                            <a:schemeClr val="accent4"/>
                          </a:solidFill>
                          <a:effectLst/>
                        </a:rPr>
                        <a:t>✓</a:t>
                      </a:r>
                      <a:endParaRPr lang="en-US" sz="9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44402" marR="44402" marT="0" marB="0"/>
                </a:tc>
                <a:tc>
                  <a:txBody>
                    <a:bodyPr/>
                    <a:lstStyle/>
                    <a:p>
                      <a:pPr marL="0" marR="0">
                        <a:lnSpc>
                          <a:spcPct val="107000"/>
                        </a:lnSpc>
                        <a:spcBef>
                          <a:spcPts val="0"/>
                        </a:spcBef>
                        <a:spcAft>
                          <a:spcPts val="0"/>
                        </a:spcAft>
                        <a:tabLst>
                          <a:tab pos="5280025" algn="l"/>
                        </a:tabLst>
                      </a:pPr>
                      <a:r>
                        <a:rPr lang="en-US" sz="900">
                          <a:solidFill>
                            <a:schemeClr val="accent4"/>
                          </a:solidFill>
                          <a:effectLst/>
                        </a:rPr>
                        <a:t>Referred to the High Risk OBSP by physician</a:t>
                      </a:r>
                    </a:p>
                    <a:p>
                      <a:pPr marL="0" marR="0">
                        <a:lnSpc>
                          <a:spcPct val="107000"/>
                        </a:lnSpc>
                        <a:spcBef>
                          <a:spcPts val="0"/>
                        </a:spcBef>
                        <a:spcAft>
                          <a:spcPts val="0"/>
                        </a:spcAft>
                        <a:tabLst>
                          <a:tab pos="5280025" algn="l"/>
                        </a:tabLst>
                      </a:pPr>
                      <a:r>
                        <a:rPr lang="en-US" sz="900">
                          <a:solidFill>
                            <a:schemeClr val="accent4"/>
                          </a:solidFill>
                          <a:effectLst/>
                        </a:rPr>
                        <a:t> </a:t>
                      </a:r>
                    </a:p>
                    <a:p>
                      <a:pPr marL="0" marR="0">
                        <a:lnSpc>
                          <a:spcPct val="107000"/>
                        </a:lnSpc>
                        <a:spcBef>
                          <a:spcPts val="0"/>
                        </a:spcBef>
                        <a:spcAft>
                          <a:spcPts val="0"/>
                        </a:spcAft>
                        <a:tabLst>
                          <a:tab pos="5280025" algn="l"/>
                        </a:tabLst>
                      </a:pPr>
                      <a:r>
                        <a:rPr lang="en-US" sz="900">
                          <a:solidFill>
                            <a:schemeClr val="accent4"/>
                          </a:solidFill>
                          <a:effectLst/>
                        </a:rPr>
                        <a:t>Once enrolled in the High Risk OBSP, the participant’s High Risk OBSP site manages their initial and subsequent screenings and communication of results.</a:t>
                      </a:r>
                    </a:p>
                    <a:p>
                      <a:pPr marL="0" marR="0">
                        <a:lnSpc>
                          <a:spcPct val="107000"/>
                        </a:lnSpc>
                        <a:spcBef>
                          <a:spcPts val="0"/>
                        </a:spcBef>
                        <a:spcAft>
                          <a:spcPts val="0"/>
                        </a:spcAft>
                        <a:tabLst>
                          <a:tab pos="5280025" algn="l"/>
                        </a:tabLst>
                      </a:pPr>
                      <a:r>
                        <a:rPr lang="en-US" sz="900">
                          <a:solidFill>
                            <a:schemeClr val="accent4"/>
                          </a:solidFill>
                          <a:effectLst/>
                        </a:rPr>
                        <a:t> </a:t>
                      </a:r>
                    </a:p>
                    <a:p>
                      <a:pPr marL="0" marR="0">
                        <a:lnSpc>
                          <a:spcPct val="107000"/>
                        </a:lnSpc>
                        <a:spcBef>
                          <a:spcPts val="0"/>
                        </a:spcBef>
                        <a:spcAft>
                          <a:spcPts val="0"/>
                        </a:spcAft>
                        <a:tabLst>
                          <a:tab pos="5280025" algn="l"/>
                        </a:tabLst>
                      </a:pPr>
                      <a:r>
                        <a:rPr lang="en-US" sz="900">
                          <a:solidFill>
                            <a:schemeClr val="accent4"/>
                          </a:solidFill>
                          <a:effectLst/>
                        </a:rPr>
                        <a:t> </a:t>
                      </a:r>
                    </a:p>
                    <a:p>
                      <a:pPr marL="0" marR="0">
                        <a:lnSpc>
                          <a:spcPct val="107000"/>
                        </a:lnSpc>
                        <a:spcBef>
                          <a:spcPts val="0"/>
                        </a:spcBef>
                        <a:spcAft>
                          <a:spcPts val="0"/>
                        </a:spcAft>
                        <a:tabLst>
                          <a:tab pos="5280025" algn="l"/>
                        </a:tabLst>
                      </a:pPr>
                      <a:r>
                        <a:rPr lang="en-US" sz="900">
                          <a:solidFill>
                            <a:schemeClr val="accent4"/>
                          </a:solidFill>
                          <a:effectLst/>
                        </a:rPr>
                        <a:t> </a:t>
                      </a:r>
                    </a:p>
                    <a:p>
                      <a:pPr marL="0" marR="0">
                        <a:lnSpc>
                          <a:spcPct val="107000"/>
                        </a:lnSpc>
                        <a:spcBef>
                          <a:spcPts val="0"/>
                        </a:spcBef>
                        <a:spcAft>
                          <a:spcPts val="0"/>
                        </a:spcAft>
                        <a:tabLst>
                          <a:tab pos="5280025" algn="l"/>
                        </a:tabLst>
                      </a:pPr>
                      <a:r>
                        <a:rPr lang="en-US" sz="900">
                          <a:solidFill>
                            <a:schemeClr val="accent4"/>
                          </a:solidFill>
                          <a:effectLst/>
                        </a:rPr>
                        <a:t> </a:t>
                      </a:r>
                      <a:endParaRPr lang="en-US" sz="9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44402" marR="44402" marT="0" marB="0"/>
                </a:tc>
                <a:tc>
                  <a:txBody>
                    <a:bodyPr/>
                    <a:lstStyle/>
                    <a:p>
                      <a:pPr marL="0" marR="0" algn="ctr">
                        <a:lnSpc>
                          <a:spcPct val="107000"/>
                        </a:lnSpc>
                        <a:spcBef>
                          <a:spcPts val="0"/>
                        </a:spcBef>
                        <a:spcAft>
                          <a:spcPts val="0"/>
                        </a:spcAft>
                        <a:tabLst>
                          <a:tab pos="5280025" algn="l"/>
                        </a:tabLst>
                      </a:pPr>
                      <a:r>
                        <a:rPr lang="en-US" sz="900">
                          <a:solidFill>
                            <a:schemeClr val="accent4"/>
                          </a:solidFill>
                          <a:effectLst/>
                        </a:rPr>
                        <a:t>30-69: Mammography and MRI (or ultrasound if MRI is not medically appropriate)</a:t>
                      </a:r>
                    </a:p>
                    <a:p>
                      <a:pPr marL="0" marR="0" algn="ctr">
                        <a:lnSpc>
                          <a:spcPct val="107000"/>
                        </a:lnSpc>
                        <a:spcBef>
                          <a:spcPts val="0"/>
                        </a:spcBef>
                        <a:spcAft>
                          <a:spcPts val="0"/>
                        </a:spcAft>
                        <a:tabLst>
                          <a:tab pos="5280025" algn="l"/>
                        </a:tabLst>
                      </a:pPr>
                      <a:r>
                        <a:rPr lang="en-US" sz="900">
                          <a:solidFill>
                            <a:schemeClr val="accent4"/>
                          </a:solidFill>
                          <a:effectLst/>
                        </a:rPr>
                        <a:t>70-74: Mammography only</a:t>
                      </a:r>
                    </a:p>
                    <a:p>
                      <a:pPr marL="0" marR="0" algn="ctr">
                        <a:lnSpc>
                          <a:spcPct val="107000"/>
                        </a:lnSpc>
                        <a:spcBef>
                          <a:spcPts val="0"/>
                        </a:spcBef>
                        <a:spcAft>
                          <a:spcPts val="0"/>
                        </a:spcAft>
                        <a:tabLst>
                          <a:tab pos="5280025" algn="l"/>
                        </a:tabLst>
                      </a:pPr>
                      <a:r>
                        <a:rPr lang="en-US" sz="900">
                          <a:solidFill>
                            <a:schemeClr val="accent4"/>
                          </a:solidFill>
                          <a:effectLst/>
                        </a:rPr>
                        <a:t> </a:t>
                      </a:r>
                      <a:endParaRPr lang="en-US" sz="9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44402" marR="44402" marT="0" marB="0"/>
                </a:tc>
                <a:tc>
                  <a:txBody>
                    <a:bodyPr/>
                    <a:lstStyle/>
                    <a:p>
                      <a:pPr marL="0" marR="0" algn="ctr">
                        <a:lnSpc>
                          <a:spcPct val="107000"/>
                        </a:lnSpc>
                        <a:spcBef>
                          <a:spcPts val="0"/>
                        </a:spcBef>
                        <a:spcAft>
                          <a:spcPts val="0"/>
                        </a:spcAft>
                        <a:tabLst>
                          <a:tab pos="5280025" algn="l"/>
                        </a:tabLst>
                      </a:pPr>
                      <a:r>
                        <a:rPr lang="en-US" sz="900">
                          <a:solidFill>
                            <a:schemeClr val="accent4"/>
                          </a:solidFill>
                          <a:effectLst/>
                        </a:rPr>
                        <a:t>30</a:t>
                      </a:r>
                    </a:p>
                    <a:p>
                      <a:pPr marL="0" marR="0" algn="ctr">
                        <a:lnSpc>
                          <a:spcPct val="107000"/>
                        </a:lnSpc>
                        <a:spcBef>
                          <a:spcPts val="0"/>
                        </a:spcBef>
                        <a:spcAft>
                          <a:spcPts val="0"/>
                        </a:spcAft>
                        <a:tabLst>
                          <a:tab pos="5280025" algn="l"/>
                        </a:tabLst>
                      </a:pPr>
                      <a:r>
                        <a:rPr lang="en-US" sz="900">
                          <a:solidFill>
                            <a:schemeClr val="accent4"/>
                          </a:solidFill>
                          <a:effectLst/>
                        </a:rPr>
                        <a:t> </a:t>
                      </a:r>
                    </a:p>
                    <a:p>
                      <a:pPr marL="0" marR="0" algn="ctr">
                        <a:lnSpc>
                          <a:spcPct val="107000"/>
                        </a:lnSpc>
                        <a:spcBef>
                          <a:spcPts val="0"/>
                        </a:spcBef>
                        <a:spcAft>
                          <a:spcPts val="0"/>
                        </a:spcAft>
                        <a:tabLst>
                          <a:tab pos="5280025" algn="l"/>
                        </a:tabLst>
                      </a:pPr>
                      <a:r>
                        <a:rPr lang="en-US" sz="900">
                          <a:solidFill>
                            <a:schemeClr val="accent4"/>
                          </a:solidFill>
                          <a:effectLst/>
                        </a:rPr>
                        <a:t> </a:t>
                      </a:r>
                    </a:p>
                    <a:p>
                      <a:pPr marL="0" marR="0" algn="ctr">
                        <a:lnSpc>
                          <a:spcPct val="107000"/>
                        </a:lnSpc>
                        <a:spcBef>
                          <a:spcPts val="0"/>
                        </a:spcBef>
                        <a:spcAft>
                          <a:spcPts val="0"/>
                        </a:spcAft>
                        <a:tabLst>
                          <a:tab pos="5280025" algn="l"/>
                        </a:tabLst>
                      </a:pPr>
                      <a:r>
                        <a:rPr lang="en-US" sz="900">
                          <a:solidFill>
                            <a:schemeClr val="accent4"/>
                          </a:solidFill>
                          <a:effectLst/>
                        </a:rPr>
                        <a:t> </a:t>
                      </a:r>
                    </a:p>
                    <a:p>
                      <a:pPr marL="0" marR="0" algn="ctr">
                        <a:lnSpc>
                          <a:spcPct val="107000"/>
                        </a:lnSpc>
                        <a:spcBef>
                          <a:spcPts val="0"/>
                        </a:spcBef>
                        <a:spcAft>
                          <a:spcPts val="0"/>
                        </a:spcAft>
                        <a:tabLst>
                          <a:tab pos="5280025" algn="l"/>
                        </a:tabLst>
                      </a:pPr>
                      <a:r>
                        <a:rPr lang="en-US" sz="900">
                          <a:solidFill>
                            <a:schemeClr val="accent4"/>
                          </a:solidFill>
                          <a:effectLst/>
                        </a:rPr>
                        <a:t> </a:t>
                      </a:r>
                      <a:endParaRPr lang="en-US" sz="9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44402" marR="44402" marT="0" marB="0"/>
                </a:tc>
                <a:tc>
                  <a:txBody>
                    <a:bodyPr/>
                    <a:lstStyle/>
                    <a:p>
                      <a:pPr marL="0" marR="0" algn="ctr">
                        <a:lnSpc>
                          <a:spcPct val="107000"/>
                        </a:lnSpc>
                        <a:spcBef>
                          <a:spcPts val="0"/>
                        </a:spcBef>
                        <a:spcAft>
                          <a:spcPts val="0"/>
                        </a:spcAft>
                        <a:tabLst>
                          <a:tab pos="5280025" algn="l"/>
                        </a:tabLst>
                      </a:pPr>
                      <a:r>
                        <a:rPr lang="en-US" sz="900">
                          <a:solidFill>
                            <a:schemeClr val="accent4"/>
                          </a:solidFill>
                          <a:effectLst/>
                        </a:rPr>
                        <a:t>Annual</a:t>
                      </a:r>
                    </a:p>
                    <a:p>
                      <a:pPr marL="0" marR="0" algn="ctr">
                        <a:lnSpc>
                          <a:spcPct val="107000"/>
                        </a:lnSpc>
                        <a:spcBef>
                          <a:spcPts val="0"/>
                        </a:spcBef>
                        <a:spcAft>
                          <a:spcPts val="0"/>
                        </a:spcAft>
                        <a:tabLst>
                          <a:tab pos="5280025" algn="l"/>
                        </a:tabLst>
                      </a:pPr>
                      <a:r>
                        <a:rPr lang="en-US" sz="900">
                          <a:solidFill>
                            <a:schemeClr val="accent4"/>
                          </a:solidFill>
                          <a:effectLst/>
                        </a:rPr>
                        <a:t> </a:t>
                      </a:r>
                    </a:p>
                    <a:p>
                      <a:pPr marL="0" marR="0" algn="ctr">
                        <a:lnSpc>
                          <a:spcPct val="107000"/>
                        </a:lnSpc>
                        <a:spcBef>
                          <a:spcPts val="0"/>
                        </a:spcBef>
                        <a:spcAft>
                          <a:spcPts val="0"/>
                        </a:spcAft>
                        <a:tabLst>
                          <a:tab pos="5280025" algn="l"/>
                        </a:tabLst>
                      </a:pPr>
                      <a:r>
                        <a:rPr lang="en-US" sz="900">
                          <a:solidFill>
                            <a:schemeClr val="accent4"/>
                          </a:solidFill>
                          <a:effectLst/>
                        </a:rPr>
                        <a:t> </a:t>
                      </a:r>
                    </a:p>
                    <a:p>
                      <a:pPr marL="0" marR="0" algn="ctr">
                        <a:lnSpc>
                          <a:spcPct val="107000"/>
                        </a:lnSpc>
                        <a:spcBef>
                          <a:spcPts val="0"/>
                        </a:spcBef>
                        <a:spcAft>
                          <a:spcPts val="0"/>
                        </a:spcAft>
                        <a:tabLst>
                          <a:tab pos="5280025" algn="l"/>
                        </a:tabLst>
                      </a:pPr>
                      <a:r>
                        <a:rPr lang="en-US" sz="900">
                          <a:solidFill>
                            <a:schemeClr val="accent4"/>
                          </a:solidFill>
                          <a:effectLst/>
                        </a:rPr>
                        <a:t> </a:t>
                      </a:r>
                    </a:p>
                    <a:p>
                      <a:pPr marL="0" marR="0" algn="ctr">
                        <a:lnSpc>
                          <a:spcPct val="107000"/>
                        </a:lnSpc>
                        <a:spcBef>
                          <a:spcPts val="0"/>
                        </a:spcBef>
                        <a:spcAft>
                          <a:spcPts val="0"/>
                        </a:spcAft>
                        <a:tabLst>
                          <a:tab pos="5280025" algn="l"/>
                        </a:tabLst>
                      </a:pPr>
                      <a:r>
                        <a:rPr lang="en-US" sz="900">
                          <a:solidFill>
                            <a:schemeClr val="accent4"/>
                          </a:solidFill>
                          <a:effectLst/>
                        </a:rPr>
                        <a:t> </a:t>
                      </a:r>
                      <a:endParaRPr lang="en-US" sz="9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44402" marR="44402" marT="0" marB="0"/>
                </a:tc>
                <a:tc>
                  <a:txBody>
                    <a:bodyPr/>
                    <a:lstStyle/>
                    <a:p>
                      <a:pPr marL="0" marR="0" algn="ctr">
                        <a:lnSpc>
                          <a:spcPct val="107000"/>
                        </a:lnSpc>
                        <a:spcBef>
                          <a:spcPts val="0"/>
                        </a:spcBef>
                        <a:spcAft>
                          <a:spcPts val="0"/>
                        </a:spcAft>
                        <a:tabLst>
                          <a:tab pos="5280025" algn="l"/>
                        </a:tabLst>
                      </a:pPr>
                      <a:r>
                        <a:rPr lang="en-US" sz="900">
                          <a:solidFill>
                            <a:schemeClr val="accent4"/>
                          </a:solidFill>
                          <a:effectLst/>
                        </a:rPr>
                        <a:t>74</a:t>
                      </a:r>
                    </a:p>
                    <a:p>
                      <a:pPr marL="0" marR="0" algn="ctr">
                        <a:lnSpc>
                          <a:spcPct val="107000"/>
                        </a:lnSpc>
                        <a:spcBef>
                          <a:spcPts val="0"/>
                        </a:spcBef>
                        <a:spcAft>
                          <a:spcPts val="0"/>
                        </a:spcAft>
                        <a:tabLst>
                          <a:tab pos="5280025" algn="l"/>
                        </a:tabLst>
                      </a:pPr>
                      <a:r>
                        <a:rPr lang="en-US" sz="900">
                          <a:solidFill>
                            <a:schemeClr val="accent4"/>
                          </a:solidFill>
                          <a:effectLst/>
                        </a:rPr>
                        <a:t> </a:t>
                      </a:r>
                    </a:p>
                    <a:p>
                      <a:pPr marL="0" marR="0" algn="ctr">
                        <a:lnSpc>
                          <a:spcPct val="107000"/>
                        </a:lnSpc>
                        <a:spcBef>
                          <a:spcPts val="0"/>
                        </a:spcBef>
                        <a:spcAft>
                          <a:spcPts val="0"/>
                        </a:spcAft>
                        <a:tabLst>
                          <a:tab pos="5280025" algn="l"/>
                        </a:tabLst>
                      </a:pPr>
                      <a:r>
                        <a:rPr lang="en-US" sz="900">
                          <a:solidFill>
                            <a:schemeClr val="accent4"/>
                          </a:solidFill>
                          <a:effectLst/>
                        </a:rPr>
                        <a:t> </a:t>
                      </a:r>
                    </a:p>
                    <a:p>
                      <a:pPr marL="0" marR="0" algn="ctr">
                        <a:lnSpc>
                          <a:spcPct val="107000"/>
                        </a:lnSpc>
                        <a:spcBef>
                          <a:spcPts val="0"/>
                        </a:spcBef>
                        <a:spcAft>
                          <a:spcPts val="0"/>
                        </a:spcAft>
                        <a:tabLst>
                          <a:tab pos="5280025" algn="l"/>
                        </a:tabLst>
                      </a:pPr>
                      <a:r>
                        <a:rPr lang="en-US" sz="900">
                          <a:solidFill>
                            <a:schemeClr val="accent4"/>
                          </a:solidFill>
                          <a:effectLst/>
                        </a:rPr>
                        <a:t> </a:t>
                      </a:r>
                    </a:p>
                    <a:p>
                      <a:pPr marL="0" marR="0" algn="ctr">
                        <a:lnSpc>
                          <a:spcPct val="107000"/>
                        </a:lnSpc>
                        <a:spcBef>
                          <a:spcPts val="0"/>
                        </a:spcBef>
                        <a:spcAft>
                          <a:spcPts val="0"/>
                        </a:spcAft>
                        <a:tabLst>
                          <a:tab pos="5280025" algn="l"/>
                        </a:tabLst>
                      </a:pPr>
                      <a:r>
                        <a:rPr lang="en-US" sz="900">
                          <a:solidFill>
                            <a:schemeClr val="accent4"/>
                          </a:solidFill>
                          <a:effectLst/>
                        </a:rPr>
                        <a:t> </a:t>
                      </a:r>
                      <a:endParaRPr lang="en-US" sz="9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44402" marR="44402" marT="0" marB="0"/>
                </a:tc>
                <a:extLst>
                  <a:ext uri="{0D108BD9-81ED-4DB2-BD59-A6C34878D82A}">
                    <a16:rowId xmlns:a16="http://schemas.microsoft.com/office/drawing/2014/main" val="3804384946"/>
                  </a:ext>
                </a:extLst>
              </a:tr>
              <a:tr h="111741">
                <a:tc>
                  <a:txBody>
                    <a:bodyPr/>
                    <a:lstStyle/>
                    <a:p>
                      <a:pPr marL="0" marR="0" algn="ctr">
                        <a:lnSpc>
                          <a:spcPct val="107000"/>
                        </a:lnSpc>
                        <a:spcBef>
                          <a:spcPts val="720"/>
                        </a:spcBef>
                        <a:spcAft>
                          <a:spcPts val="720"/>
                        </a:spcAft>
                        <a:tabLst>
                          <a:tab pos="5280025" algn="l"/>
                        </a:tabLst>
                      </a:pPr>
                      <a:r>
                        <a:rPr lang="en-US" sz="900" b="1">
                          <a:solidFill>
                            <a:schemeClr val="accent4"/>
                          </a:solidFill>
                          <a:effectLst/>
                        </a:rPr>
                        <a:t>QC</a:t>
                      </a:r>
                      <a:endParaRPr lang="en-US" sz="900" b="1">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44402" marR="44402" marT="0" marB="0" anchor="ctr">
                    <a:solidFill>
                      <a:schemeClr val="accent2">
                        <a:lumMod val="20000"/>
                        <a:lumOff val="80000"/>
                      </a:schemeClr>
                    </a:solidFill>
                  </a:tcPr>
                </a:tc>
                <a:tc>
                  <a:txBody>
                    <a:bodyPr/>
                    <a:lstStyle/>
                    <a:p>
                      <a:pPr marL="0" marR="0" algn="ctr">
                        <a:lnSpc>
                          <a:spcPct val="107000"/>
                        </a:lnSpc>
                        <a:spcBef>
                          <a:spcPts val="0"/>
                        </a:spcBef>
                        <a:spcAft>
                          <a:spcPts val="0"/>
                        </a:spcAft>
                        <a:tabLst>
                          <a:tab pos="5280025" algn="l"/>
                        </a:tabLst>
                      </a:pPr>
                      <a:r>
                        <a:rPr lang="en-US" sz="900">
                          <a:solidFill>
                            <a:schemeClr val="accent4"/>
                          </a:solidFill>
                          <a:effectLst/>
                        </a:rPr>
                        <a:t> </a:t>
                      </a:r>
                      <a:endParaRPr lang="en-US" sz="9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44402" marR="44402" marT="0" marB="0"/>
                </a:tc>
                <a:tc>
                  <a:txBody>
                    <a:bodyPr/>
                    <a:lstStyle/>
                    <a:p>
                      <a:pPr marL="0" marR="0">
                        <a:lnSpc>
                          <a:spcPct val="107000"/>
                        </a:lnSpc>
                        <a:spcBef>
                          <a:spcPts val="0"/>
                        </a:spcBef>
                        <a:spcAft>
                          <a:spcPts val="0"/>
                        </a:spcAft>
                        <a:tabLst>
                          <a:tab pos="5280025" algn="l"/>
                        </a:tabLst>
                      </a:pPr>
                      <a:r>
                        <a:rPr lang="en-US" sz="900">
                          <a:solidFill>
                            <a:schemeClr val="accent4"/>
                          </a:solidFill>
                          <a:effectLst/>
                        </a:rPr>
                        <a:t> </a:t>
                      </a:r>
                      <a:endParaRPr lang="en-US" sz="9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44402" marR="44402" marT="0" marB="0"/>
                </a:tc>
                <a:tc>
                  <a:txBody>
                    <a:bodyPr/>
                    <a:lstStyle/>
                    <a:p>
                      <a:endParaRPr lang="en-US" sz="900">
                        <a:solidFill>
                          <a:schemeClr val="accent4"/>
                        </a:solidFill>
                        <a:effectLst/>
                        <a:latin typeface="Montserrat" panose="00000500000000000000" pitchFamily="2" charset="0"/>
                        <a:ea typeface="Calibri" panose="020F0502020204030204" pitchFamily="34" charset="0"/>
                      </a:endParaRPr>
                    </a:p>
                  </a:txBody>
                  <a:tcPr marL="44402" marR="44402" marT="0" marB="0"/>
                </a:tc>
                <a:tc>
                  <a:txBody>
                    <a:bodyPr/>
                    <a:lstStyle/>
                    <a:p>
                      <a:endParaRPr lang="en-US" sz="900">
                        <a:solidFill>
                          <a:schemeClr val="accent4"/>
                        </a:solidFill>
                        <a:effectLst/>
                        <a:latin typeface="Montserrat" panose="00000500000000000000" pitchFamily="2" charset="0"/>
                        <a:ea typeface="Calibri" panose="020F0502020204030204" pitchFamily="34" charset="0"/>
                      </a:endParaRPr>
                    </a:p>
                  </a:txBody>
                  <a:tcPr marL="44402" marR="44402" marT="0" marB="0"/>
                </a:tc>
                <a:tc>
                  <a:txBody>
                    <a:bodyPr/>
                    <a:lstStyle/>
                    <a:p>
                      <a:endParaRPr lang="en-US" sz="900">
                        <a:solidFill>
                          <a:schemeClr val="accent4"/>
                        </a:solidFill>
                        <a:effectLst/>
                        <a:latin typeface="Montserrat" panose="00000500000000000000" pitchFamily="2" charset="0"/>
                        <a:ea typeface="Calibri" panose="020F0502020204030204" pitchFamily="34" charset="0"/>
                      </a:endParaRPr>
                    </a:p>
                  </a:txBody>
                  <a:tcPr marL="44402" marR="44402" marT="0" marB="0"/>
                </a:tc>
                <a:tc>
                  <a:txBody>
                    <a:bodyPr/>
                    <a:lstStyle/>
                    <a:p>
                      <a:endParaRPr lang="en-US" sz="900">
                        <a:solidFill>
                          <a:schemeClr val="accent4"/>
                        </a:solidFill>
                        <a:effectLst/>
                        <a:latin typeface="Montserrat" panose="00000500000000000000" pitchFamily="2" charset="0"/>
                        <a:ea typeface="Calibri" panose="020F0502020204030204" pitchFamily="34" charset="0"/>
                      </a:endParaRPr>
                    </a:p>
                  </a:txBody>
                  <a:tcPr marL="44402" marR="44402" marT="0" marB="0"/>
                </a:tc>
                <a:extLst>
                  <a:ext uri="{0D108BD9-81ED-4DB2-BD59-A6C34878D82A}">
                    <a16:rowId xmlns:a16="http://schemas.microsoft.com/office/drawing/2014/main" val="3819093029"/>
                  </a:ext>
                </a:extLst>
              </a:tr>
              <a:tr h="537096">
                <a:tc>
                  <a:txBody>
                    <a:bodyPr/>
                    <a:lstStyle/>
                    <a:p>
                      <a:pPr marL="0" marR="0" algn="ctr">
                        <a:lnSpc>
                          <a:spcPct val="107000"/>
                        </a:lnSpc>
                        <a:spcBef>
                          <a:spcPts val="720"/>
                        </a:spcBef>
                        <a:spcAft>
                          <a:spcPts val="720"/>
                        </a:spcAft>
                        <a:tabLst>
                          <a:tab pos="5280025" algn="l"/>
                        </a:tabLst>
                      </a:pPr>
                      <a:r>
                        <a:rPr lang="en-US" sz="900" b="1" dirty="0">
                          <a:solidFill>
                            <a:schemeClr val="accent4"/>
                          </a:solidFill>
                          <a:effectLst/>
                        </a:rPr>
                        <a:t>NB</a:t>
                      </a:r>
                      <a:endParaRPr lang="en-US" sz="900" b="1"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44402" marR="44402" marT="0" marB="0" anchor="ctr">
                    <a:solidFill>
                      <a:schemeClr val="accent2">
                        <a:lumMod val="20000"/>
                        <a:lumOff val="80000"/>
                      </a:schemeClr>
                    </a:solidFill>
                  </a:tcPr>
                </a:tc>
                <a:tc>
                  <a:txBody>
                    <a:bodyPr/>
                    <a:lstStyle/>
                    <a:p>
                      <a:pPr marL="0" marR="0" algn="ctr">
                        <a:lnSpc>
                          <a:spcPct val="107000"/>
                        </a:lnSpc>
                        <a:spcBef>
                          <a:spcPts val="0"/>
                        </a:spcBef>
                        <a:spcAft>
                          <a:spcPts val="0"/>
                        </a:spcAft>
                        <a:tabLst>
                          <a:tab pos="5280025" algn="l"/>
                        </a:tabLst>
                      </a:pPr>
                      <a:r>
                        <a:rPr lang="en-US" sz="900">
                          <a:solidFill>
                            <a:schemeClr val="accent4"/>
                          </a:solidFill>
                          <a:effectLst/>
                        </a:rPr>
                        <a:t> </a:t>
                      </a:r>
                      <a:endParaRPr lang="en-US" sz="9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44402" marR="44402" marT="0" marB="0"/>
                </a:tc>
                <a:tc>
                  <a:txBody>
                    <a:bodyPr/>
                    <a:lstStyle/>
                    <a:p>
                      <a:pPr marL="0" marR="0">
                        <a:lnSpc>
                          <a:spcPct val="107000"/>
                        </a:lnSpc>
                        <a:spcBef>
                          <a:spcPts val="0"/>
                        </a:spcBef>
                        <a:spcAft>
                          <a:spcPts val="0"/>
                        </a:spcAft>
                        <a:tabLst>
                          <a:tab pos="5280025" algn="l"/>
                        </a:tabLst>
                      </a:pPr>
                      <a:r>
                        <a:rPr lang="en-US" sz="900">
                          <a:solidFill>
                            <a:schemeClr val="accent4"/>
                          </a:solidFill>
                          <a:effectLst/>
                        </a:rPr>
                        <a:t>Currently managed by radiologist</a:t>
                      </a:r>
                      <a:endParaRPr lang="en-US" sz="9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44402" marR="44402" marT="0" marB="0"/>
                </a:tc>
                <a:tc>
                  <a:txBody>
                    <a:bodyPr/>
                    <a:lstStyle/>
                    <a:p>
                      <a:pPr marL="0" marR="0" algn="ctr">
                        <a:lnSpc>
                          <a:spcPct val="107000"/>
                        </a:lnSpc>
                        <a:spcBef>
                          <a:spcPts val="0"/>
                        </a:spcBef>
                        <a:spcAft>
                          <a:spcPts val="0"/>
                        </a:spcAft>
                        <a:tabLst>
                          <a:tab pos="5280025" algn="l"/>
                        </a:tabLst>
                      </a:pPr>
                      <a:r>
                        <a:rPr lang="en-US" sz="900">
                          <a:solidFill>
                            <a:schemeClr val="accent4"/>
                          </a:solidFill>
                          <a:effectLst/>
                        </a:rPr>
                        <a:t>Under evaluation as part of current Increased /High Risk Guideline development</a:t>
                      </a:r>
                      <a:endParaRPr lang="en-US" sz="9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44402" marR="44402" marT="0" marB="0"/>
                </a:tc>
                <a:tc>
                  <a:txBody>
                    <a:bodyPr/>
                    <a:lstStyle/>
                    <a:p>
                      <a:pPr marL="0" marR="0" algn="ctr">
                        <a:lnSpc>
                          <a:spcPct val="107000"/>
                        </a:lnSpc>
                        <a:spcBef>
                          <a:spcPts val="0"/>
                        </a:spcBef>
                        <a:spcAft>
                          <a:spcPts val="0"/>
                        </a:spcAft>
                        <a:tabLst>
                          <a:tab pos="5280025" algn="l"/>
                        </a:tabLst>
                      </a:pPr>
                      <a:r>
                        <a:rPr lang="en-US" sz="900">
                          <a:solidFill>
                            <a:schemeClr val="accent4"/>
                          </a:solidFill>
                          <a:effectLst/>
                        </a:rPr>
                        <a:t>Under evaluation as part of current Increased /High Risk Guideline development</a:t>
                      </a:r>
                      <a:endParaRPr lang="en-US" sz="9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44402" marR="44402" marT="0" marB="0"/>
                </a:tc>
                <a:tc>
                  <a:txBody>
                    <a:bodyPr/>
                    <a:lstStyle/>
                    <a:p>
                      <a:pPr marL="0" marR="0" algn="ctr">
                        <a:lnSpc>
                          <a:spcPct val="107000"/>
                        </a:lnSpc>
                        <a:spcBef>
                          <a:spcPts val="0"/>
                        </a:spcBef>
                        <a:spcAft>
                          <a:spcPts val="0"/>
                        </a:spcAft>
                        <a:tabLst>
                          <a:tab pos="5280025" algn="l"/>
                        </a:tabLst>
                      </a:pPr>
                      <a:r>
                        <a:rPr lang="en-US" sz="900">
                          <a:solidFill>
                            <a:schemeClr val="accent4"/>
                          </a:solidFill>
                          <a:effectLst/>
                        </a:rPr>
                        <a:t> Under evaluation as part of current Increased /High Risk Guideline development</a:t>
                      </a:r>
                      <a:endParaRPr lang="en-US" sz="9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44402" marR="44402" marT="0" marB="0"/>
                </a:tc>
                <a:tc>
                  <a:txBody>
                    <a:bodyPr/>
                    <a:lstStyle/>
                    <a:p>
                      <a:pPr marL="0" marR="0" algn="ctr">
                        <a:lnSpc>
                          <a:spcPct val="107000"/>
                        </a:lnSpc>
                        <a:spcBef>
                          <a:spcPts val="0"/>
                        </a:spcBef>
                        <a:spcAft>
                          <a:spcPts val="0"/>
                        </a:spcAft>
                        <a:tabLst>
                          <a:tab pos="5280025" algn="l"/>
                        </a:tabLst>
                      </a:pPr>
                      <a:r>
                        <a:rPr lang="en-US" sz="900">
                          <a:solidFill>
                            <a:schemeClr val="accent4"/>
                          </a:solidFill>
                          <a:effectLst/>
                        </a:rPr>
                        <a:t>Under evaluation as part of current Increased /High Risk Guideline development</a:t>
                      </a:r>
                      <a:endParaRPr lang="en-US" sz="9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44402" marR="44402" marT="0" marB="0"/>
                </a:tc>
                <a:extLst>
                  <a:ext uri="{0D108BD9-81ED-4DB2-BD59-A6C34878D82A}">
                    <a16:rowId xmlns:a16="http://schemas.microsoft.com/office/drawing/2014/main" val="3295138715"/>
                  </a:ext>
                </a:extLst>
              </a:tr>
              <a:tr h="451378">
                <a:tc>
                  <a:txBody>
                    <a:bodyPr/>
                    <a:lstStyle/>
                    <a:p>
                      <a:pPr marL="0" marR="0" algn="ctr">
                        <a:lnSpc>
                          <a:spcPct val="107000"/>
                        </a:lnSpc>
                        <a:spcBef>
                          <a:spcPts val="720"/>
                        </a:spcBef>
                        <a:spcAft>
                          <a:spcPts val="720"/>
                        </a:spcAft>
                        <a:tabLst>
                          <a:tab pos="5280025" algn="l"/>
                        </a:tabLst>
                      </a:pPr>
                      <a:r>
                        <a:rPr lang="en-US" sz="900" b="1" dirty="0">
                          <a:solidFill>
                            <a:schemeClr val="accent4"/>
                          </a:solidFill>
                          <a:effectLst/>
                        </a:rPr>
                        <a:t>NS~</a:t>
                      </a:r>
                      <a:endParaRPr lang="en-US" sz="900" b="1"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44402" marR="44402" marT="0" marB="0" anchor="ctr">
                    <a:solidFill>
                      <a:schemeClr val="accent2">
                        <a:lumMod val="20000"/>
                        <a:lumOff val="80000"/>
                      </a:schemeClr>
                    </a:solidFill>
                  </a:tcPr>
                </a:tc>
                <a:tc>
                  <a:txBody>
                    <a:bodyPr/>
                    <a:lstStyle/>
                    <a:p>
                      <a:pPr marL="0" marR="0" algn="ctr">
                        <a:lnSpc>
                          <a:spcPct val="107000"/>
                        </a:lnSpc>
                        <a:spcBef>
                          <a:spcPts val="0"/>
                        </a:spcBef>
                        <a:spcAft>
                          <a:spcPts val="0"/>
                        </a:spcAft>
                        <a:tabLst>
                          <a:tab pos="5280025" algn="l"/>
                        </a:tabLst>
                      </a:pPr>
                      <a:r>
                        <a:rPr lang="en-US" sz="900">
                          <a:solidFill>
                            <a:schemeClr val="accent4"/>
                          </a:solidFill>
                          <a:effectLst/>
                        </a:rPr>
                        <a:t>✓</a:t>
                      </a:r>
                      <a:endParaRPr lang="en-US" sz="9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44402" marR="44402" marT="0" marB="0"/>
                </a:tc>
                <a:tc>
                  <a:txBody>
                    <a:bodyPr/>
                    <a:lstStyle/>
                    <a:p>
                      <a:pPr marL="0" marR="0">
                        <a:lnSpc>
                          <a:spcPct val="107000"/>
                        </a:lnSpc>
                        <a:spcBef>
                          <a:spcPts val="0"/>
                        </a:spcBef>
                        <a:spcAft>
                          <a:spcPts val="0"/>
                        </a:spcAft>
                        <a:tabLst>
                          <a:tab pos="5280025" algn="l"/>
                        </a:tabLst>
                      </a:pPr>
                      <a:r>
                        <a:rPr lang="en-US" sz="900">
                          <a:solidFill>
                            <a:schemeClr val="accent4"/>
                          </a:solidFill>
                          <a:effectLst/>
                        </a:rPr>
                        <a:t>Eligible for annual screening mammography and screening breast MRI. Annual requisitions for MRI no longer required. High risk patients will be managed similar to average risk clients. </a:t>
                      </a:r>
                      <a:endParaRPr lang="en-US" sz="9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44402" marR="44402" marT="0" marB="0"/>
                </a:tc>
                <a:tc>
                  <a:txBody>
                    <a:bodyPr/>
                    <a:lstStyle/>
                    <a:p>
                      <a:pPr marL="0" marR="0" algn="ctr">
                        <a:lnSpc>
                          <a:spcPct val="107000"/>
                        </a:lnSpc>
                        <a:spcBef>
                          <a:spcPts val="0"/>
                        </a:spcBef>
                        <a:spcAft>
                          <a:spcPts val="0"/>
                        </a:spcAft>
                        <a:tabLst>
                          <a:tab pos="5280025" algn="l"/>
                        </a:tabLst>
                      </a:pPr>
                      <a:r>
                        <a:rPr lang="en-US" sz="900">
                          <a:solidFill>
                            <a:schemeClr val="accent4"/>
                          </a:solidFill>
                          <a:effectLst/>
                        </a:rPr>
                        <a:t>Screening Mammography and MRI spaced 30 days apart</a:t>
                      </a:r>
                      <a:endParaRPr lang="en-US" sz="9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44402" marR="44402" marT="0" marB="0"/>
                </a:tc>
                <a:tc>
                  <a:txBody>
                    <a:bodyPr/>
                    <a:lstStyle/>
                    <a:p>
                      <a:pPr marL="0" marR="0" algn="ctr">
                        <a:lnSpc>
                          <a:spcPct val="107000"/>
                        </a:lnSpc>
                        <a:spcBef>
                          <a:spcPts val="0"/>
                        </a:spcBef>
                        <a:spcAft>
                          <a:spcPts val="0"/>
                        </a:spcAft>
                        <a:tabLst>
                          <a:tab pos="5280025" algn="l"/>
                        </a:tabLst>
                      </a:pPr>
                      <a:r>
                        <a:rPr lang="en-US" sz="900">
                          <a:solidFill>
                            <a:schemeClr val="accent4"/>
                          </a:solidFill>
                          <a:effectLst/>
                        </a:rPr>
                        <a:t>30</a:t>
                      </a:r>
                      <a:endParaRPr lang="en-US" sz="9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44402" marR="44402" marT="0" marB="0"/>
                </a:tc>
                <a:tc>
                  <a:txBody>
                    <a:bodyPr/>
                    <a:lstStyle/>
                    <a:p>
                      <a:pPr marL="0" marR="0" algn="ctr">
                        <a:lnSpc>
                          <a:spcPct val="107000"/>
                        </a:lnSpc>
                        <a:spcBef>
                          <a:spcPts val="0"/>
                        </a:spcBef>
                        <a:spcAft>
                          <a:spcPts val="0"/>
                        </a:spcAft>
                        <a:tabLst>
                          <a:tab pos="5280025" algn="l"/>
                        </a:tabLst>
                      </a:pPr>
                      <a:r>
                        <a:rPr lang="en-US" sz="900">
                          <a:solidFill>
                            <a:schemeClr val="accent4"/>
                          </a:solidFill>
                          <a:effectLst/>
                        </a:rPr>
                        <a:t>Annual</a:t>
                      </a:r>
                      <a:endParaRPr lang="en-US" sz="9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44402" marR="44402" marT="0" marB="0"/>
                </a:tc>
                <a:tc>
                  <a:txBody>
                    <a:bodyPr/>
                    <a:lstStyle/>
                    <a:p>
                      <a:pPr marL="0" marR="0" algn="ctr">
                        <a:lnSpc>
                          <a:spcPct val="107000"/>
                        </a:lnSpc>
                        <a:spcBef>
                          <a:spcPts val="0"/>
                        </a:spcBef>
                        <a:spcAft>
                          <a:spcPts val="0"/>
                        </a:spcAft>
                        <a:tabLst>
                          <a:tab pos="5280025" algn="l"/>
                        </a:tabLst>
                      </a:pPr>
                      <a:r>
                        <a:rPr lang="en-US" sz="900">
                          <a:solidFill>
                            <a:schemeClr val="accent4"/>
                          </a:solidFill>
                          <a:effectLst/>
                        </a:rPr>
                        <a:t>74</a:t>
                      </a:r>
                      <a:endParaRPr lang="en-US" sz="9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44402" marR="44402" marT="0" marB="0"/>
                </a:tc>
                <a:extLst>
                  <a:ext uri="{0D108BD9-81ED-4DB2-BD59-A6C34878D82A}">
                    <a16:rowId xmlns:a16="http://schemas.microsoft.com/office/drawing/2014/main" val="1246351769"/>
                  </a:ext>
                </a:extLst>
              </a:tr>
              <a:tr h="532747">
                <a:tc>
                  <a:txBody>
                    <a:bodyPr/>
                    <a:lstStyle/>
                    <a:p>
                      <a:pPr marL="0" marR="0" algn="ctr">
                        <a:lnSpc>
                          <a:spcPct val="107000"/>
                        </a:lnSpc>
                        <a:spcBef>
                          <a:spcPts val="720"/>
                        </a:spcBef>
                        <a:spcAft>
                          <a:spcPts val="720"/>
                        </a:spcAft>
                        <a:tabLst>
                          <a:tab pos="5280025" algn="l"/>
                        </a:tabLst>
                      </a:pPr>
                      <a:r>
                        <a:rPr lang="en-US" sz="900" b="1" dirty="0">
                          <a:solidFill>
                            <a:schemeClr val="accent4"/>
                          </a:solidFill>
                          <a:effectLst/>
                        </a:rPr>
                        <a:t>PE</a:t>
                      </a:r>
                      <a:endParaRPr lang="en-US" sz="900" b="1"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44402" marR="44402" marT="0" marB="0" anchor="ctr">
                    <a:solidFill>
                      <a:schemeClr val="accent2">
                        <a:lumMod val="20000"/>
                        <a:lumOff val="80000"/>
                      </a:schemeClr>
                    </a:solidFill>
                  </a:tcPr>
                </a:tc>
                <a:tc>
                  <a:txBody>
                    <a:bodyPr/>
                    <a:lstStyle/>
                    <a:p>
                      <a:pPr marL="0" marR="0" algn="ctr">
                        <a:lnSpc>
                          <a:spcPct val="107000"/>
                        </a:lnSpc>
                        <a:spcBef>
                          <a:spcPts val="0"/>
                        </a:spcBef>
                        <a:spcAft>
                          <a:spcPts val="0"/>
                        </a:spcAft>
                        <a:tabLst>
                          <a:tab pos="5280025" algn="l"/>
                        </a:tabLst>
                      </a:pPr>
                      <a:r>
                        <a:rPr lang="en-US" sz="900">
                          <a:solidFill>
                            <a:schemeClr val="accent4"/>
                          </a:solidFill>
                          <a:effectLst/>
                        </a:rPr>
                        <a:t>✓</a:t>
                      </a:r>
                      <a:endParaRPr lang="en-US" sz="9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44402" marR="44402" marT="0" marB="0"/>
                </a:tc>
                <a:tc>
                  <a:txBody>
                    <a:bodyPr/>
                    <a:lstStyle/>
                    <a:p>
                      <a:pPr marL="0" marR="0">
                        <a:lnSpc>
                          <a:spcPct val="107000"/>
                        </a:lnSpc>
                        <a:spcBef>
                          <a:spcPts val="0"/>
                        </a:spcBef>
                        <a:spcAft>
                          <a:spcPts val="0"/>
                        </a:spcAft>
                        <a:tabLst>
                          <a:tab pos="5280025" algn="l"/>
                        </a:tabLst>
                      </a:pPr>
                      <a:r>
                        <a:rPr lang="en-US" sz="900">
                          <a:solidFill>
                            <a:schemeClr val="accent4"/>
                          </a:solidFill>
                          <a:effectLst/>
                        </a:rPr>
                        <a:t>Annual screening</a:t>
                      </a:r>
                    </a:p>
                    <a:p>
                      <a:pPr marL="0" marR="0">
                        <a:lnSpc>
                          <a:spcPct val="107000"/>
                        </a:lnSpc>
                        <a:spcBef>
                          <a:spcPts val="0"/>
                        </a:spcBef>
                        <a:spcAft>
                          <a:spcPts val="0"/>
                        </a:spcAft>
                        <a:tabLst>
                          <a:tab pos="5280025" algn="l"/>
                        </a:tabLst>
                      </a:pPr>
                      <a:r>
                        <a:rPr lang="en-US" sz="900">
                          <a:solidFill>
                            <a:schemeClr val="accent4"/>
                          </a:solidFill>
                          <a:effectLst/>
                        </a:rPr>
                        <a:t>(referral from PCP is required)</a:t>
                      </a:r>
                      <a:endParaRPr lang="en-US" sz="9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44402" marR="44402" marT="0" marB="0"/>
                </a:tc>
                <a:tc>
                  <a:txBody>
                    <a:bodyPr/>
                    <a:lstStyle/>
                    <a:p>
                      <a:pPr marL="0" marR="0" algn="ctr">
                        <a:lnSpc>
                          <a:spcPct val="107000"/>
                        </a:lnSpc>
                        <a:spcBef>
                          <a:spcPts val="0"/>
                        </a:spcBef>
                        <a:spcAft>
                          <a:spcPts val="0"/>
                        </a:spcAft>
                        <a:tabLst>
                          <a:tab pos="5280025" algn="l"/>
                        </a:tabLst>
                      </a:pPr>
                      <a:r>
                        <a:rPr lang="en-US" sz="900">
                          <a:solidFill>
                            <a:schemeClr val="accent4"/>
                          </a:solidFill>
                          <a:effectLst/>
                        </a:rPr>
                        <a:t>Mammography and MRI</a:t>
                      </a:r>
                      <a:endParaRPr lang="en-US" sz="9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44402" marR="44402" marT="0" marB="0"/>
                </a:tc>
                <a:tc>
                  <a:txBody>
                    <a:bodyPr/>
                    <a:lstStyle/>
                    <a:p>
                      <a:pPr marL="0" marR="0" algn="ctr">
                        <a:lnSpc>
                          <a:spcPct val="107000"/>
                        </a:lnSpc>
                        <a:spcBef>
                          <a:spcPts val="0"/>
                        </a:spcBef>
                        <a:spcAft>
                          <a:spcPts val="0"/>
                        </a:spcAft>
                        <a:tabLst>
                          <a:tab pos="5280025" algn="l"/>
                        </a:tabLst>
                      </a:pPr>
                      <a:r>
                        <a:rPr lang="en-US" sz="900">
                          <a:solidFill>
                            <a:schemeClr val="accent4"/>
                          </a:solidFill>
                          <a:effectLst/>
                        </a:rPr>
                        <a:t>40 </a:t>
                      </a:r>
                      <a:br>
                        <a:rPr lang="en-US" sz="900">
                          <a:solidFill>
                            <a:schemeClr val="accent4"/>
                          </a:solidFill>
                          <a:effectLst/>
                        </a:rPr>
                      </a:br>
                      <a:r>
                        <a:rPr lang="en-US" sz="900">
                          <a:solidFill>
                            <a:schemeClr val="accent4"/>
                          </a:solidFill>
                          <a:effectLst/>
                        </a:rPr>
                        <a:t>(or as recommended by a radiologist)</a:t>
                      </a:r>
                      <a:endParaRPr lang="en-US" sz="9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44402" marR="44402" marT="0" marB="0"/>
                </a:tc>
                <a:tc>
                  <a:txBody>
                    <a:bodyPr/>
                    <a:lstStyle/>
                    <a:p>
                      <a:pPr marL="0" marR="0" algn="ctr">
                        <a:lnSpc>
                          <a:spcPct val="107000"/>
                        </a:lnSpc>
                        <a:spcBef>
                          <a:spcPts val="0"/>
                        </a:spcBef>
                        <a:spcAft>
                          <a:spcPts val="0"/>
                        </a:spcAft>
                        <a:tabLst>
                          <a:tab pos="5280025" algn="l"/>
                        </a:tabLst>
                      </a:pPr>
                      <a:r>
                        <a:rPr lang="en-US" sz="900">
                          <a:solidFill>
                            <a:schemeClr val="accent4"/>
                          </a:solidFill>
                          <a:effectLst/>
                        </a:rPr>
                        <a:t>Annual</a:t>
                      </a:r>
                      <a:endParaRPr lang="en-US" sz="9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44402" marR="44402" marT="0" marB="0"/>
                </a:tc>
                <a:tc>
                  <a:txBody>
                    <a:bodyPr/>
                    <a:lstStyle/>
                    <a:p>
                      <a:pPr marL="0" marR="0" algn="ctr">
                        <a:lnSpc>
                          <a:spcPct val="107000"/>
                        </a:lnSpc>
                        <a:spcBef>
                          <a:spcPts val="0"/>
                        </a:spcBef>
                        <a:spcAft>
                          <a:spcPts val="0"/>
                        </a:spcAft>
                        <a:tabLst>
                          <a:tab pos="5280025" algn="l"/>
                        </a:tabLst>
                      </a:pPr>
                      <a:r>
                        <a:rPr lang="en-US" sz="900">
                          <a:solidFill>
                            <a:schemeClr val="accent4"/>
                          </a:solidFill>
                          <a:effectLst/>
                        </a:rPr>
                        <a:t>74</a:t>
                      </a:r>
                      <a:endParaRPr lang="en-US" sz="9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44402" marR="44402" marT="0" marB="0"/>
                </a:tc>
                <a:extLst>
                  <a:ext uri="{0D108BD9-81ED-4DB2-BD59-A6C34878D82A}">
                    <a16:rowId xmlns:a16="http://schemas.microsoft.com/office/drawing/2014/main" val="2160112361"/>
                  </a:ext>
                </a:extLst>
              </a:tr>
              <a:tr h="320345">
                <a:tc>
                  <a:txBody>
                    <a:bodyPr/>
                    <a:lstStyle/>
                    <a:p>
                      <a:pPr marL="0" marR="0" algn="ctr">
                        <a:lnSpc>
                          <a:spcPct val="107000"/>
                        </a:lnSpc>
                        <a:spcBef>
                          <a:spcPts val="720"/>
                        </a:spcBef>
                        <a:spcAft>
                          <a:spcPts val="720"/>
                        </a:spcAft>
                        <a:tabLst>
                          <a:tab pos="5280025" algn="l"/>
                        </a:tabLst>
                      </a:pPr>
                      <a:r>
                        <a:rPr lang="en-US" sz="900" b="1" dirty="0">
                          <a:solidFill>
                            <a:schemeClr val="accent4"/>
                          </a:solidFill>
                          <a:effectLst/>
                        </a:rPr>
                        <a:t>NL</a:t>
                      </a:r>
                      <a:endParaRPr lang="en-US" sz="900" b="1"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44402" marR="44402" marT="0" marB="0" anchor="ctr">
                    <a:solidFill>
                      <a:schemeClr val="accent2">
                        <a:lumMod val="20000"/>
                        <a:lumOff val="80000"/>
                      </a:schemeClr>
                    </a:solidFill>
                  </a:tcPr>
                </a:tc>
                <a:tc>
                  <a:txBody>
                    <a:bodyPr/>
                    <a:lstStyle/>
                    <a:p>
                      <a:pPr marL="0" marR="0" algn="ctr">
                        <a:lnSpc>
                          <a:spcPct val="107000"/>
                        </a:lnSpc>
                        <a:spcBef>
                          <a:spcPts val="0"/>
                        </a:spcBef>
                        <a:spcAft>
                          <a:spcPts val="0"/>
                        </a:spcAft>
                        <a:tabLst>
                          <a:tab pos="5280025" algn="l"/>
                        </a:tabLst>
                      </a:pPr>
                      <a:r>
                        <a:rPr lang="en-US" sz="900">
                          <a:solidFill>
                            <a:schemeClr val="accent4"/>
                          </a:solidFill>
                          <a:effectLst/>
                        </a:rPr>
                        <a:t> </a:t>
                      </a:r>
                      <a:endParaRPr lang="en-US" sz="9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44402" marR="44402" marT="0" marB="0"/>
                </a:tc>
                <a:tc>
                  <a:txBody>
                    <a:bodyPr/>
                    <a:lstStyle/>
                    <a:p>
                      <a:pPr marL="0" marR="0">
                        <a:lnSpc>
                          <a:spcPct val="107000"/>
                        </a:lnSpc>
                        <a:spcBef>
                          <a:spcPts val="0"/>
                        </a:spcBef>
                        <a:spcAft>
                          <a:spcPts val="0"/>
                        </a:spcAft>
                        <a:tabLst>
                          <a:tab pos="5280025" algn="l"/>
                        </a:tabLst>
                      </a:pPr>
                      <a:r>
                        <a:rPr lang="en-US" sz="900">
                          <a:solidFill>
                            <a:schemeClr val="accent4"/>
                          </a:solidFill>
                          <a:effectLst/>
                        </a:rPr>
                        <a:t>Eligible for annual routine screening, but no supplemental screening, PCP may order supplemental testing – MRI</a:t>
                      </a:r>
                      <a:endParaRPr lang="en-US" sz="9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44402" marR="44402" marT="0" marB="0"/>
                </a:tc>
                <a:tc>
                  <a:txBody>
                    <a:bodyPr/>
                    <a:lstStyle/>
                    <a:p>
                      <a:endParaRPr lang="en-US" sz="900">
                        <a:solidFill>
                          <a:schemeClr val="accent4"/>
                        </a:solidFill>
                        <a:effectLst/>
                        <a:latin typeface="Montserrat" panose="00000500000000000000" pitchFamily="2" charset="0"/>
                        <a:ea typeface="Calibri" panose="020F0502020204030204" pitchFamily="34" charset="0"/>
                      </a:endParaRPr>
                    </a:p>
                  </a:txBody>
                  <a:tcPr marL="44402" marR="44402" marT="0" marB="0"/>
                </a:tc>
                <a:tc>
                  <a:txBody>
                    <a:bodyPr/>
                    <a:lstStyle/>
                    <a:p>
                      <a:endParaRPr lang="en-US" sz="900">
                        <a:solidFill>
                          <a:schemeClr val="accent4"/>
                        </a:solidFill>
                        <a:effectLst/>
                        <a:latin typeface="Montserrat" panose="00000500000000000000" pitchFamily="2" charset="0"/>
                        <a:ea typeface="Calibri" panose="020F0502020204030204" pitchFamily="34" charset="0"/>
                      </a:endParaRPr>
                    </a:p>
                  </a:txBody>
                  <a:tcPr marL="44402" marR="44402" marT="0" marB="0"/>
                </a:tc>
                <a:tc>
                  <a:txBody>
                    <a:bodyPr/>
                    <a:lstStyle/>
                    <a:p>
                      <a:endParaRPr lang="en-US" sz="900">
                        <a:solidFill>
                          <a:schemeClr val="accent4"/>
                        </a:solidFill>
                        <a:effectLst/>
                        <a:latin typeface="Montserrat" panose="00000500000000000000" pitchFamily="2" charset="0"/>
                        <a:ea typeface="Calibri" panose="020F0502020204030204" pitchFamily="34" charset="0"/>
                      </a:endParaRPr>
                    </a:p>
                  </a:txBody>
                  <a:tcPr marL="44402" marR="44402" marT="0" marB="0"/>
                </a:tc>
                <a:tc>
                  <a:txBody>
                    <a:bodyPr/>
                    <a:lstStyle/>
                    <a:p>
                      <a:endParaRPr lang="en-US" sz="900" dirty="0">
                        <a:solidFill>
                          <a:schemeClr val="accent4"/>
                        </a:solidFill>
                        <a:effectLst/>
                        <a:latin typeface="Montserrat" panose="00000500000000000000" pitchFamily="2" charset="0"/>
                        <a:ea typeface="Calibri" panose="020F0502020204030204" pitchFamily="34" charset="0"/>
                      </a:endParaRPr>
                    </a:p>
                  </a:txBody>
                  <a:tcPr marL="44402" marR="44402" marT="0" marB="0"/>
                </a:tc>
                <a:extLst>
                  <a:ext uri="{0D108BD9-81ED-4DB2-BD59-A6C34878D82A}">
                    <a16:rowId xmlns:a16="http://schemas.microsoft.com/office/drawing/2014/main" val="1168297837"/>
                  </a:ext>
                </a:extLst>
              </a:tr>
            </a:tbl>
          </a:graphicData>
        </a:graphic>
      </p:graphicFrame>
      <p:sp>
        <p:nvSpPr>
          <p:cNvPr id="9" name="TextBox 8">
            <a:extLst>
              <a:ext uri="{FF2B5EF4-FFF2-40B4-BE49-F238E27FC236}">
                <a16:creationId xmlns:a16="http://schemas.microsoft.com/office/drawing/2014/main" id="{65F95C4C-882F-E729-8587-FBD1824E0C11}"/>
              </a:ext>
            </a:extLst>
          </p:cNvPr>
          <p:cNvSpPr txBox="1"/>
          <p:nvPr/>
        </p:nvSpPr>
        <p:spPr>
          <a:xfrm>
            <a:off x="66059" y="6308066"/>
            <a:ext cx="12055810" cy="530338"/>
          </a:xfrm>
          <a:prstGeom prst="rect">
            <a:avLst/>
          </a:prstGeom>
          <a:noFill/>
        </p:spPr>
        <p:txBody>
          <a:bodyPr wrap="square">
            <a:spAutoFit/>
          </a:bodyPr>
          <a:lstStyle/>
          <a:p>
            <a:pPr marL="0" marR="0">
              <a:lnSpc>
                <a:spcPct val="107000"/>
              </a:lnSpc>
              <a:spcBef>
                <a:spcPts val="0"/>
              </a:spcBef>
              <a:spcAft>
                <a:spcPts val="800"/>
              </a:spcAft>
            </a:pPr>
            <a:r>
              <a:rPr lang="en-US" sz="900">
                <a:effectLst/>
                <a:latin typeface="Calibri" panose="020F0502020204030204" pitchFamily="34" charset="0"/>
                <a:ea typeface="Yu Mincho" panose="02020400000000000000" pitchFamily="18" charset="-128"/>
                <a:cs typeface="Arial" panose="020B0604020202020204" pitchFamily="34" charset="0"/>
              </a:rPr>
              <a:t>ON: *Participants must have no breast cancer symptoms and require a valid Ontario Health Insurance Plan number and confirmed high risk status based on program criteria to participate in the High Risk Ontario Breast Screening Program (OBSP). </a:t>
            </a:r>
            <a:r>
              <a:rPr lang="en-US" sz="900">
                <a:effectLst/>
                <a:latin typeface="Calibri" panose="020F0502020204030204" pitchFamily="34" charset="0"/>
                <a:ea typeface="Yu Mincho" panose="02020400000000000000" pitchFamily="18" charset="-128"/>
                <a:cs typeface="Calibri" panose="020F0502020204030204" pitchFamily="34" charset="0"/>
              </a:rPr>
              <a:t>The High Risk OBSP does not accept new participants over age 70. However, when participants already in the High Risk OBSP turn 70, the program will continue to screen them with only mammography every year until they are age 74.</a:t>
            </a:r>
            <a:br>
              <a:rPr lang="en-US" sz="900">
                <a:latin typeface="Calibri" panose="020F0502020204030204" pitchFamily="34" charset="0"/>
                <a:ea typeface="Yu Mincho" panose="02020400000000000000" pitchFamily="18" charset="-128"/>
                <a:cs typeface="Arial" panose="020B0604020202020204" pitchFamily="34" charset="0"/>
              </a:rPr>
            </a:br>
            <a:r>
              <a:rPr lang="en-US" sz="900">
                <a:effectLst/>
                <a:latin typeface="Calibri" panose="020F0502020204030204" pitchFamily="34" charset="0"/>
                <a:ea typeface="Yu Mincho" panose="02020400000000000000" pitchFamily="18" charset="-128"/>
                <a:cs typeface="Arial" panose="020B0604020202020204" pitchFamily="34" charset="0"/>
              </a:rPr>
              <a:t>NS: ^Nova Scotia Breast Screening Program’s high-risk screening clinical practice guideline has been approved.</a:t>
            </a:r>
            <a:endParaRPr lang="en-US" sz="900"/>
          </a:p>
        </p:txBody>
      </p:sp>
    </p:spTree>
    <p:extLst>
      <p:ext uri="{BB962C8B-B14F-4D97-AF65-F5344CB8AC3E}">
        <p14:creationId xmlns:p14="http://schemas.microsoft.com/office/powerpoint/2010/main" val="42258800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81DBEC2-8B01-26EA-C490-61DFB6FA8E30}"/>
              </a:ext>
            </a:extLst>
          </p:cNvPr>
          <p:cNvSpPr>
            <a:spLocks noGrp="1"/>
          </p:cNvSpPr>
          <p:nvPr>
            <p:ph type="title"/>
          </p:nvPr>
        </p:nvSpPr>
        <p:spPr>
          <a:xfrm>
            <a:off x="973014" y="461246"/>
            <a:ext cx="10380786" cy="345482"/>
          </a:xfrm>
        </p:spPr>
        <p:txBody>
          <a:bodyPr>
            <a:normAutofit/>
          </a:bodyPr>
          <a:lstStyle/>
          <a:p>
            <a:r>
              <a:rPr lang="en-US" sz="1600" dirty="0"/>
              <a:t>Definition and Data Collection for High Breast Density by Screening Programs</a:t>
            </a:r>
          </a:p>
        </p:txBody>
      </p:sp>
      <p:sp>
        <p:nvSpPr>
          <p:cNvPr id="9" name="TextBox 8">
            <a:extLst>
              <a:ext uri="{FF2B5EF4-FFF2-40B4-BE49-F238E27FC236}">
                <a16:creationId xmlns:a16="http://schemas.microsoft.com/office/drawing/2014/main" id="{65F95C4C-882F-E729-8587-FBD1824E0C11}"/>
              </a:ext>
            </a:extLst>
          </p:cNvPr>
          <p:cNvSpPr txBox="1"/>
          <p:nvPr/>
        </p:nvSpPr>
        <p:spPr>
          <a:xfrm>
            <a:off x="973014" y="5330096"/>
            <a:ext cx="9640278" cy="678519"/>
          </a:xfrm>
          <a:prstGeom prst="rect">
            <a:avLst/>
          </a:prstGeom>
          <a:noFill/>
        </p:spPr>
        <p:txBody>
          <a:bodyPr wrap="square">
            <a:spAutoFit/>
          </a:bodyPr>
          <a:lstStyle/>
          <a:p>
            <a:pPr marL="0" marR="0">
              <a:lnSpc>
                <a:spcPct val="107000"/>
              </a:lnSpc>
              <a:spcBef>
                <a:spcPts val="0"/>
              </a:spcBef>
              <a:spcAft>
                <a:spcPts val="800"/>
              </a:spcAft>
            </a:pPr>
            <a:r>
              <a:rPr lang="en-US" sz="900" dirty="0">
                <a:effectLst/>
                <a:latin typeface="Calibri" panose="020F0502020204030204" pitchFamily="34" charset="0"/>
                <a:ea typeface="Yu Mincho" panose="02020400000000000000" pitchFamily="18" charset="-128"/>
              </a:rPr>
              <a:t>YK, BC, MB, NB: * Breast Imaging and Reporting Data System (BI-RADS) categories for breast density: A- almost entirely fatty (&lt;25% glandular); B- scattered </a:t>
            </a:r>
            <a:r>
              <a:rPr lang="en-US" sz="900" dirty="0" err="1">
                <a:effectLst/>
                <a:latin typeface="Calibri" panose="020F0502020204030204" pitchFamily="34" charset="0"/>
                <a:ea typeface="Yu Mincho" panose="02020400000000000000" pitchFamily="18" charset="-128"/>
              </a:rPr>
              <a:t>fibroglandular</a:t>
            </a:r>
            <a:r>
              <a:rPr lang="en-US" sz="900" dirty="0">
                <a:effectLst/>
                <a:latin typeface="Calibri" panose="020F0502020204030204" pitchFamily="34" charset="0"/>
                <a:ea typeface="Yu Mincho" panose="02020400000000000000" pitchFamily="18" charset="-128"/>
              </a:rPr>
              <a:t> densities (25-50% glandular); C- heterogeneously dense (51-75% glandular); D- extremely dense (&gt;75% glandular).</a:t>
            </a:r>
            <a:br>
              <a:rPr lang="en-US" sz="900" dirty="0">
                <a:effectLst/>
                <a:latin typeface="Calibri" panose="020F0502020204030204" pitchFamily="34" charset="0"/>
                <a:ea typeface="Yu Mincho" panose="02020400000000000000" pitchFamily="18" charset="-128"/>
                <a:cs typeface="Arial" panose="020B0604020202020204" pitchFamily="34" charset="0"/>
              </a:rPr>
            </a:br>
            <a:r>
              <a:rPr lang="en-US" sz="900" dirty="0">
                <a:effectLst/>
                <a:latin typeface="Calibri" panose="020F0502020204030204" pitchFamily="34" charset="0"/>
                <a:ea typeface="Yu Mincho" panose="02020400000000000000" pitchFamily="18" charset="-128"/>
              </a:rPr>
              <a:t>BC: ^ BC radiologists categorize breast composition using BI-RADS to assess the volume of breast density. The C and D categories are commonly referred to as “dense”. BC Breast Screening currently provides BI-RADS assessment for participants and providers; however, it has no definition for “high breast density”.</a:t>
            </a:r>
            <a:endParaRPr lang="en-US" sz="200" dirty="0"/>
          </a:p>
        </p:txBody>
      </p:sp>
      <p:graphicFrame>
        <p:nvGraphicFramePr>
          <p:cNvPr id="3" name="Table 2">
            <a:extLst>
              <a:ext uri="{FF2B5EF4-FFF2-40B4-BE49-F238E27FC236}">
                <a16:creationId xmlns:a16="http://schemas.microsoft.com/office/drawing/2014/main" id="{90514F9E-16E0-6954-A691-5512B20B7001}"/>
              </a:ext>
            </a:extLst>
          </p:cNvPr>
          <p:cNvGraphicFramePr>
            <a:graphicFrameLocks noGrp="1"/>
          </p:cNvGraphicFramePr>
          <p:nvPr>
            <p:extLst>
              <p:ext uri="{D42A27DB-BD31-4B8C-83A1-F6EECF244321}">
                <p14:modId xmlns:p14="http://schemas.microsoft.com/office/powerpoint/2010/main" val="2964794713"/>
              </p:ext>
            </p:extLst>
          </p:nvPr>
        </p:nvGraphicFramePr>
        <p:xfrm>
          <a:off x="973014" y="1144362"/>
          <a:ext cx="9640278" cy="4185734"/>
        </p:xfrm>
        <a:graphic>
          <a:graphicData uri="http://schemas.openxmlformats.org/drawingml/2006/table">
            <a:tbl>
              <a:tblPr firstRow="1" firstCol="1" bandRow="1"/>
              <a:tblGrid>
                <a:gridCol w="507545">
                  <a:extLst>
                    <a:ext uri="{9D8B030D-6E8A-4147-A177-3AD203B41FA5}">
                      <a16:colId xmlns:a16="http://schemas.microsoft.com/office/drawing/2014/main" val="2118174005"/>
                    </a:ext>
                  </a:extLst>
                </a:gridCol>
                <a:gridCol w="2780154">
                  <a:extLst>
                    <a:ext uri="{9D8B030D-6E8A-4147-A177-3AD203B41FA5}">
                      <a16:colId xmlns:a16="http://schemas.microsoft.com/office/drawing/2014/main" val="2408846815"/>
                    </a:ext>
                  </a:extLst>
                </a:gridCol>
                <a:gridCol w="3221153">
                  <a:extLst>
                    <a:ext uri="{9D8B030D-6E8A-4147-A177-3AD203B41FA5}">
                      <a16:colId xmlns:a16="http://schemas.microsoft.com/office/drawing/2014/main" val="3848626523"/>
                    </a:ext>
                  </a:extLst>
                </a:gridCol>
                <a:gridCol w="3131426">
                  <a:extLst>
                    <a:ext uri="{9D8B030D-6E8A-4147-A177-3AD203B41FA5}">
                      <a16:colId xmlns:a16="http://schemas.microsoft.com/office/drawing/2014/main" val="3493479870"/>
                    </a:ext>
                  </a:extLst>
                </a:gridCol>
              </a:tblGrid>
              <a:tr h="397016">
                <a:tc>
                  <a:txBody>
                    <a:bodyPr/>
                    <a:lstStyle/>
                    <a:p>
                      <a:pPr marL="0" marR="0" algn="ctr">
                        <a:lnSpc>
                          <a:spcPct val="107000"/>
                        </a:lnSpc>
                        <a:spcBef>
                          <a:spcPts val="720"/>
                        </a:spcBef>
                        <a:spcAft>
                          <a:spcPts val="720"/>
                        </a:spcAft>
                        <a:tabLst>
                          <a:tab pos="5280025" algn="l"/>
                        </a:tabLst>
                      </a:pPr>
                      <a:r>
                        <a:rPr lang="en-US" sz="1100" b="1" dirty="0">
                          <a:solidFill>
                            <a:schemeClr val="accent4"/>
                          </a:solidFill>
                          <a:effectLst/>
                        </a:rPr>
                        <a:t>P/T</a:t>
                      </a:r>
                      <a:endParaRPr lang="en-US" sz="1100" b="1"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solidFill>
                      <a:schemeClr val="accent2">
                        <a:lumMod val="20000"/>
                        <a:lumOff val="80000"/>
                      </a:schemeClr>
                    </a:solidFill>
                  </a:tcPr>
                </a:tc>
                <a:tc>
                  <a:txBody>
                    <a:bodyPr/>
                    <a:lstStyle/>
                    <a:p>
                      <a:pPr marL="0" marR="0" algn="ctr">
                        <a:lnSpc>
                          <a:spcPct val="107000"/>
                        </a:lnSpc>
                        <a:spcBef>
                          <a:spcPts val="720"/>
                        </a:spcBef>
                        <a:spcAft>
                          <a:spcPts val="720"/>
                        </a:spcAft>
                        <a:tabLst>
                          <a:tab pos="5280025" algn="l"/>
                        </a:tabLst>
                      </a:pPr>
                      <a:r>
                        <a:rPr lang="en-US" sz="1100" b="1" dirty="0">
                          <a:solidFill>
                            <a:schemeClr val="accent4"/>
                          </a:solidFill>
                          <a:effectLst/>
                        </a:rPr>
                        <a:t>Definition of high breast density</a:t>
                      </a:r>
                      <a:endParaRPr lang="en-US" sz="1100" b="1"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solidFill>
                      <a:schemeClr val="accent2">
                        <a:lumMod val="20000"/>
                        <a:lumOff val="80000"/>
                      </a:schemeClr>
                    </a:solidFill>
                  </a:tcPr>
                </a:tc>
                <a:tc>
                  <a:txBody>
                    <a:bodyPr/>
                    <a:lstStyle/>
                    <a:p>
                      <a:pPr marL="0" marR="0" algn="ctr">
                        <a:lnSpc>
                          <a:spcPct val="107000"/>
                        </a:lnSpc>
                        <a:spcBef>
                          <a:spcPts val="720"/>
                        </a:spcBef>
                        <a:spcAft>
                          <a:spcPts val="720"/>
                        </a:spcAft>
                        <a:tabLst>
                          <a:tab pos="5280025" algn="l"/>
                        </a:tabLst>
                      </a:pPr>
                      <a:r>
                        <a:rPr lang="en-US" sz="1100" b="1" dirty="0">
                          <a:solidFill>
                            <a:schemeClr val="accent4"/>
                          </a:solidFill>
                          <a:effectLst/>
                        </a:rPr>
                        <a:t>Does the program collect information on breast density?</a:t>
                      </a:r>
                      <a:endParaRPr lang="en-US" sz="1100" b="1"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solidFill>
                      <a:schemeClr val="accent2">
                        <a:lumMod val="20000"/>
                        <a:lumOff val="80000"/>
                      </a:schemeClr>
                    </a:solidFill>
                  </a:tcPr>
                </a:tc>
                <a:tc>
                  <a:txBody>
                    <a:bodyPr/>
                    <a:lstStyle/>
                    <a:p>
                      <a:pPr marL="0" marR="0" algn="ctr">
                        <a:lnSpc>
                          <a:spcPct val="107000"/>
                        </a:lnSpc>
                        <a:spcBef>
                          <a:spcPts val="720"/>
                        </a:spcBef>
                        <a:spcAft>
                          <a:spcPts val="720"/>
                        </a:spcAft>
                        <a:tabLst>
                          <a:tab pos="5280025" algn="l"/>
                        </a:tabLst>
                      </a:pPr>
                      <a:r>
                        <a:rPr lang="en-US" sz="1100" b="1" dirty="0">
                          <a:solidFill>
                            <a:schemeClr val="accent4"/>
                          </a:solidFill>
                          <a:effectLst/>
                        </a:rPr>
                        <a:t>Does the program recommend more frequent screening for those with high breast density? </a:t>
                      </a:r>
                      <a:endParaRPr lang="en-US" sz="1100" b="1"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solidFill>
                      <a:schemeClr val="accent2">
                        <a:lumMod val="20000"/>
                        <a:lumOff val="80000"/>
                      </a:schemeClr>
                    </a:solidFill>
                  </a:tcPr>
                </a:tc>
                <a:extLst>
                  <a:ext uri="{0D108BD9-81ED-4DB2-BD59-A6C34878D82A}">
                    <a16:rowId xmlns:a16="http://schemas.microsoft.com/office/drawing/2014/main" val="1048411737"/>
                  </a:ext>
                </a:extLst>
              </a:tr>
              <a:tr h="194017">
                <a:tc>
                  <a:txBody>
                    <a:bodyPr/>
                    <a:lstStyle/>
                    <a:p>
                      <a:pPr marL="0" marR="0" algn="ctr">
                        <a:lnSpc>
                          <a:spcPct val="107000"/>
                        </a:lnSpc>
                        <a:spcBef>
                          <a:spcPts val="720"/>
                        </a:spcBef>
                        <a:spcAft>
                          <a:spcPts val="720"/>
                        </a:spcAft>
                        <a:tabLst>
                          <a:tab pos="5280025" algn="l"/>
                        </a:tabLst>
                      </a:pPr>
                      <a:r>
                        <a:rPr lang="en-US" sz="1100" b="1" dirty="0">
                          <a:solidFill>
                            <a:schemeClr val="accent4"/>
                          </a:solidFill>
                          <a:effectLst/>
                        </a:rPr>
                        <a:t>YT</a:t>
                      </a:r>
                      <a:endParaRPr lang="en-US" sz="1100" b="1"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solidFill>
                      <a:schemeClr val="accent2">
                        <a:lumMod val="20000"/>
                        <a:lumOff val="80000"/>
                      </a:schemeClr>
                    </a:solidFill>
                  </a:tcPr>
                </a:tc>
                <a:tc>
                  <a:txBody>
                    <a:bodyPr/>
                    <a:lstStyle/>
                    <a:p>
                      <a:pPr marL="0" marR="0" algn="ctr">
                        <a:lnSpc>
                          <a:spcPct val="107000"/>
                        </a:lnSpc>
                        <a:spcBef>
                          <a:spcPts val="0"/>
                        </a:spcBef>
                        <a:spcAft>
                          <a:spcPts val="0"/>
                        </a:spcAft>
                        <a:tabLst>
                          <a:tab pos="5280025" algn="l"/>
                        </a:tabLst>
                      </a:pPr>
                      <a:r>
                        <a:rPr lang="en-US" sz="1100">
                          <a:solidFill>
                            <a:schemeClr val="accent4"/>
                          </a:solidFill>
                          <a:effectLst/>
                        </a:rPr>
                        <a:t>BI-RADS* category D</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tabLst>
                          <a:tab pos="5280025" algn="l"/>
                        </a:tabLst>
                      </a:pPr>
                      <a:r>
                        <a:rPr lang="en-US" sz="1100">
                          <a:solidFill>
                            <a:schemeClr val="accent4"/>
                          </a:solidFill>
                          <a:effectLst/>
                        </a:rPr>
                        <a:t>✓</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tabLst>
                          <a:tab pos="5280025" algn="l"/>
                        </a:tabLst>
                      </a:pPr>
                      <a:r>
                        <a:rPr lang="en-US" sz="1100">
                          <a:solidFill>
                            <a:schemeClr val="accent4"/>
                          </a:solidFill>
                          <a:effectLst/>
                        </a:rPr>
                        <a:t>✓</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tc>
                <a:extLst>
                  <a:ext uri="{0D108BD9-81ED-4DB2-BD59-A6C34878D82A}">
                    <a16:rowId xmlns:a16="http://schemas.microsoft.com/office/drawing/2014/main" val="3172004953"/>
                  </a:ext>
                </a:extLst>
              </a:tr>
              <a:tr h="194017">
                <a:tc>
                  <a:txBody>
                    <a:bodyPr/>
                    <a:lstStyle/>
                    <a:p>
                      <a:pPr marL="0" marR="0" algn="ctr">
                        <a:lnSpc>
                          <a:spcPct val="107000"/>
                        </a:lnSpc>
                        <a:spcBef>
                          <a:spcPts val="720"/>
                        </a:spcBef>
                        <a:spcAft>
                          <a:spcPts val="720"/>
                        </a:spcAft>
                        <a:tabLst>
                          <a:tab pos="5280025" algn="l"/>
                        </a:tabLst>
                      </a:pPr>
                      <a:r>
                        <a:rPr lang="en-US" sz="1100" b="1" dirty="0">
                          <a:solidFill>
                            <a:schemeClr val="accent4"/>
                          </a:solidFill>
                          <a:effectLst/>
                        </a:rPr>
                        <a:t>NT</a:t>
                      </a:r>
                      <a:endParaRPr lang="en-US" sz="1100" b="1"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solidFill>
                      <a:schemeClr val="accent2">
                        <a:lumMod val="20000"/>
                        <a:lumOff val="80000"/>
                      </a:schemeClr>
                    </a:solidFill>
                  </a:tcPr>
                </a:tc>
                <a:tc>
                  <a:txBody>
                    <a:bodyPr/>
                    <a:lstStyle/>
                    <a:p>
                      <a:pPr marL="0" marR="0" algn="ctr">
                        <a:lnSpc>
                          <a:spcPct val="107000"/>
                        </a:lnSpc>
                        <a:spcBef>
                          <a:spcPts val="0"/>
                        </a:spcBef>
                        <a:spcAft>
                          <a:spcPts val="0"/>
                        </a:spcAft>
                        <a:tabLst>
                          <a:tab pos="5280025" algn="l"/>
                        </a:tabLst>
                      </a:pPr>
                      <a:r>
                        <a:rPr lang="en-US" sz="1100">
                          <a:solidFill>
                            <a:schemeClr val="accent4"/>
                          </a:solidFill>
                          <a:effectLst/>
                        </a:rPr>
                        <a:t>≥ 75% glandular tissue</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tabLst>
                          <a:tab pos="5280025" algn="l"/>
                        </a:tabLst>
                      </a:pPr>
                      <a:r>
                        <a:rPr lang="en-US" sz="1100">
                          <a:solidFill>
                            <a:schemeClr val="accent4"/>
                          </a:solidFill>
                          <a:effectLst/>
                        </a:rPr>
                        <a:t>✓</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tabLst>
                          <a:tab pos="5280025" algn="l"/>
                        </a:tabLst>
                      </a:pPr>
                      <a:r>
                        <a:rPr lang="en-US" sz="1100">
                          <a:solidFill>
                            <a:schemeClr val="accent4"/>
                          </a:solidFill>
                          <a:effectLst/>
                        </a:rPr>
                        <a:t>✓</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tc>
                <a:extLst>
                  <a:ext uri="{0D108BD9-81ED-4DB2-BD59-A6C34878D82A}">
                    <a16:rowId xmlns:a16="http://schemas.microsoft.com/office/drawing/2014/main" val="991796890"/>
                  </a:ext>
                </a:extLst>
              </a:tr>
              <a:tr h="194017">
                <a:tc>
                  <a:txBody>
                    <a:bodyPr/>
                    <a:lstStyle/>
                    <a:p>
                      <a:pPr marL="0" marR="0" algn="ctr">
                        <a:lnSpc>
                          <a:spcPct val="107000"/>
                        </a:lnSpc>
                        <a:spcBef>
                          <a:spcPts val="720"/>
                        </a:spcBef>
                        <a:spcAft>
                          <a:spcPts val="720"/>
                        </a:spcAft>
                        <a:tabLst>
                          <a:tab pos="5280025" algn="l"/>
                        </a:tabLst>
                      </a:pPr>
                      <a:r>
                        <a:rPr lang="en-US" sz="1100" b="1">
                          <a:solidFill>
                            <a:schemeClr val="accent4"/>
                          </a:solidFill>
                          <a:effectLst/>
                        </a:rPr>
                        <a:t>NU</a:t>
                      </a:r>
                      <a:endParaRPr lang="en-US" sz="1100" b="1">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solidFill>
                      <a:schemeClr val="accent2">
                        <a:lumMod val="20000"/>
                        <a:lumOff val="80000"/>
                      </a:schemeClr>
                    </a:solidFill>
                  </a:tcPr>
                </a:tc>
                <a:tc>
                  <a:txBody>
                    <a:bodyPr/>
                    <a:lstStyle/>
                    <a:p>
                      <a:pPr marL="0" marR="0" algn="ctr">
                        <a:lnSpc>
                          <a:spcPct val="107000"/>
                        </a:lnSpc>
                        <a:spcBef>
                          <a:spcPts val="0"/>
                        </a:spcBef>
                        <a:spcAft>
                          <a:spcPts val="0"/>
                        </a:spcAft>
                        <a:tabLst>
                          <a:tab pos="5280025" algn="l"/>
                        </a:tabLst>
                      </a:pPr>
                      <a:r>
                        <a:rPr lang="en-US" sz="1100">
                          <a:solidFill>
                            <a:schemeClr val="accent4"/>
                          </a:solidFill>
                          <a:effectLst/>
                        </a:rPr>
                        <a:t> </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tabLst>
                          <a:tab pos="5280025" algn="l"/>
                        </a:tabLst>
                      </a:pPr>
                      <a:r>
                        <a:rPr lang="en-US" sz="1100">
                          <a:solidFill>
                            <a:schemeClr val="accent4"/>
                          </a:solidFill>
                          <a:effectLst/>
                        </a:rPr>
                        <a:t> </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tabLst>
                          <a:tab pos="5280025" algn="l"/>
                        </a:tabLst>
                      </a:pPr>
                      <a:r>
                        <a:rPr lang="en-US" sz="1100">
                          <a:solidFill>
                            <a:schemeClr val="accent4"/>
                          </a:solidFill>
                          <a:effectLst/>
                        </a:rPr>
                        <a:t>✓</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tc>
                <a:extLst>
                  <a:ext uri="{0D108BD9-81ED-4DB2-BD59-A6C34878D82A}">
                    <a16:rowId xmlns:a16="http://schemas.microsoft.com/office/drawing/2014/main" val="2644749859"/>
                  </a:ext>
                </a:extLst>
              </a:tr>
              <a:tr h="194017">
                <a:tc>
                  <a:txBody>
                    <a:bodyPr/>
                    <a:lstStyle/>
                    <a:p>
                      <a:pPr marL="0" marR="0" algn="ctr">
                        <a:lnSpc>
                          <a:spcPct val="107000"/>
                        </a:lnSpc>
                        <a:spcBef>
                          <a:spcPts val="720"/>
                        </a:spcBef>
                        <a:spcAft>
                          <a:spcPts val="720"/>
                        </a:spcAft>
                        <a:tabLst>
                          <a:tab pos="5280025" algn="l"/>
                        </a:tabLst>
                      </a:pPr>
                      <a:r>
                        <a:rPr lang="en-US" sz="1100" b="1" dirty="0">
                          <a:solidFill>
                            <a:schemeClr val="accent4"/>
                          </a:solidFill>
                          <a:effectLst/>
                        </a:rPr>
                        <a:t>BC</a:t>
                      </a:r>
                      <a:endParaRPr lang="en-US" sz="1100" b="1"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solidFill>
                      <a:schemeClr val="accent2">
                        <a:lumMod val="20000"/>
                        <a:lumOff val="80000"/>
                      </a:schemeClr>
                    </a:solidFill>
                  </a:tcPr>
                </a:tc>
                <a:tc>
                  <a:txBody>
                    <a:bodyPr/>
                    <a:lstStyle/>
                    <a:p>
                      <a:pPr marL="0" marR="0" algn="ctr">
                        <a:lnSpc>
                          <a:spcPct val="107000"/>
                        </a:lnSpc>
                        <a:spcBef>
                          <a:spcPts val="0"/>
                        </a:spcBef>
                        <a:spcAft>
                          <a:spcPts val="0"/>
                        </a:spcAft>
                        <a:tabLst>
                          <a:tab pos="5280025" algn="l"/>
                        </a:tabLst>
                      </a:pPr>
                      <a:r>
                        <a:rPr lang="en-US" sz="1100">
                          <a:solidFill>
                            <a:schemeClr val="accent4"/>
                          </a:solidFill>
                          <a:effectLst/>
                        </a:rPr>
                        <a:t>BI-RADS*^</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tabLst>
                          <a:tab pos="5280025" algn="l"/>
                        </a:tabLst>
                      </a:pPr>
                      <a:r>
                        <a:rPr lang="en-US" sz="1100">
                          <a:solidFill>
                            <a:schemeClr val="accent4"/>
                          </a:solidFill>
                          <a:effectLst/>
                        </a:rPr>
                        <a:t>✓</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tabLst>
                          <a:tab pos="5280025" algn="l"/>
                        </a:tabLst>
                      </a:pPr>
                      <a:r>
                        <a:rPr lang="en-US" sz="1100">
                          <a:solidFill>
                            <a:schemeClr val="accent4"/>
                          </a:solidFill>
                          <a:effectLst/>
                        </a:rPr>
                        <a:t> </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tc>
                <a:extLst>
                  <a:ext uri="{0D108BD9-81ED-4DB2-BD59-A6C34878D82A}">
                    <a16:rowId xmlns:a16="http://schemas.microsoft.com/office/drawing/2014/main" val="666042268"/>
                  </a:ext>
                </a:extLst>
              </a:tr>
              <a:tr h="194017">
                <a:tc>
                  <a:txBody>
                    <a:bodyPr/>
                    <a:lstStyle/>
                    <a:p>
                      <a:pPr marL="0" marR="0" algn="ctr">
                        <a:lnSpc>
                          <a:spcPct val="107000"/>
                        </a:lnSpc>
                        <a:spcBef>
                          <a:spcPts val="720"/>
                        </a:spcBef>
                        <a:spcAft>
                          <a:spcPts val="720"/>
                        </a:spcAft>
                        <a:tabLst>
                          <a:tab pos="5280025" algn="l"/>
                        </a:tabLst>
                      </a:pPr>
                      <a:r>
                        <a:rPr lang="en-US" sz="1100" b="1">
                          <a:solidFill>
                            <a:schemeClr val="accent4"/>
                          </a:solidFill>
                          <a:effectLst/>
                        </a:rPr>
                        <a:t>AB</a:t>
                      </a:r>
                      <a:endParaRPr lang="en-US" sz="1100" b="1">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solidFill>
                      <a:schemeClr val="accent2">
                        <a:lumMod val="20000"/>
                        <a:lumOff val="80000"/>
                      </a:schemeClr>
                    </a:solidFill>
                  </a:tcPr>
                </a:tc>
                <a:tc>
                  <a:txBody>
                    <a:bodyPr/>
                    <a:lstStyle/>
                    <a:p>
                      <a:pPr marL="0" marR="0" algn="ctr">
                        <a:lnSpc>
                          <a:spcPct val="107000"/>
                        </a:lnSpc>
                        <a:spcBef>
                          <a:spcPts val="0"/>
                        </a:spcBef>
                        <a:spcAft>
                          <a:spcPts val="0"/>
                        </a:spcAft>
                        <a:tabLst>
                          <a:tab pos="5280025" algn="l"/>
                        </a:tabLst>
                      </a:pPr>
                      <a:r>
                        <a:rPr lang="en-US" sz="1100">
                          <a:solidFill>
                            <a:schemeClr val="accent4"/>
                          </a:solidFill>
                          <a:effectLst/>
                        </a:rPr>
                        <a:t>≥ 75% glandular tissue</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tabLst>
                          <a:tab pos="5280025" algn="l"/>
                        </a:tabLst>
                      </a:pPr>
                      <a:r>
                        <a:rPr lang="en-US" sz="1100">
                          <a:solidFill>
                            <a:schemeClr val="accent4"/>
                          </a:solidFill>
                          <a:effectLst/>
                        </a:rPr>
                        <a:t>✓</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tabLst>
                          <a:tab pos="5280025" algn="l"/>
                        </a:tabLst>
                      </a:pPr>
                      <a:r>
                        <a:rPr lang="en-US" sz="1100">
                          <a:solidFill>
                            <a:schemeClr val="accent4"/>
                          </a:solidFill>
                          <a:effectLst/>
                        </a:rPr>
                        <a:t> </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tc>
                <a:extLst>
                  <a:ext uri="{0D108BD9-81ED-4DB2-BD59-A6C34878D82A}">
                    <a16:rowId xmlns:a16="http://schemas.microsoft.com/office/drawing/2014/main" val="1844088887"/>
                  </a:ext>
                </a:extLst>
              </a:tr>
              <a:tr h="445520">
                <a:tc>
                  <a:txBody>
                    <a:bodyPr/>
                    <a:lstStyle/>
                    <a:p>
                      <a:pPr marL="0" marR="0" algn="ctr">
                        <a:lnSpc>
                          <a:spcPct val="107000"/>
                        </a:lnSpc>
                        <a:spcBef>
                          <a:spcPts val="720"/>
                        </a:spcBef>
                        <a:spcAft>
                          <a:spcPts val="720"/>
                        </a:spcAft>
                        <a:tabLst>
                          <a:tab pos="5280025" algn="l"/>
                        </a:tabLst>
                      </a:pPr>
                      <a:r>
                        <a:rPr lang="en-US" sz="1100" b="1" dirty="0">
                          <a:solidFill>
                            <a:schemeClr val="accent4"/>
                          </a:solidFill>
                          <a:effectLst/>
                        </a:rPr>
                        <a:t>SK</a:t>
                      </a:r>
                      <a:endParaRPr lang="en-US" sz="1100" b="1"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solidFill>
                      <a:schemeClr val="accent2">
                        <a:lumMod val="20000"/>
                        <a:lumOff val="80000"/>
                      </a:schemeClr>
                    </a:solidFill>
                  </a:tcPr>
                </a:tc>
                <a:tc>
                  <a:txBody>
                    <a:bodyPr/>
                    <a:lstStyle/>
                    <a:p>
                      <a:pPr marL="0" marR="0" algn="ctr">
                        <a:lnSpc>
                          <a:spcPct val="107000"/>
                        </a:lnSpc>
                        <a:spcBef>
                          <a:spcPts val="0"/>
                        </a:spcBef>
                        <a:spcAft>
                          <a:spcPts val="0"/>
                        </a:spcAft>
                        <a:tabLst>
                          <a:tab pos="5280025" algn="l"/>
                        </a:tabLst>
                      </a:pPr>
                      <a:r>
                        <a:rPr lang="en-US" sz="1100">
                          <a:solidFill>
                            <a:schemeClr val="accent4"/>
                          </a:solidFill>
                          <a:effectLst/>
                        </a:rPr>
                        <a:t>≥ 75% glandular tissue</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tabLst>
                          <a:tab pos="5280025" algn="l"/>
                        </a:tabLst>
                      </a:pPr>
                      <a:r>
                        <a:rPr lang="en-US" sz="1100">
                          <a:solidFill>
                            <a:schemeClr val="accent4"/>
                          </a:solidFill>
                          <a:effectLst/>
                        </a:rPr>
                        <a:t>✓</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tabLst>
                          <a:tab pos="5280025" algn="l"/>
                        </a:tabLst>
                      </a:pPr>
                      <a:r>
                        <a:rPr lang="en-US" sz="1100">
                          <a:solidFill>
                            <a:schemeClr val="accent4"/>
                          </a:solidFill>
                          <a:effectLst/>
                        </a:rPr>
                        <a:t>✓</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tc>
                <a:extLst>
                  <a:ext uri="{0D108BD9-81ED-4DB2-BD59-A6C34878D82A}">
                    <a16:rowId xmlns:a16="http://schemas.microsoft.com/office/drawing/2014/main" val="995633656"/>
                  </a:ext>
                </a:extLst>
              </a:tr>
              <a:tr h="194017">
                <a:tc>
                  <a:txBody>
                    <a:bodyPr/>
                    <a:lstStyle/>
                    <a:p>
                      <a:pPr marL="0" marR="0" algn="ctr">
                        <a:lnSpc>
                          <a:spcPct val="107000"/>
                        </a:lnSpc>
                        <a:spcBef>
                          <a:spcPts val="720"/>
                        </a:spcBef>
                        <a:spcAft>
                          <a:spcPts val="720"/>
                        </a:spcAft>
                        <a:tabLst>
                          <a:tab pos="5280025" algn="l"/>
                        </a:tabLst>
                      </a:pPr>
                      <a:r>
                        <a:rPr lang="en-US" sz="1100" b="1">
                          <a:solidFill>
                            <a:schemeClr val="accent4"/>
                          </a:solidFill>
                          <a:effectLst/>
                        </a:rPr>
                        <a:t>MB</a:t>
                      </a:r>
                      <a:endParaRPr lang="en-US" sz="1100" b="1">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solidFill>
                      <a:schemeClr val="accent2">
                        <a:lumMod val="20000"/>
                        <a:lumOff val="80000"/>
                      </a:schemeClr>
                    </a:solidFill>
                  </a:tcPr>
                </a:tc>
                <a:tc>
                  <a:txBody>
                    <a:bodyPr/>
                    <a:lstStyle/>
                    <a:p>
                      <a:pPr marL="0" marR="0" algn="ctr">
                        <a:lnSpc>
                          <a:spcPct val="107000"/>
                        </a:lnSpc>
                        <a:spcBef>
                          <a:spcPts val="0"/>
                        </a:spcBef>
                        <a:spcAft>
                          <a:spcPts val="0"/>
                        </a:spcAft>
                        <a:tabLst>
                          <a:tab pos="5280025" algn="l"/>
                        </a:tabLst>
                      </a:pPr>
                      <a:r>
                        <a:rPr lang="en-US" sz="1100">
                          <a:solidFill>
                            <a:schemeClr val="accent4"/>
                          </a:solidFill>
                          <a:effectLst/>
                        </a:rPr>
                        <a:t>BI-RADS* category D</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tabLst>
                          <a:tab pos="5280025" algn="l"/>
                        </a:tabLst>
                      </a:pPr>
                      <a:r>
                        <a:rPr lang="en-US" sz="1100">
                          <a:solidFill>
                            <a:schemeClr val="accent4"/>
                          </a:solidFill>
                          <a:effectLst/>
                        </a:rPr>
                        <a:t>✓</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tabLst>
                          <a:tab pos="5280025" algn="l"/>
                        </a:tabLst>
                      </a:pPr>
                      <a:r>
                        <a:rPr lang="en-US" sz="1100">
                          <a:solidFill>
                            <a:schemeClr val="accent4"/>
                          </a:solidFill>
                          <a:effectLst/>
                        </a:rPr>
                        <a:t> </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tc>
                <a:extLst>
                  <a:ext uri="{0D108BD9-81ED-4DB2-BD59-A6C34878D82A}">
                    <a16:rowId xmlns:a16="http://schemas.microsoft.com/office/drawing/2014/main" val="918733791"/>
                  </a:ext>
                </a:extLst>
              </a:tr>
              <a:tr h="194017">
                <a:tc>
                  <a:txBody>
                    <a:bodyPr/>
                    <a:lstStyle/>
                    <a:p>
                      <a:pPr marL="0" marR="0" algn="ctr">
                        <a:lnSpc>
                          <a:spcPct val="107000"/>
                        </a:lnSpc>
                        <a:spcBef>
                          <a:spcPts val="720"/>
                        </a:spcBef>
                        <a:spcAft>
                          <a:spcPts val="720"/>
                        </a:spcAft>
                        <a:tabLst>
                          <a:tab pos="5280025" algn="l"/>
                        </a:tabLst>
                      </a:pPr>
                      <a:r>
                        <a:rPr lang="en-US" sz="1100" b="1">
                          <a:solidFill>
                            <a:schemeClr val="accent4"/>
                          </a:solidFill>
                          <a:effectLst/>
                        </a:rPr>
                        <a:t>ON</a:t>
                      </a:r>
                      <a:endParaRPr lang="en-US" sz="1100" b="1">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solidFill>
                      <a:schemeClr val="accent2">
                        <a:lumMod val="20000"/>
                        <a:lumOff val="80000"/>
                      </a:schemeClr>
                    </a:solidFill>
                  </a:tcPr>
                </a:tc>
                <a:tc>
                  <a:txBody>
                    <a:bodyPr/>
                    <a:lstStyle/>
                    <a:p>
                      <a:pPr marL="0" marR="0" algn="ctr">
                        <a:lnSpc>
                          <a:spcPct val="107000"/>
                        </a:lnSpc>
                        <a:spcBef>
                          <a:spcPts val="0"/>
                        </a:spcBef>
                        <a:spcAft>
                          <a:spcPts val="0"/>
                        </a:spcAft>
                        <a:tabLst>
                          <a:tab pos="5280025" algn="l"/>
                        </a:tabLst>
                      </a:pPr>
                      <a:r>
                        <a:rPr lang="en-US" sz="1100">
                          <a:solidFill>
                            <a:schemeClr val="accent4"/>
                          </a:solidFill>
                          <a:effectLst/>
                        </a:rPr>
                        <a:t>≥ 75% fibroglandular tissue</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tabLst>
                          <a:tab pos="5280025" algn="l"/>
                        </a:tabLst>
                      </a:pPr>
                      <a:r>
                        <a:rPr lang="en-US" sz="1100">
                          <a:solidFill>
                            <a:schemeClr val="accent4"/>
                          </a:solidFill>
                          <a:effectLst/>
                        </a:rPr>
                        <a:t>✓</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tc>
                <a:tc>
                  <a:txBody>
                    <a:bodyPr/>
                    <a:lstStyle/>
                    <a:p>
                      <a:pPr marL="0" marR="0">
                        <a:lnSpc>
                          <a:spcPct val="107000"/>
                        </a:lnSpc>
                        <a:spcBef>
                          <a:spcPts val="0"/>
                        </a:spcBef>
                        <a:spcAft>
                          <a:spcPts val="0"/>
                        </a:spcAft>
                        <a:tabLst>
                          <a:tab pos="5280025" algn="l"/>
                        </a:tabLst>
                      </a:pPr>
                      <a:r>
                        <a:rPr lang="en-US" sz="1100">
                          <a:solidFill>
                            <a:schemeClr val="accent4"/>
                          </a:solidFill>
                          <a:effectLst/>
                        </a:rPr>
                        <a:t>✓ (recalled in 1 year instead of 2 years)</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tc>
                <a:extLst>
                  <a:ext uri="{0D108BD9-81ED-4DB2-BD59-A6C34878D82A}">
                    <a16:rowId xmlns:a16="http://schemas.microsoft.com/office/drawing/2014/main" val="1485957306"/>
                  </a:ext>
                </a:extLst>
              </a:tr>
              <a:tr h="194017">
                <a:tc>
                  <a:txBody>
                    <a:bodyPr/>
                    <a:lstStyle/>
                    <a:p>
                      <a:pPr marL="0" marR="0" algn="ctr">
                        <a:lnSpc>
                          <a:spcPct val="107000"/>
                        </a:lnSpc>
                        <a:spcBef>
                          <a:spcPts val="720"/>
                        </a:spcBef>
                        <a:spcAft>
                          <a:spcPts val="720"/>
                        </a:spcAft>
                        <a:tabLst>
                          <a:tab pos="5280025" algn="l"/>
                        </a:tabLst>
                      </a:pPr>
                      <a:r>
                        <a:rPr lang="en-US" sz="1100" b="1" dirty="0">
                          <a:solidFill>
                            <a:schemeClr val="accent4"/>
                          </a:solidFill>
                          <a:effectLst/>
                        </a:rPr>
                        <a:t>QC</a:t>
                      </a:r>
                      <a:endParaRPr lang="en-US" sz="1100" b="1"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solidFill>
                      <a:schemeClr val="accent2">
                        <a:lumMod val="20000"/>
                        <a:lumOff val="80000"/>
                      </a:schemeClr>
                    </a:solidFill>
                  </a:tcPr>
                </a:tc>
                <a:tc>
                  <a:txBody>
                    <a:bodyPr/>
                    <a:lstStyle/>
                    <a:p>
                      <a:pPr marL="0" marR="0" algn="ctr">
                        <a:lnSpc>
                          <a:spcPct val="107000"/>
                        </a:lnSpc>
                        <a:spcBef>
                          <a:spcPts val="0"/>
                        </a:spcBef>
                        <a:spcAft>
                          <a:spcPts val="0"/>
                        </a:spcAft>
                        <a:tabLst>
                          <a:tab pos="5280025" algn="l"/>
                        </a:tabLst>
                      </a:pPr>
                      <a:r>
                        <a:rPr lang="en-US" sz="1100">
                          <a:solidFill>
                            <a:schemeClr val="accent4"/>
                          </a:solidFill>
                          <a:effectLst/>
                        </a:rPr>
                        <a:t>≥ 75% glandular tissue</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tabLst>
                          <a:tab pos="5280025" algn="l"/>
                        </a:tabLst>
                      </a:pPr>
                      <a:r>
                        <a:rPr lang="en-US" sz="1100">
                          <a:solidFill>
                            <a:schemeClr val="accent4"/>
                          </a:solidFill>
                          <a:effectLst/>
                        </a:rPr>
                        <a:t>✓</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tabLst>
                          <a:tab pos="5280025" algn="l"/>
                        </a:tabLst>
                      </a:pPr>
                      <a:r>
                        <a:rPr lang="en-US" sz="1100">
                          <a:solidFill>
                            <a:schemeClr val="accent4"/>
                          </a:solidFill>
                          <a:effectLst/>
                        </a:rPr>
                        <a:t> </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tc>
                <a:extLst>
                  <a:ext uri="{0D108BD9-81ED-4DB2-BD59-A6C34878D82A}">
                    <a16:rowId xmlns:a16="http://schemas.microsoft.com/office/drawing/2014/main" val="3542835286"/>
                  </a:ext>
                </a:extLst>
              </a:tr>
              <a:tr h="1006012">
                <a:tc>
                  <a:txBody>
                    <a:bodyPr/>
                    <a:lstStyle/>
                    <a:p>
                      <a:pPr marL="0" marR="0" algn="ctr">
                        <a:lnSpc>
                          <a:spcPct val="107000"/>
                        </a:lnSpc>
                        <a:spcBef>
                          <a:spcPts val="720"/>
                        </a:spcBef>
                        <a:spcAft>
                          <a:spcPts val="720"/>
                        </a:spcAft>
                        <a:tabLst>
                          <a:tab pos="5280025" algn="l"/>
                        </a:tabLst>
                      </a:pPr>
                      <a:r>
                        <a:rPr lang="en-US" sz="1100" b="1" dirty="0">
                          <a:solidFill>
                            <a:schemeClr val="accent4"/>
                          </a:solidFill>
                          <a:effectLst/>
                        </a:rPr>
                        <a:t>NB</a:t>
                      </a:r>
                      <a:endParaRPr lang="en-US" sz="1100" b="1"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solidFill>
                      <a:schemeClr val="accent2">
                        <a:lumMod val="20000"/>
                        <a:lumOff val="80000"/>
                      </a:schemeClr>
                    </a:solidFill>
                  </a:tcPr>
                </a:tc>
                <a:tc>
                  <a:txBody>
                    <a:bodyPr/>
                    <a:lstStyle/>
                    <a:p>
                      <a:pPr marL="0" marR="0" algn="ctr">
                        <a:lnSpc>
                          <a:spcPct val="107000"/>
                        </a:lnSpc>
                        <a:spcBef>
                          <a:spcPts val="0"/>
                        </a:spcBef>
                        <a:spcAft>
                          <a:spcPts val="0"/>
                        </a:spcAft>
                        <a:tabLst>
                          <a:tab pos="5280025" algn="l"/>
                        </a:tabLst>
                      </a:pPr>
                      <a:r>
                        <a:rPr lang="en-CA" sz="1100" dirty="0">
                          <a:solidFill>
                            <a:schemeClr val="accent4"/>
                          </a:solidFill>
                          <a:effectLst/>
                        </a:rPr>
                        <a:t>BI-RADS* classification C (heterogeneously dense) or D (extremely dense)</a:t>
                      </a:r>
                      <a:endParaRPr lang="en-US" sz="1100"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tabLst>
                          <a:tab pos="5280025" algn="l"/>
                        </a:tabLst>
                      </a:pPr>
                      <a:r>
                        <a:rPr lang="en-US" sz="1100">
                          <a:solidFill>
                            <a:schemeClr val="accent4"/>
                          </a:solidFill>
                          <a:effectLst/>
                        </a:rPr>
                        <a:t>✓ </a:t>
                      </a:r>
                    </a:p>
                    <a:p>
                      <a:pPr marL="0" marR="0" algn="ctr">
                        <a:lnSpc>
                          <a:spcPct val="107000"/>
                        </a:lnSpc>
                        <a:spcBef>
                          <a:spcPts val="0"/>
                        </a:spcBef>
                        <a:spcAft>
                          <a:spcPts val="0"/>
                        </a:spcAft>
                        <a:tabLst>
                          <a:tab pos="5280025" algn="l"/>
                        </a:tabLst>
                      </a:pPr>
                      <a:r>
                        <a:rPr lang="en-US" sz="1100">
                          <a:solidFill>
                            <a:schemeClr val="accent4"/>
                          </a:solidFill>
                          <a:effectLst/>
                        </a:rPr>
                        <a:t>(the Program’s legacy database is currently unable to collect this new BIRADS classification data set;  Historical data of categories as &lt; or &gt; 50%; data is what is available)</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tabLst>
                          <a:tab pos="5280025" algn="l"/>
                        </a:tabLst>
                      </a:pPr>
                      <a:r>
                        <a:rPr lang="en-US" sz="1100">
                          <a:solidFill>
                            <a:schemeClr val="accent4"/>
                          </a:solidFill>
                          <a:effectLst/>
                        </a:rPr>
                        <a:t>Recommendations for the management of High Breast Density are under development as part of Increased/High Risk CPGs; Currently supplemental screening is based on Radiologist recommendations</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tc>
                <a:extLst>
                  <a:ext uri="{0D108BD9-81ED-4DB2-BD59-A6C34878D82A}">
                    <a16:rowId xmlns:a16="http://schemas.microsoft.com/office/drawing/2014/main" val="3357128206"/>
                  </a:ext>
                </a:extLst>
              </a:tr>
              <a:tr h="397016">
                <a:tc>
                  <a:txBody>
                    <a:bodyPr/>
                    <a:lstStyle/>
                    <a:p>
                      <a:pPr marL="0" marR="0" algn="ctr">
                        <a:lnSpc>
                          <a:spcPct val="107000"/>
                        </a:lnSpc>
                        <a:spcBef>
                          <a:spcPts val="720"/>
                        </a:spcBef>
                        <a:spcAft>
                          <a:spcPts val="720"/>
                        </a:spcAft>
                        <a:tabLst>
                          <a:tab pos="5280025" algn="l"/>
                        </a:tabLst>
                      </a:pPr>
                      <a:r>
                        <a:rPr lang="en-US" sz="1100" b="1" dirty="0">
                          <a:solidFill>
                            <a:schemeClr val="accent4"/>
                          </a:solidFill>
                          <a:effectLst/>
                        </a:rPr>
                        <a:t>NS</a:t>
                      </a:r>
                      <a:endParaRPr lang="en-US" sz="1100" b="1"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solidFill>
                      <a:schemeClr val="accent2">
                        <a:lumMod val="20000"/>
                        <a:lumOff val="80000"/>
                      </a:schemeClr>
                    </a:solidFill>
                  </a:tcPr>
                </a:tc>
                <a:tc>
                  <a:txBody>
                    <a:bodyPr/>
                    <a:lstStyle/>
                    <a:p>
                      <a:pPr marL="0" marR="0" algn="ctr">
                        <a:lnSpc>
                          <a:spcPct val="107000"/>
                        </a:lnSpc>
                        <a:spcBef>
                          <a:spcPts val="0"/>
                        </a:spcBef>
                        <a:spcAft>
                          <a:spcPts val="0"/>
                        </a:spcAft>
                        <a:tabLst>
                          <a:tab pos="5280025" algn="l"/>
                        </a:tabLst>
                      </a:pPr>
                      <a:r>
                        <a:rPr lang="en-US" sz="1100">
                          <a:solidFill>
                            <a:schemeClr val="accent4"/>
                          </a:solidFill>
                          <a:effectLst/>
                        </a:rPr>
                        <a:t>Category C (heterogeneously dense) or Category D: (extremely dense)</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tabLst>
                          <a:tab pos="5280025" algn="l"/>
                        </a:tabLst>
                      </a:pPr>
                      <a:r>
                        <a:rPr lang="en-US" sz="1100">
                          <a:solidFill>
                            <a:schemeClr val="accent4"/>
                          </a:solidFill>
                          <a:effectLst/>
                        </a:rPr>
                        <a:t>✓</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tabLst>
                          <a:tab pos="5280025" algn="l"/>
                        </a:tabLst>
                      </a:pPr>
                      <a:r>
                        <a:rPr lang="en-US" sz="1100">
                          <a:solidFill>
                            <a:schemeClr val="accent4"/>
                          </a:solidFill>
                          <a:effectLst/>
                        </a:rPr>
                        <a:t>Radiologist can recommend more frequent breast screening.</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tc>
                <a:extLst>
                  <a:ext uri="{0D108BD9-81ED-4DB2-BD59-A6C34878D82A}">
                    <a16:rowId xmlns:a16="http://schemas.microsoft.com/office/drawing/2014/main" val="2312831511"/>
                  </a:ext>
                </a:extLst>
              </a:tr>
              <a:tr h="194017">
                <a:tc>
                  <a:txBody>
                    <a:bodyPr/>
                    <a:lstStyle/>
                    <a:p>
                      <a:pPr marL="0" marR="0" algn="ctr">
                        <a:lnSpc>
                          <a:spcPct val="107000"/>
                        </a:lnSpc>
                        <a:spcBef>
                          <a:spcPts val="720"/>
                        </a:spcBef>
                        <a:spcAft>
                          <a:spcPts val="720"/>
                        </a:spcAft>
                        <a:tabLst>
                          <a:tab pos="5280025" algn="l"/>
                        </a:tabLst>
                      </a:pPr>
                      <a:r>
                        <a:rPr lang="en-US" sz="1100" b="1" dirty="0">
                          <a:solidFill>
                            <a:schemeClr val="accent4"/>
                          </a:solidFill>
                          <a:effectLst/>
                        </a:rPr>
                        <a:t>PE</a:t>
                      </a:r>
                      <a:endParaRPr lang="en-US" sz="1100" b="1"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solidFill>
                      <a:schemeClr val="accent2">
                        <a:lumMod val="20000"/>
                        <a:lumOff val="80000"/>
                      </a:schemeClr>
                    </a:solidFill>
                  </a:tcPr>
                </a:tc>
                <a:tc>
                  <a:txBody>
                    <a:bodyPr/>
                    <a:lstStyle/>
                    <a:p>
                      <a:pPr marL="0" marR="0" algn="ctr">
                        <a:lnSpc>
                          <a:spcPct val="107000"/>
                        </a:lnSpc>
                        <a:spcBef>
                          <a:spcPts val="0"/>
                        </a:spcBef>
                        <a:spcAft>
                          <a:spcPts val="0"/>
                        </a:spcAft>
                        <a:tabLst>
                          <a:tab pos="5280025" algn="l"/>
                        </a:tabLst>
                      </a:pPr>
                      <a:r>
                        <a:rPr lang="en-US" sz="1100">
                          <a:solidFill>
                            <a:schemeClr val="accent4"/>
                          </a:solidFill>
                          <a:effectLst/>
                        </a:rPr>
                        <a:t>≥ 75% glandular tissue</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tc>
                <a:tc>
                  <a:txBody>
                    <a:bodyPr/>
                    <a:lstStyle/>
                    <a:p>
                      <a:pPr marL="0" marR="0" algn="ctr">
                        <a:lnSpc>
                          <a:spcPct val="107000"/>
                        </a:lnSpc>
                        <a:spcBef>
                          <a:spcPts val="720"/>
                        </a:spcBef>
                        <a:spcAft>
                          <a:spcPts val="720"/>
                        </a:spcAft>
                      </a:pPr>
                      <a:r>
                        <a:rPr lang="en-US" sz="1100">
                          <a:solidFill>
                            <a:schemeClr val="accent4"/>
                          </a:solidFill>
                          <a:effectLst/>
                        </a:rPr>
                        <a:t>✓</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tabLst>
                          <a:tab pos="5280025" algn="l"/>
                        </a:tabLst>
                      </a:pPr>
                      <a:r>
                        <a:rPr lang="en-US" sz="1100">
                          <a:solidFill>
                            <a:schemeClr val="accent4"/>
                          </a:solidFill>
                          <a:effectLst/>
                        </a:rPr>
                        <a:t>✓</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tc>
                <a:extLst>
                  <a:ext uri="{0D108BD9-81ED-4DB2-BD59-A6C34878D82A}">
                    <a16:rowId xmlns:a16="http://schemas.microsoft.com/office/drawing/2014/main" val="1430679593"/>
                  </a:ext>
                </a:extLst>
              </a:tr>
              <a:tr h="194017">
                <a:tc>
                  <a:txBody>
                    <a:bodyPr/>
                    <a:lstStyle/>
                    <a:p>
                      <a:pPr marL="0" marR="0" algn="ctr">
                        <a:lnSpc>
                          <a:spcPct val="107000"/>
                        </a:lnSpc>
                        <a:spcBef>
                          <a:spcPts val="720"/>
                        </a:spcBef>
                        <a:spcAft>
                          <a:spcPts val="720"/>
                        </a:spcAft>
                        <a:tabLst>
                          <a:tab pos="5280025" algn="l"/>
                        </a:tabLst>
                      </a:pPr>
                      <a:r>
                        <a:rPr lang="en-US" sz="1100" b="1" dirty="0">
                          <a:solidFill>
                            <a:schemeClr val="accent4"/>
                          </a:solidFill>
                          <a:effectLst/>
                        </a:rPr>
                        <a:t>NL</a:t>
                      </a:r>
                      <a:endParaRPr lang="en-US" sz="1100" b="1"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solidFill>
                      <a:schemeClr val="accent2">
                        <a:lumMod val="20000"/>
                        <a:lumOff val="80000"/>
                      </a:schemeClr>
                    </a:solidFill>
                  </a:tcPr>
                </a:tc>
                <a:tc>
                  <a:txBody>
                    <a:bodyPr/>
                    <a:lstStyle/>
                    <a:p>
                      <a:pPr marL="0" marR="0" algn="ctr">
                        <a:lnSpc>
                          <a:spcPct val="107000"/>
                        </a:lnSpc>
                        <a:spcBef>
                          <a:spcPts val="0"/>
                        </a:spcBef>
                        <a:spcAft>
                          <a:spcPts val="0"/>
                        </a:spcAft>
                        <a:tabLst>
                          <a:tab pos="5280025" algn="l"/>
                        </a:tabLst>
                      </a:pPr>
                      <a:r>
                        <a:rPr lang="en-US" sz="1100">
                          <a:solidFill>
                            <a:schemeClr val="accent4"/>
                          </a:solidFill>
                          <a:effectLst/>
                        </a:rPr>
                        <a:t>≥ 75% glandular tissue</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tabLst>
                          <a:tab pos="5280025" algn="l"/>
                        </a:tabLst>
                      </a:pPr>
                      <a:r>
                        <a:rPr lang="en-US" sz="1100">
                          <a:solidFill>
                            <a:schemeClr val="accent4"/>
                          </a:solidFill>
                          <a:effectLst/>
                        </a:rPr>
                        <a:t>✓</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tabLst>
                          <a:tab pos="5280025" algn="l"/>
                        </a:tabLst>
                      </a:pPr>
                      <a:r>
                        <a:rPr lang="en-US" sz="1100" dirty="0">
                          <a:solidFill>
                            <a:schemeClr val="accent4"/>
                          </a:solidFill>
                          <a:effectLst/>
                        </a:rPr>
                        <a:t>✓</a:t>
                      </a:r>
                      <a:endParaRPr lang="en-US" sz="1100"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tc>
                <a:extLst>
                  <a:ext uri="{0D108BD9-81ED-4DB2-BD59-A6C34878D82A}">
                    <a16:rowId xmlns:a16="http://schemas.microsoft.com/office/drawing/2014/main" val="572990854"/>
                  </a:ext>
                </a:extLst>
              </a:tr>
            </a:tbl>
          </a:graphicData>
        </a:graphic>
      </p:graphicFrame>
    </p:spTree>
    <p:extLst>
      <p:ext uri="{BB962C8B-B14F-4D97-AF65-F5344CB8AC3E}">
        <p14:creationId xmlns:p14="http://schemas.microsoft.com/office/powerpoint/2010/main" val="16167394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81DBEC2-8B01-26EA-C490-61DFB6FA8E30}"/>
              </a:ext>
            </a:extLst>
          </p:cNvPr>
          <p:cNvSpPr>
            <a:spLocks noGrp="1"/>
          </p:cNvSpPr>
          <p:nvPr>
            <p:ph type="title"/>
          </p:nvPr>
        </p:nvSpPr>
        <p:spPr>
          <a:xfrm>
            <a:off x="905607" y="130840"/>
            <a:ext cx="10380786" cy="345482"/>
          </a:xfrm>
        </p:spPr>
        <p:txBody>
          <a:bodyPr>
            <a:normAutofit/>
          </a:bodyPr>
          <a:lstStyle/>
          <a:p>
            <a:r>
              <a:rPr lang="en-US" sz="1600" dirty="0"/>
              <a:t>Notification of Participant’s Breast Density</a:t>
            </a:r>
          </a:p>
        </p:txBody>
      </p:sp>
      <p:sp>
        <p:nvSpPr>
          <p:cNvPr id="9" name="TextBox 8">
            <a:extLst>
              <a:ext uri="{FF2B5EF4-FFF2-40B4-BE49-F238E27FC236}">
                <a16:creationId xmlns:a16="http://schemas.microsoft.com/office/drawing/2014/main" id="{65F95C4C-882F-E729-8587-FBD1824E0C11}"/>
              </a:ext>
            </a:extLst>
          </p:cNvPr>
          <p:cNvSpPr txBox="1"/>
          <p:nvPr/>
        </p:nvSpPr>
        <p:spPr>
          <a:xfrm>
            <a:off x="145435" y="6488505"/>
            <a:ext cx="11901129" cy="477310"/>
          </a:xfrm>
          <a:prstGeom prst="rect">
            <a:avLst/>
          </a:prstGeom>
          <a:noFill/>
        </p:spPr>
        <p:txBody>
          <a:bodyPr wrap="square">
            <a:spAutoFit/>
          </a:bodyPr>
          <a:lstStyle/>
          <a:p>
            <a:pPr marL="0" marR="0">
              <a:lnSpc>
                <a:spcPct val="107000"/>
              </a:lnSpc>
              <a:spcBef>
                <a:spcPts val="300"/>
              </a:spcBef>
              <a:spcAft>
                <a:spcPts val="800"/>
              </a:spcAft>
            </a:pPr>
            <a:r>
              <a:rPr lang="en-US" sz="1000" dirty="0">
                <a:effectLst/>
                <a:latin typeface="Calibri" panose="020F0502020204030204" pitchFamily="34" charset="0"/>
                <a:ea typeface="Yu Mincho" panose="02020400000000000000" pitchFamily="18" charset="-128"/>
                <a:cs typeface="Calibri" panose="020F0502020204030204" pitchFamily="34" charset="0"/>
              </a:rPr>
              <a:t>SK: *Informed that they have dense breasts, but not informed what their dense percentage is</a:t>
            </a:r>
            <a:br>
              <a:rPr lang="en-US" sz="1400" dirty="0">
                <a:solidFill>
                  <a:srgbClr val="262626"/>
                </a:solidFill>
                <a:effectLst/>
                <a:latin typeface="Calibri" panose="020F0502020204030204" pitchFamily="34" charset="0"/>
                <a:ea typeface="Yu Mincho" panose="02020400000000000000" pitchFamily="18" charset="-128"/>
                <a:cs typeface="Arial" panose="020B0604020202020204" pitchFamily="34" charset="0"/>
              </a:rPr>
            </a:br>
            <a:endParaRPr lang="en-US" sz="1400" dirty="0">
              <a:solidFill>
                <a:srgbClr val="262626"/>
              </a:solidFill>
              <a:effectLst/>
              <a:latin typeface="Calibri" panose="020F0502020204030204" pitchFamily="34" charset="0"/>
              <a:ea typeface="Yu Mincho" panose="02020400000000000000" pitchFamily="18" charset="-128"/>
              <a:cs typeface="Arial" panose="020B0604020202020204" pitchFamily="34" charset="0"/>
            </a:endParaRPr>
          </a:p>
        </p:txBody>
      </p:sp>
      <p:graphicFrame>
        <p:nvGraphicFramePr>
          <p:cNvPr id="2" name="Table 1">
            <a:extLst>
              <a:ext uri="{FF2B5EF4-FFF2-40B4-BE49-F238E27FC236}">
                <a16:creationId xmlns:a16="http://schemas.microsoft.com/office/drawing/2014/main" id="{8BADA80A-BC6E-1EDB-B2BA-AA949984B29D}"/>
              </a:ext>
            </a:extLst>
          </p:cNvPr>
          <p:cNvGraphicFramePr>
            <a:graphicFrameLocks noGrp="1"/>
          </p:cNvGraphicFramePr>
          <p:nvPr>
            <p:extLst>
              <p:ext uri="{D42A27DB-BD31-4B8C-83A1-F6EECF244321}">
                <p14:modId xmlns:p14="http://schemas.microsoft.com/office/powerpoint/2010/main" val="3722160885"/>
              </p:ext>
            </p:extLst>
          </p:nvPr>
        </p:nvGraphicFramePr>
        <p:xfrm>
          <a:off x="145435" y="473454"/>
          <a:ext cx="11901129" cy="5903901"/>
        </p:xfrm>
        <a:graphic>
          <a:graphicData uri="http://schemas.openxmlformats.org/drawingml/2006/table">
            <a:tbl>
              <a:tblPr firstRow="1" firstCol="1" bandRow="1"/>
              <a:tblGrid>
                <a:gridCol w="339891">
                  <a:extLst>
                    <a:ext uri="{9D8B030D-6E8A-4147-A177-3AD203B41FA5}">
                      <a16:colId xmlns:a16="http://schemas.microsoft.com/office/drawing/2014/main" val="1103441656"/>
                    </a:ext>
                  </a:extLst>
                </a:gridCol>
                <a:gridCol w="5804108">
                  <a:extLst>
                    <a:ext uri="{9D8B030D-6E8A-4147-A177-3AD203B41FA5}">
                      <a16:colId xmlns:a16="http://schemas.microsoft.com/office/drawing/2014/main" val="581195159"/>
                    </a:ext>
                  </a:extLst>
                </a:gridCol>
                <a:gridCol w="5757130">
                  <a:extLst>
                    <a:ext uri="{9D8B030D-6E8A-4147-A177-3AD203B41FA5}">
                      <a16:colId xmlns:a16="http://schemas.microsoft.com/office/drawing/2014/main" val="3624757366"/>
                    </a:ext>
                  </a:extLst>
                </a:gridCol>
              </a:tblGrid>
              <a:tr h="143297">
                <a:tc>
                  <a:txBody>
                    <a:bodyPr/>
                    <a:lstStyle/>
                    <a:p>
                      <a:pPr marL="0" marR="0" algn="ctr">
                        <a:lnSpc>
                          <a:spcPct val="107000"/>
                        </a:lnSpc>
                        <a:spcBef>
                          <a:spcPts val="720"/>
                        </a:spcBef>
                        <a:spcAft>
                          <a:spcPts val="720"/>
                        </a:spcAft>
                        <a:tabLst>
                          <a:tab pos="5280025" algn="l"/>
                        </a:tabLst>
                      </a:pPr>
                      <a:r>
                        <a:rPr lang="en-US" sz="900" b="1" dirty="0">
                          <a:solidFill>
                            <a:schemeClr val="accent4"/>
                          </a:solidFill>
                          <a:effectLst/>
                        </a:rPr>
                        <a:t>P/T</a:t>
                      </a:r>
                      <a:endParaRPr lang="en-US" sz="900" b="1"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2933" marR="32933" marT="0" marB="0" anchor="ctr">
                    <a:solidFill>
                      <a:schemeClr val="accent2">
                        <a:lumMod val="20000"/>
                        <a:lumOff val="80000"/>
                      </a:schemeClr>
                    </a:solidFill>
                  </a:tcPr>
                </a:tc>
                <a:tc>
                  <a:txBody>
                    <a:bodyPr/>
                    <a:lstStyle/>
                    <a:p>
                      <a:pPr marL="0" marR="0" algn="ctr">
                        <a:lnSpc>
                          <a:spcPct val="107000"/>
                        </a:lnSpc>
                        <a:spcBef>
                          <a:spcPts val="720"/>
                        </a:spcBef>
                        <a:spcAft>
                          <a:spcPts val="720"/>
                        </a:spcAft>
                        <a:tabLst>
                          <a:tab pos="5280025" algn="l"/>
                        </a:tabLst>
                      </a:pPr>
                      <a:r>
                        <a:rPr lang="en-US" sz="900" b="1" dirty="0">
                          <a:solidFill>
                            <a:schemeClr val="accent4"/>
                          </a:solidFill>
                          <a:effectLst/>
                        </a:rPr>
                        <a:t>Are participants notified of their breast density?  </a:t>
                      </a:r>
                    </a:p>
                  </a:txBody>
                  <a:tcPr marL="32933" marR="32933" marT="0" marB="0" anchor="ctr">
                    <a:solidFill>
                      <a:schemeClr val="accent2">
                        <a:lumMod val="20000"/>
                        <a:lumOff val="80000"/>
                      </a:schemeClr>
                    </a:solidFill>
                  </a:tcPr>
                </a:tc>
                <a:tc>
                  <a:txBody>
                    <a:bodyPr/>
                    <a:lstStyle/>
                    <a:p>
                      <a:pPr marL="0" marR="0" algn="ctr">
                        <a:lnSpc>
                          <a:spcPct val="107000"/>
                        </a:lnSpc>
                        <a:spcBef>
                          <a:spcPts val="720"/>
                        </a:spcBef>
                        <a:spcAft>
                          <a:spcPts val="720"/>
                        </a:spcAft>
                        <a:tabLst>
                          <a:tab pos="5280025" algn="l"/>
                        </a:tabLst>
                      </a:pPr>
                      <a:r>
                        <a:rPr lang="en-US" sz="900" b="1" dirty="0">
                          <a:solidFill>
                            <a:schemeClr val="accent4"/>
                          </a:solidFill>
                          <a:effectLst/>
                        </a:rPr>
                        <a:t>If participants are not notified of their breast density, are there any plans to send out notifications?</a:t>
                      </a:r>
                      <a:endParaRPr lang="en-US" sz="900" b="1"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2933" marR="32933" marT="0" marB="0" anchor="ctr">
                    <a:solidFill>
                      <a:schemeClr val="accent2">
                        <a:lumMod val="20000"/>
                        <a:lumOff val="80000"/>
                      </a:schemeClr>
                    </a:solidFill>
                  </a:tcPr>
                </a:tc>
                <a:extLst>
                  <a:ext uri="{0D108BD9-81ED-4DB2-BD59-A6C34878D82A}">
                    <a16:rowId xmlns:a16="http://schemas.microsoft.com/office/drawing/2014/main" val="3383710923"/>
                  </a:ext>
                </a:extLst>
              </a:tr>
              <a:tr h="293210">
                <a:tc>
                  <a:txBody>
                    <a:bodyPr/>
                    <a:lstStyle/>
                    <a:p>
                      <a:pPr marL="0" marR="0" algn="ctr">
                        <a:lnSpc>
                          <a:spcPct val="107000"/>
                        </a:lnSpc>
                        <a:spcBef>
                          <a:spcPts val="720"/>
                        </a:spcBef>
                        <a:spcAft>
                          <a:spcPts val="720"/>
                        </a:spcAft>
                        <a:tabLst>
                          <a:tab pos="5280025" algn="l"/>
                        </a:tabLst>
                      </a:pPr>
                      <a:r>
                        <a:rPr lang="en-US" sz="900" b="1" dirty="0">
                          <a:solidFill>
                            <a:schemeClr val="accent4"/>
                          </a:solidFill>
                          <a:effectLst/>
                        </a:rPr>
                        <a:t>YT</a:t>
                      </a:r>
                      <a:endParaRPr lang="en-US" sz="900" b="1"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2933" marR="32933" marT="0" marB="0" anchor="ctr">
                    <a:solidFill>
                      <a:schemeClr val="accent2">
                        <a:lumMod val="20000"/>
                        <a:lumOff val="80000"/>
                      </a:schemeClr>
                    </a:solidFill>
                  </a:tcPr>
                </a:tc>
                <a:tc>
                  <a:txBody>
                    <a:bodyPr/>
                    <a:lstStyle/>
                    <a:p>
                      <a:pPr marL="0" marR="0" algn="ctr">
                        <a:lnSpc>
                          <a:spcPct val="107000"/>
                        </a:lnSpc>
                        <a:spcBef>
                          <a:spcPts val="0"/>
                        </a:spcBef>
                        <a:spcAft>
                          <a:spcPts val="0"/>
                        </a:spcAft>
                        <a:tabLst>
                          <a:tab pos="5280025" algn="l"/>
                        </a:tabLst>
                      </a:pPr>
                      <a:r>
                        <a:rPr lang="en-US" sz="900" dirty="0">
                          <a:solidFill>
                            <a:schemeClr val="accent4"/>
                          </a:solidFill>
                          <a:effectLst/>
                        </a:rPr>
                        <a:t>No</a:t>
                      </a:r>
                    </a:p>
                    <a:p>
                      <a:pPr marL="0" marR="0" algn="ctr">
                        <a:lnSpc>
                          <a:spcPct val="107000"/>
                        </a:lnSpc>
                        <a:spcBef>
                          <a:spcPts val="0"/>
                        </a:spcBef>
                        <a:spcAft>
                          <a:spcPts val="0"/>
                        </a:spcAft>
                        <a:tabLst>
                          <a:tab pos="5280025" algn="l"/>
                        </a:tabLst>
                      </a:pPr>
                      <a:r>
                        <a:rPr lang="en-US" sz="900" dirty="0">
                          <a:solidFill>
                            <a:schemeClr val="accent4"/>
                          </a:solidFill>
                          <a:effectLst/>
                        </a:rPr>
                        <a:t>(Participants can request information from their PCP; all screening reports include density information)</a:t>
                      </a:r>
                      <a:endParaRPr lang="en-US" sz="900"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2933" marR="32933" marT="0" marB="0"/>
                </a:tc>
                <a:tc>
                  <a:txBody>
                    <a:bodyPr/>
                    <a:lstStyle/>
                    <a:p>
                      <a:pPr marL="0" marR="0" algn="ctr">
                        <a:lnSpc>
                          <a:spcPct val="107000"/>
                        </a:lnSpc>
                        <a:spcBef>
                          <a:spcPts val="0"/>
                        </a:spcBef>
                        <a:spcAft>
                          <a:spcPts val="0"/>
                        </a:spcAft>
                        <a:tabLst>
                          <a:tab pos="5280025" algn="l"/>
                        </a:tabLst>
                      </a:pPr>
                      <a:r>
                        <a:rPr lang="en-US" sz="900" dirty="0">
                          <a:solidFill>
                            <a:schemeClr val="accent4"/>
                          </a:solidFill>
                          <a:effectLst/>
                        </a:rPr>
                        <a:t>Not at this time – working on a plan to implement this</a:t>
                      </a:r>
                      <a:endParaRPr lang="en-US" sz="900"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2933" marR="32933" marT="0" marB="0"/>
                </a:tc>
                <a:extLst>
                  <a:ext uri="{0D108BD9-81ED-4DB2-BD59-A6C34878D82A}">
                    <a16:rowId xmlns:a16="http://schemas.microsoft.com/office/drawing/2014/main" val="2094327631"/>
                  </a:ext>
                </a:extLst>
              </a:tr>
              <a:tr h="293210">
                <a:tc>
                  <a:txBody>
                    <a:bodyPr/>
                    <a:lstStyle/>
                    <a:p>
                      <a:pPr marL="0" marR="0" algn="ctr">
                        <a:lnSpc>
                          <a:spcPct val="107000"/>
                        </a:lnSpc>
                        <a:spcBef>
                          <a:spcPts val="720"/>
                        </a:spcBef>
                        <a:spcAft>
                          <a:spcPts val="720"/>
                        </a:spcAft>
                        <a:tabLst>
                          <a:tab pos="5280025" algn="l"/>
                        </a:tabLst>
                      </a:pPr>
                      <a:r>
                        <a:rPr lang="en-US" sz="900" b="1" dirty="0">
                          <a:solidFill>
                            <a:schemeClr val="accent4"/>
                          </a:solidFill>
                          <a:effectLst/>
                        </a:rPr>
                        <a:t>NT</a:t>
                      </a:r>
                      <a:endParaRPr lang="en-US" sz="900" b="1"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2933" marR="32933" marT="0" marB="0" anchor="ctr">
                    <a:solidFill>
                      <a:schemeClr val="accent2">
                        <a:lumMod val="20000"/>
                        <a:lumOff val="80000"/>
                      </a:schemeClr>
                    </a:solidFill>
                  </a:tcPr>
                </a:tc>
                <a:tc>
                  <a:txBody>
                    <a:bodyPr/>
                    <a:lstStyle/>
                    <a:p>
                      <a:pPr marL="0" marR="0" algn="ctr">
                        <a:lnSpc>
                          <a:spcPct val="107000"/>
                        </a:lnSpc>
                        <a:spcBef>
                          <a:spcPts val="0"/>
                        </a:spcBef>
                        <a:spcAft>
                          <a:spcPts val="0"/>
                        </a:spcAft>
                        <a:tabLst>
                          <a:tab pos="5280025" algn="l"/>
                        </a:tabLst>
                      </a:pPr>
                      <a:r>
                        <a:rPr lang="en-US" sz="900" dirty="0">
                          <a:solidFill>
                            <a:schemeClr val="accent4"/>
                          </a:solidFill>
                          <a:effectLst/>
                        </a:rPr>
                        <a:t>No</a:t>
                      </a:r>
                    </a:p>
                    <a:p>
                      <a:pPr marL="0" marR="0" algn="ctr">
                        <a:lnSpc>
                          <a:spcPct val="107000"/>
                        </a:lnSpc>
                        <a:spcBef>
                          <a:spcPts val="0"/>
                        </a:spcBef>
                        <a:spcAft>
                          <a:spcPts val="0"/>
                        </a:spcAft>
                        <a:tabLst>
                          <a:tab pos="5280025" algn="l"/>
                        </a:tabLst>
                      </a:pPr>
                      <a:r>
                        <a:rPr lang="en-US" sz="900" dirty="0">
                          <a:solidFill>
                            <a:schemeClr val="accent4"/>
                          </a:solidFill>
                          <a:effectLst/>
                        </a:rPr>
                        <a:t>(Documented on mammogram report to PCP but not included on results letter received by participants)</a:t>
                      </a:r>
                      <a:endParaRPr lang="en-US" sz="900"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2933" marR="32933" marT="0" marB="0"/>
                </a:tc>
                <a:tc>
                  <a:txBody>
                    <a:bodyPr/>
                    <a:lstStyle/>
                    <a:p>
                      <a:pPr marL="0" marR="0" algn="ctr">
                        <a:lnSpc>
                          <a:spcPct val="107000"/>
                        </a:lnSpc>
                        <a:spcBef>
                          <a:spcPts val="0"/>
                        </a:spcBef>
                        <a:spcAft>
                          <a:spcPts val="0"/>
                        </a:spcAft>
                        <a:tabLst>
                          <a:tab pos="5280025" algn="l"/>
                        </a:tabLst>
                      </a:pPr>
                      <a:r>
                        <a:rPr lang="en-US" sz="900">
                          <a:solidFill>
                            <a:schemeClr val="accent4"/>
                          </a:solidFill>
                          <a:effectLst/>
                        </a:rPr>
                        <a:t>Intend to explore</a:t>
                      </a:r>
                      <a:endParaRPr lang="en-US" sz="9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2933" marR="32933" marT="0" marB="0"/>
                </a:tc>
                <a:extLst>
                  <a:ext uri="{0D108BD9-81ED-4DB2-BD59-A6C34878D82A}">
                    <a16:rowId xmlns:a16="http://schemas.microsoft.com/office/drawing/2014/main" val="3074024569"/>
                  </a:ext>
                </a:extLst>
              </a:tr>
              <a:tr h="143297">
                <a:tc>
                  <a:txBody>
                    <a:bodyPr/>
                    <a:lstStyle/>
                    <a:p>
                      <a:pPr marL="0" marR="0" algn="ctr">
                        <a:lnSpc>
                          <a:spcPct val="107000"/>
                        </a:lnSpc>
                        <a:spcBef>
                          <a:spcPts val="720"/>
                        </a:spcBef>
                        <a:spcAft>
                          <a:spcPts val="720"/>
                        </a:spcAft>
                        <a:tabLst>
                          <a:tab pos="5280025" algn="l"/>
                        </a:tabLst>
                      </a:pPr>
                      <a:r>
                        <a:rPr lang="en-US" sz="900" b="1">
                          <a:solidFill>
                            <a:schemeClr val="accent4"/>
                          </a:solidFill>
                          <a:effectLst/>
                        </a:rPr>
                        <a:t>NU</a:t>
                      </a:r>
                      <a:endParaRPr lang="en-US" sz="900" b="1">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2933" marR="32933" marT="0" marB="0" anchor="ctr">
                    <a:solidFill>
                      <a:schemeClr val="accent2">
                        <a:lumMod val="20000"/>
                        <a:lumOff val="80000"/>
                      </a:schemeClr>
                    </a:solidFill>
                  </a:tcPr>
                </a:tc>
                <a:tc>
                  <a:txBody>
                    <a:bodyPr/>
                    <a:lstStyle/>
                    <a:p>
                      <a:pPr marL="0" marR="0" algn="ctr">
                        <a:lnSpc>
                          <a:spcPct val="107000"/>
                        </a:lnSpc>
                        <a:spcBef>
                          <a:spcPts val="0"/>
                        </a:spcBef>
                        <a:spcAft>
                          <a:spcPts val="0"/>
                        </a:spcAft>
                        <a:tabLst>
                          <a:tab pos="5280025" algn="l"/>
                        </a:tabLst>
                      </a:pPr>
                      <a:r>
                        <a:rPr lang="en-US" sz="900" dirty="0">
                          <a:solidFill>
                            <a:schemeClr val="accent4"/>
                          </a:solidFill>
                          <a:effectLst/>
                        </a:rPr>
                        <a:t> </a:t>
                      </a:r>
                      <a:endParaRPr lang="en-US" sz="900"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2933" marR="32933" marT="0" marB="0"/>
                </a:tc>
                <a:tc>
                  <a:txBody>
                    <a:bodyPr/>
                    <a:lstStyle/>
                    <a:p>
                      <a:pPr marL="0" marR="0" algn="ctr">
                        <a:lnSpc>
                          <a:spcPct val="107000"/>
                        </a:lnSpc>
                        <a:spcBef>
                          <a:spcPts val="0"/>
                        </a:spcBef>
                        <a:spcAft>
                          <a:spcPts val="0"/>
                        </a:spcAft>
                        <a:tabLst>
                          <a:tab pos="5280025" algn="l"/>
                        </a:tabLst>
                      </a:pPr>
                      <a:r>
                        <a:rPr lang="en-US" sz="900">
                          <a:solidFill>
                            <a:schemeClr val="accent4"/>
                          </a:solidFill>
                          <a:effectLst/>
                        </a:rPr>
                        <a:t> </a:t>
                      </a:r>
                      <a:endParaRPr lang="en-US" sz="9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2933" marR="32933" marT="0" marB="0"/>
                </a:tc>
                <a:extLst>
                  <a:ext uri="{0D108BD9-81ED-4DB2-BD59-A6C34878D82A}">
                    <a16:rowId xmlns:a16="http://schemas.microsoft.com/office/drawing/2014/main" val="1461995469"/>
                  </a:ext>
                </a:extLst>
              </a:tr>
              <a:tr h="293210">
                <a:tc>
                  <a:txBody>
                    <a:bodyPr/>
                    <a:lstStyle/>
                    <a:p>
                      <a:pPr marL="0" marR="0" algn="ctr">
                        <a:lnSpc>
                          <a:spcPct val="107000"/>
                        </a:lnSpc>
                        <a:spcBef>
                          <a:spcPts val="720"/>
                        </a:spcBef>
                        <a:spcAft>
                          <a:spcPts val="720"/>
                        </a:spcAft>
                        <a:tabLst>
                          <a:tab pos="5280025" algn="l"/>
                        </a:tabLst>
                      </a:pPr>
                      <a:r>
                        <a:rPr lang="en-US" sz="900" b="1" dirty="0">
                          <a:solidFill>
                            <a:schemeClr val="accent4"/>
                          </a:solidFill>
                          <a:effectLst/>
                        </a:rPr>
                        <a:t>BC</a:t>
                      </a:r>
                      <a:endParaRPr lang="en-US" sz="900" b="1"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2933" marR="32933" marT="0" marB="0" anchor="ctr">
                    <a:solidFill>
                      <a:schemeClr val="accent2">
                        <a:lumMod val="20000"/>
                        <a:lumOff val="80000"/>
                      </a:schemeClr>
                    </a:solidFill>
                  </a:tcPr>
                </a:tc>
                <a:tc>
                  <a:txBody>
                    <a:bodyPr/>
                    <a:lstStyle/>
                    <a:p>
                      <a:pPr marL="0" marR="0" algn="ctr">
                        <a:lnSpc>
                          <a:spcPct val="107000"/>
                        </a:lnSpc>
                        <a:spcBef>
                          <a:spcPts val="0"/>
                        </a:spcBef>
                        <a:spcAft>
                          <a:spcPts val="0"/>
                        </a:spcAft>
                        <a:tabLst>
                          <a:tab pos="5280025" algn="l"/>
                        </a:tabLst>
                      </a:pPr>
                      <a:r>
                        <a:rPr lang="en-US" sz="900" dirty="0">
                          <a:solidFill>
                            <a:schemeClr val="accent4"/>
                          </a:solidFill>
                          <a:effectLst/>
                        </a:rPr>
                        <a:t>Yes</a:t>
                      </a:r>
                    </a:p>
                    <a:p>
                      <a:pPr marL="0" marR="0" algn="ctr">
                        <a:lnSpc>
                          <a:spcPct val="107000"/>
                        </a:lnSpc>
                        <a:spcBef>
                          <a:spcPts val="0"/>
                        </a:spcBef>
                        <a:spcAft>
                          <a:spcPts val="0"/>
                        </a:spcAft>
                        <a:tabLst>
                          <a:tab pos="5280025" algn="l"/>
                        </a:tabLst>
                      </a:pPr>
                      <a:r>
                        <a:rPr lang="en-US" sz="900" dirty="0">
                          <a:solidFill>
                            <a:schemeClr val="accent4"/>
                          </a:solidFill>
                          <a:effectLst/>
                        </a:rPr>
                        <a:t>(They receive their BI-RADS breast density assessment with their results and an informational brochure)</a:t>
                      </a:r>
                      <a:endParaRPr lang="en-US" sz="900"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2933" marR="32933" marT="0" marB="0"/>
                </a:tc>
                <a:tc>
                  <a:txBody>
                    <a:bodyPr/>
                    <a:lstStyle/>
                    <a:p>
                      <a:pPr marL="0" marR="0" algn="ctr">
                        <a:lnSpc>
                          <a:spcPct val="107000"/>
                        </a:lnSpc>
                        <a:spcBef>
                          <a:spcPts val="0"/>
                        </a:spcBef>
                        <a:spcAft>
                          <a:spcPts val="0"/>
                        </a:spcAft>
                        <a:tabLst>
                          <a:tab pos="5280025" algn="l"/>
                        </a:tabLst>
                      </a:pPr>
                      <a:r>
                        <a:rPr lang="en-US" sz="900">
                          <a:solidFill>
                            <a:schemeClr val="accent4"/>
                          </a:solidFill>
                          <a:effectLst/>
                        </a:rPr>
                        <a:t> </a:t>
                      </a:r>
                      <a:endParaRPr lang="en-US" sz="9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2933" marR="32933" marT="0" marB="0"/>
                </a:tc>
                <a:extLst>
                  <a:ext uri="{0D108BD9-81ED-4DB2-BD59-A6C34878D82A}">
                    <a16:rowId xmlns:a16="http://schemas.microsoft.com/office/drawing/2014/main" val="2950243437"/>
                  </a:ext>
                </a:extLst>
              </a:tr>
              <a:tr h="443124">
                <a:tc>
                  <a:txBody>
                    <a:bodyPr/>
                    <a:lstStyle/>
                    <a:p>
                      <a:pPr marL="0" marR="0" algn="ctr">
                        <a:lnSpc>
                          <a:spcPct val="107000"/>
                        </a:lnSpc>
                        <a:spcBef>
                          <a:spcPts val="720"/>
                        </a:spcBef>
                        <a:spcAft>
                          <a:spcPts val="720"/>
                        </a:spcAft>
                        <a:tabLst>
                          <a:tab pos="5280025" algn="l"/>
                        </a:tabLst>
                      </a:pPr>
                      <a:r>
                        <a:rPr lang="en-US" sz="900" b="1">
                          <a:solidFill>
                            <a:schemeClr val="accent4"/>
                          </a:solidFill>
                          <a:effectLst/>
                        </a:rPr>
                        <a:t>AB</a:t>
                      </a:r>
                      <a:endParaRPr lang="en-US" sz="900" b="1">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2933" marR="32933" marT="0" marB="0" anchor="ctr">
                    <a:solidFill>
                      <a:schemeClr val="accent2">
                        <a:lumMod val="20000"/>
                        <a:lumOff val="80000"/>
                      </a:schemeClr>
                    </a:solidFill>
                  </a:tcPr>
                </a:tc>
                <a:tc>
                  <a:txBody>
                    <a:bodyPr/>
                    <a:lstStyle/>
                    <a:p>
                      <a:pPr marL="0" marR="0" algn="ctr">
                        <a:lnSpc>
                          <a:spcPct val="107000"/>
                        </a:lnSpc>
                        <a:spcBef>
                          <a:spcPts val="0"/>
                        </a:spcBef>
                        <a:spcAft>
                          <a:spcPts val="0"/>
                        </a:spcAft>
                        <a:tabLst>
                          <a:tab pos="5280025" algn="l"/>
                        </a:tabLst>
                      </a:pPr>
                      <a:r>
                        <a:rPr lang="en-US" sz="900" dirty="0">
                          <a:solidFill>
                            <a:schemeClr val="accent4"/>
                          </a:solidFill>
                          <a:effectLst/>
                        </a:rPr>
                        <a:t>Yes</a:t>
                      </a:r>
                    </a:p>
                    <a:p>
                      <a:pPr marL="0" marR="0" algn="ctr">
                        <a:lnSpc>
                          <a:spcPct val="107000"/>
                        </a:lnSpc>
                        <a:spcBef>
                          <a:spcPts val="0"/>
                        </a:spcBef>
                        <a:spcAft>
                          <a:spcPts val="0"/>
                        </a:spcAft>
                        <a:tabLst>
                          <a:tab pos="5280025" algn="l"/>
                        </a:tabLst>
                      </a:pPr>
                      <a:r>
                        <a:rPr lang="en-US" sz="900" dirty="0">
                          <a:solidFill>
                            <a:schemeClr val="accent4"/>
                          </a:solidFill>
                          <a:effectLst/>
                        </a:rPr>
                        <a:t>(Participants receive their BI-RADS breast density assessment with their results; additional information may be provided in pamphlet or accessed online)</a:t>
                      </a:r>
                      <a:endParaRPr lang="en-US" sz="900"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2933" marR="32933" marT="0" marB="0"/>
                </a:tc>
                <a:tc>
                  <a:txBody>
                    <a:bodyPr/>
                    <a:lstStyle/>
                    <a:p>
                      <a:pPr marL="0" marR="0" algn="ctr">
                        <a:lnSpc>
                          <a:spcPct val="107000"/>
                        </a:lnSpc>
                        <a:spcBef>
                          <a:spcPts val="0"/>
                        </a:spcBef>
                        <a:spcAft>
                          <a:spcPts val="0"/>
                        </a:spcAft>
                        <a:tabLst>
                          <a:tab pos="5280025" algn="l"/>
                        </a:tabLst>
                      </a:pPr>
                      <a:r>
                        <a:rPr lang="en-US" sz="900">
                          <a:solidFill>
                            <a:schemeClr val="accent4"/>
                          </a:solidFill>
                          <a:effectLst/>
                        </a:rPr>
                        <a:t> </a:t>
                      </a:r>
                      <a:endParaRPr lang="en-US" sz="9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2933" marR="32933" marT="0" marB="0"/>
                </a:tc>
                <a:extLst>
                  <a:ext uri="{0D108BD9-81ED-4DB2-BD59-A6C34878D82A}">
                    <a16:rowId xmlns:a16="http://schemas.microsoft.com/office/drawing/2014/main" val="3015395024"/>
                  </a:ext>
                </a:extLst>
              </a:tr>
              <a:tr h="443124">
                <a:tc>
                  <a:txBody>
                    <a:bodyPr/>
                    <a:lstStyle/>
                    <a:p>
                      <a:pPr marL="0" marR="0" algn="ctr">
                        <a:lnSpc>
                          <a:spcPct val="107000"/>
                        </a:lnSpc>
                        <a:spcBef>
                          <a:spcPts val="720"/>
                        </a:spcBef>
                        <a:spcAft>
                          <a:spcPts val="720"/>
                        </a:spcAft>
                        <a:tabLst>
                          <a:tab pos="5280025" algn="l"/>
                        </a:tabLst>
                      </a:pPr>
                      <a:r>
                        <a:rPr lang="en-US" sz="900" b="1" dirty="0">
                          <a:solidFill>
                            <a:schemeClr val="accent4"/>
                          </a:solidFill>
                          <a:effectLst/>
                        </a:rPr>
                        <a:t>SK</a:t>
                      </a:r>
                      <a:endParaRPr lang="en-US" sz="900" b="1"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2933" marR="32933" marT="0" marB="0" anchor="ctr">
                    <a:solidFill>
                      <a:schemeClr val="accent2">
                        <a:lumMod val="20000"/>
                        <a:lumOff val="80000"/>
                      </a:schemeClr>
                    </a:solidFill>
                  </a:tcPr>
                </a:tc>
                <a:tc>
                  <a:txBody>
                    <a:bodyPr/>
                    <a:lstStyle/>
                    <a:p>
                      <a:pPr marL="228600" marR="0" algn="ctr">
                        <a:lnSpc>
                          <a:spcPct val="107000"/>
                        </a:lnSpc>
                        <a:spcBef>
                          <a:spcPts val="720"/>
                        </a:spcBef>
                        <a:spcAft>
                          <a:spcPts val="720"/>
                        </a:spcAft>
                        <a:tabLst>
                          <a:tab pos="5280025" algn="l"/>
                        </a:tabLst>
                      </a:pPr>
                      <a:r>
                        <a:rPr lang="en-US" sz="900">
                          <a:solidFill>
                            <a:schemeClr val="accent4"/>
                          </a:solidFill>
                          <a:effectLst/>
                        </a:rPr>
                        <a:t>Yes* </a:t>
                      </a:r>
                      <a:br>
                        <a:rPr lang="en-US" sz="900">
                          <a:solidFill>
                            <a:schemeClr val="accent4"/>
                          </a:solidFill>
                          <a:effectLst/>
                        </a:rPr>
                      </a:br>
                      <a:r>
                        <a:rPr lang="en-US" sz="900">
                          <a:solidFill>
                            <a:schemeClr val="accent4"/>
                          </a:solidFill>
                          <a:effectLst/>
                        </a:rPr>
                        <a:t>(Approximately one week after their mammogram they receive a letter informing them that they have breast density along with a recommendation to screen annually and an information leaflet about breast density)</a:t>
                      </a:r>
                      <a:endParaRPr lang="en-US" sz="9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2933" marR="32933" marT="0" marB="0"/>
                </a:tc>
                <a:tc>
                  <a:txBody>
                    <a:bodyPr/>
                    <a:lstStyle/>
                    <a:p>
                      <a:pPr marL="0" marR="0" algn="ctr">
                        <a:lnSpc>
                          <a:spcPct val="107000"/>
                        </a:lnSpc>
                        <a:spcBef>
                          <a:spcPts val="0"/>
                        </a:spcBef>
                        <a:spcAft>
                          <a:spcPts val="0"/>
                        </a:spcAft>
                        <a:tabLst>
                          <a:tab pos="5280025" algn="l"/>
                        </a:tabLst>
                      </a:pPr>
                      <a:r>
                        <a:rPr lang="en-US" sz="900">
                          <a:solidFill>
                            <a:schemeClr val="accent4"/>
                          </a:solidFill>
                          <a:effectLst/>
                        </a:rPr>
                        <a:t>Program is working on how to implement standardized reporting throughout screening and diagnostic settings.</a:t>
                      </a:r>
                      <a:endParaRPr lang="en-US" sz="9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2933" marR="32933" marT="0" marB="0"/>
                </a:tc>
                <a:extLst>
                  <a:ext uri="{0D108BD9-81ED-4DB2-BD59-A6C34878D82A}">
                    <a16:rowId xmlns:a16="http://schemas.microsoft.com/office/drawing/2014/main" val="3153582075"/>
                  </a:ext>
                </a:extLst>
              </a:tr>
              <a:tr h="293210">
                <a:tc>
                  <a:txBody>
                    <a:bodyPr/>
                    <a:lstStyle/>
                    <a:p>
                      <a:pPr marL="0" marR="0" algn="ctr">
                        <a:lnSpc>
                          <a:spcPct val="107000"/>
                        </a:lnSpc>
                        <a:spcBef>
                          <a:spcPts val="720"/>
                        </a:spcBef>
                        <a:spcAft>
                          <a:spcPts val="720"/>
                        </a:spcAft>
                        <a:tabLst>
                          <a:tab pos="5280025" algn="l"/>
                        </a:tabLst>
                      </a:pPr>
                      <a:r>
                        <a:rPr lang="en-US" sz="900" b="1">
                          <a:solidFill>
                            <a:schemeClr val="accent4"/>
                          </a:solidFill>
                          <a:effectLst/>
                        </a:rPr>
                        <a:t>MB</a:t>
                      </a:r>
                      <a:endParaRPr lang="en-US" sz="900" b="1">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2933" marR="32933" marT="0" marB="0" anchor="ctr">
                    <a:solidFill>
                      <a:schemeClr val="accent2">
                        <a:lumMod val="20000"/>
                        <a:lumOff val="80000"/>
                      </a:schemeClr>
                    </a:solidFill>
                  </a:tcPr>
                </a:tc>
                <a:tc>
                  <a:txBody>
                    <a:bodyPr/>
                    <a:lstStyle/>
                    <a:p>
                      <a:pPr marL="0" marR="0" algn="ctr">
                        <a:lnSpc>
                          <a:spcPct val="107000"/>
                        </a:lnSpc>
                        <a:spcBef>
                          <a:spcPts val="0"/>
                        </a:spcBef>
                        <a:spcAft>
                          <a:spcPts val="0"/>
                        </a:spcAft>
                        <a:tabLst>
                          <a:tab pos="5280025" algn="l"/>
                        </a:tabLst>
                      </a:pPr>
                      <a:r>
                        <a:rPr lang="en-US" sz="900" dirty="0">
                          <a:solidFill>
                            <a:schemeClr val="accent4"/>
                          </a:solidFill>
                          <a:effectLst/>
                        </a:rPr>
                        <a:t>Yes</a:t>
                      </a:r>
                      <a:br>
                        <a:rPr lang="en-US" sz="900" dirty="0">
                          <a:solidFill>
                            <a:schemeClr val="accent4"/>
                          </a:solidFill>
                          <a:effectLst/>
                        </a:rPr>
                      </a:br>
                      <a:r>
                        <a:rPr lang="en-US" sz="900" dirty="0">
                          <a:solidFill>
                            <a:schemeClr val="accent4"/>
                          </a:solidFill>
                          <a:effectLst/>
                        </a:rPr>
                        <a:t>They receive their BI-RADS breast density assessment with their results and an informational brochure)</a:t>
                      </a:r>
                      <a:endParaRPr lang="en-US" sz="900"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2933" marR="32933" marT="0" marB="0"/>
                </a:tc>
                <a:tc>
                  <a:txBody>
                    <a:bodyPr/>
                    <a:lstStyle/>
                    <a:p>
                      <a:pPr marL="0" marR="0" algn="ctr">
                        <a:lnSpc>
                          <a:spcPct val="107000"/>
                        </a:lnSpc>
                        <a:spcBef>
                          <a:spcPts val="0"/>
                        </a:spcBef>
                        <a:spcAft>
                          <a:spcPts val="0"/>
                        </a:spcAft>
                      </a:pPr>
                      <a:r>
                        <a:rPr lang="en-US" sz="900">
                          <a:solidFill>
                            <a:schemeClr val="accent4"/>
                          </a:solidFill>
                          <a:effectLst/>
                        </a:rPr>
                        <a:t> </a:t>
                      </a:r>
                      <a:endParaRPr lang="en-US" sz="9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2933" marR="32933" marT="0" marB="0"/>
                </a:tc>
                <a:extLst>
                  <a:ext uri="{0D108BD9-81ED-4DB2-BD59-A6C34878D82A}">
                    <a16:rowId xmlns:a16="http://schemas.microsoft.com/office/drawing/2014/main" val="2043688584"/>
                  </a:ext>
                </a:extLst>
              </a:tr>
              <a:tr h="1342603">
                <a:tc>
                  <a:txBody>
                    <a:bodyPr/>
                    <a:lstStyle/>
                    <a:p>
                      <a:pPr marL="0" marR="0" algn="ctr">
                        <a:lnSpc>
                          <a:spcPct val="107000"/>
                        </a:lnSpc>
                        <a:spcBef>
                          <a:spcPts val="720"/>
                        </a:spcBef>
                        <a:spcAft>
                          <a:spcPts val="720"/>
                        </a:spcAft>
                        <a:tabLst>
                          <a:tab pos="5280025" algn="l"/>
                        </a:tabLst>
                      </a:pPr>
                      <a:r>
                        <a:rPr lang="en-US" sz="900" b="1" dirty="0">
                          <a:solidFill>
                            <a:schemeClr val="accent4"/>
                          </a:solidFill>
                          <a:effectLst/>
                        </a:rPr>
                        <a:t>ON</a:t>
                      </a:r>
                      <a:endParaRPr lang="en-US" sz="900" b="1"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2933" marR="32933" marT="0" marB="0" anchor="ctr">
                    <a:solidFill>
                      <a:schemeClr val="accent2">
                        <a:lumMod val="20000"/>
                        <a:lumOff val="80000"/>
                      </a:schemeClr>
                    </a:solidFill>
                  </a:tcPr>
                </a:tc>
                <a:tc>
                  <a:txBody>
                    <a:bodyPr/>
                    <a:lstStyle/>
                    <a:p>
                      <a:pPr marL="228600" marR="0" algn="ctr">
                        <a:lnSpc>
                          <a:spcPct val="107000"/>
                        </a:lnSpc>
                        <a:spcBef>
                          <a:spcPts val="720"/>
                        </a:spcBef>
                        <a:spcAft>
                          <a:spcPts val="720"/>
                        </a:spcAft>
                        <a:tabLst>
                          <a:tab pos="5280025" algn="l"/>
                        </a:tabLst>
                      </a:pPr>
                      <a:r>
                        <a:rPr lang="en-US" sz="900" dirty="0">
                          <a:solidFill>
                            <a:schemeClr val="accent4"/>
                          </a:solidFill>
                          <a:effectLst/>
                        </a:rPr>
                        <a:t>Yes</a:t>
                      </a:r>
                    </a:p>
                    <a:p>
                      <a:pPr marL="0" marR="0" algn="ctr">
                        <a:lnSpc>
                          <a:spcPct val="107000"/>
                        </a:lnSpc>
                        <a:spcBef>
                          <a:spcPts val="0"/>
                        </a:spcBef>
                        <a:spcAft>
                          <a:spcPts val="0"/>
                        </a:spcAft>
                      </a:pPr>
                      <a:r>
                        <a:rPr lang="en-US" sz="900" dirty="0">
                          <a:solidFill>
                            <a:schemeClr val="accent4"/>
                          </a:solidFill>
                          <a:effectLst/>
                        </a:rPr>
                        <a:t> Participants with≥ 75% </a:t>
                      </a:r>
                      <a:r>
                        <a:rPr lang="en-US" sz="900" dirty="0" err="1">
                          <a:solidFill>
                            <a:schemeClr val="accent4"/>
                          </a:solidFill>
                          <a:effectLst/>
                        </a:rPr>
                        <a:t>fibroglandular</a:t>
                      </a:r>
                      <a:r>
                        <a:rPr lang="en-US" sz="900" dirty="0">
                          <a:solidFill>
                            <a:schemeClr val="accent4"/>
                          </a:solidFill>
                          <a:effectLst/>
                        </a:rPr>
                        <a:t> tissue receive a screening result letter accompanied by a breast density fact sheet. The letter informs the participant that their next mammogram should be in one year due to dense breast tissue as seen on their mammogram. </a:t>
                      </a:r>
                    </a:p>
                    <a:p>
                      <a:pPr marL="0" marR="0">
                        <a:lnSpc>
                          <a:spcPct val="107000"/>
                        </a:lnSpc>
                        <a:spcBef>
                          <a:spcPts val="0"/>
                        </a:spcBef>
                        <a:spcAft>
                          <a:spcPts val="0"/>
                        </a:spcAft>
                      </a:pPr>
                      <a:r>
                        <a:rPr lang="en-US" sz="900" dirty="0">
                          <a:solidFill>
                            <a:schemeClr val="accent4"/>
                          </a:solidFill>
                          <a:effectLst/>
                        </a:rPr>
                        <a:t> </a:t>
                      </a:r>
                    </a:p>
                    <a:p>
                      <a:pPr marL="0" marR="0" algn="ctr">
                        <a:lnSpc>
                          <a:spcPct val="107000"/>
                        </a:lnSpc>
                        <a:spcBef>
                          <a:spcPts val="0"/>
                        </a:spcBef>
                        <a:spcAft>
                          <a:spcPts val="0"/>
                        </a:spcAft>
                        <a:tabLst>
                          <a:tab pos="5280025" algn="l"/>
                        </a:tabLst>
                      </a:pPr>
                      <a:r>
                        <a:rPr lang="en-US" sz="900" dirty="0">
                          <a:solidFill>
                            <a:schemeClr val="accent4"/>
                          </a:solidFill>
                          <a:effectLst/>
                        </a:rPr>
                        <a:t> </a:t>
                      </a:r>
                      <a:endParaRPr lang="en-US" sz="900"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2933" marR="32933" marT="0" marB="0"/>
                </a:tc>
                <a:tc>
                  <a:txBody>
                    <a:bodyPr/>
                    <a:lstStyle/>
                    <a:p>
                      <a:pPr marL="0" marR="0" algn="ctr">
                        <a:lnSpc>
                          <a:spcPct val="107000"/>
                        </a:lnSpc>
                        <a:spcBef>
                          <a:spcPts val="0"/>
                        </a:spcBef>
                        <a:spcAft>
                          <a:spcPts val="0"/>
                        </a:spcAft>
                      </a:pPr>
                      <a:r>
                        <a:rPr lang="en-US" sz="900">
                          <a:solidFill>
                            <a:schemeClr val="accent4"/>
                          </a:solidFill>
                          <a:effectLst/>
                        </a:rPr>
                        <a:t>In April 2020, the OBSP launched the Breast Density Notification project to ensure OBSP participants can access their Breast Imaging Reporting and Data System (BI-RADS) breast density classification, and develop evidence-informed educational materials and communications to support enhanced breast density notification.  </a:t>
                      </a:r>
                    </a:p>
                    <a:p>
                      <a:pPr marL="0" marR="0" algn="ctr">
                        <a:lnSpc>
                          <a:spcPct val="107000"/>
                        </a:lnSpc>
                        <a:spcBef>
                          <a:spcPts val="0"/>
                        </a:spcBef>
                        <a:spcAft>
                          <a:spcPts val="0"/>
                        </a:spcAft>
                      </a:pPr>
                      <a:r>
                        <a:rPr lang="en-US" sz="900">
                          <a:solidFill>
                            <a:schemeClr val="accent4"/>
                          </a:solidFill>
                          <a:effectLst/>
                        </a:rPr>
                        <a:t> </a:t>
                      </a:r>
                    </a:p>
                    <a:p>
                      <a:pPr marL="0" marR="0" algn="ctr">
                        <a:lnSpc>
                          <a:spcPct val="107000"/>
                        </a:lnSpc>
                        <a:spcBef>
                          <a:spcPts val="0"/>
                        </a:spcBef>
                        <a:spcAft>
                          <a:spcPts val="0"/>
                        </a:spcAft>
                      </a:pPr>
                      <a:r>
                        <a:rPr lang="en-US" sz="900">
                          <a:solidFill>
                            <a:schemeClr val="accent4"/>
                          </a:solidFill>
                          <a:effectLst/>
                        </a:rPr>
                        <a:t>The recently updated OBSP Screening Report form requires radiologists to report both a percentage mammographic density and BI-RADS breast density category. All OBSP participants’ PCPs receive both breast density measurements.</a:t>
                      </a:r>
                    </a:p>
                    <a:p>
                      <a:pPr marL="0" marR="0" algn="ctr">
                        <a:lnSpc>
                          <a:spcPct val="107000"/>
                        </a:lnSpc>
                        <a:spcBef>
                          <a:spcPts val="0"/>
                        </a:spcBef>
                        <a:spcAft>
                          <a:spcPts val="0"/>
                        </a:spcAft>
                        <a:tabLst>
                          <a:tab pos="5280025" algn="l"/>
                        </a:tabLst>
                      </a:pPr>
                      <a:r>
                        <a:rPr lang="en-US" sz="900">
                          <a:solidFill>
                            <a:schemeClr val="accent4"/>
                          </a:solidFill>
                          <a:effectLst/>
                        </a:rPr>
                        <a:t> </a:t>
                      </a:r>
                    </a:p>
                    <a:p>
                      <a:pPr marL="0" marR="0" algn="ctr">
                        <a:lnSpc>
                          <a:spcPct val="107000"/>
                        </a:lnSpc>
                        <a:spcBef>
                          <a:spcPts val="0"/>
                        </a:spcBef>
                        <a:spcAft>
                          <a:spcPts val="0"/>
                        </a:spcAft>
                      </a:pPr>
                      <a:r>
                        <a:rPr lang="en-US" sz="900">
                          <a:solidFill>
                            <a:schemeClr val="accent4"/>
                          </a:solidFill>
                          <a:effectLst/>
                        </a:rPr>
                        <a:t>The two-year normal result letter has also recently been updated to inform participants that they can access their breast density information from their family doctor, nurse practitioner or the OBSP site where their mammogram was performed</a:t>
                      </a:r>
                    </a:p>
                  </a:txBody>
                  <a:tcPr marL="32933" marR="32933" marT="0" marB="0"/>
                </a:tc>
                <a:extLst>
                  <a:ext uri="{0D108BD9-81ED-4DB2-BD59-A6C34878D82A}">
                    <a16:rowId xmlns:a16="http://schemas.microsoft.com/office/drawing/2014/main" val="141015759"/>
                  </a:ext>
                </a:extLst>
              </a:tr>
              <a:tr h="293210">
                <a:tc>
                  <a:txBody>
                    <a:bodyPr/>
                    <a:lstStyle/>
                    <a:p>
                      <a:pPr marL="0" marR="0" algn="ctr">
                        <a:lnSpc>
                          <a:spcPct val="107000"/>
                        </a:lnSpc>
                        <a:spcBef>
                          <a:spcPts val="720"/>
                        </a:spcBef>
                        <a:spcAft>
                          <a:spcPts val="720"/>
                        </a:spcAft>
                        <a:tabLst>
                          <a:tab pos="5280025" algn="l"/>
                        </a:tabLst>
                      </a:pPr>
                      <a:r>
                        <a:rPr lang="en-US" sz="900" b="1" dirty="0">
                          <a:solidFill>
                            <a:schemeClr val="accent4"/>
                          </a:solidFill>
                          <a:effectLst/>
                        </a:rPr>
                        <a:t>QC</a:t>
                      </a:r>
                      <a:endParaRPr lang="en-US" sz="900" b="1"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2933" marR="32933" marT="0" marB="0" anchor="ctr">
                    <a:solidFill>
                      <a:schemeClr val="accent2">
                        <a:lumMod val="20000"/>
                        <a:lumOff val="80000"/>
                      </a:schemeClr>
                    </a:solidFill>
                  </a:tcPr>
                </a:tc>
                <a:tc>
                  <a:txBody>
                    <a:bodyPr/>
                    <a:lstStyle/>
                    <a:p>
                      <a:pPr marL="0" marR="0" algn="ctr">
                        <a:lnSpc>
                          <a:spcPct val="107000"/>
                        </a:lnSpc>
                        <a:spcBef>
                          <a:spcPts val="0"/>
                        </a:spcBef>
                        <a:spcAft>
                          <a:spcPts val="0"/>
                        </a:spcAft>
                        <a:tabLst>
                          <a:tab pos="5280025" algn="l"/>
                        </a:tabLst>
                      </a:pPr>
                      <a:r>
                        <a:rPr lang="en-US" sz="900">
                          <a:solidFill>
                            <a:schemeClr val="accent4"/>
                          </a:solidFill>
                          <a:effectLst/>
                        </a:rPr>
                        <a:t>No</a:t>
                      </a:r>
                    </a:p>
                    <a:p>
                      <a:pPr marL="0" marR="0" algn="ctr">
                        <a:lnSpc>
                          <a:spcPct val="107000"/>
                        </a:lnSpc>
                        <a:spcBef>
                          <a:spcPts val="0"/>
                        </a:spcBef>
                        <a:spcAft>
                          <a:spcPts val="0"/>
                        </a:spcAft>
                        <a:tabLst>
                          <a:tab pos="5280025" algn="l"/>
                        </a:tabLst>
                      </a:pPr>
                      <a:r>
                        <a:rPr lang="en-US" sz="900">
                          <a:solidFill>
                            <a:schemeClr val="accent4"/>
                          </a:solidFill>
                          <a:effectLst/>
                        </a:rPr>
                        <a:t>(PCP receives report with breast density. PCP can inform the patient.)</a:t>
                      </a:r>
                      <a:endParaRPr lang="en-US" sz="9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2933" marR="32933" marT="0" marB="0"/>
                </a:tc>
                <a:tc>
                  <a:txBody>
                    <a:bodyPr/>
                    <a:lstStyle/>
                    <a:p>
                      <a:pPr marL="0" marR="0" algn="ctr">
                        <a:lnSpc>
                          <a:spcPct val="107000"/>
                        </a:lnSpc>
                        <a:spcBef>
                          <a:spcPts val="0"/>
                        </a:spcBef>
                        <a:spcAft>
                          <a:spcPts val="0"/>
                        </a:spcAft>
                        <a:tabLst>
                          <a:tab pos="5280025" algn="l"/>
                        </a:tabLst>
                      </a:pPr>
                      <a:r>
                        <a:rPr lang="en-US" sz="900">
                          <a:solidFill>
                            <a:schemeClr val="accent4"/>
                          </a:solidFill>
                          <a:effectLst/>
                        </a:rPr>
                        <a:t>No</a:t>
                      </a:r>
                      <a:endParaRPr lang="en-US" sz="9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2933" marR="32933" marT="0" marB="0"/>
                </a:tc>
                <a:extLst>
                  <a:ext uri="{0D108BD9-81ED-4DB2-BD59-A6C34878D82A}">
                    <a16:rowId xmlns:a16="http://schemas.microsoft.com/office/drawing/2014/main" val="1922029916"/>
                  </a:ext>
                </a:extLst>
              </a:tr>
              <a:tr h="593036">
                <a:tc>
                  <a:txBody>
                    <a:bodyPr/>
                    <a:lstStyle/>
                    <a:p>
                      <a:pPr marL="0" marR="0" algn="ctr">
                        <a:lnSpc>
                          <a:spcPct val="107000"/>
                        </a:lnSpc>
                        <a:spcBef>
                          <a:spcPts val="720"/>
                        </a:spcBef>
                        <a:spcAft>
                          <a:spcPts val="720"/>
                        </a:spcAft>
                        <a:tabLst>
                          <a:tab pos="5280025" algn="l"/>
                        </a:tabLst>
                      </a:pPr>
                      <a:r>
                        <a:rPr lang="en-US" sz="900" b="1" dirty="0">
                          <a:solidFill>
                            <a:schemeClr val="accent4"/>
                          </a:solidFill>
                          <a:effectLst/>
                        </a:rPr>
                        <a:t>NB</a:t>
                      </a:r>
                      <a:endParaRPr lang="en-US" sz="900" b="1"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2933" marR="32933" marT="0" marB="0" anchor="ctr">
                    <a:solidFill>
                      <a:schemeClr val="accent2">
                        <a:lumMod val="20000"/>
                        <a:lumOff val="80000"/>
                      </a:schemeClr>
                    </a:solidFill>
                  </a:tcPr>
                </a:tc>
                <a:tc>
                  <a:txBody>
                    <a:bodyPr/>
                    <a:lstStyle/>
                    <a:p>
                      <a:pPr marL="0" marR="0" algn="ctr">
                        <a:lnSpc>
                          <a:spcPct val="107000"/>
                        </a:lnSpc>
                        <a:spcBef>
                          <a:spcPts val="0"/>
                        </a:spcBef>
                        <a:spcAft>
                          <a:spcPts val="0"/>
                        </a:spcAft>
                        <a:tabLst>
                          <a:tab pos="5280025" algn="l"/>
                        </a:tabLst>
                      </a:pPr>
                      <a:r>
                        <a:rPr lang="en-US" sz="900" dirty="0">
                          <a:solidFill>
                            <a:schemeClr val="accent4"/>
                          </a:solidFill>
                          <a:effectLst/>
                        </a:rPr>
                        <a:t>Yes</a:t>
                      </a:r>
                    </a:p>
                    <a:p>
                      <a:pPr marL="0" marR="0" algn="ctr">
                        <a:lnSpc>
                          <a:spcPct val="107000"/>
                        </a:lnSpc>
                        <a:spcBef>
                          <a:spcPts val="0"/>
                        </a:spcBef>
                        <a:spcAft>
                          <a:spcPts val="0"/>
                        </a:spcAft>
                        <a:tabLst>
                          <a:tab pos="5280025" algn="l"/>
                        </a:tabLst>
                      </a:pPr>
                      <a:r>
                        <a:rPr lang="en-US" sz="900" dirty="0">
                          <a:solidFill>
                            <a:schemeClr val="accent4"/>
                          </a:solidFill>
                          <a:effectLst/>
                        </a:rPr>
                        <a:t>Participants are notified of their breast density (BI-RADS category) in their screening results letter, accompanied by a breast density info sheet)</a:t>
                      </a:r>
                    </a:p>
                    <a:p>
                      <a:pPr marL="0" marR="0" algn="ctr">
                        <a:lnSpc>
                          <a:spcPct val="107000"/>
                        </a:lnSpc>
                        <a:spcBef>
                          <a:spcPts val="0"/>
                        </a:spcBef>
                        <a:spcAft>
                          <a:spcPts val="0"/>
                        </a:spcAft>
                        <a:tabLst>
                          <a:tab pos="5280025" algn="l"/>
                        </a:tabLst>
                      </a:pPr>
                      <a:r>
                        <a:rPr lang="en-US" sz="900" dirty="0">
                          <a:solidFill>
                            <a:schemeClr val="accent4"/>
                          </a:solidFill>
                          <a:effectLst/>
                        </a:rPr>
                        <a:t> </a:t>
                      </a:r>
                      <a:endParaRPr lang="en-US" sz="900"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2933" marR="32933" marT="0" marB="0"/>
                </a:tc>
                <a:tc>
                  <a:txBody>
                    <a:bodyPr/>
                    <a:lstStyle/>
                    <a:p>
                      <a:pPr marL="0" marR="0" algn="ctr">
                        <a:lnSpc>
                          <a:spcPct val="107000"/>
                        </a:lnSpc>
                        <a:spcBef>
                          <a:spcPts val="0"/>
                        </a:spcBef>
                        <a:spcAft>
                          <a:spcPts val="0"/>
                        </a:spcAft>
                        <a:tabLst>
                          <a:tab pos="5280025" algn="l"/>
                        </a:tabLst>
                      </a:pPr>
                      <a:r>
                        <a:rPr lang="en-US" sz="900">
                          <a:solidFill>
                            <a:schemeClr val="accent4"/>
                          </a:solidFill>
                          <a:effectLst/>
                        </a:rPr>
                        <a:t> </a:t>
                      </a:r>
                      <a:endParaRPr lang="en-US" sz="9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2933" marR="32933" marT="0" marB="0"/>
                </a:tc>
                <a:extLst>
                  <a:ext uri="{0D108BD9-81ED-4DB2-BD59-A6C34878D82A}">
                    <a16:rowId xmlns:a16="http://schemas.microsoft.com/office/drawing/2014/main" val="368894539"/>
                  </a:ext>
                </a:extLst>
              </a:tr>
              <a:tr h="593036">
                <a:tc>
                  <a:txBody>
                    <a:bodyPr/>
                    <a:lstStyle/>
                    <a:p>
                      <a:pPr marL="0" marR="0" algn="ctr">
                        <a:lnSpc>
                          <a:spcPct val="107000"/>
                        </a:lnSpc>
                        <a:spcBef>
                          <a:spcPts val="720"/>
                        </a:spcBef>
                        <a:spcAft>
                          <a:spcPts val="720"/>
                        </a:spcAft>
                        <a:tabLst>
                          <a:tab pos="5280025" algn="l"/>
                        </a:tabLst>
                      </a:pPr>
                      <a:r>
                        <a:rPr lang="en-US" sz="900" b="1">
                          <a:solidFill>
                            <a:schemeClr val="accent4"/>
                          </a:solidFill>
                          <a:effectLst/>
                        </a:rPr>
                        <a:t>NS</a:t>
                      </a:r>
                      <a:endParaRPr lang="en-US" sz="900" b="1">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2933" marR="32933" marT="0" marB="0" anchor="ctr">
                    <a:solidFill>
                      <a:schemeClr val="accent2">
                        <a:lumMod val="20000"/>
                        <a:lumOff val="80000"/>
                      </a:schemeClr>
                    </a:solidFill>
                  </a:tcPr>
                </a:tc>
                <a:tc>
                  <a:txBody>
                    <a:bodyPr/>
                    <a:lstStyle/>
                    <a:p>
                      <a:pPr marL="0" marR="0" algn="ctr">
                        <a:lnSpc>
                          <a:spcPct val="107000"/>
                        </a:lnSpc>
                        <a:spcBef>
                          <a:spcPts val="0"/>
                        </a:spcBef>
                        <a:spcAft>
                          <a:spcPts val="0"/>
                        </a:spcAft>
                        <a:tabLst>
                          <a:tab pos="5280025" algn="l"/>
                        </a:tabLst>
                      </a:pPr>
                      <a:r>
                        <a:rPr lang="en-US" sz="900">
                          <a:solidFill>
                            <a:schemeClr val="accent4"/>
                          </a:solidFill>
                          <a:effectLst/>
                        </a:rPr>
                        <a:t>Yes</a:t>
                      </a:r>
                    </a:p>
                    <a:p>
                      <a:pPr marL="0" marR="0" algn="ctr">
                        <a:lnSpc>
                          <a:spcPct val="107000"/>
                        </a:lnSpc>
                        <a:spcBef>
                          <a:spcPts val="0"/>
                        </a:spcBef>
                        <a:spcAft>
                          <a:spcPts val="0"/>
                        </a:spcAft>
                        <a:tabLst>
                          <a:tab pos="5280025" algn="l"/>
                        </a:tabLst>
                      </a:pPr>
                      <a:r>
                        <a:rPr lang="en-US" sz="900">
                          <a:solidFill>
                            <a:schemeClr val="accent4"/>
                          </a:solidFill>
                          <a:effectLst/>
                        </a:rPr>
                        <a:t>(Participants are notified of their breast density (BI-RADS category) in their screening results letter, accompanied by a breast density fact sheet)</a:t>
                      </a:r>
                    </a:p>
                    <a:p>
                      <a:pPr marL="0" marR="0" algn="ctr">
                        <a:lnSpc>
                          <a:spcPct val="107000"/>
                        </a:lnSpc>
                        <a:spcBef>
                          <a:spcPts val="0"/>
                        </a:spcBef>
                        <a:spcAft>
                          <a:spcPts val="0"/>
                        </a:spcAft>
                        <a:tabLst>
                          <a:tab pos="5280025" algn="l"/>
                        </a:tabLst>
                      </a:pPr>
                      <a:r>
                        <a:rPr lang="en-US" sz="900">
                          <a:solidFill>
                            <a:schemeClr val="accent4"/>
                          </a:solidFill>
                          <a:effectLst/>
                        </a:rPr>
                        <a:t> </a:t>
                      </a:r>
                      <a:endParaRPr lang="en-US" sz="9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2933" marR="32933" marT="0" marB="0"/>
                </a:tc>
                <a:tc>
                  <a:txBody>
                    <a:bodyPr/>
                    <a:lstStyle/>
                    <a:p>
                      <a:pPr marL="0" marR="0" algn="ctr">
                        <a:lnSpc>
                          <a:spcPct val="107000"/>
                        </a:lnSpc>
                        <a:spcBef>
                          <a:spcPts val="0"/>
                        </a:spcBef>
                        <a:spcAft>
                          <a:spcPts val="0"/>
                        </a:spcAft>
                        <a:tabLst>
                          <a:tab pos="5280025" algn="l"/>
                        </a:tabLst>
                      </a:pPr>
                      <a:r>
                        <a:rPr lang="en-US" sz="900" dirty="0">
                          <a:solidFill>
                            <a:schemeClr val="accent4"/>
                          </a:solidFill>
                          <a:effectLst/>
                        </a:rPr>
                        <a:t> </a:t>
                      </a:r>
                      <a:endParaRPr lang="en-US" sz="900"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2933" marR="32933" marT="0" marB="0"/>
                </a:tc>
                <a:extLst>
                  <a:ext uri="{0D108BD9-81ED-4DB2-BD59-A6C34878D82A}">
                    <a16:rowId xmlns:a16="http://schemas.microsoft.com/office/drawing/2014/main" val="4127867641"/>
                  </a:ext>
                </a:extLst>
              </a:tr>
              <a:tr h="443124">
                <a:tc>
                  <a:txBody>
                    <a:bodyPr/>
                    <a:lstStyle/>
                    <a:p>
                      <a:pPr marL="0" marR="0" algn="ctr">
                        <a:lnSpc>
                          <a:spcPct val="107000"/>
                        </a:lnSpc>
                        <a:spcBef>
                          <a:spcPts val="720"/>
                        </a:spcBef>
                        <a:spcAft>
                          <a:spcPts val="720"/>
                        </a:spcAft>
                        <a:tabLst>
                          <a:tab pos="5280025" algn="l"/>
                        </a:tabLst>
                      </a:pPr>
                      <a:r>
                        <a:rPr lang="en-US" sz="900" b="1" dirty="0">
                          <a:solidFill>
                            <a:schemeClr val="accent4"/>
                          </a:solidFill>
                          <a:effectLst/>
                        </a:rPr>
                        <a:t>PE</a:t>
                      </a:r>
                      <a:endParaRPr lang="en-US" sz="900" b="1"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2933" marR="32933" marT="0" marB="0" anchor="ctr">
                    <a:solidFill>
                      <a:schemeClr val="accent2">
                        <a:lumMod val="20000"/>
                        <a:lumOff val="80000"/>
                      </a:schemeClr>
                    </a:solidFill>
                  </a:tcPr>
                </a:tc>
                <a:tc>
                  <a:txBody>
                    <a:bodyPr/>
                    <a:lstStyle/>
                    <a:p>
                      <a:pPr marL="0" marR="0" algn="ctr">
                        <a:lnSpc>
                          <a:spcPct val="107000"/>
                        </a:lnSpc>
                        <a:spcBef>
                          <a:spcPts val="0"/>
                        </a:spcBef>
                        <a:spcAft>
                          <a:spcPts val="0"/>
                        </a:spcAft>
                        <a:tabLst>
                          <a:tab pos="5280025" algn="l"/>
                        </a:tabLst>
                      </a:pPr>
                      <a:r>
                        <a:rPr lang="en-US" sz="900">
                          <a:solidFill>
                            <a:schemeClr val="accent4"/>
                          </a:solidFill>
                          <a:effectLst/>
                        </a:rPr>
                        <a:t>Yes</a:t>
                      </a:r>
                    </a:p>
                    <a:p>
                      <a:pPr marL="0" marR="0" algn="ctr">
                        <a:lnSpc>
                          <a:spcPct val="107000"/>
                        </a:lnSpc>
                        <a:spcBef>
                          <a:spcPts val="0"/>
                        </a:spcBef>
                        <a:spcAft>
                          <a:spcPts val="0"/>
                        </a:spcAft>
                        <a:tabLst>
                          <a:tab pos="5280025" algn="l"/>
                        </a:tabLst>
                      </a:pPr>
                      <a:r>
                        <a:rPr lang="en-US" sz="900">
                          <a:solidFill>
                            <a:schemeClr val="accent4"/>
                          </a:solidFill>
                          <a:effectLst/>
                        </a:rPr>
                        <a:t>As of Jan 2020, participants receive a screening result letter with their breast density indicated and a density fact sheet. Prior to this, the PCP was notified of breast density information</a:t>
                      </a:r>
                      <a:endParaRPr lang="en-US" sz="9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2933" marR="32933" marT="0" marB="0"/>
                </a:tc>
                <a:tc>
                  <a:txBody>
                    <a:bodyPr/>
                    <a:lstStyle/>
                    <a:p>
                      <a:pPr marL="0" marR="0" algn="ctr">
                        <a:lnSpc>
                          <a:spcPct val="107000"/>
                        </a:lnSpc>
                        <a:spcBef>
                          <a:spcPts val="0"/>
                        </a:spcBef>
                        <a:spcAft>
                          <a:spcPts val="0"/>
                        </a:spcAft>
                        <a:tabLst>
                          <a:tab pos="5280025" algn="l"/>
                        </a:tabLst>
                      </a:pPr>
                      <a:r>
                        <a:rPr lang="en-US" sz="900" dirty="0">
                          <a:solidFill>
                            <a:schemeClr val="accent4"/>
                          </a:solidFill>
                          <a:effectLst/>
                        </a:rPr>
                        <a:t> </a:t>
                      </a:r>
                      <a:endParaRPr lang="en-US" sz="900"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2933" marR="32933" marT="0" marB="0"/>
                </a:tc>
                <a:extLst>
                  <a:ext uri="{0D108BD9-81ED-4DB2-BD59-A6C34878D82A}">
                    <a16:rowId xmlns:a16="http://schemas.microsoft.com/office/drawing/2014/main" val="2417858779"/>
                  </a:ext>
                </a:extLst>
              </a:tr>
              <a:tr h="293210">
                <a:tc>
                  <a:txBody>
                    <a:bodyPr/>
                    <a:lstStyle/>
                    <a:p>
                      <a:pPr marL="0" marR="0" algn="ctr">
                        <a:lnSpc>
                          <a:spcPct val="107000"/>
                        </a:lnSpc>
                        <a:spcBef>
                          <a:spcPts val="720"/>
                        </a:spcBef>
                        <a:spcAft>
                          <a:spcPts val="720"/>
                        </a:spcAft>
                        <a:tabLst>
                          <a:tab pos="5280025" algn="l"/>
                        </a:tabLst>
                      </a:pPr>
                      <a:r>
                        <a:rPr lang="en-US" sz="900" b="1" dirty="0">
                          <a:solidFill>
                            <a:schemeClr val="accent4"/>
                          </a:solidFill>
                          <a:effectLst/>
                        </a:rPr>
                        <a:t>NL</a:t>
                      </a:r>
                      <a:endParaRPr lang="en-US" sz="900" b="1"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2933" marR="32933" marT="0" marB="0" anchor="ctr">
                    <a:solidFill>
                      <a:schemeClr val="accent2">
                        <a:lumMod val="20000"/>
                        <a:lumOff val="80000"/>
                      </a:schemeClr>
                    </a:solidFill>
                  </a:tcPr>
                </a:tc>
                <a:tc>
                  <a:txBody>
                    <a:bodyPr/>
                    <a:lstStyle/>
                    <a:p>
                      <a:pPr marL="0" marR="0" algn="ctr">
                        <a:lnSpc>
                          <a:spcPct val="107000"/>
                        </a:lnSpc>
                        <a:spcBef>
                          <a:spcPts val="0"/>
                        </a:spcBef>
                        <a:spcAft>
                          <a:spcPts val="0"/>
                        </a:spcAft>
                        <a:tabLst>
                          <a:tab pos="5280025" algn="l"/>
                        </a:tabLst>
                      </a:pPr>
                      <a:r>
                        <a:rPr lang="en-US" sz="900">
                          <a:solidFill>
                            <a:schemeClr val="accent4"/>
                          </a:solidFill>
                          <a:effectLst/>
                        </a:rPr>
                        <a:t>Yes</a:t>
                      </a:r>
                    </a:p>
                    <a:p>
                      <a:pPr marL="0" marR="0" algn="ctr">
                        <a:lnSpc>
                          <a:spcPct val="107000"/>
                        </a:lnSpc>
                        <a:spcBef>
                          <a:spcPts val="0"/>
                        </a:spcBef>
                        <a:spcAft>
                          <a:spcPts val="0"/>
                        </a:spcAft>
                        <a:tabLst>
                          <a:tab pos="5280025" algn="l"/>
                        </a:tabLst>
                      </a:pPr>
                      <a:r>
                        <a:rPr lang="en-US" sz="900">
                          <a:solidFill>
                            <a:schemeClr val="accent4"/>
                          </a:solidFill>
                          <a:effectLst/>
                        </a:rPr>
                        <a:t>(Patient are told in results letter that MBD is greater than 75% or less than or equal to 75%</a:t>
                      </a:r>
                      <a:endParaRPr lang="en-US" sz="9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2933" marR="32933" marT="0" marB="0"/>
                </a:tc>
                <a:tc>
                  <a:txBody>
                    <a:bodyPr/>
                    <a:lstStyle/>
                    <a:p>
                      <a:pPr marL="0" marR="0" algn="ctr">
                        <a:lnSpc>
                          <a:spcPct val="107000"/>
                        </a:lnSpc>
                        <a:spcBef>
                          <a:spcPts val="0"/>
                        </a:spcBef>
                        <a:spcAft>
                          <a:spcPts val="0"/>
                        </a:spcAft>
                        <a:tabLst>
                          <a:tab pos="5280025" algn="l"/>
                        </a:tabLst>
                      </a:pPr>
                      <a:r>
                        <a:rPr lang="en-US" sz="900" dirty="0">
                          <a:solidFill>
                            <a:schemeClr val="accent4"/>
                          </a:solidFill>
                          <a:effectLst/>
                        </a:rPr>
                        <a:t> </a:t>
                      </a:r>
                      <a:endParaRPr lang="en-US" sz="900"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2933" marR="32933" marT="0" marB="0"/>
                </a:tc>
                <a:extLst>
                  <a:ext uri="{0D108BD9-81ED-4DB2-BD59-A6C34878D82A}">
                    <a16:rowId xmlns:a16="http://schemas.microsoft.com/office/drawing/2014/main" val="4035258676"/>
                  </a:ext>
                </a:extLst>
              </a:tr>
            </a:tbl>
          </a:graphicData>
        </a:graphic>
      </p:graphicFrame>
    </p:spTree>
    <p:extLst>
      <p:ext uri="{BB962C8B-B14F-4D97-AF65-F5344CB8AC3E}">
        <p14:creationId xmlns:p14="http://schemas.microsoft.com/office/powerpoint/2010/main" val="38653735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C45ECA1-E851-0335-6511-53F2E53307A5}"/>
              </a:ext>
            </a:extLst>
          </p:cNvPr>
          <p:cNvSpPr>
            <a:spLocks noGrp="1"/>
          </p:cNvSpPr>
          <p:nvPr>
            <p:ph type="sldNum" sz="quarter" idx="12"/>
          </p:nvPr>
        </p:nvSpPr>
        <p:spPr/>
        <p:txBody>
          <a:bodyPr/>
          <a:lstStyle/>
          <a:p>
            <a:fld id="{D9F2F12A-E773-6344-8602-31C2DEEE88BD}" type="slidenum">
              <a:rPr lang="en-US" smtClean="0"/>
              <a:pPr/>
              <a:t>33</a:t>
            </a:fld>
            <a:endParaRPr lang="en-US"/>
          </a:p>
        </p:txBody>
      </p:sp>
      <p:sp>
        <p:nvSpPr>
          <p:cNvPr id="5" name="Title 4">
            <a:extLst>
              <a:ext uri="{FF2B5EF4-FFF2-40B4-BE49-F238E27FC236}">
                <a16:creationId xmlns:a16="http://schemas.microsoft.com/office/drawing/2014/main" id="{5998A0C2-90E2-6041-7FC8-4A21F20D657B}"/>
              </a:ext>
            </a:extLst>
          </p:cNvPr>
          <p:cNvSpPr>
            <a:spLocks noGrp="1"/>
          </p:cNvSpPr>
          <p:nvPr>
            <p:ph type="title"/>
          </p:nvPr>
        </p:nvSpPr>
        <p:spPr/>
        <p:txBody>
          <a:bodyPr/>
          <a:lstStyle/>
          <a:p>
            <a:r>
              <a:rPr lang="en-US"/>
              <a:t>Population Outreach </a:t>
            </a:r>
          </a:p>
        </p:txBody>
      </p:sp>
      <p:sp>
        <p:nvSpPr>
          <p:cNvPr id="6" name="Content Placeholder 5">
            <a:extLst>
              <a:ext uri="{FF2B5EF4-FFF2-40B4-BE49-F238E27FC236}">
                <a16:creationId xmlns:a16="http://schemas.microsoft.com/office/drawing/2014/main" id="{294D8612-B6F0-0B14-30A5-BC69407CBC00}"/>
              </a:ext>
            </a:extLst>
          </p:cNvPr>
          <p:cNvSpPr>
            <a:spLocks noGrp="1"/>
          </p:cNvSpPr>
          <p:nvPr>
            <p:ph idx="1"/>
          </p:nvPr>
        </p:nvSpPr>
        <p:spPr/>
        <p:txBody>
          <a:bodyPr/>
          <a:lstStyle/>
          <a:p>
            <a:r>
              <a:rPr lang="en-US"/>
              <a:t>All eligible people</a:t>
            </a:r>
          </a:p>
          <a:p>
            <a:r>
              <a:rPr lang="en-US"/>
              <a:t>First Nations, Inuit, and Métis </a:t>
            </a:r>
          </a:p>
          <a:p>
            <a:r>
              <a:rPr lang="en-US"/>
              <a:t>Underserved populations</a:t>
            </a:r>
          </a:p>
          <a:p>
            <a:r>
              <a:rPr lang="en-US"/>
              <a:t>Rural and remote populations</a:t>
            </a:r>
          </a:p>
          <a:p>
            <a:r>
              <a:rPr lang="en-US"/>
              <a:t>LGBTQ2S+</a:t>
            </a:r>
          </a:p>
        </p:txBody>
      </p:sp>
    </p:spTree>
    <p:extLst>
      <p:ext uri="{BB962C8B-B14F-4D97-AF65-F5344CB8AC3E}">
        <p14:creationId xmlns:p14="http://schemas.microsoft.com/office/powerpoint/2010/main" val="17733249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81DBEC2-8B01-26EA-C490-61DFB6FA8E30}"/>
              </a:ext>
            </a:extLst>
          </p:cNvPr>
          <p:cNvSpPr>
            <a:spLocks noGrp="1"/>
          </p:cNvSpPr>
          <p:nvPr>
            <p:ph type="title"/>
          </p:nvPr>
        </p:nvSpPr>
        <p:spPr>
          <a:xfrm>
            <a:off x="905607" y="166144"/>
            <a:ext cx="10380786" cy="345482"/>
          </a:xfrm>
        </p:spPr>
        <p:txBody>
          <a:bodyPr>
            <a:normAutofit/>
          </a:bodyPr>
          <a:lstStyle/>
          <a:p>
            <a:r>
              <a:rPr lang="en-US" sz="1600" dirty="0"/>
              <a:t>Strategies to Improve Breast Screening for All Eligible People (1/2)</a:t>
            </a:r>
          </a:p>
        </p:txBody>
      </p:sp>
      <p:graphicFrame>
        <p:nvGraphicFramePr>
          <p:cNvPr id="5" name="Table 4">
            <a:extLst>
              <a:ext uri="{FF2B5EF4-FFF2-40B4-BE49-F238E27FC236}">
                <a16:creationId xmlns:a16="http://schemas.microsoft.com/office/drawing/2014/main" id="{5DF99F84-102E-DBB1-2397-6CE4AD405D47}"/>
              </a:ext>
            </a:extLst>
          </p:cNvPr>
          <p:cNvGraphicFramePr>
            <a:graphicFrameLocks noGrp="1"/>
          </p:cNvGraphicFramePr>
          <p:nvPr>
            <p:extLst>
              <p:ext uri="{D42A27DB-BD31-4B8C-83A1-F6EECF244321}">
                <p14:modId xmlns:p14="http://schemas.microsoft.com/office/powerpoint/2010/main" val="777219122"/>
              </p:ext>
            </p:extLst>
          </p:nvPr>
        </p:nvGraphicFramePr>
        <p:xfrm>
          <a:off x="331774" y="599114"/>
          <a:ext cx="11239835" cy="5543772"/>
        </p:xfrm>
        <a:graphic>
          <a:graphicData uri="http://schemas.openxmlformats.org/drawingml/2006/table">
            <a:tbl>
              <a:tblPr firstRow="1" firstCol="1" bandRow="1"/>
              <a:tblGrid>
                <a:gridCol w="364141">
                  <a:extLst>
                    <a:ext uri="{9D8B030D-6E8A-4147-A177-3AD203B41FA5}">
                      <a16:colId xmlns:a16="http://schemas.microsoft.com/office/drawing/2014/main" val="2127238823"/>
                    </a:ext>
                  </a:extLst>
                </a:gridCol>
                <a:gridCol w="3382471">
                  <a:extLst>
                    <a:ext uri="{9D8B030D-6E8A-4147-A177-3AD203B41FA5}">
                      <a16:colId xmlns:a16="http://schemas.microsoft.com/office/drawing/2014/main" val="3988471359"/>
                    </a:ext>
                  </a:extLst>
                </a:gridCol>
                <a:gridCol w="7493223">
                  <a:extLst>
                    <a:ext uri="{9D8B030D-6E8A-4147-A177-3AD203B41FA5}">
                      <a16:colId xmlns:a16="http://schemas.microsoft.com/office/drawing/2014/main" val="2515642771"/>
                    </a:ext>
                  </a:extLst>
                </a:gridCol>
              </a:tblGrid>
              <a:tr h="83756">
                <a:tc>
                  <a:txBody>
                    <a:bodyPr/>
                    <a:lstStyle/>
                    <a:p>
                      <a:pPr marL="0" marR="0" algn="ctr">
                        <a:lnSpc>
                          <a:spcPct val="100000"/>
                        </a:lnSpc>
                        <a:spcBef>
                          <a:spcPts val="0"/>
                        </a:spcBef>
                        <a:spcAft>
                          <a:spcPts val="0"/>
                        </a:spcAft>
                      </a:pPr>
                      <a:r>
                        <a:rPr lang="en-US" sz="900" b="1" dirty="0">
                          <a:solidFill>
                            <a:schemeClr val="accent4"/>
                          </a:solidFill>
                          <a:effectLst/>
                        </a:rPr>
                        <a:t>P/T</a:t>
                      </a:r>
                      <a:endParaRPr lang="en-US" sz="900" b="1"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1408" marR="31408" marT="0" marB="0" anchor="ctr">
                    <a:solidFill>
                      <a:schemeClr val="accent2">
                        <a:lumMod val="20000"/>
                        <a:lumOff val="80000"/>
                      </a:schemeClr>
                    </a:solidFill>
                  </a:tcPr>
                </a:tc>
                <a:tc>
                  <a:txBody>
                    <a:bodyPr/>
                    <a:lstStyle/>
                    <a:p>
                      <a:pPr marL="0" marR="0">
                        <a:lnSpc>
                          <a:spcPct val="100000"/>
                        </a:lnSpc>
                        <a:spcBef>
                          <a:spcPts val="0"/>
                        </a:spcBef>
                        <a:spcAft>
                          <a:spcPts val="0"/>
                        </a:spcAft>
                      </a:pPr>
                      <a:r>
                        <a:rPr lang="en-US" sz="900" b="1" dirty="0">
                          <a:solidFill>
                            <a:schemeClr val="accent4"/>
                          </a:solidFill>
                          <a:effectLst/>
                        </a:rPr>
                        <a:t>Strategies used </a:t>
                      </a:r>
                      <a:endParaRPr lang="en-US" sz="900" b="1"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1408" marR="31408" marT="0" marB="0" anchor="ctr">
                    <a:solidFill>
                      <a:schemeClr val="accent2">
                        <a:lumMod val="20000"/>
                        <a:lumOff val="80000"/>
                      </a:schemeClr>
                    </a:solidFill>
                  </a:tcPr>
                </a:tc>
                <a:tc>
                  <a:txBody>
                    <a:bodyPr/>
                    <a:lstStyle/>
                    <a:p>
                      <a:pPr marL="0" marR="0">
                        <a:lnSpc>
                          <a:spcPct val="100000"/>
                        </a:lnSpc>
                        <a:spcBef>
                          <a:spcPts val="0"/>
                        </a:spcBef>
                        <a:spcAft>
                          <a:spcPts val="0"/>
                        </a:spcAft>
                      </a:pPr>
                      <a:r>
                        <a:rPr lang="en-US" sz="900" b="1" dirty="0">
                          <a:solidFill>
                            <a:schemeClr val="accent4"/>
                          </a:solidFill>
                          <a:effectLst/>
                        </a:rPr>
                        <a:t>Description of activities to improve breast screening for all eligible people</a:t>
                      </a:r>
                      <a:endParaRPr lang="en-US" sz="900" b="1"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1408" marR="31408" marT="0" marB="0" anchor="ctr">
                    <a:solidFill>
                      <a:schemeClr val="accent2">
                        <a:lumMod val="20000"/>
                        <a:lumOff val="80000"/>
                      </a:schemeClr>
                    </a:solidFill>
                  </a:tcPr>
                </a:tc>
                <a:extLst>
                  <a:ext uri="{0D108BD9-81ED-4DB2-BD59-A6C34878D82A}">
                    <a16:rowId xmlns:a16="http://schemas.microsoft.com/office/drawing/2014/main" val="1202198985"/>
                  </a:ext>
                </a:extLst>
              </a:tr>
              <a:tr h="687203">
                <a:tc>
                  <a:txBody>
                    <a:bodyPr/>
                    <a:lstStyle/>
                    <a:p>
                      <a:pPr marL="0" marR="0" algn="ctr">
                        <a:lnSpc>
                          <a:spcPct val="100000"/>
                        </a:lnSpc>
                        <a:spcBef>
                          <a:spcPts val="0"/>
                        </a:spcBef>
                        <a:spcAft>
                          <a:spcPts val="0"/>
                        </a:spcAft>
                        <a:tabLst>
                          <a:tab pos="5280025" algn="l"/>
                        </a:tabLst>
                      </a:pPr>
                      <a:r>
                        <a:rPr lang="en-US" sz="900" b="1" dirty="0">
                          <a:solidFill>
                            <a:schemeClr val="accent4"/>
                          </a:solidFill>
                          <a:effectLst/>
                        </a:rPr>
                        <a:t>NT</a:t>
                      </a:r>
                      <a:endParaRPr lang="en-US" sz="900" b="1"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1408" marR="31408" marT="0" marB="0" anchor="ctr">
                    <a:solidFill>
                      <a:schemeClr val="accent2">
                        <a:lumMod val="20000"/>
                        <a:lumOff val="80000"/>
                      </a:schemeClr>
                    </a:solidFill>
                  </a:tcPr>
                </a:tc>
                <a:tc>
                  <a:txBody>
                    <a:bodyPr/>
                    <a:lstStyle/>
                    <a:p>
                      <a:pPr marL="342900" marR="0" lvl="0" indent="-342900">
                        <a:lnSpc>
                          <a:spcPct val="100000"/>
                        </a:lnSpc>
                        <a:spcBef>
                          <a:spcPts val="0"/>
                        </a:spcBef>
                        <a:spcAft>
                          <a:spcPts val="0"/>
                        </a:spcAft>
                        <a:buFont typeface="Symbol" panose="05050102010706020507" pitchFamily="18" charset="2"/>
                        <a:buChar char=""/>
                        <a:tabLst>
                          <a:tab pos="5280025" algn="l"/>
                        </a:tabLst>
                      </a:pPr>
                      <a:r>
                        <a:rPr lang="en-CA" sz="900">
                          <a:solidFill>
                            <a:schemeClr val="accent4"/>
                          </a:solidFill>
                          <a:effectLst/>
                        </a:rPr>
                        <a:t>Education </a:t>
                      </a:r>
                      <a:endParaRPr lang="en-US" sz="900">
                        <a:solidFill>
                          <a:schemeClr val="accent4"/>
                        </a:solidFill>
                        <a:effectLst/>
                      </a:endParaRPr>
                    </a:p>
                    <a:p>
                      <a:pPr marL="342900" marR="0" lvl="0" indent="-342900">
                        <a:lnSpc>
                          <a:spcPct val="100000"/>
                        </a:lnSpc>
                        <a:spcBef>
                          <a:spcPts val="0"/>
                        </a:spcBef>
                        <a:spcAft>
                          <a:spcPts val="0"/>
                        </a:spcAft>
                        <a:buFont typeface="Symbol" panose="05050102010706020507" pitchFamily="18" charset="2"/>
                        <a:buChar char=""/>
                        <a:tabLst>
                          <a:tab pos="5280025" algn="l"/>
                        </a:tabLst>
                      </a:pPr>
                      <a:r>
                        <a:rPr lang="en-CA" sz="900">
                          <a:solidFill>
                            <a:schemeClr val="accent4"/>
                          </a:solidFill>
                          <a:effectLst/>
                        </a:rPr>
                        <a:t>Media (small and mass)</a:t>
                      </a:r>
                      <a:endParaRPr lang="en-US" sz="900">
                        <a:solidFill>
                          <a:schemeClr val="accent4"/>
                        </a:solidFill>
                        <a:effectLst/>
                      </a:endParaRPr>
                    </a:p>
                    <a:p>
                      <a:pPr marL="342900" marR="0" lvl="0" indent="-342900">
                        <a:lnSpc>
                          <a:spcPct val="100000"/>
                        </a:lnSpc>
                        <a:spcBef>
                          <a:spcPts val="0"/>
                        </a:spcBef>
                        <a:spcAft>
                          <a:spcPts val="0"/>
                        </a:spcAft>
                        <a:buFont typeface="Symbol" panose="05050102010706020507" pitchFamily="18" charset="2"/>
                        <a:buChar char=""/>
                        <a:tabLst>
                          <a:tab pos="5280025" algn="l"/>
                        </a:tabLst>
                      </a:pPr>
                      <a:r>
                        <a:rPr lang="en-CA" sz="900">
                          <a:solidFill>
                            <a:schemeClr val="accent4"/>
                          </a:solidFill>
                          <a:effectLst/>
                        </a:rPr>
                        <a:t>Client reminder</a:t>
                      </a:r>
                      <a:endParaRPr lang="en-US" sz="900">
                        <a:solidFill>
                          <a:schemeClr val="accent4"/>
                        </a:solidFill>
                        <a:effectLst/>
                      </a:endParaRPr>
                    </a:p>
                    <a:p>
                      <a:pPr marL="342900" marR="0" lvl="0" indent="-342900">
                        <a:lnSpc>
                          <a:spcPct val="100000"/>
                        </a:lnSpc>
                        <a:spcBef>
                          <a:spcPts val="0"/>
                        </a:spcBef>
                        <a:spcAft>
                          <a:spcPts val="0"/>
                        </a:spcAft>
                        <a:buFont typeface="Symbol" panose="05050102010706020507" pitchFamily="18" charset="2"/>
                        <a:buChar char=""/>
                        <a:tabLst>
                          <a:tab pos="5280025" algn="l"/>
                        </a:tabLst>
                      </a:pPr>
                      <a:r>
                        <a:rPr lang="en-CA" sz="900">
                          <a:solidFill>
                            <a:schemeClr val="accent4"/>
                          </a:solidFill>
                          <a:effectLst/>
                        </a:rPr>
                        <a:t>Recall system</a:t>
                      </a:r>
                      <a:endParaRPr lang="en-US" sz="900">
                        <a:solidFill>
                          <a:schemeClr val="accent4"/>
                        </a:solidFill>
                        <a:effectLst/>
                      </a:endParaRPr>
                    </a:p>
                    <a:p>
                      <a:pPr marL="342900" marR="0" lvl="0" indent="-342900">
                        <a:lnSpc>
                          <a:spcPct val="100000"/>
                        </a:lnSpc>
                        <a:spcBef>
                          <a:spcPts val="0"/>
                        </a:spcBef>
                        <a:spcAft>
                          <a:spcPts val="0"/>
                        </a:spcAft>
                        <a:buFont typeface="Symbol" panose="05050102010706020507" pitchFamily="18" charset="2"/>
                        <a:buChar char=""/>
                        <a:tabLst>
                          <a:tab pos="5280025" algn="l"/>
                        </a:tabLst>
                      </a:pPr>
                      <a:r>
                        <a:rPr lang="en-CA" sz="900">
                          <a:solidFill>
                            <a:schemeClr val="accent4"/>
                          </a:solidFill>
                          <a:effectLst/>
                        </a:rPr>
                        <a:t>Patient navigation</a:t>
                      </a:r>
                      <a:endParaRPr lang="en-US" sz="900">
                        <a:solidFill>
                          <a:schemeClr val="accent4"/>
                        </a:solidFill>
                        <a:effectLst/>
                      </a:endParaRPr>
                    </a:p>
                    <a:p>
                      <a:pPr marL="342900" marR="0" lvl="0" indent="-342900">
                        <a:lnSpc>
                          <a:spcPct val="100000"/>
                        </a:lnSpc>
                        <a:spcBef>
                          <a:spcPts val="0"/>
                        </a:spcBef>
                        <a:spcAft>
                          <a:spcPts val="0"/>
                        </a:spcAft>
                        <a:buFont typeface="Symbol" panose="05050102010706020507" pitchFamily="18" charset="2"/>
                        <a:buChar char=""/>
                        <a:tabLst>
                          <a:tab pos="5280025" algn="l"/>
                        </a:tabLst>
                      </a:pPr>
                      <a:r>
                        <a:rPr lang="en-CA" sz="900">
                          <a:solidFill>
                            <a:schemeClr val="accent4"/>
                          </a:solidFill>
                          <a:effectLst/>
                        </a:rPr>
                        <a:t>Healthcare provider cultural competency training</a:t>
                      </a:r>
                      <a:endParaRPr lang="en-US" sz="9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1408" marR="31408" marT="0" marB="0"/>
                </a:tc>
                <a:tc>
                  <a:txBody>
                    <a:bodyPr/>
                    <a:lstStyle/>
                    <a:p>
                      <a:pPr marL="342900" marR="0" lvl="0" indent="-342900">
                        <a:lnSpc>
                          <a:spcPct val="100000"/>
                        </a:lnSpc>
                        <a:spcBef>
                          <a:spcPts val="0"/>
                        </a:spcBef>
                        <a:spcAft>
                          <a:spcPts val="0"/>
                        </a:spcAft>
                        <a:buFont typeface="Symbol" panose="05050102010706020507" pitchFamily="18" charset="2"/>
                        <a:buChar char=""/>
                        <a:tabLst>
                          <a:tab pos="5280025" algn="l"/>
                        </a:tabLst>
                      </a:pPr>
                      <a:r>
                        <a:rPr lang="en-CA" sz="900">
                          <a:solidFill>
                            <a:schemeClr val="accent4"/>
                          </a:solidFill>
                          <a:effectLst/>
                        </a:rPr>
                        <a:t>Breast Cancer Screening awareness kits were developed and distributed to all community health centres</a:t>
                      </a:r>
                      <a:endParaRPr lang="en-US" sz="900">
                        <a:solidFill>
                          <a:schemeClr val="accent4"/>
                        </a:solidFill>
                        <a:effectLst/>
                      </a:endParaRPr>
                    </a:p>
                    <a:p>
                      <a:pPr marL="342900" marR="0" lvl="0" indent="-342900">
                        <a:lnSpc>
                          <a:spcPct val="100000"/>
                        </a:lnSpc>
                        <a:spcBef>
                          <a:spcPts val="0"/>
                        </a:spcBef>
                        <a:spcAft>
                          <a:spcPts val="0"/>
                        </a:spcAft>
                        <a:buFont typeface="Symbol" panose="05050102010706020507" pitchFamily="18" charset="2"/>
                        <a:buChar char=""/>
                        <a:tabLst>
                          <a:tab pos="5280025" algn="l"/>
                        </a:tabLst>
                      </a:pPr>
                      <a:r>
                        <a:rPr lang="en-CA" sz="900">
                          <a:solidFill>
                            <a:schemeClr val="accent4"/>
                          </a:solidFill>
                          <a:effectLst/>
                        </a:rPr>
                        <a:t>Social media posts created and launched on the Northwest Territories Health and Social Services social media platforms (Twitter, Facebook, instagram) </a:t>
                      </a:r>
                      <a:endParaRPr lang="en-US" sz="900">
                        <a:solidFill>
                          <a:schemeClr val="accent4"/>
                        </a:solidFill>
                        <a:effectLst/>
                      </a:endParaRPr>
                    </a:p>
                    <a:p>
                      <a:pPr marL="342900" marR="0" lvl="0" indent="-342900">
                        <a:lnSpc>
                          <a:spcPct val="100000"/>
                        </a:lnSpc>
                        <a:spcBef>
                          <a:spcPts val="0"/>
                        </a:spcBef>
                        <a:spcAft>
                          <a:spcPts val="0"/>
                        </a:spcAft>
                        <a:buFont typeface="Symbol" panose="05050102010706020507" pitchFamily="18" charset="2"/>
                        <a:buChar char=""/>
                        <a:tabLst>
                          <a:tab pos="5280025" algn="l"/>
                        </a:tabLst>
                      </a:pPr>
                      <a:r>
                        <a:rPr lang="en-CA" sz="900">
                          <a:solidFill>
                            <a:schemeClr val="accent4"/>
                          </a:solidFill>
                          <a:effectLst/>
                        </a:rPr>
                        <a:t>Reminder letters mailed to patients</a:t>
                      </a:r>
                      <a:endParaRPr lang="en-US" sz="900">
                        <a:solidFill>
                          <a:schemeClr val="accent4"/>
                        </a:solidFill>
                        <a:effectLst/>
                      </a:endParaRPr>
                    </a:p>
                    <a:p>
                      <a:pPr marL="342900" marR="0" lvl="0" indent="-342900">
                        <a:lnSpc>
                          <a:spcPct val="100000"/>
                        </a:lnSpc>
                        <a:spcBef>
                          <a:spcPts val="0"/>
                        </a:spcBef>
                        <a:spcAft>
                          <a:spcPts val="0"/>
                        </a:spcAft>
                        <a:buFont typeface="Symbol" panose="05050102010706020507" pitchFamily="18" charset="2"/>
                        <a:buChar char=""/>
                        <a:tabLst>
                          <a:tab pos="5280025" algn="l"/>
                        </a:tabLst>
                      </a:pPr>
                      <a:r>
                        <a:rPr lang="en-CA" sz="900">
                          <a:solidFill>
                            <a:schemeClr val="accent4"/>
                          </a:solidFill>
                          <a:effectLst/>
                        </a:rPr>
                        <a:t>Recall systems for patients in place</a:t>
                      </a:r>
                      <a:endParaRPr lang="en-US" sz="900">
                        <a:solidFill>
                          <a:schemeClr val="accent4"/>
                        </a:solidFill>
                        <a:effectLst/>
                      </a:endParaRPr>
                    </a:p>
                    <a:p>
                      <a:pPr marL="342900" marR="0" lvl="0" indent="-342900">
                        <a:lnSpc>
                          <a:spcPct val="100000"/>
                        </a:lnSpc>
                        <a:spcBef>
                          <a:spcPts val="0"/>
                        </a:spcBef>
                        <a:spcAft>
                          <a:spcPts val="0"/>
                        </a:spcAft>
                        <a:buFont typeface="Symbol" panose="05050102010706020507" pitchFamily="18" charset="2"/>
                        <a:buChar char=""/>
                        <a:tabLst>
                          <a:tab pos="5280025" algn="l"/>
                        </a:tabLst>
                      </a:pPr>
                      <a:r>
                        <a:rPr lang="en-CA" sz="900">
                          <a:solidFill>
                            <a:schemeClr val="accent4"/>
                          </a:solidFill>
                          <a:effectLst/>
                        </a:rPr>
                        <a:t>1:1 </a:t>
                      </a:r>
                      <a:r>
                        <a:rPr lang="en-US" sz="900">
                          <a:solidFill>
                            <a:schemeClr val="accent4"/>
                          </a:solidFill>
                          <a:effectLst/>
                        </a:rPr>
                        <a:t>health education available with HCP’s in primary care clinics and community health centres</a:t>
                      </a:r>
                      <a:endParaRPr lang="en-US" sz="900">
                        <a:solidFill>
                          <a:schemeClr val="accent4"/>
                        </a:solidFill>
                        <a:effectLst/>
                        <a:latin typeface="Calibri" panose="020F0502020204030204" pitchFamily="34" charset="0"/>
                        <a:ea typeface="Calibri" panose="020F0502020204030204" pitchFamily="34" charset="0"/>
                        <a:cs typeface="Arial" panose="020B0604020202020204" pitchFamily="34" charset="0"/>
                      </a:endParaRPr>
                    </a:p>
                  </a:txBody>
                  <a:tcPr marL="31408" marR="31408" marT="0" marB="0"/>
                </a:tc>
                <a:extLst>
                  <a:ext uri="{0D108BD9-81ED-4DB2-BD59-A6C34878D82A}">
                    <a16:rowId xmlns:a16="http://schemas.microsoft.com/office/drawing/2014/main" val="2130096356"/>
                  </a:ext>
                </a:extLst>
              </a:tr>
              <a:tr h="2114772">
                <a:tc>
                  <a:txBody>
                    <a:bodyPr/>
                    <a:lstStyle/>
                    <a:p>
                      <a:pPr marL="0" marR="0" algn="ctr">
                        <a:lnSpc>
                          <a:spcPct val="100000"/>
                        </a:lnSpc>
                        <a:spcBef>
                          <a:spcPts val="0"/>
                        </a:spcBef>
                        <a:spcAft>
                          <a:spcPts val="0"/>
                        </a:spcAft>
                      </a:pPr>
                      <a:r>
                        <a:rPr lang="en-US" sz="900" b="1" dirty="0">
                          <a:solidFill>
                            <a:schemeClr val="accent4"/>
                          </a:solidFill>
                          <a:effectLst/>
                        </a:rPr>
                        <a:t>BC</a:t>
                      </a:r>
                      <a:endParaRPr lang="en-US" sz="900" b="1"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1408" marR="31408" marT="0" marB="0" anchor="ctr">
                    <a:solidFill>
                      <a:schemeClr val="accent2">
                        <a:lumMod val="20000"/>
                        <a:lumOff val="80000"/>
                      </a:schemeClr>
                    </a:solidFill>
                  </a:tcPr>
                </a:tc>
                <a:tc>
                  <a:txBody>
                    <a:bodyPr/>
                    <a:lstStyle/>
                    <a:p>
                      <a:pPr marL="342900" marR="0" lvl="0" indent="-342900">
                        <a:lnSpc>
                          <a:spcPct val="100000"/>
                        </a:lnSpc>
                        <a:spcBef>
                          <a:spcPts val="0"/>
                        </a:spcBef>
                        <a:spcAft>
                          <a:spcPts val="0"/>
                        </a:spcAft>
                        <a:buFont typeface="Symbol" panose="05050102010706020507" pitchFamily="18" charset="2"/>
                        <a:buChar char=""/>
                        <a:tabLst>
                          <a:tab pos="5280025" algn="l"/>
                        </a:tabLst>
                      </a:pPr>
                      <a:r>
                        <a:rPr lang="en-CA" sz="900">
                          <a:solidFill>
                            <a:schemeClr val="accent4"/>
                          </a:solidFill>
                          <a:effectLst/>
                        </a:rPr>
                        <a:t>Health care provider education</a:t>
                      </a:r>
                      <a:endParaRPr lang="en-US" sz="900">
                        <a:solidFill>
                          <a:schemeClr val="accent4"/>
                        </a:solidFill>
                        <a:effectLst/>
                      </a:endParaRPr>
                    </a:p>
                    <a:p>
                      <a:pPr marL="342900" marR="0" lvl="0" indent="-342900">
                        <a:lnSpc>
                          <a:spcPct val="100000"/>
                        </a:lnSpc>
                        <a:spcBef>
                          <a:spcPts val="0"/>
                        </a:spcBef>
                        <a:spcAft>
                          <a:spcPts val="0"/>
                        </a:spcAft>
                        <a:buFont typeface="Symbol" panose="05050102010706020507" pitchFamily="18" charset="2"/>
                        <a:buChar char=""/>
                        <a:tabLst>
                          <a:tab pos="5280025" algn="l"/>
                        </a:tabLst>
                      </a:pPr>
                      <a:r>
                        <a:rPr lang="en-CA" sz="900">
                          <a:solidFill>
                            <a:schemeClr val="accent4"/>
                          </a:solidFill>
                          <a:effectLst/>
                        </a:rPr>
                        <a:t>Patient reminder letters</a:t>
                      </a:r>
                      <a:endParaRPr lang="en-US" sz="900">
                        <a:solidFill>
                          <a:schemeClr val="accent4"/>
                        </a:solidFill>
                        <a:effectLst/>
                      </a:endParaRPr>
                    </a:p>
                    <a:p>
                      <a:pPr marL="342900" marR="0" lvl="0" indent="-342900">
                        <a:lnSpc>
                          <a:spcPct val="100000"/>
                        </a:lnSpc>
                        <a:spcBef>
                          <a:spcPts val="0"/>
                        </a:spcBef>
                        <a:spcAft>
                          <a:spcPts val="0"/>
                        </a:spcAft>
                        <a:buFont typeface="Symbol" panose="05050102010706020507" pitchFamily="18" charset="2"/>
                        <a:buChar char=""/>
                        <a:tabLst>
                          <a:tab pos="5280025" algn="l"/>
                        </a:tabLst>
                      </a:pPr>
                      <a:r>
                        <a:rPr lang="en-CA" sz="900">
                          <a:solidFill>
                            <a:schemeClr val="accent4"/>
                          </a:solidFill>
                          <a:effectLst/>
                        </a:rPr>
                        <a:t>Provider-to-patient letters for overdue patients</a:t>
                      </a:r>
                      <a:endParaRPr lang="en-US" sz="900">
                        <a:solidFill>
                          <a:schemeClr val="accent4"/>
                        </a:solidFill>
                        <a:effectLst/>
                      </a:endParaRPr>
                    </a:p>
                    <a:p>
                      <a:pPr marL="342900" marR="0" lvl="0" indent="-342900">
                        <a:lnSpc>
                          <a:spcPct val="100000"/>
                        </a:lnSpc>
                        <a:spcBef>
                          <a:spcPts val="0"/>
                        </a:spcBef>
                        <a:spcAft>
                          <a:spcPts val="0"/>
                        </a:spcAft>
                        <a:buFont typeface="Symbol" panose="05050102010706020507" pitchFamily="18" charset="2"/>
                        <a:buChar char=""/>
                        <a:tabLst>
                          <a:tab pos="5280025" algn="l"/>
                        </a:tabLst>
                      </a:pPr>
                      <a:r>
                        <a:rPr lang="en-CA" sz="900">
                          <a:solidFill>
                            <a:schemeClr val="accent4"/>
                          </a:solidFill>
                          <a:effectLst/>
                        </a:rPr>
                        <a:t>Provider recall and result systems</a:t>
                      </a:r>
                      <a:endParaRPr lang="en-US" sz="900">
                        <a:solidFill>
                          <a:schemeClr val="accent4"/>
                        </a:solidFill>
                        <a:effectLst/>
                      </a:endParaRPr>
                    </a:p>
                    <a:p>
                      <a:pPr marL="342900" marR="0" lvl="0" indent="-342900">
                        <a:lnSpc>
                          <a:spcPct val="100000"/>
                        </a:lnSpc>
                        <a:spcBef>
                          <a:spcPts val="0"/>
                        </a:spcBef>
                        <a:spcAft>
                          <a:spcPts val="0"/>
                        </a:spcAft>
                        <a:buFont typeface="Symbol" panose="05050102010706020507" pitchFamily="18" charset="2"/>
                        <a:buChar char=""/>
                        <a:tabLst>
                          <a:tab pos="5280025" algn="l"/>
                        </a:tabLst>
                      </a:pPr>
                      <a:r>
                        <a:rPr lang="en-CA" sz="900">
                          <a:solidFill>
                            <a:schemeClr val="accent4"/>
                          </a:solidFill>
                          <a:effectLst/>
                        </a:rPr>
                        <a:t>Annual provider report cards </a:t>
                      </a:r>
                      <a:endParaRPr lang="en-US" sz="900">
                        <a:solidFill>
                          <a:schemeClr val="accent4"/>
                        </a:solidFill>
                        <a:effectLst/>
                      </a:endParaRPr>
                    </a:p>
                    <a:p>
                      <a:pPr marL="342900" marR="0" lvl="0" indent="-342900">
                        <a:lnSpc>
                          <a:spcPct val="100000"/>
                        </a:lnSpc>
                        <a:spcBef>
                          <a:spcPts val="0"/>
                        </a:spcBef>
                        <a:spcAft>
                          <a:spcPts val="0"/>
                        </a:spcAft>
                        <a:buFont typeface="Symbol" panose="05050102010706020507" pitchFamily="18" charset="2"/>
                        <a:buChar char=""/>
                        <a:tabLst>
                          <a:tab pos="5280025" algn="l"/>
                        </a:tabLst>
                      </a:pPr>
                      <a:r>
                        <a:rPr lang="en-CA" sz="900">
                          <a:solidFill>
                            <a:schemeClr val="accent4"/>
                          </a:solidFill>
                          <a:effectLst/>
                        </a:rPr>
                        <a:t>Traditional media</a:t>
                      </a:r>
                      <a:endParaRPr lang="en-US" sz="900">
                        <a:solidFill>
                          <a:schemeClr val="accent4"/>
                        </a:solidFill>
                        <a:effectLst/>
                      </a:endParaRPr>
                    </a:p>
                    <a:p>
                      <a:pPr marL="342900" marR="0" lvl="0" indent="-342900">
                        <a:lnSpc>
                          <a:spcPct val="100000"/>
                        </a:lnSpc>
                        <a:spcBef>
                          <a:spcPts val="0"/>
                        </a:spcBef>
                        <a:spcAft>
                          <a:spcPts val="0"/>
                        </a:spcAft>
                        <a:buFont typeface="Symbol" panose="05050102010706020507" pitchFamily="18" charset="2"/>
                        <a:buChar char=""/>
                        <a:tabLst>
                          <a:tab pos="5280025" algn="l"/>
                        </a:tabLst>
                      </a:pPr>
                      <a:r>
                        <a:rPr lang="en-CA" sz="900">
                          <a:solidFill>
                            <a:schemeClr val="accent4"/>
                          </a:solidFill>
                          <a:effectLst/>
                        </a:rPr>
                        <a:t>Digital engagement and social media</a:t>
                      </a:r>
                      <a:endParaRPr lang="en-US" sz="900">
                        <a:solidFill>
                          <a:schemeClr val="accent4"/>
                        </a:solidFill>
                        <a:effectLst/>
                      </a:endParaRPr>
                    </a:p>
                    <a:p>
                      <a:pPr marL="342900" marR="0" lvl="0" indent="-342900">
                        <a:lnSpc>
                          <a:spcPct val="100000"/>
                        </a:lnSpc>
                        <a:spcBef>
                          <a:spcPts val="0"/>
                        </a:spcBef>
                        <a:spcAft>
                          <a:spcPts val="0"/>
                        </a:spcAft>
                        <a:buFont typeface="Symbol" panose="05050102010706020507" pitchFamily="18" charset="2"/>
                        <a:buChar char=""/>
                        <a:tabLst>
                          <a:tab pos="5280025" algn="l"/>
                        </a:tabLst>
                      </a:pPr>
                      <a:r>
                        <a:rPr lang="en-CA" sz="900">
                          <a:solidFill>
                            <a:schemeClr val="accent4"/>
                          </a:solidFill>
                          <a:effectLst/>
                        </a:rPr>
                        <a:t>Website</a:t>
                      </a:r>
                      <a:endParaRPr lang="en-US" sz="900">
                        <a:solidFill>
                          <a:schemeClr val="accent4"/>
                        </a:solidFill>
                        <a:effectLst/>
                      </a:endParaRPr>
                    </a:p>
                    <a:p>
                      <a:pPr marL="342900" marR="0" lvl="0" indent="-342900">
                        <a:lnSpc>
                          <a:spcPct val="100000"/>
                        </a:lnSpc>
                        <a:spcBef>
                          <a:spcPts val="0"/>
                        </a:spcBef>
                        <a:spcAft>
                          <a:spcPts val="0"/>
                        </a:spcAft>
                        <a:buFont typeface="Symbol" panose="05050102010706020507" pitchFamily="18" charset="2"/>
                        <a:buChar char=""/>
                        <a:tabLst>
                          <a:tab pos="5280025" algn="l"/>
                        </a:tabLst>
                      </a:pPr>
                      <a:r>
                        <a:rPr lang="en-CA" sz="900">
                          <a:solidFill>
                            <a:schemeClr val="accent4"/>
                          </a:solidFill>
                          <a:effectLst/>
                        </a:rPr>
                        <a:t>Suite of printed resources for patients and providers</a:t>
                      </a:r>
                      <a:endParaRPr lang="en-US" sz="900">
                        <a:solidFill>
                          <a:schemeClr val="accent4"/>
                        </a:solidFill>
                        <a:effectLst/>
                      </a:endParaRPr>
                    </a:p>
                    <a:p>
                      <a:pPr marL="342900" marR="0" lvl="0" indent="-342900">
                        <a:lnSpc>
                          <a:spcPct val="100000"/>
                        </a:lnSpc>
                        <a:spcBef>
                          <a:spcPts val="0"/>
                        </a:spcBef>
                        <a:spcAft>
                          <a:spcPts val="0"/>
                        </a:spcAft>
                        <a:buFont typeface="Symbol" panose="05050102010706020507" pitchFamily="18" charset="2"/>
                        <a:buChar char=""/>
                        <a:tabLst>
                          <a:tab pos="5280025" algn="l"/>
                        </a:tabLst>
                      </a:pPr>
                      <a:r>
                        <a:rPr lang="en-CA" sz="900">
                          <a:solidFill>
                            <a:schemeClr val="accent4"/>
                          </a:solidFill>
                          <a:effectLst/>
                        </a:rPr>
                        <a:t>Translated and culturally relevant materials and resources</a:t>
                      </a:r>
                      <a:endParaRPr lang="en-US" sz="900">
                        <a:solidFill>
                          <a:schemeClr val="accent4"/>
                        </a:solidFill>
                        <a:effectLst/>
                      </a:endParaRPr>
                    </a:p>
                    <a:p>
                      <a:pPr marL="342900" marR="0" lvl="0" indent="-342900">
                        <a:lnSpc>
                          <a:spcPct val="100000"/>
                        </a:lnSpc>
                        <a:spcBef>
                          <a:spcPts val="0"/>
                        </a:spcBef>
                        <a:spcAft>
                          <a:spcPts val="0"/>
                        </a:spcAft>
                        <a:buFont typeface="Symbol" panose="05050102010706020507" pitchFamily="18" charset="2"/>
                        <a:buChar char=""/>
                        <a:tabLst>
                          <a:tab pos="5280025" algn="l"/>
                        </a:tabLst>
                      </a:pPr>
                      <a:r>
                        <a:rPr lang="en-CA" sz="900">
                          <a:solidFill>
                            <a:schemeClr val="accent4"/>
                          </a:solidFill>
                          <a:effectLst/>
                        </a:rPr>
                        <a:t>Broad campaigns and awareness months</a:t>
                      </a:r>
                      <a:endParaRPr lang="en-US" sz="900">
                        <a:solidFill>
                          <a:schemeClr val="accent4"/>
                        </a:solidFill>
                        <a:effectLst/>
                      </a:endParaRPr>
                    </a:p>
                    <a:p>
                      <a:pPr marL="342900" marR="0" lvl="0" indent="-342900">
                        <a:lnSpc>
                          <a:spcPct val="100000"/>
                        </a:lnSpc>
                        <a:spcBef>
                          <a:spcPts val="0"/>
                        </a:spcBef>
                        <a:spcAft>
                          <a:spcPts val="0"/>
                        </a:spcAft>
                        <a:buFont typeface="Symbol" panose="05050102010706020507" pitchFamily="18" charset="2"/>
                        <a:buChar char=""/>
                        <a:tabLst>
                          <a:tab pos="5280025" algn="l"/>
                        </a:tabLst>
                      </a:pPr>
                      <a:r>
                        <a:rPr lang="en-CA" sz="900">
                          <a:solidFill>
                            <a:schemeClr val="accent4"/>
                          </a:solidFill>
                          <a:effectLst/>
                        </a:rPr>
                        <a:t>Patient testimonial videos</a:t>
                      </a:r>
                      <a:endParaRPr lang="en-US" sz="900">
                        <a:solidFill>
                          <a:schemeClr val="accent4"/>
                        </a:solidFill>
                        <a:effectLst/>
                      </a:endParaRPr>
                    </a:p>
                    <a:p>
                      <a:pPr marL="342900" marR="0" lvl="0" indent="-342900">
                        <a:lnSpc>
                          <a:spcPct val="100000"/>
                        </a:lnSpc>
                        <a:spcBef>
                          <a:spcPts val="0"/>
                        </a:spcBef>
                        <a:spcAft>
                          <a:spcPts val="0"/>
                        </a:spcAft>
                        <a:buFont typeface="Symbol" panose="05050102010706020507" pitchFamily="18" charset="2"/>
                        <a:buChar char=""/>
                        <a:tabLst>
                          <a:tab pos="5280025" algn="l"/>
                        </a:tabLst>
                      </a:pPr>
                      <a:r>
                        <a:rPr lang="en-CA" sz="900">
                          <a:solidFill>
                            <a:schemeClr val="accent4"/>
                          </a:solidFill>
                          <a:effectLst/>
                        </a:rPr>
                        <a:t>Animated patient education videos</a:t>
                      </a:r>
                      <a:endParaRPr lang="en-US" sz="900">
                        <a:solidFill>
                          <a:schemeClr val="accent4"/>
                        </a:solidFill>
                        <a:effectLst/>
                      </a:endParaRPr>
                    </a:p>
                    <a:p>
                      <a:pPr marL="342900" marR="0" lvl="0" indent="-342900">
                        <a:lnSpc>
                          <a:spcPct val="100000"/>
                        </a:lnSpc>
                        <a:spcBef>
                          <a:spcPts val="0"/>
                        </a:spcBef>
                        <a:spcAft>
                          <a:spcPts val="0"/>
                        </a:spcAft>
                        <a:buFont typeface="Symbol" panose="05050102010706020507" pitchFamily="18" charset="2"/>
                        <a:buChar char=""/>
                        <a:tabLst>
                          <a:tab pos="5280025" algn="l"/>
                        </a:tabLst>
                      </a:pPr>
                      <a:r>
                        <a:rPr lang="en-CA" sz="900">
                          <a:solidFill>
                            <a:schemeClr val="accent4"/>
                          </a:solidFill>
                          <a:effectLst/>
                        </a:rPr>
                        <a:t>Advertising (Online, Radio, TV) </a:t>
                      </a:r>
                      <a:endParaRPr lang="en-US" sz="900">
                        <a:solidFill>
                          <a:schemeClr val="accent4"/>
                        </a:solidFill>
                        <a:effectLst/>
                        <a:latin typeface="Calibri" panose="020F0502020204030204" pitchFamily="34" charset="0"/>
                        <a:ea typeface="Calibri" panose="020F0502020204030204" pitchFamily="34" charset="0"/>
                        <a:cs typeface="Arial" panose="020B0604020202020204" pitchFamily="34" charset="0"/>
                      </a:endParaRPr>
                    </a:p>
                  </a:txBody>
                  <a:tcPr marL="31408" marR="31408" marT="0" marB="0"/>
                </a:tc>
                <a:tc>
                  <a:txBody>
                    <a:bodyPr/>
                    <a:lstStyle/>
                    <a:p>
                      <a:pPr marL="342900" marR="0" lvl="0" indent="-342900">
                        <a:lnSpc>
                          <a:spcPct val="100000"/>
                        </a:lnSpc>
                        <a:spcBef>
                          <a:spcPts val="0"/>
                        </a:spcBef>
                        <a:spcAft>
                          <a:spcPts val="0"/>
                        </a:spcAft>
                        <a:buFont typeface="Symbol" panose="05050102010706020507" pitchFamily="18" charset="2"/>
                        <a:buChar char=""/>
                        <a:tabLst>
                          <a:tab pos="5280025" algn="l"/>
                        </a:tabLst>
                      </a:pPr>
                      <a:r>
                        <a:rPr lang="en-CA" sz="900">
                          <a:solidFill>
                            <a:schemeClr val="accent4"/>
                          </a:solidFill>
                          <a:effectLst/>
                        </a:rPr>
                        <a:t>BC Cancer Breast Screening employs a comprehensive approach to health promotion, including the engagement of health care providers in supporting patient education and navigation of screening pathway. </a:t>
                      </a:r>
                      <a:endParaRPr lang="en-US" sz="900">
                        <a:solidFill>
                          <a:schemeClr val="accent4"/>
                        </a:solidFill>
                        <a:effectLst/>
                      </a:endParaRPr>
                    </a:p>
                    <a:p>
                      <a:pPr marL="342900" marR="0" lvl="0" indent="-342900">
                        <a:lnSpc>
                          <a:spcPct val="100000"/>
                        </a:lnSpc>
                        <a:spcBef>
                          <a:spcPts val="0"/>
                        </a:spcBef>
                        <a:spcAft>
                          <a:spcPts val="0"/>
                        </a:spcAft>
                        <a:buFont typeface="Symbol" panose="05050102010706020507" pitchFamily="18" charset="2"/>
                        <a:buChar char=""/>
                        <a:tabLst>
                          <a:tab pos="5280025" algn="l"/>
                        </a:tabLst>
                      </a:pPr>
                      <a:r>
                        <a:rPr lang="en-CA" sz="900">
                          <a:solidFill>
                            <a:schemeClr val="accent4"/>
                          </a:solidFill>
                          <a:effectLst/>
                        </a:rPr>
                        <a:t>The program provides screening information to patients in diverse ways, from printed resources to digital engagements, while considering their place in the screening journey, from initial awareness to long term participation in the program. </a:t>
                      </a:r>
                      <a:endParaRPr lang="en-US" sz="900">
                        <a:solidFill>
                          <a:schemeClr val="accent4"/>
                        </a:solidFill>
                        <a:effectLst/>
                        <a:latin typeface="Calibri" panose="020F0502020204030204" pitchFamily="34" charset="0"/>
                        <a:ea typeface="Calibri" panose="020F0502020204030204" pitchFamily="34" charset="0"/>
                        <a:cs typeface="Arial" panose="020B0604020202020204" pitchFamily="34" charset="0"/>
                      </a:endParaRPr>
                    </a:p>
                  </a:txBody>
                  <a:tcPr marL="31408" marR="31408" marT="0" marB="0"/>
                </a:tc>
                <a:extLst>
                  <a:ext uri="{0D108BD9-81ED-4DB2-BD59-A6C34878D82A}">
                    <a16:rowId xmlns:a16="http://schemas.microsoft.com/office/drawing/2014/main" val="1332717379"/>
                  </a:ext>
                </a:extLst>
              </a:tr>
              <a:tr h="904503">
                <a:tc>
                  <a:txBody>
                    <a:bodyPr/>
                    <a:lstStyle/>
                    <a:p>
                      <a:pPr marL="0" marR="0" algn="ctr">
                        <a:lnSpc>
                          <a:spcPct val="100000"/>
                        </a:lnSpc>
                        <a:spcBef>
                          <a:spcPts val="0"/>
                        </a:spcBef>
                        <a:spcAft>
                          <a:spcPts val="0"/>
                        </a:spcAft>
                      </a:pPr>
                      <a:r>
                        <a:rPr lang="en-US" sz="900" b="1" dirty="0">
                          <a:solidFill>
                            <a:schemeClr val="accent4"/>
                          </a:solidFill>
                          <a:effectLst/>
                        </a:rPr>
                        <a:t>AB</a:t>
                      </a:r>
                      <a:endParaRPr lang="en-US" sz="900" b="1"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1408" marR="31408" marT="0" marB="0" anchor="ctr">
                    <a:solidFill>
                      <a:schemeClr val="accent2">
                        <a:lumMod val="20000"/>
                        <a:lumOff val="80000"/>
                      </a:schemeClr>
                    </a:solidFill>
                  </a:tcPr>
                </a:tc>
                <a:tc>
                  <a:txBody>
                    <a:bodyPr/>
                    <a:lstStyle/>
                    <a:p>
                      <a:pPr marL="342900" marR="0" lvl="0" indent="-342900">
                        <a:lnSpc>
                          <a:spcPct val="100000"/>
                        </a:lnSpc>
                        <a:spcBef>
                          <a:spcPts val="0"/>
                        </a:spcBef>
                        <a:spcAft>
                          <a:spcPts val="0"/>
                        </a:spcAft>
                        <a:buFont typeface="Symbol" panose="05050102010706020507" pitchFamily="18" charset="2"/>
                        <a:buChar char=""/>
                      </a:pPr>
                      <a:r>
                        <a:rPr lang="en-US" sz="900">
                          <a:solidFill>
                            <a:schemeClr val="accent4"/>
                          </a:solidFill>
                          <a:effectLst/>
                        </a:rPr>
                        <a:t>Education (one on one and group)</a:t>
                      </a:r>
                    </a:p>
                    <a:p>
                      <a:pPr marL="342900" marR="0" lvl="0" indent="-342900">
                        <a:lnSpc>
                          <a:spcPct val="100000"/>
                        </a:lnSpc>
                        <a:spcBef>
                          <a:spcPts val="0"/>
                        </a:spcBef>
                        <a:spcAft>
                          <a:spcPts val="0"/>
                        </a:spcAft>
                        <a:buFont typeface="Symbol" panose="05050102010706020507" pitchFamily="18" charset="2"/>
                        <a:buChar char=""/>
                      </a:pPr>
                      <a:r>
                        <a:rPr lang="en-US" sz="900">
                          <a:solidFill>
                            <a:schemeClr val="accent4"/>
                          </a:solidFill>
                          <a:effectLst/>
                        </a:rPr>
                        <a:t>Client invitation and reminders</a:t>
                      </a:r>
                    </a:p>
                    <a:p>
                      <a:pPr marL="342900" marR="0" lvl="0" indent="-342900">
                        <a:lnSpc>
                          <a:spcPct val="100000"/>
                        </a:lnSpc>
                        <a:spcBef>
                          <a:spcPts val="0"/>
                        </a:spcBef>
                        <a:spcAft>
                          <a:spcPts val="0"/>
                        </a:spcAft>
                        <a:buFont typeface="Symbol" panose="05050102010706020507" pitchFamily="18" charset="2"/>
                        <a:buChar char=""/>
                      </a:pPr>
                      <a:r>
                        <a:rPr lang="en-US" sz="900">
                          <a:solidFill>
                            <a:schemeClr val="accent4"/>
                          </a:solidFill>
                          <a:effectLst/>
                        </a:rPr>
                        <a:t>Media (small and mass)</a:t>
                      </a:r>
                    </a:p>
                    <a:p>
                      <a:pPr marL="342900" marR="0" lvl="0" indent="-342900">
                        <a:lnSpc>
                          <a:spcPct val="100000"/>
                        </a:lnSpc>
                        <a:spcBef>
                          <a:spcPts val="0"/>
                        </a:spcBef>
                        <a:spcAft>
                          <a:spcPts val="0"/>
                        </a:spcAft>
                        <a:buFont typeface="Symbol" panose="05050102010706020507" pitchFamily="18" charset="2"/>
                        <a:buChar char=""/>
                      </a:pPr>
                      <a:r>
                        <a:rPr lang="en-US" sz="900">
                          <a:solidFill>
                            <a:schemeClr val="accent4"/>
                          </a:solidFill>
                          <a:effectLst/>
                        </a:rPr>
                        <a:t>Provider assessment and feedback</a:t>
                      </a:r>
                    </a:p>
                    <a:p>
                      <a:pPr marL="342900" marR="0" lvl="0" indent="-342900">
                        <a:lnSpc>
                          <a:spcPct val="100000"/>
                        </a:lnSpc>
                        <a:spcBef>
                          <a:spcPts val="0"/>
                        </a:spcBef>
                        <a:spcAft>
                          <a:spcPts val="0"/>
                        </a:spcAft>
                        <a:buFont typeface="Symbol" panose="05050102010706020507" pitchFamily="18" charset="2"/>
                        <a:buChar char=""/>
                      </a:pPr>
                      <a:r>
                        <a:rPr lang="en-US" sz="900">
                          <a:solidFill>
                            <a:schemeClr val="accent4"/>
                          </a:solidFill>
                          <a:effectLst/>
                        </a:rPr>
                        <a:t>Mobile screening clinics</a:t>
                      </a:r>
                    </a:p>
                    <a:p>
                      <a:pPr marL="342900" marR="0" lvl="0" indent="-342900">
                        <a:lnSpc>
                          <a:spcPct val="100000"/>
                        </a:lnSpc>
                        <a:spcBef>
                          <a:spcPts val="0"/>
                        </a:spcBef>
                        <a:spcAft>
                          <a:spcPts val="0"/>
                        </a:spcAft>
                        <a:buFont typeface="Symbol" panose="05050102010706020507" pitchFamily="18" charset="2"/>
                        <a:buChar char=""/>
                      </a:pPr>
                      <a:r>
                        <a:rPr lang="en-US" sz="900">
                          <a:solidFill>
                            <a:schemeClr val="accent4"/>
                          </a:solidFill>
                          <a:effectLst/>
                        </a:rPr>
                        <a:t>Healthcare provider cultural competency training</a:t>
                      </a:r>
                    </a:p>
                    <a:p>
                      <a:pPr marL="342900" marR="0" lvl="0" indent="-342900">
                        <a:lnSpc>
                          <a:spcPct val="100000"/>
                        </a:lnSpc>
                        <a:spcBef>
                          <a:spcPts val="0"/>
                        </a:spcBef>
                        <a:spcAft>
                          <a:spcPts val="0"/>
                        </a:spcAft>
                        <a:buFont typeface="Symbol" panose="05050102010706020507" pitchFamily="18" charset="2"/>
                        <a:buChar char=""/>
                      </a:pPr>
                      <a:r>
                        <a:rPr lang="en-US" sz="900">
                          <a:solidFill>
                            <a:schemeClr val="accent4"/>
                          </a:solidFill>
                          <a:effectLst/>
                        </a:rPr>
                        <a:t>Development of culturally safe materials and resources</a:t>
                      </a:r>
                      <a:endParaRPr lang="en-US" sz="9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1408" marR="31408" marT="0" marB="0"/>
                </a:tc>
                <a:tc>
                  <a:txBody>
                    <a:bodyPr/>
                    <a:lstStyle/>
                    <a:p>
                      <a:pPr marL="342900" marR="0" lvl="0" indent="-342900">
                        <a:lnSpc>
                          <a:spcPct val="100000"/>
                        </a:lnSpc>
                        <a:spcBef>
                          <a:spcPts val="0"/>
                        </a:spcBef>
                        <a:spcAft>
                          <a:spcPts val="0"/>
                        </a:spcAft>
                        <a:buFont typeface="Symbol" panose="05050102010706020507" pitchFamily="18" charset="2"/>
                        <a:buChar char=""/>
                        <a:tabLst>
                          <a:tab pos="5280025" algn="l"/>
                        </a:tabLst>
                      </a:pPr>
                      <a:r>
                        <a:rPr lang="en-CA" sz="900">
                          <a:solidFill>
                            <a:schemeClr val="accent4"/>
                          </a:solidFill>
                          <a:effectLst/>
                        </a:rPr>
                        <a:t>Program developed materials are in plain language.</a:t>
                      </a:r>
                      <a:endParaRPr lang="en-US" sz="900">
                        <a:solidFill>
                          <a:schemeClr val="accent4"/>
                        </a:solidFill>
                        <a:effectLst/>
                      </a:endParaRPr>
                    </a:p>
                    <a:p>
                      <a:pPr marL="342900" marR="0" lvl="0" indent="-342900">
                        <a:lnSpc>
                          <a:spcPct val="100000"/>
                        </a:lnSpc>
                        <a:spcBef>
                          <a:spcPts val="0"/>
                        </a:spcBef>
                        <a:spcAft>
                          <a:spcPts val="0"/>
                        </a:spcAft>
                        <a:buFont typeface="Symbol" panose="05050102010706020507" pitchFamily="18" charset="2"/>
                        <a:buChar char=""/>
                        <a:tabLst>
                          <a:tab pos="5280025" algn="l"/>
                        </a:tabLst>
                      </a:pPr>
                      <a:r>
                        <a:rPr lang="en-CA" sz="900">
                          <a:solidFill>
                            <a:schemeClr val="accent4"/>
                          </a:solidFill>
                          <a:effectLst/>
                        </a:rPr>
                        <a:t>Share evidence and learnings with service providers to provide culturally safe care. </a:t>
                      </a:r>
                      <a:endParaRPr lang="en-US" sz="900">
                        <a:solidFill>
                          <a:schemeClr val="accent4"/>
                        </a:solidFill>
                        <a:effectLst/>
                      </a:endParaRPr>
                    </a:p>
                    <a:p>
                      <a:pPr marL="342900" marR="0" lvl="0" indent="-342900">
                        <a:lnSpc>
                          <a:spcPct val="100000"/>
                        </a:lnSpc>
                        <a:spcBef>
                          <a:spcPts val="0"/>
                        </a:spcBef>
                        <a:spcAft>
                          <a:spcPts val="0"/>
                        </a:spcAft>
                        <a:buFont typeface="Symbol" panose="05050102010706020507" pitchFamily="18" charset="2"/>
                        <a:buChar char=""/>
                        <a:tabLst>
                          <a:tab pos="5280025" algn="l"/>
                        </a:tabLst>
                      </a:pPr>
                      <a:r>
                        <a:rPr lang="en-CA" sz="900">
                          <a:solidFill>
                            <a:schemeClr val="accent4"/>
                          </a:solidFill>
                          <a:effectLst/>
                        </a:rPr>
                        <a:t>Inclusive language in Standards and Guidelines. </a:t>
                      </a:r>
                      <a:endParaRPr lang="en-US" sz="900">
                        <a:solidFill>
                          <a:schemeClr val="accent4"/>
                        </a:solidFill>
                        <a:effectLst/>
                      </a:endParaRPr>
                    </a:p>
                    <a:p>
                      <a:pPr marL="342900" marR="0" lvl="0" indent="-342900">
                        <a:lnSpc>
                          <a:spcPct val="100000"/>
                        </a:lnSpc>
                        <a:spcBef>
                          <a:spcPts val="0"/>
                        </a:spcBef>
                        <a:spcAft>
                          <a:spcPts val="0"/>
                        </a:spcAft>
                        <a:buFont typeface="Symbol" panose="05050102010706020507" pitchFamily="18" charset="2"/>
                        <a:buChar char=""/>
                        <a:tabLst>
                          <a:tab pos="5280025" algn="l"/>
                        </a:tabLst>
                      </a:pPr>
                      <a:r>
                        <a:rPr lang="en-CA" sz="900">
                          <a:solidFill>
                            <a:schemeClr val="accent4"/>
                          </a:solidFill>
                          <a:effectLst/>
                        </a:rPr>
                        <a:t>Work with our partners to provide consistent messaging to eligible people. </a:t>
                      </a:r>
                      <a:endParaRPr lang="en-US" sz="900">
                        <a:solidFill>
                          <a:schemeClr val="accent4"/>
                        </a:solidFill>
                        <a:effectLst/>
                      </a:endParaRPr>
                    </a:p>
                    <a:p>
                      <a:pPr marL="342900" marR="0" lvl="0" indent="-342900">
                        <a:lnSpc>
                          <a:spcPct val="100000"/>
                        </a:lnSpc>
                        <a:spcBef>
                          <a:spcPts val="0"/>
                        </a:spcBef>
                        <a:spcAft>
                          <a:spcPts val="0"/>
                        </a:spcAft>
                        <a:buFont typeface="Symbol" panose="05050102010706020507" pitchFamily="18" charset="2"/>
                        <a:buChar char=""/>
                        <a:tabLst>
                          <a:tab pos="5280025" algn="l"/>
                        </a:tabLst>
                      </a:pPr>
                      <a:r>
                        <a:rPr lang="en-CA" sz="900">
                          <a:solidFill>
                            <a:schemeClr val="accent4"/>
                          </a:solidFill>
                          <a:effectLst/>
                        </a:rPr>
                        <a:t>Work with partners to provide providers with their annual panel reports on screening. </a:t>
                      </a:r>
                      <a:endParaRPr lang="en-US" sz="900">
                        <a:solidFill>
                          <a:schemeClr val="accent4"/>
                        </a:solidFill>
                        <a:effectLst/>
                      </a:endParaRPr>
                    </a:p>
                    <a:p>
                      <a:pPr marL="342900" marR="0" lvl="0" indent="-342900">
                        <a:lnSpc>
                          <a:spcPct val="100000"/>
                        </a:lnSpc>
                        <a:spcBef>
                          <a:spcPts val="0"/>
                        </a:spcBef>
                        <a:spcAft>
                          <a:spcPts val="0"/>
                        </a:spcAft>
                        <a:buFont typeface="Symbol" panose="05050102010706020507" pitchFamily="18" charset="2"/>
                        <a:buChar char=""/>
                        <a:tabLst>
                          <a:tab pos="5280025" algn="l"/>
                        </a:tabLst>
                      </a:pPr>
                      <a:r>
                        <a:rPr lang="en-CA" sz="900">
                          <a:solidFill>
                            <a:schemeClr val="accent4"/>
                          </a:solidFill>
                          <a:effectLst/>
                        </a:rPr>
                        <a:t>Ongoing communication about screening through profession associations and colleges. </a:t>
                      </a:r>
                      <a:endParaRPr lang="en-US" sz="9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1408" marR="31408" marT="0" marB="0"/>
                </a:tc>
                <a:extLst>
                  <a:ext uri="{0D108BD9-81ED-4DB2-BD59-A6C34878D82A}">
                    <a16:rowId xmlns:a16="http://schemas.microsoft.com/office/drawing/2014/main" val="1477796002"/>
                  </a:ext>
                </a:extLst>
              </a:tr>
              <a:tr h="561105">
                <a:tc>
                  <a:txBody>
                    <a:bodyPr/>
                    <a:lstStyle/>
                    <a:p>
                      <a:pPr marL="0" marR="0" algn="ctr">
                        <a:lnSpc>
                          <a:spcPct val="100000"/>
                        </a:lnSpc>
                        <a:spcBef>
                          <a:spcPts val="0"/>
                        </a:spcBef>
                        <a:spcAft>
                          <a:spcPts val="0"/>
                        </a:spcAft>
                      </a:pPr>
                      <a:r>
                        <a:rPr lang="en-US" sz="900" b="1" dirty="0">
                          <a:solidFill>
                            <a:schemeClr val="accent4"/>
                          </a:solidFill>
                          <a:effectLst/>
                        </a:rPr>
                        <a:t>SK</a:t>
                      </a:r>
                      <a:endParaRPr lang="en-US" sz="900" b="1"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1408" marR="31408" marT="0" marB="0" anchor="ctr">
                    <a:solidFill>
                      <a:schemeClr val="accent2">
                        <a:lumMod val="20000"/>
                        <a:lumOff val="80000"/>
                      </a:schemeClr>
                    </a:solidFill>
                  </a:tcPr>
                </a:tc>
                <a:tc>
                  <a:txBody>
                    <a:bodyPr/>
                    <a:lstStyle/>
                    <a:p>
                      <a:pPr marL="342900" marR="0" lvl="0" indent="-342900">
                        <a:lnSpc>
                          <a:spcPct val="100000"/>
                        </a:lnSpc>
                        <a:spcBef>
                          <a:spcPts val="0"/>
                        </a:spcBef>
                        <a:spcAft>
                          <a:spcPts val="0"/>
                        </a:spcAft>
                        <a:buFont typeface="Symbol" panose="05050102010706020507" pitchFamily="18" charset="2"/>
                        <a:buChar char=""/>
                        <a:tabLst>
                          <a:tab pos="5280025" algn="l"/>
                        </a:tabLst>
                      </a:pPr>
                      <a:r>
                        <a:rPr lang="en-CA" sz="900" dirty="0">
                          <a:solidFill>
                            <a:schemeClr val="accent4"/>
                          </a:solidFill>
                          <a:effectLst/>
                        </a:rPr>
                        <a:t>Education</a:t>
                      </a:r>
                      <a:endParaRPr lang="en-US" sz="900" dirty="0">
                        <a:solidFill>
                          <a:schemeClr val="accent4"/>
                        </a:solidFill>
                        <a:effectLst/>
                      </a:endParaRPr>
                    </a:p>
                    <a:p>
                      <a:pPr marL="342900" marR="0" lvl="0" indent="-342900">
                        <a:lnSpc>
                          <a:spcPct val="100000"/>
                        </a:lnSpc>
                        <a:spcBef>
                          <a:spcPts val="0"/>
                        </a:spcBef>
                        <a:spcAft>
                          <a:spcPts val="0"/>
                        </a:spcAft>
                        <a:buFont typeface="Symbol" panose="05050102010706020507" pitchFamily="18" charset="2"/>
                        <a:buChar char=""/>
                        <a:tabLst>
                          <a:tab pos="5280025" algn="l"/>
                        </a:tabLst>
                      </a:pPr>
                      <a:r>
                        <a:rPr lang="en-CA" sz="900" dirty="0">
                          <a:solidFill>
                            <a:schemeClr val="accent4"/>
                          </a:solidFill>
                          <a:effectLst/>
                        </a:rPr>
                        <a:t>Reminders</a:t>
                      </a:r>
                      <a:endParaRPr lang="en-US" sz="900" dirty="0">
                        <a:solidFill>
                          <a:schemeClr val="accent4"/>
                        </a:solidFill>
                        <a:effectLst/>
                      </a:endParaRPr>
                    </a:p>
                    <a:p>
                      <a:pPr marL="342900" marR="0" lvl="0" indent="-342900">
                        <a:lnSpc>
                          <a:spcPct val="100000"/>
                        </a:lnSpc>
                        <a:spcBef>
                          <a:spcPts val="0"/>
                        </a:spcBef>
                        <a:spcAft>
                          <a:spcPts val="0"/>
                        </a:spcAft>
                        <a:buFont typeface="Symbol" panose="05050102010706020507" pitchFamily="18" charset="2"/>
                        <a:buChar char=""/>
                        <a:tabLst>
                          <a:tab pos="5280025" algn="l"/>
                        </a:tabLst>
                      </a:pPr>
                      <a:r>
                        <a:rPr lang="en-CA" sz="900" dirty="0">
                          <a:solidFill>
                            <a:schemeClr val="accent4"/>
                          </a:solidFill>
                          <a:effectLst/>
                        </a:rPr>
                        <a:t>Media campaigns</a:t>
                      </a:r>
                      <a:endParaRPr lang="en-US" sz="900" dirty="0">
                        <a:solidFill>
                          <a:schemeClr val="accent4"/>
                        </a:solidFill>
                        <a:effectLst/>
                      </a:endParaRPr>
                    </a:p>
                    <a:p>
                      <a:pPr marL="342900" marR="0" lvl="0" indent="-342900">
                        <a:lnSpc>
                          <a:spcPct val="100000"/>
                        </a:lnSpc>
                        <a:spcBef>
                          <a:spcPts val="0"/>
                        </a:spcBef>
                        <a:spcAft>
                          <a:spcPts val="0"/>
                        </a:spcAft>
                        <a:buFont typeface="Symbol" panose="05050102010706020507" pitchFamily="18" charset="2"/>
                        <a:buChar char=""/>
                        <a:tabLst>
                          <a:tab pos="5280025" algn="l"/>
                        </a:tabLst>
                      </a:pPr>
                      <a:r>
                        <a:rPr lang="en-CA" sz="900" dirty="0">
                          <a:solidFill>
                            <a:schemeClr val="accent4"/>
                          </a:solidFill>
                          <a:effectLst/>
                        </a:rPr>
                        <a:t>Recall system</a:t>
                      </a:r>
                      <a:endParaRPr lang="en-US" sz="900" dirty="0">
                        <a:solidFill>
                          <a:schemeClr val="accent4"/>
                        </a:solidFill>
                        <a:effectLst/>
                      </a:endParaRPr>
                    </a:p>
                    <a:p>
                      <a:pPr marL="342900" marR="0" lvl="0" indent="-342900">
                        <a:lnSpc>
                          <a:spcPct val="100000"/>
                        </a:lnSpc>
                        <a:spcBef>
                          <a:spcPts val="0"/>
                        </a:spcBef>
                        <a:spcAft>
                          <a:spcPts val="0"/>
                        </a:spcAft>
                        <a:buFont typeface="Symbol" panose="05050102010706020507" pitchFamily="18" charset="2"/>
                        <a:buChar char=""/>
                        <a:tabLst>
                          <a:tab pos="5280025" algn="l"/>
                        </a:tabLst>
                      </a:pPr>
                      <a:r>
                        <a:rPr lang="en-CA" sz="900" dirty="0">
                          <a:solidFill>
                            <a:schemeClr val="accent4"/>
                          </a:solidFill>
                          <a:effectLst/>
                        </a:rPr>
                        <a:t>Mobile unit</a:t>
                      </a:r>
                      <a:endParaRPr lang="en-US" sz="900" dirty="0">
                        <a:solidFill>
                          <a:schemeClr val="accent4"/>
                        </a:solidFill>
                        <a:effectLst/>
                      </a:endParaRPr>
                    </a:p>
                  </a:txBody>
                  <a:tcPr marL="31408" marR="31408" marT="0" marB="0"/>
                </a:tc>
                <a:tc>
                  <a:txBody>
                    <a:bodyPr/>
                    <a:lstStyle/>
                    <a:p>
                      <a:pPr marL="342900" marR="0" lvl="0" indent="-342900">
                        <a:lnSpc>
                          <a:spcPct val="100000"/>
                        </a:lnSpc>
                        <a:spcBef>
                          <a:spcPts val="0"/>
                        </a:spcBef>
                        <a:spcAft>
                          <a:spcPts val="0"/>
                        </a:spcAft>
                        <a:buFont typeface="Symbol" panose="05050102010706020507" pitchFamily="18" charset="2"/>
                        <a:buChar char=""/>
                        <a:tabLst>
                          <a:tab pos="5280025" algn="l"/>
                        </a:tabLst>
                      </a:pPr>
                      <a:r>
                        <a:rPr lang="en-CA" sz="900">
                          <a:solidFill>
                            <a:schemeClr val="accent4"/>
                          </a:solidFill>
                          <a:effectLst/>
                        </a:rPr>
                        <a:t>Patient navigation</a:t>
                      </a:r>
                      <a:endParaRPr lang="en-US" sz="900">
                        <a:solidFill>
                          <a:schemeClr val="accent4"/>
                        </a:solidFill>
                        <a:effectLst/>
                      </a:endParaRPr>
                    </a:p>
                    <a:p>
                      <a:pPr marL="342900" marR="0" lvl="0" indent="-342900">
                        <a:lnSpc>
                          <a:spcPct val="100000"/>
                        </a:lnSpc>
                        <a:spcBef>
                          <a:spcPts val="0"/>
                        </a:spcBef>
                        <a:spcAft>
                          <a:spcPts val="0"/>
                        </a:spcAft>
                        <a:buFont typeface="Symbol" panose="05050102010706020507" pitchFamily="18" charset="2"/>
                        <a:buChar char=""/>
                        <a:tabLst>
                          <a:tab pos="5280025" algn="l"/>
                        </a:tabLst>
                      </a:pPr>
                      <a:r>
                        <a:rPr lang="en-CA" sz="900">
                          <a:solidFill>
                            <a:schemeClr val="accent4"/>
                          </a:solidFill>
                          <a:effectLst/>
                        </a:rPr>
                        <a:t>Hiring outreach manager to develop strategies and a team to target populations with low screening rates</a:t>
                      </a:r>
                      <a:endParaRPr lang="en-US" sz="900">
                        <a:solidFill>
                          <a:schemeClr val="accent4"/>
                        </a:solidFill>
                        <a:effectLst/>
                      </a:endParaRPr>
                    </a:p>
                    <a:p>
                      <a:pPr marL="342900" marR="0" lvl="0" indent="-342900">
                        <a:lnSpc>
                          <a:spcPct val="100000"/>
                        </a:lnSpc>
                        <a:spcBef>
                          <a:spcPts val="0"/>
                        </a:spcBef>
                        <a:spcAft>
                          <a:spcPts val="0"/>
                        </a:spcAft>
                        <a:buFont typeface="Symbol" panose="05050102010706020507" pitchFamily="18" charset="2"/>
                        <a:buChar char=""/>
                        <a:tabLst>
                          <a:tab pos="5280025" algn="l"/>
                        </a:tabLst>
                      </a:pPr>
                      <a:endParaRPr lang="en-US" sz="900">
                        <a:solidFill>
                          <a:schemeClr val="accent4"/>
                        </a:solidFill>
                        <a:effectLst/>
                        <a:latin typeface="Calibri" panose="020F0502020204030204" pitchFamily="34" charset="0"/>
                        <a:ea typeface="Calibri" panose="020F0502020204030204" pitchFamily="34" charset="0"/>
                        <a:cs typeface="Arial" panose="020B0604020202020204" pitchFamily="34" charset="0"/>
                      </a:endParaRPr>
                    </a:p>
                  </a:txBody>
                  <a:tcPr marL="31408" marR="31408" marT="0" marB="0"/>
                </a:tc>
                <a:extLst>
                  <a:ext uri="{0D108BD9-81ED-4DB2-BD59-A6C34878D82A}">
                    <a16:rowId xmlns:a16="http://schemas.microsoft.com/office/drawing/2014/main" val="3862798589"/>
                  </a:ext>
                </a:extLst>
              </a:tr>
              <a:tr h="561105">
                <a:tc>
                  <a:txBody>
                    <a:bodyPr/>
                    <a:lstStyle/>
                    <a:p>
                      <a:pPr marL="0" marR="0" algn="ctr">
                        <a:lnSpc>
                          <a:spcPct val="107000"/>
                        </a:lnSpc>
                        <a:spcBef>
                          <a:spcPts val="240"/>
                        </a:spcBef>
                        <a:spcAft>
                          <a:spcPts val="0"/>
                        </a:spcAft>
                        <a:tabLst>
                          <a:tab pos="5280025" algn="l"/>
                        </a:tabLst>
                      </a:pPr>
                      <a:r>
                        <a:rPr lang="en-US" sz="900" b="1" dirty="0">
                          <a:solidFill>
                            <a:schemeClr val="accent4"/>
                          </a:solidFill>
                          <a:effectLst/>
                        </a:rPr>
                        <a:t>MB</a:t>
                      </a:r>
                      <a:endParaRPr lang="en-US" sz="900" b="1"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1408" marR="31408" marT="0" marB="0" anchor="ctr">
                    <a:solidFill>
                      <a:schemeClr val="accent2">
                        <a:lumMod val="20000"/>
                        <a:lumOff val="80000"/>
                      </a:schemeClr>
                    </a:solidFill>
                  </a:tcPr>
                </a:tc>
                <a:tc>
                  <a:txBody>
                    <a:bodyPr/>
                    <a:lstStyle/>
                    <a:p>
                      <a:pPr marL="342900" marR="0" lvl="0" indent="-342900">
                        <a:spcBef>
                          <a:spcPts val="0"/>
                        </a:spcBef>
                        <a:spcAft>
                          <a:spcPts val="0"/>
                        </a:spcAft>
                        <a:buFont typeface="Symbol" panose="05050102010706020507" pitchFamily="18" charset="2"/>
                        <a:buChar char=""/>
                        <a:tabLst>
                          <a:tab pos="228600" algn="l"/>
                          <a:tab pos="457200" algn="l"/>
                        </a:tabLst>
                      </a:pPr>
                      <a:r>
                        <a:rPr lang="en-US" sz="900">
                          <a:solidFill>
                            <a:schemeClr val="accent4"/>
                          </a:solidFill>
                          <a:effectLst/>
                          <a:latin typeface="Calibri" panose="020F0502020204030204" pitchFamily="34" charset="0"/>
                          <a:ea typeface="Calibri" panose="020F0502020204030204" pitchFamily="34" charset="0"/>
                          <a:cs typeface="Times New Roman (Body CS)"/>
                        </a:rPr>
                        <a:t>Comprehensive letter campaigns</a:t>
                      </a:r>
                      <a:endParaRPr lang="en-US" sz="1000">
                        <a:solidFill>
                          <a:schemeClr val="accent4"/>
                        </a:solidFill>
                        <a:effectLst/>
                        <a:latin typeface="Montserrat Light" panose="00000400000000000000" pitchFamily="2" charset="0"/>
                        <a:ea typeface="Yu Mincho" panose="02020400000000000000" pitchFamily="18" charset="-128"/>
                        <a:cs typeface="Times New Roman (Body CS)"/>
                      </a:endParaRPr>
                    </a:p>
                    <a:p>
                      <a:pPr marL="342900" marR="0" lvl="0" indent="-342900">
                        <a:spcBef>
                          <a:spcPts val="0"/>
                        </a:spcBef>
                        <a:spcAft>
                          <a:spcPts val="0"/>
                        </a:spcAft>
                        <a:buFont typeface="Symbol" panose="05050102010706020507" pitchFamily="18" charset="2"/>
                        <a:buChar char=""/>
                        <a:tabLst>
                          <a:tab pos="228600" algn="l"/>
                          <a:tab pos="457200" algn="l"/>
                        </a:tabLst>
                      </a:pPr>
                      <a:r>
                        <a:rPr lang="en-US" sz="900">
                          <a:solidFill>
                            <a:schemeClr val="accent4"/>
                          </a:solidFill>
                          <a:effectLst/>
                          <a:latin typeface="Calibri" panose="020F0502020204030204" pitchFamily="34" charset="0"/>
                          <a:ea typeface="Calibri" panose="020F0502020204030204" pitchFamily="34" charset="0"/>
                          <a:cs typeface="Times New Roman (Body CS)"/>
                        </a:rPr>
                        <a:t>Informative web site</a:t>
                      </a:r>
                      <a:endParaRPr lang="en-US" sz="1000">
                        <a:solidFill>
                          <a:schemeClr val="accent4"/>
                        </a:solidFill>
                        <a:effectLst/>
                        <a:latin typeface="Montserrat Light" panose="00000400000000000000" pitchFamily="2" charset="0"/>
                        <a:ea typeface="Yu Mincho" panose="02020400000000000000" pitchFamily="18" charset="-128"/>
                        <a:cs typeface="Times New Roman (Body CS)"/>
                      </a:endParaRPr>
                    </a:p>
                    <a:p>
                      <a:pPr marL="342900" marR="0" lvl="0" indent="-342900">
                        <a:spcBef>
                          <a:spcPts val="0"/>
                        </a:spcBef>
                        <a:spcAft>
                          <a:spcPts val="0"/>
                        </a:spcAft>
                        <a:buFont typeface="Symbol" panose="05050102010706020507" pitchFamily="18" charset="2"/>
                        <a:buChar char=""/>
                        <a:tabLst>
                          <a:tab pos="228600" algn="l"/>
                          <a:tab pos="457200" algn="l"/>
                        </a:tabLst>
                      </a:pPr>
                      <a:r>
                        <a:rPr lang="en-US" sz="900">
                          <a:solidFill>
                            <a:schemeClr val="accent4"/>
                          </a:solidFill>
                          <a:effectLst/>
                          <a:latin typeface="Calibri" panose="020F0502020204030204" pitchFamily="34" charset="0"/>
                          <a:ea typeface="Calibri" panose="020F0502020204030204" pitchFamily="34" charset="0"/>
                          <a:cs typeface="Times New Roman (Body CS)"/>
                        </a:rPr>
                        <a:t>TV advertisement (run at select periods)</a:t>
                      </a:r>
                      <a:endParaRPr lang="en-US" sz="1000">
                        <a:solidFill>
                          <a:schemeClr val="accent4"/>
                        </a:solidFill>
                        <a:effectLst/>
                        <a:latin typeface="Montserrat Light" panose="00000400000000000000" pitchFamily="2" charset="0"/>
                        <a:ea typeface="Yu Mincho" panose="02020400000000000000" pitchFamily="18" charset="-128"/>
                        <a:cs typeface="Times New Roman (Body CS)"/>
                      </a:endParaRPr>
                    </a:p>
                    <a:p>
                      <a:pPr marL="342900" marR="0" lvl="0" indent="-342900">
                        <a:spcBef>
                          <a:spcPts val="0"/>
                        </a:spcBef>
                        <a:spcAft>
                          <a:spcPts val="0"/>
                        </a:spcAft>
                        <a:buFont typeface="Symbol" panose="05050102010706020507" pitchFamily="18" charset="2"/>
                        <a:buChar char=""/>
                        <a:tabLst>
                          <a:tab pos="228600" algn="l"/>
                          <a:tab pos="457200" algn="l"/>
                        </a:tabLst>
                      </a:pPr>
                      <a:r>
                        <a:rPr lang="en-US" sz="900">
                          <a:solidFill>
                            <a:schemeClr val="accent4"/>
                          </a:solidFill>
                          <a:effectLst/>
                          <a:latin typeface="Calibri" panose="020F0502020204030204" pitchFamily="34" charset="0"/>
                          <a:ea typeface="Calibri" panose="020F0502020204030204" pitchFamily="34" charset="0"/>
                          <a:cs typeface="Times New Roman (Body CS)"/>
                        </a:rPr>
                        <a:t>Satisfaction surveys</a:t>
                      </a:r>
                      <a:endParaRPr lang="en-US" sz="1000">
                        <a:solidFill>
                          <a:schemeClr val="accent4"/>
                        </a:solidFill>
                        <a:effectLst/>
                        <a:latin typeface="Montserrat Light" panose="00000400000000000000" pitchFamily="2" charset="0"/>
                        <a:ea typeface="Yu Mincho" panose="02020400000000000000" pitchFamily="18" charset="-128"/>
                        <a:cs typeface="Times New Roman (Body CS)"/>
                      </a:endParaRPr>
                    </a:p>
                    <a:p>
                      <a:pPr marL="342900" marR="0" lvl="0" indent="-342900">
                        <a:spcBef>
                          <a:spcPts val="0"/>
                        </a:spcBef>
                        <a:spcAft>
                          <a:spcPts val="0"/>
                        </a:spcAft>
                        <a:buFont typeface="Symbol" panose="05050102010706020507" pitchFamily="18" charset="2"/>
                        <a:buChar char=""/>
                        <a:tabLst>
                          <a:tab pos="228600" algn="l"/>
                          <a:tab pos="457200" algn="l"/>
                        </a:tabLst>
                      </a:pPr>
                      <a:r>
                        <a:rPr lang="en-US" sz="900">
                          <a:solidFill>
                            <a:schemeClr val="accent4"/>
                          </a:solidFill>
                          <a:effectLst/>
                          <a:latin typeface="Calibri" panose="020F0502020204030204" pitchFamily="34" charset="0"/>
                          <a:ea typeface="Calibri" panose="020F0502020204030204" pitchFamily="34" charset="0"/>
                          <a:cs typeface="Times New Roman (Body CS)"/>
                        </a:rPr>
                        <a:t>Accessibility - 2 mobile clinics, 4 fixed locations</a:t>
                      </a:r>
                      <a:endParaRPr lang="en-US" sz="1000">
                        <a:solidFill>
                          <a:schemeClr val="accent4"/>
                        </a:solidFill>
                        <a:effectLst/>
                        <a:latin typeface="Montserrat Light" panose="00000400000000000000" pitchFamily="2" charset="0"/>
                        <a:ea typeface="Yu Mincho" panose="02020400000000000000" pitchFamily="18" charset="-128"/>
                        <a:cs typeface="Times New Roman (Body CS)"/>
                      </a:endParaRPr>
                    </a:p>
                    <a:p>
                      <a:pPr marL="342900" marR="0" lvl="0" indent="-342900">
                        <a:spcBef>
                          <a:spcPts val="0"/>
                        </a:spcBef>
                        <a:spcAft>
                          <a:spcPts val="0"/>
                        </a:spcAft>
                        <a:buFont typeface="Symbol" panose="05050102010706020507" pitchFamily="18" charset="2"/>
                        <a:buChar char=""/>
                        <a:tabLst>
                          <a:tab pos="228600" algn="l"/>
                          <a:tab pos="457200" algn="l"/>
                        </a:tabLst>
                      </a:pPr>
                      <a:r>
                        <a:rPr lang="en-US" sz="900">
                          <a:solidFill>
                            <a:schemeClr val="accent4"/>
                          </a:solidFill>
                          <a:effectLst/>
                          <a:latin typeface="Calibri" panose="020F0502020204030204" pitchFamily="34" charset="0"/>
                          <a:ea typeface="Yu Mincho" panose="02020400000000000000" pitchFamily="18" charset="-128"/>
                        </a:rPr>
                        <a:t>Social media promoting mobile clinics</a:t>
                      </a:r>
                      <a:endParaRPr lang="en-US" sz="9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1408" marR="31408" marT="0" marB="0"/>
                </a:tc>
                <a:tc>
                  <a:txBody>
                    <a:bodyPr/>
                    <a:lstStyle/>
                    <a:p>
                      <a:pPr marL="342900" marR="0" lvl="0" indent="-342900">
                        <a:spcBef>
                          <a:spcPts val="0"/>
                        </a:spcBef>
                        <a:spcAft>
                          <a:spcPts val="0"/>
                        </a:spcAft>
                        <a:buFont typeface="Symbol" panose="05050102010706020507" pitchFamily="18" charset="2"/>
                        <a:buChar char=""/>
                        <a:tabLst>
                          <a:tab pos="228600" algn="l"/>
                          <a:tab pos="457200" algn="l"/>
                        </a:tabLst>
                      </a:pPr>
                      <a:r>
                        <a:rPr lang="en-US" sz="900" dirty="0">
                          <a:solidFill>
                            <a:schemeClr val="accent4"/>
                          </a:solidFill>
                          <a:effectLst/>
                          <a:latin typeface="Calibri" panose="020F0502020204030204" pitchFamily="34" charset="0"/>
                          <a:ea typeface="Calibri" panose="020F0502020204030204" pitchFamily="34" charset="0"/>
                          <a:cs typeface="Times New Roman (Body CS)"/>
                        </a:rPr>
                        <a:t>Invitation letters sent to all new 50-year-olds and new Manitobans</a:t>
                      </a:r>
                      <a:endParaRPr lang="en-US" sz="1000" dirty="0">
                        <a:solidFill>
                          <a:schemeClr val="accent4"/>
                        </a:solidFill>
                        <a:effectLst/>
                        <a:latin typeface="Montserrat Light" panose="00000400000000000000" pitchFamily="2" charset="0"/>
                        <a:ea typeface="Yu Mincho" panose="02020400000000000000" pitchFamily="18" charset="-128"/>
                        <a:cs typeface="Times New Roman (Body CS)"/>
                      </a:endParaRPr>
                    </a:p>
                    <a:p>
                      <a:pPr marL="342900" marR="0" lvl="0" indent="-342900">
                        <a:spcBef>
                          <a:spcPts val="0"/>
                        </a:spcBef>
                        <a:spcAft>
                          <a:spcPts val="0"/>
                        </a:spcAft>
                        <a:buFont typeface="Symbol" panose="05050102010706020507" pitchFamily="18" charset="2"/>
                        <a:buChar char=""/>
                        <a:tabLst>
                          <a:tab pos="228600" algn="l"/>
                          <a:tab pos="457200" algn="l"/>
                        </a:tabLst>
                      </a:pPr>
                      <a:r>
                        <a:rPr lang="en-US" sz="900" dirty="0">
                          <a:solidFill>
                            <a:schemeClr val="accent4"/>
                          </a:solidFill>
                          <a:effectLst/>
                          <a:latin typeface="Calibri" panose="020F0502020204030204" pitchFamily="34" charset="0"/>
                          <a:ea typeface="Calibri" panose="020F0502020204030204" pitchFamily="34" charset="0"/>
                          <a:cs typeface="Times New Roman (Body CS)"/>
                        </a:rPr>
                        <a:t>Reminder and recall letters sent at appropriate intervals</a:t>
                      </a:r>
                      <a:endParaRPr lang="en-US" sz="1000" dirty="0">
                        <a:solidFill>
                          <a:schemeClr val="accent4"/>
                        </a:solidFill>
                        <a:effectLst/>
                        <a:latin typeface="Montserrat Light" panose="00000400000000000000" pitchFamily="2" charset="0"/>
                        <a:ea typeface="Yu Mincho" panose="02020400000000000000" pitchFamily="18" charset="-128"/>
                        <a:cs typeface="Times New Roman (Body CS)"/>
                      </a:endParaRPr>
                    </a:p>
                    <a:p>
                      <a:pPr marL="342900" marR="0" lvl="0" indent="-342900">
                        <a:spcBef>
                          <a:spcPts val="0"/>
                        </a:spcBef>
                        <a:spcAft>
                          <a:spcPts val="0"/>
                        </a:spcAft>
                        <a:buFont typeface="Symbol" panose="05050102010706020507" pitchFamily="18" charset="2"/>
                        <a:buChar char=""/>
                        <a:tabLst>
                          <a:tab pos="228600" algn="l"/>
                          <a:tab pos="457200" algn="l"/>
                        </a:tabLst>
                      </a:pPr>
                      <a:r>
                        <a:rPr lang="en-US" sz="900" dirty="0">
                          <a:solidFill>
                            <a:schemeClr val="accent4"/>
                          </a:solidFill>
                          <a:effectLst/>
                          <a:latin typeface="Calibri" panose="020F0502020204030204" pitchFamily="34" charset="0"/>
                          <a:ea typeface="Calibri" panose="020F0502020204030204" pitchFamily="34" charset="0"/>
                          <a:cs typeface="Times New Roman (Body CS)"/>
                        </a:rPr>
                        <a:t>Screening Program web page on CCMB site that educates and provides for test requests</a:t>
                      </a:r>
                      <a:endParaRPr lang="en-US" sz="1000" dirty="0">
                        <a:solidFill>
                          <a:schemeClr val="accent4"/>
                        </a:solidFill>
                        <a:effectLst/>
                        <a:latin typeface="Montserrat Light" panose="00000400000000000000" pitchFamily="2" charset="0"/>
                        <a:ea typeface="Yu Mincho" panose="02020400000000000000" pitchFamily="18" charset="-128"/>
                        <a:cs typeface="Times New Roman (Body CS)"/>
                      </a:endParaRPr>
                    </a:p>
                    <a:p>
                      <a:pPr marL="342900" marR="0" lvl="0" indent="-342900">
                        <a:spcBef>
                          <a:spcPts val="0"/>
                        </a:spcBef>
                        <a:spcAft>
                          <a:spcPts val="0"/>
                        </a:spcAft>
                        <a:buFont typeface="Symbol" panose="05050102010706020507" pitchFamily="18" charset="2"/>
                        <a:buChar char=""/>
                        <a:tabLst>
                          <a:tab pos="228600" algn="l"/>
                          <a:tab pos="457200" algn="l"/>
                        </a:tabLst>
                      </a:pPr>
                      <a:r>
                        <a:rPr lang="en-US" sz="900" dirty="0">
                          <a:solidFill>
                            <a:schemeClr val="accent4"/>
                          </a:solidFill>
                          <a:effectLst/>
                          <a:latin typeface="Calibri" panose="020F0502020204030204" pitchFamily="34" charset="0"/>
                          <a:ea typeface="Calibri" panose="020F0502020204030204" pitchFamily="34" charset="0"/>
                          <a:cs typeface="Times New Roman (Body CS)"/>
                        </a:rPr>
                        <a:t>TV ad runs in October. Promotional pieces in development that support tv ad</a:t>
                      </a:r>
                      <a:endParaRPr lang="en-US" sz="1000" dirty="0">
                        <a:solidFill>
                          <a:schemeClr val="accent4"/>
                        </a:solidFill>
                        <a:effectLst/>
                        <a:latin typeface="Montserrat Light" panose="00000400000000000000" pitchFamily="2" charset="0"/>
                        <a:ea typeface="Yu Mincho" panose="02020400000000000000" pitchFamily="18" charset="-128"/>
                        <a:cs typeface="Times New Roman (Body CS)"/>
                      </a:endParaRPr>
                    </a:p>
                    <a:p>
                      <a:pPr marL="342900" marR="0" lvl="0" indent="-342900">
                        <a:spcBef>
                          <a:spcPts val="0"/>
                        </a:spcBef>
                        <a:spcAft>
                          <a:spcPts val="0"/>
                        </a:spcAft>
                        <a:buFont typeface="Symbol" panose="05050102010706020507" pitchFamily="18" charset="2"/>
                        <a:buChar char=""/>
                        <a:tabLst>
                          <a:tab pos="228600" algn="l"/>
                          <a:tab pos="457200" algn="l"/>
                        </a:tabLst>
                      </a:pPr>
                      <a:r>
                        <a:rPr lang="en-US" sz="900" dirty="0">
                          <a:solidFill>
                            <a:schemeClr val="accent4"/>
                          </a:solidFill>
                          <a:effectLst/>
                          <a:latin typeface="Calibri" panose="020F0502020204030204" pitchFamily="34" charset="0"/>
                          <a:ea typeface="Calibri" panose="020F0502020204030204" pitchFamily="34" charset="0"/>
                          <a:cs typeface="Times New Roman (Body CS)"/>
                        </a:rPr>
                        <a:t>Satisfaction survey sent to all clients testing positive who have gone on to have follow up investigation</a:t>
                      </a:r>
                      <a:endParaRPr lang="en-US" sz="1000" dirty="0">
                        <a:solidFill>
                          <a:schemeClr val="accent4"/>
                        </a:solidFill>
                        <a:effectLst/>
                        <a:latin typeface="Montserrat Light" panose="00000400000000000000" pitchFamily="2" charset="0"/>
                        <a:ea typeface="Yu Mincho" panose="02020400000000000000" pitchFamily="18" charset="-128"/>
                        <a:cs typeface="Times New Roman (Body CS)"/>
                      </a:endParaRPr>
                    </a:p>
                    <a:p>
                      <a:pPr marL="342900" marR="0" lvl="0" indent="-342900">
                        <a:spcBef>
                          <a:spcPts val="0"/>
                        </a:spcBef>
                        <a:spcAft>
                          <a:spcPts val="0"/>
                        </a:spcAft>
                        <a:buFont typeface="Symbol" panose="05050102010706020507" pitchFamily="18" charset="2"/>
                        <a:buChar char=""/>
                        <a:tabLst>
                          <a:tab pos="228600" algn="l"/>
                          <a:tab pos="457200" algn="l"/>
                        </a:tabLst>
                      </a:pPr>
                      <a:r>
                        <a:rPr lang="en-US" sz="900" dirty="0">
                          <a:solidFill>
                            <a:schemeClr val="accent4"/>
                          </a:solidFill>
                          <a:effectLst/>
                          <a:latin typeface="Calibri" panose="020F0502020204030204" pitchFamily="34" charset="0"/>
                          <a:ea typeface="Calibri" panose="020F0502020204030204" pitchFamily="34" charset="0"/>
                        </a:rPr>
                        <a:t>Interactive map showing active mammogram clinics </a:t>
                      </a:r>
                      <a:r>
                        <a:rPr lang="en-US" sz="900" u="sng" dirty="0">
                          <a:solidFill>
                            <a:schemeClr val="accent4"/>
                          </a:solidFill>
                          <a:effectLst/>
                          <a:latin typeface="Calibri" panose="020F0502020204030204" pitchFamily="34" charset="0"/>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https://www.cancercare.mb.ca/screening/breast</a:t>
                      </a:r>
                      <a:r>
                        <a:rPr lang="en-US" sz="900" dirty="0">
                          <a:solidFill>
                            <a:schemeClr val="accent4"/>
                          </a:solidFill>
                          <a:effectLst/>
                          <a:latin typeface="Calibri" panose="020F0502020204030204" pitchFamily="34" charset="0"/>
                          <a:ea typeface="Calibri" panose="020F0502020204030204" pitchFamily="34" charset="0"/>
                        </a:rPr>
                        <a:t> </a:t>
                      </a:r>
                      <a:endParaRPr lang="en-US" sz="900" dirty="0">
                        <a:solidFill>
                          <a:schemeClr val="accent4"/>
                        </a:solidFill>
                        <a:effectLst/>
                        <a:latin typeface="Calibri" panose="020F0502020204030204" pitchFamily="34" charset="0"/>
                        <a:ea typeface="Calibri" panose="020F0502020204030204" pitchFamily="34" charset="0"/>
                        <a:cs typeface="Arial" panose="020B0604020202020204" pitchFamily="34" charset="0"/>
                      </a:endParaRPr>
                    </a:p>
                  </a:txBody>
                  <a:tcPr marL="31408" marR="31408" marT="0" marB="0"/>
                </a:tc>
                <a:extLst>
                  <a:ext uri="{0D108BD9-81ED-4DB2-BD59-A6C34878D82A}">
                    <a16:rowId xmlns:a16="http://schemas.microsoft.com/office/drawing/2014/main" val="1109951823"/>
                  </a:ext>
                </a:extLst>
              </a:tr>
            </a:tbl>
          </a:graphicData>
        </a:graphic>
      </p:graphicFrame>
    </p:spTree>
    <p:extLst>
      <p:ext uri="{BB962C8B-B14F-4D97-AF65-F5344CB8AC3E}">
        <p14:creationId xmlns:p14="http://schemas.microsoft.com/office/powerpoint/2010/main" val="22393362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81DBEC2-8B01-26EA-C490-61DFB6FA8E30}"/>
              </a:ext>
            </a:extLst>
          </p:cNvPr>
          <p:cNvSpPr>
            <a:spLocks noGrp="1"/>
          </p:cNvSpPr>
          <p:nvPr>
            <p:ph type="title"/>
          </p:nvPr>
        </p:nvSpPr>
        <p:spPr>
          <a:xfrm>
            <a:off x="840871" y="216591"/>
            <a:ext cx="10380786" cy="345482"/>
          </a:xfrm>
        </p:spPr>
        <p:txBody>
          <a:bodyPr>
            <a:normAutofit/>
          </a:bodyPr>
          <a:lstStyle/>
          <a:p>
            <a:r>
              <a:rPr lang="en-US" sz="1600" dirty="0"/>
              <a:t>Strategies to Improve Breast Screening for All Eligible People (2/2)</a:t>
            </a:r>
          </a:p>
        </p:txBody>
      </p:sp>
      <p:graphicFrame>
        <p:nvGraphicFramePr>
          <p:cNvPr id="5" name="Table 4">
            <a:extLst>
              <a:ext uri="{FF2B5EF4-FFF2-40B4-BE49-F238E27FC236}">
                <a16:creationId xmlns:a16="http://schemas.microsoft.com/office/drawing/2014/main" id="{5DF99F84-102E-DBB1-2397-6CE4AD405D47}"/>
              </a:ext>
            </a:extLst>
          </p:cNvPr>
          <p:cNvGraphicFramePr>
            <a:graphicFrameLocks noGrp="1"/>
          </p:cNvGraphicFramePr>
          <p:nvPr>
            <p:extLst>
              <p:ext uri="{D42A27DB-BD31-4B8C-83A1-F6EECF244321}">
                <p14:modId xmlns:p14="http://schemas.microsoft.com/office/powerpoint/2010/main" val="2017773029"/>
              </p:ext>
            </p:extLst>
          </p:nvPr>
        </p:nvGraphicFramePr>
        <p:xfrm>
          <a:off x="153749" y="720848"/>
          <a:ext cx="11911475" cy="6067853"/>
        </p:xfrm>
        <a:graphic>
          <a:graphicData uri="http://schemas.openxmlformats.org/drawingml/2006/table">
            <a:tbl>
              <a:tblPr firstRow="1" firstCol="1" bandRow="1"/>
              <a:tblGrid>
                <a:gridCol w="385901">
                  <a:extLst>
                    <a:ext uri="{9D8B030D-6E8A-4147-A177-3AD203B41FA5}">
                      <a16:colId xmlns:a16="http://schemas.microsoft.com/office/drawing/2014/main" val="2127238823"/>
                    </a:ext>
                  </a:extLst>
                </a:gridCol>
                <a:gridCol w="2867097">
                  <a:extLst>
                    <a:ext uri="{9D8B030D-6E8A-4147-A177-3AD203B41FA5}">
                      <a16:colId xmlns:a16="http://schemas.microsoft.com/office/drawing/2014/main" val="3988471359"/>
                    </a:ext>
                  </a:extLst>
                </a:gridCol>
                <a:gridCol w="8658477">
                  <a:extLst>
                    <a:ext uri="{9D8B030D-6E8A-4147-A177-3AD203B41FA5}">
                      <a16:colId xmlns:a16="http://schemas.microsoft.com/office/drawing/2014/main" val="2515642771"/>
                    </a:ext>
                  </a:extLst>
                </a:gridCol>
              </a:tblGrid>
              <a:tr h="108094">
                <a:tc>
                  <a:txBody>
                    <a:bodyPr/>
                    <a:lstStyle/>
                    <a:p>
                      <a:pPr marL="0" marR="0" algn="ctr">
                        <a:lnSpc>
                          <a:spcPct val="107000"/>
                        </a:lnSpc>
                        <a:spcBef>
                          <a:spcPts val="0"/>
                        </a:spcBef>
                        <a:spcAft>
                          <a:spcPts val="240"/>
                        </a:spcAft>
                      </a:pPr>
                      <a:r>
                        <a:rPr lang="en-US" sz="900" b="1" dirty="0">
                          <a:solidFill>
                            <a:schemeClr val="accent4"/>
                          </a:solidFill>
                          <a:effectLst/>
                        </a:rPr>
                        <a:t>P/T</a:t>
                      </a:r>
                      <a:endParaRPr lang="en-US" sz="900" b="1"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1408" marR="31408" marT="0" marB="0" anchor="ctr">
                    <a:solidFill>
                      <a:schemeClr val="accent2">
                        <a:lumMod val="20000"/>
                        <a:lumOff val="80000"/>
                      </a:schemeClr>
                    </a:solidFill>
                  </a:tcPr>
                </a:tc>
                <a:tc>
                  <a:txBody>
                    <a:bodyPr/>
                    <a:lstStyle/>
                    <a:p>
                      <a:pPr marL="0" marR="0">
                        <a:lnSpc>
                          <a:spcPct val="107000"/>
                        </a:lnSpc>
                        <a:spcBef>
                          <a:spcPts val="0"/>
                        </a:spcBef>
                        <a:spcAft>
                          <a:spcPts val="0"/>
                        </a:spcAft>
                      </a:pPr>
                      <a:r>
                        <a:rPr lang="en-US" sz="900" b="1" dirty="0">
                          <a:solidFill>
                            <a:schemeClr val="accent4"/>
                          </a:solidFill>
                          <a:effectLst/>
                        </a:rPr>
                        <a:t>Strategies used </a:t>
                      </a:r>
                      <a:endParaRPr lang="en-US" sz="900" b="1"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1408" marR="31408" marT="0" marB="0" anchor="ctr">
                    <a:solidFill>
                      <a:schemeClr val="accent2">
                        <a:lumMod val="20000"/>
                        <a:lumOff val="80000"/>
                      </a:schemeClr>
                    </a:solidFill>
                  </a:tcPr>
                </a:tc>
                <a:tc>
                  <a:txBody>
                    <a:bodyPr/>
                    <a:lstStyle/>
                    <a:p>
                      <a:pPr marL="0" marR="0">
                        <a:lnSpc>
                          <a:spcPct val="107000"/>
                        </a:lnSpc>
                        <a:spcBef>
                          <a:spcPts val="0"/>
                        </a:spcBef>
                        <a:spcAft>
                          <a:spcPts val="0"/>
                        </a:spcAft>
                      </a:pPr>
                      <a:r>
                        <a:rPr lang="en-US" sz="900" b="1" dirty="0">
                          <a:solidFill>
                            <a:schemeClr val="accent4"/>
                          </a:solidFill>
                          <a:effectLst/>
                        </a:rPr>
                        <a:t>Description of activities to improve breast screening for all eligible people</a:t>
                      </a:r>
                      <a:endParaRPr lang="en-US" sz="900" b="1"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1408" marR="31408" marT="0" marB="0" anchor="ctr">
                    <a:solidFill>
                      <a:schemeClr val="accent2">
                        <a:lumMod val="20000"/>
                        <a:lumOff val="80000"/>
                      </a:schemeClr>
                    </a:solidFill>
                  </a:tcPr>
                </a:tc>
                <a:extLst>
                  <a:ext uri="{0D108BD9-81ED-4DB2-BD59-A6C34878D82A}">
                    <a16:rowId xmlns:a16="http://schemas.microsoft.com/office/drawing/2014/main" val="1202198985"/>
                  </a:ext>
                </a:extLst>
              </a:tr>
              <a:tr h="1796834">
                <a:tc>
                  <a:txBody>
                    <a:bodyPr/>
                    <a:lstStyle/>
                    <a:p>
                      <a:pPr marL="0" marR="0" algn="ctr">
                        <a:lnSpc>
                          <a:spcPct val="100000"/>
                        </a:lnSpc>
                        <a:spcBef>
                          <a:spcPts val="0"/>
                        </a:spcBef>
                        <a:spcAft>
                          <a:spcPts val="0"/>
                        </a:spcAft>
                      </a:pPr>
                      <a:r>
                        <a:rPr lang="en-US" sz="900" b="1" dirty="0">
                          <a:solidFill>
                            <a:schemeClr val="accent4"/>
                          </a:solidFill>
                          <a:effectLst/>
                        </a:rPr>
                        <a:t>ON</a:t>
                      </a:r>
                      <a:endParaRPr lang="en-US" sz="900" b="1"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1408" marR="31408" marT="0" marB="0" anchor="ctr">
                    <a:solidFill>
                      <a:schemeClr val="accent2">
                        <a:lumMod val="20000"/>
                        <a:lumOff val="80000"/>
                      </a:schemeClr>
                    </a:solidFill>
                  </a:tcPr>
                </a:tc>
                <a:tc>
                  <a:txBody>
                    <a:bodyPr/>
                    <a:lstStyle/>
                    <a:p>
                      <a:pPr marL="342900" marR="0" lvl="0" indent="-342900">
                        <a:lnSpc>
                          <a:spcPct val="100000"/>
                        </a:lnSpc>
                        <a:spcBef>
                          <a:spcPts val="0"/>
                        </a:spcBef>
                        <a:spcAft>
                          <a:spcPts val="0"/>
                        </a:spcAft>
                        <a:buFont typeface="Symbol" panose="05050102010706020507" pitchFamily="18" charset="2"/>
                        <a:buChar char=""/>
                        <a:tabLst>
                          <a:tab pos="5280025" algn="l"/>
                        </a:tabLst>
                      </a:pPr>
                      <a:r>
                        <a:rPr lang="en-US" sz="900">
                          <a:solidFill>
                            <a:schemeClr val="accent4"/>
                          </a:solidFill>
                          <a:effectLst/>
                          <a:latin typeface="Calibri" panose="020F0502020204030204" pitchFamily="34" charset="0"/>
                          <a:ea typeface="Calibri" panose="020F0502020204030204" pitchFamily="34" charset="0"/>
                          <a:cs typeface="Arial" panose="020B0604020202020204" pitchFamily="34" charset="0"/>
                        </a:rPr>
                        <a:t>Mass media (small and mass)</a:t>
                      </a:r>
                    </a:p>
                    <a:p>
                      <a:pPr marL="342900" marR="0" lvl="0" indent="-342900">
                        <a:lnSpc>
                          <a:spcPct val="100000"/>
                        </a:lnSpc>
                        <a:spcBef>
                          <a:spcPts val="0"/>
                        </a:spcBef>
                        <a:spcAft>
                          <a:spcPts val="0"/>
                        </a:spcAft>
                        <a:buFont typeface="Symbol" panose="05050102010706020507" pitchFamily="18" charset="2"/>
                        <a:buChar char=""/>
                        <a:tabLst>
                          <a:tab pos="5280025" algn="l"/>
                        </a:tabLst>
                      </a:pPr>
                      <a:r>
                        <a:rPr lang="en-US" sz="900">
                          <a:solidFill>
                            <a:schemeClr val="accent4"/>
                          </a:solidFill>
                          <a:effectLst/>
                          <a:latin typeface="Calibri" panose="020F0502020204030204" pitchFamily="34" charset="0"/>
                          <a:ea typeface="Calibri" panose="020F0502020204030204" pitchFamily="34" charset="0"/>
                          <a:cs typeface="Arial" panose="020B0604020202020204" pitchFamily="34" charset="0"/>
                        </a:rPr>
                        <a:t>Development of culturally safe materials and resources</a:t>
                      </a:r>
                    </a:p>
                    <a:p>
                      <a:pPr marL="342900" marR="0" lvl="0" indent="-342900">
                        <a:lnSpc>
                          <a:spcPct val="100000"/>
                        </a:lnSpc>
                        <a:spcBef>
                          <a:spcPts val="0"/>
                        </a:spcBef>
                        <a:spcAft>
                          <a:spcPts val="0"/>
                        </a:spcAft>
                        <a:buFont typeface="Symbol" panose="05050102010706020507" pitchFamily="18" charset="2"/>
                        <a:buChar char=""/>
                        <a:tabLst>
                          <a:tab pos="5280025" algn="l"/>
                        </a:tabLst>
                      </a:pPr>
                      <a:r>
                        <a:rPr lang="en-US" sz="900">
                          <a:solidFill>
                            <a:schemeClr val="accent4"/>
                          </a:solidFill>
                          <a:effectLst/>
                          <a:latin typeface="Calibri" panose="020F0502020204030204" pitchFamily="34" charset="0"/>
                          <a:ea typeface="Calibri" panose="020F0502020204030204" pitchFamily="34" charset="0"/>
                          <a:cs typeface="Arial" panose="020B0604020202020204" pitchFamily="34" charset="0"/>
                        </a:rPr>
                        <a:t>Correspondence campaigns (invitation, recall and reminder letters)</a:t>
                      </a:r>
                    </a:p>
                    <a:p>
                      <a:pPr marL="342900" marR="0" lvl="0" indent="-342900">
                        <a:lnSpc>
                          <a:spcPct val="100000"/>
                        </a:lnSpc>
                        <a:spcBef>
                          <a:spcPts val="0"/>
                        </a:spcBef>
                        <a:spcAft>
                          <a:spcPts val="0"/>
                        </a:spcAft>
                        <a:buFont typeface="Symbol" panose="05050102010706020507" pitchFamily="18" charset="2"/>
                        <a:buChar char=""/>
                        <a:tabLst>
                          <a:tab pos="5280025" algn="l"/>
                        </a:tabLst>
                      </a:pPr>
                      <a:r>
                        <a:rPr lang="en-US" sz="900">
                          <a:solidFill>
                            <a:schemeClr val="accent4"/>
                          </a:solidFill>
                          <a:effectLst/>
                          <a:latin typeface="Calibri" panose="020F0502020204030204" pitchFamily="34" charset="0"/>
                          <a:ea typeface="Calibri" panose="020F0502020204030204" pitchFamily="34" charset="0"/>
                          <a:cs typeface="Arial" panose="020B0604020202020204" pitchFamily="34" charset="0"/>
                        </a:rPr>
                        <a:t>Provider reminder and recall systems (Screening Activity Reports)</a:t>
                      </a:r>
                    </a:p>
                    <a:p>
                      <a:pPr marL="342900" marR="0" lvl="0" indent="-342900">
                        <a:lnSpc>
                          <a:spcPct val="100000"/>
                        </a:lnSpc>
                        <a:spcBef>
                          <a:spcPts val="0"/>
                        </a:spcBef>
                        <a:spcAft>
                          <a:spcPts val="0"/>
                        </a:spcAft>
                        <a:buFont typeface="Symbol" panose="05050102010706020507" pitchFamily="18" charset="2"/>
                        <a:buChar char=""/>
                        <a:tabLst>
                          <a:tab pos="5280025" algn="l"/>
                        </a:tabLst>
                      </a:pPr>
                      <a:r>
                        <a:rPr lang="en-US" sz="900">
                          <a:solidFill>
                            <a:schemeClr val="accent4"/>
                          </a:solidFill>
                          <a:effectLst/>
                          <a:latin typeface="Calibri" panose="020F0502020204030204" pitchFamily="34" charset="0"/>
                          <a:ea typeface="Calibri" panose="020F0502020204030204" pitchFamily="34" charset="0"/>
                          <a:cs typeface="Arial" panose="020B0604020202020204" pitchFamily="34" charset="0"/>
                        </a:rPr>
                        <a:t>Provider incentive strategies</a:t>
                      </a:r>
                    </a:p>
                    <a:p>
                      <a:pPr marL="342900" marR="0" lvl="0" indent="-342900">
                        <a:lnSpc>
                          <a:spcPct val="100000"/>
                        </a:lnSpc>
                        <a:spcBef>
                          <a:spcPts val="0"/>
                        </a:spcBef>
                        <a:spcAft>
                          <a:spcPts val="0"/>
                        </a:spcAft>
                        <a:buFont typeface="Symbol" panose="05050102010706020507" pitchFamily="18" charset="2"/>
                        <a:buChar char=""/>
                        <a:tabLst>
                          <a:tab pos="5280025" algn="l"/>
                        </a:tabLst>
                      </a:pPr>
                      <a:r>
                        <a:rPr lang="en-US" sz="900">
                          <a:solidFill>
                            <a:schemeClr val="accent4"/>
                          </a:solidFill>
                          <a:effectLst/>
                          <a:latin typeface="Calibri" panose="020F0502020204030204" pitchFamily="34" charset="0"/>
                          <a:ea typeface="Calibri" panose="020F0502020204030204" pitchFamily="34" charset="0"/>
                          <a:cs typeface="Arial" panose="020B0604020202020204" pitchFamily="34" charset="0"/>
                        </a:rPr>
                        <a:t>Participant navigation</a:t>
                      </a:r>
                    </a:p>
                  </a:txBody>
                  <a:tcPr marL="31408" marR="31408" marT="0" marB="0"/>
                </a:tc>
                <a:tc>
                  <a:txBody>
                    <a:bodyPr/>
                    <a:lstStyle/>
                    <a:p>
                      <a:pPr marL="342900" marR="0" lvl="0" indent="-342900">
                        <a:lnSpc>
                          <a:spcPct val="100000"/>
                        </a:lnSpc>
                        <a:spcBef>
                          <a:spcPts val="0"/>
                        </a:spcBef>
                        <a:spcAft>
                          <a:spcPts val="0"/>
                        </a:spcAft>
                        <a:buFont typeface="Symbol" panose="05050102010706020507" pitchFamily="18" charset="2"/>
                        <a:buChar char=""/>
                        <a:tabLst>
                          <a:tab pos="5280025" algn="l"/>
                        </a:tabLst>
                      </a:pPr>
                      <a:r>
                        <a:rPr lang="en-US" sz="900">
                          <a:solidFill>
                            <a:schemeClr val="accent4"/>
                          </a:solidFill>
                          <a:effectLst/>
                          <a:latin typeface="Calibri" panose="020F0502020204030204" pitchFamily="34" charset="0"/>
                          <a:ea typeface="Calibri" panose="020F0502020204030204" pitchFamily="34" charset="0"/>
                          <a:cs typeface="Arial" panose="020B0604020202020204" pitchFamily="34" charset="0"/>
                        </a:rPr>
                        <a:t>Mass media (small and mass) and development of culturally safe materials and resources: </a:t>
                      </a:r>
                    </a:p>
                    <a:p>
                      <a:pPr marL="800100" marR="0" lvl="1" indent="-342900">
                        <a:lnSpc>
                          <a:spcPct val="100000"/>
                        </a:lnSpc>
                        <a:spcBef>
                          <a:spcPts val="0"/>
                        </a:spcBef>
                        <a:spcAft>
                          <a:spcPts val="0"/>
                        </a:spcAft>
                        <a:buFont typeface="Courier New" panose="02070309020205020404" pitchFamily="49" charset="0"/>
                        <a:buChar char="o"/>
                        <a:tabLst>
                          <a:tab pos="5280025" algn="l"/>
                        </a:tabLst>
                      </a:pPr>
                      <a:r>
                        <a:rPr lang="en-US" sz="900">
                          <a:solidFill>
                            <a:schemeClr val="accent4"/>
                          </a:solidFill>
                          <a:effectLst/>
                          <a:latin typeface="Calibri" panose="020F0502020204030204" pitchFamily="34" charset="0"/>
                          <a:ea typeface="Calibri" panose="020F0502020204030204" pitchFamily="34" charset="0"/>
                          <a:cs typeface="Arial" panose="020B0604020202020204" pitchFamily="34" charset="0"/>
                        </a:rPr>
                        <a:t>Ontario Health (Cancer Care Ontario) has a Breast Cancer Awareness Month (BCAM) campaign each October. The campaign includes the development and dissemination of promotional materials to regions. These materials include images which are representative of diverse groups.</a:t>
                      </a:r>
                    </a:p>
                    <a:p>
                      <a:pPr marL="800100" marR="0" lvl="1" indent="-342900">
                        <a:lnSpc>
                          <a:spcPct val="100000"/>
                        </a:lnSpc>
                        <a:spcBef>
                          <a:spcPts val="0"/>
                        </a:spcBef>
                        <a:spcAft>
                          <a:spcPts val="0"/>
                        </a:spcAft>
                        <a:buFont typeface="Courier New" panose="02070309020205020404" pitchFamily="49" charset="0"/>
                        <a:buChar char="o"/>
                        <a:tabLst>
                          <a:tab pos="5280025" algn="l"/>
                        </a:tabLst>
                      </a:pPr>
                      <a:r>
                        <a:rPr lang="en-US" sz="900">
                          <a:solidFill>
                            <a:schemeClr val="accent4"/>
                          </a:solidFill>
                          <a:effectLst/>
                          <a:latin typeface="Calibri" panose="020F0502020204030204" pitchFamily="34" charset="0"/>
                          <a:ea typeface="Calibri" panose="020F0502020204030204" pitchFamily="34" charset="0"/>
                          <a:cs typeface="Arial" panose="020B0604020202020204" pitchFamily="34" charset="0"/>
                        </a:rPr>
                        <a:t>The Ontario’s Ministry of Health will be leading a public campaign to remind people about the importance of regular cancer screening in September 2021 and have provided Ontario Health (Cancer Care Ontario) with support to develop additional strategies to support COVID-19 recovery</a:t>
                      </a:r>
                    </a:p>
                    <a:p>
                      <a:pPr marL="342900" marR="0" lvl="0" indent="-342900">
                        <a:lnSpc>
                          <a:spcPct val="100000"/>
                        </a:lnSpc>
                        <a:spcBef>
                          <a:spcPts val="0"/>
                        </a:spcBef>
                        <a:spcAft>
                          <a:spcPts val="0"/>
                        </a:spcAft>
                        <a:buFont typeface="Symbol" panose="05050102010706020507" pitchFamily="18" charset="2"/>
                        <a:buChar char=""/>
                        <a:tabLst>
                          <a:tab pos="5280025" algn="l"/>
                        </a:tabLst>
                      </a:pPr>
                      <a:r>
                        <a:rPr lang="en-US" sz="900">
                          <a:solidFill>
                            <a:schemeClr val="accent4"/>
                          </a:solidFill>
                          <a:effectLst/>
                          <a:latin typeface="Calibri" panose="020F0502020204030204" pitchFamily="34" charset="0"/>
                          <a:ea typeface="Calibri" panose="020F0502020204030204" pitchFamily="34" charset="0"/>
                          <a:cs typeface="Arial" panose="020B0604020202020204" pitchFamily="34" charset="0"/>
                        </a:rPr>
                        <a:t>Correspondence campaigns (invitation, recall, and reminder letters): </a:t>
                      </a:r>
                    </a:p>
                    <a:p>
                      <a:pPr marL="800100" marR="0" lvl="1" indent="-342900">
                        <a:lnSpc>
                          <a:spcPct val="100000"/>
                        </a:lnSpc>
                        <a:spcBef>
                          <a:spcPts val="0"/>
                        </a:spcBef>
                        <a:spcAft>
                          <a:spcPts val="0"/>
                        </a:spcAft>
                        <a:buFont typeface="Courier New" panose="02070309020205020404" pitchFamily="49" charset="0"/>
                        <a:buChar char="o"/>
                        <a:tabLst>
                          <a:tab pos="5280025" algn="l"/>
                        </a:tabLst>
                      </a:pPr>
                      <a:r>
                        <a:rPr lang="en-US" sz="900">
                          <a:solidFill>
                            <a:schemeClr val="accent4"/>
                          </a:solidFill>
                          <a:effectLst/>
                          <a:latin typeface="Calibri" panose="020F0502020204030204" pitchFamily="34" charset="0"/>
                          <a:ea typeface="Calibri" panose="020F0502020204030204" pitchFamily="34" charset="0"/>
                          <a:cs typeface="Arial" panose="020B0604020202020204" pitchFamily="34" charset="0"/>
                        </a:rPr>
                        <a:t>The Ontario Breast Screening Program sends letters to eligible people inviting them to participate in screening by talking to their PCP and reminding them when it is time for their next screening test (recall letter). </a:t>
                      </a:r>
                    </a:p>
                    <a:p>
                      <a:pPr marL="342900" marR="0" lvl="0" indent="-342900">
                        <a:lnSpc>
                          <a:spcPct val="100000"/>
                        </a:lnSpc>
                        <a:spcBef>
                          <a:spcPts val="0"/>
                        </a:spcBef>
                        <a:spcAft>
                          <a:spcPts val="0"/>
                        </a:spcAft>
                        <a:buFont typeface="Symbol" panose="05050102010706020507" pitchFamily="18" charset="2"/>
                        <a:buChar char=""/>
                        <a:tabLst>
                          <a:tab pos="5280025" algn="l"/>
                        </a:tabLst>
                      </a:pPr>
                      <a:r>
                        <a:rPr lang="en-US" sz="900">
                          <a:solidFill>
                            <a:schemeClr val="accent4"/>
                          </a:solidFill>
                          <a:effectLst/>
                          <a:latin typeface="Calibri" panose="020F0502020204030204" pitchFamily="34" charset="0"/>
                          <a:ea typeface="Calibri" panose="020F0502020204030204" pitchFamily="34" charset="0"/>
                          <a:cs typeface="Arial" panose="020B0604020202020204" pitchFamily="34" charset="0"/>
                        </a:rPr>
                        <a:t>Provider reminder and recall systems (Screening Activity Reports): Ontario Health (Cancer Care Ontario) helps PCPs identify people eligible for screening or follow-up through the Screening Activity Report, an online tool that gives physicians who participate in Patient Enrolment Model practices the screening status of each of their enrolled age eligible patients (i.e., those who are overdue, never been screened or require follow up).</a:t>
                      </a:r>
                    </a:p>
                    <a:p>
                      <a:pPr marL="342900" marR="0" lvl="0" indent="-342900">
                        <a:lnSpc>
                          <a:spcPct val="100000"/>
                        </a:lnSpc>
                        <a:spcBef>
                          <a:spcPts val="0"/>
                        </a:spcBef>
                        <a:spcAft>
                          <a:spcPts val="0"/>
                        </a:spcAft>
                        <a:buFont typeface="Symbol" panose="05050102010706020507" pitchFamily="18" charset="2"/>
                        <a:buChar char=""/>
                        <a:tabLst>
                          <a:tab pos="5280025" algn="l"/>
                        </a:tabLst>
                      </a:pPr>
                      <a:r>
                        <a:rPr lang="en-US" sz="900">
                          <a:solidFill>
                            <a:schemeClr val="accent4"/>
                          </a:solidFill>
                          <a:effectLst/>
                          <a:latin typeface="Calibri" panose="020F0502020204030204" pitchFamily="34" charset="0"/>
                          <a:ea typeface="Calibri" panose="020F0502020204030204" pitchFamily="34" charset="0"/>
                          <a:cs typeface="Arial" panose="020B0604020202020204" pitchFamily="34" charset="0"/>
                        </a:rPr>
                        <a:t>Provider incentive strategies: To support family doctors in ensuring that their patients participate in relevant screening programs, the Ministry of Health has implemented Cumulative Preventive Care Bonuses. Through this program, eligible family doctors who practice as part of a Patient Enrolment Model, meaning, patients are formally rostered to a family doctor, may receive bonuses for maintaining specified levels of preventive care for their enrolled patients. </a:t>
                      </a:r>
                    </a:p>
                    <a:p>
                      <a:pPr marL="342900" marR="0" lvl="0" indent="-342900">
                        <a:lnSpc>
                          <a:spcPct val="100000"/>
                        </a:lnSpc>
                        <a:spcBef>
                          <a:spcPts val="0"/>
                        </a:spcBef>
                        <a:spcAft>
                          <a:spcPts val="0"/>
                        </a:spcAft>
                        <a:buFont typeface="Symbol" panose="05050102010706020507" pitchFamily="18" charset="2"/>
                        <a:buChar char=""/>
                        <a:tabLst>
                          <a:tab pos="5280025" algn="l"/>
                        </a:tabLst>
                      </a:pPr>
                      <a:r>
                        <a:rPr lang="en-US" sz="900">
                          <a:solidFill>
                            <a:schemeClr val="accent4"/>
                          </a:solidFill>
                          <a:effectLst/>
                          <a:latin typeface="Calibri" panose="020F0502020204030204" pitchFamily="34" charset="0"/>
                          <a:ea typeface="Calibri" panose="020F0502020204030204" pitchFamily="34" charset="0"/>
                          <a:cs typeface="Arial" panose="020B0604020202020204" pitchFamily="34" charset="0"/>
                        </a:rPr>
                        <a:t>Participant navigation: After a participant has an abnormal screening result, their Ontario Breast Screening Program (OBSP) site will notify their family doctor or nurse practitioner and may help to schedule a timely follow-up appointment. A participant with an abnormal mammogram who does not have a family doctor or nurse practitioner will be assigned a doctor who will follow them to diagnosis. If the participant does have breast cancer, they will be referred to a specialist for further care and management.</a:t>
                      </a:r>
                    </a:p>
                  </a:txBody>
                  <a:tcPr marL="31408" marR="31408" marT="0" marB="0"/>
                </a:tc>
                <a:extLst>
                  <a:ext uri="{0D108BD9-81ED-4DB2-BD59-A6C34878D82A}">
                    <a16:rowId xmlns:a16="http://schemas.microsoft.com/office/drawing/2014/main" val="1332717379"/>
                  </a:ext>
                </a:extLst>
              </a:tr>
              <a:tr h="317088">
                <a:tc>
                  <a:txBody>
                    <a:bodyPr/>
                    <a:lstStyle/>
                    <a:p>
                      <a:pPr marL="0" marR="0" algn="ctr">
                        <a:lnSpc>
                          <a:spcPct val="100000"/>
                        </a:lnSpc>
                        <a:spcBef>
                          <a:spcPts val="0"/>
                        </a:spcBef>
                        <a:spcAft>
                          <a:spcPts val="0"/>
                        </a:spcAft>
                      </a:pPr>
                      <a:r>
                        <a:rPr lang="en-US" sz="900" b="1">
                          <a:solidFill>
                            <a:schemeClr val="accent4"/>
                          </a:solidFill>
                          <a:effectLst/>
                        </a:rPr>
                        <a:t>QC</a:t>
                      </a:r>
                      <a:endParaRPr lang="en-US" sz="900" b="1">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1408" marR="31408" marT="0" marB="0" anchor="ctr">
                    <a:solidFill>
                      <a:schemeClr val="accent2">
                        <a:lumMod val="20000"/>
                        <a:lumOff val="80000"/>
                      </a:schemeClr>
                    </a:solidFill>
                  </a:tcPr>
                </a:tc>
                <a:tc>
                  <a:txBody>
                    <a:bodyPr/>
                    <a:lstStyle/>
                    <a:p>
                      <a:pPr marL="342900" marR="0" lvl="0" indent="-342900">
                        <a:lnSpc>
                          <a:spcPct val="100000"/>
                        </a:lnSpc>
                        <a:spcBef>
                          <a:spcPts val="0"/>
                        </a:spcBef>
                        <a:spcAft>
                          <a:spcPts val="0"/>
                        </a:spcAft>
                        <a:buFont typeface="Symbol" panose="05050102010706020507" pitchFamily="18" charset="2"/>
                        <a:buChar char=""/>
                      </a:pPr>
                      <a:r>
                        <a:rPr lang="en-US" sz="900">
                          <a:solidFill>
                            <a:schemeClr val="accent4"/>
                          </a:solidFill>
                          <a:effectLst/>
                          <a:latin typeface="Calibri" panose="020F0502020204030204" pitchFamily="34" charset="0"/>
                          <a:ea typeface="Yu Mincho" panose="02020400000000000000" pitchFamily="18" charset="-128"/>
                          <a:cs typeface="Arial" panose="020B0604020202020204" pitchFamily="34" charset="0"/>
                        </a:rPr>
                        <a:t>Provider reminders and recall systems</a:t>
                      </a:r>
                    </a:p>
                    <a:p>
                      <a:pPr marL="342900" marR="0" lvl="0" indent="-342900">
                        <a:lnSpc>
                          <a:spcPct val="100000"/>
                        </a:lnSpc>
                        <a:spcBef>
                          <a:spcPts val="0"/>
                        </a:spcBef>
                        <a:spcAft>
                          <a:spcPts val="0"/>
                        </a:spcAft>
                        <a:buFont typeface="Symbol" panose="05050102010706020507" pitchFamily="18" charset="2"/>
                        <a:buChar char=""/>
                      </a:pPr>
                      <a:r>
                        <a:rPr lang="en-US" sz="900">
                          <a:solidFill>
                            <a:schemeClr val="accent4"/>
                          </a:solidFill>
                          <a:effectLst/>
                          <a:latin typeface="Calibri" panose="020F0502020204030204" pitchFamily="34" charset="0"/>
                          <a:ea typeface="Yu Mincho" panose="02020400000000000000" pitchFamily="18" charset="-128"/>
                          <a:cs typeface="Arial" panose="020B0604020202020204" pitchFamily="34" charset="0"/>
                        </a:rPr>
                        <a:t>Mobile screening clinics</a:t>
                      </a:r>
                    </a:p>
                    <a:p>
                      <a:pPr marL="342900" marR="0" lvl="0" indent="-342900">
                        <a:lnSpc>
                          <a:spcPct val="100000"/>
                        </a:lnSpc>
                        <a:spcBef>
                          <a:spcPts val="0"/>
                        </a:spcBef>
                        <a:spcAft>
                          <a:spcPts val="0"/>
                        </a:spcAft>
                        <a:buFont typeface="Symbol" panose="05050102010706020507" pitchFamily="18" charset="2"/>
                        <a:buChar char=""/>
                      </a:pPr>
                      <a:r>
                        <a:rPr lang="en-US" sz="900">
                          <a:solidFill>
                            <a:schemeClr val="accent4"/>
                          </a:solidFill>
                          <a:effectLst/>
                          <a:latin typeface="Calibri" panose="020F0502020204030204" pitchFamily="34" charset="0"/>
                          <a:ea typeface="Yu Mincho" panose="02020400000000000000" pitchFamily="18" charset="-128"/>
                          <a:cs typeface="Arial" panose="020B0604020202020204" pitchFamily="34" charset="0"/>
                        </a:rPr>
                        <a:t>Providing transportation to screening services</a:t>
                      </a:r>
                    </a:p>
                  </a:txBody>
                  <a:tcPr marL="31408" marR="31408" marT="0" marB="0"/>
                </a:tc>
                <a:tc>
                  <a:txBody>
                    <a:bodyPr/>
                    <a:lstStyle/>
                    <a:p>
                      <a:pPr marL="342900" marR="0" lvl="0" indent="-342900">
                        <a:lnSpc>
                          <a:spcPct val="100000"/>
                        </a:lnSpc>
                        <a:spcBef>
                          <a:spcPts val="0"/>
                        </a:spcBef>
                        <a:spcAft>
                          <a:spcPts val="0"/>
                        </a:spcAft>
                        <a:buFont typeface="Symbol" panose="05050102010706020507" pitchFamily="18" charset="2"/>
                        <a:buChar char=""/>
                        <a:tabLst>
                          <a:tab pos="5280025" algn="l"/>
                        </a:tabLst>
                      </a:pPr>
                      <a:endParaRPr lang="en-US" sz="9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1408" marR="31408" marT="0" marB="0"/>
                </a:tc>
                <a:extLst>
                  <a:ext uri="{0D108BD9-81ED-4DB2-BD59-A6C34878D82A}">
                    <a16:rowId xmlns:a16="http://schemas.microsoft.com/office/drawing/2014/main" val="1477796002"/>
                  </a:ext>
                </a:extLst>
              </a:tr>
              <a:tr h="1268354">
                <a:tc>
                  <a:txBody>
                    <a:bodyPr/>
                    <a:lstStyle/>
                    <a:p>
                      <a:pPr marL="0" marR="0" algn="ctr">
                        <a:lnSpc>
                          <a:spcPct val="100000"/>
                        </a:lnSpc>
                        <a:spcBef>
                          <a:spcPts val="0"/>
                        </a:spcBef>
                        <a:spcAft>
                          <a:spcPts val="0"/>
                        </a:spcAft>
                      </a:pPr>
                      <a:r>
                        <a:rPr lang="en-US" sz="900" b="1" dirty="0">
                          <a:solidFill>
                            <a:schemeClr val="accent4"/>
                          </a:solidFill>
                          <a:effectLst/>
                          <a:latin typeface="Calibri" panose="020F0502020204030204" pitchFamily="34" charset="0"/>
                          <a:ea typeface="Yu Mincho" panose="02020400000000000000" pitchFamily="18" charset="-128"/>
                          <a:cs typeface="Arial" panose="020B0604020202020204" pitchFamily="34" charset="0"/>
                        </a:rPr>
                        <a:t>NB</a:t>
                      </a:r>
                    </a:p>
                  </a:txBody>
                  <a:tcPr marL="31408" marR="31408" marT="0" marB="0" anchor="ctr">
                    <a:solidFill>
                      <a:schemeClr val="accent2">
                        <a:lumMod val="20000"/>
                        <a:lumOff val="80000"/>
                      </a:schemeClr>
                    </a:solidFill>
                  </a:tcPr>
                </a:tc>
                <a:tc>
                  <a:txBody>
                    <a:bodyPr/>
                    <a:lstStyle/>
                    <a:p>
                      <a:pPr marL="342900" marR="0" lvl="0" indent="-342900">
                        <a:lnSpc>
                          <a:spcPct val="100000"/>
                        </a:lnSpc>
                        <a:spcBef>
                          <a:spcPts val="0"/>
                        </a:spcBef>
                        <a:spcAft>
                          <a:spcPts val="0"/>
                        </a:spcAft>
                        <a:buFont typeface="Symbol" panose="05050102010706020507" pitchFamily="18" charset="2"/>
                        <a:buChar char=""/>
                        <a:tabLst>
                          <a:tab pos="5280025" algn="l"/>
                        </a:tabLst>
                      </a:pPr>
                      <a:r>
                        <a:rPr lang="en-US" sz="900">
                          <a:solidFill>
                            <a:schemeClr val="accent4"/>
                          </a:solidFill>
                          <a:effectLst/>
                        </a:rPr>
                        <a:t>Education (groups)</a:t>
                      </a:r>
                    </a:p>
                    <a:p>
                      <a:pPr marL="342900" marR="0" lvl="0" indent="-342900">
                        <a:lnSpc>
                          <a:spcPct val="100000"/>
                        </a:lnSpc>
                        <a:spcBef>
                          <a:spcPts val="0"/>
                        </a:spcBef>
                        <a:spcAft>
                          <a:spcPts val="0"/>
                        </a:spcAft>
                        <a:buFont typeface="Symbol" panose="05050102010706020507" pitchFamily="18" charset="2"/>
                        <a:buChar char=""/>
                        <a:tabLst>
                          <a:tab pos="5280025" algn="l"/>
                        </a:tabLst>
                      </a:pPr>
                      <a:r>
                        <a:rPr lang="en-US" sz="900">
                          <a:solidFill>
                            <a:schemeClr val="accent4"/>
                          </a:solidFill>
                          <a:effectLst/>
                        </a:rPr>
                        <a:t>Participant reminders and correspondence</a:t>
                      </a:r>
                    </a:p>
                    <a:p>
                      <a:pPr marL="342900" marR="0" lvl="0" indent="-342900">
                        <a:lnSpc>
                          <a:spcPct val="100000"/>
                        </a:lnSpc>
                        <a:spcBef>
                          <a:spcPts val="0"/>
                        </a:spcBef>
                        <a:spcAft>
                          <a:spcPts val="0"/>
                        </a:spcAft>
                        <a:buFont typeface="Symbol" panose="05050102010706020507" pitchFamily="18" charset="2"/>
                        <a:buChar char=""/>
                        <a:tabLst>
                          <a:tab pos="5280025" algn="l"/>
                        </a:tabLst>
                      </a:pPr>
                      <a:r>
                        <a:rPr lang="en-US" sz="900">
                          <a:solidFill>
                            <a:schemeClr val="accent4"/>
                          </a:solidFill>
                          <a:effectLst/>
                        </a:rPr>
                        <a:t>Media (social media, radio, transit ads) </a:t>
                      </a:r>
                    </a:p>
                    <a:p>
                      <a:pPr marL="342900" marR="0" lvl="0" indent="-342900">
                        <a:lnSpc>
                          <a:spcPct val="100000"/>
                        </a:lnSpc>
                        <a:spcBef>
                          <a:spcPts val="0"/>
                        </a:spcBef>
                        <a:spcAft>
                          <a:spcPts val="0"/>
                        </a:spcAft>
                        <a:buFont typeface="Symbol" panose="05050102010706020507" pitchFamily="18" charset="2"/>
                        <a:buChar char=""/>
                        <a:tabLst>
                          <a:tab pos="5280025" algn="l"/>
                        </a:tabLst>
                      </a:pPr>
                      <a:r>
                        <a:rPr lang="en-US" sz="900">
                          <a:solidFill>
                            <a:schemeClr val="accent4"/>
                          </a:solidFill>
                          <a:effectLst/>
                        </a:rPr>
                        <a:t>Provider correspondence</a:t>
                      </a:r>
                    </a:p>
                    <a:p>
                      <a:pPr marL="342900" marR="0" lvl="0" indent="-342900">
                        <a:lnSpc>
                          <a:spcPct val="100000"/>
                        </a:lnSpc>
                        <a:spcBef>
                          <a:spcPts val="0"/>
                        </a:spcBef>
                        <a:spcAft>
                          <a:spcPts val="0"/>
                        </a:spcAft>
                        <a:buFont typeface="Symbol" panose="05050102010706020507" pitchFamily="18" charset="2"/>
                        <a:buChar char=""/>
                        <a:tabLst>
                          <a:tab pos="5280025" algn="l"/>
                        </a:tabLst>
                      </a:pPr>
                      <a:r>
                        <a:rPr lang="en-US" sz="900">
                          <a:solidFill>
                            <a:schemeClr val="accent4"/>
                          </a:solidFill>
                          <a:effectLst/>
                        </a:rPr>
                        <a:t>Bilingual program materials</a:t>
                      </a:r>
                    </a:p>
                    <a:p>
                      <a:pPr marL="342900" marR="0" lvl="0" indent="-342900">
                        <a:lnSpc>
                          <a:spcPct val="100000"/>
                        </a:lnSpc>
                        <a:spcBef>
                          <a:spcPts val="0"/>
                        </a:spcBef>
                        <a:spcAft>
                          <a:spcPts val="0"/>
                        </a:spcAft>
                        <a:buFont typeface="Symbol" panose="05050102010706020507" pitchFamily="18" charset="2"/>
                        <a:buChar char=""/>
                        <a:tabLst>
                          <a:tab pos="5280025" algn="l"/>
                        </a:tabLst>
                      </a:pPr>
                      <a:r>
                        <a:rPr lang="en-US" sz="900">
                          <a:solidFill>
                            <a:schemeClr val="accent4"/>
                          </a:solidFill>
                          <a:effectLst/>
                        </a:rPr>
                        <a:t>Community engagement for program feedback</a:t>
                      </a:r>
                    </a:p>
                    <a:p>
                      <a:pPr marL="342900" marR="0" lvl="0" indent="-342900">
                        <a:lnSpc>
                          <a:spcPct val="100000"/>
                        </a:lnSpc>
                        <a:spcBef>
                          <a:spcPts val="0"/>
                        </a:spcBef>
                        <a:spcAft>
                          <a:spcPts val="0"/>
                        </a:spcAft>
                        <a:buFont typeface="Symbol" panose="05050102010706020507" pitchFamily="18" charset="2"/>
                        <a:buChar char=""/>
                        <a:tabLst>
                          <a:tab pos="5280025" algn="l"/>
                        </a:tabLst>
                      </a:pPr>
                      <a:r>
                        <a:rPr lang="en-US" sz="900">
                          <a:solidFill>
                            <a:schemeClr val="accent4"/>
                          </a:solidFill>
                          <a:effectLst/>
                        </a:rPr>
                        <a:t>Leverage learnings from under screened population project</a:t>
                      </a:r>
                    </a:p>
                    <a:p>
                      <a:pPr marL="342900" marR="0" lvl="0" indent="-342900">
                        <a:lnSpc>
                          <a:spcPct val="100000"/>
                        </a:lnSpc>
                        <a:spcBef>
                          <a:spcPts val="0"/>
                        </a:spcBef>
                        <a:spcAft>
                          <a:spcPts val="0"/>
                        </a:spcAft>
                        <a:buFont typeface="Symbol" panose="05050102010706020507" pitchFamily="18" charset="2"/>
                        <a:buChar char=""/>
                        <a:tabLst>
                          <a:tab pos="5280025" algn="l"/>
                        </a:tabLst>
                      </a:pPr>
                      <a:r>
                        <a:rPr lang="en-US" sz="900">
                          <a:solidFill>
                            <a:schemeClr val="accent4"/>
                          </a:solidFill>
                          <a:effectLst/>
                        </a:rPr>
                        <a:t>Patient Navigation</a:t>
                      </a:r>
                    </a:p>
                  </a:txBody>
                  <a:tcPr marL="31408" marR="31408" marT="0" marB="0"/>
                </a:tc>
                <a:tc>
                  <a:txBody>
                    <a:bodyPr/>
                    <a:lstStyle/>
                    <a:p>
                      <a:pPr marL="342900" marR="0" lvl="0" indent="-342900">
                        <a:lnSpc>
                          <a:spcPct val="100000"/>
                        </a:lnSpc>
                        <a:spcBef>
                          <a:spcPts val="0"/>
                        </a:spcBef>
                        <a:spcAft>
                          <a:spcPts val="0"/>
                        </a:spcAft>
                        <a:buFont typeface="Symbol" panose="05050102010706020507" pitchFamily="18" charset="2"/>
                        <a:buChar char=""/>
                        <a:tabLst>
                          <a:tab pos="5280025" algn="l"/>
                        </a:tabLst>
                      </a:pPr>
                      <a:r>
                        <a:rPr lang="en-US" sz="900">
                          <a:solidFill>
                            <a:schemeClr val="accent4"/>
                          </a:solidFill>
                          <a:effectLst/>
                          <a:latin typeface="Calibri" panose="020F0502020204030204" pitchFamily="34" charset="0"/>
                          <a:ea typeface="Calibri" panose="020F0502020204030204" pitchFamily="34" charset="0"/>
                          <a:cs typeface="Arial" panose="020B0604020202020204" pitchFamily="34" charset="0"/>
                        </a:rPr>
                        <a:t>Offering virtual and in person education sessions on cancer screening programs in general, and specific to each screening site as requested by the public, health care providers, regional health authorities, community groups or special interest groups.</a:t>
                      </a:r>
                    </a:p>
                    <a:p>
                      <a:pPr marL="342900" marR="0" lvl="0" indent="-342900">
                        <a:lnSpc>
                          <a:spcPct val="100000"/>
                        </a:lnSpc>
                        <a:spcBef>
                          <a:spcPts val="0"/>
                        </a:spcBef>
                        <a:spcAft>
                          <a:spcPts val="0"/>
                        </a:spcAft>
                        <a:buFont typeface="Symbol" panose="05050102010706020507" pitchFamily="18" charset="2"/>
                        <a:buChar char=""/>
                        <a:tabLst>
                          <a:tab pos="5280025" algn="l"/>
                        </a:tabLst>
                      </a:pPr>
                      <a:r>
                        <a:rPr lang="en-US" sz="900">
                          <a:solidFill>
                            <a:schemeClr val="accent4"/>
                          </a:solidFill>
                          <a:effectLst/>
                          <a:latin typeface="Calibri" panose="020F0502020204030204" pitchFamily="34" charset="0"/>
                          <a:ea typeface="Calibri" panose="020F0502020204030204" pitchFamily="34" charset="0"/>
                          <a:cs typeface="Arial" panose="020B0604020202020204" pitchFamily="34" charset="0"/>
                        </a:rPr>
                        <a:t>Some health zones send letters to participants to remind of screening appointments or that it is time to re-book screening. Every screening site includes an additional information sheet about breast density with the screening result letters mailed to participants.</a:t>
                      </a:r>
                    </a:p>
                    <a:p>
                      <a:pPr marL="342900" marR="0" lvl="0" indent="-342900">
                        <a:lnSpc>
                          <a:spcPct val="100000"/>
                        </a:lnSpc>
                        <a:spcBef>
                          <a:spcPts val="0"/>
                        </a:spcBef>
                        <a:spcAft>
                          <a:spcPts val="0"/>
                        </a:spcAft>
                        <a:buFont typeface="Symbol" panose="05050102010706020507" pitchFamily="18" charset="2"/>
                        <a:buChar char=""/>
                        <a:tabLst>
                          <a:tab pos="5280025" algn="l"/>
                        </a:tabLst>
                      </a:pPr>
                      <a:r>
                        <a:rPr lang="en-US" sz="900">
                          <a:solidFill>
                            <a:schemeClr val="accent4"/>
                          </a:solidFill>
                          <a:effectLst/>
                          <a:latin typeface="Calibri" panose="020F0502020204030204" pitchFamily="34" charset="0"/>
                          <a:ea typeface="Calibri" panose="020F0502020204030204" pitchFamily="34" charset="0"/>
                          <a:cs typeface="Arial" panose="020B0604020202020204" pitchFamily="34" charset="0"/>
                        </a:rPr>
                        <a:t>Coordinated communication and awareness strategies are planned regularly throughout the year to promote and increase visibility of provincial cancer screening programs via various media such as radio ads, targeted digital ads, Facebook, Twitter, billboard and transit ads, website, animated and testimonial videos) </a:t>
                      </a:r>
                    </a:p>
                    <a:p>
                      <a:pPr marL="342900" marR="0" lvl="0" indent="-342900">
                        <a:lnSpc>
                          <a:spcPct val="100000"/>
                        </a:lnSpc>
                        <a:spcBef>
                          <a:spcPts val="0"/>
                        </a:spcBef>
                        <a:spcAft>
                          <a:spcPts val="0"/>
                        </a:spcAft>
                        <a:buFont typeface="Symbol" panose="05050102010706020507" pitchFamily="18" charset="2"/>
                        <a:buChar char=""/>
                        <a:tabLst>
                          <a:tab pos="5280025" algn="l"/>
                        </a:tabLst>
                      </a:pPr>
                      <a:r>
                        <a:rPr lang="en-US" sz="900">
                          <a:solidFill>
                            <a:schemeClr val="accent4"/>
                          </a:solidFill>
                          <a:effectLst/>
                          <a:latin typeface="Calibri" panose="020F0502020204030204" pitchFamily="34" charset="0"/>
                          <a:ea typeface="Calibri" panose="020F0502020204030204" pitchFamily="34" charset="0"/>
                          <a:cs typeface="Arial" panose="020B0604020202020204" pitchFamily="34" charset="0"/>
                        </a:rPr>
                        <a:t>Screening sites send result correspondence to primary care providers to alert them of screening results.</a:t>
                      </a:r>
                    </a:p>
                    <a:p>
                      <a:pPr marL="342900" marR="0" lvl="0" indent="-342900">
                        <a:lnSpc>
                          <a:spcPct val="100000"/>
                        </a:lnSpc>
                        <a:spcBef>
                          <a:spcPts val="0"/>
                        </a:spcBef>
                        <a:spcAft>
                          <a:spcPts val="0"/>
                        </a:spcAft>
                        <a:buFont typeface="Symbol" panose="05050102010706020507" pitchFamily="18" charset="2"/>
                        <a:buChar char=""/>
                        <a:tabLst>
                          <a:tab pos="5280025" algn="l"/>
                        </a:tabLst>
                      </a:pPr>
                      <a:r>
                        <a:rPr lang="en-US" sz="900">
                          <a:solidFill>
                            <a:schemeClr val="accent4"/>
                          </a:solidFill>
                          <a:effectLst/>
                          <a:latin typeface="Calibri" panose="020F0502020204030204" pitchFamily="34" charset="0"/>
                          <a:ea typeface="Calibri" panose="020F0502020204030204" pitchFamily="34" charset="0"/>
                          <a:cs typeface="Arial" panose="020B0604020202020204" pitchFamily="34" charset="0"/>
                        </a:rPr>
                        <a:t>ALL program correspondence, educational and promotional materials are offered in English and French. The program offers a toll-free phone line for public inquiries on cancer screening which is answered by bilingual staff.</a:t>
                      </a:r>
                    </a:p>
                    <a:p>
                      <a:pPr marL="342900" marR="0" lvl="0" indent="-342900">
                        <a:lnSpc>
                          <a:spcPct val="100000"/>
                        </a:lnSpc>
                        <a:spcBef>
                          <a:spcPts val="0"/>
                        </a:spcBef>
                        <a:spcAft>
                          <a:spcPts val="0"/>
                        </a:spcAft>
                        <a:buFont typeface="Symbol" panose="05050102010706020507" pitchFamily="18" charset="2"/>
                        <a:buChar char=""/>
                        <a:tabLst>
                          <a:tab pos="5280025" algn="l"/>
                        </a:tabLst>
                      </a:pPr>
                      <a:r>
                        <a:rPr lang="en-US" sz="900">
                          <a:solidFill>
                            <a:schemeClr val="accent4"/>
                          </a:solidFill>
                          <a:effectLst/>
                          <a:latin typeface="Calibri" panose="020F0502020204030204" pitchFamily="34" charset="0"/>
                          <a:ea typeface="Calibri" panose="020F0502020204030204" pitchFamily="34" charset="0"/>
                          <a:cs typeface="Arial" panose="020B0604020202020204" pitchFamily="34" charset="0"/>
                        </a:rPr>
                        <a:t>Public surveys have been offered by phone, online and following education sessions. Feedback provided to the program is collected and evaluated regularly.</a:t>
                      </a:r>
                    </a:p>
                    <a:p>
                      <a:pPr marL="342900" marR="0" lvl="0" indent="-342900">
                        <a:lnSpc>
                          <a:spcPct val="100000"/>
                        </a:lnSpc>
                        <a:spcBef>
                          <a:spcPts val="0"/>
                        </a:spcBef>
                        <a:spcAft>
                          <a:spcPts val="0"/>
                        </a:spcAft>
                        <a:buFont typeface="Symbol" panose="05050102010706020507" pitchFamily="18" charset="2"/>
                        <a:buChar char=""/>
                        <a:tabLst>
                          <a:tab pos="5280025" algn="l"/>
                        </a:tabLst>
                      </a:pPr>
                      <a:r>
                        <a:rPr lang="en-US" sz="900">
                          <a:solidFill>
                            <a:schemeClr val="accent4"/>
                          </a:solidFill>
                          <a:effectLst/>
                          <a:latin typeface="Calibri" panose="020F0502020204030204" pitchFamily="34" charset="0"/>
                          <a:ea typeface="Calibri" panose="020F0502020204030204" pitchFamily="34" charset="0"/>
                          <a:cs typeface="Arial" panose="020B0604020202020204" pitchFamily="34" charset="0"/>
                        </a:rPr>
                        <a:t>Plan to leverage the recommendations from the ongoing project ‘Developing Strategies for Underscreened Populations through Community Engagement’. </a:t>
                      </a:r>
                    </a:p>
                    <a:p>
                      <a:pPr marL="342900" marR="0" lvl="0" indent="-342900">
                        <a:lnSpc>
                          <a:spcPct val="100000"/>
                        </a:lnSpc>
                        <a:spcBef>
                          <a:spcPts val="0"/>
                        </a:spcBef>
                        <a:spcAft>
                          <a:spcPts val="0"/>
                        </a:spcAft>
                        <a:buFont typeface="Symbol" panose="05050102010706020507" pitchFamily="18" charset="2"/>
                        <a:buChar char=""/>
                        <a:tabLst>
                          <a:tab pos="5280025" algn="l"/>
                        </a:tabLst>
                      </a:pPr>
                      <a:r>
                        <a:rPr lang="en-US" sz="900">
                          <a:solidFill>
                            <a:schemeClr val="accent4"/>
                          </a:solidFill>
                          <a:effectLst/>
                          <a:latin typeface="Calibri" panose="020F0502020204030204" pitchFamily="34" charset="0"/>
                          <a:ea typeface="Calibri" panose="020F0502020204030204" pitchFamily="34" charset="0"/>
                          <a:cs typeface="Arial" panose="020B0604020202020204" pitchFamily="34" charset="0"/>
                        </a:rPr>
                        <a:t>Breast health navigation services are available to patients in most health zones across the province.</a:t>
                      </a:r>
                    </a:p>
                  </a:txBody>
                  <a:tcPr marL="31408" marR="31408" marT="0" marB="0"/>
                </a:tc>
                <a:extLst>
                  <a:ext uri="{0D108BD9-81ED-4DB2-BD59-A6C34878D82A}">
                    <a16:rowId xmlns:a16="http://schemas.microsoft.com/office/drawing/2014/main" val="2031502647"/>
                  </a:ext>
                </a:extLst>
              </a:tr>
              <a:tr h="166861">
                <a:tc>
                  <a:txBody>
                    <a:bodyPr/>
                    <a:lstStyle/>
                    <a:p>
                      <a:pPr marL="0" marR="0" algn="ctr">
                        <a:lnSpc>
                          <a:spcPct val="100000"/>
                        </a:lnSpc>
                        <a:spcBef>
                          <a:spcPts val="0"/>
                        </a:spcBef>
                        <a:spcAft>
                          <a:spcPts val="0"/>
                        </a:spcAft>
                        <a:tabLst>
                          <a:tab pos="5280025" algn="l"/>
                        </a:tabLst>
                      </a:pPr>
                      <a:r>
                        <a:rPr lang="en-US" sz="900" b="1" dirty="0">
                          <a:solidFill>
                            <a:schemeClr val="accent4"/>
                          </a:solidFill>
                          <a:effectLst/>
                          <a:latin typeface="Calibri" panose="020F0502020204030204" pitchFamily="34" charset="0"/>
                          <a:ea typeface="Yu Mincho" panose="02020400000000000000" pitchFamily="18" charset="-128"/>
                          <a:cs typeface="Arial" panose="020B0604020202020204" pitchFamily="34" charset="0"/>
                        </a:rPr>
                        <a:t>NS</a:t>
                      </a:r>
                    </a:p>
                  </a:txBody>
                  <a:tcPr marL="31408" marR="31408" marT="0" marB="0" anchor="ctr">
                    <a:solidFill>
                      <a:schemeClr val="accent2">
                        <a:lumMod val="20000"/>
                        <a:lumOff val="80000"/>
                      </a:schemeClr>
                    </a:solidFill>
                  </a:tcPr>
                </a:tc>
                <a:tc>
                  <a:txBody>
                    <a:bodyPr/>
                    <a:lstStyle/>
                    <a:p>
                      <a:pPr marL="342900" marR="0" lvl="0" indent="-342900">
                        <a:lnSpc>
                          <a:spcPct val="100000"/>
                        </a:lnSpc>
                        <a:spcBef>
                          <a:spcPts val="0"/>
                        </a:spcBef>
                        <a:spcAft>
                          <a:spcPts val="0"/>
                        </a:spcAft>
                        <a:buFont typeface="Symbol" panose="05050102010706020507" pitchFamily="18" charset="2"/>
                        <a:buChar char=""/>
                        <a:tabLst>
                          <a:tab pos="228600" algn="l"/>
                          <a:tab pos="457200" algn="l"/>
                        </a:tabLst>
                      </a:pPr>
                      <a:r>
                        <a:rPr lang="en-US" sz="900">
                          <a:solidFill>
                            <a:schemeClr val="accent4"/>
                          </a:solidFill>
                          <a:effectLst/>
                          <a:latin typeface="Calibri" panose="020F0502020204030204" pitchFamily="34" charset="0"/>
                          <a:ea typeface="Yu Mincho" panose="02020400000000000000" pitchFamily="18" charset="-128"/>
                          <a:cs typeface="Arial" panose="020B0604020202020204" pitchFamily="34" charset="0"/>
                        </a:rPr>
                        <a:t>Media (mass)</a:t>
                      </a:r>
                    </a:p>
                  </a:txBody>
                  <a:tcPr marL="31408" marR="31408" marT="0" marB="0"/>
                </a:tc>
                <a:tc>
                  <a:txBody>
                    <a:bodyPr/>
                    <a:lstStyle/>
                    <a:p>
                      <a:pPr marL="342900" marR="0" lvl="0" indent="-342900">
                        <a:lnSpc>
                          <a:spcPct val="100000"/>
                        </a:lnSpc>
                        <a:spcBef>
                          <a:spcPts val="0"/>
                        </a:spcBef>
                        <a:spcAft>
                          <a:spcPts val="0"/>
                        </a:spcAft>
                        <a:buFont typeface="Symbol" panose="05050102010706020507" pitchFamily="18" charset="2"/>
                        <a:buChar char=""/>
                        <a:tabLst>
                          <a:tab pos="228600" algn="l"/>
                          <a:tab pos="457200" algn="l"/>
                        </a:tabLst>
                      </a:pPr>
                      <a:r>
                        <a:rPr lang="en-US" sz="900">
                          <a:solidFill>
                            <a:schemeClr val="accent4"/>
                          </a:solidFill>
                          <a:effectLst/>
                          <a:latin typeface="Calibri" panose="020F0502020204030204" pitchFamily="34" charset="0"/>
                          <a:ea typeface="Calibri" panose="020F0502020204030204" pitchFamily="34" charset="0"/>
                          <a:cs typeface="Arial" panose="020B0604020202020204" pitchFamily="34" charset="0"/>
                        </a:rPr>
                        <a:t>The coordinator for the mobile van places radio ads about upcoming mobile breast screening dates and locations.</a:t>
                      </a:r>
                    </a:p>
                  </a:txBody>
                  <a:tcPr marL="31408" marR="31408" marT="0" marB="0"/>
                </a:tc>
                <a:extLst>
                  <a:ext uri="{0D108BD9-81ED-4DB2-BD59-A6C34878D82A}">
                    <a16:rowId xmlns:a16="http://schemas.microsoft.com/office/drawing/2014/main" val="560306999"/>
                  </a:ext>
                </a:extLst>
              </a:tr>
              <a:tr h="739873">
                <a:tc>
                  <a:txBody>
                    <a:bodyPr/>
                    <a:lstStyle/>
                    <a:p>
                      <a:pPr marL="0" marR="0" algn="ctr">
                        <a:lnSpc>
                          <a:spcPct val="100000"/>
                        </a:lnSpc>
                        <a:spcBef>
                          <a:spcPts val="0"/>
                        </a:spcBef>
                        <a:spcAft>
                          <a:spcPts val="0"/>
                        </a:spcAft>
                      </a:pPr>
                      <a:r>
                        <a:rPr lang="en-US" sz="900" b="1" dirty="0">
                          <a:solidFill>
                            <a:schemeClr val="accent4"/>
                          </a:solidFill>
                          <a:effectLst/>
                          <a:latin typeface="Calibri" panose="020F0502020204030204" pitchFamily="34" charset="0"/>
                          <a:ea typeface="Yu Mincho" panose="02020400000000000000" pitchFamily="18" charset="-128"/>
                          <a:cs typeface="Arial" panose="020B0604020202020204" pitchFamily="34" charset="0"/>
                        </a:rPr>
                        <a:t>PE</a:t>
                      </a:r>
                    </a:p>
                  </a:txBody>
                  <a:tcPr marL="31408" marR="31408" marT="0" marB="0" anchor="ctr">
                    <a:solidFill>
                      <a:schemeClr val="accent2">
                        <a:lumMod val="20000"/>
                        <a:lumOff val="80000"/>
                      </a:schemeClr>
                    </a:solidFill>
                  </a:tcPr>
                </a:tc>
                <a:tc>
                  <a:txBody>
                    <a:bodyPr/>
                    <a:lstStyle/>
                    <a:p>
                      <a:pPr marL="342900" marR="0" lvl="0" indent="-342900">
                        <a:lnSpc>
                          <a:spcPct val="100000"/>
                        </a:lnSpc>
                        <a:spcBef>
                          <a:spcPts val="0"/>
                        </a:spcBef>
                        <a:spcAft>
                          <a:spcPts val="0"/>
                        </a:spcAft>
                        <a:buFont typeface="Symbol" panose="05050102010706020507" pitchFamily="18" charset="2"/>
                        <a:buChar char=""/>
                        <a:tabLst>
                          <a:tab pos="5280025" algn="l"/>
                        </a:tabLst>
                      </a:pPr>
                      <a:r>
                        <a:rPr lang="en-US" sz="900">
                          <a:solidFill>
                            <a:schemeClr val="accent4"/>
                          </a:solidFill>
                          <a:effectLst/>
                          <a:latin typeface="Calibri" panose="020F0502020204030204" pitchFamily="34" charset="0"/>
                          <a:ea typeface="Calibri" panose="020F0502020204030204" pitchFamily="34" charset="0"/>
                          <a:cs typeface="Arial" panose="020B0604020202020204" pitchFamily="34" charset="0"/>
                        </a:rPr>
                        <a:t>Business cards for physician office use</a:t>
                      </a:r>
                    </a:p>
                    <a:p>
                      <a:pPr marL="342900" marR="0" lvl="0" indent="-342900">
                        <a:lnSpc>
                          <a:spcPct val="100000"/>
                        </a:lnSpc>
                        <a:spcBef>
                          <a:spcPts val="0"/>
                        </a:spcBef>
                        <a:spcAft>
                          <a:spcPts val="0"/>
                        </a:spcAft>
                        <a:buFont typeface="Symbol" panose="05050102010706020507" pitchFamily="18" charset="2"/>
                        <a:buChar char=""/>
                        <a:tabLst>
                          <a:tab pos="5280025" algn="l"/>
                        </a:tabLst>
                      </a:pPr>
                      <a:r>
                        <a:rPr lang="en-US" sz="900">
                          <a:solidFill>
                            <a:schemeClr val="accent4"/>
                          </a:solidFill>
                          <a:effectLst/>
                          <a:latin typeface="Calibri" panose="020F0502020204030204" pitchFamily="34" charset="0"/>
                          <a:ea typeface="Calibri" panose="020F0502020204030204" pitchFamily="34" charset="0"/>
                          <a:cs typeface="Arial" panose="020B0604020202020204" pitchFamily="34" charset="0"/>
                        </a:rPr>
                        <a:t>Educational sessions with groups &amp; new physician groups</a:t>
                      </a:r>
                    </a:p>
                    <a:p>
                      <a:pPr marL="342900" marR="0" lvl="0" indent="-342900">
                        <a:lnSpc>
                          <a:spcPct val="100000"/>
                        </a:lnSpc>
                        <a:spcBef>
                          <a:spcPts val="0"/>
                        </a:spcBef>
                        <a:spcAft>
                          <a:spcPts val="0"/>
                        </a:spcAft>
                        <a:buFont typeface="Symbol" panose="05050102010706020507" pitchFamily="18" charset="2"/>
                        <a:buChar char=""/>
                        <a:tabLst>
                          <a:tab pos="5280025" algn="l"/>
                        </a:tabLst>
                      </a:pPr>
                      <a:r>
                        <a:rPr lang="en-US" sz="900">
                          <a:solidFill>
                            <a:schemeClr val="accent4"/>
                          </a:solidFill>
                          <a:effectLst/>
                          <a:latin typeface="Calibri" panose="020F0502020204030204" pitchFamily="34" charset="0"/>
                          <a:ea typeface="Calibri" panose="020F0502020204030204" pitchFamily="34" charset="0"/>
                          <a:cs typeface="Arial" panose="020B0604020202020204" pitchFamily="34" charset="0"/>
                        </a:rPr>
                        <a:t>Media ads</a:t>
                      </a:r>
                    </a:p>
                    <a:p>
                      <a:pPr marL="342900" marR="0" lvl="0" indent="-342900">
                        <a:lnSpc>
                          <a:spcPct val="100000"/>
                        </a:lnSpc>
                        <a:spcBef>
                          <a:spcPts val="0"/>
                        </a:spcBef>
                        <a:spcAft>
                          <a:spcPts val="0"/>
                        </a:spcAft>
                        <a:buFont typeface="Symbol" panose="05050102010706020507" pitchFamily="18" charset="2"/>
                        <a:buChar char=""/>
                        <a:tabLst>
                          <a:tab pos="5280025" algn="l"/>
                        </a:tabLst>
                      </a:pPr>
                      <a:r>
                        <a:rPr lang="en-US" sz="900">
                          <a:solidFill>
                            <a:schemeClr val="accent4"/>
                          </a:solidFill>
                          <a:effectLst/>
                          <a:latin typeface="Calibri" panose="020F0502020204030204" pitchFamily="34" charset="0"/>
                          <a:ea typeface="Calibri" panose="020F0502020204030204" pitchFamily="34" charset="0"/>
                          <a:cs typeface="Arial" panose="020B0604020202020204" pitchFamily="34" charset="0"/>
                        </a:rPr>
                        <a:t>Health fairs</a:t>
                      </a:r>
                    </a:p>
                    <a:p>
                      <a:pPr marL="342900" marR="0" lvl="0" indent="-342900">
                        <a:lnSpc>
                          <a:spcPct val="100000"/>
                        </a:lnSpc>
                        <a:spcBef>
                          <a:spcPts val="0"/>
                        </a:spcBef>
                        <a:spcAft>
                          <a:spcPts val="0"/>
                        </a:spcAft>
                        <a:buFont typeface="Symbol" panose="05050102010706020507" pitchFamily="18" charset="2"/>
                        <a:buChar char=""/>
                        <a:tabLst>
                          <a:tab pos="5280025" algn="l"/>
                        </a:tabLst>
                      </a:pPr>
                      <a:r>
                        <a:rPr lang="en-US" sz="900">
                          <a:solidFill>
                            <a:schemeClr val="accent4"/>
                          </a:solidFill>
                          <a:effectLst/>
                          <a:latin typeface="Calibri" panose="020F0502020204030204" pitchFamily="34" charset="0"/>
                          <a:ea typeface="Calibri" panose="020F0502020204030204" pitchFamily="34" charset="0"/>
                          <a:cs typeface="Arial" panose="020B0604020202020204" pitchFamily="34" charset="0"/>
                        </a:rPr>
                        <a:t>Reminder letters for recalls</a:t>
                      </a:r>
                    </a:p>
                    <a:p>
                      <a:pPr marL="342900" marR="0" lvl="0" indent="-342900">
                        <a:lnSpc>
                          <a:spcPct val="100000"/>
                        </a:lnSpc>
                        <a:spcBef>
                          <a:spcPts val="0"/>
                        </a:spcBef>
                        <a:spcAft>
                          <a:spcPts val="0"/>
                        </a:spcAft>
                        <a:buFont typeface="Symbol" panose="05050102010706020507" pitchFamily="18" charset="2"/>
                        <a:buChar char=""/>
                        <a:tabLst>
                          <a:tab pos="5280025" algn="l"/>
                        </a:tabLst>
                      </a:pPr>
                      <a:r>
                        <a:rPr lang="en-US" sz="900">
                          <a:solidFill>
                            <a:schemeClr val="accent4"/>
                          </a:solidFill>
                          <a:effectLst/>
                          <a:latin typeface="Calibri" panose="020F0502020204030204" pitchFamily="34" charset="0"/>
                          <a:ea typeface="Calibri" panose="020F0502020204030204" pitchFamily="34" charset="0"/>
                          <a:cs typeface="Arial" panose="020B0604020202020204" pitchFamily="34" charset="0"/>
                        </a:rPr>
                        <a:t>Promotional items</a:t>
                      </a:r>
                    </a:p>
                  </a:txBody>
                  <a:tcPr marL="31408" marR="31408" marT="0" marB="0"/>
                </a:tc>
                <a:tc>
                  <a:txBody>
                    <a:bodyPr/>
                    <a:lstStyle/>
                    <a:p>
                      <a:pPr marL="342900" marR="0" lvl="0" indent="-342900">
                        <a:lnSpc>
                          <a:spcPct val="100000"/>
                        </a:lnSpc>
                        <a:spcBef>
                          <a:spcPts val="0"/>
                        </a:spcBef>
                        <a:spcAft>
                          <a:spcPts val="0"/>
                        </a:spcAft>
                        <a:buFont typeface="Symbol" panose="05050102010706020507" pitchFamily="18" charset="2"/>
                        <a:buChar char=""/>
                        <a:tabLst>
                          <a:tab pos="5280025" algn="l"/>
                        </a:tabLst>
                      </a:pPr>
                      <a:r>
                        <a:rPr lang="en-US" sz="900">
                          <a:solidFill>
                            <a:schemeClr val="accent4"/>
                          </a:solidFill>
                          <a:effectLst/>
                          <a:latin typeface="Calibri" panose="020F0502020204030204" pitchFamily="34" charset="0"/>
                          <a:ea typeface="Calibri" panose="020F0502020204030204" pitchFamily="34" charset="0"/>
                          <a:cs typeface="Arial" panose="020B0604020202020204" pitchFamily="34" charset="0"/>
                        </a:rPr>
                        <a:t>Extended hours of operation one day per week as well as Saturday appointments</a:t>
                      </a:r>
                    </a:p>
                  </a:txBody>
                  <a:tcPr marL="31408" marR="31408" marT="0" marB="0"/>
                </a:tc>
                <a:extLst>
                  <a:ext uri="{0D108BD9-81ED-4DB2-BD59-A6C34878D82A}">
                    <a16:rowId xmlns:a16="http://schemas.microsoft.com/office/drawing/2014/main" val="3164317109"/>
                  </a:ext>
                </a:extLst>
              </a:tr>
              <a:tr h="317088">
                <a:tc>
                  <a:txBody>
                    <a:bodyPr/>
                    <a:lstStyle/>
                    <a:p>
                      <a:pPr marL="0" marR="0" algn="ctr">
                        <a:lnSpc>
                          <a:spcPct val="100000"/>
                        </a:lnSpc>
                        <a:spcBef>
                          <a:spcPts val="0"/>
                        </a:spcBef>
                        <a:spcAft>
                          <a:spcPts val="0"/>
                        </a:spcAft>
                      </a:pPr>
                      <a:r>
                        <a:rPr lang="en-US" sz="900" b="1" dirty="0">
                          <a:solidFill>
                            <a:schemeClr val="accent4"/>
                          </a:solidFill>
                          <a:effectLst/>
                          <a:latin typeface="Calibri" panose="020F0502020204030204" pitchFamily="34" charset="0"/>
                          <a:ea typeface="Yu Mincho" panose="02020400000000000000" pitchFamily="18" charset="-128"/>
                          <a:cs typeface="Arial" panose="020B0604020202020204" pitchFamily="34" charset="0"/>
                        </a:rPr>
                        <a:t>NL</a:t>
                      </a:r>
                    </a:p>
                  </a:txBody>
                  <a:tcPr marL="31408" marR="31408" marT="0" marB="0" anchor="ctr">
                    <a:solidFill>
                      <a:schemeClr val="accent2">
                        <a:lumMod val="20000"/>
                        <a:lumOff val="80000"/>
                      </a:schemeClr>
                    </a:solidFill>
                  </a:tcPr>
                </a:tc>
                <a:tc>
                  <a:txBody>
                    <a:bodyPr/>
                    <a:lstStyle/>
                    <a:p>
                      <a:pPr marL="342900" marR="0" lvl="0" indent="-342900">
                        <a:lnSpc>
                          <a:spcPct val="100000"/>
                        </a:lnSpc>
                        <a:spcBef>
                          <a:spcPts val="0"/>
                        </a:spcBef>
                        <a:spcAft>
                          <a:spcPts val="0"/>
                        </a:spcAft>
                        <a:buFont typeface="Symbol" panose="05050102010706020507" pitchFamily="18" charset="2"/>
                        <a:buChar char=""/>
                      </a:pPr>
                      <a:r>
                        <a:rPr lang="en-US" sz="900">
                          <a:solidFill>
                            <a:schemeClr val="accent4"/>
                          </a:solidFill>
                          <a:effectLst/>
                          <a:latin typeface="Calibri" panose="020F0502020204030204" pitchFamily="34" charset="0"/>
                          <a:ea typeface="Yu Mincho" panose="02020400000000000000" pitchFamily="18" charset="-128"/>
                          <a:cs typeface="Arial" panose="020B0604020202020204" pitchFamily="34" charset="0"/>
                        </a:rPr>
                        <a:t>Client reminders</a:t>
                      </a:r>
                    </a:p>
                    <a:p>
                      <a:pPr marL="342900" marR="0" lvl="0" indent="-342900">
                        <a:lnSpc>
                          <a:spcPct val="100000"/>
                        </a:lnSpc>
                        <a:spcBef>
                          <a:spcPts val="0"/>
                        </a:spcBef>
                        <a:spcAft>
                          <a:spcPts val="0"/>
                        </a:spcAft>
                        <a:buFont typeface="Symbol" panose="05050102010706020507" pitchFamily="18" charset="2"/>
                        <a:buChar char=""/>
                      </a:pPr>
                      <a:r>
                        <a:rPr lang="en-US" sz="900">
                          <a:solidFill>
                            <a:schemeClr val="accent4"/>
                          </a:solidFill>
                          <a:effectLst/>
                          <a:latin typeface="Calibri" panose="020F0502020204030204" pitchFamily="34" charset="0"/>
                          <a:ea typeface="Yu Mincho" panose="02020400000000000000" pitchFamily="18" charset="-128"/>
                          <a:cs typeface="Arial" panose="020B0604020202020204" pitchFamily="34" charset="0"/>
                        </a:rPr>
                        <a:t>Provider reminders and recall systems</a:t>
                      </a:r>
                    </a:p>
                    <a:p>
                      <a:pPr marL="342900" marR="0" lvl="0" indent="-342900">
                        <a:lnSpc>
                          <a:spcPct val="100000"/>
                        </a:lnSpc>
                        <a:spcBef>
                          <a:spcPts val="0"/>
                        </a:spcBef>
                        <a:spcAft>
                          <a:spcPts val="0"/>
                        </a:spcAft>
                        <a:buFont typeface="Symbol" panose="05050102010706020507" pitchFamily="18" charset="2"/>
                        <a:buChar char=""/>
                      </a:pPr>
                      <a:r>
                        <a:rPr lang="en-US" sz="900">
                          <a:solidFill>
                            <a:schemeClr val="accent4"/>
                          </a:solidFill>
                          <a:effectLst/>
                          <a:latin typeface="Calibri" panose="020F0502020204030204" pitchFamily="34" charset="0"/>
                          <a:ea typeface="Yu Mincho" panose="02020400000000000000" pitchFamily="18" charset="-128"/>
                          <a:cs typeface="Arial" panose="020B0604020202020204" pitchFamily="34" charset="0"/>
                        </a:rPr>
                        <a:t>Patient navigation</a:t>
                      </a:r>
                    </a:p>
                  </a:txBody>
                  <a:tcPr marL="31408" marR="31408" marT="0" marB="0"/>
                </a:tc>
                <a:tc>
                  <a:txBody>
                    <a:bodyPr/>
                    <a:lstStyle/>
                    <a:p>
                      <a:pPr marL="342900" marR="0" lvl="0" indent="-342900">
                        <a:lnSpc>
                          <a:spcPct val="100000"/>
                        </a:lnSpc>
                        <a:spcBef>
                          <a:spcPts val="0"/>
                        </a:spcBef>
                        <a:spcAft>
                          <a:spcPts val="0"/>
                        </a:spcAft>
                        <a:buFont typeface="Symbol" panose="05050102010706020507" pitchFamily="18" charset="2"/>
                        <a:buChar char=""/>
                        <a:tabLst>
                          <a:tab pos="5280025" algn="l"/>
                        </a:tabLst>
                      </a:pPr>
                      <a:endParaRPr lang="en-US" sz="900"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1408" marR="31408" marT="0" marB="0"/>
                </a:tc>
                <a:extLst>
                  <a:ext uri="{0D108BD9-81ED-4DB2-BD59-A6C34878D82A}">
                    <a16:rowId xmlns:a16="http://schemas.microsoft.com/office/drawing/2014/main" val="2524730475"/>
                  </a:ext>
                </a:extLst>
              </a:tr>
            </a:tbl>
          </a:graphicData>
        </a:graphic>
      </p:graphicFrame>
    </p:spTree>
    <p:extLst>
      <p:ext uri="{BB962C8B-B14F-4D97-AF65-F5344CB8AC3E}">
        <p14:creationId xmlns:p14="http://schemas.microsoft.com/office/powerpoint/2010/main" val="15628356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81DBEC2-8B01-26EA-C490-61DFB6FA8E30}"/>
              </a:ext>
            </a:extLst>
          </p:cNvPr>
          <p:cNvSpPr>
            <a:spLocks noGrp="1"/>
          </p:cNvSpPr>
          <p:nvPr>
            <p:ph type="title"/>
          </p:nvPr>
        </p:nvSpPr>
        <p:spPr>
          <a:xfrm>
            <a:off x="840871" y="389332"/>
            <a:ext cx="10380786" cy="345482"/>
          </a:xfrm>
        </p:spPr>
        <p:txBody>
          <a:bodyPr>
            <a:normAutofit/>
          </a:bodyPr>
          <a:lstStyle/>
          <a:p>
            <a:r>
              <a:rPr lang="en-US" sz="1600" dirty="0"/>
              <a:t>Strategies to Improve Breast Screening for First Nations, Inuit, and Métis (1/2)</a:t>
            </a:r>
          </a:p>
        </p:txBody>
      </p:sp>
      <p:graphicFrame>
        <p:nvGraphicFramePr>
          <p:cNvPr id="2" name="Table 1">
            <a:extLst>
              <a:ext uri="{FF2B5EF4-FFF2-40B4-BE49-F238E27FC236}">
                <a16:creationId xmlns:a16="http://schemas.microsoft.com/office/drawing/2014/main" id="{BB8D9A85-32B9-D24A-9B77-B42A120AF6A5}"/>
              </a:ext>
            </a:extLst>
          </p:cNvPr>
          <p:cNvGraphicFramePr>
            <a:graphicFrameLocks noGrp="1"/>
          </p:cNvGraphicFramePr>
          <p:nvPr>
            <p:extLst>
              <p:ext uri="{D42A27DB-BD31-4B8C-83A1-F6EECF244321}">
                <p14:modId xmlns:p14="http://schemas.microsoft.com/office/powerpoint/2010/main" val="2801271349"/>
              </p:ext>
            </p:extLst>
          </p:nvPr>
        </p:nvGraphicFramePr>
        <p:xfrm>
          <a:off x="258944" y="734814"/>
          <a:ext cx="11272206" cy="5866283"/>
        </p:xfrm>
        <a:graphic>
          <a:graphicData uri="http://schemas.openxmlformats.org/drawingml/2006/table">
            <a:tbl>
              <a:tblPr firstRow="1" firstCol="1"/>
              <a:tblGrid>
                <a:gridCol w="445063">
                  <a:extLst>
                    <a:ext uri="{9D8B030D-6E8A-4147-A177-3AD203B41FA5}">
                      <a16:colId xmlns:a16="http://schemas.microsoft.com/office/drawing/2014/main" val="1487116178"/>
                    </a:ext>
                  </a:extLst>
                </a:gridCol>
                <a:gridCol w="825388">
                  <a:extLst>
                    <a:ext uri="{9D8B030D-6E8A-4147-A177-3AD203B41FA5}">
                      <a16:colId xmlns:a16="http://schemas.microsoft.com/office/drawing/2014/main" val="1684580349"/>
                    </a:ext>
                  </a:extLst>
                </a:gridCol>
                <a:gridCol w="2557083">
                  <a:extLst>
                    <a:ext uri="{9D8B030D-6E8A-4147-A177-3AD203B41FA5}">
                      <a16:colId xmlns:a16="http://schemas.microsoft.com/office/drawing/2014/main" val="1215379995"/>
                    </a:ext>
                  </a:extLst>
                </a:gridCol>
                <a:gridCol w="1327094">
                  <a:extLst>
                    <a:ext uri="{9D8B030D-6E8A-4147-A177-3AD203B41FA5}">
                      <a16:colId xmlns:a16="http://schemas.microsoft.com/office/drawing/2014/main" val="847402121"/>
                    </a:ext>
                  </a:extLst>
                </a:gridCol>
                <a:gridCol w="6117578">
                  <a:extLst>
                    <a:ext uri="{9D8B030D-6E8A-4147-A177-3AD203B41FA5}">
                      <a16:colId xmlns:a16="http://schemas.microsoft.com/office/drawing/2014/main" val="1213246168"/>
                    </a:ext>
                  </a:extLst>
                </a:gridCol>
              </a:tblGrid>
              <a:tr h="248346">
                <a:tc>
                  <a:txBody>
                    <a:bodyPr/>
                    <a:lstStyle/>
                    <a:p>
                      <a:pPr marL="0" marR="0" algn="ctr">
                        <a:lnSpc>
                          <a:spcPct val="100000"/>
                        </a:lnSpc>
                        <a:spcBef>
                          <a:spcPts val="0"/>
                        </a:spcBef>
                        <a:spcAft>
                          <a:spcPts val="0"/>
                        </a:spcAft>
                      </a:pPr>
                      <a:r>
                        <a:rPr lang="en-US" sz="900" b="1" dirty="0">
                          <a:solidFill>
                            <a:schemeClr val="accent4"/>
                          </a:solidFill>
                          <a:effectLst/>
                        </a:rPr>
                        <a:t>P/T</a:t>
                      </a:r>
                      <a:endParaRPr lang="en-US" sz="900" b="1"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3211" marR="33211" marT="0" marB="0">
                    <a:solidFill>
                      <a:schemeClr val="accent2">
                        <a:lumMod val="20000"/>
                        <a:lumOff val="80000"/>
                      </a:schemeClr>
                    </a:solidFill>
                  </a:tcPr>
                </a:tc>
                <a:tc>
                  <a:txBody>
                    <a:bodyPr/>
                    <a:lstStyle/>
                    <a:p>
                      <a:pPr marL="0" marR="0" algn="ctr">
                        <a:lnSpc>
                          <a:spcPct val="100000"/>
                        </a:lnSpc>
                        <a:spcBef>
                          <a:spcPts val="0"/>
                        </a:spcBef>
                        <a:spcAft>
                          <a:spcPts val="0"/>
                        </a:spcAft>
                      </a:pPr>
                      <a:r>
                        <a:rPr lang="en-US" sz="900" b="1" dirty="0">
                          <a:solidFill>
                            <a:schemeClr val="accent4"/>
                          </a:solidFill>
                          <a:effectLst/>
                        </a:rPr>
                        <a:t>Intended Audiences</a:t>
                      </a:r>
                      <a:endParaRPr lang="en-US" sz="900" b="1"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3211" marR="33211" marT="0" marB="0" anchor="ctr">
                    <a:solidFill>
                      <a:schemeClr val="accent2">
                        <a:lumMod val="20000"/>
                        <a:lumOff val="80000"/>
                      </a:schemeClr>
                    </a:solidFill>
                  </a:tcPr>
                </a:tc>
                <a:tc>
                  <a:txBody>
                    <a:bodyPr/>
                    <a:lstStyle/>
                    <a:p>
                      <a:pPr marL="0" marR="0" algn="ctr">
                        <a:lnSpc>
                          <a:spcPct val="100000"/>
                        </a:lnSpc>
                        <a:spcBef>
                          <a:spcPts val="0"/>
                        </a:spcBef>
                        <a:spcAft>
                          <a:spcPts val="0"/>
                        </a:spcAft>
                      </a:pPr>
                      <a:r>
                        <a:rPr lang="en-US" sz="900" b="1">
                          <a:solidFill>
                            <a:schemeClr val="accent4"/>
                          </a:solidFill>
                          <a:effectLst/>
                        </a:rPr>
                        <a:t>Strategies used </a:t>
                      </a:r>
                      <a:endParaRPr lang="en-US" sz="900" b="1">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3211" marR="33211" marT="0" marB="0" anchor="ctr">
                    <a:solidFill>
                      <a:schemeClr val="accent2">
                        <a:lumMod val="20000"/>
                        <a:lumOff val="80000"/>
                      </a:schemeClr>
                    </a:solidFill>
                  </a:tcPr>
                </a:tc>
                <a:tc>
                  <a:txBody>
                    <a:bodyPr/>
                    <a:lstStyle/>
                    <a:p>
                      <a:pPr marL="0" marR="0" algn="ctr">
                        <a:lnSpc>
                          <a:spcPct val="100000"/>
                        </a:lnSpc>
                        <a:spcBef>
                          <a:spcPts val="0"/>
                        </a:spcBef>
                        <a:spcAft>
                          <a:spcPts val="0"/>
                        </a:spcAft>
                      </a:pPr>
                      <a:r>
                        <a:rPr lang="en-US" sz="900" b="1">
                          <a:solidFill>
                            <a:schemeClr val="accent4"/>
                          </a:solidFill>
                          <a:effectLst/>
                        </a:rPr>
                        <a:t>Strategy co-developed with community? </a:t>
                      </a:r>
                      <a:endParaRPr lang="en-US" sz="900" b="1">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3211" marR="33211" marT="0" marB="0">
                    <a:solidFill>
                      <a:schemeClr val="accent2">
                        <a:lumMod val="20000"/>
                        <a:lumOff val="80000"/>
                      </a:schemeClr>
                    </a:solidFill>
                  </a:tcPr>
                </a:tc>
                <a:tc>
                  <a:txBody>
                    <a:bodyPr/>
                    <a:lstStyle/>
                    <a:p>
                      <a:pPr marL="0" marR="0" algn="ctr">
                        <a:lnSpc>
                          <a:spcPct val="100000"/>
                        </a:lnSpc>
                        <a:spcBef>
                          <a:spcPts val="0"/>
                        </a:spcBef>
                        <a:spcAft>
                          <a:spcPts val="0"/>
                        </a:spcAft>
                      </a:pPr>
                      <a:r>
                        <a:rPr lang="en-US" sz="900" b="1" dirty="0">
                          <a:solidFill>
                            <a:schemeClr val="accent4"/>
                          </a:solidFill>
                          <a:effectLst/>
                        </a:rPr>
                        <a:t>Description of activities to improve screening for First Nations, Inuit, and Métis</a:t>
                      </a:r>
                      <a:endParaRPr lang="en-US" sz="900" b="1"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3211" marR="33211" marT="0" marB="0" anchor="ctr">
                    <a:solidFill>
                      <a:schemeClr val="accent2">
                        <a:lumMod val="20000"/>
                        <a:lumOff val="80000"/>
                      </a:schemeClr>
                    </a:solidFill>
                  </a:tcPr>
                </a:tc>
                <a:extLst>
                  <a:ext uri="{0D108BD9-81ED-4DB2-BD59-A6C34878D82A}">
                    <a16:rowId xmlns:a16="http://schemas.microsoft.com/office/drawing/2014/main" val="2295285155"/>
                  </a:ext>
                </a:extLst>
              </a:tr>
              <a:tr h="869211">
                <a:tc>
                  <a:txBody>
                    <a:bodyPr/>
                    <a:lstStyle/>
                    <a:p>
                      <a:pPr marL="0" marR="0" algn="ctr">
                        <a:lnSpc>
                          <a:spcPct val="100000"/>
                        </a:lnSpc>
                        <a:spcBef>
                          <a:spcPts val="0"/>
                        </a:spcBef>
                        <a:spcAft>
                          <a:spcPts val="0"/>
                        </a:spcAft>
                      </a:pPr>
                      <a:r>
                        <a:rPr lang="en-US" sz="900" b="1" dirty="0">
                          <a:solidFill>
                            <a:schemeClr val="accent4"/>
                          </a:solidFill>
                          <a:effectLst/>
                        </a:rPr>
                        <a:t>NT</a:t>
                      </a:r>
                      <a:endParaRPr lang="en-US" sz="900" b="1"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3211" marR="33211" marT="0" marB="0">
                    <a:solidFill>
                      <a:schemeClr val="accent2">
                        <a:lumMod val="20000"/>
                        <a:lumOff val="80000"/>
                      </a:schemeClr>
                    </a:solidFill>
                  </a:tcPr>
                </a:tc>
                <a:tc>
                  <a:txBody>
                    <a:bodyPr/>
                    <a:lstStyle/>
                    <a:p>
                      <a:pPr marL="171450" marR="0" lvl="0" indent="-171450">
                        <a:lnSpc>
                          <a:spcPct val="100000"/>
                        </a:lnSpc>
                        <a:spcBef>
                          <a:spcPts val="0"/>
                        </a:spcBef>
                        <a:spcAft>
                          <a:spcPts val="0"/>
                        </a:spcAft>
                        <a:buFont typeface="Arial" panose="020B0604020202020204" pitchFamily="34" charset="0"/>
                        <a:buChar char="•"/>
                      </a:pPr>
                      <a:r>
                        <a:rPr lang="en-US" sz="900">
                          <a:solidFill>
                            <a:schemeClr val="accent4"/>
                          </a:solidFill>
                          <a:effectLst/>
                        </a:rPr>
                        <a:t>First Nations</a:t>
                      </a:r>
                    </a:p>
                    <a:p>
                      <a:pPr marL="171450" marR="0" lvl="0" indent="-171450">
                        <a:lnSpc>
                          <a:spcPct val="100000"/>
                        </a:lnSpc>
                        <a:spcBef>
                          <a:spcPts val="0"/>
                        </a:spcBef>
                        <a:spcAft>
                          <a:spcPts val="0"/>
                        </a:spcAft>
                        <a:buFont typeface="Arial" panose="020B0604020202020204" pitchFamily="34" charset="0"/>
                        <a:buChar char="•"/>
                      </a:pPr>
                      <a:r>
                        <a:rPr lang="en-US" sz="900">
                          <a:solidFill>
                            <a:schemeClr val="accent4"/>
                          </a:solidFill>
                          <a:effectLst/>
                        </a:rPr>
                        <a:t>Inuit</a:t>
                      </a:r>
                    </a:p>
                    <a:p>
                      <a:pPr marL="171450" marR="0" lvl="0" indent="-171450">
                        <a:lnSpc>
                          <a:spcPct val="100000"/>
                        </a:lnSpc>
                        <a:spcBef>
                          <a:spcPts val="0"/>
                        </a:spcBef>
                        <a:spcAft>
                          <a:spcPts val="0"/>
                        </a:spcAft>
                        <a:buFont typeface="Arial" panose="020B0604020202020204" pitchFamily="34" charset="0"/>
                        <a:buChar char="•"/>
                      </a:pPr>
                      <a:r>
                        <a:rPr lang="en-US" sz="900">
                          <a:solidFill>
                            <a:schemeClr val="accent4"/>
                          </a:solidFill>
                          <a:effectLst/>
                        </a:rPr>
                        <a:t>Métis</a:t>
                      </a:r>
                      <a:endParaRPr lang="en-US" sz="9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3211" marR="33211" marT="0" marB="0"/>
                </a:tc>
                <a:tc>
                  <a:txBody>
                    <a:bodyPr/>
                    <a:lstStyle/>
                    <a:p>
                      <a:pPr marL="342900" marR="0" lvl="0" indent="-342900">
                        <a:lnSpc>
                          <a:spcPct val="100000"/>
                        </a:lnSpc>
                        <a:spcBef>
                          <a:spcPts val="0"/>
                        </a:spcBef>
                        <a:spcAft>
                          <a:spcPts val="0"/>
                        </a:spcAft>
                        <a:buFont typeface="Symbol" panose="05050102010706020507" pitchFamily="18" charset="2"/>
                        <a:buChar char=""/>
                      </a:pPr>
                      <a:r>
                        <a:rPr lang="en-CA" sz="900" dirty="0">
                          <a:solidFill>
                            <a:schemeClr val="accent4"/>
                          </a:solidFill>
                          <a:effectLst/>
                        </a:rPr>
                        <a:t>Education </a:t>
                      </a:r>
                      <a:endParaRPr lang="en-US" sz="900" dirty="0">
                        <a:solidFill>
                          <a:schemeClr val="accent4"/>
                        </a:solidFill>
                        <a:effectLst/>
                      </a:endParaRPr>
                    </a:p>
                    <a:p>
                      <a:pPr marL="342900" marR="0" lvl="0" indent="-342900">
                        <a:lnSpc>
                          <a:spcPct val="100000"/>
                        </a:lnSpc>
                        <a:spcBef>
                          <a:spcPts val="0"/>
                        </a:spcBef>
                        <a:spcAft>
                          <a:spcPts val="0"/>
                        </a:spcAft>
                        <a:buFont typeface="Symbol" panose="05050102010706020507" pitchFamily="18" charset="2"/>
                        <a:buChar char=""/>
                      </a:pPr>
                      <a:r>
                        <a:rPr lang="en-CA" sz="900" dirty="0">
                          <a:solidFill>
                            <a:schemeClr val="accent4"/>
                          </a:solidFill>
                          <a:effectLst/>
                        </a:rPr>
                        <a:t>Media (small and mass)</a:t>
                      </a:r>
                      <a:endParaRPr lang="en-US" sz="900" dirty="0">
                        <a:solidFill>
                          <a:schemeClr val="accent4"/>
                        </a:solidFill>
                        <a:effectLst/>
                      </a:endParaRPr>
                    </a:p>
                    <a:p>
                      <a:pPr marL="342900" marR="0" lvl="0" indent="-342900">
                        <a:lnSpc>
                          <a:spcPct val="100000"/>
                        </a:lnSpc>
                        <a:spcBef>
                          <a:spcPts val="0"/>
                        </a:spcBef>
                        <a:spcAft>
                          <a:spcPts val="0"/>
                        </a:spcAft>
                        <a:buFont typeface="Symbol" panose="05050102010706020507" pitchFamily="18" charset="2"/>
                        <a:buChar char=""/>
                      </a:pPr>
                      <a:r>
                        <a:rPr lang="en-CA" sz="900" dirty="0">
                          <a:solidFill>
                            <a:schemeClr val="accent4"/>
                          </a:solidFill>
                          <a:effectLst/>
                        </a:rPr>
                        <a:t>Client reminder </a:t>
                      </a:r>
                      <a:endParaRPr lang="en-US" sz="900" dirty="0">
                        <a:solidFill>
                          <a:schemeClr val="accent4"/>
                        </a:solidFill>
                        <a:effectLst/>
                      </a:endParaRPr>
                    </a:p>
                    <a:p>
                      <a:pPr marL="342900" marR="0" lvl="0" indent="-342900">
                        <a:lnSpc>
                          <a:spcPct val="100000"/>
                        </a:lnSpc>
                        <a:spcBef>
                          <a:spcPts val="0"/>
                        </a:spcBef>
                        <a:spcAft>
                          <a:spcPts val="0"/>
                        </a:spcAft>
                        <a:buFont typeface="Symbol" panose="05050102010706020507" pitchFamily="18" charset="2"/>
                        <a:buChar char=""/>
                      </a:pPr>
                      <a:r>
                        <a:rPr lang="en-CA" sz="900" dirty="0">
                          <a:solidFill>
                            <a:schemeClr val="accent4"/>
                          </a:solidFill>
                          <a:effectLst/>
                        </a:rPr>
                        <a:t>Recall system</a:t>
                      </a:r>
                      <a:endParaRPr lang="en-US" sz="900" dirty="0">
                        <a:solidFill>
                          <a:schemeClr val="accent4"/>
                        </a:solidFill>
                        <a:effectLst/>
                      </a:endParaRPr>
                    </a:p>
                    <a:p>
                      <a:pPr marL="342900" marR="0" lvl="0" indent="-342900">
                        <a:lnSpc>
                          <a:spcPct val="100000"/>
                        </a:lnSpc>
                        <a:spcBef>
                          <a:spcPts val="0"/>
                        </a:spcBef>
                        <a:spcAft>
                          <a:spcPts val="0"/>
                        </a:spcAft>
                        <a:buFont typeface="Symbol" panose="05050102010706020507" pitchFamily="18" charset="2"/>
                        <a:buChar char=""/>
                      </a:pPr>
                      <a:r>
                        <a:rPr lang="en-CA" sz="900" dirty="0">
                          <a:solidFill>
                            <a:schemeClr val="accent4"/>
                          </a:solidFill>
                          <a:effectLst/>
                        </a:rPr>
                        <a:t>Patient navigation</a:t>
                      </a:r>
                      <a:endParaRPr lang="en-US" sz="900" dirty="0">
                        <a:solidFill>
                          <a:schemeClr val="accent4"/>
                        </a:solidFill>
                        <a:effectLst/>
                      </a:endParaRPr>
                    </a:p>
                    <a:p>
                      <a:pPr marL="342900" marR="0" lvl="0" indent="-342900">
                        <a:lnSpc>
                          <a:spcPct val="100000"/>
                        </a:lnSpc>
                        <a:spcBef>
                          <a:spcPts val="0"/>
                        </a:spcBef>
                        <a:spcAft>
                          <a:spcPts val="0"/>
                        </a:spcAft>
                        <a:buFont typeface="Symbol" panose="05050102010706020507" pitchFamily="18" charset="2"/>
                        <a:buChar char=""/>
                      </a:pPr>
                      <a:r>
                        <a:rPr lang="en-CA" sz="900" dirty="0">
                          <a:solidFill>
                            <a:schemeClr val="accent4"/>
                          </a:solidFill>
                          <a:effectLst/>
                        </a:rPr>
                        <a:t>Healthcare provider cultural competency training</a:t>
                      </a:r>
                      <a:endParaRPr lang="en-US" sz="900" dirty="0">
                        <a:solidFill>
                          <a:schemeClr val="accent4"/>
                        </a:solidFill>
                        <a:effectLst/>
                        <a:latin typeface="Calibri" panose="020F0502020204030204" pitchFamily="34" charset="0"/>
                        <a:ea typeface="Calibri" panose="020F0502020204030204" pitchFamily="34" charset="0"/>
                        <a:cs typeface="Arial" panose="020B0604020202020204" pitchFamily="34" charset="0"/>
                      </a:endParaRPr>
                    </a:p>
                  </a:txBody>
                  <a:tcPr marL="33211" marR="33211" marT="0" marB="0"/>
                </a:tc>
                <a:tc>
                  <a:txBody>
                    <a:bodyPr/>
                    <a:lstStyle/>
                    <a:p>
                      <a:pPr marL="0" marR="0">
                        <a:lnSpc>
                          <a:spcPct val="100000"/>
                        </a:lnSpc>
                        <a:spcBef>
                          <a:spcPts val="0"/>
                        </a:spcBef>
                        <a:spcAft>
                          <a:spcPts val="0"/>
                        </a:spcAft>
                      </a:pPr>
                      <a:r>
                        <a:rPr lang="en-US" sz="900" dirty="0">
                          <a:solidFill>
                            <a:schemeClr val="accent4"/>
                          </a:solidFill>
                          <a:effectLst/>
                        </a:rPr>
                        <a:t>All: ✓</a:t>
                      </a:r>
                      <a:endParaRPr lang="en-US" sz="900" dirty="0">
                        <a:solidFill>
                          <a:schemeClr val="accent4"/>
                        </a:solidFill>
                        <a:effectLst/>
                        <a:latin typeface="Calibri" panose="020F0502020204030204" pitchFamily="34" charset="0"/>
                        <a:ea typeface="Calibri" panose="020F0502020204030204" pitchFamily="34" charset="0"/>
                        <a:cs typeface="Arial" panose="020B0604020202020204" pitchFamily="34" charset="0"/>
                      </a:endParaRPr>
                    </a:p>
                  </a:txBody>
                  <a:tcPr marL="33211" marR="33211" marT="0" marB="0"/>
                </a:tc>
                <a:tc>
                  <a:txBody>
                    <a:bodyPr/>
                    <a:lstStyle/>
                    <a:p>
                      <a:pPr marL="342900" marR="0" lvl="0" indent="-342900">
                        <a:lnSpc>
                          <a:spcPct val="100000"/>
                        </a:lnSpc>
                        <a:spcBef>
                          <a:spcPts val="0"/>
                        </a:spcBef>
                        <a:spcAft>
                          <a:spcPts val="0"/>
                        </a:spcAft>
                        <a:buFont typeface="Symbol" panose="05050102010706020507" pitchFamily="18" charset="2"/>
                        <a:buChar char=""/>
                        <a:tabLst>
                          <a:tab pos="5280025" algn="l"/>
                        </a:tabLst>
                      </a:pPr>
                      <a:r>
                        <a:rPr lang="en-CA" sz="900" dirty="0">
                          <a:solidFill>
                            <a:schemeClr val="accent4"/>
                          </a:solidFill>
                          <a:effectLst/>
                        </a:rPr>
                        <a:t>Breast Cancer Screening awareness kits were developed and distributed to the community health representatives in all community health centres to promote education at a local level</a:t>
                      </a:r>
                      <a:endParaRPr lang="en-US" sz="900" dirty="0">
                        <a:solidFill>
                          <a:schemeClr val="accent4"/>
                        </a:solidFill>
                        <a:effectLst/>
                      </a:endParaRPr>
                    </a:p>
                    <a:p>
                      <a:pPr marL="342900" marR="0" lvl="0" indent="-342900">
                        <a:lnSpc>
                          <a:spcPct val="100000"/>
                        </a:lnSpc>
                        <a:spcBef>
                          <a:spcPts val="0"/>
                        </a:spcBef>
                        <a:spcAft>
                          <a:spcPts val="0"/>
                        </a:spcAft>
                        <a:buFont typeface="Symbol" panose="05050102010706020507" pitchFamily="18" charset="2"/>
                        <a:buChar char=""/>
                        <a:tabLst>
                          <a:tab pos="5280025" algn="l"/>
                        </a:tabLst>
                      </a:pPr>
                      <a:r>
                        <a:rPr lang="en-CA" sz="900" dirty="0">
                          <a:solidFill>
                            <a:schemeClr val="accent4"/>
                          </a:solidFill>
                          <a:effectLst/>
                        </a:rPr>
                        <a:t>Social media posts created and launched on the Northwest Territories Health and Social Services social media platforms (Twitter, Facebook, </a:t>
                      </a:r>
                      <a:r>
                        <a:rPr lang="en-CA" sz="900" dirty="0" err="1">
                          <a:solidFill>
                            <a:schemeClr val="accent4"/>
                          </a:solidFill>
                          <a:effectLst/>
                        </a:rPr>
                        <a:t>instgram</a:t>
                      </a:r>
                      <a:r>
                        <a:rPr lang="en-CA" sz="900" dirty="0">
                          <a:solidFill>
                            <a:schemeClr val="accent4"/>
                          </a:solidFill>
                          <a:effectLst/>
                        </a:rPr>
                        <a:t>) </a:t>
                      </a:r>
                      <a:endParaRPr lang="en-US" sz="900" dirty="0">
                        <a:solidFill>
                          <a:schemeClr val="accent4"/>
                        </a:solidFill>
                        <a:effectLst/>
                      </a:endParaRPr>
                    </a:p>
                    <a:p>
                      <a:pPr marL="342900" marR="0" lvl="0" indent="-342900">
                        <a:lnSpc>
                          <a:spcPct val="100000"/>
                        </a:lnSpc>
                        <a:spcBef>
                          <a:spcPts val="0"/>
                        </a:spcBef>
                        <a:spcAft>
                          <a:spcPts val="0"/>
                        </a:spcAft>
                        <a:buFont typeface="Symbol" panose="05050102010706020507" pitchFamily="18" charset="2"/>
                        <a:buChar char=""/>
                        <a:tabLst>
                          <a:tab pos="5280025" algn="l"/>
                        </a:tabLst>
                      </a:pPr>
                      <a:r>
                        <a:rPr lang="en-CA" sz="900" dirty="0">
                          <a:solidFill>
                            <a:schemeClr val="accent4"/>
                          </a:solidFill>
                          <a:effectLst/>
                        </a:rPr>
                        <a:t>Reminder letters mailed to patients</a:t>
                      </a:r>
                      <a:endParaRPr lang="en-US" sz="900" dirty="0">
                        <a:solidFill>
                          <a:schemeClr val="accent4"/>
                        </a:solidFill>
                        <a:effectLst/>
                      </a:endParaRPr>
                    </a:p>
                    <a:p>
                      <a:pPr marL="342900" marR="0" lvl="0" indent="-342900">
                        <a:lnSpc>
                          <a:spcPct val="100000"/>
                        </a:lnSpc>
                        <a:spcBef>
                          <a:spcPts val="0"/>
                        </a:spcBef>
                        <a:spcAft>
                          <a:spcPts val="0"/>
                        </a:spcAft>
                        <a:buFont typeface="Symbol" panose="05050102010706020507" pitchFamily="18" charset="2"/>
                        <a:buChar char=""/>
                      </a:pPr>
                      <a:r>
                        <a:rPr lang="en-CA" sz="900" dirty="0">
                          <a:solidFill>
                            <a:schemeClr val="accent4"/>
                          </a:solidFill>
                          <a:effectLst/>
                        </a:rPr>
                        <a:t>Recall system for patients in place </a:t>
                      </a:r>
                      <a:endParaRPr lang="en-US" sz="900" dirty="0">
                        <a:solidFill>
                          <a:schemeClr val="accent4"/>
                        </a:solidFill>
                        <a:effectLst/>
                      </a:endParaRPr>
                    </a:p>
                    <a:p>
                      <a:pPr marL="342900" marR="0" lvl="0" indent="-342900">
                        <a:lnSpc>
                          <a:spcPct val="100000"/>
                        </a:lnSpc>
                        <a:spcBef>
                          <a:spcPts val="0"/>
                        </a:spcBef>
                        <a:spcAft>
                          <a:spcPts val="0"/>
                        </a:spcAft>
                        <a:buFont typeface="Symbol" panose="05050102010706020507" pitchFamily="18" charset="2"/>
                        <a:buChar char=""/>
                      </a:pPr>
                      <a:r>
                        <a:rPr lang="en-US" sz="900" dirty="0">
                          <a:solidFill>
                            <a:schemeClr val="accent4"/>
                          </a:solidFill>
                          <a:effectLst/>
                        </a:rPr>
                        <a:t>1:1 health education available with HCP’s in primary care clinics and community health </a:t>
                      </a:r>
                      <a:r>
                        <a:rPr lang="en-US" sz="900" dirty="0" err="1">
                          <a:solidFill>
                            <a:schemeClr val="accent4"/>
                          </a:solidFill>
                          <a:effectLst/>
                        </a:rPr>
                        <a:t>centres</a:t>
                      </a:r>
                      <a:endParaRPr lang="en-US" sz="900" dirty="0">
                        <a:solidFill>
                          <a:schemeClr val="accent4"/>
                        </a:solidFill>
                        <a:effectLst/>
                        <a:latin typeface="Calibri" panose="020F0502020204030204" pitchFamily="34" charset="0"/>
                        <a:ea typeface="Calibri" panose="020F0502020204030204" pitchFamily="34" charset="0"/>
                        <a:cs typeface="Arial" panose="020B0604020202020204" pitchFamily="34" charset="0"/>
                      </a:endParaRPr>
                    </a:p>
                  </a:txBody>
                  <a:tcPr marL="33211" marR="33211" marT="0" marB="0"/>
                </a:tc>
                <a:extLst>
                  <a:ext uri="{0D108BD9-81ED-4DB2-BD59-A6C34878D82A}">
                    <a16:rowId xmlns:a16="http://schemas.microsoft.com/office/drawing/2014/main" val="1105453869"/>
                  </a:ext>
                </a:extLst>
              </a:tr>
              <a:tr h="869211">
                <a:tc>
                  <a:txBody>
                    <a:bodyPr/>
                    <a:lstStyle/>
                    <a:p>
                      <a:pPr marL="0" marR="0" algn="ctr">
                        <a:lnSpc>
                          <a:spcPct val="100000"/>
                        </a:lnSpc>
                        <a:spcBef>
                          <a:spcPts val="0"/>
                        </a:spcBef>
                        <a:spcAft>
                          <a:spcPts val="0"/>
                        </a:spcAft>
                      </a:pPr>
                      <a:r>
                        <a:rPr lang="en-US" sz="900" b="1" dirty="0">
                          <a:solidFill>
                            <a:schemeClr val="accent4"/>
                          </a:solidFill>
                          <a:effectLst/>
                        </a:rPr>
                        <a:t>BC</a:t>
                      </a:r>
                      <a:endParaRPr lang="en-US" sz="900" b="1"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3211" marR="33211" marT="0" marB="0">
                    <a:solidFill>
                      <a:schemeClr val="accent2">
                        <a:lumMod val="20000"/>
                        <a:lumOff val="80000"/>
                      </a:schemeClr>
                    </a:solidFill>
                  </a:tcPr>
                </a:tc>
                <a:tc>
                  <a:txBody>
                    <a:bodyPr/>
                    <a:lstStyle/>
                    <a:p>
                      <a:pPr marL="171450" marR="0" lvl="0" indent="-171450">
                        <a:lnSpc>
                          <a:spcPct val="100000"/>
                        </a:lnSpc>
                        <a:spcBef>
                          <a:spcPts val="0"/>
                        </a:spcBef>
                        <a:spcAft>
                          <a:spcPts val="0"/>
                        </a:spcAft>
                        <a:buFont typeface="Arial" panose="020B0604020202020204" pitchFamily="34" charset="0"/>
                        <a:buChar char="•"/>
                      </a:pPr>
                      <a:r>
                        <a:rPr lang="en-US" sz="900" dirty="0">
                          <a:solidFill>
                            <a:schemeClr val="accent4"/>
                          </a:solidFill>
                          <a:effectLst/>
                        </a:rPr>
                        <a:t>First Nations</a:t>
                      </a:r>
                      <a:endParaRPr lang="en-US" sz="900" dirty="0">
                        <a:solidFill>
                          <a:schemeClr val="accent4"/>
                        </a:solidFill>
                        <a:effectLst/>
                        <a:latin typeface="Calibri" panose="020F0502020204030204" pitchFamily="34" charset="0"/>
                        <a:ea typeface="Calibri" panose="020F0502020204030204" pitchFamily="34" charset="0"/>
                        <a:cs typeface="Arial" panose="020B0604020202020204" pitchFamily="34" charset="0"/>
                      </a:endParaRPr>
                    </a:p>
                  </a:txBody>
                  <a:tcPr marL="33211" marR="33211" marT="0" marB="0"/>
                </a:tc>
                <a:tc>
                  <a:txBody>
                    <a:bodyPr/>
                    <a:lstStyle/>
                    <a:p>
                      <a:pPr marL="342900" marR="0" lvl="0" indent="-342900">
                        <a:lnSpc>
                          <a:spcPct val="100000"/>
                        </a:lnSpc>
                        <a:spcBef>
                          <a:spcPts val="0"/>
                        </a:spcBef>
                        <a:spcAft>
                          <a:spcPts val="0"/>
                        </a:spcAft>
                        <a:buFont typeface="Symbol" panose="05050102010706020507" pitchFamily="18" charset="2"/>
                        <a:buChar char=""/>
                      </a:pPr>
                      <a:r>
                        <a:rPr lang="en-US" sz="900">
                          <a:solidFill>
                            <a:schemeClr val="accent4"/>
                          </a:solidFill>
                          <a:effectLst/>
                        </a:rPr>
                        <a:t>Website</a:t>
                      </a:r>
                    </a:p>
                    <a:p>
                      <a:pPr marL="342900" marR="0" lvl="0" indent="-342900">
                        <a:lnSpc>
                          <a:spcPct val="100000"/>
                        </a:lnSpc>
                        <a:spcBef>
                          <a:spcPts val="0"/>
                        </a:spcBef>
                        <a:spcAft>
                          <a:spcPts val="0"/>
                        </a:spcAft>
                        <a:buFont typeface="Symbol" panose="05050102010706020507" pitchFamily="18" charset="2"/>
                        <a:buChar char=""/>
                      </a:pPr>
                      <a:r>
                        <a:rPr lang="en-US" sz="900">
                          <a:solidFill>
                            <a:schemeClr val="accent4"/>
                          </a:solidFill>
                          <a:effectLst/>
                        </a:rPr>
                        <a:t>Print resources</a:t>
                      </a:r>
                    </a:p>
                    <a:p>
                      <a:pPr marL="342900" marR="0" lvl="0" indent="-342900">
                        <a:lnSpc>
                          <a:spcPct val="100000"/>
                        </a:lnSpc>
                        <a:spcBef>
                          <a:spcPts val="0"/>
                        </a:spcBef>
                        <a:spcAft>
                          <a:spcPts val="0"/>
                        </a:spcAft>
                        <a:buFont typeface="Symbol" panose="05050102010706020507" pitchFamily="18" charset="2"/>
                        <a:buChar char=""/>
                      </a:pPr>
                      <a:r>
                        <a:rPr lang="en-US" sz="900">
                          <a:solidFill>
                            <a:schemeClr val="accent4"/>
                          </a:solidFill>
                          <a:effectLst/>
                        </a:rPr>
                        <a:t>Peer support materials</a:t>
                      </a:r>
                    </a:p>
                    <a:p>
                      <a:pPr marL="342900" marR="0" lvl="0" indent="-342900">
                        <a:lnSpc>
                          <a:spcPct val="100000"/>
                        </a:lnSpc>
                        <a:spcBef>
                          <a:spcPts val="0"/>
                        </a:spcBef>
                        <a:spcAft>
                          <a:spcPts val="0"/>
                        </a:spcAft>
                        <a:buFont typeface="Symbol" panose="05050102010706020507" pitchFamily="18" charset="2"/>
                        <a:buChar char=""/>
                      </a:pPr>
                      <a:r>
                        <a:rPr lang="en-US" sz="900">
                          <a:solidFill>
                            <a:schemeClr val="accent4"/>
                          </a:solidFill>
                          <a:effectLst/>
                        </a:rPr>
                        <a:t>Provider materials</a:t>
                      </a:r>
                    </a:p>
                    <a:p>
                      <a:pPr marL="342900" marR="0" lvl="0" indent="-342900">
                        <a:lnSpc>
                          <a:spcPct val="100000"/>
                        </a:lnSpc>
                        <a:spcBef>
                          <a:spcPts val="0"/>
                        </a:spcBef>
                        <a:spcAft>
                          <a:spcPts val="0"/>
                        </a:spcAft>
                        <a:buFont typeface="Symbol" panose="05050102010706020507" pitchFamily="18" charset="2"/>
                        <a:buChar char=""/>
                      </a:pPr>
                      <a:r>
                        <a:rPr lang="en-US" sz="900">
                          <a:solidFill>
                            <a:schemeClr val="accent4"/>
                          </a:solidFill>
                          <a:effectLst/>
                        </a:rPr>
                        <a:t>Mobile screening First Nations communities</a:t>
                      </a:r>
                    </a:p>
                    <a:p>
                      <a:pPr marL="342900" marR="0" lvl="0" indent="-342900">
                        <a:lnSpc>
                          <a:spcPct val="100000"/>
                        </a:lnSpc>
                        <a:spcBef>
                          <a:spcPts val="0"/>
                        </a:spcBef>
                        <a:spcAft>
                          <a:spcPts val="0"/>
                        </a:spcAft>
                        <a:buFont typeface="Symbol" panose="05050102010706020507" pitchFamily="18" charset="2"/>
                        <a:buChar char=""/>
                      </a:pPr>
                      <a:r>
                        <a:rPr lang="en-US" sz="900">
                          <a:solidFill>
                            <a:schemeClr val="accent4"/>
                          </a:solidFill>
                          <a:effectLst/>
                        </a:rPr>
                        <a:t>Community-based outreach</a:t>
                      </a:r>
                    </a:p>
                    <a:p>
                      <a:pPr marL="342900" marR="0" lvl="0" indent="-342900">
                        <a:lnSpc>
                          <a:spcPct val="100000"/>
                        </a:lnSpc>
                        <a:spcBef>
                          <a:spcPts val="0"/>
                        </a:spcBef>
                        <a:spcAft>
                          <a:spcPts val="0"/>
                        </a:spcAft>
                        <a:buFont typeface="Symbol" panose="05050102010706020507" pitchFamily="18" charset="2"/>
                        <a:buChar char=""/>
                      </a:pPr>
                      <a:r>
                        <a:rPr lang="en-US" sz="900">
                          <a:solidFill>
                            <a:schemeClr val="accent4"/>
                          </a:solidFill>
                          <a:effectLst/>
                        </a:rPr>
                        <a:t>Patient videos</a:t>
                      </a:r>
                      <a:endParaRPr lang="en-US" sz="900">
                        <a:solidFill>
                          <a:schemeClr val="accent4"/>
                        </a:solidFill>
                        <a:effectLst/>
                        <a:latin typeface="Calibri" panose="020F0502020204030204" pitchFamily="34" charset="0"/>
                        <a:ea typeface="Calibri" panose="020F0502020204030204" pitchFamily="34" charset="0"/>
                        <a:cs typeface="Arial" panose="020B0604020202020204" pitchFamily="34" charset="0"/>
                      </a:endParaRPr>
                    </a:p>
                  </a:txBody>
                  <a:tcPr marL="33211" marR="33211" marT="0" marB="0"/>
                </a:tc>
                <a:tc>
                  <a:txBody>
                    <a:bodyPr/>
                    <a:lstStyle/>
                    <a:p>
                      <a:pPr marL="0" marR="0">
                        <a:lnSpc>
                          <a:spcPct val="100000"/>
                        </a:lnSpc>
                        <a:spcBef>
                          <a:spcPts val="0"/>
                        </a:spcBef>
                        <a:spcAft>
                          <a:spcPts val="0"/>
                        </a:spcAft>
                      </a:pPr>
                      <a:r>
                        <a:rPr lang="en-US" sz="900">
                          <a:solidFill>
                            <a:schemeClr val="accent4"/>
                          </a:solidFill>
                          <a:effectLst/>
                        </a:rPr>
                        <a:t>All: ✓</a:t>
                      </a:r>
                      <a:endParaRPr lang="en-US" sz="900">
                        <a:solidFill>
                          <a:schemeClr val="accent4"/>
                        </a:solidFill>
                        <a:effectLst/>
                        <a:latin typeface="Calibri" panose="020F0502020204030204" pitchFamily="34" charset="0"/>
                        <a:ea typeface="Calibri" panose="020F0502020204030204" pitchFamily="34" charset="0"/>
                        <a:cs typeface="Arial" panose="020B0604020202020204" pitchFamily="34" charset="0"/>
                      </a:endParaRPr>
                    </a:p>
                  </a:txBody>
                  <a:tcPr marL="33211" marR="33211" marT="0" marB="0"/>
                </a:tc>
                <a:tc>
                  <a:txBody>
                    <a:bodyPr/>
                    <a:lstStyle/>
                    <a:p>
                      <a:pPr marL="342900" marR="0" lvl="0" indent="-342900">
                        <a:lnSpc>
                          <a:spcPct val="100000"/>
                        </a:lnSpc>
                        <a:spcBef>
                          <a:spcPts val="0"/>
                        </a:spcBef>
                        <a:spcAft>
                          <a:spcPts val="0"/>
                        </a:spcAft>
                        <a:buFont typeface="Symbol" panose="05050102010706020507" pitchFamily="18" charset="2"/>
                        <a:buChar char=""/>
                      </a:pPr>
                      <a:r>
                        <a:rPr lang="en-US" sz="900">
                          <a:solidFill>
                            <a:schemeClr val="accent4"/>
                          </a:solidFill>
                          <a:effectLst/>
                        </a:rPr>
                        <a:t>BC Cancer is partnering with First Nations Health Authority to co-design interventions and promotional activities to engage First Nations population in BC. Breast screening services are also delivered to First Nations communities via the mobile mammography service.</a:t>
                      </a:r>
                      <a:endParaRPr lang="en-US" sz="900">
                        <a:solidFill>
                          <a:schemeClr val="accent4"/>
                        </a:solidFill>
                        <a:effectLst/>
                        <a:latin typeface="Calibri" panose="020F0502020204030204" pitchFamily="34" charset="0"/>
                        <a:ea typeface="Calibri" panose="020F0502020204030204" pitchFamily="34" charset="0"/>
                        <a:cs typeface="Arial" panose="020B0604020202020204" pitchFamily="34" charset="0"/>
                      </a:endParaRPr>
                    </a:p>
                  </a:txBody>
                  <a:tcPr marL="33211" marR="33211" marT="0" marB="0"/>
                </a:tc>
                <a:extLst>
                  <a:ext uri="{0D108BD9-81ED-4DB2-BD59-A6C34878D82A}">
                    <a16:rowId xmlns:a16="http://schemas.microsoft.com/office/drawing/2014/main" val="1694749875"/>
                  </a:ext>
                </a:extLst>
              </a:tr>
              <a:tr h="1365903">
                <a:tc>
                  <a:txBody>
                    <a:bodyPr/>
                    <a:lstStyle/>
                    <a:p>
                      <a:pPr marL="0" marR="0" algn="ctr">
                        <a:lnSpc>
                          <a:spcPct val="100000"/>
                        </a:lnSpc>
                        <a:spcBef>
                          <a:spcPts val="0"/>
                        </a:spcBef>
                        <a:spcAft>
                          <a:spcPts val="0"/>
                        </a:spcAft>
                      </a:pPr>
                      <a:r>
                        <a:rPr lang="en-US" sz="900" b="1" dirty="0">
                          <a:solidFill>
                            <a:schemeClr val="accent4"/>
                          </a:solidFill>
                          <a:effectLst/>
                        </a:rPr>
                        <a:t>AB</a:t>
                      </a:r>
                      <a:endParaRPr lang="en-US" sz="900" b="1"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3211" marR="33211" marT="0" marB="0">
                    <a:solidFill>
                      <a:schemeClr val="accent2">
                        <a:lumMod val="20000"/>
                        <a:lumOff val="80000"/>
                      </a:schemeClr>
                    </a:solidFill>
                  </a:tcPr>
                </a:tc>
                <a:tc>
                  <a:txBody>
                    <a:bodyPr/>
                    <a:lstStyle/>
                    <a:p>
                      <a:pPr marL="171450" marR="0" lvl="0" indent="-171450">
                        <a:lnSpc>
                          <a:spcPct val="100000"/>
                        </a:lnSpc>
                        <a:spcBef>
                          <a:spcPts val="0"/>
                        </a:spcBef>
                        <a:spcAft>
                          <a:spcPts val="0"/>
                        </a:spcAft>
                        <a:buFont typeface="Arial" panose="020B0604020202020204" pitchFamily="34" charset="0"/>
                        <a:buChar char="•"/>
                      </a:pPr>
                      <a:r>
                        <a:rPr lang="en-US" sz="900">
                          <a:solidFill>
                            <a:schemeClr val="accent4"/>
                          </a:solidFill>
                          <a:effectLst/>
                        </a:rPr>
                        <a:t>First Nations</a:t>
                      </a:r>
                    </a:p>
                    <a:p>
                      <a:pPr marL="171450" marR="0" lvl="0" indent="-171450">
                        <a:lnSpc>
                          <a:spcPct val="100000"/>
                        </a:lnSpc>
                        <a:spcBef>
                          <a:spcPts val="0"/>
                        </a:spcBef>
                        <a:spcAft>
                          <a:spcPts val="0"/>
                        </a:spcAft>
                        <a:buFont typeface="Arial" panose="020B0604020202020204" pitchFamily="34" charset="0"/>
                        <a:buChar char="•"/>
                      </a:pPr>
                      <a:r>
                        <a:rPr lang="en-US" sz="900">
                          <a:solidFill>
                            <a:schemeClr val="accent4"/>
                          </a:solidFill>
                          <a:effectLst/>
                        </a:rPr>
                        <a:t>Inuit</a:t>
                      </a:r>
                    </a:p>
                    <a:p>
                      <a:pPr marL="171450" marR="0" lvl="0" indent="-171450">
                        <a:lnSpc>
                          <a:spcPct val="100000"/>
                        </a:lnSpc>
                        <a:spcBef>
                          <a:spcPts val="0"/>
                        </a:spcBef>
                        <a:spcAft>
                          <a:spcPts val="0"/>
                        </a:spcAft>
                        <a:buFont typeface="Arial" panose="020B0604020202020204" pitchFamily="34" charset="0"/>
                        <a:buChar char="•"/>
                      </a:pPr>
                      <a:r>
                        <a:rPr lang="en-US" sz="900">
                          <a:solidFill>
                            <a:schemeClr val="accent4"/>
                          </a:solidFill>
                          <a:effectLst/>
                        </a:rPr>
                        <a:t>Métis</a:t>
                      </a:r>
                      <a:endParaRPr lang="en-US" sz="9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3211" marR="33211" marT="0" marB="0"/>
                </a:tc>
                <a:tc>
                  <a:txBody>
                    <a:bodyPr/>
                    <a:lstStyle/>
                    <a:p>
                      <a:pPr marL="342900" marR="0" lvl="0" indent="-342900">
                        <a:lnSpc>
                          <a:spcPct val="100000"/>
                        </a:lnSpc>
                        <a:spcBef>
                          <a:spcPts val="0"/>
                        </a:spcBef>
                        <a:spcAft>
                          <a:spcPts val="0"/>
                        </a:spcAft>
                        <a:buFont typeface="+mj-lt"/>
                        <a:buAutoNum type="arabicPeriod"/>
                      </a:pPr>
                      <a:r>
                        <a:rPr lang="en-US" sz="900">
                          <a:solidFill>
                            <a:schemeClr val="accent4"/>
                          </a:solidFill>
                          <a:effectLst/>
                        </a:rPr>
                        <a:t>Education (one on one and group)</a:t>
                      </a:r>
                    </a:p>
                    <a:p>
                      <a:pPr marL="342900" marR="0" lvl="0" indent="-342900">
                        <a:lnSpc>
                          <a:spcPct val="100000"/>
                        </a:lnSpc>
                        <a:spcBef>
                          <a:spcPts val="0"/>
                        </a:spcBef>
                        <a:spcAft>
                          <a:spcPts val="0"/>
                        </a:spcAft>
                        <a:buFont typeface="+mj-lt"/>
                        <a:buAutoNum type="arabicPeriod"/>
                      </a:pPr>
                      <a:r>
                        <a:rPr lang="en-US" sz="900">
                          <a:solidFill>
                            <a:schemeClr val="accent4"/>
                          </a:solidFill>
                          <a:effectLst/>
                        </a:rPr>
                        <a:t>Client invitation and reminders</a:t>
                      </a:r>
                    </a:p>
                    <a:p>
                      <a:pPr marL="342900" marR="0" lvl="0" indent="-342900">
                        <a:lnSpc>
                          <a:spcPct val="100000"/>
                        </a:lnSpc>
                        <a:spcBef>
                          <a:spcPts val="0"/>
                        </a:spcBef>
                        <a:spcAft>
                          <a:spcPts val="0"/>
                        </a:spcAft>
                        <a:buFont typeface="+mj-lt"/>
                        <a:buAutoNum type="arabicPeriod"/>
                      </a:pPr>
                      <a:r>
                        <a:rPr lang="en-US" sz="900">
                          <a:solidFill>
                            <a:schemeClr val="accent4"/>
                          </a:solidFill>
                          <a:effectLst/>
                        </a:rPr>
                        <a:t>Media (small and mass)</a:t>
                      </a:r>
                    </a:p>
                    <a:p>
                      <a:pPr marL="342900" marR="0" lvl="0" indent="-342900">
                        <a:lnSpc>
                          <a:spcPct val="100000"/>
                        </a:lnSpc>
                        <a:spcBef>
                          <a:spcPts val="0"/>
                        </a:spcBef>
                        <a:spcAft>
                          <a:spcPts val="0"/>
                        </a:spcAft>
                        <a:buFont typeface="+mj-lt"/>
                        <a:buAutoNum type="arabicPeriod"/>
                      </a:pPr>
                      <a:r>
                        <a:rPr lang="en-US" sz="900">
                          <a:solidFill>
                            <a:schemeClr val="accent4"/>
                          </a:solidFill>
                          <a:effectLst/>
                        </a:rPr>
                        <a:t>Provider assessment and feedback</a:t>
                      </a:r>
                    </a:p>
                    <a:p>
                      <a:pPr marL="342900" marR="0" lvl="0" indent="-342900">
                        <a:lnSpc>
                          <a:spcPct val="100000"/>
                        </a:lnSpc>
                        <a:spcBef>
                          <a:spcPts val="0"/>
                        </a:spcBef>
                        <a:spcAft>
                          <a:spcPts val="0"/>
                        </a:spcAft>
                        <a:buFont typeface="+mj-lt"/>
                        <a:buAutoNum type="arabicPeriod"/>
                      </a:pPr>
                      <a:r>
                        <a:rPr lang="en-US" sz="900">
                          <a:solidFill>
                            <a:schemeClr val="accent4"/>
                          </a:solidFill>
                          <a:effectLst/>
                        </a:rPr>
                        <a:t>Mobile screening clinics</a:t>
                      </a:r>
                    </a:p>
                    <a:p>
                      <a:pPr marL="342900" marR="0" lvl="0" indent="-342900">
                        <a:lnSpc>
                          <a:spcPct val="100000"/>
                        </a:lnSpc>
                        <a:spcBef>
                          <a:spcPts val="0"/>
                        </a:spcBef>
                        <a:spcAft>
                          <a:spcPts val="0"/>
                        </a:spcAft>
                        <a:buFont typeface="+mj-lt"/>
                        <a:buAutoNum type="arabicPeriod"/>
                      </a:pPr>
                      <a:r>
                        <a:rPr lang="en-US" sz="900">
                          <a:solidFill>
                            <a:schemeClr val="accent4"/>
                          </a:solidFill>
                          <a:effectLst/>
                        </a:rPr>
                        <a:t>Healthcare provider cultural competency training</a:t>
                      </a:r>
                    </a:p>
                    <a:p>
                      <a:pPr marL="342900" marR="0" lvl="0" indent="-342900">
                        <a:lnSpc>
                          <a:spcPct val="100000"/>
                        </a:lnSpc>
                        <a:spcBef>
                          <a:spcPts val="0"/>
                        </a:spcBef>
                        <a:spcAft>
                          <a:spcPts val="0"/>
                        </a:spcAft>
                        <a:buFont typeface="+mj-lt"/>
                        <a:buAutoNum type="arabicPeriod"/>
                      </a:pPr>
                      <a:r>
                        <a:rPr lang="en-US" sz="900">
                          <a:solidFill>
                            <a:schemeClr val="accent4"/>
                          </a:solidFill>
                          <a:effectLst/>
                        </a:rPr>
                        <a:t>Development of culturally safe materials and resources</a:t>
                      </a:r>
                    </a:p>
                    <a:p>
                      <a:pPr marL="342900" marR="0" lvl="0" indent="-342900">
                        <a:lnSpc>
                          <a:spcPct val="100000"/>
                        </a:lnSpc>
                        <a:spcBef>
                          <a:spcPts val="0"/>
                        </a:spcBef>
                        <a:spcAft>
                          <a:spcPts val="0"/>
                        </a:spcAft>
                        <a:buFont typeface="+mj-lt"/>
                        <a:buAutoNum type="arabicPeriod"/>
                      </a:pPr>
                      <a:r>
                        <a:rPr lang="en-US" sz="900">
                          <a:solidFill>
                            <a:schemeClr val="accent4"/>
                          </a:solidFill>
                          <a:effectLst/>
                        </a:rPr>
                        <a:t>Direct community engagement to co-design programs</a:t>
                      </a:r>
                      <a:endParaRPr lang="en-US" sz="900">
                        <a:solidFill>
                          <a:schemeClr val="accent4"/>
                        </a:solidFill>
                        <a:effectLst/>
                        <a:latin typeface="Calibri" panose="020F0502020204030204" pitchFamily="34" charset="0"/>
                        <a:ea typeface="Calibri" panose="020F0502020204030204" pitchFamily="34" charset="0"/>
                        <a:cs typeface="Arial" panose="020B0604020202020204" pitchFamily="34" charset="0"/>
                      </a:endParaRPr>
                    </a:p>
                  </a:txBody>
                  <a:tcPr marL="33211" marR="33211" marT="0" marB="0"/>
                </a:tc>
                <a:tc>
                  <a:txBody>
                    <a:bodyPr/>
                    <a:lstStyle/>
                    <a:p>
                      <a:pPr marL="0" marR="0" lvl="0" indent="0">
                        <a:lnSpc>
                          <a:spcPct val="100000"/>
                        </a:lnSpc>
                        <a:spcBef>
                          <a:spcPts val="0"/>
                        </a:spcBef>
                        <a:spcAft>
                          <a:spcPts val="0"/>
                        </a:spcAft>
                        <a:buFontTx/>
                        <a:buNone/>
                      </a:pPr>
                      <a:r>
                        <a:rPr lang="en-US" sz="900">
                          <a:solidFill>
                            <a:schemeClr val="accent4"/>
                          </a:solidFill>
                          <a:effectLst/>
                        </a:rPr>
                        <a:t>1. ✓</a:t>
                      </a:r>
                    </a:p>
                    <a:p>
                      <a:pPr marL="0" marR="0" lvl="0" indent="0">
                        <a:lnSpc>
                          <a:spcPct val="100000"/>
                        </a:lnSpc>
                        <a:spcBef>
                          <a:spcPts val="0"/>
                        </a:spcBef>
                        <a:spcAft>
                          <a:spcPts val="0"/>
                        </a:spcAft>
                        <a:buFontTx/>
                        <a:buNone/>
                      </a:pPr>
                      <a:r>
                        <a:rPr lang="en-US" sz="900">
                          <a:solidFill>
                            <a:schemeClr val="accent4"/>
                          </a:solidFill>
                          <a:effectLst/>
                        </a:rPr>
                        <a:t>2. </a:t>
                      </a:r>
                    </a:p>
                    <a:p>
                      <a:pPr marL="0" marR="0" lvl="0" indent="0">
                        <a:lnSpc>
                          <a:spcPct val="100000"/>
                        </a:lnSpc>
                        <a:spcBef>
                          <a:spcPts val="0"/>
                        </a:spcBef>
                        <a:spcAft>
                          <a:spcPts val="0"/>
                        </a:spcAft>
                        <a:buFontTx/>
                        <a:buNone/>
                      </a:pPr>
                      <a:r>
                        <a:rPr lang="en-US" sz="900">
                          <a:solidFill>
                            <a:schemeClr val="accent4"/>
                          </a:solidFill>
                          <a:effectLst/>
                        </a:rPr>
                        <a:t>3. ✓</a:t>
                      </a:r>
                    </a:p>
                    <a:p>
                      <a:pPr marL="0" marR="0" lvl="0" indent="0">
                        <a:lnSpc>
                          <a:spcPct val="100000"/>
                        </a:lnSpc>
                        <a:spcBef>
                          <a:spcPts val="0"/>
                        </a:spcBef>
                        <a:spcAft>
                          <a:spcPts val="0"/>
                        </a:spcAft>
                        <a:buFontTx/>
                        <a:buNone/>
                      </a:pPr>
                      <a:r>
                        <a:rPr lang="en-US" sz="900">
                          <a:solidFill>
                            <a:schemeClr val="accent4"/>
                          </a:solidFill>
                          <a:effectLst/>
                        </a:rPr>
                        <a:t>4. </a:t>
                      </a:r>
                    </a:p>
                    <a:p>
                      <a:pPr marL="0" marR="0" lvl="0" indent="0">
                        <a:lnSpc>
                          <a:spcPct val="100000"/>
                        </a:lnSpc>
                        <a:spcBef>
                          <a:spcPts val="0"/>
                        </a:spcBef>
                        <a:spcAft>
                          <a:spcPts val="0"/>
                        </a:spcAft>
                        <a:buFontTx/>
                        <a:buNone/>
                      </a:pPr>
                      <a:r>
                        <a:rPr lang="en-US" sz="900">
                          <a:solidFill>
                            <a:schemeClr val="accent4"/>
                          </a:solidFill>
                          <a:effectLst/>
                        </a:rPr>
                        <a:t>5. ✓</a:t>
                      </a:r>
                    </a:p>
                    <a:p>
                      <a:pPr marL="0" marR="0" lvl="0" indent="0">
                        <a:lnSpc>
                          <a:spcPct val="100000"/>
                        </a:lnSpc>
                        <a:spcBef>
                          <a:spcPts val="0"/>
                        </a:spcBef>
                        <a:spcAft>
                          <a:spcPts val="0"/>
                        </a:spcAft>
                        <a:buFontTx/>
                        <a:buNone/>
                      </a:pPr>
                      <a:r>
                        <a:rPr lang="en-US" sz="900">
                          <a:solidFill>
                            <a:schemeClr val="accent4"/>
                          </a:solidFill>
                          <a:effectLst/>
                        </a:rPr>
                        <a:t>6. ✓</a:t>
                      </a:r>
                    </a:p>
                    <a:p>
                      <a:pPr marL="0" marR="0" lvl="0" indent="0">
                        <a:lnSpc>
                          <a:spcPct val="100000"/>
                        </a:lnSpc>
                        <a:spcBef>
                          <a:spcPts val="0"/>
                        </a:spcBef>
                        <a:spcAft>
                          <a:spcPts val="0"/>
                        </a:spcAft>
                        <a:buFontTx/>
                        <a:buNone/>
                      </a:pPr>
                      <a:r>
                        <a:rPr lang="en-US" sz="900">
                          <a:solidFill>
                            <a:schemeClr val="accent4"/>
                          </a:solidFill>
                          <a:effectLst/>
                        </a:rPr>
                        <a:t>7. ✓</a:t>
                      </a:r>
                    </a:p>
                    <a:p>
                      <a:pPr marL="0" marR="0" lvl="0" indent="0">
                        <a:lnSpc>
                          <a:spcPct val="100000"/>
                        </a:lnSpc>
                        <a:spcBef>
                          <a:spcPts val="0"/>
                        </a:spcBef>
                        <a:spcAft>
                          <a:spcPts val="0"/>
                        </a:spcAft>
                        <a:buFontTx/>
                        <a:buNone/>
                      </a:pPr>
                      <a:r>
                        <a:rPr lang="en-US" sz="900">
                          <a:solidFill>
                            <a:schemeClr val="accent4"/>
                          </a:solidFill>
                          <a:effectLst/>
                        </a:rPr>
                        <a:t>8. ✓</a:t>
                      </a:r>
                    </a:p>
                  </a:txBody>
                  <a:tcPr marL="33211" marR="33211" marT="0" marB="0"/>
                </a:tc>
                <a:tc>
                  <a:txBody>
                    <a:bodyPr/>
                    <a:lstStyle/>
                    <a:p>
                      <a:pPr marL="342900" marR="0" lvl="0" indent="-342900">
                        <a:lnSpc>
                          <a:spcPct val="100000"/>
                        </a:lnSpc>
                        <a:spcBef>
                          <a:spcPts val="0"/>
                        </a:spcBef>
                        <a:spcAft>
                          <a:spcPts val="0"/>
                        </a:spcAft>
                        <a:buFont typeface="Symbol" panose="05050102010706020507" pitchFamily="18" charset="2"/>
                        <a:buChar char=""/>
                      </a:pPr>
                      <a:r>
                        <a:rPr lang="en-CA" sz="900">
                          <a:solidFill>
                            <a:schemeClr val="accent4"/>
                          </a:solidFill>
                          <a:effectLst/>
                        </a:rPr>
                        <a:t>Partner with Indigenous representatives to conduct screening disparities evaluations and use findings to inform strategies to improve screening in Indigenous populations. </a:t>
                      </a:r>
                      <a:endParaRPr lang="en-US" sz="900">
                        <a:solidFill>
                          <a:schemeClr val="accent4"/>
                        </a:solidFill>
                        <a:effectLst/>
                      </a:endParaRPr>
                    </a:p>
                    <a:p>
                      <a:pPr marL="342900" marR="0" lvl="0" indent="-342900">
                        <a:lnSpc>
                          <a:spcPct val="100000"/>
                        </a:lnSpc>
                        <a:spcBef>
                          <a:spcPts val="0"/>
                        </a:spcBef>
                        <a:spcAft>
                          <a:spcPts val="0"/>
                        </a:spcAft>
                        <a:buFont typeface="Symbol" panose="05050102010706020507" pitchFamily="18" charset="2"/>
                        <a:buChar char=""/>
                      </a:pPr>
                      <a:r>
                        <a:rPr lang="en-CA" sz="900">
                          <a:solidFill>
                            <a:schemeClr val="accent4"/>
                          </a:solidFill>
                          <a:effectLst/>
                        </a:rPr>
                        <a:t>Share evidence and learnings with service providers to provide culturally safe care. </a:t>
                      </a:r>
                      <a:endParaRPr lang="en-US" sz="900">
                        <a:solidFill>
                          <a:schemeClr val="accent4"/>
                        </a:solidFill>
                        <a:effectLst/>
                      </a:endParaRPr>
                    </a:p>
                    <a:p>
                      <a:pPr marL="342900" marR="0" lvl="0" indent="-342900">
                        <a:lnSpc>
                          <a:spcPct val="100000"/>
                        </a:lnSpc>
                        <a:spcBef>
                          <a:spcPts val="0"/>
                        </a:spcBef>
                        <a:spcAft>
                          <a:spcPts val="0"/>
                        </a:spcAft>
                        <a:buFont typeface="Symbol" panose="05050102010706020507" pitchFamily="18" charset="2"/>
                        <a:buChar char=""/>
                      </a:pPr>
                      <a:r>
                        <a:rPr lang="en-CA" sz="900">
                          <a:solidFill>
                            <a:schemeClr val="accent4"/>
                          </a:solidFill>
                          <a:effectLst/>
                        </a:rPr>
                        <a:t>Work with Indigenous partners to develop and provide culturally appropriate information. </a:t>
                      </a:r>
                      <a:endParaRPr lang="en-US" sz="900">
                        <a:solidFill>
                          <a:schemeClr val="accent4"/>
                        </a:solidFill>
                        <a:effectLst/>
                      </a:endParaRPr>
                    </a:p>
                    <a:p>
                      <a:pPr marL="0" marR="0">
                        <a:lnSpc>
                          <a:spcPct val="100000"/>
                        </a:lnSpc>
                        <a:spcBef>
                          <a:spcPts val="0"/>
                        </a:spcBef>
                        <a:spcAft>
                          <a:spcPts val="0"/>
                        </a:spcAft>
                      </a:pPr>
                      <a:r>
                        <a:rPr lang="en-US" sz="900">
                          <a:solidFill>
                            <a:schemeClr val="accent4"/>
                          </a:solidFill>
                          <a:effectLst/>
                        </a:rPr>
                        <a:t> </a:t>
                      </a:r>
                      <a:endParaRPr lang="en-US" sz="900">
                        <a:solidFill>
                          <a:schemeClr val="accent4"/>
                        </a:solidFill>
                        <a:effectLst/>
                        <a:latin typeface="Calibri" panose="020F0502020204030204" pitchFamily="34" charset="0"/>
                        <a:ea typeface="Calibri" panose="020F0502020204030204" pitchFamily="34" charset="0"/>
                        <a:cs typeface="Arial" panose="020B0604020202020204" pitchFamily="34" charset="0"/>
                      </a:endParaRPr>
                    </a:p>
                  </a:txBody>
                  <a:tcPr marL="33211" marR="33211" marT="0" marB="0"/>
                </a:tc>
                <a:extLst>
                  <a:ext uri="{0D108BD9-81ED-4DB2-BD59-A6C34878D82A}">
                    <a16:rowId xmlns:a16="http://schemas.microsoft.com/office/drawing/2014/main" val="2280000350"/>
                  </a:ext>
                </a:extLst>
              </a:tr>
              <a:tr h="496692">
                <a:tc>
                  <a:txBody>
                    <a:bodyPr/>
                    <a:lstStyle/>
                    <a:p>
                      <a:pPr marL="0" marR="0" algn="ctr">
                        <a:lnSpc>
                          <a:spcPct val="100000"/>
                        </a:lnSpc>
                        <a:spcBef>
                          <a:spcPts val="0"/>
                        </a:spcBef>
                        <a:spcAft>
                          <a:spcPts val="0"/>
                        </a:spcAft>
                      </a:pPr>
                      <a:r>
                        <a:rPr lang="en-US" sz="900" b="1" dirty="0">
                          <a:solidFill>
                            <a:schemeClr val="accent4"/>
                          </a:solidFill>
                          <a:effectLst/>
                          <a:latin typeface="Calibri" panose="020F0502020204030204" pitchFamily="34" charset="0"/>
                          <a:ea typeface="Calibri" panose="020F0502020204030204" pitchFamily="34" charset="0"/>
                          <a:cs typeface="Calibri" panose="020F0502020204030204" pitchFamily="34" charset="0"/>
                        </a:rPr>
                        <a:t>SK</a:t>
                      </a:r>
                      <a:endParaRPr lang="en-US" sz="900" b="1"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solidFill>
                      <a:schemeClr val="accent2">
                        <a:lumMod val="20000"/>
                        <a:lumOff val="80000"/>
                      </a:schemeClr>
                    </a:solidFill>
                  </a:tcPr>
                </a:tc>
                <a:tc>
                  <a:txBody>
                    <a:bodyPr/>
                    <a:lstStyle/>
                    <a:p>
                      <a:pPr marL="171450" marR="0" lvl="0" indent="-171450">
                        <a:lnSpc>
                          <a:spcPct val="100000"/>
                        </a:lnSpc>
                        <a:spcBef>
                          <a:spcPts val="0"/>
                        </a:spcBef>
                        <a:spcAft>
                          <a:spcPts val="0"/>
                        </a:spcAft>
                        <a:buFont typeface="Arial" panose="020B0604020202020204" pitchFamily="34" charset="0"/>
                        <a:buChar char="•"/>
                      </a:pPr>
                      <a:r>
                        <a:rPr lang="en-US" sz="900" b="0">
                          <a:solidFill>
                            <a:schemeClr val="accent4"/>
                          </a:solidFill>
                          <a:effectLst/>
                          <a:latin typeface="Calibri" panose="020F0502020204030204" pitchFamily="34" charset="0"/>
                          <a:ea typeface="Calibri" panose="020F0502020204030204" pitchFamily="34" charset="0"/>
                          <a:cs typeface="Calibri" panose="020F0502020204030204" pitchFamily="34" charset="0"/>
                        </a:rPr>
                        <a:t>First Nations</a:t>
                      </a:r>
                      <a:endParaRPr lang="en-US" sz="900" b="0">
                        <a:solidFill>
                          <a:schemeClr val="accent4"/>
                        </a:solidFill>
                        <a:effectLst/>
                        <a:latin typeface="Calibri" panose="020F0502020204030204" pitchFamily="34" charset="0"/>
                        <a:ea typeface="Calibri" panose="020F0502020204030204" pitchFamily="34" charset="0"/>
                        <a:cs typeface="Arial" panose="020B0604020202020204" pitchFamily="34" charset="0"/>
                      </a:endParaRPr>
                    </a:p>
                    <a:p>
                      <a:pPr marL="171450" marR="0" lvl="0" indent="-171450">
                        <a:lnSpc>
                          <a:spcPct val="100000"/>
                        </a:lnSpc>
                        <a:spcBef>
                          <a:spcPts val="0"/>
                        </a:spcBef>
                        <a:spcAft>
                          <a:spcPts val="0"/>
                        </a:spcAft>
                        <a:buFont typeface="Arial" panose="020B0604020202020204" pitchFamily="34" charset="0"/>
                        <a:buChar char="•"/>
                      </a:pPr>
                      <a:r>
                        <a:rPr lang="en-US" sz="900" b="0">
                          <a:solidFill>
                            <a:schemeClr val="accent4"/>
                          </a:solidFill>
                          <a:effectLst/>
                          <a:latin typeface="Calibri" panose="020F0502020204030204" pitchFamily="34" charset="0"/>
                          <a:ea typeface="Calibri" panose="020F0502020204030204" pitchFamily="34" charset="0"/>
                          <a:cs typeface="Calibri" panose="020F0502020204030204" pitchFamily="34" charset="0"/>
                        </a:rPr>
                        <a:t>Métis</a:t>
                      </a:r>
                      <a:endParaRPr lang="en-US" sz="900" b="0">
                        <a:solidFill>
                          <a:schemeClr val="accent4"/>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342900" marR="0" lvl="0" indent="-342900">
                        <a:lnSpc>
                          <a:spcPct val="100000"/>
                        </a:lnSpc>
                        <a:spcBef>
                          <a:spcPts val="0"/>
                        </a:spcBef>
                        <a:spcAft>
                          <a:spcPts val="0"/>
                        </a:spcAft>
                        <a:buFont typeface="Symbol" panose="05050102010706020507" pitchFamily="18" charset="2"/>
                        <a:buChar char=""/>
                      </a:pPr>
                      <a:r>
                        <a:rPr lang="en-US" sz="900" b="0">
                          <a:solidFill>
                            <a:schemeClr val="accent4"/>
                          </a:solidFill>
                          <a:effectLst/>
                          <a:latin typeface="Calibri" panose="020F0502020204030204" pitchFamily="34" charset="0"/>
                          <a:ea typeface="Calibri" panose="020F0502020204030204" pitchFamily="34" charset="0"/>
                          <a:cs typeface="Calibri" panose="020F0502020204030204" pitchFamily="34" charset="0"/>
                        </a:rPr>
                        <a:t>First Nations and Métis Cancer Surveillance strategy</a:t>
                      </a:r>
                      <a:endParaRPr lang="en-US" sz="900" b="0">
                        <a:solidFill>
                          <a:schemeClr val="accent4"/>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0000"/>
                        </a:lnSpc>
                        <a:spcBef>
                          <a:spcPts val="0"/>
                        </a:spcBef>
                        <a:spcAft>
                          <a:spcPts val="0"/>
                        </a:spcAft>
                      </a:pPr>
                      <a:r>
                        <a:rPr lang="en-US" sz="900" b="0">
                          <a:solidFill>
                            <a:schemeClr val="accent4"/>
                          </a:solidFill>
                          <a:effectLst/>
                          <a:latin typeface="Segoe UI Symbol" panose="020B0502040204020203" pitchFamily="34" charset="0"/>
                          <a:ea typeface="Calibri" panose="020F0502020204030204" pitchFamily="34" charset="0"/>
                          <a:cs typeface="Segoe UI Symbol" panose="020B0502040204020203" pitchFamily="34" charset="0"/>
                        </a:rPr>
                        <a:t>All: ✓</a:t>
                      </a:r>
                      <a:endParaRPr lang="en-US" sz="900" b="0">
                        <a:solidFill>
                          <a:schemeClr val="accent4"/>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342900" marR="0" lvl="0" indent="-342900">
                        <a:lnSpc>
                          <a:spcPct val="100000"/>
                        </a:lnSpc>
                        <a:spcBef>
                          <a:spcPts val="0"/>
                        </a:spcBef>
                        <a:spcAft>
                          <a:spcPts val="0"/>
                        </a:spcAft>
                        <a:buFont typeface="Symbol" panose="05050102010706020507" pitchFamily="18" charset="2"/>
                        <a:buChar char=""/>
                      </a:pPr>
                      <a:r>
                        <a:rPr lang="en-US" sz="900" b="0">
                          <a:solidFill>
                            <a:schemeClr val="accent4"/>
                          </a:solidFill>
                          <a:effectLst/>
                          <a:latin typeface="Calibri" panose="020F0502020204030204" pitchFamily="34" charset="0"/>
                          <a:ea typeface="Calibri" panose="020F0502020204030204" pitchFamily="34" charset="0"/>
                          <a:cs typeface="Calibri" panose="020F0502020204030204" pitchFamily="34" charset="0"/>
                        </a:rPr>
                        <a:t>Outreach manager and program coordinators working with communities to identify needs and gaps in care.</a:t>
                      </a:r>
                      <a:endParaRPr lang="en-US" sz="900" b="0">
                        <a:solidFill>
                          <a:schemeClr val="accent4"/>
                        </a:solidFill>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0000"/>
                        </a:lnSpc>
                        <a:spcBef>
                          <a:spcPts val="0"/>
                        </a:spcBef>
                        <a:spcAft>
                          <a:spcPts val="0"/>
                        </a:spcAft>
                        <a:buFont typeface="Symbol" panose="05050102010706020507" pitchFamily="18" charset="2"/>
                        <a:buChar char=""/>
                      </a:pPr>
                      <a:r>
                        <a:rPr lang="en-US" sz="900" b="0">
                          <a:solidFill>
                            <a:schemeClr val="accent4"/>
                          </a:solidFill>
                          <a:effectLst/>
                          <a:latin typeface="Calibri" panose="020F0502020204030204" pitchFamily="34" charset="0"/>
                          <a:ea typeface="Calibri" panose="020F0502020204030204" pitchFamily="34" charset="0"/>
                          <a:cs typeface="Calibri" panose="020F0502020204030204" pitchFamily="34" charset="0"/>
                        </a:rPr>
                        <a:t>Adjusting mobile route to serve the communities when it works best for them</a:t>
                      </a:r>
                      <a:endParaRPr lang="en-US" sz="900" b="0">
                        <a:solidFill>
                          <a:schemeClr val="accent4"/>
                        </a:solidFill>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0000"/>
                        </a:lnSpc>
                        <a:spcBef>
                          <a:spcPts val="0"/>
                        </a:spcBef>
                        <a:spcAft>
                          <a:spcPts val="0"/>
                        </a:spcAft>
                        <a:buFont typeface="Symbol" panose="05050102010706020507" pitchFamily="18" charset="2"/>
                        <a:buChar char=""/>
                      </a:pPr>
                      <a:r>
                        <a:rPr lang="en-US" sz="900" b="0">
                          <a:solidFill>
                            <a:schemeClr val="accent4"/>
                          </a:solidFill>
                          <a:effectLst/>
                          <a:latin typeface="Calibri" panose="020F0502020204030204" pitchFamily="34" charset="0"/>
                          <a:ea typeface="Calibri" panose="020F0502020204030204" pitchFamily="34" charset="0"/>
                          <a:cs typeface="Calibri" panose="020F0502020204030204" pitchFamily="34" charset="0"/>
                        </a:rPr>
                        <a:t>Educating staff on cultural safety and competency</a:t>
                      </a:r>
                      <a:endParaRPr lang="en-US" sz="900" b="0">
                        <a:solidFill>
                          <a:schemeClr val="accent4"/>
                        </a:solidFill>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0000"/>
                        </a:lnSpc>
                        <a:spcBef>
                          <a:spcPts val="0"/>
                        </a:spcBef>
                        <a:spcAft>
                          <a:spcPts val="0"/>
                        </a:spcAft>
                        <a:buFont typeface="Symbol" panose="05050102010706020507" pitchFamily="18" charset="2"/>
                        <a:buChar char=""/>
                      </a:pPr>
                      <a:r>
                        <a:rPr lang="en-US" sz="900" b="0">
                          <a:solidFill>
                            <a:schemeClr val="accent4"/>
                          </a:solidFill>
                          <a:effectLst/>
                          <a:latin typeface="Calibri" panose="020F0502020204030204" pitchFamily="34" charset="0"/>
                          <a:ea typeface="Calibri" panose="020F0502020204030204" pitchFamily="34" charset="0"/>
                          <a:cs typeface="Calibri" panose="020F0502020204030204" pitchFamily="34" charset="0"/>
                        </a:rPr>
                        <a:t>Working with communications to develop culturally safe materials and resources</a:t>
                      </a:r>
                      <a:endParaRPr lang="en-US" sz="900" b="0">
                        <a:solidFill>
                          <a:schemeClr val="accent4"/>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627955746"/>
                  </a:ext>
                </a:extLst>
              </a:tr>
              <a:tr h="1614323">
                <a:tc>
                  <a:txBody>
                    <a:bodyPr/>
                    <a:lstStyle/>
                    <a:p>
                      <a:pPr marL="0" marR="0" algn="ctr">
                        <a:lnSpc>
                          <a:spcPct val="100000"/>
                        </a:lnSpc>
                        <a:spcBef>
                          <a:spcPts val="0"/>
                        </a:spcBef>
                        <a:spcAft>
                          <a:spcPts val="0"/>
                        </a:spcAft>
                      </a:pPr>
                      <a:r>
                        <a:rPr lang="en-US" sz="900" b="1" dirty="0">
                          <a:solidFill>
                            <a:schemeClr val="accent4"/>
                          </a:solidFill>
                          <a:effectLst/>
                          <a:latin typeface="Calibri" panose="020F0502020204030204" pitchFamily="34" charset="0"/>
                          <a:ea typeface="Yu Mincho" panose="02020400000000000000" pitchFamily="18" charset="-128"/>
                          <a:cs typeface="Arial" panose="020B0604020202020204" pitchFamily="34" charset="0"/>
                        </a:rPr>
                        <a:t>MB</a:t>
                      </a:r>
                    </a:p>
                  </a:txBody>
                  <a:tcPr marL="68580" marR="68580" marT="0" marB="0">
                    <a:solidFill>
                      <a:schemeClr val="accent2">
                        <a:lumMod val="20000"/>
                        <a:lumOff val="80000"/>
                      </a:schemeClr>
                    </a:solidFill>
                  </a:tcPr>
                </a:tc>
                <a:tc>
                  <a:txBody>
                    <a:bodyPr/>
                    <a:lstStyle/>
                    <a:p>
                      <a:pPr marL="171450" marR="0" lvl="0" indent="-171450">
                        <a:lnSpc>
                          <a:spcPct val="100000"/>
                        </a:lnSpc>
                        <a:spcBef>
                          <a:spcPts val="0"/>
                        </a:spcBef>
                        <a:spcAft>
                          <a:spcPts val="0"/>
                        </a:spcAft>
                        <a:buFont typeface="Arial" panose="020B0604020202020204" pitchFamily="34" charset="0"/>
                        <a:buChar char="•"/>
                      </a:pPr>
                      <a:r>
                        <a:rPr lang="en-US" sz="900" b="0">
                          <a:solidFill>
                            <a:schemeClr val="accent4"/>
                          </a:solidFill>
                          <a:effectLst/>
                          <a:latin typeface="Calibri" panose="020F0502020204030204" pitchFamily="34" charset="0"/>
                          <a:ea typeface="Calibri" panose="020F0502020204030204" pitchFamily="34" charset="0"/>
                          <a:cs typeface="Calibri" panose="020F0502020204030204" pitchFamily="34" charset="0"/>
                        </a:rPr>
                        <a:t>First Nations</a:t>
                      </a:r>
                      <a:endParaRPr lang="en-US" sz="900" b="0">
                        <a:solidFill>
                          <a:schemeClr val="accent4"/>
                        </a:solidFill>
                        <a:effectLst/>
                        <a:latin typeface="Calibri" panose="020F0502020204030204" pitchFamily="34" charset="0"/>
                        <a:ea typeface="Calibri" panose="020F0502020204030204" pitchFamily="34" charset="0"/>
                        <a:cs typeface="Arial" panose="020B0604020202020204" pitchFamily="34" charset="0"/>
                      </a:endParaRPr>
                    </a:p>
                    <a:p>
                      <a:pPr marL="171450" marR="0" lvl="0" indent="-171450">
                        <a:lnSpc>
                          <a:spcPct val="100000"/>
                        </a:lnSpc>
                        <a:spcBef>
                          <a:spcPts val="0"/>
                        </a:spcBef>
                        <a:spcAft>
                          <a:spcPts val="0"/>
                        </a:spcAft>
                        <a:buFont typeface="Arial" panose="020B0604020202020204" pitchFamily="34" charset="0"/>
                        <a:buChar char="•"/>
                      </a:pPr>
                      <a:r>
                        <a:rPr lang="en-US" sz="900" b="0">
                          <a:solidFill>
                            <a:schemeClr val="accent4"/>
                          </a:solidFill>
                          <a:effectLst/>
                          <a:latin typeface="Calibri" panose="020F0502020204030204" pitchFamily="34" charset="0"/>
                          <a:ea typeface="Calibri" panose="020F0502020204030204" pitchFamily="34" charset="0"/>
                          <a:cs typeface="Calibri" panose="020F0502020204030204" pitchFamily="34" charset="0"/>
                        </a:rPr>
                        <a:t>Métis</a:t>
                      </a:r>
                      <a:endParaRPr lang="en-US" sz="900" b="0">
                        <a:solidFill>
                          <a:schemeClr val="accent4"/>
                        </a:solidFill>
                        <a:effectLst/>
                        <a:latin typeface="Calibri" panose="020F0502020204030204" pitchFamily="34" charset="0"/>
                        <a:ea typeface="Calibri" panose="020F0502020204030204" pitchFamily="34" charset="0"/>
                        <a:cs typeface="Arial" panose="020B0604020202020204" pitchFamily="34" charset="0"/>
                      </a:endParaRPr>
                    </a:p>
                    <a:p>
                      <a:pPr marL="171450" marR="0" lvl="0" indent="-171450">
                        <a:lnSpc>
                          <a:spcPct val="100000"/>
                        </a:lnSpc>
                        <a:spcBef>
                          <a:spcPts val="0"/>
                        </a:spcBef>
                        <a:spcAft>
                          <a:spcPts val="0"/>
                        </a:spcAft>
                        <a:buFont typeface="Arial" panose="020B0604020202020204" pitchFamily="34" charset="0"/>
                        <a:buChar char="•"/>
                      </a:pPr>
                      <a:endParaRPr lang="en-US" sz="900" b="0">
                        <a:solidFill>
                          <a:schemeClr val="accent4"/>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171450" marR="0" lvl="0" indent="-171450">
                        <a:spcBef>
                          <a:spcPts val="0"/>
                        </a:spcBef>
                        <a:spcAft>
                          <a:spcPts val="0"/>
                        </a:spcAft>
                        <a:buFont typeface="Arial" panose="020B0604020202020204" pitchFamily="34" charset="0"/>
                        <a:buChar char="•"/>
                        <a:tabLst>
                          <a:tab pos="228600" algn="l"/>
                          <a:tab pos="457200" algn="l"/>
                        </a:tabLst>
                      </a:pPr>
                      <a:r>
                        <a:rPr lang="en-US" sz="900">
                          <a:solidFill>
                            <a:schemeClr val="accent4"/>
                          </a:solidFill>
                        </a:rPr>
                        <a:t>Comprehensive letter campaigns</a:t>
                      </a:r>
                    </a:p>
                    <a:p>
                      <a:pPr marL="171450" marR="0" lvl="0" indent="-171450">
                        <a:spcBef>
                          <a:spcPts val="0"/>
                        </a:spcBef>
                        <a:spcAft>
                          <a:spcPts val="0"/>
                        </a:spcAft>
                        <a:buFont typeface="Arial" panose="020B0604020202020204" pitchFamily="34" charset="0"/>
                        <a:buChar char="•"/>
                        <a:tabLst>
                          <a:tab pos="228600" algn="l"/>
                          <a:tab pos="457200" algn="l"/>
                        </a:tabLst>
                      </a:pPr>
                      <a:r>
                        <a:rPr lang="en-US" sz="900">
                          <a:solidFill>
                            <a:schemeClr val="accent4"/>
                          </a:solidFill>
                        </a:rPr>
                        <a:t>Informative web site</a:t>
                      </a:r>
                    </a:p>
                    <a:p>
                      <a:pPr marL="171450" marR="0" lvl="0" indent="-171450">
                        <a:spcBef>
                          <a:spcPts val="0"/>
                        </a:spcBef>
                        <a:spcAft>
                          <a:spcPts val="0"/>
                        </a:spcAft>
                        <a:buFont typeface="Arial" panose="020B0604020202020204" pitchFamily="34" charset="0"/>
                        <a:buChar char="•"/>
                        <a:tabLst>
                          <a:tab pos="228600" algn="l"/>
                          <a:tab pos="457200" algn="l"/>
                        </a:tabLst>
                      </a:pPr>
                      <a:r>
                        <a:rPr lang="en-US" sz="900">
                          <a:solidFill>
                            <a:schemeClr val="accent4"/>
                          </a:solidFill>
                        </a:rPr>
                        <a:t>Interpreter service available</a:t>
                      </a:r>
                    </a:p>
                    <a:p>
                      <a:pPr marL="171450" marR="0" lvl="0" indent="-171450">
                        <a:spcBef>
                          <a:spcPts val="0"/>
                        </a:spcBef>
                        <a:spcAft>
                          <a:spcPts val="0"/>
                        </a:spcAft>
                        <a:buFont typeface="Arial" panose="020B0604020202020204" pitchFamily="34" charset="0"/>
                        <a:buChar char="•"/>
                        <a:tabLst>
                          <a:tab pos="228600" algn="l"/>
                          <a:tab pos="457200" algn="l"/>
                        </a:tabLst>
                      </a:pPr>
                      <a:r>
                        <a:rPr lang="en-US" sz="900">
                          <a:solidFill>
                            <a:schemeClr val="accent4"/>
                          </a:solidFill>
                        </a:rPr>
                        <a:t>Accessibility – 2 mobile clinics, 4 fixed locations</a:t>
                      </a:r>
                    </a:p>
                    <a:p>
                      <a:pPr marL="171450" marR="0" lvl="0" indent="-171450">
                        <a:spcBef>
                          <a:spcPts val="0"/>
                        </a:spcBef>
                        <a:spcAft>
                          <a:spcPts val="0"/>
                        </a:spcAft>
                        <a:buFont typeface="Arial" panose="020B0604020202020204" pitchFamily="34" charset="0"/>
                        <a:buChar char="•"/>
                        <a:tabLst>
                          <a:tab pos="228600" algn="l"/>
                          <a:tab pos="457200" algn="l"/>
                        </a:tabLst>
                      </a:pPr>
                      <a:r>
                        <a:rPr lang="en-US" sz="900">
                          <a:solidFill>
                            <a:schemeClr val="accent4"/>
                          </a:solidFill>
                        </a:rPr>
                        <a:t>Social media (Facebook) promoting mobile clinics</a:t>
                      </a:r>
                    </a:p>
                    <a:p>
                      <a:pPr marL="171450" marR="0" lvl="0" indent="-171450">
                        <a:spcBef>
                          <a:spcPts val="0"/>
                        </a:spcBef>
                        <a:spcAft>
                          <a:spcPts val="0"/>
                        </a:spcAft>
                        <a:buFont typeface="Arial" panose="020B0604020202020204" pitchFamily="34" charset="0"/>
                        <a:buChar char="•"/>
                        <a:tabLst>
                          <a:tab pos="228600" algn="l"/>
                          <a:tab pos="457200" algn="l"/>
                        </a:tabLst>
                      </a:pPr>
                      <a:r>
                        <a:rPr lang="en-US" sz="900">
                          <a:solidFill>
                            <a:schemeClr val="accent4"/>
                          </a:solidFill>
                        </a:rPr>
                        <a:t>Culturally sensitive appointment booking processes</a:t>
                      </a:r>
                    </a:p>
                    <a:p>
                      <a:pPr marL="171450" marR="0" lvl="0" indent="-171450">
                        <a:spcBef>
                          <a:spcPts val="0"/>
                        </a:spcBef>
                        <a:spcAft>
                          <a:spcPts val="0"/>
                        </a:spcAft>
                        <a:buFont typeface="Arial" panose="020B0604020202020204" pitchFamily="34" charset="0"/>
                        <a:buChar char="•"/>
                        <a:tabLst>
                          <a:tab pos="228600" algn="l"/>
                          <a:tab pos="457200" algn="l"/>
                        </a:tabLst>
                      </a:pPr>
                      <a:r>
                        <a:rPr lang="en-US" sz="900">
                          <a:solidFill>
                            <a:schemeClr val="accent4"/>
                          </a:solidFill>
                        </a:rPr>
                        <a:t>Program arranges and funds group flights for communities without road access to mammogram clinics</a:t>
                      </a: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a:solidFill>
                            <a:schemeClr val="accent4"/>
                          </a:solidFill>
                          <a:effectLst/>
                          <a:latin typeface="Segoe UI Symbol" panose="020B0502040204020203" pitchFamily="34" charset="0"/>
                          <a:ea typeface="Calibri" panose="020F0502020204030204" pitchFamily="34" charset="0"/>
                          <a:cs typeface="Segoe UI Symbol" panose="020B0502040204020203" pitchFamily="34" charset="0"/>
                        </a:rPr>
                        <a:t>All: ✓</a:t>
                      </a:r>
                      <a:endParaRPr lang="en-US" sz="900" b="0">
                        <a:solidFill>
                          <a:schemeClr val="accent4"/>
                        </a:solidFill>
                        <a:effectLst/>
                        <a:latin typeface="Calibri" panose="020F0502020204030204" pitchFamily="34" charset="0"/>
                        <a:ea typeface="Calibri" panose="020F0502020204030204" pitchFamily="34" charset="0"/>
                        <a:cs typeface="Arial" panose="020B0604020202020204" pitchFamily="34" charset="0"/>
                      </a:endParaRPr>
                    </a:p>
                    <a:p>
                      <a:pPr marL="0" marR="0">
                        <a:lnSpc>
                          <a:spcPct val="100000"/>
                        </a:lnSpc>
                        <a:spcBef>
                          <a:spcPts val="0"/>
                        </a:spcBef>
                        <a:spcAft>
                          <a:spcPts val="0"/>
                        </a:spcAft>
                      </a:pPr>
                      <a:endParaRPr lang="en-US" sz="900" b="0">
                        <a:solidFill>
                          <a:schemeClr val="accent4"/>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342900" marR="0" lvl="0" indent="-342900">
                        <a:lnSpc>
                          <a:spcPct val="100000"/>
                        </a:lnSpc>
                        <a:spcBef>
                          <a:spcPts val="0"/>
                        </a:spcBef>
                        <a:spcAft>
                          <a:spcPts val="0"/>
                        </a:spcAft>
                        <a:buFont typeface="Symbol" panose="05050102010706020507" pitchFamily="18" charset="2"/>
                        <a:buChar char=""/>
                      </a:pPr>
                      <a:r>
                        <a:rPr lang="en-US" sz="900" b="0" dirty="0">
                          <a:solidFill>
                            <a:schemeClr val="accent4"/>
                          </a:solidFill>
                          <a:effectLst/>
                          <a:latin typeface="Calibri" panose="020F0502020204030204" pitchFamily="34" charset="0"/>
                          <a:ea typeface="Calibri" panose="020F0502020204030204" pitchFamily="34" charset="0"/>
                          <a:cs typeface="Arial" panose="020B0604020202020204" pitchFamily="34" charset="0"/>
                        </a:rPr>
                        <a:t>Community engagement and outreach through Prevention and Screening Program</a:t>
                      </a:r>
                    </a:p>
                    <a:p>
                      <a:pPr marL="342900" marR="0" lvl="0" indent="-342900">
                        <a:lnSpc>
                          <a:spcPct val="100000"/>
                        </a:lnSpc>
                        <a:spcBef>
                          <a:spcPts val="0"/>
                        </a:spcBef>
                        <a:spcAft>
                          <a:spcPts val="0"/>
                        </a:spcAft>
                        <a:buFont typeface="Symbol" panose="05050102010706020507" pitchFamily="18" charset="2"/>
                        <a:buChar char=""/>
                      </a:pPr>
                      <a:r>
                        <a:rPr lang="en-US" sz="900" b="0" dirty="0">
                          <a:solidFill>
                            <a:schemeClr val="accent4"/>
                          </a:solidFill>
                          <a:effectLst/>
                          <a:latin typeface="Calibri" panose="020F0502020204030204" pitchFamily="34" charset="0"/>
                          <a:ea typeface="Calibri" panose="020F0502020204030204" pitchFamily="34" charset="0"/>
                          <a:cs typeface="Arial" panose="020B0604020202020204" pitchFamily="34" charset="0"/>
                        </a:rPr>
                        <a:t>Partnerships with Regional Health Authorities, Nursing Stations, Health Directors, tribal councils, Wellness Centers, healthcare providers and valued stakeholders</a:t>
                      </a:r>
                    </a:p>
                    <a:p>
                      <a:pPr marL="342900" marR="0" lvl="0" indent="-342900">
                        <a:lnSpc>
                          <a:spcPct val="100000"/>
                        </a:lnSpc>
                        <a:spcBef>
                          <a:spcPts val="0"/>
                        </a:spcBef>
                        <a:spcAft>
                          <a:spcPts val="0"/>
                        </a:spcAft>
                        <a:buFont typeface="Symbol" panose="05050102010706020507" pitchFamily="18" charset="2"/>
                        <a:buChar char=""/>
                      </a:pPr>
                      <a:r>
                        <a:rPr lang="en-US" sz="900" b="0" dirty="0">
                          <a:solidFill>
                            <a:schemeClr val="accent4"/>
                          </a:solidFill>
                          <a:effectLst/>
                          <a:latin typeface="Calibri" panose="020F0502020204030204" pitchFamily="34" charset="0"/>
                          <a:ea typeface="Calibri" panose="020F0502020204030204" pitchFamily="34" charset="0"/>
                          <a:cs typeface="Arial" panose="020B0604020202020204" pitchFamily="34" charset="0"/>
                        </a:rPr>
                        <a:t>Partnership with Community Engagement Liaisons.</a:t>
                      </a:r>
                    </a:p>
                    <a:p>
                      <a:pPr marL="342900" marR="0" lvl="0" indent="-342900">
                        <a:lnSpc>
                          <a:spcPct val="100000"/>
                        </a:lnSpc>
                        <a:spcBef>
                          <a:spcPts val="0"/>
                        </a:spcBef>
                        <a:spcAft>
                          <a:spcPts val="0"/>
                        </a:spcAft>
                        <a:buFont typeface="Symbol" panose="05050102010706020507" pitchFamily="18" charset="2"/>
                        <a:buChar char=""/>
                      </a:pPr>
                      <a:r>
                        <a:rPr lang="en-US" sz="900" b="0" dirty="0">
                          <a:solidFill>
                            <a:schemeClr val="accent4"/>
                          </a:solidFill>
                          <a:effectLst/>
                          <a:latin typeface="Calibri" panose="020F0502020204030204" pitchFamily="34" charset="0"/>
                          <a:ea typeface="Calibri" panose="020F0502020204030204" pitchFamily="34" charset="0"/>
                          <a:cs typeface="Arial" panose="020B0604020202020204" pitchFamily="34" charset="0"/>
                        </a:rPr>
                        <a:t>Mobile screening vehicles hosted on First Nation community.</a:t>
                      </a:r>
                    </a:p>
                  </a:txBody>
                  <a:tcPr marL="68580" marR="68580" marT="0" marB="0"/>
                </a:tc>
                <a:extLst>
                  <a:ext uri="{0D108BD9-81ED-4DB2-BD59-A6C34878D82A}">
                    <a16:rowId xmlns:a16="http://schemas.microsoft.com/office/drawing/2014/main" val="2223774339"/>
                  </a:ext>
                </a:extLst>
              </a:tr>
            </a:tbl>
          </a:graphicData>
        </a:graphic>
      </p:graphicFrame>
    </p:spTree>
    <p:extLst>
      <p:ext uri="{BB962C8B-B14F-4D97-AF65-F5344CB8AC3E}">
        <p14:creationId xmlns:p14="http://schemas.microsoft.com/office/powerpoint/2010/main" val="27579354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81DBEC2-8B01-26EA-C490-61DFB6FA8E30}"/>
              </a:ext>
            </a:extLst>
          </p:cNvPr>
          <p:cNvSpPr>
            <a:spLocks noGrp="1"/>
          </p:cNvSpPr>
          <p:nvPr>
            <p:ph type="title"/>
          </p:nvPr>
        </p:nvSpPr>
        <p:spPr>
          <a:xfrm>
            <a:off x="715824" y="131424"/>
            <a:ext cx="10380786" cy="345482"/>
          </a:xfrm>
        </p:spPr>
        <p:txBody>
          <a:bodyPr>
            <a:normAutofit/>
          </a:bodyPr>
          <a:lstStyle/>
          <a:p>
            <a:r>
              <a:rPr lang="en-US" sz="1600" dirty="0"/>
              <a:t>Strategies to Improve Breast Screening for First Nations, Inuit, and Métis(2/2)</a:t>
            </a:r>
          </a:p>
        </p:txBody>
      </p:sp>
      <p:graphicFrame>
        <p:nvGraphicFramePr>
          <p:cNvPr id="4" name="Table 3">
            <a:extLst>
              <a:ext uri="{FF2B5EF4-FFF2-40B4-BE49-F238E27FC236}">
                <a16:creationId xmlns:a16="http://schemas.microsoft.com/office/drawing/2014/main" id="{6F731AA2-6B53-C929-F966-6A3E12461A96}"/>
              </a:ext>
            </a:extLst>
          </p:cNvPr>
          <p:cNvGraphicFramePr>
            <a:graphicFrameLocks noGrp="1"/>
          </p:cNvGraphicFramePr>
          <p:nvPr>
            <p:extLst>
              <p:ext uri="{D42A27DB-BD31-4B8C-83A1-F6EECF244321}">
                <p14:modId xmlns:p14="http://schemas.microsoft.com/office/powerpoint/2010/main" val="2895292274"/>
              </p:ext>
            </p:extLst>
          </p:nvPr>
        </p:nvGraphicFramePr>
        <p:xfrm>
          <a:off x="74246" y="476906"/>
          <a:ext cx="12043507" cy="5913692"/>
        </p:xfrm>
        <a:graphic>
          <a:graphicData uri="http://schemas.openxmlformats.org/drawingml/2006/table">
            <a:tbl>
              <a:tblPr firstRow="1" firstCol="1">
                <a:tableStyleId>{5C22544A-7EE6-4342-B048-85BDC9FD1C3A}</a:tableStyleId>
              </a:tblPr>
              <a:tblGrid>
                <a:gridCol w="1083447">
                  <a:extLst>
                    <a:ext uri="{9D8B030D-6E8A-4147-A177-3AD203B41FA5}">
                      <a16:colId xmlns:a16="http://schemas.microsoft.com/office/drawing/2014/main" val="4179119878"/>
                    </a:ext>
                  </a:extLst>
                </a:gridCol>
                <a:gridCol w="940737">
                  <a:extLst>
                    <a:ext uri="{9D8B030D-6E8A-4147-A177-3AD203B41FA5}">
                      <a16:colId xmlns:a16="http://schemas.microsoft.com/office/drawing/2014/main" val="8258192"/>
                    </a:ext>
                  </a:extLst>
                </a:gridCol>
                <a:gridCol w="2094523">
                  <a:extLst>
                    <a:ext uri="{9D8B030D-6E8A-4147-A177-3AD203B41FA5}">
                      <a16:colId xmlns:a16="http://schemas.microsoft.com/office/drawing/2014/main" val="3805321713"/>
                    </a:ext>
                  </a:extLst>
                </a:gridCol>
                <a:gridCol w="1141046">
                  <a:extLst>
                    <a:ext uri="{9D8B030D-6E8A-4147-A177-3AD203B41FA5}">
                      <a16:colId xmlns:a16="http://schemas.microsoft.com/office/drawing/2014/main" val="2086046563"/>
                    </a:ext>
                  </a:extLst>
                </a:gridCol>
                <a:gridCol w="6783754">
                  <a:extLst>
                    <a:ext uri="{9D8B030D-6E8A-4147-A177-3AD203B41FA5}">
                      <a16:colId xmlns:a16="http://schemas.microsoft.com/office/drawing/2014/main" val="1826508222"/>
                    </a:ext>
                  </a:extLst>
                </a:gridCol>
              </a:tblGrid>
              <a:tr h="137692">
                <a:tc>
                  <a:txBody>
                    <a:bodyPr/>
                    <a:lstStyle/>
                    <a:p>
                      <a:pPr marL="0" marR="0" algn="ctr">
                        <a:lnSpc>
                          <a:spcPct val="107000"/>
                        </a:lnSpc>
                        <a:spcBef>
                          <a:spcPts val="0"/>
                        </a:spcBef>
                        <a:spcAft>
                          <a:spcPts val="100"/>
                        </a:spcAft>
                      </a:pPr>
                      <a:r>
                        <a:rPr lang="en-US" sz="900" b="1" dirty="0">
                          <a:solidFill>
                            <a:schemeClr val="accent4"/>
                          </a:solidFill>
                          <a:effectLst/>
                        </a:rPr>
                        <a:t>Jurisdiction</a:t>
                      </a:r>
                      <a:endParaRPr lang="en-US" sz="800" b="1"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11292" marR="11292" marT="0" marB="0">
                    <a:solidFill>
                      <a:schemeClr val="accent2">
                        <a:lumMod val="20000"/>
                        <a:lumOff val="80000"/>
                      </a:schemeClr>
                    </a:solidFill>
                  </a:tcPr>
                </a:tc>
                <a:tc>
                  <a:txBody>
                    <a:bodyPr/>
                    <a:lstStyle/>
                    <a:p>
                      <a:pPr marL="0" marR="0" algn="ctr">
                        <a:lnSpc>
                          <a:spcPct val="107000"/>
                        </a:lnSpc>
                        <a:spcBef>
                          <a:spcPts val="0"/>
                        </a:spcBef>
                        <a:spcAft>
                          <a:spcPts val="100"/>
                        </a:spcAft>
                      </a:pPr>
                      <a:r>
                        <a:rPr lang="en-US" sz="900" b="1" dirty="0">
                          <a:solidFill>
                            <a:schemeClr val="accent4"/>
                          </a:solidFill>
                          <a:effectLst/>
                        </a:rPr>
                        <a:t>Intended Audiences</a:t>
                      </a:r>
                      <a:endParaRPr lang="en-US" sz="800" b="1"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11292" marR="11292" marT="0" marB="0" anchor="ctr">
                    <a:solidFill>
                      <a:schemeClr val="accent2">
                        <a:lumMod val="20000"/>
                        <a:lumOff val="80000"/>
                      </a:schemeClr>
                    </a:solidFill>
                  </a:tcPr>
                </a:tc>
                <a:tc>
                  <a:txBody>
                    <a:bodyPr/>
                    <a:lstStyle/>
                    <a:p>
                      <a:pPr marL="0" marR="0" algn="ctr">
                        <a:lnSpc>
                          <a:spcPct val="107000"/>
                        </a:lnSpc>
                        <a:spcBef>
                          <a:spcPts val="0"/>
                        </a:spcBef>
                        <a:spcAft>
                          <a:spcPts val="100"/>
                        </a:spcAft>
                      </a:pPr>
                      <a:r>
                        <a:rPr lang="en-US" sz="900" b="1" dirty="0">
                          <a:solidFill>
                            <a:schemeClr val="accent4"/>
                          </a:solidFill>
                          <a:effectLst/>
                        </a:rPr>
                        <a:t>Strategies used </a:t>
                      </a:r>
                      <a:endParaRPr lang="en-US" sz="800" b="1"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11292" marR="11292" marT="0" marB="0" anchor="ctr">
                    <a:solidFill>
                      <a:schemeClr val="accent2">
                        <a:lumMod val="20000"/>
                        <a:lumOff val="80000"/>
                      </a:schemeClr>
                    </a:solidFill>
                  </a:tcPr>
                </a:tc>
                <a:tc>
                  <a:txBody>
                    <a:bodyPr/>
                    <a:lstStyle/>
                    <a:p>
                      <a:pPr marL="0" marR="0" algn="ctr">
                        <a:lnSpc>
                          <a:spcPct val="107000"/>
                        </a:lnSpc>
                        <a:spcBef>
                          <a:spcPts val="0"/>
                        </a:spcBef>
                        <a:spcAft>
                          <a:spcPts val="720"/>
                        </a:spcAft>
                      </a:pPr>
                      <a:r>
                        <a:rPr lang="en-US" sz="900" b="1" dirty="0">
                          <a:solidFill>
                            <a:schemeClr val="accent4"/>
                          </a:solidFill>
                          <a:effectLst/>
                        </a:rPr>
                        <a:t>Strategy co-developed with community? </a:t>
                      </a:r>
                      <a:endParaRPr lang="en-US" sz="800" b="1"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11292" marR="11292" marT="0" marB="0">
                    <a:solidFill>
                      <a:schemeClr val="accent2">
                        <a:lumMod val="20000"/>
                        <a:lumOff val="80000"/>
                      </a:schemeClr>
                    </a:solidFill>
                  </a:tcPr>
                </a:tc>
                <a:tc>
                  <a:txBody>
                    <a:bodyPr/>
                    <a:lstStyle/>
                    <a:p>
                      <a:pPr marL="0" marR="0" algn="ctr">
                        <a:lnSpc>
                          <a:spcPct val="107000"/>
                        </a:lnSpc>
                        <a:spcBef>
                          <a:spcPts val="0"/>
                        </a:spcBef>
                        <a:spcAft>
                          <a:spcPts val="720"/>
                        </a:spcAft>
                      </a:pPr>
                      <a:r>
                        <a:rPr lang="en-US" sz="900" b="1" dirty="0">
                          <a:solidFill>
                            <a:schemeClr val="accent4"/>
                          </a:solidFill>
                          <a:effectLst/>
                        </a:rPr>
                        <a:t>Description of activities to improve screening for First Nations, Inuit, and Métis</a:t>
                      </a:r>
                      <a:endParaRPr lang="en-US" sz="800" b="1"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11292" marR="11292" marT="0" marB="0" anchor="ctr">
                    <a:solidFill>
                      <a:schemeClr val="accent2">
                        <a:lumMod val="20000"/>
                        <a:lumOff val="80000"/>
                      </a:schemeClr>
                    </a:solidFill>
                  </a:tcPr>
                </a:tc>
                <a:extLst>
                  <a:ext uri="{0D108BD9-81ED-4DB2-BD59-A6C34878D82A}">
                    <a16:rowId xmlns:a16="http://schemas.microsoft.com/office/drawing/2014/main" val="2864291971"/>
                  </a:ext>
                </a:extLst>
              </a:tr>
              <a:tr h="3229735">
                <a:tc>
                  <a:txBody>
                    <a:bodyPr/>
                    <a:lstStyle/>
                    <a:p>
                      <a:pPr marL="0" marR="0" lvl="0" indent="0" algn="ctr" defTabSz="914400" rtl="0" eaLnBrk="1" latinLnBrk="0" hangingPunct="1">
                        <a:lnSpc>
                          <a:spcPct val="100000"/>
                        </a:lnSpc>
                        <a:spcBef>
                          <a:spcPts val="0"/>
                        </a:spcBef>
                        <a:spcAft>
                          <a:spcPts val="0"/>
                        </a:spcAft>
                        <a:buFont typeface="Symbol" panose="05050102010706020507" pitchFamily="18" charset="2"/>
                        <a:buNone/>
                      </a:pPr>
                      <a:r>
                        <a:rPr lang="en-US" sz="900" b="1" kern="1200" dirty="0">
                          <a:solidFill>
                            <a:schemeClr val="accent4"/>
                          </a:solidFill>
                          <a:effectLst/>
                          <a:latin typeface="+mn-lt"/>
                          <a:ea typeface="+mn-ea"/>
                          <a:cs typeface="+mn-cs"/>
                        </a:rPr>
                        <a:t>ON*</a:t>
                      </a:r>
                    </a:p>
                  </a:txBody>
                  <a:tcPr marL="11292" marR="11292" marT="0" marB="0">
                    <a:solidFill>
                      <a:schemeClr val="accent2">
                        <a:lumMod val="20000"/>
                        <a:lumOff val="80000"/>
                      </a:schemeClr>
                    </a:solidFill>
                  </a:tcPr>
                </a:tc>
                <a:tc>
                  <a:txBody>
                    <a:bodyPr/>
                    <a:lstStyle/>
                    <a:p>
                      <a:pPr marL="342900" marR="0" lvl="0" indent="-342900" algn="l" defTabSz="914400" rtl="0" eaLnBrk="1" latinLnBrk="0" hangingPunct="1">
                        <a:lnSpc>
                          <a:spcPct val="100000"/>
                        </a:lnSpc>
                        <a:spcBef>
                          <a:spcPts val="0"/>
                        </a:spcBef>
                        <a:spcAft>
                          <a:spcPts val="0"/>
                        </a:spcAft>
                        <a:buFont typeface="Symbol" panose="05050102010706020507" pitchFamily="18" charset="2"/>
                        <a:buChar char=""/>
                      </a:pPr>
                      <a:r>
                        <a:rPr lang="en-US" sz="900" kern="1200">
                          <a:solidFill>
                            <a:schemeClr val="accent4"/>
                          </a:solidFill>
                          <a:effectLst/>
                          <a:latin typeface="+mn-lt"/>
                          <a:ea typeface="+mn-ea"/>
                          <a:cs typeface="+mn-cs"/>
                        </a:rPr>
                        <a:t>First Nations</a:t>
                      </a:r>
                    </a:p>
                    <a:p>
                      <a:pPr marL="342900" marR="0" lvl="0" indent="-342900" algn="l" defTabSz="914400" rtl="0" eaLnBrk="1" latinLnBrk="0" hangingPunct="1">
                        <a:lnSpc>
                          <a:spcPct val="100000"/>
                        </a:lnSpc>
                        <a:spcBef>
                          <a:spcPts val="0"/>
                        </a:spcBef>
                        <a:spcAft>
                          <a:spcPts val="0"/>
                        </a:spcAft>
                        <a:buFont typeface="Symbol" panose="05050102010706020507" pitchFamily="18" charset="2"/>
                        <a:buChar char=""/>
                      </a:pPr>
                      <a:r>
                        <a:rPr lang="en-US" sz="900" kern="1200">
                          <a:solidFill>
                            <a:schemeClr val="accent4"/>
                          </a:solidFill>
                          <a:effectLst/>
                          <a:latin typeface="+mn-lt"/>
                          <a:ea typeface="+mn-ea"/>
                          <a:cs typeface="+mn-cs"/>
                        </a:rPr>
                        <a:t>Inuit</a:t>
                      </a:r>
                    </a:p>
                    <a:p>
                      <a:pPr marL="342900" marR="0" lvl="0" indent="-342900" algn="l" defTabSz="914400" rtl="0" eaLnBrk="1" latinLnBrk="0" hangingPunct="1">
                        <a:lnSpc>
                          <a:spcPct val="100000"/>
                        </a:lnSpc>
                        <a:spcBef>
                          <a:spcPts val="0"/>
                        </a:spcBef>
                        <a:spcAft>
                          <a:spcPts val="0"/>
                        </a:spcAft>
                        <a:buFont typeface="Symbol" panose="05050102010706020507" pitchFamily="18" charset="2"/>
                        <a:buChar char=""/>
                      </a:pPr>
                      <a:r>
                        <a:rPr lang="en-US" sz="900" kern="1200">
                          <a:solidFill>
                            <a:schemeClr val="accent4"/>
                          </a:solidFill>
                          <a:effectLst/>
                          <a:latin typeface="+mn-lt"/>
                          <a:ea typeface="+mn-ea"/>
                          <a:cs typeface="+mn-cs"/>
                        </a:rPr>
                        <a:t>Métis</a:t>
                      </a:r>
                    </a:p>
                  </a:txBody>
                  <a:tcPr marL="11292" marR="11292" marT="0" marB="0">
                    <a:solidFill>
                      <a:srgbClr val="FEFFFE"/>
                    </a:solidFill>
                  </a:tcPr>
                </a:tc>
                <a:tc>
                  <a:txBody>
                    <a:bodyPr/>
                    <a:lstStyle/>
                    <a:p>
                      <a:pPr marL="342900" marR="0" lvl="0" indent="-342900" algn="l" defTabSz="914400" rtl="0" eaLnBrk="1" latinLnBrk="0" hangingPunct="1">
                        <a:lnSpc>
                          <a:spcPct val="100000"/>
                        </a:lnSpc>
                        <a:spcBef>
                          <a:spcPts val="0"/>
                        </a:spcBef>
                        <a:spcAft>
                          <a:spcPts val="0"/>
                        </a:spcAft>
                        <a:buFont typeface="Symbol" panose="05050102010706020507" pitchFamily="18" charset="2"/>
                        <a:buChar char=""/>
                      </a:pPr>
                      <a:r>
                        <a:rPr lang="en-US" sz="900" kern="1200" dirty="0">
                          <a:solidFill>
                            <a:schemeClr val="accent4"/>
                          </a:solidFill>
                          <a:effectLst/>
                          <a:latin typeface="+mn-lt"/>
                          <a:ea typeface="+mn-ea"/>
                          <a:cs typeface="+mn-cs"/>
                        </a:rPr>
                        <a:t>Group education</a:t>
                      </a:r>
                    </a:p>
                    <a:p>
                      <a:pPr marL="342900" marR="0" lvl="0" indent="-342900" algn="l" defTabSz="914400" rtl="0" eaLnBrk="1" latinLnBrk="0" hangingPunct="1">
                        <a:lnSpc>
                          <a:spcPct val="100000"/>
                        </a:lnSpc>
                        <a:spcBef>
                          <a:spcPts val="0"/>
                        </a:spcBef>
                        <a:spcAft>
                          <a:spcPts val="0"/>
                        </a:spcAft>
                        <a:buFont typeface="Symbol" panose="05050102010706020507" pitchFamily="18" charset="2"/>
                        <a:buChar char=""/>
                      </a:pPr>
                      <a:r>
                        <a:rPr lang="en-US" sz="900" kern="1200" dirty="0">
                          <a:solidFill>
                            <a:schemeClr val="accent4"/>
                          </a:solidFill>
                          <a:effectLst/>
                          <a:latin typeface="+mn-lt"/>
                          <a:ea typeface="+mn-ea"/>
                          <a:cs typeface="+mn-cs"/>
                        </a:rPr>
                        <a:t>Mass media</a:t>
                      </a:r>
                    </a:p>
                    <a:p>
                      <a:pPr marL="342900" marR="0" lvl="0" indent="-342900" algn="l" defTabSz="914400" rtl="0" eaLnBrk="1" latinLnBrk="0" hangingPunct="1">
                        <a:lnSpc>
                          <a:spcPct val="100000"/>
                        </a:lnSpc>
                        <a:spcBef>
                          <a:spcPts val="0"/>
                        </a:spcBef>
                        <a:spcAft>
                          <a:spcPts val="0"/>
                        </a:spcAft>
                        <a:buFont typeface="Symbol" panose="05050102010706020507" pitchFamily="18" charset="2"/>
                        <a:buChar char=""/>
                      </a:pPr>
                      <a:r>
                        <a:rPr lang="en-US" sz="900" kern="1200" dirty="0">
                          <a:solidFill>
                            <a:schemeClr val="accent4"/>
                          </a:solidFill>
                          <a:effectLst/>
                          <a:latin typeface="+mn-lt"/>
                          <a:ea typeface="+mn-ea"/>
                          <a:cs typeface="+mn-cs"/>
                        </a:rPr>
                        <a:t>Development of culturally safe materials and resources </a:t>
                      </a:r>
                    </a:p>
                    <a:p>
                      <a:pPr marL="342900" marR="0" lvl="0" indent="-342900" algn="l" defTabSz="914400" rtl="0" eaLnBrk="1" latinLnBrk="0" hangingPunct="1">
                        <a:lnSpc>
                          <a:spcPct val="100000"/>
                        </a:lnSpc>
                        <a:spcBef>
                          <a:spcPts val="0"/>
                        </a:spcBef>
                        <a:spcAft>
                          <a:spcPts val="0"/>
                        </a:spcAft>
                        <a:buFont typeface="Symbol" panose="05050102010706020507" pitchFamily="18" charset="2"/>
                        <a:buChar char=""/>
                      </a:pPr>
                      <a:r>
                        <a:rPr lang="en-US" sz="900" kern="1200" dirty="0">
                          <a:solidFill>
                            <a:schemeClr val="accent4"/>
                          </a:solidFill>
                          <a:effectLst/>
                          <a:latin typeface="+mn-lt"/>
                          <a:ea typeface="+mn-ea"/>
                          <a:cs typeface="+mn-cs"/>
                        </a:rPr>
                        <a:t>Provider reminders (Sioux Lookout area only)</a:t>
                      </a:r>
                    </a:p>
                    <a:p>
                      <a:pPr marL="342900" marR="0" lvl="0" indent="-342900" algn="l" defTabSz="914400" rtl="0" eaLnBrk="1" latinLnBrk="0" hangingPunct="1">
                        <a:lnSpc>
                          <a:spcPct val="100000"/>
                        </a:lnSpc>
                        <a:spcBef>
                          <a:spcPts val="0"/>
                        </a:spcBef>
                        <a:spcAft>
                          <a:spcPts val="0"/>
                        </a:spcAft>
                        <a:buFont typeface="Symbol" panose="05050102010706020507" pitchFamily="18" charset="2"/>
                        <a:buChar char=""/>
                      </a:pPr>
                      <a:r>
                        <a:rPr lang="en-US" sz="900" kern="1200" dirty="0">
                          <a:solidFill>
                            <a:schemeClr val="accent4"/>
                          </a:solidFill>
                          <a:effectLst/>
                          <a:latin typeface="+mn-lt"/>
                          <a:ea typeface="+mn-ea"/>
                          <a:cs typeface="+mn-cs"/>
                        </a:rPr>
                        <a:t>Mobile screening clinics (North West only)</a:t>
                      </a:r>
                    </a:p>
                    <a:p>
                      <a:pPr marL="342900" marR="0" lvl="0" indent="-342900" algn="l" defTabSz="914400" rtl="0" eaLnBrk="1" latinLnBrk="0" hangingPunct="1">
                        <a:lnSpc>
                          <a:spcPct val="100000"/>
                        </a:lnSpc>
                        <a:spcBef>
                          <a:spcPts val="0"/>
                        </a:spcBef>
                        <a:spcAft>
                          <a:spcPts val="0"/>
                        </a:spcAft>
                        <a:buFont typeface="Symbol" panose="05050102010706020507" pitchFamily="18" charset="2"/>
                        <a:buChar char=""/>
                      </a:pPr>
                      <a:r>
                        <a:rPr lang="en-US" sz="900" kern="1200" dirty="0">
                          <a:solidFill>
                            <a:schemeClr val="accent4"/>
                          </a:solidFill>
                          <a:effectLst/>
                          <a:latin typeface="+mn-lt"/>
                          <a:ea typeface="+mn-ea"/>
                          <a:cs typeface="+mn-cs"/>
                        </a:rPr>
                        <a:t>Providing transportation to screening services (for First Nations through Non-Insured Health Benefits [NIHN])</a:t>
                      </a:r>
                    </a:p>
                    <a:p>
                      <a:pPr marL="342900" marR="0" lvl="0" indent="-342900" algn="l" defTabSz="914400" rtl="0" eaLnBrk="1" latinLnBrk="0" hangingPunct="1">
                        <a:lnSpc>
                          <a:spcPct val="100000"/>
                        </a:lnSpc>
                        <a:spcBef>
                          <a:spcPts val="0"/>
                        </a:spcBef>
                        <a:spcAft>
                          <a:spcPts val="0"/>
                        </a:spcAft>
                        <a:buFont typeface="Symbol" panose="05050102010706020507" pitchFamily="18" charset="2"/>
                        <a:buChar char=""/>
                      </a:pPr>
                      <a:r>
                        <a:rPr lang="en-US" sz="900" kern="1200" dirty="0">
                          <a:solidFill>
                            <a:schemeClr val="accent4"/>
                          </a:solidFill>
                          <a:effectLst/>
                          <a:latin typeface="+mn-lt"/>
                          <a:ea typeface="+mn-ea"/>
                          <a:cs typeface="+mn-cs"/>
                        </a:rPr>
                        <a:t>Promotion of health literacy</a:t>
                      </a:r>
                    </a:p>
                    <a:p>
                      <a:pPr marL="342900" marR="0" lvl="0" indent="-342900" algn="l" defTabSz="914400" rtl="0" eaLnBrk="1" latinLnBrk="0" hangingPunct="1">
                        <a:lnSpc>
                          <a:spcPct val="100000"/>
                        </a:lnSpc>
                        <a:spcBef>
                          <a:spcPts val="0"/>
                        </a:spcBef>
                        <a:spcAft>
                          <a:spcPts val="0"/>
                        </a:spcAft>
                        <a:buFont typeface="Symbol" panose="05050102010706020507" pitchFamily="18" charset="2"/>
                        <a:buChar char=""/>
                      </a:pPr>
                      <a:r>
                        <a:rPr lang="en-US" sz="900" kern="1200" dirty="0">
                          <a:solidFill>
                            <a:schemeClr val="accent4"/>
                          </a:solidFill>
                          <a:effectLst/>
                          <a:latin typeface="+mn-lt"/>
                          <a:ea typeface="+mn-ea"/>
                          <a:cs typeface="+mn-cs"/>
                        </a:rPr>
                        <a:t>Direct community engagement to co-design programs</a:t>
                      </a:r>
                    </a:p>
                    <a:p>
                      <a:pPr marL="0" marR="0" lvl="0" indent="0" algn="l" defTabSz="914400" rtl="0" eaLnBrk="1" latinLnBrk="0" hangingPunct="1">
                        <a:lnSpc>
                          <a:spcPct val="100000"/>
                        </a:lnSpc>
                        <a:spcBef>
                          <a:spcPts val="0"/>
                        </a:spcBef>
                        <a:spcAft>
                          <a:spcPts val="0"/>
                        </a:spcAft>
                        <a:buFont typeface="Symbol" panose="05050102010706020507" pitchFamily="18" charset="2"/>
                        <a:buNone/>
                      </a:pPr>
                      <a:endParaRPr lang="en-US" sz="900" kern="1200" dirty="0">
                        <a:solidFill>
                          <a:schemeClr val="accent4"/>
                        </a:solidFill>
                        <a:effectLst/>
                        <a:latin typeface="+mn-lt"/>
                        <a:ea typeface="+mn-ea"/>
                        <a:cs typeface="+mn-cs"/>
                      </a:endParaRPr>
                    </a:p>
                  </a:txBody>
                  <a:tcPr marL="11292" marR="11292" marT="0" marB="0">
                    <a:solidFill>
                      <a:srgbClr val="FEFFFE"/>
                    </a:solidFill>
                  </a:tcPr>
                </a:tc>
                <a:tc>
                  <a:txBody>
                    <a:bodyPr/>
                    <a:lstStyle/>
                    <a:p>
                      <a:pPr marL="0" marR="0">
                        <a:lnSpc>
                          <a:spcPct val="107000"/>
                        </a:lnSpc>
                        <a:spcBef>
                          <a:spcPts val="0"/>
                        </a:spcBef>
                        <a:spcAft>
                          <a:spcPts val="720"/>
                        </a:spcAft>
                      </a:pPr>
                      <a:r>
                        <a:rPr lang="en-US" sz="900">
                          <a:solidFill>
                            <a:schemeClr val="accent4"/>
                          </a:solidFill>
                          <a:effectLst/>
                        </a:rPr>
                        <a:t>All: ✓</a:t>
                      </a:r>
                      <a:endParaRPr lang="en-US" sz="900">
                        <a:solidFill>
                          <a:schemeClr val="accent4"/>
                        </a:solidFill>
                        <a:effectLst/>
                        <a:latin typeface="Calibri" panose="020F0502020204030204" pitchFamily="34" charset="0"/>
                        <a:ea typeface="Calibri" panose="020F0502020204030204" pitchFamily="34" charset="0"/>
                        <a:cs typeface="Arial" panose="020B0604020202020204" pitchFamily="34" charset="0"/>
                      </a:endParaRPr>
                    </a:p>
                  </a:txBody>
                  <a:tcPr marL="11292" marR="11292" marT="0" marB="0">
                    <a:solidFill>
                      <a:srgbClr val="FEFFFE"/>
                    </a:solidFill>
                  </a:tcPr>
                </a:tc>
                <a:tc>
                  <a:txBody>
                    <a:bodyPr/>
                    <a:lstStyle/>
                    <a:p>
                      <a:pPr marL="342900" marR="0" lvl="0" indent="-342900" algn="l" defTabSz="914400" rtl="0" eaLnBrk="1" latinLnBrk="0" hangingPunct="1">
                        <a:lnSpc>
                          <a:spcPct val="100000"/>
                        </a:lnSpc>
                        <a:spcBef>
                          <a:spcPts val="0"/>
                        </a:spcBef>
                        <a:spcAft>
                          <a:spcPts val="0"/>
                        </a:spcAft>
                        <a:buFont typeface="Symbol" panose="05050102010706020507" pitchFamily="18" charset="2"/>
                        <a:buChar char=""/>
                      </a:pPr>
                      <a:r>
                        <a:rPr lang="en-US" sz="900" kern="1200" dirty="0">
                          <a:solidFill>
                            <a:schemeClr val="accent4"/>
                          </a:solidFill>
                          <a:effectLst/>
                          <a:latin typeface="+mn-lt"/>
                          <a:ea typeface="+mn-ea"/>
                          <a:cs typeface="+mn-cs"/>
                        </a:rPr>
                        <a:t>Through the Indigenous Cancer Care Unit (ICCU), Regional Indigenous Cancer Leads and regional teams, communities are engaged to inform programs/initiatives to improve education and awareness of cancer screening. </a:t>
                      </a:r>
                    </a:p>
                    <a:p>
                      <a:pPr marL="342900" marR="0" lvl="0" indent="-342900" algn="l" defTabSz="914400" rtl="0" eaLnBrk="1" latinLnBrk="0" hangingPunct="1">
                        <a:lnSpc>
                          <a:spcPct val="100000"/>
                        </a:lnSpc>
                        <a:spcBef>
                          <a:spcPts val="0"/>
                        </a:spcBef>
                        <a:spcAft>
                          <a:spcPts val="0"/>
                        </a:spcAft>
                        <a:buFont typeface="Symbol" panose="05050102010706020507" pitchFamily="18" charset="2"/>
                        <a:buChar char=""/>
                      </a:pPr>
                      <a:r>
                        <a:rPr lang="en-US" sz="900" kern="1200" dirty="0">
                          <a:solidFill>
                            <a:schemeClr val="accent4"/>
                          </a:solidFill>
                          <a:effectLst/>
                          <a:latin typeface="+mn-lt"/>
                          <a:ea typeface="+mn-ea"/>
                          <a:cs typeface="+mn-cs"/>
                        </a:rPr>
                        <a:t>The ICCU is currently engaged in a study to investigate current correspondence and identify methods to enhance participant reminders. Ontario Health (Cancer Care Ontario) sends reminders following cancer screening invitation and recall letters to all eligible people in Ontario. </a:t>
                      </a:r>
                    </a:p>
                    <a:p>
                      <a:pPr marL="342900" marR="0" lvl="0" indent="-342900" algn="l" defTabSz="914400" rtl="0" eaLnBrk="1" latinLnBrk="0" hangingPunct="1">
                        <a:lnSpc>
                          <a:spcPct val="100000"/>
                        </a:lnSpc>
                        <a:spcBef>
                          <a:spcPts val="0"/>
                        </a:spcBef>
                        <a:spcAft>
                          <a:spcPts val="0"/>
                        </a:spcAft>
                        <a:buFont typeface="Symbol" panose="05050102010706020507" pitchFamily="18" charset="2"/>
                        <a:buChar char=""/>
                      </a:pPr>
                      <a:r>
                        <a:rPr lang="en-CA" sz="900" kern="1200" dirty="0">
                          <a:solidFill>
                            <a:schemeClr val="accent4"/>
                          </a:solidFill>
                          <a:effectLst/>
                          <a:latin typeface="+mn-lt"/>
                          <a:ea typeface="+mn-ea"/>
                          <a:cs typeface="+mn-cs"/>
                        </a:rPr>
                        <a:t>A grant received by Dr. Jill Tinmouth and Dr. Amanda Shephard (“Catching Cancer Early how well do Ontario screening programs perform for First Nations and Métis persons?”) will provide Ontario Health (Cancer Care Ontario) with strategies to improve participation for First Nations and Métis people and may inform cancer screening recommendations in these populations</a:t>
                      </a:r>
                      <a:endParaRPr lang="en-US" sz="900" kern="1200" dirty="0">
                        <a:solidFill>
                          <a:schemeClr val="accent4"/>
                        </a:solidFill>
                        <a:effectLst/>
                        <a:latin typeface="+mn-lt"/>
                        <a:ea typeface="+mn-ea"/>
                        <a:cs typeface="+mn-cs"/>
                      </a:endParaRPr>
                    </a:p>
                    <a:p>
                      <a:pPr marL="342900" marR="0" lvl="0" indent="-342900" algn="l" defTabSz="914400" rtl="0" eaLnBrk="1" latinLnBrk="0" hangingPunct="1">
                        <a:lnSpc>
                          <a:spcPct val="100000"/>
                        </a:lnSpc>
                        <a:spcBef>
                          <a:spcPts val="0"/>
                        </a:spcBef>
                        <a:spcAft>
                          <a:spcPts val="0"/>
                        </a:spcAft>
                        <a:buFont typeface="Symbol" panose="05050102010706020507" pitchFamily="18" charset="2"/>
                        <a:buChar char=""/>
                      </a:pPr>
                      <a:r>
                        <a:rPr lang="en-US" sz="900" kern="1200" dirty="0">
                          <a:solidFill>
                            <a:schemeClr val="accent4"/>
                          </a:solidFill>
                          <a:effectLst/>
                          <a:latin typeface="+mn-lt"/>
                          <a:ea typeface="+mn-ea"/>
                          <a:cs typeface="+mn-cs"/>
                        </a:rPr>
                        <a:t>Continued ICCU support for the Cancer Screening Fact Sheets, Toolkit, and awareness postcards/posters which were designed and tailored with and for each First Nation, Inuit and Métis population. </a:t>
                      </a:r>
                    </a:p>
                    <a:p>
                      <a:pPr marL="342900" marR="0" lvl="0" indent="-342900" algn="l" defTabSz="914400" rtl="0" eaLnBrk="1" latinLnBrk="0" hangingPunct="1">
                        <a:lnSpc>
                          <a:spcPct val="100000"/>
                        </a:lnSpc>
                        <a:spcBef>
                          <a:spcPts val="0"/>
                        </a:spcBef>
                        <a:spcAft>
                          <a:spcPts val="0"/>
                        </a:spcAft>
                        <a:buFont typeface="Symbol" panose="05050102010706020507" pitchFamily="18" charset="2"/>
                        <a:buChar char=""/>
                      </a:pPr>
                      <a:r>
                        <a:rPr lang="en-US" sz="900" kern="1200" dirty="0">
                          <a:solidFill>
                            <a:schemeClr val="accent4"/>
                          </a:solidFill>
                          <a:effectLst/>
                          <a:latin typeface="+mn-lt"/>
                          <a:ea typeface="+mn-ea"/>
                          <a:cs typeface="+mn-cs"/>
                        </a:rPr>
                        <a:t>Cancer 101 Video: Ontario Health (Cancer Care Ontario) made this video for First Nations people. The video gives basic cancer information and answers many common questions about cancer. Other groups that helped make the video are CAREX Canada, the Occupational Cancer Research Centre and the Canadian Cancer Society. </a:t>
                      </a:r>
                    </a:p>
                    <a:p>
                      <a:pPr marL="342900" marR="0" lvl="0" indent="-342900" algn="l" defTabSz="914400" rtl="0" eaLnBrk="1" latinLnBrk="0" hangingPunct="1">
                        <a:lnSpc>
                          <a:spcPct val="100000"/>
                        </a:lnSpc>
                        <a:spcBef>
                          <a:spcPts val="0"/>
                        </a:spcBef>
                        <a:spcAft>
                          <a:spcPts val="0"/>
                        </a:spcAft>
                        <a:buFont typeface="Symbol" panose="05050102010706020507" pitchFamily="18" charset="2"/>
                        <a:buChar char=""/>
                      </a:pPr>
                      <a:r>
                        <a:rPr lang="en-US" sz="900" kern="1200" dirty="0">
                          <a:solidFill>
                            <a:schemeClr val="accent4"/>
                          </a:solidFill>
                          <a:effectLst/>
                          <a:latin typeface="+mn-lt"/>
                          <a:ea typeface="+mn-ea"/>
                          <a:cs typeface="+mn-cs"/>
                        </a:rPr>
                        <a:t>The Screening Activity Report (SAR) is an online report, which provides screening data to help family doctors improve their cancer screening rates and appropriate follow-up. The report allows family doctors to quickly find specific cancer screening information for each patient, including those who are overdue or have never been screened. In June 2018, the SAR was expanded to the Sioux Lookout Zone, which consists of several First Nations communities, providing non-patient enrollment model physicians and nurses access to their community data. This SAR was developed specifically for the Sioux Lookout municipality and the 27 First Nation communities that reside in the Sioux Lookout Zone. </a:t>
                      </a:r>
                    </a:p>
                    <a:p>
                      <a:pPr marL="342900" marR="0" lvl="0" indent="-342900" algn="l" defTabSz="914400" rtl="0" eaLnBrk="1" latinLnBrk="0" hangingPunct="1">
                        <a:lnSpc>
                          <a:spcPct val="100000"/>
                        </a:lnSpc>
                        <a:spcBef>
                          <a:spcPts val="0"/>
                        </a:spcBef>
                        <a:spcAft>
                          <a:spcPts val="0"/>
                        </a:spcAft>
                        <a:buFont typeface="Symbol" panose="05050102010706020507" pitchFamily="18" charset="2"/>
                        <a:buChar char=""/>
                      </a:pPr>
                      <a:r>
                        <a:rPr lang="en-US" sz="900" kern="1200" dirty="0">
                          <a:solidFill>
                            <a:schemeClr val="accent4"/>
                          </a:solidFill>
                          <a:effectLst/>
                          <a:latin typeface="+mn-lt"/>
                          <a:ea typeface="+mn-ea"/>
                          <a:cs typeface="+mn-cs"/>
                        </a:rPr>
                        <a:t>The ICCU continues to raise awareness with regional and community partners of medical transportation coverage available to eligible First Nations through the First Nations and Inuit Health Branch Non-Insured Health Benefits (NIHB) for breast cancer screening </a:t>
                      </a:r>
                    </a:p>
                    <a:p>
                      <a:pPr marL="342900" marR="0" lvl="0" indent="-342900" algn="l" defTabSz="914400" rtl="0" eaLnBrk="1" latinLnBrk="0" hangingPunct="1">
                        <a:lnSpc>
                          <a:spcPct val="100000"/>
                        </a:lnSpc>
                        <a:spcBef>
                          <a:spcPts val="0"/>
                        </a:spcBef>
                        <a:spcAft>
                          <a:spcPts val="0"/>
                        </a:spcAft>
                        <a:buFont typeface="Symbol" panose="05050102010706020507" pitchFamily="18" charset="2"/>
                        <a:buChar char=""/>
                      </a:pPr>
                      <a:r>
                        <a:rPr lang="en-US" sz="900" kern="1200" dirty="0">
                          <a:solidFill>
                            <a:schemeClr val="accent4"/>
                          </a:solidFill>
                          <a:effectLst/>
                          <a:latin typeface="+mn-lt"/>
                          <a:ea typeface="+mn-ea"/>
                          <a:cs typeface="+mn-cs"/>
                        </a:rPr>
                        <a:t>The ICCU and Northwestern Regional Cancer Program in partnership with communities jointly plan community events to provide access to screening through a mobile screening coach in the North West region. </a:t>
                      </a:r>
                    </a:p>
                    <a:p>
                      <a:pPr marL="342900" marR="0" lvl="0" indent="-342900" algn="l" defTabSz="914400" rtl="0" eaLnBrk="1" latinLnBrk="0" hangingPunct="1">
                        <a:lnSpc>
                          <a:spcPct val="100000"/>
                        </a:lnSpc>
                        <a:spcBef>
                          <a:spcPts val="0"/>
                        </a:spcBef>
                        <a:spcAft>
                          <a:spcPts val="0"/>
                        </a:spcAft>
                        <a:buFont typeface="Symbol" panose="05050102010706020507" pitchFamily="18" charset="2"/>
                        <a:buChar char=""/>
                      </a:pPr>
                      <a:r>
                        <a:rPr lang="en-US" sz="900" kern="1200" dirty="0">
                          <a:solidFill>
                            <a:schemeClr val="accent4"/>
                          </a:solidFill>
                          <a:effectLst/>
                          <a:latin typeface="+mn-lt"/>
                          <a:ea typeface="+mn-ea"/>
                          <a:cs typeface="+mn-cs"/>
                        </a:rPr>
                        <a:t>Through the relationships developed and fostered by the ICCU, regional teams have been able to continue working with communities as guided through the First Nations, Inuit, Métis and urban Indigenous Cancer Strategy</a:t>
                      </a:r>
                    </a:p>
                  </a:txBody>
                  <a:tcPr marL="11292" marR="11292" marT="0" marB="0">
                    <a:solidFill>
                      <a:srgbClr val="FEFFFE"/>
                    </a:solidFill>
                  </a:tcPr>
                </a:tc>
                <a:extLst>
                  <a:ext uri="{0D108BD9-81ED-4DB2-BD59-A6C34878D82A}">
                    <a16:rowId xmlns:a16="http://schemas.microsoft.com/office/drawing/2014/main" val="4106251792"/>
                  </a:ext>
                </a:extLst>
              </a:tr>
              <a:tr h="277474">
                <a:tc>
                  <a:txBody>
                    <a:bodyPr/>
                    <a:lstStyle/>
                    <a:p>
                      <a:pPr marL="0" marR="0" algn="ctr">
                        <a:lnSpc>
                          <a:spcPct val="107000"/>
                        </a:lnSpc>
                        <a:spcBef>
                          <a:spcPts val="0"/>
                        </a:spcBef>
                        <a:spcAft>
                          <a:spcPts val="300"/>
                        </a:spcAft>
                      </a:pPr>
                      <a:r>
                        <a:rPr lang="en-US" sz="900" b="1" dirty="0">
                          <a:solidFill>
                            <a:schemeClr val="accent4"/>
                          </a:solidFill>
                          <a:effectLst/>
                        </a:rPr>
                        <a:t>QC</a:t>
                      </a:r>
                      <a:endParaRPr lang="en-US" sz="900" b="1"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11292" marR="11292" marT="0" marB="0">
                    <a:solidFill>
                      <a:schemeClr val="accent2">
                        <a:lumMod val="20000"/>
                        <a:lumOff val="80000"/>
                      </a:schemeClr>
                    </a:solidFill>
                  </a:tcPr>
                </a:tc>
                <a:tc>
                  <a:txBody>
                    <a:bodyPr/>
                    <a:lstStyle/>
                    <a:p>
                      <a:pPr marL="342900" marR="0" lvl="0" indent="-342900" algn="l" defTabSz="914400" rtl="0" eaLnBrk="1" latinLnBrk="0" hangingPunct="1">
                        <a:lnSpc>
                          <a:spcPct val="100000"/>
                        </a:lnSpc>
                        <a:spcBef>
                          <a:spcPts val="0"/>
                        </a:spcBef>
                        <a:spcAft>
                          <a:spcPts val="0"/>
                        </a:spcAft>
                        <a:buFont typeface="Symbol" panose="05050102010706020507" pitchFamily="18" charset="2"/>
                        <a:buChar char=""/>
                      </a:pPr>
                      <a:r>
                        <a:rPr lang="en-US" sz="900" kern="1200">
                          <a:solidFill>
                            <a:schemeClr val="accent4"/>
                          </a:solidFill>
                          <a:effectLst/>
                          <a:latin typeface="+mn-lt"/>
                          <a:ea typeface="+mn-ea"/>
                          <a:cs typeface="+mn-cs"/>
                        </a:rPr>
                        <a:t>First Nations</a:t>
                      </a:r>
                    </a:p>
                    <a:p>
                      <a:pPr marL="342900" marR="0" lvl="0" indent="-342900" algn="l" defTabSz="914400" rtl="0" eaLnBrk="1" latinLnBrk="0" hangingPunct="1">
                        <a:lnSpc>
                          <a:spcPct val="100000"/>
                        </a:lnSpc>
                        <a:spcBef>
                          <a:spcPts val="0"/>
                        </a:spcBef>
                        <a:spcAft>
                          <a:spcPts val="0"/>
                        </a:spcAft>
                        <a:buFont typeface="Symbol" panose="05050102010706020507" pitchFamily="18" charset="2"/>
                        <a:buChar char=""/>
                      </a:pPr>
                      <a:r>
                        <a:rPr lang="en-US" sz="900" kern="1200">
                          <a:solidFill>
                            <a:schemeClr val="accent4"/>
                          </a:solidFill>
                          <a:effectLst/>
                          <a:latin typeface="+mn-lt"/>
                          <a:ea typeface="+mn-ea"/>
                          <a:cs typeface="+mn-cs"/>
                        </a:rPr>
                        <a:t>Inuit</a:t>
                      </a:r>
                    </a:p>
                    <a:p>
                      <a:pPr marL="342900" marR="0" lvl="0" indent="-342900" algn="l" defTabSz="914400" rtl="0" eaLnBrk="1" latinLnBrk="0" hangingPunct="1">
                        <a:lnSpc>
                          <a:spcPct val="100000"/>
                        </a:lnSpc>
                        <a:spcBef>
                          <a:spcPts val="0"/>
                        </a:spcBef>
                        <a:spcAft>
                          <a:spcPts val="0"/>
                        </a:spcAft>
                        <a:buFont typeface="Symbol" panose="05050102010706020507" pitchFamily="18" charset="2"/>
                        <a:buChar char=""/>
                      </a:pPr>
                      <a:r>
                        <a:rPr lang="en-US" sz="900" kern="1200">
                          <a:solidFill>
                            <a:schemeClr val="accent4"/>
                          </a:solidFill>
                          <a:effectLst/>
                          <a:latin typeface="+mn-lt"/>
                          <a:ea typeface="+mn-ea"/>
                          <a:cs typeface="+mn-cs"/>
                        </a:rPr>
                        <a:t>Métis</a:t>
                      </a:r>
                    </a:p>
                  </a:txBody>
                  <a:tcPr marL="11292" marR="11292" marT="0" marB="0">
                    <a:solidFill>
                      <a:srgbClr val="FEFFFE"/>
                    </a:solidFill>
                  </a:tcPr>
                </a:tc>
                <a:tc>
                  <a:txBody>
                    <a:bodyPr/>
                    <a:lstStyle/>
                    <a:p>
                      <a:pPr marL="342900" marR="0" lvl="0" indent="-342900" algn="l" defTabSz="914400" rtl="0" eaLnBrk="1" latinLnBrk="0" hangingPunct="1">
                        <a:lnSpc>
                          <a:spcPct val="100000"/>
                        </a:lnSpc>
                        <a:spcBef>
                          <a:spcPts val="0"/>
                        </a:spcBef>
                        <a:spcAft>
                          <a:spcPts val="0"/>
                        </a:spcAft>
                        <a:buFont typeface="Symbol" panose="05050102010706020507" pitchFamily="18" charset="2"/>
                        <a:buChar char=""/>
                      </a:pPr>
                      <a:r>
                        <a:rPr lang="en-US" sz="900" kern="1200">
                          <a:solidFill>
                            <a:schemeClr val="accent4"/>
                          </a:solidFill>
                          <a:effectLst/>
                          <a:latin typeface="+mn-lt"/>
                          <a:ea typeface="+mn-ea"/>
                          <a:cs typeface="+mn-cs"/>
                        </a:rPr>
                        <a:t>Mobile screening clinics</a:t>
                      </a:r>
                    </a:p>
                    <a:p>
                      <a:pPr marL="342900" marR="0" lvl="0" indent="-342900" algn="l" defTabSz="914400" rtl="0" eaLnBrk="1" latinLnBrk="0" hangingPunct="1">
                        <a:lnSpc>
                          <a:spcPct val="100000"/>
                        </a:lnSpc>
                        <a:spcBef>
                          <a:spcPts val="0"/>
                        </a:spcBef>
                        <a:spcAft>
                          <a:spcPts val="0"/>
                        </a:spcAft>
                        <a:buFont typeface="Symbol" panose="05050102010706020507" pitchFamily="18" charset="2"/>
                        <a:buChar char=""/>
                      </a:pPr>
                      <a:r>
                        <a:rPr lang="en-US" sz="900" kern="1200">
                          <a:solidFill>
                            <a:schemeClr val="accent4"/>
                          </a:solidFill>
                          <a:effectLst/>
                          <a:latin typeface="+mn-lt"/>
                          <a:ea typeface="+mn-ea"/>
                          <a:cs typeface="+mn-cs"/>
                        </a:rPr>
                        <a:t>Providing transportation to screening services</a:t>
                      </a:r>
                    </a:p>
                  </a:txBody>
                  <a:tcPr marL="11292" marR="11292" marT="0" marB="0">
                    <a:solidFill>
                      <a:srgbClr val="FEFFFE"/>
                    </a:solidFill>
                  </a:tcPr>
                </a:tc>
                <a:tc>
                  <a:txBody>
                    <a:bodyPr/>
                    <a:lstStyle/>
                    <a:p>
                      <a:pPr marL="0" marR="0">
                        <a:lnSpc>
                          <a:spcPct val="107000"/>
                        </a:lnSpc>
                        <a:spcBef>
                          <a:spcPts val="0"/>
                        </a:spcBef>
                        <a:spcAft>
                          <a:spcPts val="720"/>
                        </a:spcAft>
                      </a:pPr>
                      <a:r>
                        <a:rPr lang="en-US" sz="900">
                          <a:solidFill>
                            <a:schemeClr val="accent4"/>
                          </a:solidFill>
                          <a:effectLst/>
                        </a:rPr>
                        <a:t> </a:t>
                      </a:r>
                      <a:endParaRPr lang="en-US" sz="900">
                        <a:solidFill>
                          <a:schemeClr val="accent4"/>
                        </a:solidFill>
                        <a:effectLst/>
                        <a:latin typeface="Calibri" panose="020F0502020204030204" pitchFamily="34" charset="0"/>
                        <a:ea typeface="Calibri" panose="020F0502020204030204" pitchFamily="34" charset="0"/>
                        <a:cs typeface="Arial" panose="020B0604020202020204" pitchFamily="34" charset="0"/>
                      </a:endParaRPr>
                    </a:p>
                  </a:txBody>
                  <a:tcPr marL="11292" marR="11292" marT="0" marB="0">
                    <a:solidFill>
                      <a:srgbClr val="FEFFFE"/>
                    </a:solidFill>
                  </a:tcPr>
                </a:tc>
                <a:tc>
                  <a:txBody>
                    <a:bodyPr/>
                    <a:lstStyle/>
                    <a:p>
                      <a:pPr marL="0" marR="0" lvl="0" indent="0">
                        <a:lnSpc>
                          <a:spcPct val="107000"/>
                        </a:lnSpc>
                        <a:spcBef>
                          <a:spcPts val="0"/>
                        </a:spcBef>
                        <a:spcAft>
                          <a:spcPts val="720"/>
                        </a:spcAft>
                        <a:buFont typeface="Symbol" panose="05050102010706020507" pitchFamily="18" charset="2"/>
                        <a:buNone/>
                      </a:pPr>
                      <a:endParaRPr lang="en-US" sz="900">
                        <a:solidFill>
                          <a:schemeClr val="accent4"/>
                        </a:solidFill>
                        <a:effectLst/>
                        <a:latin typeface="Calibri" panose="020F0502020204030204" pitchFamily="34" charset="0"/>
                        <a:ea typeface="Calibri" panose="020F0502020204030204" pitchFamily="34" charset="0"/>
                        <a:cs typeface="Arial" panose="020B0604020202020204" pitchFamily="34" charset="0"/>
                      </a:endParaRPr>
                    </a:p>
                  </a:txBody>
                  <a:tcPr marL="11292" marR="11292" marT="0" marB="0">
                    <a:solidFill>
                      <a:srgbClr val="FEFFFE"/>
                    </a:solidFill>
                  </a:tcPr>
                </a:tc>
                <a:extLst>
                  <a:ext uri="{0D108BD9-81ED-4DB2-BD59-A6C34878D82A}">
                    <a16:rowId xmlns:a16="http://schemas.microsoft.com/office/drawing/2014/main" val="2668881730"/>
                  </a:ext>
                </a:extLst>
              </a:tr>
              <a:tr h="686717">
                <a:tc>
                  <a:txBody>
                    <a:bodyPr/>
                    <a:lstStyle/>
                    <a:p>
                      <a:pPr marL="0" marR="0" algn="ctr">
                        <a:lnSpc>
                          <a:spcPct val="107000"/>
                        </a:lnSpc>
                        <a:spcBef>
                          <a:spcPts val="0"/>
                        </a:spcBef>
                        <a:spcAft>
                          <a:spcPts val="300"/>
                        </a:spcAft>
                      </a:pPr>
                      <a:r>
                        <a:rPr lang="en-US" sz="900" b="1" dirty="0">
                          <a:solidFill>
                            <a:schemeClr val="accent4"/>
                          </a:solidFill>
                          <a:effectLst/>
                        </a:rPr>
                        <a:t>NB</a:t>
                      </a:r>
                      <a:endParaRPr lang="en-US" sz="900" b="1"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11292" marR="11292" marT="0" marB="0">
                    <a:solidFill>
                      <a:schemeClr val="accent2">
                        <a:lumMod val="20000"/>
                        <a:lumOff val="80000"/>
                      </a:schemeClr>
                    </a:solidFill>
                  </a:tcPr>
                </a:tc>
                <a:tc>
                  <a:txBody>
                    <a:bodyPr/>
                    <a:lstStyle/>
                    <a:p>
                      <a:pPr marL="342900" marR="0" lvl="0" indent="-342900" algn="l" defTabSz="914400" rtl="0" eaLnBrk="1" latinLnBrk="0" hangingPunct="1">
                        <a:lnSpc>
                          <a:spcPct val="100000"/>
                        </a:lnSpc>
                        <a:spcBef>
                          <a:spcPts val="0"/>
                        </a:spcBef>
                        <a:spcAft>
                          <a:spcPts val="0"/>
                        </a:spcAft>
                        <a:buFont typeface="Symbol" panose="05050102010706020507" pitchFamily="18" charset="2"/>
                        <a:buChar char=""/>
                      </a:pPr>
                      <a:r>
                        <a:rPr lang="en-US" sz="900" kern="1200">
                          <a:solidFill>
                            <a:schemeClr val="accent4"/>
                          </a:solidFill>
                          <a:effectLst/>
                          <a:latin typeface="+mn-lt"/>
                          <a:ea typeface="+mn-ea"/>
                          <a:cs typeface="+mn-cs"/>
                        </a:rPr>
                        <a:t>First Nations</a:t>
                      </a:r>
                    </a:p>
                    <a:p>
                      <a:pPr marL="342900" marR="0" lvl="0" indent="-342900" algn="l" defTabSz="914400" rtl="0" eaLnBrk="1" latinLnBrk="0" hangingPunct="1">
                        <a:lnSpc>
                          <a:spcPct val="100000"/>
                        </a:lnSpc>
                        <a:spcBef>
                          <a:spcPts val="0"/>
                        </a:spcBef>
                        <a:spcAft>
                          <a:spcPts val="0"/>
                        </a:spcAft>
                        <a:buFont typeface="Symbol" panose="05050102010706020507" pitchFamily="18" charset="2"/>
                        <a:buChar char=""/>
                      </a:pPr>
                      <a:r>
                        <a:rPr lang="en-US" sz="900" kern="1200">
                          <a:solidFill>
                            <a:schemeClr val="accent4"/>
                          </a:solidFill>
                          <a:effectLst/>
                          <a:latin typeface="+mn-lt"/>
                          <a:ea typeface="+mn-ea"/>
                          <a:cs typeface="+mn-cs"/>
                        </a:rPr>
                        <a:t>Métis</a:t>
                      </a:r>
                    </a:p>
                  </a:txBody>
                  <a:tcPr marL="11292" marR="11292" marT="0" marB="0">
                    <a:solidFill>
                      <a:srgbClr val="FEFFFE"/>
                    </a:solidFill>
                  </a:tcPr>
                </a:tc>
                <a:tc>
                  <a:txBody>
                    <a:bodyPr/>
                    <a:lstStyle/>
                    <a:p>
                      <a:pPr marL="342900" marR="0" lvl="0" indent="-342900" algn="l" defTabSz="914400" rtl="0" eaLnBrk="1" latinLnBrk="0" hangingPunct="1">
                        <a:lnSpc>
                          <a:spcPct val="100000"/>
                        </a:lnSpc>
                        <a:spcBef>
                          <a:spcPts val="0"/>
                        </a:spcBef>
                        <a:spcAft>
                          <a:spcPts val="0"/>
                        </a:spcAft>
                        <a:buFont typeface="Symbol" panose="05050102010706020507" pitchFamily="18" charset="2"/>
                        <a:buChar char=""/>
                      </a:pPr>
                      <a:r>
                        <a:rPr lang="en-US" sz="900" kern="1200">
                          <a:solidFill>
                            <a:schemeClr val="accent4"/>
                          </a:solidFill>
                          <a:effectLst/>
                          <a:latin typeface="+mn-lt"/>
                          <a:ea typeface="+mn-ea"/>
                          <a:cs typeface="+mn-cs"/>
                        </a:rPr>
                        <a:t>Group education</a:t>
                      </a:r>
                    </a:p>
                    <a:p>
                      <a:pPr marL="342900" marR="0" lvl="0" indent="-342900" algn="l" defTabSz="914400" rtl="0" eaLnBrk="1" latinLnBrk="0" hangingPunct="1">
                        <a:lnSpc>
                          <a:spcPct val="100000"/>
                        </a:lnSpc>
                        <a:spcBef>
                          <a:spcPts val="0"/>
                        </a:spcBef>
                        <a:spcAft>
                          <a:spcPts val="0"/>
                        </a:spcAft>
                        <a:buFont typeface="Symbol" panose="05050102010706020507" pitchFamily="18" charset="2"/>
                        <a:buChar char=""/>
                      </a:pPr>
                      <a:r>
                        <a:rPr lang="en-US" sz="900" kern="1200">
                          <a:solidFill>
                            <a:schemeClr val="accent4"/>
                          </a:solidFill>
                          <a:effectLst/>
                          <a:latin typeface="+mn-lt"/>
                          <a:ea typeface="+mn-ea"/>
                          <a:cs typeface="+mn-cs"/>
                        </a:rPr>
                        <a:t>Leverage learnings from the project ‘Developing Strategies for Underscreened Populations through Community Engagement’</a:t>
                      </a:r>
                    </a:p>
                    <a:p>
                      <a:pPr marL="0" marR="0">
                        <a:lnSpc>
                          <a:spcPct val="107000"/>
                        </a:lnSpc>
                        <a:spcBef>
                          <a:spcPts val="0"/>
                        </a:spcBef>
                        <a:spcAft>
                          <a:spcPts val="100"/>
                        </a:spcAft>
                      </a:pPr>
                      <a:r>
                        <a:rPr lang="en-US" sz="900">
                          <a:solidFill>
                            <a:schemeClr val="accent4"/>
                          </a:solidFill>
                          <a:effectLst/>
                        </a:rPr>
                        <a:t> </a:t>
                      </a:r>
                      <a:endParaRPr lang="en-US" sz="900">
                        <a:solidFill>
                          <a:schemeClr val="accent4"/>
                        </a:solidFill>
                        <a:effectLst/>
                        <a:latin typeface="Calibri" panose="020F0502020204030204" pitchFamily="34" charset="0"/>
                        <a:ea typeface="Calibri" panose="020F0502020204030204" pitchFamily="34" charset="0"/>
                        <a:cs typeface="Arial" panose="020B0604020202020204" pitchFamily="34" charset="0"/>
                      </a:endParaRPr>
                    </a:p>
                  </a:txBody>
                  <a:tcPr marL="11292" marR="11292" marT="0" marB="0">
                    <a:solidFill>
                      <a:srgbClr val="FEFFFE"/>
                    </a:solidFill>
                  </a:tcPr>
                </a:tc>
                <a:tc>
                  <a:txBody>
                    <a:bodyPr/>
                    <a:lstStyle/>
                    <a:p>
                      <a:pPr marL="0" marR="0">
                        <a:lnSpc>
                          <a:spcPct val="107000"/>
                        </a:lnSpc>
                        <a:spcBef>
                          <a:spcPts val="720"/>
                        </a:spcBef>
                        <a:spcAft>
                          <a:spcPts val="720"/>
                        </a:spcAft>
                      </a:pPr>
                      <a:r>
                        <a:rPr lang="en-US" sz="900">
                          <a:solidFill>
                            <a:schemeClr val="accent4"/>
                          </a:solidFill>
                          <a:effectLst/>
                        </a:rPr>
                        <a:t>1. ✓ (based on invitation to participate)</a:t>
                      </a:r>
                    </a:p>
                    <a:p>
                      <a:pPr marL="0" marR="0">
                        <a:lnSpc>
                          <a:spcPct val="107000"/>
                        </a:lnSpc>
                        <a:spcBef>
                          <a:spcPts val="0"/>
                        </a:spcBef>
                        <a:spcAft>
                          <a:spcPts val="720"/>
                        </a:spcAft>
                      </a:pPr>
                      <a:r>
                        <a:rPr lang="en-US" sz="900">
                          <a:solidFill>
                            <a:schemeClr val="accent4"/>
                          </a:solidFill>
                          <a:effectLst/>
                        </a:rPr>
                        <a:t>2. </a:t>
                      </a:r>
                      <a:endParaRPr lang="en-US" sz="900">
                        <a:solidFill>
                          <a:schemeClr val="accent4"/>
                        </a:solidFill>
                        <a:effectLst/>
                        <a:latin typeface="Calibri" panose="020F0502020204030204" pitchFamily="34" charset="0"/>
                        <a:ea typeface="Calibri" panose="020F0502020204030204" pitchFamily="34" charset="0"/>
                        <a:cs typeface="Arial" panose="020B0604020202020204" pitchFamily="34" charset="0"/>
                      </a:endParaRPr>
                    </a:p>
                  </a:txBody>
                  <a:tcPr marL="11292" marR="11292" marT="0" marB="0">
                    <a:solidFill>
                      <a:srgbClr val="FEFFFE"/>
                    </a:solidFill>
                  </a:tcPr>
                </a:tc>
                <a:tc>
                  <a:txBody>
                    <a:bodyPr/>
                    <a:lstStyle/>
                    <a:p>
                      <a:pPr marL="342900" marR="0" lvl="0" indent="-342900" algn="l" defTabSz="914400" rtl="0" eaLnBrk="1" latinLnBrk="0" hangingPunct="1">
                        <a:lnSpc>
                          <a:spcPct val="100000"/>
                        </a:lnSpc>
                        <a:spcBef>
                          <a:spcPts val="0"/>
                        </a:spcBef>
                        <a:spcAft>
                          <a:spcPts val="0"/>
                        </a:spcAft>
                        <a:buFont typeface="Symbol" panose="05050102010706020507" pitchFamily="18" charset="2"/>
                        <a:buChar char=""/>
                      </a:pPr>
                      <a:r>
                        <a:rPr lang="en-US" sz="900" kern="1200">
                          <a:solidFill>
                            <a:schemeClr val="accent4"/>
                          </a:solidFill>
                          <a:effectLst/>
                          <a:latin typeface="+mn-lt"/>
                          <a:ea typeface="+mn-ea"/>
                          <a:cs typeface="+mn-cs"/>
                        </a:rPr>
                        <a:t>The program offers group presentations upon request from First Nations Communities based on education needs for targeted audience. </a:t>
                      </a:r>
                    </a:p>
                    <a:p>
                      <a:pPr marL="342900" marR="0" lvl="0" indent="-342900" algn="l" defTabSz="914400" rtl="0" eaLnBrk="1" latinLnBrk="0" hangingPunct="1">
                        <a:lnSpc>
                          <a:spcPct val="100000"/>
                        </a:lnSpc>
                        <a:spcBef>
                          <a:spcPts val="0"/>
                        </a:spcBef>
                        <a:spcAft>
                          <a:spcPts val="0"/>
                        </a:spcAft>
                        <a:buFont typeface="Symbol" panose="05050102010706020507" pitchFamily="18" charset="2"/>
                        <a:buChar char=""/>
                      </a:pPr>
                      <a:r>
                        <a:rPr lang="en-US" sz="900" kern="1200">
                          <a:solidFill>
                            <a:schemeClr val="accent4"/>
                          </a:solidFill>
                          <a:effectLst/>
                          <a:latin typeface="+mn-lt"/>
                          <a:ea typeface="+mn-ea"/>
                          <a:cs typeface="+mn-cs"/>
                        </a:rPr>
                        <a:t>Plan to leverage the recommendations from the ongoing underscreening population project being conducted in NB.</a:t>
                      </a:r>
                    </a:p>
                  </a:txBody>
                  <a:tcPr marL="11292" marR="11292" marT="0" marB="0">
                    <a:solidFill>
                      <a:srgbClr val="FEFFFE"/>
                    </a:solidFill>
                  </a:tcPr>
                </a:tc>
                <a:extLst>
                  <a:ext uri="{0D108BD9-81ED-4DB2-BD59-A6C34878D82A}">
                    <a16:rowId xmlns:a16="http://schemas.microsoft.com/office/drawing/2014/main" val="4291954431"/>
                  </a:ext>
                </a:extLst>
              </a:tr>
              <a:tr h="91105">
                <a:tc>
                  <a:txBody>
                    <a:bodyPr/>
                    <a:lstStyle/>
                    <a:p>
                      <a:pPr marL="0" marR="0" algn="ctr">
                        <a:lnSpc>
                          <a:spcPct val="107000"/>
                        </a:lnSpc>
                        <a:spcBef>
                          <a:spcPts val="0"/>
                        </a:spcBef>
                        <a:spcAft>
                          <a:spcPts val="300"/>
                        </a:spcAft>
                      </a:pPr>
                      <a:r>
                        <a:rPr lang="en-US" sz="900" b="1" dirty="0">
                          <a:solidFill>
                            <a:schemeClr val="accent4"/>
                          </a:solidFill>
                          <a:effectLst/>
                        </a:rPr>
                        <a:t>NS^</a:t>
                      </a:r>
                      <a:endParaRPr lang="en-US" sz="900" b="1"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11292" marR="11292" marT="0" marB="0">
                    <a:solidFill>
                      <a:schemeClr val="accent2">
                        <a:lumMod val="20000"/>
                        <a:lumOff val="80000"/>
                      </a:schemeClr>
                    </a:solidFill>
                  </a:tcPr>
                </a:tc>
                <a:tc>
                  <a:txBody>
                    <a:bodyPr/>
                    <a:lstStyle/>
                    <a:p>
                      <a:pPr marL="342900" marR="0" lvl="0" indent="-342900" algn="l" defTabSz="914400" rtl="0" eaLnBrk="1" latinLnBrk="0" hangingPunct="1">
                        <a:lnSpc>
                          <a:spcPct val="100000"/>
                        </a:lnSpc>
                        <a:spcBef>
                          <a:spcPts val="0"/>
                        </a:spcBef>
                        <a:spcAft>
                          <a:spcPts val="0"/>
                        </a:spcAft>
                        <a:buFont typeface="Symbol" panose="05050102010706020507" pitchFamily="18" charset="2"/>
                        <a:buChar char=""/>
                      </a:pPr>
                      <a:r>
                        <a:rPr lang="en-US" sz="900" kern="1200">
                          <a:solidFill>
                            <a:schemeClr val="accent4"/>
                          </a:solidFill>
                          <a:effectLst/>
                          <a:latin typeface="+mn-lt"/>
                          <a:ea typeface="+mn-ea"/>
                          <a:cs typeface="+mn-cs"/>
                        </a:rPr>
                        <a:t>First Nations</a:t>
                      </a:r>
                    </a:p>
                  </a:txBody>
                  <a:tcPr marL="11292" marR="11292" marT="0" marB="0">
                    <a:solidFill>
                      <a:srgbClr val="FEFFFE"/>
                    </a:solidFill>
                  </a:tcPr>
                </a:tc>
                <a:tc>
                  <a:txBody>
                    <a:bodyPr/>
                    <a:lstStyle/>
                    <a:p>
                      <a:pPr marL="342900" marR="0" lvl="0" indent="-342900" algn="l" defTabSz="914400" rtl="0" eaLnBrk="1" latinLnBrk="0" hangingPunct="1">
                        <a:lnSpc>
                          <a:spcPct val="100000"/>
                        </a:lnSpc>
                        <a:spcBef>
                          <a:spcPts val="0"/>
                        </a:spcBef>
                        <a:spcAft>
                          <a:spcPts val="0"/>
                        </a:spcAft>
                        <a:buFont typeface="Symbol" panose="05050102010706020507" pitchFamily="18" charset="2"/>
                        <a:buChar char=""/>
                      </a:pPr>
                      <a:r>
                        <a:rPr lang="en-CA" sz="900" kern="1200">
                          <a:solidFill>
                            <a:schemeClr val="accent4"/>
                          </a:solidFill>
                          <a:effectLst/>
                          <a:latin typeface="+mn-lt"/>
                          <a:ea typeface="+mn-ea"/>
                          <a:cs typeface="+mn-cs"/>
                        </a:rPr>
                        <a:t>Patient Navigator</a:t>
                      </a:r>
                      <a:endParaRPr lang="en-US" sz="900" kern="1200">
                        <a:solidFill>
                          <a:schemeClr val="accent4"/>
                        </a:solidFill>
                        <a:effectLst/>
                        <a:latin typeface="+mn-lt"/>
                        <a:ea typeface="+mn-ea"/>
                        <a:cs typeface="+mn-cs"/>
                      </a:endParaRPr>
                    </a:p>
                  </a:txBody>
                  <a:tcPr marL="11292" marR="11292" marT="0" marB="0">
                    <a:solidFill>
                      <a:srgbClr val="FEFFFE"/>
                    </a:solidFill>
                  </a:tcPr>
                </a:tc>
                <a:tc>
                  <a:txBody>
                    <a:bodyPr/>
                    <a:lstStyle/>
                    <a:p>
                      <a:pPr marL="0" marR="0">
                        <a:lnSpc>
                          <a:spcPct val="107000"/>
                        </a:lnSpc>
                        <a:spcBef>
                          <a:spcPts val="0"/>
                        </a:spcBef>
                        <a:spcAft>
                          <a:spcPts val="720"/>
                        </a:spcAft>
                      </a:pPr>
                      <a:r>
                        <a:rPr lang="en-US" sz="900">
                          <a:solidFill>
                            <a:schemeClr val="accent4"/>
                          </a:solidFill>
                          <a:effectLst/>
                        </a:rPr>
                        <a:t> </a:t>
                      </a:r>
                      <a:endParaRPr lang="en-US" sz="900">
                        <a:solidFill>
                          <a:schemeClr val="accent4"/>
                        </a:solidFill>
                        <a:effectLst/>
                        <a:latin typeface="Calibri" panose="020F0502020204030204" pitchFamily="34" charset="0"/>
                        <a:ea typeface="Calibri" panose="020F0502020204030204" pitchFamily="34" charset="0"/>
                        <a:cs typeface="Arial" panose="020B0604020202020204" pitchFamily="34" charset="0"/>
                      </a:endParaRPr>
                    </a:p>
                  </a:txBody>
                  <a:tcPr marL="11292" marR="11292" marT="0" marB="0">
                    <a:solidFill>
                      <a:srgbClr val="FEFFFE"/>
                    </a:solidFill>
                  </a:tcPr>
                </a:tc>
                <a:tc>
                  <a:txBody>
                    <a:bodyPr/>
                    <a:lstStyle/>
                    <a:p>
                      <a:pPr marL="342900" marR="0" lvl="0" indent="-342900" algn="l" defTabSz="914400" rtl="0" eaLnBrk="1" latinLnBrk="0" hangingPunct="1">
                        <a:lnSpc>
                          <a:spcPct val="100000"/>
                        </a:lnSpc>
                        <a:spcBef>
                          <a:spcPts val="0"/>
                        </a:spcBef>
                        <a:spcAft>
                          <a:spcPts val="0"/>
                        </a:spcAft>
                        <a:buFont typeface="Symbol" panose="05050102010706020507" pitchFamily="18" charset="2"/>
                        <a:buChar char=""/>
                      </a:pPr>
                      <a:r>
                        <a:rPr lang="en-CA" sz="900" kern="1200">
                          <a:solidFill>
                            <a:schemeClr val="accent4"/>
                          </a:solidFill>
                          <a:effectLst/>
                          <a:latin typeface="+mn-lt"/>
                          <a:ea typeface="+mn-ea"/>
                          <a:cs typeface="+mn-cs"/>
                        </a:rPr>
                        <a:t>Patient navigator maintains community engagement with First Nations Health Directors.</a:t>
                      </a:r>
                      <a:endParaRPr lang="en-US" sz="900" kern="1200">
                        <a:solidFill>
                          <a:schemeClr val="accent4"/>
                        </a:solidFill>
                        <a:effectLst/>
                        <a:latin typeface="+mn-lt"/>
                        <a:ea typeface="+mn-ea"/>
                        <a:cs typeface="+mn-cs"/>
                      </a:endParaRPr>
                    </a:p>
                  </a:txBody>
                  <a:tcPr marL="11292" marR="11292" marT="0" marB="0">
                    <a:solidFill>
                      <a:srgbClr val="FEFFFE"/>
                    </a:solidFill>
                  </a:tcPr>
                </a:tc>
                <a:extLst>
                  <a:ext uri="{0D108BD9-81ED-4DB2-BD59-A6C34878D82A}">
                    <a16:rowId xmlns:a16="http://schemas.microsoft.com/office/drawing/2014/main" val="3832425328"/>
                  </a:ext>
                </a:extLst>
              </a:tr>
              <a:tr h="0">
                <a:tc>
                  <a:txBody>
                    <a:bodyPr/>
                    <a:lstStyle/>
                    <a:p>
                      <a:pPr marL="0" marR="0" algn="ctr">
                        <a:lnSpc>
                          <a:spcPct val="107000"/>
                        </a:lnSpc>
                        <a:spcBef>
                          <a:spcPts val="0"/>
                        </a:spcBef>
                        <a:spcAft>
                          <a:spcPts val="300"/>
                        </a:spcAft>
                      </a:pPr>
                      <a:r>
                        <a:rPr lang="en-US" sz="900" b="1" dirty="0">
                          <a:solidFill>
                            <a:schemeClr val="accent4"/>
                          </a:solidFill>
                          <a:effectLst/>
                        </a:rPr>
                        <a:t>PE</a:t>
                      </a:r>
                      <a:endParaRPr lang="en-US" sz="900" b="1"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11292" marR="11292" marT="0" marB="0">
                    <a:solidFill>
                      <a:schemeClr val="accent2">
                        <a:lumMod val="20000"/>
                        <a:lumOff val="80000"/>
                      </a:schemeClr>
                    </a:solidFill>
                  </a:tcPr>
                </a:tc>
                <a:tc>
                  <a:txBody>
                    <a:bodyPr/>
                    <a:lstStyle/>
                    <a:p>
                      <a:pPr marL="342900" marR="0" lvl="0" indent="-342900" algn="l" defTabSz="914400" rtl="0" eaLnBrk="1" latinLnBrk="0" hangingPunct="1">
                        <a:lnSpc>
                          <a:spcPct val="100000"/>
                        </a:lnSpc>
                        <a:spcBef>
                          <a:spcPts val="0"/>
                        </a:spcBef>
                        <a:spcAft>
                          <a:spcPts val="0"/>
                        </a:spcAft>
                        <a:buFont typeface="Symbol" panose="05050102010706020507" pitchFamily="18" charset="2"/>
                        <a:buChar char=""/>
                      </a:pPr>
                      <a:r>
                        <a:rPr lang="en-US" sz="900" kern="1200">
                          <a:solidFill>
                            <a:schemeClr val="accent4"/>
                          </a:solidFill>
                          <a:effectLst/>
                          <a:latin typeface="+mn-lt"/>
                          <a:ea typeface="+mn-ea"/>
                          <a:cs typeface="+mn-cs"/>
                        </a:rPr>
                        <a:t>First Nations</a:t>
                      </a:r>
                    </a:p>
                  </a:txBody>
                  <a:tcPr marL="11292" marR="11292" marT="0" marB="0">
                    <a:solidFill>
                      <a:srgbClr val="FEFFFE"/>
                    </a:solidFill>
                  </a:tcPr>
                </a:tc>
                <a:tc>
                  <a:txBody>
                    <a:bodyPr/>
                    <a:lstStyle/>
                    <a:p>
                      <a:pPr marL="342900" marR="0" lvl="0" indent="-342900" algn="l" defTabSz="914400" rtl="0" eaLnBrk="1" latinLnBrk="0" hangingPunct="1">
                        <a:lnSpc>
                          <a:spcPct val="100000"/>
                        </a:lnSpc>
                        <a:spcBef>
                          <a:spcPts val="0"/>
                        </a:spcBef>
                        <a:spcAft>
                          <a:spcPts val="0"/>
                        </a:spcAft>
                        <a:buFont typeface="Symbol" panose="05050102010706020507" pitchFamily="18" charset="2"/>
                        <a:buChar char=""/>
                      </a:pPr>
                      <a:r>
                        <a:rPr lang="en-US" sz="900" kern="1200" dirty="0">
                          <a:solidFill>
                            <a:schemeClr val="accent4"/>
                          </a:solidFill>
                          <a:effectLst/>
                          <a:latin typeface="+mn-lt"/>
                          <a:ea typeface="+mn-ea"/>
                          <a:cs typeface="+mn-cs"/>
                        </a:rPr>
                        <a:t>Health fairs</a:t>
                      </a:r>
                    </a:p>
                    <a:p>
                      <a:pPr marL="342900" marR="0" lvl="0" indent="-342900" algn="l" defTabSz="914400" rtl="0" eaLnBrk="1" latinLnBrk="0" hangingPunct="1">
                        <a:lnSpc>
                          <a:spcPct val="100000"/>
                        </a:lnSpc>
                        <a:spcBef>
                          <a:spcPts val="0"/>
                        </a:spcBef>
                        <a:spcAft>
                          <a:spcPts val="0"/>
                        </a:spcAft>
                        <a:buFont typeface="Symbol" panose="05050102010706020507" pitchFamily="18" charset="2"/>
                        <a:buChar char=""/>
                      </a:pPr>
                      <a:r>
                        <a:rPr lang="en-US" sz="900" kern="1200" dirty="0">
                          <a:solidFill>
                            <a:schemeClr val="accent4"/>
                          </a:solidFill>
                          <a:effectLst/>
                          <a:latin typeface="+mn-lt"/>
                          <a:ea typeface="+mn-ea"/>
                          <a:cs typeface="+mn-cs"/>
                        </a:rPr>
                        <a:t>Social media ads</a:t>
                      </a:r>
                    </a:p>
                    <a:p>
                      <a:pPr marL="342900" marR="0" lvl="0" indent="-342900" algn="l" defTabSz="914400" rtl="0" eaLnBrk="1" latinLnBrk="0" hangingPunct="1">
                        <a:lnSpc>
                          <a:spcPct val="100000"/>
                        </a:lnSpc>
                        <a:spcBef>
                          <a:spcPts val="0"/>
                        </a:spcBef>
                        <a:spcAft>
                          <a:spcPts val="0"/>
                        </a:spcAft>
                        <a:buFont typeface="Symbol" panose="05050102010706020507" pitchFamily="18" charset="2"/>
                        <a:buChar char=""/>
                      </a:pPr>
                      <a:r>
                        <a:rPr lang="en-US" sz="900" kern="1200" dirty="0">
                          <a:solidFill>
                            <a:schemeClr val="accent4"/>
                          </a:solidFill>
                          <a:effectLst/>
                          <a:latin typeface="+mn-lt"/>
                          <a:ea typeface="+mn-ea"/>
                          <a:cs typeface="+mn-cs"/>
                        </a:rPr>
                        <a:t>Educational clinics </a:t>
                      </a:r>
                    </a:p>
                    <a:p>
                      <a:pPr marL="342900" marR="0" lvl="0" indent="-342900" algn="l" defTabSz="914400" rtl="0" eaLnBrk="1" latinLnBrk="0" hangingPunct="1">
                        <a:lnSpc>
                          <a:spcPct val="100000"/>
                        </a:lnSpc>
                        <a:spcBef>
                          <a:spcPts val="0"/>
                        </a:spcBef>
                        <a:spcAft>
                          <a:spcPts val="0"/>
                        </a:spcAft>
                        <a:buFont typeface="Symbol" panose="05050102010706020507" pitchFamily="18" charset="2"/>
                        <a:buChar char=""/>
                      </a:pPr>
                      <a:r>
                        <a:rPr lang="en-US" sz="900" kern="1200" dirty="0">
                          <a:solidFill>
                            <a:schemeClr val="accent4"/>
                          </a:solidFill>
                          <a:effectLst/>
                          <a:latin typeface="+mn-lt"/>
                          <a:ea typeface="+mn-ea"/>
                          <a:cs typeface="+mn-cs"/>
                        </a:rPr>
                        <a:t>Promotional items</a:t>
                      </a:r>
                    </a:p>
                  </a:txBody>
                  <a:tcPr marL="11292" marR="11292" marT="0" marB="0">
                    <a:solidFill>
                      <a:srgbClr val="FEFFFE"/>
                    </a:solidFill>
                  </a:tcPr>
                </a:tc>
                <a:tc>
                  <a:txBody>
                    <a:bodyPr/>
                    <a:lstStyle/>
                    <a:p>
                      <a:pPr marL="0" marR="0">
                        <a:lnSpc>
                          <a:spcPct val="107000"/>
                        </a:lnSpc>
                        <a:spcBef>
                          <a:spcPts val="0"/>
                        </a:spcBef>
                        <a:spcAft>
                          <a:spcPts val="720"/>
                        </a:spcAft>
                      </a:pPr>
                      <a:r>
                        <a:rPr lang="en-US" sz="900">
                          <a:solidFill>
                            <a:schemeClr val="accent4"/>
                          </a:solidFill>
                          <a:effectLst/>
                        </a:rPr>
                        <a:t> </a:t>
                      </a:r>
                      <a:endParaRPr lang="en-US" sz="900">
                        <a:solidFill>
                          <a:schemeClr val="accent4"/>
                        </a:solidFill>
                        <a:effectLst/>
                        <a:latin typeface="Calibri" panose="020F0502020204030204" pitchFamily="34" charset="0"/>
                        <a:ea typeface="Calibri" panose="020F0502020204030204" pitchFamily="34" charset="0"/>
                        <a:cs typeface="Arial" panose="020B0604020202020204" pitchFamily="34" charset="0"/>
                      </a:endParaRPr>
                    </a:p>
                  </a:txBody>
                  <a:tcPr marL="11292" marR="11292" marT="0" marB="0">
                    <a:solidFill>
                      <a:srgbClr val="FEFFFE"/>
                    </a:solidFill>
                  </a:tcPr>
                </a:tc>
                <a:tc>
                  <a:txBody>
                    <a:bodyPr/>
                    <a:lstStyle/>
                    <a:p>
                      <a:pPr marL="342900" marR="0" lvl="0" indent="-342900" algn="l" defTabSz="914400" rtl="0" eaLnBrk="1" latinLnBrk="0" hangingPunct="1">
                        <a:lnSpc>
                          <a:spcPct val="100000"/>
                        </a:lnSpc>
                        <a:spcBef>
                          <a:spcPts val="0"/>
                        </a:spcBef>
                        <a:spcAft>
                          <a:spcPts val="0"/>
                        </a:spcAft>
                        <a:buFont typeface="Symbol" panose="05050102010706020507" pitchFamily="18" charset="2"/>
                        <a:buChar char=""/>
                      </a:pPr>
                      <a:r>
                        <a:rPr lang="en-US" sz="900" kern="1200" dirty="0">
                          <a:solidFill>
                            <a:schemeClr val="accent4"/>
                          </a:solidFill>
                          <a:effectLst/>
                          <a:latin typeface="+mn-lt"/>
                          <a:ea typeface="+mn-ea"/>
                          <a:cs typeface="+mn-cs"/>
                        </a:rPr>
                        <a:t>Participation in educational sessions (individually) at health fairs as well as group educational presentations, reminder letters &amp; recall letters</a:t>
                      </a:r>
                    </a:p>
                  </a:txBody>
                  <a:tcPr marL="11292" marR="11292" marT="0" marB="0">
                    <a:solidFill>
                      <a:srgbClr val="FEFFFE"/>
                    </a:solidFill>
                  </a:tcPr>
                </a:tc>
                <a:extLst>
                  <a:ext uri="{0D108BD9-81ED-4DB2-BD59-A6C34878D82A}">
                    <a16:rowId xmlns:a16="http://schemas.microsoft.com/office/drawing/2014/main" val="373019984"/>
                  </a:ext>
                </a:extLst>
              </a:tr>
            </a:tbl>
          </a:graphicData>
        </a:graphic>
      </p:graphicFrame>
      <p:sp>
        <p:nvSpPr>
          <p:cNvPr id="6" name="TextBox 5">
            <a:extLst>
              <a:ext uri="{FF2B5EF4-FFF2-40B4-BE49-F238E27FC236}">
                <a16:creationId xmlns:a16="http://schemas.microsoft.com/office/drawing/2014/main" id="{527FD7AC-9F16-9CDB-6A24-21FA0ADB35CA}"/>
              </a:ext>
            </a:extLst>
          </p:cNvPr>
          <p:cNvSpPr txBox="1"/>
          <p:nvPr/>
        </p:nvSpPr>
        <p:spPr>
          <a:xfrm>
            <a:off x="0" y="6355783"/>
            <a:ext cx="12270154" cy="1708481"/>
          </a:xfrm>
          <a:prstGeom prst="rect">
            <a:avLst/>
          </a:prstGeom>
          <a:noFill/>
        </p:spPr>
        <p:txBody>
          <a:bodyPr wrap="square">
            <a:spAutoFit/>
          </a:bodyPr>
          <a:lstStyle/>
          <a:p>
            <a:pPr marL="0" marR="0">
              <a:lnSpc>
                <a:spcPct val="107000"/>
              </a:lnSpc>
              <a:spcBef>
                <a:spcPts val="300"/>
              </a:spcBef>
              <a:spcAft>
                <a:spcPts val="800"/>
              </a:spcAft>
            </a:pPr>
            <a:r>
              <a:rPr lang="en-US" sz="900" dirty="0">
                <a:effectLst/>
                <a:latin typeface="Calibri" panose="020F0502020204030204" pitchFamily="34" charset="0"/>
                <a:ea typeface="Yu Mincho" panose="02020400000000000000" pitchFamily="18" charset="-128"/>
                <a:cs typeface="Calibri" panose="020F0502020204030204" pitchFamily="34" charset="0"/>
              </a:rPr>
              <a:t>ON: *Listed activities are not inclusive for all First Nations, Inuit and Métis populations. More information about the First Nations, Inuit, Métis and urban Indigenous Cancer Strategy can be found here: </a:t>
            </a:r>
            <a:r>
              <a:rPr lang="en-US" sz="900" dirty="0">
                <a:effectLst/>
                <a:latin typeface="Calibri" panose="020F0502020204030204" pitchFamily="34" charset="0"/>
                <a:ea typeface="Yu Mincho" panose="02020400000000000000" pitchFamily="18" charset="-128"/>
                <a:cs typeface="Calibri" panose="020F0502020204030204" pitchFamily="34" charset="0"/>
                <a:hlinkClick r:id="rId3"/>
              </a:rPr>
              <a:t>https://www.cancercareontario.ca/en/cancer-care-ontario/programs/aboriginal-programs/indigenous-cancer-strategy</a:t>
            </a:r>
            <a:br>
              <a:rPr lang="en-US" sz="900" dirty="0">
                <a:effectLst/>
                <a:latin typeface="Calibri" panose="020F0502020204030204" pitchFamily="34" charset="0"/>
                <a:ea typeface="Yu Mincho" panose="02020400000000000000" pitchFamily="18" charset="-128"/>
                <a:cs typeface="Calibri" panose="020F0502020204030204" pitchFamily="34" charset="0"/>
              </a:rPr>
            </a:br>
            <a:r>
              <a:rPr lang="en-US" sz="900" dirty="0">
                <a:effectLst/>
                <a:latin typeface="Calibri" panose="020F0502020204030204" pitchFamily="34" charset="0"/>
                <a:ea typeface="Yu Mincho" panose="02020400000000000000" pitchFamily="18" charset="-128"/>
                <a:cs typeface="Calibri" panose="020F0502020204030204" pitchFamily="34" charset="0"/>
              </a:rPr>
              <a:t>NS: ^Due to the COVID-19 pandemic, health fairs at First Nations communities that the Patient Navigator would have attended, were cancelled.</a:t>
            </a:r>
          </a:p>
          <a:p>
            <a:pPr marL="0" marR="0">
              <a:lnSpc>
                <a:spcPct val="107000"/>
              </a:lnSpc>
              <a:spcBef>
                <a:spcPts val="300"/>
              </a:spcBef>
              <a:spcAft>
                <a:spcPts val="800"/>
              </a:spcAft>
            </a:pPr>
            <a:br>
              <a:rPr lang="en-US" sz="3200" dirty="0">
                <a:solidFill>
                  <a:srgbClr val="262626"/>
                </a:solidFill>
                <a:effectLst/>
                <a:latin typeface="Calibri" panose="020F0502020204030204" pitchFamily="34" charset="0"/>
                <a:ea typeface="Yu Mincho" panose="02020400000000000000" pitchFamily="18" charset="-128"/>
                <a:cs typeface="Arial" panose="020B0604020202020204" pitchFamily="34" charset="0"/>
              </a:rPr>
            </a:br>
            <a:endParaRPr lang="en-US" sz="3200" dirty="0">
              <a:solidFill>
                <a:srgbClr val="262626"/>
              </a:solidFill>
              <a:effectLst/>
              <a:latin typeface="Calibri" panose="020F0502020204030204" pitchFamily="34" charset="0"/>
              <a:ea typeface="Yu Mincho" panose="02020400000000000000" pitchFamily="18" charset="-128"/>
              <a:cs typeface="Arial" panose="020B0604020202020204" pitchFamily="34" charset="0"/>
            </a:endParaRPr>
          </a:p>
        </p:txBody>
      </p:sp>
    </p:spTree>
    <p:extLst>
      <p:ext uri="{BB962C8B-B14F-4D97-AF65-F5344CB8AC3E}">
        <p14:creationId xmlns:p14="http://schemas.microsoft.com/office/powerpoint/2010/main" val="22103780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81DBEC2-8B01-26EA-C490-61DFB6FA8E30}"/>
              </a:ext>
            </a:extLst>
          </p:cNvPr>
          <p:cNvSpPr>
            <a:spLocks noGrp="1"/>
          </p:cNvSpPr>
          <p:nvPr>
            <p:ph type="title"/>
          </p:nvPr>
        </p:nvSpPr>
        <p:spPr>
          <a:xfrm>
            <a:off x="715824" y="131424"/>
            <a:ext cx="10380786" cy="345482"/>
          </a:xfrm>
        </p:spPr>
        <p:txBody>
          <a:bodyPr>
            <a:normAutofit/>
          </a:bodyPr>
          <a:lstStyle/>
          <a:p>
            <a:r>
              <a:rPr lang="en-US" sz="1600" dirty="0"/>
              <a:t>Strategies to Improve Screening for Underserved Populations (1/3)</a:t>
            </a:r>
          </a:p>
        </p:txBody>
      </p:sp>
      <p:graphicFrame>
        <p:nvGraphicFramePr>
          <p:cNvPr id="2" name="Table 1">
            <a:extLst>
              <a:ext uri="{FF2B5EF4-FFF2-40B4-BE49-F238E27FC236}">
                <a16:creationId xmlns:a16="http://schemas.microsoft.com/office/drawing/2014/main" id="{D4766C69-7A37-D7F3-4C13-63439F1348BF}"/>
              </a:ext>
            </a:extLst>
          </p:cNvPr>
          <p:cNvGraphicFramePr>
            <a:graphicFrameLocks noGrp="1"/>
          </p:cNvGraphicFramePr>
          <p:nvPr>
            <p:extLst>
              <p:ext uri="{D42A27DB-BD31-4B8C-83A1-F6EECF244321}">
                <p14:modId xmlns:p14="http://schemas.microsoft.com/office/powerpoint/2010/main" val="2972776070"/>
              </p:ext>
            </p:extLst>
          </p:nvPr>
        </p:nvGraphicFramePr>
        <p:xfrm>
          <a:off x="101599" y="476906"/>
          <a:ext cx="11809047" cy="6047747"/>
        </p:xfrm>
        <a:graphic>
          <a:graphicData uri="http://schemas.openxmlformats.org/drawingml/2006/table">
            <a:tbl>
              <a:tblPr firstRow="1" firstCol="1">
                <a:tableStyleId>{5C22544A-7EE6-4342-B048-85BDC9FD1C3A}</a:tableStyleId>
              </a:tblPr>
              <a:tblGrid>
                <a:gridCol w="1062357">
                  <a:extLst>
                    <a:ext uri="{9D8B030D-6E8A-4147-A177-3AD203B41FA5}">
                      <a16:colId xmlns:a16="http://schemas.microsoft.com/office/drawing/2014/main" val="4117233806"/>
                    </a:ext>
                  </a:extLst>
                </a:gridCol>
                <a:gridCol w="1926835">
                  <a:extLst>
                    <a:ext uri="{9D8B030D-6E8A-4147-A177-3AD203B41FA5}">
                      <a16:colId xmlns:a16="http://schemas.microsoft.com/office/drawing/2014/main" val="3725947686"/>
                    </a:ext>
                  </a:extLst>
                </a:gridCol>
                <a:gridCol w="2939953">
                  <a:extLst>
                    <a:ext uri="{9D8B030D-6E8A-4147-A177-3AD203B41FA5}">
                      <a16:colId xmlns:a16="http://schemas.microsoft.com/office/drawing/2014/main" val="810568263"/>
                    </a:ext>
                  </a:extLst>
                </a:gridCol>
                <a:gridCol w="2109213">
                  <a:extLst>
                    <a:ext uri="{9D8B030D-6E8A-4147-A177-3AD203B41FA5}">
                      <a16:colId xmlns:a16="http://schemas.microsoft.com/office/drawing/2014/main" val="1717457685"/>
                    </a:ext>
                  </a:extLst>
                </a:gridCol>
                <a:gridCol w="3770689">
                  <a:extLst>
                    <a:ext uri="{9D8B030D-6E8A-4147-A177-3AD203B41FA5}">
                      <a16:colId xmlns:a16="http://schemas.microsoft.com/office/drawing/2014/main" val="2464180176"/>
                    </a:ext>
                  </a:extLst>
                </a:gridCol>
              </a:tblGrid>
              <a:tr h="232014">
                <a:tc>
                  <a:txBody>
                    <a:bodyPr/>
                    <a:lstStyle/>
                    <a:p>
                      <a:pPr marL="0" marR="0" algn="ctr">
                        <a:lnSpc>
                          <a:spcPct val="107000"/>
                        </a:lnSpc>
                        <a:spcBef>
                          <a:spcPts val="100"/>
                        </a:spcBef>
                        <a:spcAft>
                          <a:spcPts val="100"/>
                        </a:spcAft>
                      </a:pPr>
                      <a:r>
                        <a:rPr lang="en-US" sz="900">
                          <a:solidFill>
                            <a:schemeClr val="accent4"/>
                          </a:solidFill>
                          <a:effectLst/>
                        </a:rPr>
                        <a:t>P/T</a:t>
                      </a:r>
                      <a:endParaRPr lang="en-US" sz="9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0492" marR="30492" marT="0" marB="0" anchor="ctr">
                    <a:solidFill>
                      <a:schemeClr val="accent2">
                        <a:lumMod val="20000"/>
                        <a:lumOff val="80000"/>
                      </a:schemeClr>
                    </a:solidFill>
                  </a:tcPr>
                </a:tc>
                <a:tc>
                  <a:txBody>
                    <a:bodyPr/>
                    <a:lstStyle/>
                    <a:p>
                      <a:pPr marL="0" marR="0" algn="ctr">
                        <a:lnSpc>
                          <a:spcPct val="107000"/>
                        </a:lnSpc>
                        <a:spcBef>
                          <a:spcPts val="100"/>
                        </a:spcBef>
                        <a:spcAft>
                          <a:spcPts val="100"/>
                        </a:spcAft>
                      </a:pPr>
                      <a:r>
                        <a:rPr lang="en-US" sz="900">
                          <a:solidFill>
                            <a:schemeClr val="accent4"/>
                          </a:solidFill>
                          <a:effectLst/>
                        </a:rPr>
                        <a:t>Intended Audiences</a:t>
                      </a:r>
                      <a:endParaRPr lang="en-US" sz="9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0492" marR="30492" marT="0" marB="0" anchor="ctr">
                    <a:solidFill>
                      <a:schemeClr val="accent2">
                        <a:lumMod val="20000"/>
                        <a:lumOff val="80000"/>
                      </a:schemeClr>
                    </a:solidFill>
                  </a:tcPr>
                </a:tc>
                <a:tc>
                  <a:txBody>
                    <a:bodyPr/>
                    <a:lstStyle/>
                    <a:p>
                      <a:pPr marL="0" marR="0" algn="ctr">
                        <a:lnSpc>
                          <a:spcPct val="107000"/>
                        </a:lnSpc>
                        <a:spcBef>
                          <a:spcPts val="100"/>
                        </a:spcBef>
                        <a:spcAft>
                          <a:spcPts val="100"/>
                        </a:spcAft>
                      </a:pPr>
                      <a:r>
                        <a:rPr lang="en-US" sz="900">
                          <a:solidFill>
                            <a:schemeClr val="accent4"/>
                          </a:solidFill>
                          <a:effectLst/>
                        </a:rPr>
                        <a:t>Strategies used </a:t>
                      </a:r>
                      <a:endParaRPr lang="en-US" sz="9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0492" marR="30492" marT="0" marB="0" anchor="ctr">
                    <a:solidFill>
                      <a:schemeClr val="accent2">
                        <a:lumMod val="20000"/>
                        <a:lumOff val="80000"/>
                      </a:schemeClr>
                    </a:solidFill>
                  </a:tcPr>
                </a:tc>
                <a:tc>
                  <a:txBody>
                    <a:bodyPr/>
                    <a:lstStyle/>
                    <a:p>
                      <a:pPr marL="0" marR="0" algn="ctr">
                        <a:lnSpc>
                          <a:spcPct val="107000"/>
                        </a:lnSpc>
                        <a:spcBef>
                          <a:spcPts val="720"/>
                        </a:spcBef>
                        <a:spcAft>
                          <a:spcPts val="720"/>
                        </a:spcAft>
                      </a:pPr>
                      <a:r>
                        <a:rPr lang="en-US" sz="900">
                          <a:solidFill>
                            <a:schemeClr val="accent4"/>
                          </a:solidFill>
                          <a:effectLst/>
                        </a:rPr>
                        <a:t>Strategy co-developed  with community? </a:t>
                      </a:r>
                      <a:endParaRPr lang="en-US" sz="9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0492" marR="30492" marT="0" marB="0" anchor="ctr">
                    <a:solidFill>
                      <a:schemeClr val="accent2">
                        <a:lumMod val="20000"/>
                        <a:lumOff val="80000"/>
                      </a:schemeClr>
                    </a:solidFill>
                  </a:tcPr>
                </a:tc>
                <a:tc>
                  <a:txBody>
                    <a:bodyPr/>
                    <a:lstStyle/>
                    <a:p>
                      <a:pPr marL="0" marR="0" algn="ctr">
                        <a:lnSpc>
                          <a:spcPct val="107000"/>
                        </a:lnSpc>
                        <a:spcBef>
                          <a:spcPts val="720"/>
                        </a:spcBef>
                        <a:spcAft>
                          <a:spcPts val="720"/>
                        </a:spcAft>
                      </a:pPr>
                      <a:r>
                        <a:rPr lang="en-US" sz="900">
                          <a:solidFill>
                            <a:schemeClr val="accent4"/>
                          </a:solidFill>
                          <a:effectLst/>
                        </a:rPr>
                        <a:t>Description of activities to improve screening for underserved populations</a:t>
                      </a:r>
                      <a:endParaRPr lang="en-US" sz="9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0492" marR="30492" marT="0" marB="0" anchor="ctr">
                    <a:solidFill>
                      <a:schemeClr val="accent2">
                        <a:lumMod val="20000"/>
                        <a:lumOff val="80000"/>
                      </a:schemeClr>
                    </a:solidFill>
                  </a:tcPr>
                </a:tc>
                <a:extLst>
                  <a:ext uri="{0D108BD9-81ED-4DB2-BD59-A6C34878D82A}">
                    <a16:rowId xmlns:a16="http://schemas.microsoft.com/office/drawing/2014/main" val="2012222762"/>
                  </a:ext>
                </a:extLst>
              </a:tr>
              <a:tr h="1724588">
                <a:tc>
                  <a:txBody>
                    <a:bodyPr/>
                    <a:lstStyle/>
                    <a:p>
                      <a:pPr marL="0" marR="0" algn="ctr">
                        <a:lnSpc>
                          <a:spcPct val="107000"/>
                        </a:lnSpc>
                        <a:spcBef>
                          <a:spcPts val="720"/>
                        </a:spcBef>
                        <a:spcAft>
                          <a:spcPts val="0"/>
                        </a:spcAft>
                      </a:pPr>
                      <a:r>
                        <a:rPr lang="en-US" sz="900">
                          <a:solidFill>
                            <a:schemeClr val="accent4"/>
                          </a:solidFill>
                          <a:effectLst/>
                        </a:rPr>
                        <a:t>NT</a:t>
                      </a:r>
                      <a:endParaRPr lang="en-US" sz="9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0492" marR="30492" marT="0" marB="0">
                    <a:solidFill>
                      <a:schemeClr val="accent2">
                        <a:lumMod val="20000"/>
                        <a:lumOff val="80000"/>
                      </a:schemeClr>
                    </a:solidFill>
                  </a:tcPr>
                </a:tc>
                <a:tc>
                  <a:txBody>
                    <a:bodyPr/>
                    <a:lstStyle/>
                    <a:p>
                      <a:pPr marL="342900" marR="0" lvl="0" indent="-342900" algn="l" defTabSz="914400" rtl="0" eaLnBrk="1" latinLnBrk="0" hangingPunct="1">
                        <a:lnSpc>
                          <a:spcPct val="100000"/>
                        </a:lnSpc>
                        <a:spcBef>
                          <a:spcPts val="0"/>
                        </a:spcBef>
                        <a:spcAft>
                          <a:spcPts val="0"/>
                        </a:spcAft>
                        <a:buFont typeface="Symbol" panose="05050102010706020507" pitchFamily="18" charset="2"/>
                        <a:buChar char=""/>
                      </a:pPr>
                      <a:r>
                        <a:rPr lang="en-US" sz="900" kern="1200" dirty="0">
                          <a:solidFill>
                            <a:schemeClr val="accent4"/>
                          </a:solidFill>
                          <a:effectLst/>
                          <a:latin typeface="+mn-lt"/>
                          <a:ea typeface="+mn-ea"/>
                          <a:cs typeface="+mn-cs"/>
                        </a:rPr>
                        <a:t>Low-Income</a:t>
                      </a:r>
                    </a:p>
                    <a:p>
                      <a:pPr marL="342900" marR="0" lvl="0" indent="-342900" algn="l" defTabSz="914400" rtl="0" eaLnBrk="1" latinLnBrk="0" hangingPunct="1">
                        <a:lnSpc>
                          <a:spcPct val="100000"/>
                        </a:lnSpc>
                        <a:spcBef>
                          <a:spcPts val="0"/>
                        </a:spcBef>
                        <a:spcAft>
                          <a:spcPts val="0"/>
                        </a:spcAft>
                        <a:buFont typeface="Symbol" panose="05050102010706020507" pitchFamily="18" charset="2"/>
                        <a:buChar char=""/>
                      </a:pPr>
                      <a:r>
                        <a:rPr lang="en-US" sz="900" kern="1200" dirty="0">
                          <a:solidFill>
                            <a:schemeClr val="accent4"/>
                          </a:solidFill>
                          <a:effectLst/>
                          <a:latin typeface="+mn-lt"/>
                          <a:ea typeface="+mn-ea"/>
                          <a:cs typeface="+mn-cs"/>
                        </a:rPr>
                        <a:t>Immigrants and refugees</a:t>
                      </a:r>
                    </a:p>
                    <a:p>
                      <a:pPr marL="342900" marR="0" lvl="0" indent="-342900" algn="l" defTabSz="914400" rtl="0" eaLnBrk="1" latinLnBrk="0" hangingPunct="1">
                        <a:lnSpc>
                          <a:spcPct val="100000"/>
                        </a:lnSpc>
                        <a:spcBef>
                          <a:spcPts val="0"/>
                        </a:spcBef>
                        <a:spcAft>
                          <a:spcPts val="0"/>
                        </a:spcAft>
                        <a:buFont typeface="Symbol" panose="05050102010706020507" pitchFamily="18" charset="2"/>
                        <a:buChar char=""/>
                      </a:pPr>
                      <a:r>
                        <a:rPr lang="en-US" sz="900" kern="1200" dirty="0">
                          <a:solidFill>
                            <a:schemeClr val="accent4"/>
                          </a:solidFill>
                          <a:effectLst/>
                          <a:latin typeface="+mn-lt"/>
                          <a:ea typeface="+mn-ea"/>
                          <a:cs typeface="+mn-cs"/>
                        </a:rPr>
                        <a:t>Racial or ethnic minorities</a:t>
                      </a:r>
                    </a:p>
                    <a:p>
                      <a:pPr marL="342900" marR="0" lvl="0" indent="-342900" algn="l" defTabSz="914400" rtl="0" eaLnBrk="1" latinLnBrk="0" hangingPunct="1">
                        <a:lnSpc>
                          <a:spcPct val="100000"/>
                        </a:lnSpc>
                        <a:spcBef>
                          <a:spcPts val="0"/>
                        </a:spcBef>
                        <a:spcAft>
                          <a:spcPts val="0"/>
                        </a:spcAft>
                        <a:buFont typeface="Symbol" panose="05050102010706020507" pitchFamily="18" charset="2"/>
                        <a:buChar char=""/>
                      </a:pPr>
                      <a:r>
                        <a:rPr lang="en-US" sz="900" kern="1200" dirty="0">
                          <a:solidFill>
                            <a:schemeClr val="accent4"/>
                          </a:solidFill>
                          <a:effectLst/>
                          <a:latin typeface="+mn-lt"/>
                          <a:ea typeface="+mn-ea"/>
                          <a:cs typeface="+mn-cs"/>
                        </a:rPr>
                        <a:t>Specific cultural groups</a:t>
                      </a:r>
                    </a:p>
                    <a:p>
                      <a:pPr marL="342900" marR="0" lvl="0" indent="-342900" algn="l" defTabSz="914400" rtl="0" eaLnBrk="1" latinLnBrk="0" hangingPunct="1">
                        <a:lnSpc>
                          <a:spcPct val="100000"/>
                        </a:lnSpc>
                        <a:spcBef>
                          <a:spcPts val="0"/>
                        </a:spcBef>
                        <a:spcAft>
                          <a:spcPts val="0"/>
                        </a:spcAft>
                        <a:buFont typeface="Symbol" panose="05050102010706020507" pitchFamily="18" charset="2"/>
                        <a:buChar char=""/>
                      </a:pPr>
                      <a:r>
                        <a:rPr lang="en-US" sz="900" kern="1200" dirty="0">
                          <a:solidFill>
                            <a:schemeClr val="accent4"/>
                          </a:solidFill>
                          <a:effectLst/>
                          <a:latin typeface="+mn-lt"/>
                          <a:ea typeface="+mn-ea"/>
                          <a:cs typeface="+mn-cs"/>
                        </a:rPr>
                        <a:t>Non-English and Non-French Speakers</a:t>
                      </a:r>
                    </a:p>
                    <a:p>
                      <a:pPr marL="342900" marR="0" lvl="0" indent="-342900" algn="l" defTabSz="914400" rtl="0" eaLnBrk="1" latinLnBrk="0" hangingPunct="1">
                        <a:lnSpc>
                          <a:spcPct val="100000"/>
                        </a:lnSpc>
                        <a:spcBef>
                          <a:spcPts val="0"/>
                        </a:spcBef>
                        <a:spcAft>
                          <a:spcPts val="0"/>
                        </a:spcAft>
                        <a:buFont typeface="Symbol" panose="05050102010706020507" pitchFamily="18" charset="2"/>
                        <a:buChar char=""/>
                      </a:pPr>
                      <a:r>
                        <a:rPr lang="en-US" sz="900" kern="1200" dirty="0">
                          <a:solidFill>
                            <a:schemeClr val="accent4"/>
                          </a:solidFill>
                          <a:effectLst/>
                          <a:latin typeface="+mn-lt"/>
                          <a:ea typeface="+mn-ea"/>
                          <a:cs typeface="+mn-cs"/>
                        </a:rPr>
                        <a:t>People without a primary care provider</a:t>
                      </a:r>
                    </a:p>
                    <a:p>
                      <a:pPr marL="342900" marR="0" lvl="0" indent="-342900" algn="l" defTabSz="914400" rtl="0" eaLnBrk="1" latinLnBrk="0" hangingPunct="1">
                        <a:lnSpc>
                          <a:spcPct val="100000"/>
                        </a:lnSpc>
                        <a:spcBef>
                          <a:spcPts val="0"/>
                        </a:spcBef>
                        <a:spcAft>
                          <a:spcPts val="0"/>
                        </a:spcAft>
                        <a:buFont typeface="Symbol" panose="05050102010706020507" pitchFamily="18" charset="2"/>
                        <a:buChar char=""/>
                      </a:pPr>
                      <a:r>
                        <a:rPr lang="en-US" sz="900" kern="1200" dirty="0">
                          <a:solidFill>
                            <a:schemeClr val="accent4"/>
                          </a:solidFill>
                          <a:effectLst/>
                          <a:latin typeface="+mn-lt"/>
                          <a:ea typeface="+mn-ea"/>
                          <a:cs typeface="+mn-cs"/>
                        </a:rPr>
                        <a:t>People with co-morbidities or chronic illness</a:t>
                      </a:r>
                    </a:p>
                    <a:p>
                      <a:pPr marL="342900" marR="0" lvl="0" indent="-342900" algn="l" defTabSz="914400" rtl="0" eaLnBrk="1" latinLnBrk="0" hangingPunct="1">
                        <a:lnSpc>
                          <a:spcPct val="100000"/>
                        </a:lnSpc>
                        <a:spcBef>
                          <a:spcPts val="0"/>
                        </a:spcBef>
                        <a:spcAft>
                          <a:spcPts val="0"/>
                        </a:spcAft>
                        <a:buFont typeface="Symbol" panose="05050102010706020507" pitchFamily="18" charset="2"/>
                        <a:buChar char=""/>
                      </a:pPr>
                      <a:r>
                        <a:rPr lang="en-US" sz="900" kern="1200" dirty="0">
                          <a:solidFill>
                            <a:schemeClr val="accent4"/>
                          </a:solidFill>
                          <a:effectLst/>
                          <a:latin typeface="+mn-lt"/>
                          <a:ea typeface="+mn-ea"/>
                          <a:cs typeface="+mn-cs"/>
                        </a:rPr>
                        <a:t>People with physical disabilities</a:t>
                      </a:r>
                    </a:p>
                    <a:p>
                      <a:pPr marL="342900" marR="0" lvl="0" indent="-342900" algn="l" defTabSz="914400" rtl="0" eaLnBrk="1" latinLnBrk="0" hangingPunct="1">
                        <a:lnSpc>
                          <a:spcPct val="100000"/>
                        </a:lnSpc>
                        <a:spcBef>
                          <a:spcPts val="0"/>
                        </a:spcBef>
                        <a:spcAft>
                          <a:spcPts val="0"/>
                        </a:spcAft>
                        <a:buFont typeface="Symbol" panose="05050102010706020507" pitchFamily="18" charset="2"/>
                        <a:buChar char=""/>
                      </a:pPr>
                      <a:r>
                        <a:rPr lang="en-US" sz="900" kern="1200" dirty="0">
                          <a:solidFill>
                            <a:schemeClr val="accent4"/>
                          </a:solidFill>
                          <a:effectLst/>
                          <a:latin typeface="+mn-lt"/>
                          <a:ea typeface="+mn-ea"/>
                          <a:cs typeface="+mn-cs"/>
                        </a:rPr>
                        <a:t>People who are houseless</a:t>
                      </a:r>
                    </a:p>
                    <a:p>
                      <a:pPr marL="342900" marR="0" lvl="0" indent="-342900" algn="l" defTabSz="914400" rtl="0" eaLnBrk="1" latinLnBrk="0" hangingPunct="1">
                        <a:lnSpc>
                          <a:spcPct val="100000"/>
                        </a:lnSpc>
                        <a:spcBef>
                          <a:spcPts val="0"/>
                        </a:spcBef>
                        <a:spcAft>
                          <a:spcPts val="0"/>
                        </a:spcAft>
                        <a:buFont typeface="Symbol" panose="05050102010706020507" pitchFamily="18" charset="2"/>
                        <a:buChar char=""/>
                      </a:pPr>
                      <a:r>
                        <a:rPr lang="en-US" sz="900" kern="1200" dirty="0">
                          <a:solidFill>
                            <a:schemeClr val="accent4"/>
                          </a:solidFill>
                          <a:effectLst/>
                          <a:latin typeface="+mn-lt"/>
                          <a:ea typeface="+mn-ea"/>
                          <a:cs typeface="+mn-cs"/>
                        </a:rPr>
                        <a:t>People who live in rural and remote communities</a:t>
                      </a:r>
                    </a:p>
                  </a:txBody>
                  <a:tcPr marL="30492" marR="30492" marT="0" marB="0">
                    <a:solidFill>
                      <a:srgbClr val="FEFFFE"/>
                    </a:solidFill>
                  </a:tcPr>
                </a:tc>
                <a:tc>
                  <a:txBody>
                    <a:bodyPr/>
                    <a:lstStyle/>
                    <a:p>
                      <a:pPr marL="342900" marR="0" lvl="0" indent="-342900" algn="l" defTabSz="914400" rtl="0" eaLnBrk="1" latinLnBrk="0" hangingPunct="1">
                        <a:lnSpc>
                          <a:spcPct val="100000"/>
                        </a:lnSpc>
                        <a:spcBef>
                          <a:spcPts val="0"/>
                        </a:spcBef>
                        <a:spcAft>
                          <a:spcPts val="0"/>
                        </a:spcAft>
                        <a:buFont typeface="Symbol" panose="05050102010706020507" pitchFamily="18" charset="2"/>
                        <a:buChar char=""/>
                      </a:pPr>
                      <a:r>
                        <a:rPr lang="en-US" sz="900" kern="1200" dirty="0">
                          <a:solidFill>
                            <a:schemeClr val="accent4"/>
                          </a:solidFill>
                          <a:effectLst/>
                          <a:latin typeface="+mn-lt"/>
                          <a:ea typeface="+mn-ea"/>
                          <a:cs typeface="+mn-cs"/>
                        </a:rPr>
                        <a:t>Education</a:t>
                      </a:r>
                    </a:p>
                    <a:p>
                      <a:pPr marL="342900" marR="0" lvl="0" indent="-342900" algn="l" defTabSz="914400" rtl="0" eaLnBrk="1" latinLnBrk="0" hangingPunct="1">
                        <a:lnSpc>
                          <a:spcPct val="100000"/>
                        </a:lnSpc>
                        <a:spcBef>
                          <a:spcPts val="0"/>
                        </a:spcBef>
                        <a:spcAft>
                          <a:spcPts val="0"/>
                        </a:spcAft>
                        <a:buFont typeface="Symbol" panose="05050102010706020507" pitchFamily="18" charset="2"/>
                        <a:buChar char=""/>
                      </a:pPr>
                      <a:r>
                        <a:rPr lang="en-US" sz="900" kern="1200" dirty="0">
                          <a:solidFill>
                            <a:schemeClr val="accent4"/>
                          </a:solidFill>
                          <a:effectLst/>
                          <a:latin typeface="+mn-lt"/>
                          <a:ea typeface="+mn-ea"/>
                          <a:cs typeface="+mn-cs"/>
                        </a:rPr>
                        <a:t>Media (small and mass)</a:t>
                      </a:r>
                    </a:p>
                    <a:p>
                      <a:pPr marL="342900" marR="0" lvl="0" indent="-342900" algn="l" defTabSz="914400" rtl="0" eaLnBrk="1" latinLnBrk="0" hangingPunct="1">
                        <a:lnSpc>
                          <a:spcPct val="100000"/>
                        </a:lnSpc>
                        <a:spcBef>
                          <a:spcPts val="0"/>
                        </a:spcBef>
                        <a:spcAft>
                          <a:spcPts val="0"/>
                        </a:spcAft>
                        <a:buFont typeface="Symbol" panose="05050102010706020507" pitchFamily="18" charset="2"/>
                        <a:buChar char=""/>
                      </a:pPr>
                      <a:r>
                        <a:rPr lang="en-US" sz="900" kern="1200" dirty="0">
                          <a:solidFill>
                            <a:schemeClr val="accent4"/>
                          </a:solidFill>
                          <a:effectLst/>
                          <a:latin typeface="+mn-lt"/>
                          <a:ea typeface="+mn-ea"/>
                          <a:cs typeface="+mn-cs"/>
                        </a:rPr>
                        <a:t>Opportunities for self-referral</a:t>
                      </a:r>
                    </a:p>
                    <a:p>
                      <a:pPr marL="342900" marR="0" lvl="0" indent="-342900" algn="l" defTabSz="914400" rtl="0" eaLnBrk="1" latinLnBrk="0" hangingPunct="1">
                        <a:lnSpc>
                          <a:spcPct val="100000"/>
                        </a:lnSpc>
                        <a:spcBef>
                          <a:spcPts val="0"/>
                        </a:spcBef>
                        <a:spcAft>
                          <a:spcPts val="0"/>
                        </a:spcAft>
                        <a:buFont typeface="Symbol" panose="05050102010706020507" pitchFamily="18" charset="2"/>
                        <a:buChar char=""/>
                      </a:pPr>
                      <a:r>
                        <a:rPr lang="en-US" sz="900" kern="1200" dirty="0">
                          <a:solidFill>
                            <a:schemeClr val="accent4"/>
                          </a:solidFill>
                          <a:effectLst/>
                          <a:latin typeface="+mn-lt"/>
                          <a:ea typeface="+mn-ea"/>
                          <a:cs typeface="+mn-cs"/>
                        </a:rPr>
                        <a:t>Client reminder</a:t>
                      </a:r>
                    </a:p>
                    <a:p>
                      <a:pPr marL="342900" marR="0" lvl="0" indent="-342900" algn="l" defTabSz="914400" rtl="0" eaLnBrk="1" latinLnBrk="0" hangingPunct="1">
                        <a:lnSpc>
                          <a:spcPct val="100000"/>
                        </a:lnSpc>
                        <a:spcBef>
                          <a:spcPts val="0"/>
                        </a:spcBef>
                        <a:spcAft>
                          <a:spcPts val="0"/>
                        </a:spcAft>
                        <a:buFont typeface="Symbol" panose="05050102010706020507" pitchFamily="18" charset="2"/>
                        <a:buChar char=""/>
                      </a:pPr>
                      <a:r>
                        <a:rPr lang="en-US" sz="900" kern="1200" dirty="0">
                          <a:solidFill>
                            <a:schemeClr val="accent4"/>
                          </a:solidFill>
                          <a:effectLst/>
                          <a:latin typeface="+mn-lt"/>
                          <a:ea typeface="+mn-ea"/>
                          <a:cs typeface="+mn-cs"/>
                        </a:rPr>
                        <a:t>Recall system</a:t>
                      </a:r>
                    </a:p>
                    <a:p>
                      <a:pPr marL="342900" marR="0" lvl="0" indent="-342900" algn="l" defTabSz="914400" rtl="0" eaLnBrk="1" latinLnBrk="0" hangingPunct="1">
                        <a:lnSpc>
                          <a:spcPct val="100000"/>
                        </a:lnSpc>
                        <a:spcBef>
                          <a:spcPts val="0"/>
                        </a:spcBef>
                        <a:spcAft>
                          <a:spcPts val="0"/>
                        </a:spcAft>
                        <a:buFont typeface="Symbol" panose="05050102010706020507" pitchFamily="18" charset="2"/>
                        <a:buChar char=""/>
                      </a:pPr>
                      <a:r>
                        <a:rPr lang="en-US" sz="900" kern="1200" dirty="0">
                          <a:solidFill>
                            <a:schemeClr val="accent4"/>
                          </a:solidFill>
                          <a:effectLst/>
                          <a:latin typeface="+mn-lt"/>
                          <a:ea typeface="+mn-ea"/>
                          <a:cs typeface="+mn-cs"/>
                        </a:rPr>
                        <a:t>Patient navigation</a:t>
                      </a:r>
                    </a:p>
                    <a:p>
                      <a:pPr marL="342900" marR="0" lvl="0" indent="-342900" algn="l" defTabSz="914400" rtl="0" eaLnBrk="1" latinLnBrk="0" hangingPunct="1">
                        <a:lnSpc>
                          <a:spcPct val="100000"/>
                        </a:lnSpc>
                        <a:spcBef>
                          <a:spcPts val="0"/>
                        </a:spcBef>
                        <a:spcAft>
                          <a:spcPts val="0"/>
                        </a:spcAft>
                        <a:buFont typeface="Symbol" panose="05050102010706020507" pitchFamily="18" charset="2"/>
                        <a:buChar char=""/>
                      </a:pPr>
                      <a:r>
                        <a:rPr lang="en-US" sz="900" kern="1200" dirty="0" err="1">
                          <a:solidFill>
                            <a:schemeClr val="accent4"/>
                          </a:solidFill>
                          <a:effectLst/>
                          <a:latin typeface="+mn-lt"/>
                          <a:ea typeface="+mn-ea"/>
                          <a:cs typeface="+mn-cs"/>
                        </a:rPr>
                        <a:t>Helathcare</a:t>
                      </a:r>
                      <a:r>
                        <a:rPr lang="en-US" sz="900" kern="1200" dirty="0">
                          <a:solidFill>
                            <a:schemeClr val="accent4"/>
                          </a:solidFill>
                          <a:effectLst/>
                          <a:latin typeface="+mn-lt"/>
                          <a:ea typeface="+mn-ea"/>
                          <a:cs typeface="+mn-cs"/>
                        </a:rPr>
                        <a:t> provider cultural competency training</a:t>
                      </a:r>
                    </a:p>
                    <a:p>
                      <a:pPr marL="342900" marR="0" lvl="0" indent="-342900" algn="l" defTabSz="914400" rtl="0" eaLnBrk="1" latinLnBrk="0" hangingPunct="1">
                        <a:lnSpc>
                          <a:spcPct val="100000"/>
                        </a:lnSpc>
                        <a:spcBef>
                          <a:spcPts val="0"/>
                        </a:spcBef>
                        <a:spcAft>
                          <a:spcPts val="0"/>
                        </a:spcAft>
                        <a:buFont typeface="Symbol" panose="05050102010706020507" pitchFamily="18" charset="2"/>
                        <a:buChar char=""/>
                      </a:pPr>
                      <a:r>
                        <a:rPr lang="en-US" sz="900" kern="1200" dirty="0">
                          <a:solidFill>
                            <a:schemeClr val="accent4"/>
                          </a:solidFill>
                          <a:effectLst/>
                          <a:latin typeface="+mn-lt"/>
                          <a:ea typeface="+mn-ea"/>
                          <a:cs typeface="+mn-cs"/>
                        </a:rPr>
                        <a:t>Access to interpreter services (site specific)</a:t>
                      </a:r>
                    </a:p>
                  </a:txBody>
                  <a:tcPr marL="30492" marR="30492" marT="0" marB="0">
                    <a:solidFill>
                      <a:srgbClr val="FEFFFE"/>
                    </a:solidFill>
                  </a:tcPr>
                </a:tc>
                <a:tc>
                  <a:txBody>
                    <a:bodyPr/>
                    <a:lstStyle/>
                    <a:p>
                      <a:pPr marL="99695" marR="0" indent="-128905">
                        <a:lnSpc>
                          <a:spcPct val="107000"/>
                        </a:lnSpc>
                        <a:spcBef>
                          <a:spcPts val="720"/>
                        </a:spcBef>
                        <a:spcAft>
                          <a:spcPts val="720"/>
                        </a:spcAft>
                      </a:pPr>
                      <a:r>
                        <a:rPr lang="en-US" sz="900" dirty="0">
                          <a:solidFill>
                            <a:schemeClr val="accent4"/>
                          </a:solidFill>
                          <a:effectLst/>
                        </a:rPr>
                        <a:t>All: ✓</a:t>
                      </a:r>
                    </a:p>
                    <a:p>
                      <a:pPr marL="99695" marR="0">
                        <a:lnSpc>
                          <a:spcPct val="107000"/>
                        </a:lnSpc>
                        <a:spcBef>
                          <a:spcPts val="720"/>
                        </a:spcBef>
                        <a:spcAft>
                          <a:spcPts val="720"/>
                        </a:spcAft>
                      </a:pPr>
                      <a:r>
                        <a:rPr lang="en-US" sz="900" dirty="0">
                          <a:solidFill>
                            <a:schemeClr val="accent4"/>
                          </a:solidFill>
                          <a:effectLst/>
                        </a:rPr>
                        <a:t> </a:t>
                      </a:r>
                      <a:endParaRPr lang="en-US" sz="900" dirty="0">
                        <a:solidFill>
                          <a:schemeClr val="accent4"/>
                        </a:solidFill>
                        <a:effectLst/>
                        <a:latin typeface="Calibri" panose="020F0502020204030204" pitchFamily="34" charset="0"/>
                        <a:ea typeface="+mn-ea"/>
                        <a:cs typeface="Arial" panose="020B0604020202020204" pitchFamily="34" charset="0"/>
                      </a:endParaRPr>
                    </a:p>
                  </a:txBody>
                  <a:tcPr marL="30492" marR="30492" marT="0" marB="0">
                    <a:solidFill>
                      <a:srgbClr val="FEFFFE"/>
                    </a:solidFill>
                  </a:tcPr>
                </a:tc>
                <a:tc>
                  <a:txBody>
                    <a:bodyPr/>
                    <a:lstStyle/>
                    <a:p>
                      <a:pPr marL="342900" marR="0" lvl="0" indent="-342900" algn="l" defTabSz="914400" rtl="0" eaLnBrk="1" latinLnBrk="0" hangingPunct="1">
                        <a:lnSpc>
                          <a:spcPct val="100000"/>
                        </a:lnSpc>
                        <a:spcBef>
                          <a:spcPts val="0"/>
                        </a:spcBef>
                        <a:spcAft>
                          <a:spcPts val="0"/>
                        </a:spcAft>
                        <a:buFont typeface="Symbol" panose="05050102010706020507" pitchFamily="18" charset="2"/>
                        <a:buChar char=""/>
                        <a:tabLst>
                          <a:tab pos="5280025" algn="l"/>
                        </a:tabLst>
                      </a:pPr>
                      <a:r>
                        <a:rPr lang="en-CA" sz="900" kern="1200" dirty="0">
                          <a:solidFill>
                            <a:schemeClr val="accent4"/>
                          </a:solidFill>
                          <a:effectLst/>
                          <a:latin typeface="+mn-lt"/>
                          <a:ea typeface="+mn-ea"/>
                          <a:cs typeface="+mn-cs"/>
                        </a:rPr>
                        <a:t>Breast Cancer Screening awareness kits were developed and distributed to the community health representatives in all community health centres to promote education at a local level</a:t>
                      </a:r>
                      <a:endParaRPr lang="en-US" sz="900" kern="1200" dirty="0">
                        <a:solidFill>
                          <a:schemeClr val="accent4"/>
                        </a:solidFill>
                        <a:effectLst/>
                        <a:latin typeface="+mn-lt"/>
                        <a:ea typeface="+mn-ea"/>
                        <a:cs typeface="+mn-cs"/>
                      </a:endParaRPr>
                    </a:p>
                    <a:p>
                      <a:pPr marL="342900" marR="0" lvl="0" indent="-342900" algn="l" defTabSz="914400" rtl="0" eaLnBrk="1" latinLnBrk="0" hangingPunct="1">
                        <a:lnSpc>
                          <a:spcPct val="100000"/>
                        </a:lnSpc>
                        <a:spcBef>
                          <a:spcPts val="0"/>
                        </a:spcBef>
                        <a:spcAft>
                          <a:spcPts val="0"/>
                        </a:spcAft>
                        <a:buFont typeface="Symbol" panose="05050102010706020507" pitchFamily="18" charset="2"/>
                        <a:buChar char=""/>
                        <a:tabLst>
                          <a:tab pos="5280025" algn="l"/>
                        </a:tabLst>
                      </a:pPr>
                      <a:r>
                        <a:rPr lang="en-CA" sz="900" kern="1200" dirty="0">
                          <a:solidFill>
                            <a:schemeClr val="accent4"/>
                          </a:solidFill>
                          <a:effectLst/>
                          <a:latin typeface="+mn-lt"/>
                          <a:ea typeface="+mn-ea"/>
                          <a:cs typeface="+mn-cs"/>
                        </a:rPr>
                        <a:t>Social media posts created and launched on the Northwest Territories Health and Social Services social media platforms (Twitter, Facebook, </a:t>
                      </a:r>
                      <a:r>
                        <a:rPr lang="en-CA" sz="900" kern="1200" dirty="0" err="1">
                          <a:solidFill>
                            <a:schemeClr val="accent4"/>
                          </a:solidFill>
                          <a:effectLst/>
                          <a:latin typeface="+mn-lt"/>
                          <a:ea typeface="+mn-ea"/>
                          <a:cs typeface="+mn-cs"/>
                        </a:rPr>
                        <a:t>instgram</a:t>
                      </a:r>
                      <a:r>
                        <a:rPr lang="en-CA" sz="900" kern="1200" dirty="0">
                          <a:solidFill>
                            <a:schemeClr val="accent4"/>
                          </a:solidFill>
                          <a:effectLst/>
                          <a:latin typeface="+mn-lt"/>
                          <a:ea typeface="+mn-ea"/>
                          <a:cs typeface="+mn-cs"/>
                        </a:rPr>
                        <a:t>) </a:t>
                      </a:r>
                      <a:endParaRPr lang="en-US" sz="900" kern="1200" dirty="0">
                        <a:solidFill>
                          <a:schemeClr val="accent4"/>
                        </a:solidFill>
                        <a:effectLst/>
                        <a:latin typeface="+mn-lt"/>
                        <a:ea typeface="+mn-ea"/>
                        <a:cs typeface="+mn-cs"/>
                      </a:endParaRPr>
                    </a:p>
                    <a:p>
                      <a:pPr marL="342900" marR="0" lvl="0" indent="-342900" algn="l" defTabSz="914400" rtl="0" eaLnBrk="1" latinLnBrk="0" hangingPunct="1">
                        <a:lnSpc>
                          <a:spcPct val="100000"/>
                        </a:lnSpc>
                        <a:spcBef>
                          <a:spcPts val="0"/>
                        </a:spcBef>
                        <a:spcAft>
                          <a:spcPts val="0"/>
                        </a:spcAft>
                        <a:buFont typeface="Symbol" panose="05050102010706020507" pitchFamily="18" charset="2"/>
                        <a:buChar char=""/>
                        <a:tabLst>
                          <a:tab pos="5280025" algn="l"/>
                        </a:tabLst>
                      </a:pPr>
                      <a:r>
                        <a:rPr lang="en-CA" sz="900" kern="1200" dirty="0">
                          <a:solidFill>
                            <a:schemeClr val="accent4"/>
                          </a:solidFill>
                          <a:effectLst/>
                          <a:latin typeface="+mn-lt"/>
                          <a:ea typeface="+mn-ea"/>
                          <a:cs typeface="+mn-cs"/>
                        </a:rPr>
                        <a:t>Reminder letters mailed to patients</a:t>
                      </a:r>
                      <a:endParaRPr lang="en-US" sz="900" kern="1200" dirty="0">
                        <a:solidFill>
                          <a:schemeClr val="accent4"/>
                        </a:solidFill>
                        <a:effectLst/>
                        <a:latin typeface="+mn-lt"/>
                        <a:ea typeface="+mn-ea"/>
                        <a:cs typeface="+mn-cs"/>
                      </a:endParaRPr>
                    </a:p>
                    <a:p>
                      <a:pPr marL="342900" marR="0" lvl="0" indent="-342900" algn="l" defTabSz="914400" rtl="0" eaLnBrk="1" latinLnBrk="0" hangingPunct="1">
                        <a:lnSpc>
                          <a:spcPct val="100000"/>
                        </a:lnSpc>
                        <a:spcBef>
                          <a:spcPts val="0"/>
                        </a:spcBef>
                        <a:spcAft>
                          <a:spcPts val="0"/>
                        </a:spcAft>
                        <a:buFont typeface="Symbol" panose="05050102010706020507" pitchFamily="18" charset="2"/>
                        <a:buChar char=""/>
                      </a:pPr>
                      <a:r>
                        <a:rPr lang="en-US" sz="900" kern="1200" dirty="0">
                          <a:solidFill>
                            <a:schemeClr val="accent4"/>
                          </a:solidFill>
                          <a:effectLst/>
                          <a:latin typeface="+mn-lt"/>
                          <a:ea typeface="+mn-ea"/>
                          <a:cs typeface="+mn-cs"/>
                        </a:rPr>
                        <a:t>1:1 health education available with HCP’s in primary care clinics and community health </a:t>
                      </a:r>
                      <a:r>
                        <a:rPr lang="en-US" sz="900" kern="1200" dirty="0" err="1">
                          <a:solidFill>
                            <a:schemeClr val="accent4"/>
                          </a:solidFill>
                          <a:effectLst/>
                          <a:latin typeface="+mn-lt"/>
                          <a:ea typeface="+mn-ea"/>
                          <a:cs typeface="+mn-cs"/>
                        </a:rPr>
                        <a:t>centres</a:t>
                      </a:r>
                      <a:endParaRPr lang="en-US" sz="900" kern="1200" dirty="0">
                        <a:solidFill>
                          <a:schemeClr val="accent4"/>
                        </a:solidFill>
                        <a:effectLst/>
                        <a:latin typeface="+mn-lt"/>
                        <a:ea typeface="+mn-ea"/>
                        <a:cs typeface="+mn-cs"/>
                      </a:endParaRPr>
                    </a:p>
                    <a:p>
                      <a:pPr marL="342900" marR="0" lvl="0" indent="-342900" algn="l" defTabSz="914400" rtl="0" eaLnBrk="1" latinLnBrk="0" hangingPunct="1">
                        <a:lnSpc>
                          <a:spcPct val="100000"/>
                        </a:lnSpc>
                        <a:spcBef>
                          <a:spcPts val="0"/>
                        </a:spcBef>
                        <a:spcAft>
                          <a:spcPts val="0"/>
                        </a:spcAft>
                        <a:buFont typeface="Symbol" panose="05050102010706020507" pitchFamily="18" charset="2"/>
                        <a:buChar char=""/>
                      </a:pPr>
                      <a:r>
                        <a:rPr lang="en-US" sz="900" kern="1200" dirty="0">
                          <a:solidFill>
                            <a:schemeClr val="accent4"/>
                          </a:solidFill>
                          <a:effectLst/>
                          <a:latin typeface="+mn-lt"/>
                          <a:ea typeface="+mn-ea"/>
                          <a:cs typeface="+mn-cs"/>
                        </a:rPr>
                        <a:t>Re-design breast cancer screening posters, brochures and FAQ’s (including translation of materials to all 11 official languages of the NT).</a:t>
                      </a:r>
                    </a:p>
                    <a:p>
                      <a:pPr marL="0" marR="0" lvl="0" indent="0" algn="l" defTabSz="914400" rtl="0" eaLnBrk="1" latinLnBrk="0" hangingPunct="1">
                        <a:lnSpc>
                          <a:spcPct val="100000"/>
                        </a:lnSpc>
                        <a:spcBef>
                          <a:spcPts val="0"/>
                        </a:spcBef>
                        <a:spcAft>
                          <a:spcPts val="0"/>
                        </a:spcAft>
                        <a:buFont typeface="Symbol" panose="05050102010706020507" pitchFamily="18" charset="2"/>
                        <a:buNone/>
                      </a:pPr>
                      <a:endParaRPr lang="en-US" sz="900" dirty="0">
                        <a:solidFill>
                          <a:schemeClr val="accent4"/>
                        </a:solidFill>
                        <a:effectLst/>
                      </a:endParaRPr>
                    </a:p>
                    <a:p>
                      <a:pPr marL="99695" marR="0">
                        <a:lnSpc>
                          <a:spcPct val="107000"/>
                        </a:lnSpc>
                        <a:spcBef>
                          <a:spcPts val="720"/>
                        </a:spcBef>
                        <a:spcAft>
                          <a:spcPts val="720"/>
                        </a:spcAft>
                      </a:pPr>
                      <a:r>
                        <a:rPr lang="en-US" sz="900" dirty="0">
                          <a:solidFill>
                            <a:schemeClr val="accent4"/>
                          </a:solidFill>
                          <a:effectLst/>
                        </a:rPr>
                        <a:t> </a:t>
                      </a:r>
                      <a:endParaRPr lang="en-US" sz="900" dirty="0">
                        <a:solidFill>
                          <a:schemeClr val="accent4"/>
                        </a:solidFill>
                        <a:effectLst/>
                        <a:latin typeface="Calibri" panose="020F0502020204030204" pitchFamily="34" charset="0"/>
                        <a:ea typeface="+mn-ea"/>
                        <a:cs typeface="Arial" panose="020B0604020202020204" pitchFamily="34" charset="0"/>
                      </a:endParaRPr>
                    </a:p>
                  </a:txBody>
                  <a:tcPr marL="30492" marR="30492" marT="0" marB="0">
                    <a:solidFill>
                      <a:srgbClr val="FEFFFE"/>
                    </a:solidFill>
                  </a:tcPr>
                </a:tc>
                <a:extLst>
                  <a:ext uri="{0D108BD9-81ED-4DB2-BD59-A6C34878D82A}">
                    <a16:rowId xmlns:a16="http://schemas.microsoft.com/office/drawing/2014/main" val="1996883341"/>
                  </a:ext>
                </a:extLst>
              </a:tr>
              <a:tr h="615924">
                <a:tc>
                  <a:txBody>
                    <a:bodyPr/>
                    <a:lstStyle/>
                    <a:p>
                      <a:pPr marL="0" marR="0" algn="ctr">
                        <a:lnSpc>
                          <a:spcPct val="107000"/>
                        </a:lnSpc>
                        <a:spcBef>
                          <a:spcPts val="720"/>
                        </a:spcBef>
                        <a:spcAft>
                          <a:spcPts val="0"/>
                        </a:spcAft>
                      </a:pPr>
                      <a:r>
                        <a:rPr lang="en-US" sz="900">
                          <a:solidFill>
                            <a:schemeClr val="accent4"/>
                          </a:solidFill>
                          <a:effectLst/>
                        </a:rPr>
                        <a:t>BC</a:t>
                      </a:r>
                      <a:endParaRPr lang="en-US" sz="9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0492" marR="30492" marT="0" marB="0">
                    <a:solidFill>
                      <a:schemeClr val="accent2">
                        <a:lumMod val="20000"/>
                        <a:lumOff val="80000"/>
                      </a:schemeClr>
                    </a:solidFill>
                  </a:tcPr>
                </a:tc>
                <a:tc>
                  <a:txBody>
                    <a:bodyPr/>
                    <a:lstStyle/>
                    <a:p>
                      <a:pPr marL="342900" marR="0" lvl="0" indent="-342900" algn="l" defTabSz="914400" rtl="0" eaLnBrk="1" latinLnBrk="0" hangingPunct="1">
                        <a:lnSpc>
                          <a:spcPct val="107000"/>
                        </a:lnSpc>
                        <a:spcBef>
                          <a:spcPts val="0"/>
                        </a:spcBef>
                        <a:spcAft>
                          <a:spcPts val="0"/>
                        </a:spcAft>
                        <a:buFont typeface="Symbol" panose="05050102010706020507" pitchFamily="18" charset="2"/>
                        <a:buChar char=""/>
                      </a:pPr>
                      <a:r>
                        <a:rPr lang="en-US" sz="900" kern="1200" dirty="0">
                          <a:solidFill>
                            <a:schemeClr val="accent4"/>
                          </a:solidFill>
                          <a:effectLst/>
                          <a:latin typeface="+mn-lt"/>
                          <a:ea typeface="+mn-ea"/>
                          <a:cs typeface="+mn-cs"/>
                        </a:rPr>
                        <a:t>Racial or ethnic minorities</a:t>
                      </a:r>
                    </a:p>
                    <a:p>
                      <a:pPr marL="342900" marR="0" lvl="0" indent="-342900" algn="l" defTabSz="914400" rtl="0" eaLnBrk="1" latinLnBrk="0" hangingPunct="1">
                        <a:lnSpc>
                          <a:spcPct val="107000"/>
                        </a:lnSpc>
                        <a:spcBef>
                          <a:spcPts val="0"/>
                        </a:spcBef>
                        <a:spcAft>
                          <a:spcPts val="0"/>
                        </a:spcAft>
                        <a:buFont typeface="Symbol" panose="05050102010706020507" pitchFamily="18" charset="2"/>
                        <a:buChar char=""/>
                      </a:pPr>
                      <a:r>
                        <a:rPr lang="en-US" sz="900" kern="1200" dirty="0">
                          <a:solidFill>
                            <a:schemeClr val="accent4"/>
                          </a:solidFill>
                          <a:effectLst/>
                          <a:latin typeface="+mn-lt"/>
                          <a:ea typeface="+mn-ea"/>
                          <a:cs typeface="+mn-cs"/>
                        </a:rPr>
                        <a:t>Non-English and Non-French Speakers</a:t>
                      </a:r>
                    </a:p>
                    <a:p>
                      <a:pPr marL="342900" marR="0" lvl="0" indent="-342900" algn="l" defTabSz="914400" rtl="0" eaLnBrk="1" latinLnBrk="0" hangingPunct="1">
                        <a:lnSpc>
                          <a:spcPct val="107000"/>
                        </a:lnSpc>
                        <a:spcBef>
                          <a:spcPts val="0"/>
                        </a:spcBef>
                        <a:spcAft>
                          <a:spcPts val="0"/>
                        </a:spcAft>
                        <a:buFont typeface="Symbol" panose="05050102010706020507" pitchFamily="18" charset="2"/>
                        <a:buChar char=""/>
                      </a:pPr>
                      <a:r>
                        <a:rPr lang="en-US" sz="900" kern="1200" dirty="0">
                          <a:solidFill>
                            <a:schemeClr val="accent4"/>
                          </a:solidFill>
                          <a:effectLst/>
                          <a:latin typeface="+mn-lt"/>
                          <a:ea typeface="+mn-ea"/>
                          <a:cs typeface="+mn-cs"/>
                        </a:rPr>
                        <a:t>People with physical disabilities</a:t>
                      </a:r>
                    </a:p>
                  </a:txBody>
                  <a:tcPr marL="30492" marR="30492" marT="0" marB="0">
                    <a:solidFill>
                      <a:srgbClr val="FEFFFE"/>
                    </a:solidFill>
                  </a:tcPr>
                </a:tc>
                <a:tc>
                  <a:txBody>
                    <a:bodyPr/>
                    <a:lstStyle/>
                    <a:p>
                      <a:pPr marL="342900" marR="0" lvl="0" indent="-342900" algn="l" defTabSz="914400" rtl="0" eaLnBrk="1" latinLnBrk="0" hangingPunct="1">
                        <a:lnSpc>
                          <a:spcPct val="100000"/>
                        </a:lnSpc>
                        <a:spcBef>
                          <a:spcPts val="0"/>
                        </a:spcBef>
                        <a:spcAft>
                          <a:spcPts val="0"/>
                        </a:spcAft>
                        <a:buFont typeface="Symbol" panose="05050102010706020507" pitchFamily="18" charset="2"/>
                        <a:buChar char=""/>
                      </a:pPr>
                      <a:r>
                        <a:rPr lang="en-US" sz="900" kern="1200" dirty="0">
                          <a:solidFill>
                            <a:schemeClr val="accent4"/>
                          </a:solidFill>
                          <a:effectLst/>
                          <a:latin typeface="+mn-lt"/>
                          <a:ea typeface="+mn-ea"/>
                          <a:cs typeface="+mn-cs"/>
                        </a:rPr>
                        <a:t>Translated and culturally safe materials</a:t>
                      </a:r>
                    </a:p>
                    <a:p>
                      <a:pPr marL="342900" marR="0" lvl="0" indent="-342900" algn="l" defTabSz="914400" rtl="0" eaLnBrk="1" latinLnBrk="0" hangingPunct="1">
                        <a:lnSpc>
                          <a:spcPct val="100000"/>
                        </a:lnSpc>
                        <a:spcBef>
                          <a:spcPts val="0"/>
                        </a:spcBef>
                        <a:spcAft>
                          <a:spcPts val="0"/>
                        </a:spcAft>
                        <a:buFont typeface="Symbol" panose="05050102010706020507" pitchFamily="18" charset="2"/>
                        <a:buChar char=""/>
                      </a:pPr>
                      <a:r>
                        <a:rPr lang="en-US" sz="900" kern="1200" dirty="0">
                          <a:solidFill>
                            <a:schemeClr val="accent4"/>
                          </a:solidFill>
                          <a:effectLst/>
                          <a:latin typeface="+mn-lt"/>
                          <a:ea typeface="+mn-ea"/>
                          <a:cs typeface="+mn-cs"/>
                        </a:rPr>
                        <a:t>Engagement with community groups</a:t>
                      </a:r>
                    </a:p>
                    <a:p>
                      <a:pPr marL="342900" marR="0" lvl="0" indent="-342900" algn="l" defTabSz="914400" rtl="0" eaLnBrk="1" latinLnBrk="0" hangingPunct="1">
                        <a:lnSpc>
                          <a:spcPct val="100000"/>
                        </a:lnSpc>
                        <a:spcBef>
                          <a:spcPts val="0"/>
                        </a:spcBef>
                        <a:spcAft>
                          <a:spcPts val="0"/>
                        </a:spcAft>
                        <a:buFont typeface="Symbol" panose="05050102010706020507" pitchFamily="18" charset="2"/>
                        <a:buChar char=""/>
                      </a:pPr>
                      <a:r>
                        <a:rPr lang="en-US" sz="900" kern="1200" dirty="0">
                          <a:solidFill>
                            <a:schemeClr val="accent4"/>
                          </a:solidFill>
                          <a:effectLst/>
                          <a:latin typeface="+mn-lt"/>
                          <a:ea typeface="+mn-ea"/>
                          <a:cs typeface="+mn-cs"/>
                        </a:rPr>
                        <a:t>Targeted media campaigns</a:t>
                      </a:r>
                    </a:p>
                    <a:p>
                      <a:pPr marL="342900" marR="0" lvl="0" indent="-342900" algn="l" defTabSz="914400" rtl="0" eaLnBrk="1" latinLnBrk="0" hangingPunct="1">
                        <a:lnSpc>
                          <a:spcPct val="100000"/>
                        </a:lnSpc>
                        <a:spcBef>
                          <a:spcPts val="0"/>
                        </a:spcBef>
                        <a:spcAft>
                          <a:spcPts val="0"/>
                        </a:spcAft>
                        <a:buFont typeface="Symbol" panose="05050102010706020507" pitchFamily="18" charset="2"/>
                        <a:buChar char=""/>
                      </a:pPr>
                      <a:r>
                        <a:rPr lang="en-US" sz="900" kern="1200" dirty="0">
                          <a:solidFill>
                            <a:schemeClr val="accent4"/>
                          </a:solidFill>
                          <a:effectLst/>
                          <a:latin typeface="+mn-lt"/>
                          <a:ea typeface="+mn-ea"/>
                          <a:cs typeface="+mn-cs"/>
                        </a:rPr>
                        <a:t>Website</a:t>
                      </a:r>
                    </a:p>
                    <a:p>
                      <a:pPr marL="342900" marR="0" lvl="0" indent="-342900" algn="l" defTabSz="914400" rtl="0" eaLnBrk="1" latinLnBrk="0" hangingPunct="1">
                        <a:lnSpc>
                          <a:spcPct val="100000"/>
                        </a:lnSpc>
                        <a:spcBef>
                          <a:spcPts val="0"/>
                        </a:spcBef>
                        <a:spcAft>
                          <a:spcPts val="0"/>
                        </a:spcAft>
                        <a:buFont typeface="Symbol" panose="05050102010706020507" pitchFamily="18" charset="2"/>
                        <a:buChar char=""/>
                      </a:pPr>
                      <a:r>
                        <a:rPr lang="en-US" sz="900" kern="1200" dirty="0">
                          <a:solidFill>
                            <a:schemeClr val="accent4"/>
                          </a:solidFill>
                          <a:effectLst/>
                          <a:latin typeface="+mn-lt"/>
                          <a:ea typeface="+mn-ea"/>
                          <a:cs typeface="+mn-cs"/>
                        </a:rPr>
                        <a:t>Printed materials</a:t>
                      </a:r>
                    </a:p>
                  </a:txBody>
                  <a:tcPr marL="30492" marR="30492" marT="0" marB="0">
                    <a:solidFill>
                      <a:srgbClr val="FEFFFE"/>
                    </a:solidFill>
                  </a:tcPr>
                </a:tc>
                <a:tc>
                  <a:txBody>
                    <a:bodyPr/>
                    <a:lstStyle/>
                    <a:p>
                      <a:pPr marL="0" marR="0" lvl="0" indent="0" algn="l" defTabSz="914400" rtl="0" eaLnBrk="1" latinLnBrk="0" hangingPunct="1">
                        <a:lnSpc>
                          <a:spcPct val="100000"/>
                        </a:lnSpc>
                        <a:spcBef>
                          <a:spcPts val="0"/>
                        </a:spcBef>
                        <a:spcAft>
                          <a:spcPts val="0"/>
                        </a:spcAft>
                        <a:buFont typeface="Symbol" panose="05050102010706020507" pitchFamily="18" charset="2"/>
                        <a:buNone/>
                      </a:pPr>
                      <a:r>
                        <a:rPr lang="en-US" sz="900" kern="1200" dirty="0">
                          <a:solidFill>
                            <a:schemeClr val="accent4"/>
                          </a:solidFill>
                          <a:effectLst/>
                          <a:latin typeface="+mn-lt"/>
                          <a:ea typeface="+mn-ea"/>
                          <a:cs typeface="+mn-cs"/>
                        </a:rPr>
                        <a:t> </a:t>
                      </a:r>
                    </a:p>
                  </a:txBody>
                  <a:tcPr marL="30492" marR="30492" marT="0" marB="0">
                    <a:solidFill>
                      <a:srgbClr val="FEFFFE"/>
                    </a:solidFill>
                  </a:tcPr>
                </a:tc>
                <a:tc>
                  <a:txBody>
                    <a:bodyPr/>
                    <a:lstStyle/>
                    <a:p>
                      <a:pPr marL="342900" marR="0" lvl="0" indent="-342900" algn="l" defTabSz="914400" rtl="0" eaLnBrk="1" latinLnBrk="0" hangingPunct="1">
                        <a:lnSpc>
                          <a:spcPct val="100000"/>
                        </a:lnSpc>
                        <a:spcBef>
                          <a:spcPts val="0"/>
                        </a:spcBef>
                        <a:spcAft>
                          <a:spcPts val="0"/>
                        </a:spcAft>
                        <a:buFont typeface="Symbol" panose="05050102010706020507" pitchFamily="18" charset="2"/>
                        <a:buChar char=""/>
                      </a:pPr>
                      <a:r>
                        <a:rPr lang="en-US" sz="900" kern="1200" dirty="0">
                          <a:solidFill>
                            <a:schemeClr val="accent4"/>
                          </a:solidFill>
                          <a:effectLst/>
                          <a:latin typeface="+mn-lt"/>
                          <a:ea typeface="+mn-ea"/>
                          <a:cs typeface="+mn-cs"/>
                        </a:rPr>
                        <a:t>BC Cancer Breast Screening is inclusive by featuring and targeting under-served communities in its materials and as part of its outreach strategy.</a:t>
                      </a:r>
                    </a:p>
                  </a:txBody>
                  <a:tcPr marL="30492" marR="30492" marT="0" marB="0">
                    <a:solidFill>
                      <a:srgbClr val="FEFFFE"/>
                    </a:solidFill>
                  </a:tcPr>
                </a:tc>
                <a:extLst>
                  <a:ext uri="{0D108BD9-81ED-4DB2-BD59-A6C34878D82A}">
                    <a16:rowId xmlns:a16="http://schemas.microsoft.com/office/drawing/2014/main" val="675305120"/>
                  </a:ext>
                </a:extLst>
              </a:tr>
              <a:tr h="1048554">
                <a:tc>
                  <a:txBody>
                    <a:bodyPr/>
                    <a:lstStyle/>
                    <a:p>
                      <a:pPr marL="0" marR="0" algn="ctr">
                        <a:lnSpc>
                          <a:spcPct val="107000"/>
                        </a:lnSpc>
                        <a:spcBef>
                          <a:spcPts val="720"/>
                        </a:spcBef>
                        <a:spcAft>
                          <a:spcPts val="0"/>
                        </a:spcAft>
                      </a:pPr>
                      <a:r>
                        <a:rPr lang="en-US" sz="900" dirty="0">
                          <a:solidFill>
                            <a:schemeClr val="accent4"/>
                          </a:solidFill>
                          <a:effectLst/>
                        </a:rPr>
                        <a:t>AB</a:t>
                      </a:r>
                      <a:endParaRPr lang="en-US" sz="900"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0492" marR="30492" marT="0" marB="0">
                    <a:solidFill>
                      <a:schemeClr val="accent2">
                        <a:lumMod val="20000"/>
                        <a:lumOff val="80000"/>
                      </a:schemeClr>
                    </a:solidFill>
                  </a:tcPr>
                </a:tc>
                <a:tc>
                  <a:txBody>
                    <a:bodyPr/>
                    <a:lstStyle/>
                    <a:p>
                      <a:pPr marL="342900" marR="0" lvl="0" indent="-342900" algn="l" defTabSz="914400" rtl="0" eaLnBrk="1" latinLnBrk="0" hangingPunct="1">
                        <a:lnSpc>
                          <a:spcPct val="107000"/>
                        </a:lnSpc>
                        <a:spcBef>
                          <a:spcPts val="0"/>
                        </a:spcBef>
                        <a:spcAft>
                          <a:spcPts val="0"/>
                        </a:spcAft>
                        <a:buFont typeface="Symbol" panose="05050102010706020507" pitchFamily="18" charset="2"/>
                        <a:buChar char=""/>
                      </a:pPr>
                      <a:r>
                        <a:rPr lang="en-US" sz="900" kern="1200" dirty="0">
                          <a:solidFill>
                            <a:schemeClr val="accent4"/>
                          </a:solidFill>
                          <a:effectLst/>
                          <a:latin typeface="+mn-lt"/>
                          <a:ea typeface="+mn-ea"/>
                          <a:cs typeface="+mn-cs"/>
                        </a:rPr>
                        <a:t>Low-Income</a:t>
                      </a:r>
                    </a:p>
                    <a:p>
                      <a:pPr marL="342900" marR="0" lvl="0" indent="-342900" algn="l" defTabSz="914400" rtl="0" eaLnBrk="1" latinLnBrk="0" hangingPunct="1">
                        <a:lnSpc>
                          <a:spcPct val="107000"/>
                        </a:lnSpc>
                        <a:spcBef>
                          <a:spcPts val="0"/>
                        </a:spcBef>
                        <a:spcAft>
                          <a:spcPts val="0"/>
                        </a:spcAft>
                        <a:buFont typeface="Symbol" panose="05050102010706020507" pitchFamily="18" charset="2"/>
                        <a:buChar char=""/>
                      </a:pPr>
                      <a:r>
                        <a:rPr lang="en-US" sz="900" kern="1200" dirty="0">
                          <a:solidFill>
                            <a:schemeClr val="accent4"/>
                          </a:solidFill>
                          <a:effectLst/>
                          <a:latin typeface="+mn-lt"/>
                          <a:ea typeface="+mn-ea"/>
                          <a:cs typeface="+mn-cs"/>
                        </a:rPr>
                        <a:t>Immigrants and refugees</a:t>
                      </a:r>
                    </a:p>
                    <a:p>
                      <a:pPr marL="342900" marR="0" lvl="0" indent="-342900" algn="l" defTabSz="914400" rtl="0" eaLnBrk="1" latinLnBrk="0" hangingPunct="1">
                        <a:lnSpc>
                          <a:spcPct val="107000"/>
                        </a:lnSpc>
                        <a:spcBef>
                          <a:spcPts val="0"/>
                        </a:spcBef>
                        <a:spcAft>
                          <a:spcPts val="0"/>
                        </a:spcAft>
                        <a:buFont typeface="Symbol" panose="05050102010706020507" pitchFamily="18" charset="2"/>
                        <a:buChar char=""/>
                      </a:pPr>
                      <a:r>
                        <a:rPr lang="en-US" sz="900" kern="1200" dirty="0">
                          <a:solidFill>
                            <a:schemeClr val="accent4"/>
                          </a:solidFill>
                          <a:effectLst/>
                          <a:latin typeface="+mn-lt"/>
                          <a:ea typeface="+mn-ea"/>
                          <a:cs typeface="+mn-cs"/>
                        </a:rPr>
                        <a:t>Racial or ethnic minorities</a:t>
                      </a:r>
                    </a:p>
                    <a:p>
                      <a:pPr marL="342900" marR="0" lvl="0" indent="-342900" algn="l" defTabSz="914400" rtl="0" eaLnBrk="1" latinLnBrk="0" hangingPunct="1">
                        <a:lnSpc>
                          <a:spcPct val="107000"/>
                        </a:lnSpc>
                        <a:spcBef>
                          <a:spcPts val="0"/>
                        </a:spcBef>
                        <a:spcAft>
                          <a:spcPts val="0"/>
                        </a:spcAft>
                        <a:buFont typeface="Symbol" panose="05050102010706020507" pitchFamily="18" charset="2"/>
                        <a:buChar char=""/>
                      </a:pPr>
                      <a:r>
                        <a:rPr lang="en-US" sz="900" kern="1200" dirty="0">
                          <a:solidFill>
                            <a:schemeClr val="accent4"/>
                          </a:solidFill>
                          <a:effectLst/>
                          <a:latin typeface="+mn-lt"/>
                          <a:ea typeface="+mn-ea"/>
                          <a:cs typeface="+mn-cs"/>
                        </a:rPr>
                        <a:t>Specific cultural groups</a:t>
                      </a:r>
                    </a:p>
                    <a:p>
                      <a:pPr marL="342900" marR="0" lvl="0" indent="-342900" algn="l" defTabSz="914400" rtl="0" eaLnBrk="1" latinLnBrk="0" hangingPunct="1">
                        <a:lnSpc>
                          <a:spcPct val="107000"/>
                        </a:lnSpc>
                        <a:spcBef>
                          <a:spcPts val="0"/>
                        </a:spcBef>
                        <a:spcAft>
                          <a:spcPts val="0"/>
                        </a:spcAft>
                        <a:buFont typeface="Symbol" panose="05050102010706020507" pitchFamily="18" charset="2"/>
                        <a:buChar char=""/>
                      </a:pPr>
                      <a:r>
                        <a:rPr lang="en-US" sz="900" kern="1200" dirty="0">
                          <a:solidFill>
                            <a:schemeClr val="accent4"/>
                          </a:solidFill>
                          <a:effectLst/>
                          <a:latin typeface="+mn-lt"/>
                          <a:ea typeface="+mn-ea"/>
                          <a:cs typeface="+mn-cs"/>
                        </a:rPr>
                        <a:t>Non-English and Non-French Speakers</a:t>
                      </a:r>
                    </a:p>
                  </a:txBody>
                  <a:tcPr marL="30492" marR="30492" marT="0" marB="0">
                    <a:solidFill>
                      <a:srgbClr val="FEFFFE"/>
                    </a:solidFill>
                  </a:tcPr>
                </a:tc>
                <a:tc>
                  <a:txBody>
                    <a:bodyPr/>
                    <a:lstStyle/>
                    <a:p>
                      <a:pPr marL="342900" marR="0" lvl="0" indent="-342900" algn="l" defTabSz="914400" rtl="0" eaLnBrk="1" latinLnBrk="0" hangingPunct="1">
                        <a:lnSpc>
                          <a:spcPct val="107000"/>
                        </a:lnSpc>
                        <a:spcBef>
                          <a:spcPts val="0"/>
                        </a:spcBef>
                        <a:spcAft>
                          <a:spcPts val="0"/>
                        </a:spcAft>
                        <a:buFont typeface="+mj-lt"/>
                        <a:buAutoNum type="arabicPeriod"/>
                      </a:pPr>
                      <a:r>
                        <a:rPr lang="en-US" sz="900" kern="1200" dirty="0">
                          <a:solidFill>
                            <a:schemeClr val="accent4"/>
                          </a:solidFill>
                          <a:effectLst/>
                          <a:latin typeface="+mn-lt"/>
                          <a:ea typeface="+mn-ea"/>
                          <a:cs typeface="+mn-cs"/>
                        </a:rPr>
                        <a:t>Education (one on one and group)</a:t>
                      </a:r>
                    </a:p>
                    <a:p>
                      <a:pPr marL="342900" marR="0" lvl="0" indent="-342900" algn="l" defTabSz="914400" rtl="0" eaLnBrk="1" latinLnBrk="0" hangingPunct="1">
                        <a:lnSpc>
                          <a:spcPct val="107000"/>
                        </a:lnSpc>
                        <a:spcBef>
                          <a:spcPts val="0"/>
                        </a:spcBef>
                        <a:spcAft>
                          <a:spcPts val="0"/>
                        </a:spcAft>
                        <a:buFont typeface="+mj-lt"/>
                        <a:buAutoNum type="arabicPeriod"/>
                      </a:pPr>
                      <a:r>
                        <a:rPr lang="en-US" sz="900" kern="1200" dirty="0">
                          <a:solidFill>
                            <a:schemeClr val="accent4"/>
                          </a:solidFill>
                          <a:effectLst/>
                          <a:latin typeface="+mn-lt"/>
                          <a:ea typeface="+mn-ea"/>
                          <a:cs typeface="+mn-cs"/>
                        </a:rPr>
                        <a:t>Client invitation and reminders</a:t>
                      </a:r>
                    </a:p>
                    <a:p>
                      <a:pPr marL="342900" marR="0" lvl="0" indent="-342900" algn="l" defTabSz="914400" rtl="0" eaLnBrk="1" latinLnBrk="0" hangingPunct="1">
                        <a:lnSpc>
                          <a:spcPct val="107000"/>
                        </a:lnSpc>
                        <a:spcBef>
                          <a:spcPts val="0"/>
                        </a:spcBef>
                        <a:spcAft>
                          <a:spcPts val="0"/>
                        </a:spcAft>
                        <a:buFont typeface="+mj-lt"/>
                        <a:buAutoNum type="arabicPeriod"/>
                      </a:pPr>
                      <a:r>
                        <a:rPr lang="en-US" sz="900" kern="1200" dirty="0">
                          <a:solidFill>
                            <a:schemeClr val="accent4"/>
                          </a:solidFill>
                          <a:effectLst/>
                          <a:latin typeface="+mn-lt"/>
                          <a:ea typeface="+mn-ea"/>
                          <a:cs typeface="+mn-cs"/>
                        </a:rPr>
                        <a:t>Media (small and mass)</a:t>
                      </a:r>
                    </a:p>
                    <a:p>
                      <a:pPr marL="342900" marR="0" lvl="0" indent="-342900" algn="l" defTabSz="914400" rtl="0" eaLnBrk="1" latinLnBrk="0" hangingPunct="1">
                        <a:lnSpc>
                          <a:spcPct val="107000"/>
                        </a:lnSpc>
                        <a:spcBef>
                          <a:spcPts val="0"/>
                        </a:spcBef>
                        <a:spcAft>
                          <a:spcPts val="0"/>
                        </a:spcAft>
                        <a:buFont typeface="+mj-lt"/>
                        <a:buAutoNum type="arabicPeriod"/>
                      </a:pPr>
                      <a:r>
                        <a:rPr lang="en-US" sz="900" kern="1200" dirty="0">
                          <a:solidFill>
                            <a:schemeClr val="accent4"/>
                          </a:solidFill>
                          <a:effectLst/>
                          <a:latin typeface="+mn-lt"/>
                          <a:ea typeface="+mn-ea"/>
                          <a:cs typeface="+mn-cs"/>
                        </a:rPr>
                        <a:t>Provider assessment and feedback</a:t>
                      </a:r>
                    </a:p>
                    <a:p>
                      <a:pPr marL="342900" marR="0" lvl="0" indent="-342900" algn="l" defTabSz="914400" rtl="0" eaLnBrk="1" latinLnBrk="0" hangingPunct="1">
                        <a:lnSpc>
                          <a:spcPct val="107000"/>
                        </a:lnSpc>
                        <a:spcBef>
                          <a:spcPts val="0"/>
                        </a:spcBef>
                        <a:spcAft>
                          <a:spcPts val="0"/>
                        </a:spcAft>
                        <a:buFont typeface="+mj-lt"/>
                        <a:buAutoNum type="arabicPeriod"/>
                      </a:pPr>
                      <a:r>
                        <a:rPr lang="en-US" sz="900" kern="1200" dirty="0">
                          <a:solidFill>
                            <a:schemeClr val="accent4"/>
                          </a:solidFill>
                          <a:effectLst/>
                          <a:latin typeface="+mn-lt"/>
                          <a:ea typeface="+mn-ea"/>
                          <a:cs typeface="+mn-cs"/>
                        </a:rPr>
                        <a:t>Healthcare provider cultural competency training</a:t>
                      </a:r>
                    </a:p>
                    <a:p>
                      <a:pPr marL="342900" marR="0" lvl="0" indent="-342900" algn="l" defTabSz="914400" rtl="0" eaLnBrk="1" latinLnBrk="0" hangingPunct="1">
                        <a:lnSpc>
                          <a:spcPct val="107000"/>
                        </a:lnSpc>
                        <a:spcBef>
                          <a:spcPts val="0"/>
                        </a:spcBef>
                        <a:spcAft>
                          <a:spcPts val="0"/>
                        </a:spcAft>
                        <a:buFont typeface="+mj-lt"/>
                        <a:buAutoNum type="arabicPeriod"/>
                      </a:pPr>
                      <a:r>
                        <a:rPr lang="en-US" sz="900" kern="1200" dirty="0">
                          <a:solidFill>
                            <a:schemeClr val="accent4"/>
                          </a:solidFill>
                          <a:effectLst/>
                          <a:latin typeface="+mn-lt"/>
                          <a:ea typeface="+mn-ea"/>
                          <a:cs typeface="+mn-cs"/>
                        </a:rPr>
                        <a:t>Development of culturally safe materials and resources</a:t>
                      </a:r>
                    </a:p>
                    <a:p>
                      <a:pPr marL="342900" marR="0" lvl="0" indent="-342900" algn="l" defTabSz="914400" rtl="0" eaLnBrk="1" latinLnBrk="0" hangingPunct="1">
                        <a:lnSpc>
                          <a:spcPct val="107000"/>
                        </a:lnSpc>
                        <a:spcBef>
                          <a:spcPts val="0"/>
                        </a:spcBef>
                        <a:spcAft>
                          <a:spcPts val="0"/>
                        </a:spcAft>
                        <a:buFont typeface="+mj-lt"/>
                        <a:buAutoNum type="arabicPeriod"/>
                      </a:pPr>
                      <a:r>
                        <a:rPr lang="en-US" sz="900" kern="1200" dirty="0">
                          <a:solidFill>
                            <a:schemeClr val="accent4"/>
                          </a:solidFill>
                          <a:effectLst/>
                          <a:latin typeface="+mn-lt"/>
                          <a:ea typeface="+mn-ea"/>
                          <a:cs typeface="+mn-cs"/>
                        </a:rPr>
                        <a:t>Direct community engagement to co-design programs</a:t>
                      </a:r>
                    </a:p>
                  </a:txBody>
                  <a:tcPr marL="30492" marR="30492" marT="0" marB="0">
                    <a:solidFill>
                      <a:srgbClr val="FEFFFE"/>
                    </a:solidFill>
                  </a:tcPr>
                </a:tc>
                <a:tc>
                  <a:txBody>
                    <a:bodyPr/>
                    <a:lstStyle/>
                    <a:p>
                      <a:pPr marL="342900" marR="0" lvl="0" indent="-342900" algn="l" defTabSz="914400" rtl="0" eaLnBrk="1" latinLnBrk="0" hangingPunct="1">
                        <a:lnSpc>
                          <a:spcPct val="107000"/>
                        </a:lnSpc>
                        <a:spcBef>
                          <a:spcPts val="0"/>
                        </a:spcBef>
                        <a:spcAft>
                          <a:spcPts val="0"/>
                        </a:spcAft>
                        <a:buFont typeface="+mj-lt"/>
                        <a:buAutoNum type="arabicPeriod"/>
                      </a:pPr>
                      <a:r>
                        <a:rPr lang="en-US" sz="900" kern="1200" dirty="0">
                          <a:solidFill>
                            <a:schemeClr val="accent4"/>
                          </a:solidFill>
                          <a:effectLst/>
                          <a:latin typeface="+mn-lt"/>
                          <a:ea typeface="+mn-ea"/>
                          <a:cs typeface="+mn-cs"/>
                        </a:rPr>
                        <a:t>✓</a:t>
                      </a:r>
                    </a:p>
                    <a:p>
                      <a:pPr marL="342900" marR="0" lvl="0" indent="-342900" algn="l" defTabSz="914400" rtl="0" eaLnBrk="1" latinLnBrk="0" hangingPunct="1">
                        <a:lnSpc>
                          <a:spcPct val="107000"/>
                        </a:lnSpc>
                        <a:spcBef>
                          <a:spcPts val="0"/>
                        </a:spcBef>
                        <a:spcAft>
                          <a:spcPts val="0"/>
                        </a:spcAft>
                        <a:buFont typeface="+mj-lt"/>
                        <a:buAutoNum type="arabicPeriod"/>
                      </a:pPr>
                      <a:r>
                        <a:rPr lang="en-US" sz="900" kern="1200" dirty="0">
                          <a:solidFill>
                            <a:schemeClr val="accent4"/>
                          </a:solidFill>
                          <a:effectLst/>
                          <a:latin typeface="+mn-lt"/>
                          <a:ea typeface="+mn-ea"/>
                          <a:cs typeface="+mn-cs"/>
                        </a:rPr>
                        <a:t> </a:t>
                      </a:r>
                    </a:p>
                    <a:p>
                      <a:pPr marL="342900" marR="0" lvl="0" indent="-342900" algn="l" defTabSz="914400" rtl="0" eaLnBrk="1" latinLnBrk="0" hangingPunct="1">
                        <a:lnSpc>
                          <a:spcPct val="107000"/>
                        </a:lnSpc>
                        <a:spcBef>
                          <a:spcPts val="0"/>
                        </a:spcBef>
                        <a:spcAft>
                          <a:spcPts val="0"/>
                        </a:spcAft>
                        <a:buFont typeface="+mj-lt"/>
                        <a:buAutoNum type="arabicPeriod"/>
                      </a:pPr>
                      <a:r>
                        <a:rPr lang="en-US" sz="900" kern="1200" dirty="0">
                          <a:solidFill>
                            <a:schemeClr val="accent4"/>
                          </a:solidFill>
                          <a:effectLst/>
                          <a:latin typeface="+mn-lt"/>
                          <a:ea typeface="+mn-ea"/>
                          <a:cs typeface="+mn-cs"/>
                        </a:rPr>
                        <a:t>✓</a:t>
                      </a:r>
                    </a:p>
                    <a:p>
                      <a:pPr marL="342900" marR="0" lvl="0" indent="-342900" algn="l" defTabSz="914400" rtl="0" eaLnBrk="1" latinLnBrk="0" hangingPunct="1">
                        <a:lnSpc>
                          <a:spcPct val="107000"/>
                        </a:lnSpc>
                        <a:spcBef>
                          <a:spcPts val="0"/>
                        </a:spcBef>
                        <a:spcAft>
                          <a:spcPts val="0"/>
                        </a:spcAft>
                        <a:buFont typeface="+mj-lt"/>
                        <a:buAutoNum type="arabicPeriod"/>
                      </a:pPr>
                      <a:r>
                        <a:rPr lang="en-US" sz="900" kern="1200" dirty="0">
                          <a:solidFill>
                            <a:schemeClr val="accent4"/>
                          </a:solidFill>
                          <a:effectLst/>
                          <a:latin typeface="+mn-lt"/>
                          <a:ea typeface="+mn-ea"/>
                          <a:cs typeface="+mn-cs"/>
                        </a:rPr>
                        <a:t> </a:t>
                      </a:r>
                    </a:p>
                    <a:p>
                      <a:pPr marL="342900" marR="0" lvl="0" indent="-342900" algn="l" defTabSz="914400" rtl="0" eaLnBrk="1" latinLnBrk="0" hangingPunct="1">
                        <a:lnSpc>
                          <a:spcPct val="107000"/>
                        </a:lnSpc>
                        <a:spcBef>
                          <a:spcPts val="0"/>
                        </a:spcBef>
                        <a:spcAft>
                          <a:spcPts val="0"/>
                        </a:spcAft>
                        <a:buFont typeface="+mj-lt"/>
                        <a:buAutoNum type="arabicPeriod"/>
                      </a:pPr>
                      <a:r>
                        <a:rPr lang="en-US" sz="900" kern="1200" dirty="0">
                          <a:solidFill>
                            <a:schemeClr val="accent4"/>
                          </a:solidFill>
                          <a:effectLst/>
                          <a:latin typeface="+mn-lt"/>
                          <a:ea typeface="+mn-ea"/>
                          <a:cs typeface="+mn-cs"/>
                        </a:rPr>
                        <a:t>✓</a:t>
                      </a:r>
                    </a:p>
                    <a:p>
                      <a:pPr marL="342900" marR="0" lvl="0" indent="-342900" algn="l" defTabSz="914400" rtl="0" eaLnBrk="1" latinLnBrk="0" hangingPunct="1">
                        <a:lnSpc>
                          <a:spcPct val="107000"/>
                        </a:lnSpc>
                        <a:spcBef>
                          <a:spcPts val="0"/>
                        </a:spcBef>
                        <a:spcAft>
                          <a:spcPts val="0"/>
                        </a:spcAft>
                        <a:buFont typeface="+mj-lt"/>
                        <a:buAutoNum type="arabicPeriod"/>
                      </a:pPr>
                      <a:r>
                        <a:rPr lang="en-US" sz="900" kern="1200" dirty="0">
                          <a:solidFill>
                            <a:schemeClr val="accent4"/>
                          </a:solidFill>
                          <a:effectLst/>
                          <a:latin typeface="+mn-lt"/>
                          <a:ea typeface="+mn-ea"/>
                          <a:cs typeface="+mn-cs"/>
                        </a:rPr>
                        <a:t>✓</a:t>
                      </a:r>
                    </a:p>
                    <a:p>
                      <a:pPr marL="342900" marR="0" lvl="0" indent="-342900" algn="l" defTabSz="914400" rtl="0" eaLnBrk="1" latinLnBrk="0" hangingPunct="1">
                        <a:lnSpc>
                          <a:spcPct val="107000"/>
                        </a:lnSpc>
                        <a:spcBef>
                          <a:spcPts val="0"/>
                        </a:spcBef>
                        <a:spcAft>
                          <a:spcPts val="0"/>
                        </a:spcAft>
                        <a:buFont typeface="+mj-lt"/>
                        <a:buAutoNum type="arabicPeriod"/>
                      </a:pPr>
                      <a:r>
                        <a:rPr lang="en-US" sz="900" kern="1200" dirty="0">
                          <a:solidFill>
                            <a:schemeClr val="accent4"/>
                          </a:solidFill>
                          <a:effectLst/>
                          <a:latin typeface="+mn-lt"/>
                          <a:ea typeface="+mn-ea"/>
                          <a:cs typeface="+mn-cs"/>
                        </a:rPr>
                        <a:t>✓</a:t>
                      </a:r>
                    </a:p>
                    <a:p>
                      <a:pPr marL="0" marR="0" lvl="0" indent="0" algn="l" defTabSz="914400" rtl="0" eaLnBrk="1" latinLnBrk="0" hangingPunct="1">
                        <a:lnSpc>
                          <a:spcPct val="107000"/>
                        </a:lnSpc>
                        <a:spcBef>
                          <a:spcPts val="0"/>
                        </a:spcBef>
                        <a:spcAft>
                          <a:spcPts val="0"/>
                        </a:spcAft>
                        <a:buFont typeface="+mj-lt"/>
                        <a:buNone/>
                      </a:pPr>
                      <a:endParaRPr lang="en-US" sz="900" kern="1200" dirty="0">
                        <a:solidFill>
                          <a:schemeClr val="accent4"/>
                        </a:solidFill>
                        <a:effectLst/>
                        <a:latin typeface="+mn-lt"/>
                        <a:ea typeface="+mn-ea"/>
                        <a:cs typeface="+mn-cs"/>
                      </a:endParaRPr>
                    </a:p>
                  </a:txBody>
                  <a:tcPr marL="30492" marR="30492" marT="0" marB="0">
                    <a:solidFill>
                      <a:srgbClr val="FEFFFE"/>
                    </a:solidFill>
                  </a:tcPr>
                </a:tc>
                <a:tc>
                  <a:txBody>
                    <a:bodyPr/>
                    <a:lstStyle/>
                    <a:p>
                      <a:pPr marL="342900" marR="0" lvl="0" indent="-342900" algn="l" defTabSz="914400" rtl="0" eaLnBrk="1" latinLnBrk="0" hangingPunct="1">
                        <a:lnSpc>
                          <a:spcPct val="100000"/>
                        </a:lnSpc>
                        <a:spcBef>
                          <a:spcPts val="0"/>
                        </a:spcBef>
                        <a:spcAft>
                          <a:spcPts val="0"/>
                        </a:spcAft>
                        <a:buFont typeface="Symbol" panose="05050102010706020507" pitchFamily="18" charset="2"/>
                        <a:buChar char=""/>
                      </a:pPr>
                      <a:r>
                        <a:rPr lang="en-US" sz="900" kern="1200" dirty="0">
                          <a:solidFill>
                            <a:schemeClr val="accent4"/>
                          </a:solidFill>
                          <a:effectLst/>
                          <a:latin typeface="+mn-lt"/>
                          <a:ea typeface="+mn-ea"/>
                          <a:cs typeface="+mn-cs"/>
                        </a:rPr>
                        <a:t>Been engaged in a creating health equity project* for several years with data identified lower screening subpopulations in northeast Calgary to co-design strategies with the intent to scale and spread effective methods across Alberta. </a:t>
                      </a:r>
                    </a:p>
                  </a:txBody>
                  <a:tcPr marL="30492" marR="30492" marT="0" marB="0">
                    <a:solidFill>
                      <a:srgbClr val="FEFFFE"/>
                    </a:solidFill>
                  </a:tcPr>
                </a:tc>
                <a:extLst>
                  <a:ext uri="{0D108BD9-81ED-4DB2-BD59-A6C34878D82A}">
                    <a16:rowId xmlns:a16="http://schemas.microsoft.com/office/drawing/2014/main" val="1834019753"/>
                  </a:ext>
                </a:extLst>
              </a:tr>
              <a:tr h="1021091">
                <a:tc>
                  <a:txBody>
                    <a:bodyPr/>
                    <a:lstStyle/>
                    <a:p>
                      <a:pPr marL="0" marR="0" algn="ctr">
                        <a:lnSpc>
                          <a:spcPct val="107000"/>
                        </a:lnSpc>
                        <a:spcBef>
                          <a:spcPts val="720"/>
                        </a:spcBef>
                        <a:spcAft>
                          <a:spcPts val="0"/>
                        </a:spcAft>
                      </a:pPr>
                      <a:r>
                        <a:rPr lang="en-US" sz="900" dirty="0">
                          <a:solidFill>
                            <a:schemeClr val="accent4"/>
                          </a:solidFill>
                          <a:effectLst/>
                          <a:latin typeface="Calibri" panose="020F0502020204030204" pitchFamily="34" charset="0"/>
                          <a:ea typeface="Yu Mincho" panose="02020400000000000000" pitchFamily="18" charset="-128"/>
                          <a:cs typeface="Arial" panose="020B0604020202020204" pitchFamily="34" charset="0"/>
                        </a:rPr>
                        <a:t>SK</a:t>
                      </a:r>
                    </a:p>
                  </a:txBody>
                  <a:tcPr marL="30492" marR="30492" marT="0" marB="0">
                    <a:solidFill>
                      <a:schemeClr val="accent2">
                        <a:lumMod val="20000"/>
                        <a:lumOff val="80000"/>
                      </a:schemeClr>
                    </a:solidFill>
                  </a:tcPr>
                </a:tc>
                <a:tc>
                  <a:txBody>
                    <a:bodyPr/>
                    <a:lstStyle/>
                    <a:p>
                      <a:pPr marL="342900" marR="0" lvl="0" indent="-342900" algn="l" defTabSz="914400" rtl="0" eaLnBrk="1" latinLnBrk="0" hangingPunct="1">
                        <a:lnSpc>
                          <a:spcPct val="107000"/>
                        </a:lnSpc>
                        <a:spcBef>
                          <a:spcPts val="0"/>
                        </a:spcBef>
                        <a:spcAft>
                          <a:spcPts val="0"/>
                        </a:spcAft>
                        <a:buFont typeface="Symbol" panose="05050102010706020507" pitchFamily="18" charset="2"/>
                        <a:buChar char=""/>
                      </a:pPr>
                      <a:r>
                        <a:rPr lang="en-US" sz="900" kern="1200" dirty="0">
                          <a:solidFill>
                            <a:schemeClr val="accent4"/>
                          </a:solidFill>
                          <a:effectLst/>
                          <a:latin typeface="+mn-lt"/>
                          <a:ea typeface="+mn-ea"/>
                          <a:cs typeface="+mn-cs"/>
                        </a:rPr>
                        <a:t>Low-Income</a:t>
                      </a:r>
                    </a:p>
                    <a:p>
                      <a:pPr marL="342900" marR="0" lvl="0" indent="-342900" algn="l" defTabSz="914400" rtl="0" eaLnBrk="1" latinLnBrk="0" hangingPunct="1">
                        <a:lnSpc>
                          <a:spcPct val="107000"/>
                        </a:lnSpc>
                        <a:spcBef>
                          <a:spcPts val="0"/>
                        </a:spcBef>
                        <a:spcAft>
                          <a:spcPts val="0"/>
                        </a:spcAft>
                        <a:buFont typeface="Symbol" panose="05050102010706020507" pitchFamily="18" charset="2"/>
                        <a:buChar char=""/>
                      </a:pPr>
                      <a:r>
                        <a:rPr lang="en-US" sz="900" kern="1200" dirty="0">
                          <a:solidFill>
                            <a:schemeClr val="accent4"/>
                          </a:solidFill>
                          <a:effectLst/>
                          <a:latin typeface="+mn-lt"/>
                          <a:ea typeface="+mn-ea"/>
                          <a:cs typeface="+mn-cs"/>
                        </a:rPr>
                        <a:t>Immigrants and refugees</a:t>
                      </a:r>
                    </a:p>
                    <a:p>
                      <a:pPr marL="342900" marR="0" lvl="0" indent="-342900" algn="l" defTabSz="914400" rtl="0" eaLnBrk="1" latinLnBrk="0" hangingPunct="1">
                        <a:lnSpc>
                          <a:spcPct val="107000"/>
                        </a:lnSpc>
                        <a:spcBef>
                          <a:spcPts val="0"/>
                        </a:spcBef>
                        <a:spcAft>
                          <a:spcPts val="0"/>
                        </a:spcAft>
                        <a:buFont typeface="Symbol" panose="05050102010706020507" pitchFamily="18" charset="2"/>
                        <a:buChar char=""/>
                      </a:pPr>
                      <a:r>
                        <a:rPr lang="en-US" sz="900" kern="1200" dirty="0">
                          <a:solidFill>
                            <a:schemeClr val="accent4"/>
                          </a:solidFill>
                          <a:effectLst/>
                          <a:latin typeface="+mn-lt"/>
                          <a:ea typeface="+mn-ea"/>
                          <a:cs typeface="+mn-cs"/>
                        </a:rPr>
                        <a:t>Rural and remote locations</a:t>
                      </a:r>
                    </a:p>
                    <a:p>
                      <a:pPr marL="342900" marR="0" lvl="0" indent="-342900" algn="l" defTabSz="914400" rtl="0" eaLnBrk="1" latinLnBrk="0" hangingPunct="1">
                        <a:lnSpc>
                          <a:spcPct val="107000"/>
                        </a:lnSpc>
                        <a:spcBef>
                          <a:spcPts val="0"/>
                        </a:spcBef>
                        <a:spcAft>
                          <a:spcPts val="0"/>
                        </a:spcAft>
                        <a:buFont typeface="Symbol" panose="05050102010706020507" pitchFamily="18" charset="2"/>
                        <a:buChar char=""/>
                      </a:pPr>
                      <a:r>
                        <a:rPr lang="en-US" sz="900" kern="1200" dirty="0">
                          <a:solidFill>
                            <a:schemeClr val="accent4"/>
                          </a:solidFill>
                          <a:effectLst/>
                          <a:latin typeface="+mn-lt"/>
                          <a:ea typeface="+mn-ea"/>
                          <a:cs typeface="+mn-cs"/>
                        </a:rPr>
                        <a:t>People without a PCP</a:t>
                      </a:r>
                    </a:p>
                  </a:txBody>
                  <a:tcPr marL="68580" marR="68580" marT="0" marB="0">
                    <a:solidFill>
                      <a:srgbClr val="FEFFFE"/>
                    </a:solidFill>
                  </a:tcPr>
                </a:tc>
                <a:tc>
                  <a:txBody>
                    <a:bodyPr/>
                    <a:lstStyle/>
                    <a:p>
                      <a:pPr marL="342900" marR="0" lvl="0" indent="-342900" algn="l" defTabSz="914400" rtl="0" eaLnBrk="1" latinLnBrk="0" hangingPunct="1">
                        <a:lnSpc>
                          <a:spcPct val="107000"/>
                        </a:lnSpc>
                        <a:spcBef>
                          <a:spcPts val="0"/>
                        </a:spcBef>
                        <a:spcAft>
                          <a:spcPts val="0"/>
                        </a:spcAft>
                        <a:buFont typeface="Symbol" panose="05050102010706020507" pitchFamily="18" charset="2"/>
                        <a:buChar char=""/>
                      </a:pPr>
                      <a:r>
                        <a:rPr lang="en-US" sz="900" kern="1200" dirty="0">
                          <a:solidFill>
                            <a:schemeClr val="accent4"/>
                          </a:solidFill>
                          <a:effectLst/>
                          <a:latin typeface="+mn-lt"/>
                          <a:ea typeface="+mn-ea"/>
                          <a:cs typeface="+mn-cs"/>
                        </a:rPr>
                        <a:t>No PCP needed to attend</a:t>
                      </a:r>
                    </a:p>
                    <a:p>
                      <a:pPr marL="342900" marR="0" lvl="0" indent="-342900" algn="l" defTabSz="914400" rtl="0" eaLnBrk="1" latinLnBrk="0" hangingPunct="1">
                        <a:lnSpc>
                          <a:spcPct val="107000"/>
                        </a:lnSpc>
                        <a:spcBef>
                          <a:spcPts val="0"/>
                        </a:spcBef>
                        <a:spcAft>
                          <a:spcPts val="0"/>
                        </a:spcAft>
                        <a:buFont typeface="Symbol" panose="05050102010706020507" pitchFamily="18" charset="2"/>
                        <a:buChar char=""/>
                      </a:pPr>
                      <a:r>
                        <a:rPr lang="en-US" sz="900" kern="1200" dirty="0">
                          <a:solidFill>
                            <a:schemeClr val="accent4"/>
                          </a:solidFill>
                          <a:effectLst/>
                          <a:latin typeface="+mn-lt"/>
                          <a:ea typeface="+mn-ea"/>
                          <a:cs typeface="+mn-cs"/>
                        </a:rPr>
                        <a:t>Mobile unit to avoid unnecessary costs</a:t>
                      </a:r>
                    </a:p>
                    <a:p>
                      <a:pPr marL="342900" marR="0" lvl="0" indent="-342900" algn="l" defTabSz="914400" rtl="0" eaLnBrk="1" latinLnBrk="0" hangingPunct="1">
                        <a:lnSpc>
                          <a:spcPct val="107000"/>
                        </a:lnSpc>
                        <a:spcBef>
                          <a:spcPts val="0"/>
                        </a:spcBef>
                        <a:spcAft>
                          <a:spcPts val="0"/>
                        </a:spcAft>
                        <a:buFont typeface="Symbol" panose="05050102010706020507" pitchFamily="18" charset="2"/>
                        <a:buChar char=""/>
                      </a:pPr>
                      <a:r>
                        <a:rPr lang="en-US" sz="900" kern="1200" dirty="0">
                          <a:solidFill>
                            <a:schemeClr val="accent4"/>
                          </a:solidFill>
                          <a:effectLst/>
                          <a:latin typeface="+mn-lt"/>
                          <a:ea typeface="+mn-ea"/>
                          <a:cs typeface="+mn-cs"/>
                        </a:rPr>
                        <a:t>Education sessions with new to Canada populations</a:t>
                      </a:r>
                    </a:p>
                  </a:txBody>
                  <a:tcPr marL="68580" marR="68580" marT="0" marB="0">
                    <a:solidFill>
                      <a:srgbClr val="FEFFFE"/>
                    </a:solidFill>
                  </a:tcPr>
                </a:tc>
                <a:tc>
                  <a:txBody>
                    <a:bodyPr/>
                    <a:lstStyle/>
                    <a:p>
                      <a:pPr marL="0" marR="0" lvl="0" indent="0" algn="l" defTabSz="914400" rtl="0" eaLnBrk="1" latinLnBrk="0" hangingPunct="1">
                        <a:lnSpc>
                          <a:spcPct val="107000"/>
                        </a:lnSpc>
                        <a:spcBef>
                          <a:spcPts val="0"/>
                        </a:spcBef>
                        <a:spcAft>
                          <a:spcPts val="0"/>
                        </a:spcAft>
                        <a:buFont typeface="Symbol" panose="05050102010706020507" pitchFamily="18" charset="2"/>
                        <a:buNone/>
                      </a:pPr>
                      <a:r>
                        <a:rPr lang="en-US" sz="900" kern="1200" dirty="0">
                          <a:solidFill>
                            <a:schemeClr val="accent4"/>
                          </a:solidFill>
                          <a:effectLst/>
                          <a:latin typeface="+mn-lt"/>
                          <a:ea typeface="+mn-ea"/>
                          <a:cs typeface="+mn-cs"/>
                        </a:rPr>
                        <a:t>All: ✓</a:t>
                      </a:r>
                    </a:p>
                  </a:txBody>
                  <a:tcPr marL="68580" marR="68580" marT="0" marB="0">
                    <a:solidFill>
                      <a:srgbClr val="FEFFFE"/>
                    </a:solidFill>
                  </a:tcPr>
                </a:tc>
                <a:tc>
                  <a:txBody>
                    <a:bodyPr/>
                    <a:lstStyle/>
                    <a:p>
                      <a:pPr marL="342900" marR="0" lvl="0" indent="-342900" algn="l" defTabSz="914400" rtl="0" eaLnBrk="1" latinLnBrk="0" hangingPunct="1">
                        <a:lnSpc>
                          <a:spcPct val="107000"/>
                        </a:lnSpc>
                        <a:spcBef>
                          <a:spcPts val="0"/>
                        </a:spcBef>
                        <a:spcAft>
                          <a:spcPts val="0"/>
                        </a:spcAft>
                        <a:buFont typeface="Symbol" panose="05050102010706020507" pitchFamily="18" charset="2"/>
                        <a:buChar char=""/>
                      </a:pPr>
                      <a:r>
                        <a:rPr lang="en-US" sz="900" kern="1200" dirty="0">
                          <a:solidFill>
                            <a:schemeClr val="accent4"/>
                          </a:solidFill>
                          <a:effectLst/>
                          <a:latin typeface="+mn-lt"/>
                          <a:ea typeface="+mn-ea"/>
                          <a:cs typeface="+mn-cs"/>
                        </a:rPr>
                        <a:t>Coordinators provide education on breast screening at local community health </a:t>
                      </a:r>
                      <a:r>
                        <a:rPr lang="en-US" sz="900" kern="1200" dirty="0" err="1">
                          <a:solidFill>
                            <a:schemeClr val="accent4"/>
                          </a:solidFill>
                          <a:effectLst/>
                          <a:latin typeface="+mn-lt"/>
                          <a:ea typeface="+mn-ea"/>
                          <a:cs typeface="+mn-cs"/>
                        </a:rPr>
                        <a:t>centres</a:t>
                      </a:r>
                      <a:r>
                        <a:rPr lang="en-US" sz="900" kern="1200" dirty="0">
                          <a:solidFill>
                            <a:schemeClr val="accent4"/>
                          </a:solidFill>
                          <a:effectLst/>
                          <a:latin typeface="+mn-lt"/>
                          <a:ea typeface="+mn-ea"/>
                          <a:cs typeface="+mn-cs"/>
                        </a:rPr>
                        <a:t>, Open Door Society Community Fairs and also do classroom presentations both via Open Door Society and </a:t>
                      </a:r>
                      <a:r>
                        <a:rPr lang="en-US" sz="900" kern="1200" dirty="0" err="1">
                          <a:solidFill>
                            <a:schemeClr val="accent4"/>
                          </a:solidFill>
                          <a:effectLst/>
                          <a:latin typeface="+mn-lt"/>
                          <a:ea typeface="+mn-ea"/>
                          <a:cs typeface="+mn-cs"/>
                        </a:rPr>
                        <a:t>Sask</a:t>
                      </a:r>
                      <a:r>
                        <a:rPr lang="en-US" sz="900" kern="1200" dirty="0">
                          <a:solidFill>
                            <a:schemeClr val="accent4"/>
                          </a:solidFill>
                          <a:effectLst/>
                          <a:latin typeface="+mn-lt"/>
                          <a:ea typeface="+mn-ea"/>
                          <a:cs typeface="+mn-cs"/>
                        </a:rPr>
                        <a:t> Polytech (for new immigrants). Education sessions include pictorial presentations to help comprehension of content</a:t>
                      </a:r>
                    </a:p>
                  </a:txBody>
                  <a:tcPr marL="68580" marR="68580" marT="0" marB="0">
                    <a:solidFill>
                      <a:srgbClr val="FEFFFE"/>
                    </a:solidFill>
                  </a:tcPr>
                </a:tc>
                <a:extLst>
                  <a:ext uri="{0D108BD9-81ED-4DB2-BD59-A6C34878D82A}">
                    <a16:rowId xmlns:a16="http://schemas.microsoft.com/office/drawing/2014/main" val="4067896663"/>
                  </a:ext>
                </a:extLst>
              </a:tr>
              <a:tr h="1021091">
                <a:tc>
                  <a:txBody>
                    <a:bodyPr/>
                    <a:lstStyle/>
                    <a:p>
                      <a:pPr marL="0" marR="0" algn="ctr">
                        <a:lnSpc>
                          <a:spcPct val="107000"/>
                        </a:lnSpc>
                        <a:spcBef>
                          <a:spcPts val="720"/>
                        </a:spcBef>
                        <a:spcAft>
                          <a:spcPts val="0"/>
                        </a:spcAft>
                      </a:pPr>
                      <a:r>
                        <a:rPr lang="en-US" sz="900" dirty="0">
                          <a:solidFill>
                            <a:schemeClr val="accent4"/>
                          </a:solidFill>
                          <a:effectLst/>
                          <a:latin typeface="Calibri" panose="020F0502020204030204" pitchFamily="34" charset="0"/>
                          <a:ea typeface="Yu Mincho" panose="02020400000000000000" pitchFamily="18" charset="-128"/>
                          <a:cs typeface="Arial" panose="020B0604020202020204" pitchFamily="34" charset="0"/>
                        </a:rPr>
                        <a:t>MB</a:t>
                      </a:r>
                    </a:p>
                  </a:txBody>
                  <a:tcPr marL="30492" marR="30492" marT="0" marB="0">
                    <a:solidFill>
                      <a:schemeClr val="accent2">
                        <a:lumMod val="20000"/>
                        <a:lumOff val="80000"/>
                      </a:schemeClr>
                    </a:solidFill>
                  </a:tcPr>
                </a:tc>
                <a:tc>
                  <a:txBody>
                    <a:bodyPr/>
                    <a:lstStyle/>
                    <a:p>
                      <a:pPr marL="342900" marR="0" lvl="0" indent="-342900" algn="l" defTabSz="914400" rtl="0" eaLnBrk="1" latinLnBrk="0" hangingPunct="1">
                        <a:lnSpc>
                          <a:spcPct val="107000"/>
                        </a:lnSpc>
                        <a:spcBef>
                          <a:spcPts val="0"/>
                        </a:spcBef>
                        <a:spcAft>
                          <a:spcPts val="0"/>
                        </a:spcAft>
                        <a:buFont typeface="Symbol" panose="05050102010706020507" pitchFamily="18" charset="2"/>
                        <a:buChar char=""/>
                        <a:tabLst>
                          <a:tab pos="228600" algn="l"/>
                          <a:tab pos="457200" algn="l"/>
                        </a:tabLst>
                      </a:pPr>
                      <a:r>
                        <a:rPr lang="en-CA" sz="900" kern="1200" dirty="0">
                          <a:solidFill>
                            <a:schemeClr val="accent4"/>
                          </a:solidFill>
                          <a:effectLst/>
                          <a:latin typeface="+mn-lt"/>
                          <a:ea typeface="+mn-ea"/>
                          <a:cs typeface="+mn-cs"/>
                        </a:rPr>
                        <a:t>Newcomers</a:t>
                      </a:r>
                      <a:endParaRPr lang="en-US" sz="900" kern="1200" dirty="0">
                        <a:solidFill>
                          <a:schemeClr val="accent4"/>
                        </a:solidFill>
                        <a:effectLst/>
                        <a:latin typeface="+mn-lt"/>
                        <a:ea typeface="+mn-ea"/>
                        <a:cs typeface="+mn-cs"/>
                      </a:endParaRPr>
                    </a:p>
                    <a:p>
                      <a:pPr marL="342900" marR="0" lvl="0" indent="-342900" algn="l" defTabSz="914400" rtl="0" eaLnBrk="1" latinLnBrk="0" hangingPunct="1">
                        <a:lnSpc>
                          <a:spcPct val="107000"/>
                        </a:lnSpc>
                        <a:spcBef>
                          <a:spcPts val="0"/>
                        </a:spcBef>
                        <a:spcAft>
                          <a:spcPts val="0"/>
                        </a:spcAft>
                        <a:buFont typeface="Symbol" panose="05050102010706020507" pitchFamily="18" charset="2"/>
                        <a:buChar char=""/>
                        <a:tabLst>
                          <a:tab pos="228600" algn="l"/>
                          <a:tab pos="457200" algn="l"/>
                        </a:tabLst>
                      </a:pPr>
                      <a:r>
                        <a:rPr lang="en-CA" sz="900" kern="1200" dirty="0">
                          <a:solidFill>
                            <a:schemeClr val="accent4"/>
                          </a:solidFill>
                          <a:effectLst/>
                          <a:latin typeface="+mn-lt"/>
                          <a:ea typeface="+mn-ea"/>
                          <a:cs typeface="+mn-cs"/>
                        </a:rPr>
                        <a:t>Low income</a:t>
                      </a:r>
                      <a:endParaRPr lang="en-US" sz="900" kern="1200" dirty="0">
                        <a:solidFill>
                          <a:schemeClr val="accent4"/>
                        </a:solidFill>
                        <a:effectLst/>
                        <a:latin typeface="+mn-lt"/>
                        <a:ea typeface="+mn-ea"/>
                        <a:cs typeface="+mn-cs"/>
                      </a:endParaRPr>
                    </a:p>
                    <a:p>
                      <a:pPr marL="342900" marR="0" lvl="0" indent="-342900" algn="l" defTabSz="914400" rtl="0" eaLnBrk="1" latinLnBrk="0" hangingPunct="1">
                        <a:lnSpc>
                          <a:spcPct val="107000"/>
                        </a:lnSpc>
                        <a:spcBef>
                          <a:spcPts val="0"/>
                        </a:spcBef>
                        <a:spcAft>
                          <a:spcPts val="0"/>
                        </a:spcAft>
                        <a:buFont typeface="Symbol" panose="05050102010706020507" pitchFamily="18" charset="2"/>
                        <a:buChar char=""/>
                        <a:tabLst>
                          <a:tab pos="228600" algn="l"/>
                          <a:tab pos="457200" algn="l"/>
                        </a:tabLst>
                      </a:pPr>
                      <a:r>
                        <a:rPr lang="en-CA" sz="900" kern="1200" dirty="0">
                          <a:solidFill>
                            <a:schemeClr val="accent4"/>
                          </a:solidFill>
                          <a:effectLst/>
                          <a:latin typeface="+mn-lt"/>
                          <a:ea typeface="+mn-ea"/>
                          <a:cs typeface="+mn-cs"/>
                        </a:rPr>
                        <a:t>Specific cultural groups</a:t>
                      </a:r>
                      <a:endParaRPr lang="en-US" sz="900" kern="1200" dirty="0">
                        <a:solidFill>
                          <a:schemeClr val="accent4"/>
                        </a:solidFill>
                        <a:effectLst/>
                        <a:latin typeface="+mn-lt"/>
                        <a:ea typeface="+mn-ea"/>
                        <a:cs typeface="+mn-cs"/>
                      </a:endParaRPr>
                    </a:p>
                    <a:p>
                      <a:pPr marL="342900" marR="0" lvl="0" indent="-342900" algn="l" defTabSz="914400" rtl="0" eaLnBrk="1" latinLnBrk="0" hangingPunct="1">
                        <a:lnSpc>
                          <a:spcPct val="107000"/>
                        </a:lnSpc>
                        <a:spcBef>
                          <a:spcPts val="0"/>
                        </a:spcBef>
                        <a:spcAft>
                          <a:spcPts val="0"/>
                        </a:spcAft>
                        <a:buFont typeface="Symbol" panose="05050102010706020507" pitchFamily="18" charset="2"/>
                        <a:buChar char=""/>
                      </a:pPr>
                      <a:r>
                        <a:rPr lang="en-US" sz="900" kern="1200" dirty="0">
                          <a:solidFill>
                            <a:schemeClr val="accent4"/>
                          </a:solidFill>
                          <a:effectLst/>
                          <a:latin typeface="+mn-lt"/>
                          <a:ea typeface="+mn-ea"/>
                          <a:cs typeface="+mn-cs"/>
                        </a:rPr>
                        <a:t>People with mental illness or physical disabilities</a:t>
                      </a:r>
                    </a:p>
                  </a:txBody>
                  <a:tcPr marL="68580" marR="68580" marT="0" marB="0">
                    <a:solidFill>
                      <a:srgbClr val="FEFFFE"/>
                    </a:solidFill>
                  </a:tcPr>
                </a:tc>
                <a:tc>
                  <a:txBody>
                    <a:bodyPr/>
                    <a:lstStyle/>
                    <a:p>
                      <a:pPr marL="342900" marR="0" lvl="0" indent="-342900" algn="l" defTabSz="914400" rtl="0" eaLnBrk="1" latinLnBrk="0" hangingPunct="1">
                        <a:lnSpc>
                          <a:spcPct val="107000"/>
                        </a:lnSpc>
                        <a:spcBef>
                          <a:spcPts val="0"/>
                        </a:spcBef>
                        <a:spcAft>
                          <a:spcPts val="0"/>
                        </a:spcAft>
                        <a:buFont typeface="Symbol" panose="05050102010706020507" pitchFamily="18" charset="2"/>
                        <a:buChar char=""/>
                        <a:tabLst>
                          <a:tab pos="228600" algn="l"/>
                          <a:tab pos="457200" algn="l"/>
                        </a:tabLst>
                      </a:pPr>
                      <a:r>
                        <a:rPr lang="en-US" sz="900" kern="1200" dirty="0">
                          <a:solidFill>
                            <a:schemeClr val="accent4"/>
                          </a:solidFill>
                          <a:effectLst/>
                          <a:latin typeface="+mn-lt"/>
                          <a:ea typeface="+mn-ea"/>
                          <a:cs typeface="+mn-cs"/>
                        </a:rPr>
                        <a:t>Comprehensive letter campaigns</a:t>
                      </a:r>
                    </a:p>
                    <a:p>
                      <a:pPr marL="342900" marR="0" lvl="0" indent="-342900" algn="l" defTabSz="914400" rtl="0" eaLnBrk="1" latinLnBrk="0" hangingPunct="1">
                        <a:lnSpc>
                          <a:spcPct val="107000"/>
                        </a:lnSpc>
                        <a:spcBef>
                          <a:spcPts val="0"/>
                        </a:spcBef>
                        <a:spcAft>
                          <a:spcPts val="0"/>
                        </a:spcAft>
                        <a:buFont typeface="Symbol" panose="05050102010706020507" pitchFamily="18" charset="2"/>
                        <a:buChar char=""/>
                        <a:tabLst>
                          <a:tab pos="228600" algn="l"/>
                          <a:tab pos="457200" algn="l"/>
                        </a:tabLst>
                      </a:pPr>
                      <a:r>
                        <a:rPr lang="en-US" sz="900" kern="1200" dirty="0">
                          <a:solidFill>
                            <a:schemeClr val="accent4"/>
                          </a:solidFill>
                          <a:effectLst/>
                          <a:latin typeface="+mn-lt"/>
                          <a:ea typeface="+mn-ea"/>
                          <a:cs typeface="+mn-cs"/>
                        </a:rPr>
                        <a:t>Informative web site</a:t>
                      </a:r>
                    </a:p>
                    <a:p>
                      <a:pPr marL="342900" marR="0" lvl="0" indent="-342900" algn="l" defTabSz="914400" rtl="0" eaLnBrk="1" latinLnBrk="0" hangingPunct="1">
                        <a:lnSpc>
                          <a:spcPct val="107000"/>
                        </a:lnSpc>
                        <a:spcBef>
                          <a:spcPts val="0"/>
                        </a:spcBef>
                        <a:spcAft>
                          <a:spcPts val="0"/>
                        </a:spcAft>
                        <a:buFont typeface="Symbol" panose="05050102010706020507" pitchFamily="18" charset="2"/>
                        <a:buChar char=""/>
                        <a:tabLst>
                          <a:tab pos="228600" algn="l"/>
                          <a:tab pos="457200" algn="l"/>
                        </a:tabLst>
                      </a:pPr>
                      <a:r>
                        <a:rPr lang="en-US" sz="900" kern="1200" dirty="0">
                          <a:solidFill>
                            <a:schemeClr val="accent4"/>
                          </a:solidFill>
                          <a:effectLst/>
                          <a:latin typeface="+mn-lt"/>
                          <a:ea typeface="+mn-ea"/>
                          <a:cs typeface="+mn-cs"/>
                        </a:rPr>
                        <a:t>Interpreter service available</a:t>
                      </a:r>
                    </a:p>
                    <a:p>
                      <a:pPr marL="342900" marR="0" lvl="0" indent="-342900" algn="l" defTabSz="914400" rtl="0" eaLnBrk="1" latinLnBrk="0" hangingPunct="1">
                        <a:lnSpc>
                          <a:spcPct val="107000"/>
                        </a:lnSpc>
                        <a:spcBef>
                          <a:spcPts val="0"/>
                        </a:spcBef>
                        <a:spcAft>
                          <a:spcPts val="0"/>
                        </a:spcAft>
                        <a:buFont typeface="Symbol" panose="05050102010706020507" pitchFamily="18" charset="2"/>
                        <a:buChar char=""/>
                        <a:tabLst>
                          <a:tab pos="228600" algn="l"/>
                          <a:tab pos="457200" algn="l"/>
                        </a:tabLst>
                      </a:pPr>
                      <a:r>
                        <a:rPr lang="en-US" sz="900" kern="1200" dirty="0">
                          <a:solidFill>
                            <a:schemeClr val="accent4"/>
                          </a:solidFill>
                          <a:effectLst/>
                          <a:latin typeface="+mn-lt"/>
                          <a:ea typeface="+mn-ea"/>
                          <a:cs typeface="+mn-cs"/>
                        </a:rPr>
                        <a:t>Accessibility – 2 mobile clinics, 4 fixed locations</a:t>
                      </a:r>
                    </a:p>
                    <a:p>
                      <a:pPr marL="342900" marR="0" lvl="0" indent="-342900" algn="l" defTabSz="914400" rtl="0" eaLnBrk="1" latinLnBrk="0" hangingPunct="1">
                        <a:lnSpc>
                          <a:spcPct val="107000"/>
                        </a:lnSpc>
                        <a:spcBef>
                          <a:spcPts val="0"/>
                        </a:spcBef>
                        <a:spcAft>
                          <a:spcPts val="0"/>
                        </a:spcAft>
                        <a:buFont typeface="Symbol" panose="05050102010706020507" pitchFamily="18" charset="2"/>
                        <a:buChar char=""/>
                        <a:tabLst>
                          <a:tab pos="228600" algn="l"/>
                          <a:tab pos="457200" algn="l"/>
                        </a:tabLst>
                      </a:pPr>
                      <a:r>
                        <a:rPr lang="en-US" sz="900" kern="1200" dirty="0">
                          <a:solidFill>
                            <a:schemeClr val="accent4"/>
                          </a:solidFill>
                          <a:effectLst/>
                          <a:latin typeface="+mn-lt"/>
                          <a:ea typeface="+mn-ea"/>
                          <a:cs typeface="+mn-cs"/>
                        </a:rPr>
                        <a:t>Social media (Facebook) promoting mobile clinics</a:t>
                      </a:r>
                    </a:p>
                    <a:p>
                      <a:pPr marL="342900" marR="0" lvl="0" indent="-342900" algn="l" defTabSz="914400" rtl="0" eaLnBrk="1" latinLnBrk="0" hangingPunct="1">
                        <a:lnSpc>
                          <a:spcPct val="107000"/>
                        </a:lnSpc>
                        <a:spcBef>
                          <a:spcPts val="0"/>
                        </a:spcBef>
                        <a:spcAft>
                          <a:spcPts val="0"/>
                        </a:spcAft>
                        <a:buFont typeface="Symbol" panose="05050102010706020507" pitchFamily="18" charset="2"/>
                        <a:buChar char=""/>
                        <a:tabLst>
                          <a:tab pos="228600" algn="l"/>
                          <a:tab pos="457200" algn="l"/>
                        </a:tabLst>
                      </a:pPr>
                      <a:r>
                        <a:rPr lang="en-US" sz="900" kern="1200" dirty="0">
                          <a:solidFill>
                            <a:schemeClr val="accent4"/>
                          </a:solidFill>
                          <a:effectLst/>
                          <a:latin typeface="+mn-lt"/>
                          <a:ea typeface="+mn-ea"/>
                          <a:cs typeface="+mn-cs"/>
                        </a:rPr>
                        <a:t>PCP booking request form for underscreened persons</a:t>
                      </a:r>
                    </a:p>
                  </a:txBody>
                  <a:tcPr marL="68580" marR="68580" marT="0" marB="0">
                    <a:solidFill>
                      <a:srgbClr val="FEFFFE"/>
                    </a:solidFill>
                  </a:tcPr>
                </a:tc>
                <a:tc>
                  <a:txBody>
                    <a:bodyPr/>
                    <a:lstStyle/>
                    <a:p>
                      <a:pPr marL="342900" marR="0" lvl="0" indent="-342900" algn="l" defTabSz="914400" rtl="0" eaLnBrk="1" latinLnBrk="0" hangingPunct="1">
                        <a:lnSpc>
                          <a:spcPct val="107000"/>
                        </a:lnSpc>
                        <a:spcBef>
                          <a:spcPts val="0"/>
                        </a:spcBef>
                        <a:spcAft>
                          <a:spcPts val="0"/>
                        </a:spcAft>
                        <a:buFont typeface="Symbol" panose="05050102010706020507" pitchFamily="18" charset="2"/>
                        <a:buChar char=""/>
                      </a:pPr>
                      <a:r>
                        <a:rPr lang="en-US" sz="900" kern="1200" dirty="0">
                          <a:solidFill>
                            <a:schemeClr val="accent4"/>
                          </a:solidFill>
                          <a:effectLst/>
                          <a:latin typeface="+mn-lt"/>
                          <a:ea typeface="+mn-ea"/>
                          <a:cs typeface="+mn-cs"/>
                        </a:rPr>
                        <a:t>All: ✓</a:t>
                      </a:r>
                    </a:p>
                  </a:txBody>
                  <a:tcPr marL="68580" marR="68580" marT="0" marB="0">
                    <a:solidFill>
                      <a:srgbClr val="FEFFFE"/>
                    </a:solidFill>
                  </a:tcPr>
                </a:tc>
                <a:tc>
                  <a:txBody>
                    <a:bodyPr/>
                    <a:lstStyle/>
                    <a:p>
                      <a:pPr marL="342900" marR="0" lvl="0" indent="-342900" algn="l" defTabSz="914400" rtl="0" eaLnBrk="1" latinLnBrk="0" hangingPunct="1">
                        <a:lnSpc>
                          <a:spcPct val="107000"/>
                        </a:lnSpc>
                        <a:spcBef>
                          <a:spcPts val="0"/>
                        </a:spcBef>
                        <a:spcAft>
                          <a:spcPts val="0"/>
                        </a:spcAft>
                        <a:buFont typeface="Symbol" panose="05050102010706020507" pitchFamily="18" charset="2"/>
                        <a:buChar char=""/>
                        <a:tabLst>
                          <a:tab pos="228600" algn="l"/>
                          <a:tab pos="457200" algn="l"/>
                        </a:tabLst>
                      </a:pPr>
                      <a:r>
                        <a:rPr lang="en-CA" sz="900" kern="1200" dirty="0">
                          <a:solidFill>
                            <a:schemeClr val="accent4"/>
                          </a:solidFill>
                          <a:effectLst/>
                          <a:latin typeface="+mn-lt"/>
                          <a:ea typeface="+mn-ea"/>
                          <a:cs typeface="+mn-cs"/>
                        </a:rPr>
                        <a:t>Cancer screening education module created with and for educators with students with low literacy</a:t>
                      </a:r>
                      <a:endParaRPr lang="en-US" sz="900" kern="1200" dirty="0">
                        <a:solidFill>
                          <a:schemeClr val="accent4"/>
                        </a:solidFill>
                        <a:effectLst/>
                        <a:latin typeface="+mn-lt"/>
                        <a:ea typeface="+mn-ea"/>
                        <a:cs typeface="+mn-cs"/>
                      </a:endParaRPr>
                    </a:p>
                    <a:p>
                      <a:pPr marL="342900" marR="0" lvl="0" indent="-342900" algn="l" defTabSz="914400" rtl="0" eaLnBrk="1" latinLnBrk="0" hangingPunct="1">
                        <a:lnSpc>
                          <a:spcPct val="107000"/>
                        </a:lnSpc>
                        <a:spcBef>
                          <a:spcPts val="0"/>
                        </a:spcBef>
                        <a:spcAft>
                          <a:spcPts val="0"/>
                        </a:spcAft>
                        <a:buFont typeface="Symbol" panose="05050102010706020507" pitchFamily="18" charset="2"/>
                        <a:buChar char=""/>
                        <a:tabLst>
                          <a:tab pos="228600" algn="l"/>
                          <a:tab pos="457200" algn="l"/>
                        </a:tabLst>
                      </a:pPr>
                      <a:r>
                        <a:rPr lang="en-CA" sz="900" kern="1200" dirty="0">
                          <a:solidFill>
                            <a:schemeClr val="accent4"/>
                          </a:solidFill>
                          <a:effectLst/>
                          <a:latin typeface="+mn-lt"/>
                          <a:ea typeface="+mn-ea"/>
                          <a:cs typeface="+mn-cs"/>
                        </a:rPr>
                        <a:t>Coordinating interpreter services with appointment times</a:t>
                      </a:r>
                      <a:endParaRPr lang="en-US" sz="900" kern="1200" dirty="0">
                        <a:solidFill>
                          <a:schemeClr val="accent4"/>
                        </a:solidFill>
                        <a:effectLst/>
                        <a:latin typeface="+mn-lt"/>
                        <a:ea typeface="+mn-ea"/>
                        <a:cs typeface="+mn-cs"/>
                      </a:endParaRPr>
                    </a:p>
                    <a:p>
                      <a:pPr marL="342900" marR="0" lvl="0" indent="-342900" algn="l" defTabSz="914400" rtl="0" eaLnBrk="1" latinLnBrk="0" hangingPunct="1">
                        <a:lnSpc>
                          <a:spcPct val="107000"/>
                        </a:lnSpc>
                        <a:spcBef>
                          <a:spcPts val="0"/>
                        </a:spcBef>
                        <a:spcAft>
                          <a:spcPts val="0"/>
                        </a:spcAft>
                        <a:buFont typeface="Symbol" panose="05050102010706020507" pitchFamily="18" charset="2"/>
                        <a:buChar char=""/>
                        <a:tabLst>
                          <a:tab pos="228600" algn="l"/>
                          <a:tab pos="457200" algn="l"/>
                        </a:tabLst>
                      </a:pPr>
                      <a:r>
                        <a:rPr lang="en-CA" sz="900" kern="1200" dirty="0">
                          <a:solidFill>
                            <a:schemeClr val="accent4"/>
                          </a:solidFill>
                          <a:effectLst/>
                          <a:latin typeface="+mn-lt"/>
                          <a:ea typeface="+mn-ea"/>
                          <a:cs typeface="+mn-cs"/>
                        </a:rPr>
                        <a:t>Translation document included in all public facing letters</a:t>
                      </a:r>
                      <a:endParaRPr lang="en-US" sz="900" kern="1200" dirty="0">
                        <a:solidFill>
                          <a:schemeClr val="accent4"/>
                        </a:solidFill>
                        <a:effectLst/>
                        <a:latin typeface="+mn-lt"/>
                        <a:ea typeface="+mn-ea"/>
                        <a:cs typeface="+mn-cs"/>
                      </a:endParaRPr>
                    </a:p>
                    <a:p>
                      <a:pPr marL="342900" marR="0" lvl="0" indent="-342900" algn="l" defTabSz="914400" rtl="0" eaLnBrk="1" latinLnBrk="0" hangingPunct="1">
                        <a:lnSpc>
                          <a:spcPct val="107000"/>
                        </a:lnSpc>
                        <a:spcBef>
                          <a:spcPts val="0"/>
                        </a:spcBef>
                        <a:spcAft>
                          <a:spcPts val="0"/>
                        </a:spcAft>
                        <a:buFont typeface="Symbol" panose="05050102010706020507" pitchFamily="18" charset="2"/>
                        <a:buChar char=""/>
                      </a:pPr>
                      <a:r>
                        <a:rPr lang="en-US" sz="900" kern="1200" dirty="0">
                          <a:solidFill>
                            <a:schemeClr val="accent4"/>
                          </a:solidFill>
                          <a:effectLst/>
                          <a:latin typeface="+mn-lt"/>
                          <a:ea typeface="+mn-ea"/>
                          <a:cs typeface="+mn-cs"/>
                        </a:rPr>
                        <a:t>Scheduling longer appointments for those individuals who require longer appointment times for physical or emotional reasons</a:t>
                      </a:r>
                    </a:p>
                  </a:txBody>
                  <a:tcPr marL="68580" marR="68580" marT="0" marB="0">
                    <a:solidFill>
                      <a:srgbClr val="FEFFFE"/>
                    </a:solidFill>
                  </a:tcPr>
                </a:tc>
                <a:extLst>
                  <a:ext uri="{0D108BD9-81ED-4DB2-BD59-A6C34878D82A}">
                    <a16:rowId xmlns:a16="http://schemas.microsoft.com/office/drawing/2014/main" val="607519695"/>
                  </a:ext>
                </a:extLst>
              </a:tr>
            </a:tbl>
          </a:graphicData>
        </a:graphic>
      </p:graphicFrame>
      <p:sp>
        <p:nvSpPr>
          <p:cNvPr id="3" name="TextBox 2">
            <a:extLst>
              <a:ext uri="{FF2B5EF4-FFF2-40B4-BE49-F238E27FC236}">
                <a16:creationId xmlns:a16="http://schemas.microsoft.com/office/drawing/2014/main" id="{36E27F29-BD86-4E6B-2FA7-874B064CCCF0}"/>
              </a:ext>
            </a:extLst>
          </p:cNvPr>
          <p:cNvSpPr txBox="1"/>
          <p:nvPr/>
        </p:nvSpPr>
        <p:spPr>
          <a:xfrm>
            <a:off x="-1315" y="6537348"/>
            <a:ext cx="10170073" cy="230832"/>
          </a:xfrm>
          <a:prstGeom prst="rect">
            <a:avLst/>
          </a:prstGeom>
          <a:noFill/>
        </p:spPr>
        <p:txBody>
          <a:bodyPr wrap="square">
            <a:spAutoFit/>
          </a:bodyPr>
          <a:lstStyle/>
          <a:p>
            <a:r>
              <a:rPr lang="en-US" sz="900" dirty="0">
                <a:effectLst/>
                <a:latin typeface="Calibri" panose="020F0502020204030204" pitchFamily="34" charset="0"/>
                <a:ea typeface="Yu Mincho" panose="02020400000000000000" pitchFamily="18" charset="-128"/>
                <a:cs typeface="Calibri" panose="020F0502020204030204" pitchFamily="34" charset="0"/>
              </a:rPr>
              <a:t>AB: *Current stage is funded by CPAC through the Developing Strategies for Underscreened Populations through Community Engagement grant.</a:t>
            </a:r>
            <a:endParaRPr lang="en-US" sz="900" dirty="0"/>
          </a:p>
        </p:txBody>
      </p:sp>
    </p:spTree>
    <p:extLst>
      <p:ext uri="{BB962C8B-B14F-4D97-AF65-F5344CB8AC3E}">
        <p14:creationId xmlns:p14="http://schemas.microsoft.com/office/powerpoint/2010/main" val="3189498280"/>
      </p:ext>
    </p:extLst>
  </p:cSld>
  <p:clrMapOvr>
    <a:overrideClrMapping bg1="lt1" tx1="dk1" bg2="lt2" tx2="dk2" accent1="accent1" accent2="accent2" accent3="accent3" accent4="accent4" accent5="accent5" accent6="accent6" hlink="hlink" folHlink="folHlink"/>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81DBEC2-8B01-26EA-C490-61DFB6FA8E30}"/>
              </a:ext>
            </a:extLst>
          </p:cNvPr>
          <p:cNvSpPr>
            <a:spLocks noGrp="1"/>
          </p:cNvSpPr>
          <p:nvPr>
            <p:ph type="title"/>
          </p:nvPr>
        </p:nvSpPr>
        <p:spPr>
          <a:xfrm>
            <a:off x="715824" y="131424"/>
            <a:ext cx="10380786" cy="345482"/>
          </a:xfrm>
        </p:spPr>
        <p:txBody>
          <a:bodyPr>
            <a:normAutofit/>
          </a:bodyPr>
          <a:lstStyle/>
          <a:p>
            <a:r>
              <a:rPr lang="en-US" sz="1600" dirty="0"/>
              <a:t>Strategies to Improve Screening for Underserved Populations (2/3)</a:t>
            </a:r>
          </a:p>
        </p:txBody>
      </p:sp>
      <p:graphicFrame>
        <p:nvGraphicFramePr>
          <p:cNvPr id="2" name="Table 1">
            <a:extLst>
              <a:ext uri="{FF2B5EF4-FFF2-40B4-BE49-F238E27FC236}">
                <a16:creationId xmlns:a16="http://schemas.microsoft.com/office/drawing/2014/main" id="{D4766C69-7A37-D7F3-4C13-63439F1348BF}"/>
              </a:ext>
            </a:extLst>
          </p:cNvPr>
          <p:cNvGraphicFramePr>
            <a:graphicFrameLocks noGrp="1"/>
          </p:cNvGraphicFramePr>
          <p:nvPr>
            <p:extLst>
              <p:ext uri="{D42A27DB-BD31-4B8C-83A1-F6EECF244321}">
                <p14:modId xmlns:p14="http://schemas.microsoft.com/office/powerpoint/2010/main" val="447082362"/>
              </p:ext>
            </p:extLst>
          </p:nvPr>
        </p:nvGraphicFramePr>
        <p:xfrm>
          <a:off x="101599" y="476908"/>
          <a:ext cx="11809047" cy="6060440"/>
        </p:xfrm>
        <a:graphic>
          <a:graphicData uri="http://schemas.openxmlformats.org/drawingml/2006/table">
            <a:tbl>
              <a:tblPr firstRow="1" firstCol="1">
                <a:tableStyleId>{5C22544A-7EE6-4342-B048-85BDC9FD1C3A}</a:tableStyleId>
              </a:tblPr>
              <a:tblGrid>
                <a:gridCol w="1062357">
                  <a:extLst>
                    <a:ext uri="{9D8B030D-6E8A-4147-A177-3AD203B41FA5}">
                      <a16:colId xmlns:a16="http://schemas.microsoft.com/office/drawing/2014/main" val="4117233806"/>
                    </a:ext>
                  </a:extLst>
                </a:gridCol>
                <a:gridCol w="1926835">
                  <a:extLst>
                    <a:ext uri="{9D8B030D-6E8A-4147-A177-3AD203B41FA5}">
                      <a16:colId xmlns:a16="http://schemas.microsoft.com/office/drawing/2014/main" val="3725947686"/>
                    </a:ext>
                  </a:extLst>
                </a:gridCol>
                <a:gridCol w="2939953">
                  <a:extLst>
                    <a:ext uri="{9D8B030D-6E8A-4147-A177-3AD203B41FA5}">
                      <a16:colId xmlns:a16="http://schemas.microsoft.com/office/drawing/2014/main" val="810568263"/>
                    </a:ext>
                  </a:extLst>
                </a:gridCol>
                <a:gridCol w="1643964">
                  <a:extLst>
                    <a:ext uri="{9D8B030D-6E8A-4147-A177-3AD203B41FA5}">
                      <a16:colId xmlns:a16="http://schemas.microsoft.com/office/drawing/2014/main" val="1717457685"/>
                    </a:ext>
                  </a:extLst>
                </a:gridCol>
                <a:gridCol w="4235938">
                  <a:extLst>
                    <a:ext uri="{9D8B030D-6E8A-4147-A177-3AD203B41FA5}">
                      <a16:colId xmlns:a16="http://schemas.microsoft.com/office/drawing/2014/main" val="2464180176"/>
                    </a:ext>
                  </a:extLst>
                </a:gridCol>
              </a:tblGrid>
              <a:tr h="217856">
                <a:tc>
                  <a:txBody>
                    <a:bodyPr/>
                    <a:lstStyle/>
                    <a:p>
                      <a:pPr marL="0" marR="0" algn="ctr">
                        <a:lnSpc>
                          <a:spcPct val="107000"/>
                        </a:lnSpc>
                        <a:spcBef>
                          <a:spcPts val="100"/>
                        </a:spcBef>
                        <a:spcAft>
                          <a:spcPts val="100"/>
                        </a:spcAft>
                      </a:pPr>
                      <a:r>
                        <a:rPr lang="en-US" sz="900">
                          <a:solidFill>
                            <a:schemeClr val="accent4"/>
                          </a:solidFill>
                          <a:effectLst/>
                        </a:rPr>
                        <a:t>P/T</a:t>
                      </a:r>
                      <a:endParaRPr lang="en-US" sz="9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0492" marR="30492" marT="0" marB="0" anchor="ctr">
                    <a:solidFill>
                      <a:schemeClr val="accent2">
                        <a:lumMod val="20000"/>
                        <a:lumOff val="80000"/>
                      </a:schemeClr>
                    </a:solidFill>
                  </a:tcPr>
                </a:tc>
                <a:tc>
                  <a:txBody>
                    <a:bodyPr/>
                    <a:lstStyle/>
                    <a:p>
                      <a:pPr marL="0" marR="0" algn="ctr">
                        <a:lnSpc>
                          <a:spcPct val="107000"/>
                        </a:lnSpc>
                        <a:spcBef>
                          <a:spcPts val="100"/>
                        </a:spcBef>
                        <a:spcAft>
                          <a:spcPts val="100"/>
                        </a:spcAft>
                      </a:pPr>
                      <a:r>
                        <a:rPr lang="en-US" sz="900">
                          <a:solidFill>
                            <a:schemeClr val="accent4"/>
                          </a:solidFill>
                          <a:effectLst/>
                        </a:rPr>
                        <a:t>Intended Audiences</a:t>
                      </a:r>
                      <a:endParaRPr lang="en-US" sz="9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0492" marR="30492" marT="0" marB="0" anchor="ctr">
                    <a:solidFill>
                      <a:schemeClr val="accent2">
                        <a:lumMod val="20000"/>
                        <a:lumOff val="80000"/>
                      </a:schemeClr>
                    </a:solidFill>
                  </a:tcPr>
                </a:tc>
                <a:tc>
                  <a:txBody>
                    <a:bodyPr/>
                    <a:lstStyle/>
                    <a:p>
                      <a:pPr marL="0" marR="0" algn="ctr">
                        <a:lnSpc>
                          <a:spcPct val="107000"/>
                        </a:lnSpc>
                        <a:spcBef>
                          <a:spcPts val="100"/>
                        </a:spcBef>
                        <a:spcAft>
                          <a:spcPts val="100"/>
                        </a:spcAft>
                      </a:pPr>
                      <a:r>
                        <a:rPr lang="en-US" sz="900">
                          <a:solidFill>
                            <a:schemeClr val="accent4"/>
                          </a:solidFill>
                          <a:effectLst/>
                        </a:rPr>
                        <a:t>Strategies used </a:t>
                      </a:r>
                      <a:endParaRPr lang="en-US" sz="9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0492" marR="30492" marT="0" marB="0" anchor="ctr">
                    <a:solidFill>
                      <a:schemeClr val="accent2">
                        <a:lumMod val="20000"/>
                        <a:lumOff val="80000"/>
                      </a:schemeClr>
                    </a:solidFill>
                  </a:tcPr>
                </a:tc>
                <a:tc>
                  <a:txBody>
                    <a:bodyPr/>
                    <a:lstStyle/>
                    <a:p>
                      <a:pPr marL="0" marR="0" algn="ctr">
                        <a:lnSpc>
                          <a:spcPct val="107000"/>
                        </a:lnSpc>
                        <a:spcBef>
                          <a:spcPts val="720"/>
                        </a:spcBef>
                        <a:spcAft>
                          <a:spcPts val="720"/>
                        </a:spcAft>
                      </a:pPr>
                      <a:r>
                        <a:rPr lang="en-US" sz="900">
                          <a:solidFill>
                            <a:schemeClr val="accent4"/>
                          </a:solidFill>
                          <a:effectLst/>
                        </a:rPr>
                        <a:t>Strategy co-developed  with community? </a:t>
                      </a:r>
                      <a:endParaRPr lang="en-US" sz="9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0492" marR="30492" marT="0" marB="0" anchor="ctr">
                    <a:solidFill>
                      <a:schemeClr val="accent2">
                        <a:lumMod val="20000"/>
                        <a:lumOff val="80000"/>
                      </a:schemeClr>
                    </a:solidFill>
                  </a:tcPr>
                </a:tc>
                <a:tc>
                  <a:txBody>
                    <a:bodyPr/>
                    <a:lstStyle/>
                    <a:p>
                      <a:pPr marL="0" marR="0" algn="ctr">
                        <a:lnSpc>
                          <a:spcPct val="107000"/>
                        </a:lnSpc>
                        <a:spcBef>
                          <a:spcPts val="720"/>
                        </a:spcBef>
                        <a:spcAft>
                          <a:spcPts val="720"/>
                        </a:spcAft>
                      </a:pPr>
                      <a:r>
                        <a:rPr lang="en-US" sz="900">
                          <a:solidFill>
                            <a:schemeClr val="accent4"/>
                          </a:solidFill>
                          <a:effectLst/>
                        </a:rPr>
                        <a:t>Description of activities to improve screening for underserved populations</a:t>
                      </a:r>
                      <a:endParaRPr lang="en-US" sz="9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0492" marR="30492" marT="0" marB="0" anchor="ctr">
                    <a:solidFill>
                      <a:schemeClr val="accent2">
                        <a:lumMod val="20000"/>
                        <a:lumOff val="80000"/>
                      </a:schemeClr>
                    </a:solidFill>
                  </a:tcPr>
                </a:tc>
                <a:extLst>
                  <a:ext uri="{0D108BD9-81ED-4DB2-BD59-A6C34878D82A}">
                    <a16:rowId xmlns:a16="http://schemas.microsoft.com/office/drawing/2014/main" val="2012222762"/>
                  </a:ext>
                </a:extLst>
              </a:tr>
              <a:tr h="2810917">
                <a:tc>
                  <a:txBody>
                    <a:bodyPr/>
                    <a:lstStyle/>
                    <a:p>
                      <a:pPr marL="0" marR="0" algn="ctr">
                        <a:lnSpc>
                          <a:spcPct val="107000"/>
                        </a:lnSpc>
                        <a:spcBef>
                          <a:spcPts val="720"/>
                        </a:spcBef>
                        <a:spcAft>
                          <a:spcPts val="0"/>
                        </a:spcAft>
                      </a:pPr>
                      <a:r>
                        <a:rPr lang="en-US" sz="900" dirty="0">
                          <a:solidFill>
                            <a:schemeClr val="accent4"/>
                          </a:solidFill>
                          <a:effectLst/>
                          <a:latin typeface="Calibri" panose="020F0502020204030204" pitchFamily="34" charset="0"/>
                          <a:ea typeface="Yu Mincho" panose="02020400000000000000" pitchFamily="18" charset="-128"/>
                          <a:cs typeface="Arial" panose="020B0604020202020204" pitchFamily="34" charset="0"/>
                        </a:rPr>
                        <a:t>ON</a:t>
                      </a:r>
                    </a:p>
                  </a:txBody>
                  <a:tcPr marL="30492" marR="30492" marT="0" marB="0">
                    <a:solidFill>
                      <a:schemeClr val="accent2">
                        <a:lumMod val="20000"/>
                        <a:lumOff val="80000"/>
                      </a:schemeClr>
                    </a:solidFill>
                  </a:tcPr>
                </a:tc>
                <a:tc>
                  <a:txBody>
                    <a:bodyPr/>
                    <a:lstStyle/>
                    <a:p>
                      <a:pPr marL="342900" marR="0" lvl="0" indent="-342900" algn="l" defTabSz="914400" rtl="0" eaLnBrk="1" latinLnBrk="0" hangingPunct="1">
                        <a:lnSpc>
                          <a:spcPct val="100000"/>
                        </a:lnSpc>
                        <a:spcBef>
                          <a:spcPts val="0"/>
                        </a:spcBef>
                        <a:spcAft>
                          <a:spcPts val="0"/>
                        </a:spcAft>
                        <a:buFont typeface="Symbol" panose="05050102010706020507" pitchFamily="18" charset="2"/>
                        <a:buChar char=""/>
                      </a:pPr>
                      <a:r>
                        <a:rPr lang="en-US" sz="900" kern="1200" dirty="0">
                          <a:solidFill>
                            <a:schemeClr val="accent4"/>
                          </a:solidFill>
                          <a:effectLst/>
                          <a:latin typeface="+mn-lt"/>
                          <a:ea typeface="+mn-ea"/>
                          <a:cs typeface="+mn-cs"/>
                        </a:rPr>
                        <a:t>Racial or ethnic minorities</a:t>
                      </a:r>
                    </a:p>
                    <a:p>
                      <a:pPr marL="342900" marR="0" lvl="0" indent="-342900" algn="l" defTabSz="914400" rtl="0" eaLnBrk="1" latinLnBrk="0" hangingPunct="1">
                        <a:lnSpc>
                          <a:spcPct val="100000"/>
                        </a:lnSpc>
                        <a:spcBef>
                          <a:spcPts val="0"/>
                        </a:spcBef>
                        <a:spcAft>
                          <a:spcPts val="0"/>
                        </a:spcAft>
                        <a:buFont typeface="Symbol" panose="05050102010706020507" pitchFamily="18" charset="2"/>
                        <a:buChar char=""/>
                      </a:pPr>
                      <a:r>
                        <a:rPr lang="en-US" sz="900" kern="1200" dirty="0">
                          <a:solidFill>
                            <a:schemeClr val="accent4"/>
                          </a:solidFill>
                          <a:effectLst/>
                          <a:latin typeface="+mn-lt"/>
                          <a:ea typeface="+mn-ea"/>
                          <a:cs typeface="+mn-cs"/>
                        </a:rPr>
                        <a:t>Specific cultural groups</a:t>
                      </a:r>
                    </a:p>
                    <a:p>
                      <a:pPr marL="342900" marR="0" lvl="0" indent="-342900" algn="l" defTabSz="914400" rtl="0" eaLnBrk="1" latinLnBrk="0" hangingPunct="1">
                        <a:lnSpc>
                          <a:spcPct val="100000"/>
                        </a:lnSpc>
                        <a:spcBef>
                          <a:spcPts val="0"/>
                        </a:spcBef>
                        <a:spcAft>
                          <a:spcPts val="0"/>
                        </a:spcAft>
                        <a:buFont typeface="Symbol" panose="05050102010706020507" pitchFamily="18" charset="2"/>
                        <a:buChar char=""/>
                      </a:pPr>
                      <a:r>
                        <a:rPr lang="en-US" sz="900" kern="1200" dirty="0">
                          <a:solidFill>
                            <a:schemeClr val="accent4"/>
                          </a:solidFill>
                          <a:effectLst/>
                          <a:latin typeface="+mn-lt"/>
                          <a:ea typeface="+mn-ea"/>
                          <a:cs typeface="+mn-cs"/>
                        </a:rPr>
                        <a:t>Non-English and Non-French Speakers</a:t>
                      </a:r>
                    </a:p>
                    <a:p>
                      <a:pPr marL="342900" marR="0" lvl="0" indent="-342900" algn="l" defTabSz="914400" rtl="0" eaLnBrk="1" latinLnBrk="0" hangingPunct="1">
                        <a:lnSpc>
                          <a:spcPct val="100000"/>
                        </a:lnSpc>
                        <a:spcBef>
                          <a:spcPts val="0"/>
                        </a:spcBef>
                        <a:spcAft>
                          <a:spcPts val="0"/>
                        </a:spcAft>
                        <a:buFont typeface="Symbol" panose="05050102010706020507" pitchFamily="18" charset="2"/>
                        <a:buChar char=""/>
                      </a:pPr>
                      <a:r>
                        <a:rPr lang="en-US" sz="900" kern="1200" dirty="0">
                          <a:solidFill>
                            <a:schemeClr val="accent4"/>
                          </a:solidFill>
                          <a:effectLst/>
                          <a:latin typeface="+mn-lt"/>
                          <a:ea typeface="+mn-ea"/>
                          <a:cs typeface="+mn-cs"/>
                        </a:rPr>
                        <a:t>Low-income</a:t>
                      </a:r>
                    </a:p>
                    <a:p>
                      <a:pPr marL="342900" marR="0" lvl="0" indent="-342900" algn="l" defTabSz="914400" rtl="0" eaLnBrk="1" latinLnBrk="0" hangingPunct="1">
                        <a:lnSpc>
                          <a:spcPct val="100000"/>
                        </a:lnSpc>
                        <a:spcBef>
                          <a:spcPts val="0"/>
                        </a:spcBef>
                        <a:spcAft>
                          <a:spcPts val="0"/>
                        </a:spcAft>
                        <a:buFont typeface="Symbol" panose="05050102010706020507" pitchFamily="18" charset="2"/>
                        <a:buChar char=""/>
                      </a:pPr>
                      <a:r>
                        <a:rPr lang="en-US" sz="900" kern="1200" dirty="0">
                          <a:solidFill>
                            <a:schemeClr val="accent4"/>
                          </a:solidFill>
                          <a:effectLst/>
                          <a:latin typeface="+mn-lt"/>
                          <a:ea typeface="+mn-ea"/>
                          <a:cs typeface="+mn-cs"/>
                        </a:rPr>
                        <a:t>People without a primary care provider</a:t>
                      </a:r>
                    </a:p>
                    <a:p>
                      <a:pPr marL="342900" marR="0" lvl="0" indent="-342900" algn="l" defTabSz="914400" rtl="0" eaLnBrk="1" latinLnBrk="0" hangingPunct="1">
                        <a:lnSpc>
                          <a:spcPct val="100000"/>
                        </a:lnSpc>
                        <a:spcBef>
                          <a:spcPts val="0"/>
                        </a:spcBef>
                        <a:spcAft>
                          <a:spcPts val="0"/>
                        </a:spcAft>
                        <a:buFont typeface="Symbol" panose="05050102010706020507" pitchFamily="18" charset="2"/>
                        <a:buChar char=""/>
                      </a:pPr>
                      <a:r>
                        <a:rPr lang="en-US" sz="900" kern="1200" dirty="0">
                          <a:solidFill>
                            <a:schemeClr val="accent4"/>
                          </a:solidFill>
                          <a:effectLst/>
                          <a:latin typeface="+mn-lt"/>
                          <a:ea typeface="+mn-ea"/>
                          <a:cs typeface="+mn-cs"/>
                        </a:rPr>
                        <a:t>Immigrants and refugees</a:t>
                      </a:r>
                    </a:p>
                    <a:p>
                      <a:pPr marL="342900" marR="0" lvl="0" indent="-342900" algn="l" defTabSz="914400" rtl="0" eaLnBrk="1" latinLnBrk="0" hangingPunct="1">
                        <a:lnSpc>
                          <a:spcPct val="100000"/>
                        </a:lnSpc>
                        <a:spcBef>
                          <a:spcPts val="0"/>
                        </a:spcBef>
                        <a:spcAft>
                          <a:spcPts val="0"/>
                        </a:spcAft>
                        <a:buFont typeface="Symbol" panose="05050102010706020507" pitchFamily="18" charset="2"/>
                        <a:buChar char=""/>
                      </a:pPr>
                      <a:r>
                        <a:rPr lang="en-US" sz="900" kern="1200" dirty="0">
                          <a:solidFill>
                            <a:schemeClr val="accent4"/>
                          </a:solidFill>
                          <a:effectLst/>
                          <a:latin typeface="+mn-lt"/>
                          <a:ea typeface="+mn-ea"/>
                          <a:cs typeface="+mn-cs"/>
                        </a:rPr>
                        <a:t>Specific geographic areas (e.g., postal codes)</a:t>
                      </a:r>
                    </a:p>
                    <a:p>
                      <a:pPr marL="342900" marR="0" lvl="0" indent="-342900" algn="l" defTabSz="914400" rtl="0" eaLnBrk="1" latinLnBrk="0" hangingPunct="1">
                        <a:lnSpc>
                          <a:spcPct val="100000"/>
                        </a:lnSpc>
                        <a:spcBef>
                          <a:spcPts val="0"/>
                        </a:spcBef>
                        <a:spcAft>
                          <a:spcPts val="0"/>
                        </a:spcAft>
                        <a:buFont typeface="Symbol" panose="05050102010706020507" pitchFamily="18" charset="2"/>
                        <a:buChar char=""/>
                        <a:tabLst>
                          <a:tab pos="228600" algn="l"/>
                          <a:tab pos="457200" algn="l"/>
                        </a:tabLst>
                      </a:pPr>
                      <a:r>
                        <a:rPr lang="en-CA" sz="900" kern="1200" dirty="0">
                          <a:solidFill>
                            <a:schemeClr val="accent4"/>
                          </a:solidFill>
                          <a:effectLst/>
                          <a:latin typeface="+mn-lt"/>
                          <a:ea typeface="+mn-ea"/>
                          <a:cs typeface="+mn-cs"/>
                        </a:rPr>
                        <a:t>People who missed their routine cancer screening test due to COVID-19</a:t>
                      </a:r>
                      <a:endParaRPr lang="en-US" sz="900" kern="1200" dirty="0">
                        <a:solidFill>
                          <a:schemeClr val="accent4"/>
                        </a:solidFill>
                        <a:effectLst/>
                        <a:latin typeface="+mn-lt"/>
                        <a:ea typeface="+mn-ea"/>
                        <a:cs typeface="+mn-cs"/>
                      </a:endParaRPr>
                    </a:p>
                  </a:txBody>
                  <a:tcPr marL="68580" marR="68580" marT="0" marB="0">
                    <a:solidFill>
                      <a:srgbClr val="FEFFFE"/>
                    </a:solidFill>
                  </a:tcPr>
                </a:tc>
                <a:tc>
                  <a:txBody>
                    <a:bodyPr/>
                    <a:lstStyle/>
                    <a:p>
                      <a:pPr marL="342900" marR="0" lvl="0" indent="-342900" algn="l" defTabSz="914400" rtl="0" eaLnBrk="1" latinLnBrk="0" hangingPunct="1">
                        <a:lnSpc>
                          <a:spcPct val="100000"/>
                        </a:lnSpc>
                        <a:spcBef>
                          <a:spcPts val="0"/>
                        </a:spcBef>
                        <a:spcAft>
                          <a:spcPts val="0"/>
                        </a:spcAft>
                        <a:buFont typeface="Symbol" panose="05050102010706020507" pitchFamily="18" charset="2"/>
                        <a:buChar char=""/>
                      </a:pPr>
                      <a:r>
                        <a:rPr lang="en-US" sz="900" kern="1200" dirty="0">
                          <a:solidFill>
                            <a:schemeClr val="accent4"/>
                          </a:solidFill>
                          <a:effectLst/>
                          <a:latin typeface="+mn-lt"/>
                          <a:ea typeface="+mn-ea"/>
                          <a:cs typeface="+mn-cs"/>
                        </a:rPr>
                        <a:t>Mass media </a:t>
                      </a:r>
                    </a:p>
                    <a:p>
                      <a:pPr marL="342900" marR="0" lvl="0" indent="-342900" algn="l" defTabSz="914400" rtl="0" eaLnBrk="1" latinLnBrk="0" hangingPunct="1">
                        <a:lnSpc>
                          <a:spcPct val="100000"/>
                        </a:lnSpc>
                        <a:spcBef>
                          <a:spcPts val="0"/>
                        </a:spcBef>
                        <a:spcAft>
                          <a:spcPts val="0"/>
                        </a:spcAft>
                        <a:buFont typeface="Symbol" panose="05050102010706020507" pitchFamily="18" charset="2"/>
                        <a:buChar char=""/>
                      </a:pPr>
                      <a:r>
                        <a:rPr lang="en-US" sz="900" kern="1200" dirty="0">
                          <a:solidFill>
                            <a:schemeClr val="accent4"/>
                          </a:solidFill>
                          <a:effectLst/>
                          <a:latin typeface="+mn-lt"/>
                          <a:ea typeface="+mn-ea"/>
                          <a:cs typeface="+mn-cs"/>
                        </a:rPr>
                        <a:t>Development of culturally safe materials and resources</a:t>
                      </a:r>
                    </a:p>
                    <a:p>
                      <a:pPr marL="342900" marR="0" lvl="0" indent="-342900" algn="l" defTabSz="914400" rtl="0" eaLnBrk="1" latinLnBrk="0" hangingPunct="1">
                        <a:lnSpc>
                          <a:spcPct val="100000"/>
                        </a:lnSpc>
                        <a:spcBef>
                          <a:spcPts val="0"/>
                        </a:spcBef>
                        <a:spcAft>
                          <a:spcPts val="0"/>
                        </a:spcAft>
                        <a:buFont typeface="Symbol" panose="05050102010706020507" pitchFamily="18" charset="2"/>
                        <a:buChar char=""/>
                      </a:pPr>
                      <a:r>
                        <a:rPr lang="en-US" sz="900" kern="1200" dirty="0">
                          <a:solidFill>
                            <a:schemeClr val="accent4"/>
                          </a:solidFill>
                          <a:effectLst/>
                          <a:latin typeface="+mn-lt"/>
                          <a:ea typeface="+mn-ea"/>
                          <a:cs typeface="+mn-cs"/>
                        </a:rPr>
                        <a:t>Translation service</a:t>
                      </a:r>
                    </a:p>
                    <a:p>
                      <a:pPr marL="342900" marR="0" lvl="0" indent="-342900" algn="l" defTabSz="914400" rtl="0" eaLnBrk="1" latinLnBrk="0" hangingPunct="1">
                        <a:lnSpc>
                          <a:spcPct val="100000"/>
                        </a:lnSpc>
                        <a:spcBef>
                          <a:spcPts val="0"/>
                        </a:spcBef>
                        <a:spcAft>
                          <a:spcPts val="0"/>
                        </a:spcAft>
                        <a:buFont typeface="Symbol" panose="05050102010706020507" pitchFamily="18" charset="2"/>
                        <a:buChar char=""/>
                      </a:pPr>
                      <a:r>
                        <a:rPr lang="en-US" sz="900" kern="1200" dirty="0">
                          <a:solidFill>
                            <a:schemeClr val="accent4"/>
                          </a:solidFill>
                          <a:effectLst/>
                          <a:latin typeface="+mn-lt"/>
                          <a:ea typeface="+mn-ea"/>
                          <a:cs typeface="+mn-cs"/>
                        </a:rPr>
                        <a:t>Mobile screening clinics</a:t>
                      </a:r>
                    </a:p>
                    <a:p>
                      <a:pPr marL="342900" marR="0" lvl="0" indent="-342900" algn="l" defTabSz="914400" rtl="0" eaLnBrk="1" latinLnBrk="0" hangingPunct="1">
                        <a:lnSpc>
                          <a:spcPct val="100000"/>
                        </a:lnSpc>
                        <a:spcBef>
                          <a:spcPts val="0"/>
                        </a:spcBef>
                        <a:spcAft>
                          <a:spcPts val="0"/>
                        </a:spcAft>
                        <a:buFont typeface="Symbol" panose="05050102010706020507" pitchFamily="18" charset="2"/>
                        <a:buChar char=""/>
                      </a:pPr>
                      <a:r>
                        <a:rPr lang="en-US" sz="900" kern="1200" dirty="0">
                          <a:solidFill>
                            <a:schemeClr val="accent4"/>
                          </a:solidFill>
                          <a:effectLst/>
                          <a:latin typeface="+mn-lt"/>
                          <a:ea typeface="+mn-ea"/>
                          <a:cs typeface="+mn-cs"/>
                        </a:rPr>
                        <a:t>Self-referral </a:t>
                      </a:r>
                    </a:p>
                    <a:p>
                      <a:pPr marL="342900" marR="0" lvl="0" indent="-342900" algn="l" defTabSz="914400" rtl="0" eaLnBrk="1" latinLnBrk="0" hangingPunct="1">
                        <a:lnSpc>
                          <a:spcPct val="100000"/>
                        </a:lnSpc>
                        <a:spcBef>
                          <a:spcPts val="0"/>
                        </a:spcBef>
                        <a:spcAft>
                          <a:spcPts val="0"/>
                        </a:spcAft>
                        <a:buFont typeface="Symbol" panose="05050102010706020507" pitchFamily="18" charset="2"/>
                        <a:buChar char=""/>
                      </a:pPr>
                      <a:r>
                        <a:rPr lang="en-US" sz="900" kern="1200" dirty="0">
                          <a:solidFill>
                            <a:schemeClr val="accent4"/>
                          </a:solidFill>
                          <a:effectLst/>
                          <a:latin typeface="+mn-lt"/>
                          <a:ea typeface="+mn-ea"/>
                          <a:cs typeface="+mn-cs"/>
                        </a:rPr>
                        <a:t>Reducing out of pocket costs</a:t>
                      </a:r>
                    </a:p>
                    <a:p>
                      <a:pPr marL="342900" marR="0" lvl="0" indent="-342900" algn="l" defTabSz="914400" rtl="0" eaLnBrk="1" latinLnBrk="0" hangingPunct="1">
                        <a:lnSpc>
                          <a:spcPct val="100000"/>
                        </a:lnSpc>
                        <a:spcBef>
                          <a:spcPts val="0"/>
                        </a:spcBef>
                        <a:spcAft>
                          <a:spcPts val="0"/>
                        </a:spcAft>
                        <a:buFont typeface="Symbol" panose="05050102010706020507" pitchFamily="18" charset="2"/>
                        <a:buChar char=""/>
                        <a:tabLst>
                          <a:tab pos="228600" algn="l"/>
                          <a:tab pos="457200" algn="l"/>
                        </a:tabLst>
                      </a:pPr>
                      <a:r>
                        <a:rPr lang="en-CA" sz="900" kern="1200" dirty="0">
                          <a:solidFill>
                            <a:schemeClr val="accent4"/>
                          </a:solidFill>
                          <a:effectLst/>
                          <a:latin typeface="+mn-lt"/>
                          <a:ea typeface="+mn-ea"/>
                          <a:cs typeface="+mn-cs"/>
                        </a:rPr>
                        <a:t>Changes to correspondence eligibility</a:t>
                      </a:r>
                      <a:endParaRPr lang="en-US" sz="900" kern="1200" dirty="0">
                        <a:solidFill>
                          <a:schemeClr val="accent4"/>
                        </a:solidFill>
                        <a:effectLst/>
                        <a:latin typeface="+mn-lt"/>
                        <a:ea typeface="+mn-ea"/>
                        <a:cs typeface="+mn-cs"/>
                      </a:endParaRPr>
                    </a:p>
                    <a:p>
                      <a:pPr marL="342900" marR="0" lvl="0" indent="-342900" algn="l" defTabSz="914400" rtl="0" eaLnBrk="1" latinLnBrk="0" hangingPunct="1">
                        <a:lnSpc>
                          <a:spcPct val="100000"/>
                        </a:lnSpc>
                        <a:spcBef>
                          <a:spcPts val="0"/>
                        </a:spcBef>
                        <a:spcAft>
                          <a:spcPts val="0"/>
                        </a:spcAft>
                        <a:buFont typeface="Symbol" panose="05050102010706020507" pitchFamily="18" charset="2"/>
                        <a:buChar char=""/>
                      </a:pPr>
                      <a:r>
                        <a:rPr lang="en-US" sz="900" kern="1200" dirty="0">
                          <a:solidFill>
                            <a:schemeClr val="accent4"/>
                          </a:solidFill>
                          <a:effectLst/>
                          <a:latin typeface="+mn-lt"/>
                          <a:ea typeface="+mn-ea"/>
                          <a:cs typeface="+mn-cs"/>
                        </a:rPr>
                        <a:t>Screening awareness campaign</a:t>
                      </a:r>
                    </a:p>
                  </a:txBody>
                  <a:tcPr marL="68580" marR="68580" marT="0" marB="0">
                    <a:solidFill>
                      <a:srgbClr val="FEFFFE"/>
                    </a:solidFill>
                  </a:tcPr>
                </a:tc>
                <a:tc>
                  <a:txBody>
                    <a:bodyPr/>
                    <a:lstStyle/>
                    <a:p>
                      <a:pPr marL="342900" marR="0" lvl="0" indent="-342900" algn="l" defTabSz="914400" rtl="0" eaLnBrk="1" latinLnBrk="0" hangingPunct="1">
                        <a:lnSpc>
                          <a:spcPct val="100000"/>
                        </a:lnSpc>
                        <a:spcBef>
                          <a:spcPts val="0"/>
                        </a:spcBef>
                        <a:spcAft>
                          <a:spcPts val="0"/>
                        </a:spcAft>
                        <a:buFont typeface="Symbol" panose="05050102010706020507" pitchFamily="18" charset="2"/>
                        <a:buChar char=""/>
                      </a:pPr>
                      <a:endParaRPr lang="en-US" sz="900" kern="1200" dirty="0">
                        <a:solidFill>
                          <a:schemeClr val="accent4"/>
                        </a:solidFill>
                        <a:effectLst/>
                        <a:latin typeface="+mn-lt"/>
                        <a:ea typeface="+mn-ea"/>
                        <a:cs typeface="+mn-cs"/>
                      </a:endParaRPr>
                    </a:p>
                  </a:txBody>
                  <a:tcPr marL="68580" marR="68580" marT="0" marB="0">
                    <a:solidFill>
                      <a:srgbClr val="FEFFFE"/>
                    </a:solidFill>
                  </a:tcPr>
                </a:tc>
                <a:tc>
                  <a:txBody>
                    <a:bodyPr/>
                    <a:lstStyle/>
                    <a:p>
                      <a:pPr marL="342900" marR="0" lvl="0" indent="-342900" algn="l" defTabSz="914400" rtl="0" eaLnBrk="1" latinLnBrk="0" hangingPunct="1">
                        <a:lnSpc>
                          <a:spcPct val="100000"/>
                        </a:lnSpc>
                        <a:spcBef>
                          <a:spcPts val="0"/>
                        </a:spcBef>
                        <a:spcAft>
                          <a:spcPts val="0"/>
                        </a:spcAft>
                        <a:buFont typeface="Symbol" panose="05050102010706020507" pitchFamily="18" charset="2"/>
                        <a:buChar char=""/>
                      </a:pPr>
                      <a:r>
                        <a:rPr lang="en-US" sz="900" kern="1200" dirty="0">
                          <a:solidFill>
                            <a:schemeClr val="accent4"/>
                          </a:solidFill>
                          <a:effectLst/>
                          <a:latin typeface="+mn-lt"/>
                          <a:ea typeface="+mn-ea"/>
                          <a:cs typeface="+mn-cs"/>
                        </a:rPr>
                        <a:t>Ontario Health (Cancer Care Ontario) has a Breast Cancer Awareness Month (BCAM) campaign each October. The campaign includes the development and dissemination of promotional materials to regions. </a:t>
                      </a:r>
                      <a:r>
                        <a:rPr lang="en-CA" sz="900" kern="1200" dirty="0">
                          <a:solidFill>
                            <a:schemeClr val="accent4"/>
                          </a:solidFill>
                          <a:effectLst/>
                          <a:latin typeface="+mn-lt"/>
                          <a:ea typeface="+mn-ea"/>
                          <a:cs typeface="+mn-cs"/>
                        </a:rPr>
                        <a:t>These materials include images which are representative of diverse groups.</a:t>
                      </a:r>
                      <a:endParaRPr lang="en-US" sz="900" kern="1200" dirty="0">
                        <a:solidFill>
                          <a:schemeClr val="accent4"/>
                        </a:solidFill>
                        <a:effectLst/>
                        <a:latin typeface="+mn-lt"/>
                        <a:ea typeface="+mn-ea"/>
                        <a:cs typeface="+mn-cs"/>
                      </a:endParaRPr>
                    </a:p>
                    <a:p>
                      <a:pPr marL="342900" marR="0" lvl="0" indent="-342900" algn="l" defTabSz="914400" rtl="0" eaLnBrk="1" latinLnBrk="0" hangingPunct="1">
                        <a:lnSpc>
                          <a:spcPct val="100000"/>
                        </a:lnSpc>
                        <a:spcBef>
                          <a:spcPts val="0"/>
                        </a:spcBef>
                        <a:spcAft>
                          <a:spcPts val="0"/>
                        </a:spcAft>
                        <a:buFont typeface="Symbol" panose="05050102010706020507" pitchFamily="18" charset="2"/>
                        <a:buChar char=""/>
                      </a:pPr>
                      <a:r>
                        <a:rPr lang="en-US" sz="900" kern="1200" dirty="0">
                          <a:solidFill>
                            <a:schemeClr val="accent4"/>
                          </a:solidFill>
                          <a:effectLst/>
                          <a:latin typeface="+mn-lt"/>
                          <a:ea typeface="+mn-ea"/>
                          <a:cs typeface="+mn-cs"/>
                        </a:rPr>
                        <a:t>Ontario Health (Cancer Care Ontario) will translate program material and inquiry responses in various languages upon request.</a:t>
                      </a:r>
                    </a:p>
                    <a:p>
                      <a:pPr marL="342900" marR="0" lvl="0" indent="-342900" algn="l" defTabSz="914400" rtl="0" eaLnBrk="1" latinLnBrk="0" hangingPunct="1">
                        <a:lnSpc>
                          <a:spcPct val="100000"/>
                        </a:lnSpc>
                        <a:spcBef>
                          <a:spcPts val="0"/>
                        </a:spcBef>
                        <a:spcAft>
                          <a:spcPts val="0"/>
                        </a:spcAft>
                        <a:buFont typeface="Symbol" panose="05050102010706020507" pitchFamily="18" charset="2"/>
                        <a:buChar char=""/>
                      </a:pPr>
                      <a:r>
                        <a:rPr lang="en-US" sz="900" kern="1200" dirty="0">
                          <a:solidFill>
                            <a:schemeClr val="accent4"/>
                          </a:solidFill>
                          <a:effectLst/>
                          <a:latin typeface="+mn-lt"/>
                          <a:ea typeface="+mn-ea"/>
                          <a:cs typeface="+mn-cs"/>
                        </a:rPr>
                        <a:t>Ontario has two mobile screening coaches that offer cancer screening services (including breast screening) in the North West and Hamilton Niagara Haldimand Brant regions.</a:t>
                      </a:r>
                    </a:p>
                    <a:p>
                      <a:pPr marL="342900" marR="0" lvl="0" indent="-342900" algn="l" defTabSz="914400" rtl="0" eaLnBrk="1" latinLnBrk="0" hangingPunct="1">
                        <a:lnSpc>
                          <a:spcPct val="100000"/>
                        </a:lnSpc>
                        <a:spcBef>
                          <a:spcPts val="0"/>
                        </a:spcBef>
                        <a:spcAft>
                          <a:spcPts val="0"/>
                        </a:spcAft>
                        <a:buFont typeface="Symbol" panose="05050102010706020507" pitchFamily="18" charset="2"/>
                        <a:buChar char=""/>
                      </a:pPr>
                      <a:r>
                        <a:rPr lang="en-US" sz="900" kern="1200" dirty="0">
                          <a:solidFill>
                            <a:schemeClr val="accent4"/>
                          </a:solidFill>
                          <a:effectLst/>
                          <a:latin typeface="+mn-lt"/>
                          <a:ea typeface="+mn-ea"/>
                          <a:cs typeface="+mn-cs"/>
                        </a:rPr>
                        <a:t>A referral from a primary care provider is not required for screening through the Ontario Breast Screening Program (OBSP)_</a:t>
                      </a:r>
                    </a:p>
                    <a:p>
                      <a:pPr marL="342900" marR="0" lvl="0" indent="-342900" algn="l" defTabSz="914400" rtl="0" eaLnBrk="1" latinLnBrk="0" hangingPunct="1">
                        <a:lnSpc>
                          <a:spcPct val="100000"/>
                        </a:lnSpc>
                        <a:spcBef>
                          <a:spcPts val="0"/>
                        </a:spcBef>
                        <a:spcAft>
                          <a:spcPts val="0"/>
                        </a:spcAft>
                        <a:buFont typeface="Symbol" panose="05050102010706020507" pitchFamily="18" charset="2"/>
                        <a:buChar char=""/>
                      </a:pPr>
                      <a:r>
                        <a:rPr lang="en-US" sz="900" kern="1200" dirty="0">
                          <a:solidFill>
                            <a:schemeClr val="accent4"/>
                          </a:solidFill>
                          <a:effectLst/>
                          <a:latin typeface="+mn-lt"/>
                          <a:ea typeface="+mn-ea"/>
                          <a:cs typeface="+mn-cs"/>
                        </a:rPr>
                        <a:t>Screening through the OBSP is free for those eligible for the program. Ontario Health Insurance Plan coverage is also not required for people eligible for the OBSP.  </a:t>
                      </a:r>
                    </a:p>
                    <a:p>
                      <a:pPr marL="342900" marR="0" lvl="0" indent="-342900" algn="l" defTabSz="914400" rtl="0" eaLnBrk="1" latinLnBrk="0" hangingPunct="1">
                        <a:lnSpc>
                          <a:spcPct val="100000"/>
                        </a:lnSpc>
                        <a:spcBef>
                          <a:spcPts val="0"/>
                        </a:spcBef>
                        <a:spcAft>
                          <a:spcPts val="0"/>
                        </a:spcAft>
                        <a:buFont typeface="Symbol" panose="05050102010706020507" pitchFamily="18" charset="2"/>
                        <a:buChar char=""/>
                      </a:pPr>
                      <a:r>
                        <a:rPr lang="en-US" sz="900" kern="1200" dirty="0">
                          <a:solidFill>
                            <a:schemeClr val="accent4"/>
                          </a:solidFill>
                          <a:effectLst/>
                          <a:latin typeface="+mn-lt"/>
                          <a:ea typeface="+mn-ea"/>
                          <a:cs typeface="+mn-cs"/>
                        </a:rPr>
                        <a:t>The Ontario Ministry of Health issued a directive to pause non-essential screening services in the spring of 2020 as a result of the COVID-19 pandemic. This included a pause in invitation and recall letters, which gradually resumed beginning in December 2020. Recognizing that people who were 74 during the correspondence pause may have since turned 75 (and would no longer be eligible to receive letters within our typical correspondence campaign), the upper age limit for invitation and recall letter correspondence campaigns was extended by one year to ensure those who did not screen due to the pandemic receive notifications to screen</a:t>
                      </a:r>
                    </a:p>
                    <a:p>
                      <a:pPr marL="342900" marR="0" lvl="0" indent="-342900" algn="l" defTabSz="914400" rtl="0" eaLnBrk="1" latinLnBrk="0" hangingPunct="1">
                        <a:lnSpc>
                          <a:spcPct val="100000"/>
                        </a:lnSpc>
                        <a:spcBef>
                          <a:spcPts val="0"/>
                        </a:spcBef>
                        <a:spcAft>
                          <a:spcPts val="0"/>
                        </a:spcAft>
                        <a:buFont typeface="Symbol" panose="05050102010706020507" pitchFamily="18" charset="2"/>
                        <a:buChar char=""/>
                      </a:pPr>
                      <a:r>
                        <a:rPr lang="en-US" sz="900" kern="1200" dirty="0">
                          <a:solidFill>
                            <a:schemeClr val="accent4"/>
                          </a:solidFill>
                          <a:effectLst/>
                          <a:latin typeface="+mn-lt"/>
                          <a:ea typeface="+mn-ea"/>
                          <a:cs typeface="+mn-cs"/>
                        </a:rPr>
                        <a:t>The Ontario’s Ministry of Health will be leading a public campaign to remind people about the importance of regular cancer screening in September 2021 and have provided Ontario Health (Cancer Care Ontario) with support to develop additional strategies to support COVID-19 recovery</a:t>
                      </a:r>
                    </a:p>
                  </a:txBody>
                  <a:tcPr marL="68580" marR="68580" marT="0" marB="0">
                    <a:solidFill>
                      <a:srgbClr val="FEFFFE"/>
                    </a:solidFill>
                  </a:tcPr>
                </a:tc>
                <a:extLst>
                  <a:ext uri="{0D108BD9-81ED-4DB2-BD59-A6C34878D82A}">
                    <a16:rowId xmlns:a16="http://schemas.microsoft.com/office/drawing/2014/main" val="1996883341"/>
                  </a:ext>
                </a:extLst>
              </a:tr>
              <a:tr h="217856">
                <a:tc>
                  <a:txBody>
                    <a:bodyPr/>
                    <a:lstStyle/>
                    <a:p>
                      <a:pPr marL="0" marR="0" algn="ctr">
                        <a:lnSpc>
                          <a:spcPct val="107000"/>
                        </a:lnSpc>
                        <a:spcBef>
                          <a:spcPts val="720"/>
                        </a:spcBef>
                        <a:spcAft>
                          <a:spcPts val="0"/>
                        </a:spcAft>
                      </a:pPr>
                      <a:r>
                        <a:rPr lang="en-US" sz="900" dirty="0">
                          <a:solidFill>
                            <a:schemeClr val="accent4"/>
                          </a:solidFill>
                          <a:effectLst/>
                          <a:latin typeface="Calibri" panose="020F0502020204030204" pitchFamily="34" charset="0"/>
                          <a:ea typeface="Yu Mincho" panose="02020400000000000000" pitchFamily="18" charset="-128"/>
                          <a:cs typeface="Arial" panose="020B0604020202020204" pitchFamily="34" charset="0"/>
                        </a:rPr>
                        <a:t>QC</a:t>
                      </a:r>
                    </a:p>
                  </a:txBody>
                  <a:tcPr marL="30492" marR="30492" marT="0" marB="0">
                    <a:solidFill>
                      <a:schemeClr val="accent2">
                        <a:lumMod val="20000"/>
                        <a:lumOff val="80000"/>
                      </a:schemeClr>
                    </a:solidFill>
                  </a:tcPr>
                </a:tc>
                <a:tc>
                  <a:txBody>
                    <a:bodyPr/>
                    <a:lstStyle/>
                    <a:p>
                      <a:pPr marL="342900" marR="0" lvl="0" indent="-342900">
                        <a:lnSpc>
                          <a:spcPct val="107000"/>
                        </a:lnSpc>
                        <a:spcBef>
                          <a:spcPts val="100"/>
                        </a:spcBef>
                        <a:spcAft>
                          <a:spcPts val="100"/>
                        </a:spcAft>
                        <a:buFont typeface="Symbol" panose="05050102010706020507" pitchFamily="18" charset="2"/>
                        <a:buChar char=""/>
                      </a:pPr>
                      <a:r>
                        <a:rPr lang="en-US" sz="900" kern="1200" dirty="0">
                          <a:solidFill>
                            <a:schemeClr val="accent4"/>
                          </a:solidFill>
                          <a:effectLst/>
                          <a:latin typeface="+mn-lt"/>
                          <a:ea typeface="+mn-ea"/>
                          <a:cs typeface="+mn-cs"/>
                        </a:rPr>
                        <a:t>People without a primary care provider</a:t>
                      </a:r>
                    </a:p>
                  </a:txBody>
                  <a:tcPr marL="68580" marR="68580" marT="0" marB="0">
                    <a:solidFill>
                      <a:srgbClr val="FEFFFE"/>
                    </a:solidFill>
                  </a:tcPr>
                </a:tc>
                <a:tc>
                  <a:txBody>
                    <a:bodyPr/>
                    <a:lstStyle/>
                    <a:p>
                      <a:pPr marL="99695" marR="0">
                        <a:lnSpc>
                          <a:spcPct val="107000"/>
                        </a:lnSpc>
                        <a:spcBef>
                          <a:spcPts val="100"/>
                        </a:spcBef>
                        <a:spcAft>
                          <a:spcPts val="100"/>
                        </a:spcAft>
                      </a:pPr>
                      <a:r>
                        <a:rPr lang="en-US" sz="900" kern="1200" dirty="0">
                          <a:solidFill>
                            <a:schemeClr val="accent4"/>
                          </a:solidFill>
                          <a:effectLst/>
                          <a:latin typeface="+mn-lt"/>
                          <a:ea typeface="+mn-ea"/>
                          <a:cs typeface="+mn-cs"/>
                        </a:rPr>
                        <a:t>Voluntary Program PCP is assigned to the participant</a:t>
                      </a:r>
                    </a:p>
                  </a:txBody>
                  <a:tcPr marL="68580" marR="68580" marT="0" marB="0">
                    <a:solidFill>
                      <a:srgbClr val="FEFFFE"/>
                    </a:solidFill>
                  </a:tcPr>
                </a:tc>
                <a:tc>
                  <a:txBody>
                    <a:bodyPr/>
                    <a:lstStyle/>
                    <a:p>
                      <a:pPr marL="99695" marR="0">
                        <a:lnSpc>
                          <a:spcPct val="107000"/>
                        </a:lnSpc>
                        <a:spcBef>
                          <a:spcPts val="720"/>
                        </a:spcBef>
                        <a:spcAft>
                          <a:spcPts val="720"/>
                        </a:spcAft>
                      </a:pPr>
                      <a:r>
                        <a:rPr lang="en-US" sz="900" kern="1200" dirty="0">
                          <a:solidFill>
                            <a:schemeClr val="accent4"/>
                          </a:solidFill>
                          <a:effectLst/>
                          <a:latin typeface="+mn-lt"/>
                          <a:ea typeface="+mn-ea"/>
                          <a:cs typeface="+mn-cs"/>
                        </a:rPr>
                        <a:t> </a:t>
                      </a:r>
                    </a:p>
                  </a:txBody>
                  <a:tcPr marL="68580" marR="68580" marT="0" marB="0">
                    <a:solidFill>
                      <a:srgbClr val="FEFFFE"/>
                    </a:solidFill>
                  </a:tcPr>
                </a:tc>
                <a:tc>
                  <a:txBody>
                    <a:bodyPr/>
                    <a:lstStyle/>
                    <a:p>
                      <a:pPr marL="228600" marR="0" indent="-228600">
                        <a:spcBef>
                          <a:spcPts val="720"/>
                        </a:spcBef>
                        <a:spcAft>
                          <a:spcPts val="720"/>
                        </a:spcAft>
                        <a:tabLst>
                          <a:tab pos="228600" algn="l"/>
                          <a:tab pos="457200" algn="l"/>
                        </a:tabLst>
                      </a:pPr>
                      <a:r>
                        <a:rPr lang="en-CA" sz="900" kern="1200" dirty="0">
                          <a:solidFill>
                            <a:schemeClr val="accent4"/>
                          </a:solidFill>
                          <a:effectLst/>
                          <a:latin typeface="+mn-lt"/>
                          <a:ea typeface="+mn-ea"/>
                          <a:cs typeface="+mn-cs"/>
                        </a:rPr>
                        <a:t> </a:t>
                      </a:r>
                      <a:endParaRPr lang="en-US" sz="900" kern="1200" dirty="0">
                        <a:solidFill>
                          <a:schemeClr val="accent4"/>
                        </a:solidFill>
                        <a:effectLst/>
                        <a:latin typeface="+mn-lt"/>
                        <a:ea typeface="+mn-ea"/>
                        <a:cs typeface="+mn-cs"/>
                      </a:endParaRPr>
                    </a:p>
                  </a:txBody>
                  <a:tcPr marL="68580" marR="68580" marT="0" marB="0">
                    <a:solidFill>
                      <a:srgbClr val="FEFFFE"/>
                    </a:solidFill>
                  </a:tcPr>
                </a:tc>
                <a:extLst>
                  <a:ext uri="{0D108BD9-81ED-4DB2-BD59-A6C34878D82A}">
                    <a16:rowId xmlns:a16="http://schemas.microsoft.com/office/drawing/2014/main" val="675305120"/>
                  </a:ext>
                </a:extLst>
              </a:tr>
              <a:tr h="758504">
                <a:tc>
                  <a:txBody>
                    <a:bodyPr/>
                    <a:lstStyle/>
                    <a:p>
                      <a:pPr marL="0" marR="0" algn="ctr">
                        <a:lnSpc>
                          <a:spcPct val="107000"/>
                        </a:lnSpc>
                        <a:spcBef>
                          <a:spcPts val="720"/>
                        </a:spcBef>
                        <a:spcAft>
                          <a:spcPts val="0"/>
                        </a:spcAft>
                      </a:pPr>
                      <a:r>
                        <a:rPr lang="en-US" sz="900" dirty="0">
                          <a:solidFill>
                            <a:schemeClr val="accent4"/>
                          </a:solidFill>
                          <a:effectLst/>
                          <a:latin typeface="Calibri" panose="020F0502020204030204" pitchFamily="34" charset="0"/>
                          <a:ea typeface="Yu Mincho" panose="02020400000000000000" pitchFamily="18" charset="-128"/>
                          <a:cs typeface="Arial" panose="020B0604020202020204" pitchFamily="34" charset="0"/>
                        </a:rPr>
                        <a:t>NB</a:t>
                      </a:r>
                    </a:p>
                  </a:txBody>
                  <a:tcPr marL="30492" marR="30492" marT="0" marB="0">
                    <a:solidFill>
                      <a:schemeClr val="accent2">
                        <a:lumMod val="20000"/>
                        <a:lumOff val="80000"/>
                      </a:schemeClr>
                    </a:solidFill>
                  </a:tcPr>
                </a:tc>
                <a:tc>
                  <a:txBody>
                    <a:bodyPr/>
                    <a:lstStyle/>
                    <a:p>
                      <a:pPr marL="342900" marR="0" lvl="0" indent="-342900" algn="l" defTabSz="914400" rtl="0" eaLnBrk="1" latinLnBrk="0" hangingPunct="1">
                        <a:lnSpc>
                          <a:spcPct val="100000"/>
                        </a:lnSpc>
                        <a:spcBef>
                          <a:spcPts val="0"/>
                        </a:spcBef>
                        <a:spcAft>
                          <a:spcPts val="0"/>
                        </a:spcAft>
                        <a:buFont typeface="Symbol" panose="05050102010706020507" pitchFamily="18" charset="2"/>
                        <a:buChar char=""/>
                      </a:pPr>
                      <a:r>
                        <a:rPr lang="en-US" sz="900" kern="1200" dirty="0">
                          <a:solidFill>
                            <a:schemeClr val="accent4"/>
                          </a:solidFill>
                          <a:effectLst/>
                          <a:latin typeface="+mn-lt"/>
                          <a:ea typeface="+mn-ea"/>
                          <a:cs typeface="+mn-cs"/>
                        </a:rPr>
                        <a:t>People without a primary care provider</a:t>
                      </a:r>
                    </a:p>
                    <a:p>
                      <a:pPr marL="342900" marR="0" lvl="0" indent="-342900" algn="l" defTabSz="914400" rtl="0" eaLnBrk="1" latinLnBrk="0" hangingPunct="1">
                        <a:lnSpc>
                          <a:spcPct val="100000"/>
                        </a:lnSpc>
                        <a:spcBef>
                          <a:spcPts val="0"/>
                        </a:spcBef>
                        <a:spcAft>
                          <a:spcPts val="0"/>
                        </a:spcAft>
                        <a:buFont typeface="Symbol" panose="05050102010706020507" pitchFamily="18" charset="2"/>
                        <a:buChar char=""/>
                      </a:pPr>
                      <a:r>
                        <a:rPr lang="en-US" sz="900" kern="1200" dirty="0">
                          <a:solidFill>
                            <a:schemeClr val="accent4"/>
                          </a:solidFill>
                          <a:effectLst/>
                          <a:latin typeface="+mn-lt"/>
                          <a:ea typeface="+mn-ea"/>
                          <a:cs typeface="+mn-cs"/>
                        </a:rPr>
                        <a:t>Specific geographic area</a:t>
                      </a:r>
                    </a:p>
                    <a:p>
                      <a:pPr marL="342900" marR="0" lvl="0" indent="-342900" algn="l" defTabSz="914400" rtl="0" eaLnBrk="1" latinLnBrk="0" hangingPunct="1">
                        <a:lnSpc>
                          <a:spcPct val="100000"/>
                        </a:lnSpc>
                        <a:spcBef>
                          <a:spcPts val="0"/>
                        </a:spcBef>
                        <a:spcAft>
                          <a:spcPts val="0"/>
                        </a:spcAft>
                        <a:buFont typeface="Symbol" panose="05050102010706020507" pitchFamily="18" charset="2"/>
                        <a:buChar char=""/>
                      </a:pPr>
                      <a:r>
                        <a:rPr lang="en-US" sz="900" kern="1200" dirty="0">
                          <a:solidFill>
                            <a:schemeClr val="accent4"/>
                          </a:solidFill>
                          <a:effectLst/>
                          <a:latin typeface="+mn-lt"/>
                          <a:ea typeface="+mn-ea"/>
                          <a:cs typeface="+mn-cs"/>
                        </a:rPr>
                        <a:t>Immigrants and refugees</a:t>
                      </a:r>
                    </a:p>
                  </a:txBody>
                  <a:tcPr marL="68580" marR="68580" marT="0" marB="0">
                    <a:solidFill>
                      <a:srgbClr val="FEFFFE"/>
                    </a:solidFill>
                  </a:tcPr>
                </a:tc>
                <a:tc>
                  <a:txBody>
                    <a:bodyPr/>
                    <a:lstStyle/>
                    <a:p>
                      <a:pPr marL="342900" marR="0" lvl="0" indent="-342900" algn="l" defTabSz="914400" rtl="0" eaLnBrk="1" latinLnBrk="0" hangingPunct="1">
                        <a:lnSpc>
                          <a:spcPct val="100000"/>
                        </a:lnSpc>
                        <a:spcBef>
                          <a:spcPts val="0"/>
                        </a:spcBef>
                        <a:spcAft>
                          <a:spcPts val="0"/>
                        </a:spcAft>
                        <a:buFont typeface="+mj-lt"/>
                        <a:buAutoNum type="arabicPeriod"/>
                      </a:pPr>
                      <a:r>
                        <a:rPr lang="en-US" sz="900" kern="1200" dirty="0">
                          <a:solidFill>
                            <a:schemeClr val="accent4"/>
                          </a:solidFill>
                          <a:effectLst/>
                          <a:latin typeface="+mn-lt"/>
                          <a:ea typeface="+mn-ea"/>
                          <a:cs typeface="+mn-cs"/>
                        </a:rPr>
                        <a:t>Program provides information on local breast screening clinics offering mammograms to those without a PCP </a:t>
                      </a:r>
                    </a:p>
                    <a:p>
                      <a:pPr marL="342900" marR="0" lvl="0" indent="-342900" algn="l" defTabSz="914400" rtl="0" eaLnBrk="1" latinLnBrk="0" hangingPunct="1">
                        <a:lnSpc>
                          <a:spcPct val="100000"/>
                        </a:lnSpc>
                        <a:spcBef>
                          <a:spcPts val="0"/>
                        </a:spcBef>
                        <a:spcAft>
                          <a:spcPts val="0"/>
                        </a:spcAft>
                        <a:buFont typeface="+mj-lt"/>
                        <a:buAutoNum type="arabicPeriod"/>
                      </a:pPr>
                      <a:r>
                        <a:rPr lang="en-US" sz="900" kern="1200" dirty="0">
                          <a:solidFill>
                            <a:schemeClr val="accent4"/>
                          </a:solidFill>
                          <a:effectLst/>
                          <a:latin typeface="+mn-lt"/>
                          <a:ea typeface="+mn-ea"/>
                          <a:cs typeface="+mn-cs"/>
                        </a:rPr>
                        <a:t>Target strategies to improve participation.</a:t>
                      </a:r>
                    </a:p>
                    <a:p>
                      <a:pPr marL="342900" marR="0" lvl="0" indent="-342900" algn="l" defTabSz="914400" rtl="0" eaLnBrk="1" latinLnBrk="0" hangingPunct="1">
                        <a:lnSpc>
                          <a:spcPct val="100000"/>
                        </a:lnSpc>
                        <a:spcBef>
                          <a:spcPts val="0"/>
                        </a:spcBef>
                        <a:spcAft>
                          <a:spcPts val="0"/>
                        </a:spcAft>
                        <a:buFont typeface="+mj-lt"/>
                        <a:buAutoNum type="arabicPeriod"/>
                      </a:pPr>
                      <a:r>
                        <a:rPr lang="en-US" sz="900" kern="1200" dirty="0">
                          <a:solidFill>
                            <a:schemeClr val="accent4"/>
                          </a:solidFill>
                          <a:effectLst/>
                          <a:latin typeface="+mn-lt"/>
                          <a:ea typeface="+mn-ea"/>
                          <a:cs typeface="+mn-cs"/>
                        </a:rPr>
                        <a:t>Provide program Information/education by working with Multicultural Associations.</a:t>
                      </a:r>
                    </a:p>
                  </a:txBody>
                  <a:tcPr marL="68580" marR="68580" marT="0" marB="0">
                    <a:solidFill>
                      <a:srgbClr val="FEFFFE"/>
                    </a:solidFill>
                  </a:tcPr>
                </a:tc>
                <a:tc>
                  <a:txBody>
                    <a:bodyPr/>
                    <a:lstStyle/>
                    <a:p>
                      <a:pPr marL="0" marR="0" lvl="0" indent="0" algn="l" defTabSz="914400" rtl="0" eaLnBrk="1" latinLnBrk="0" hangingPunct="1">
                        <a:lnSpc>
                          <a:spcPct val="100000"/>
                        </a:lnSpc>
                        <a:spcBef>
                          <a:spcPts val="0"/>
                        </a:spcBef>
                        <a:spcAft>
                          <a:spcPts val="0"/>
                        </a:spcAft>
                        <a:buFont typeface="+mj-lt"/>
                        <a:buNone/>
                      </a:pPr>
                      <a:r>
                        <a:rPr lang="en-US" sz="900" kern="1200" dirty="0">
                          <a:solidFill>
                            <a:schemeClr val="accent4"/>
                          </a:solidFill>
                          <a:effectLst/>
                          <a:latin typeface="+mn-lt"/>
                          <a:ea typeface="+mn-ea"/>
                          <a:cs typeface="+mn-cs"/>
                        </a:rPr>
                        <a:t>All: ✓</a:t>
                      </a:r>
                    </a:p>
                    <a:p>
                      <a:pPr marL="0" marR="0" lvl="0" indent="0" algn="l" defTabSz="914400" rtl="0" eaLnBrk="1" latinLnBrk="0" hangingPunct="1">
                        <a:lnSpc>
                          <a:spcPct val="100000"/>
                        </a:lnSpc>
                        <a:spcBef>
                          <a:spcPts val="0"/>
                        </a:spcBef>
                        <a:spcAft>
                          <a:spcPts val="0"/>
                        </a:spcAft>
                        <a:buFont typeface="+mj-lt"/>
                        <a:buNone/>
                      </a:pPr>
                      <a:endParaRPr lang="en-US" sz="900" kern="1200" dirty="0">
                        <a:solidFill>
                          <a:schemeClr val="accent4"/>
                        </a:solidFill>
                        <a:effectLst/>
                        <a:latin typeface="+mn-lt"/>
                        <a:ea typeface="+mn-ea"/>
                        <a:cs typeface="+mn-cs"/>
                      </a:endParaRPr>
                    </a:p>
                  </a:txBody>
                  <a:tcPr marL="68580" marR="68580" marT="0" marB="0">
                    <a:solidFill>
                      <a:srgbClr val="FEFFFE"/>
                    </a:solidFill>
                  </a:tcPr>
                </a:tc>
                <a:tc>
                  <a:txBody>
                    <a:bodyPr/>
                    <a:lstStyle/>
                    <a:p>
                      <a:pPr marL="342900" marR="0" lvl="0" indent="-342900" algn="l" defTabSz="914400" rtl="0" eaLnBrk="1" latinLnBrk="0" hangingPunct="1">
                        <a:lnSpc>
                          <a:spcPct val="100000"/>
                        </a:lnSpc>
                        <a:spcBef>
                          <a:spcPts val="0"/>
                        </a:spcBef>
                        <a:spcAft>
                          <a:spcPts val="0"/>
                        </a:spcAft>
                        <a:buFont typeface="Symbol" panose="05050102010706020507" pitchFamily="18" charset="2"/>
                        <a:buChar char=""/>
                      </a:pPr>
                      <a:r>
                        <a:rPr lang="en-US" sz="900" kern="1200" dirty="0">
                          <a:solidFill>
                            <a:schemeClr val="accent4"/>
                          </a:solidFill>
                          <a:effectLst/>
                          <a:latin typeface="+mn-lt"/>
                          <a:ea typeface="+mn-ea"/>
                          <a:cs typeface="+mn-cs"/>
                        </a:rPr>
                        <a:t>Participants can call toll free screening line or go to the GNB website to access information on available clinics offering mammography to eligible participants.</a:t>
                      </a:r>
                    </a:p>
                    <a:p>
                      <a:pPr marL="342900" marR="0" lvl="0" indent="-342900" algn="l" defTabSz="914400" rtl="0" eaLnBrk="1" latinLnBrk="0" hangingPunct="1">
                        <a:lnSpc>
                          <a:spcPct val="100000"/>
                        </a:lnSpc>
                        <a:spcBef>
                          <a:spcPts val="0"/>
                        </a:spcBef>
                        <a:spcAft>
                          <a:spcPts val="0"/>
                        </a:spcAft>
                        <a:buFont typeface="Symbol" panose="05050102010706020507" pitchFamily="18" charset="2"/>
                        <a:buChar char=""/>
                      </a:pPr>
                      <a:r>
                        <a:rPr lang="en-US" sz="900" kern="1200" dirty="0">
                          <a:solidFill>
                            <a:schemeClr val="accent4"/>
                          </a:solidFill>
                          <a:effectLst/>
                          <a:latin typeface="+mn-lt"/>
                          <a:ea typeface="+mn-ea"/>
                          <a:cs typeface="+mn-cs"/>
                        </a:rPr>
                        <a:t>Using GIS mapping, the program is able to identify areas of low participation in order to further assess community needs and services. </a:t>
                      </a:r>
                    </a:p>
                    <a:p>
                      <a:pPr marL="342900" marR="0" lvl="0" indent="-342900" algn="l" defTabSz="914400" rtl="0" eaLnBrk="1" latinLnBrk="0" hangingPunct="1">
                        <a:lnSpc>
                          <a:spcPct val="100000"/>
                        </a:lnSpc>
                        <a:spcBef>
                          <a:spcPts val="0"/>
                        </a:spcBef>
                        <a:spcAft>
                          <a:spcPts val="0"/>
                        </a:spcAft>
                        <a:buFont typeface="Symbol" panose="05050102010706020507" pitchFamily="18" charset="2"/>
                        <a:buChar char=""/>
                      </a:pPr>
                      <a:r>
                        <a:rPr lang="en-US" sz="900" kern="1200" dirty="0">
                          <a:solidFill>
                            <a:schemeClr val="accent4"/>
                          </a:solidFill>
                          <a:effectLst/>
                          <a:latin typeface="+mn-lt"/>
                          <a:ea typeface="+mn-ea"/>
                          <a:cs typeface="+mn-cs"/>
                        </a:rPr>
                        <a:t>Offer informational sessions (virtual or in person) and/or promotional materials with screening information; assess information and language needs and adapt or develop tools, when able.</a:t>
                      </a:r>
                    </a:p>
                  </a:txBody>
                  <a:tcPr marL="68580" marR="68580" marT="0" marB="0">
                    <a:solidFill>
                      <a:srgbClr val="FEFFFE"/>
                    </a:solidFill>
                  </a:tcPr>
                </a:tc>
                <a:extLst>
                  <a:ext uri="{0D108BD9-81ED-4DB2-BD59-A6C34878D82A}">
                    <a16:rowId xmlns:a16="http://schemas.microsoft.com/office/drawing/2014/main" val="1834019753"/>
                  </a:ext>
                </a:extLst>
              </a:tr>
              <a:tr h="738638">
                <a:tc>
                  <a:txBody>
                    <a:bodyPr/>
                    <a:lstStyle/>
                    <a:p>
                      <a:pPr marL="0" marR="0" algn="ctr">
                        <a:lnSpc>
                          <a:spcPct val="107000"/>
                        </a:lnSpc>
                        <a:spcBef>
                          <a:spcPts val="720"/>
                        </a:spcBef>
                        <a:spcAft>
                          <a:spcPts val="0"/>
                        </a:spcAft>
                      </a:pPr>
                      <a:r>
                        <a:rPr lang="en-US" sz="900" dirty="0">
                          <a:solidFill>
                            <a:schemeClr val="accent4"/>
                          </a:solidFill>
                          <a:effectLst/>
                          <a:latin typeface="Calibri" panose="020F0502020204030204" pitchFamily="34" charset="0"/>
                          <a:ea typeface="Yu Mincho" panose="02020400000000000000" pitchFamily="18" charset="-128"/>
                          <a:cs typeface="Arial" panose="020B0604020202020204" pitchFamily="34" charset="0"/>
                        </a:rPr>
                        <a:t>NS^</a:t>
                      </a:r>
                    </a:p>
                  </a:txBody>
                  <a:tcPr marL="30492" marR="30492" marT="0" marB="0">
                    <a:solidFill>
                      <a:schemeClr val="accent2">
                        <a:lumMod val="20000"/>
                        <a:lumOff val="80000"/>
                      </a:schemeClr>
                    </a:solidFill>
                  </a:tcPr>
                </a:tc>
                <a:tc>
                  <a:txBody>
                    <a:bodyPr/>
                    <a:lstStyle/>
                    <a:p>
                      <a:pPr marL="342900" marR="0" lvl="0" indent="-342900" algn="l" defTabSz="914400" rtl="0" eaLnBrk="1" latinLnBrk="0" hangingPunct="1">
                        <a:lnSpc>
                          <a:spcPct val="100000"/>
                        </a:lnSpc>
                        <a:spcBef>
                          <a:spcPts val="0"/>
                        </a:spcBef>
                        <a:spcAft>
                          <a:spcPts val="0"/>
                        </a:spcAft>
                        <a:buFont typeface="Symbol" panose="05050102010706020507" pitchFamily="18" charset="2"/>
                        <a:buChar char=""/>
                        <a:tabLst>
                          <a:tab pos="228600" algn="l"/>
                          <a:tab pos="457200" algn="l"/>
                        </a:tabLst>
                      </a:pPr>
                      <a:r>
                        <a:rPr lang="en-CA" sz="900" kern="1200" dirty="0">
                          <a:solidFill>
                            <a:schemeClr val="accent4"/>
                          </a:solidFill>
                          <a:effectLst/>
                          <a:latin typeface="+mn-lt"/>
                          <a:ea typeface="+mn-ea"/>
                          <a:cs typeface="+mn-cs"/>
                        </a:rPr>
                        <a:t>Incarcerated people</a:t>
                      </a:r>
                      <a:endParaRPr lang="en-US" sz="900" kern="1200" dirty="0">
                        <a:solidFill>
                          <a:schemeClr val="accent4"/>
                        </a:solidFill>
                        <a:effectLst/>
                        <a:latin typeface="+mn-lt"/>
                        <a:ea typeface="+mn-ea"/>
                        <a:cs typeface="+mn-cs"/>
                      </a:endParaRPr>
                    </a:p>
                    <a:p>
                      <a:pPr marL="342900" marR="0" lvl="0" indent="-342900" algn="l" defTabSz="914400" rtl="0" eaLnBrk="1" latinLnBrk="0" hangingPunct="1">
                        <a:lnSpc>
                          <a:spcPct val="100000"/>
                        </a:lnSpc>
                        <a:spcBef>
                          <a:spcPts val="0"/>
                        </a:spcBef>
                        <a:spcAft>
                          <a:spcPts val="0"/>
                        </a:spcAft>
                        <a:buFont typeface="Symbol" panose="05050102010706020507" pitchFamily="18" charset="2"/>
                        <a:buChar char=""/>
                      </a:pPr>
                      <a:r>
                        <a:rPr lang="en-US" sz="900" kern="1200" dirty="0">
                          <a:solidFill>
                            <a:schemeClr val="accent4"/>
                          </a:solidFill>
                          <a:effectLst/>
                          <a:latin typeface="+mn-lt"/>
                          <a:ea typeface="+mn-ea"/>
                          <a:cs typeface="+mn-cs"/>
                        </a:rPr>
                        <a:t>New immigrants</a:t>
                      </a:r>
                    </a:p>
                  </a:txBody>
                  <a:tcPr marL="68580" marR="68580" marT="0" marB="0">
                    <a:solidFill>
                      <a:srgbClr val="FEFFFE"/>
                    </a:solidFill>
                  </a:tcPr>
                </a:tc>
                <a:tc>
                  <a:txBody>
                    <a:bodyPr/>
                    <a:lstStyle/>
                    <a:p>
                      <a:pPr marL="342900" marR="0" lvl="0" indent="-342900" algn="l" defTabSz="914400" rtl="0" eaLnBrk="1" latinLnBrk="0" hangingPunct="1">
                        <a:lnSpc>
                          <a:spcPct val="100000"/>
                        </a:lnSpc>
                        <a:spcBef>
                          <a:spcPts val="0"/>
                        </a:spcBef>
                        <a:spcAft>
                          <a:spcPts val="0"/>
                        </a:spcAft>
                        <a:buFont typeface="Symbol" panose="05050102010706020507" pitchFamily="18" charset="2"/>
                        <a:buChar char=""/>
                        <a:tabLst>
                          <a:tab pos="228600" algn="l"/>
                          <a:tab pos="457200" algn="l"/>
                        </a:tabLst>
                      </a:pPr>
                      <a:r>
                        <a:rPr lang="en-CA" sz="900" kern="1200" dirty="0">
                          <a:solidFill>
                            <a:schemeClr val="accent4"/>
                          </a:solidFill>
                          <a:effectLst/>
                          <a:latin typeface="+mn-lt"/>
                          <a:ea typeface="+mn-ea"/>
                          <a:cs typeface="+mn-cs"/>
                        </a:rPr>
                        <a:t>Education (group)</a:t>
                      </a:r>
                      <a:endParaRPr lang="en-US" sz="900" kern="1200" dirty="0">
                        <a:solidFill>
                          <a:schemeClr val="accent4"/>
                        </a:solidFill>
                        <a:effectLst/>
                        <a:latin typeface="+mn-lt"/>
                        <a:ea typeface="+mn-ea"/>
                        <a:cs typeface="+mn-cs"/>
                      </a:endParaRPr>
                    </a:p>
                  </a:txBody>
                  <a:tcPr marL="68580" marR="68580" marT="0" marB="0">
                    <a:solidFill>
                      <a:srgbClr val="FEFFFE"/>
                    </a:solidFill>
                  </a:tcPr>
                </a:tc>
                <a:tc>
                  <a:txBody>
                    <a:bodyPr/>
                    <a:lstStyle/>
                    <a:p>
                      <a:pPr marL="0" marR="0" lvl="0" indent="0" algn="l" defTabSz="914400" rtl="0" eaLnBrk="1" latinLnBrk="0" hangingPunct="1">
                        <a:lnSpc>
                          <a:spcPct val="100000"/>
                        </a:lnSpc>
                        <a:spcBef>
                          <a:spcPts val="0"/>
                        </a:spcBef>
                        <a:spcAft>
                          <a:spcPts val="0"/>
                        </a:spcAft>
                        <a:buFont typeface="Symbol" panose="05050102010706020507" pitchFamily="18" charset="2"/>
                        <a:buNone/>
                      </a:pPr>
                      <a:endParaRPr lang="en-US" sz="900" kern="1200" dirty="0">
                        <a:solidFill>
                          <a:schemeClr val="accent4"/>
                        </a:solidFill>
                        <a:effectLst/>
                        <a:latin typeface="+mn-lt"/>
                        <a:ea typeface="+mn-ea"/>
                        <a:cs typeface="+mn-cs"/>
                      </a:endParaRPr>
                    </a:p>
                  </a:txBody>
                  <a:tcPr marL="68580" marR="68580" marT="0" marB="0">
                    <a:solidFill>
                      <a:srgbClr val="FEFFFE"/>
                    </a:solidFill>
                  </a:tcPr>
                </a:tc>
                <a:tc>
                  <a:txBody>
                    <a:bodyPr/>
                    <a:lstStyle/>
                    <a:p>
                      <a:pPr marL="342900" marR="0" lvl="0" indent="-342900" algn="l" defTabSz="914400" rtl="0" eaLnBrk="1" latinLnBrk="0" hangingPunct="1">
                        <a:lnSpc>
                          <a:spcPct val="100000"/>
                        </a:lnSpc>
                        <a:spcBef>
                          <a:spcPts val="0"/>
                        </a:spcBef>
                        <a:spcAft>
                          <a:spcPts val="0"/>
                        </a:spcAft>
                        <a:buFont typeface="Symbol" panose="05050102010706020507" pitchFamily="18" charset="2"/>
                        <a:buChar char=""/>
                        <a:tabLst>
                          <a:tab pos="228600" algn="l"/>
                          <a:tab pos="457200" algn="l"/>
                        </a:tabLst>
                      </a:pPr>
                      <a:r>
                        <a:rPr lang="en-CA" sz="900" kern="1200" dirty="0">
                          <a:solidFill>
                            <a:schemeClr val="accent4"/>
                          </a:solidFill>
                          <a:effectLst/>
                          <a:latin typeface="+mn-lt"/>
                          <a:ea typeface="+mn-ea"/>
                          <a:cs typeface="+mn-cs"/>
                        </a:rPr>
                        <a:t>The Patient Navigator attends a Wellness clinic every year at a federal women’s prison, and provides breast screening information to the inmates. They also educate the medical staff on how to request mammography screening for the inmates.</a:t>
                      </a:r>
                      <a:endParaRPr lang="en-US" sz="900" kern="1200" dirty="0">
                        <a:solidFill>
                          <a:schemeClr val="accent4"/>
                        </a:solidFill>
                        <a:effectLst/>
                        <a:latin typeface="+mn-lt"/>
                        <a:ea typeface="+mn-ea"/>
                        <a:cs typeface="+mn-cs"/>
                      </a:endParaRPr>
                    </a:p>
                    <a:p>
                      <a:pPr marL="342900" marR="0" lvl="0" indent="-342900" algn="l" defTabSz="914400" rtl="0" eaLnBrk="1" latinLnBrk="0" hangingPunct="1">
                        <a:lnSpc>
                          <a:spcPct val="100000"/>
                        </a:lnSpc>
                        <a:spcBef>
                          <a:spcPts val="0"/>
                        </a:spcBef>
                        <a:spcAft>
                          <a:spcPts val="0"/>
                        </a:spcAft>
                        <a:buFont typeface="Symbol" panose="05050102010706020507" pitchFamily="18" charset="2"/>
                        <a:buChar char=""/>
                      </a:pPr>
                      <a:r>
                        <a:rPr lang="en-US" sz="900" kern="1200" dirty="0">
                          <a:solidFill>
                            <a:schemeClr val="accent4"/>
                          </a:solidFill>
                          <a:effectLst/>
                          <a:latin typeface="+mn-lt"/>
                          <a:ea typeface="+mn-ea"/>
                          <a:cs typeface="+mn-cs"/>
                        </a:rPr>
                        <a:t>The Program Coordinator provides breast screening education to new immigrant individuals at the Immigrant Services Association of Nova Scotia (ISANS).</a:t>
                      </a:r>
                    </a:p>
                  </a:txBody>
                  <a:tcPr marL="68580" marR="68580" marT="0" marB="0">
                    <a:solidFill>
                      <a:srgbClr val="FEFFFE"/>
                    </a:solidFill>
                  </a:tcPr>
                </a:tc>
                <a:extLst>
                  <a:ext uri="{0D108BD9-81ED-4DB2-BD59-A6C34878D82A}">
                    <a16:rowId xmlns:a16="http://schemas.microsoft.com/office/drawing/2014/main" val="4067896663"/>
                  </a:ext>
                </a:extLst>
              </a:tr>
            </a:tbl>
          </a:graphicData>
        </a:graphic>
      </p:graphicFrame>
      <p:sp>
        <p:nvSpPr>
          <p:cNvPr id="4" name="TextBox 3">
            <a:extLst>
              <a:ext uri="{FF2B5EF4-FFF2-40B4-BE49-F238E27FC236}">
                <a16:creationId xmlns:a16="http://schemas.microsoft.com/office/drawing/2014/main" id="{C5D6B594-141D-0256-6020-E3BB3C496FC3}"/>
              </a:ext>
            </a:extLst>
          </p:cNvPr>
          <p:cNvSpPr txBox="1"/>
          <p:nvPr/>
        </p:nvSpPr>
        <p:spPr>
          <a:xfrm>
            <a:off x="-1315" y="6537348"/>
            <a:ext cx="10170073" cy="261610"/>
          </a:xfrm>
          <a:prstGeom prst="rect">
            <a:avLst/>
          </a:prstGeom>
          <a:noFill/>
        </p:spPr>
        <p:txBody>
          <a:bodyPr wrap="square">
            <a:spAutoFit/>
          </a:bodyPr>
          <a:lstStyle/>
          <a:p>
            <a:r>
              <a:rPr lang="en-US" sz="1100" dirty="0">
                <a:effectLst/>
                <a:latin typeface="Calibri" panose="020F0502020204030204" pitchFamily="34" charset="0"/>
                <a:ea typeface="Yu Mincho" panose="02020400000000000000" pitchFamily="18" charset="-128"/>
                <a:cs typeface="Calibri" panose="020F0502020204030204" pitchFamily="34" charset="0"/>
              </a:rPr>
              <a:t>NS: ^Due to the COVID-19 pandemic, some pre-planned presentations at the Immigrant Services Association of Nova Scotia (ISANS) were cancelled.</a:t>
            </a:r>
            <a:endParaRPr lang="en-US" sz="1100" dirty="0"/>
          </a:p>
        </p:txBody>
      </p:sp>
    </p:spTree>
    <p:extLst>
      <p:ext uri="{BB962C8B-B14F-4D97-AF65-F5344CB8AC3E}">
        <p14:creationId xmlns:p14="http://schemas.microsoft.com/office/powerpoint/2010/main" val="20693624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3FFAE47-BA96-8D82-6562-8D70B233F3AF}"/>
              </a:ext>
            </a:extLst>
          </p:cNvPr>
          <p:cNvSpPr>
            <a:spLocks noGrp="1"/>
          </p:cNvSpPr>
          <p:nvPr>
            <p:ph type="title"/>
          </p:nvPr>
        </p:nvSpPr>
        <p:spPr/>
        <p:txBody>
          <a:bodyPr/>
          <a:lstStyle/>
          <a:p>
            <a:r>
              <a:rPr lang="en-US"/>
              <a:t>Key Highlights</a:t>
            </a:r>
          </a:p>
        </p:txBody>
      </p:sp>
      <p:sp>
        <p:nvSpPr>
          <p:cNvPr id="6" name="Content Placeholder 5">
            <a:extLst>
              <a:ext uri="{FF2B5EF4-FFF2-40B4-BE49-F238E27FC236}">
                <a16:creationId xmlns:a16="http://schemas.microsoft.com/office/drawing/2014/main" id="{F592A426-6E95-2B18-AE66-2056EB9EFD11}"/>
              </a:ext>
            </a:extLst>
          </p:cNvPr>
          <p:cNvSpPr>
            <a:spLocks noGrp="1"/>
          </p:cNvSpPr>
          <p:nvPr>
            <p:ph idx="1"/>
          </p:nvPr>
        </p:nvSpPr>
        <p:spPr/>
        <p:txBody>
          <a:bodyPr/>
          <a:lstStyle/>
          <a:p>
            <a:r>
              <a:rPr lang="en-US" dirty="0"/>
              <a:t>Strategies Being Implemented to Reach the Abnormal Call Rate Target</a:t>
            </a:r>
          </a:p>
        </p:txBody>
      </p:sp>
    </p:spTree>
    <p:extLst>
      <p:ext uri="{BB962C8B-B14F-4D97-AF65-F5344CB8AC3E}">
        <p14:creationId xmlns:p14="http://schemas.microsoft.com/office/powerpoint/2010/main" val="41798618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81DBEC2-8B01-26EA-C490-61DFB6FA8E30}"/>
              </a:ext>
            </a:extLst>
          </p:cNvPr>
          <p:cNvSpPr>
            <a:spLocks noGrp="1"/>
          </p:cNvSpPr>
          <p:nvPr>
            <p:ph type="title"/>
          </p:nvPr>
        </p:nvSpPr>
        <p:spPr>
          <a:xfrm>
            <a:off x="715824" y="131424"/>
            <a:ext cx="10380786" cy="345482"/>
          </a:xfrm>
        </p:spPr>
        <p:txBody>
          <a:bodyPr>
            <a:normAutofit/>
          </a:bodyPr>
          <a:lstStyle/>
          <a:p>
            <a:r>
              <a:rPr lang="en-US" sz="1600" dirty="0"/>
              <a:t>Strategies to Improve Screening for Underserved Populations (3/3)</a:t>
            </a:r>
          </a:p>
        </p:txBody>
      </p:sp>
      <p:graphicFrame>
        <p:nvGraphicFramePr>
          <p:cNvPr id="2" name="Table 1">
            <a:extLst>
              <a:ext uri="{FF2B5EF4-FFF2-40B4-BE49-F238E27FC236}">
                <a16:creationId xmlns:a16="http://schemas.microsoft.com/office/drawing/2014/main" id="{D4766C69-7A37-D7F3-4C13-63439F1348BF}"/>
              </a:ext>
            </a:extLst>
          </p:cNvPr>
          <p:cNvGraphicFramePr>
            <a:graphicFrameLocks noGrp="1"/>
          </p:cNvGraphicFramePr>
          <p:nvPr>
            <p:extLst>
              <p:ext uri="{D42A27DB-BD31-4B8C-83A1-F6EECF244321}">
                <p14:modId xmlns:p14="http://schemas.microsoft.com/office/powerpoint/2010/main" val="3821296192"/>
              </p:ext>
            </p:extLst>
          </p:nvPr>
        </p:nvGraphicFramePr>
        <p:xfrm>
          <a:off x="117230" y="594139"/>
          <a:ext cx="11809047" cy="1999397"/>
        </p:xfrm>
        <a:graphic>
          <a:graphicData uri="http://schemas.openxmlformats.org/drawingml/2006/table">
            <a:tbl>
              <a:tblPr firstRow="1" firstCol="1">
                <a:tableStyleId>{5C22544A-7EE6-4342-B048-85BDC9FD1C3A}</a:tableStyleId>
              </a:tblPr>
              <a:tblGrid>
                <a:gridCol w="1062357">
                  <a:extLst>
                    <a:ext uri="{9D8B030D-6E8A-4147-A177-3AD203B41FA5}">
                      <a16:colId xmlns:a16="http://schemas.microsoft.com/office/drawing/2014/main" val="4117233806"/>
                    </a:ext>
                  </a:extLst>
                </a:gridCol>
                <a:gridCol w="1926835">
                  <a:extLst>
                    <a:ext uri="{9D8B030D-6E8A-4147-A177-3AD203B41FA5}">
                      <a16:colId xmlns:a16="http://schemas.microsoft.com/office/drawing/2014/main" val="3725947686"/>
                    </a:ext>
                  </a:extLst>
                </a:gridCol>
                <a:gridCol w="2939953">
                  <a:extLst>
                    <a:ext uri="{9D8B030D-6E8A-4147-A177-3AD203B41FA5}">
                      <a16:colId xmlns:a16="http://schemas.microsoft.com/office/drawing/2014/main" val="810568263"/>
                    </a:ext>
                  </a:extLst>
                </a:gridCol>
                <a:gridCol w="1643964">
                  <a:extLst>
                    <a:ext uri="{9D8B030D-6E8A-4147-A177-3AD203B41FA5}">
                      <a16:colId xmlns:a16="http://schemas.microsoft.com/office/drawing/2014/main" val="1717457685"/>
                    </a:ext>
                  </a:extLst>
                </a:gridCol>
                <a:gridCol w="4235938">
                  <a:extLst>
                    <a:ext uri="{9D8B030D-6E8A-4147-A177-3AD203B41FA5}">
                      <a16:colId xmlns:a16="http://schemas.microsoft.com/office/drawing/2014/main" val="2464180176"/>
                    </a:ext>
                  </a:extLst>
                </a:gridCol>
              </a:tblGrid>
              <a:tr h="217856">
                <a:tc>
                  <a:txBody>
                    <a:bodyPr/>
                    <a:lstStyle/>
                    <a:p>
                      <a:pPr marL="0" marR="0" algn="ctr">
                        <a:lnSpc>
                          <a:spcPct val="107000"/>
                        </a:lnSpc>
                        <a:spcBef>
                          <a:spcPts val="100"/>
                        </a:spcBef>
                        <a:spcAft>
                          <a:spcPts val="100"/>
                        </a:spcAft>
                      </a:pPr>
                      <a:r>
                        <a:rPr lang="en-US" sz="900">
                          <a:solidFill>
                            <a:schemeClr val="accent4"/>
                          </a:solidFill>
                          <a:effectLst/>
                        </a:rPr>
                        <a:t>P/T</a:t>
                      </a:r>
                      <a:endParaRPr lang="en-US" sz="9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0492" marR="30492" marT="0" marB="0" anchor="ctr">
                    <a:solidFill>
                      <a:schemeClr val="accent2">
                        <a:lumMod val="20000"/>
                        <a:lumOff val="80000"/>
                      </a:schemeClr>
                    </a:solidFill>
                  </a:tcPr>
                </a:tc>
                <a:tc>
                  <a:txBody>
                    <a:bodyPr/>
                    <a:lstStyle/>
                    <a:p>
                      <a:pPr marL="0" marR="0" algn="ctr">
                        <a:lnSpc>
                          <a:spcPct val="107000"/>
                        </a:lnSpc>
                        <a:spcBef>
                          <a:spcPts val="100"/>
                        </a:spcBef>
                        <a:spcAft>
                          <a:spcPts val="100"/>
                        </a:spcAft>
                      </a:pPr>
                      <a:r>
                        <a:rPr lang="en-US" sz="900" dirty="0">
                          <a:solidFill>
                            <a:schemeClr val="accent4"/>
                          </a:solidFill>
                          <a:effectLst/>
                        </a:rPr>
                        <a:t>Intended Audiences</a:t>
                      </a:r>
                      <a:endParaRPr lang="en-US" sz="900"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0492" marR="30492" marT="0" marB="0" anchor="ctr">
                    <a:solidFill>
                      <a:schemeClr val="accent2">
                        <a:lumMod val="20000"/>
                        <a:lumOff val="80000"/>
                      </a:schemeClr>
                    </a:solidFill>
                  </a:tcPr>
                </a:tc>
                <a:tc>
                  <a:txBody>
                    <a:bodyPr/>
                    <a:lstStyle/>
                    <a:p>
                      <a:pPr marL="0" marR="0" algn="ctr">
                        <a:lnSpc>
                          <a:spcPct val="107000"/>
                        </a:lnSpc>
                        <a:spcBef>
                          <a:spcPts val="100"/>
                        </a:spcBef>
                        <a:spcAft>
                          <a:spcPts val="100"/>
                        </a:spcAft>
                      </a:pPr>
                      <a:r>
                        <a:rPr lang="en-US" sz="900">
                          <a:solidFill>
                            <a:schemeClr val="accent4"/>
                          </a:solidFill>
                          <a:effectLst/>
                        </a:rPr>
                        <a:t>Strategies used </a:t>
                      </a:r>
                      <a:endParaRPr lang="en-US" sz="9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0492" marR="30492" marT="0" marB="0" anchor="ctr">
                    <a:solidFill>
                      <a:schemeClr val="accent2">
                        <a:lumMod val="20000"/>
                        <a:lumOff val="80000"/>
                      </a:schemeClr>
                    </a:solidFill>
                  </a:tcPr>
                </a:tc>
                <a:tc>
                  <a:txBody>
                    <a:bodyPr/>
                    <a:lstStyle/>
                    <a:p>
                      <a:pPr marL="0" marR="0" algn="ctr">
                        <a:lnSpc>
                          <a:spcPct val="107000"/>
                        </a:lnSpc>
                        <a:spcBef>
                          <a:spcPts val="720"/>
                        </a:spcBef>
                        <a:spcAft>
                          <a:spcPts val="720"/>
                        </a:spcAft>
                      </a:pPr>
                      <a:r>
                        <a:rPr lang="en-US" sz="900">
                          <a:solidFill>
                            <a:schemeClr val="accent4"/>
                          </a:solidFill>
                          <a:effectLst/>
                        </a:rPr>
                        <a:t>Strategy co-developed  with community? </a:t>
                      </a:r>
                      <a:endParaRPr lang="en-US" sz="9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0492" marR="30492" marT="0" marB="0" anchor="ctr">
                    <a:solidFill>
                      <a:schemeClr val="accent2">
                        <a:lumMod val="20000"/>
                        <a:lumOff val="80000"/>
                      </a:schemeClr>
                    </a:solidFill>
                  </a:tcPr>
                </a:tc>
                <a:tc>
                  <a:txBody>
                    <a:bodyPr/>
                    <a:lstStyle/>
                    <a:p>
                      <a:pPr marL="0" marR="0" algn="ctr">
                        <a:lnSpc>
                          <a:spcPct val="107000"/>
                        </a:lnSpc>
                        <a:spcBef>
                          <a:spcPts val="720"/>
                        </a:spcBef>
                        <a:spcAft>
                          <a:spcPts val="720"/>
                        </a:spcAft>
                      </a:pPr>
                      <a:r>
                        <a:rPr lang="en-US" sz="900">
                          <a:solidFill>
                            <a:schemeClr val="accent4"/>
                          </a:solidFill>
                          <a:effectLst/>
                        </a:rPr>
                        <a:t>Description of activities to improve screening for underserved populations</a:t>
                      </a:r>
                      <a:endParaRPr lang="en-US" sz="9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0492" marR="30492" marT="0" marB="0" anchor="ctr">
                    <a:solidFill>
                      <a:schemeClr val="accent2">
                        <a:lumMod val="20000"/>
                        <a:lumOff val="80000"/>
                      </a:schemeClr>
                    </a:solidFill>
                  </a:tcPr>
                </a:tc>
                <a:extLst>
                  <a:ext uri="{0D108BD9-81ED-4DB2-BD59-A6C34878D82A}">
                    <a16:rowId xmlns:a16="http://schemas.microsoft.com/office/drawing/2014/main" val="2012222762"/>
                  </a:ext>
                </a:extLst>
              </a:tr>
              <a:tr h="752257">
                <a:tc>
                  <a:txBody>
                    <a:bodyPr/>
                    <a:lstStyle/>
                    <a:p>
                      <a:pPr marL="0" marR="0" algn="ctr">
                        <a:lnSpc>
                          <a:spcPct val="107000"/>
                        </a:lnSpc>
                        <a:spcBef>
                          <a:spcPts val="720"/>
                        </a:spcBef>
                        <a:spcAft>
                          <a:spcPts val="0"/>
                        </a:spcAft>
                      </a:pPr>
                      <a:r>
                        <a:rPr lang="en-US" sz="900" dirty="0">
                          <a:solidFill>
                            <a:schemeClr val="accent4"/>
                          </a:solidFill>
                          <a:effectLst/>
                          <a:latin typeface="Calibri" panose="020F0502020204030204" pitchFamily="34" charset="0"/>
                          <a:ea typeface="Yu Mincho" panose="02020400000000000000" pitchFamily="18" charset="-128"/>
                          <a:cs typeface="Arial" panose="020B0604020202020204" pitchFamily="34" charset="0"/>
                        </a:rPr>
                        <a:t>PE~</a:t>
                      </a:r>
                    </a:p>
                  </a:txBody>
                  <a:tcPr marL="30492" marR="30492" marT="0" marB="0">
                    <a:solidFill>
                      <a:schemeClr val="accent2">
                        <a:lumMod val="20000"/>
                        <a:lumOff val="80000"/>
                      </a:schemeClr>
                    </a:solidFill>
                  </a:tcPr>
                </a:tc>
                <a:tc>
                  <a:txBody>
                    <a:bodyPr/>
                    <a:lstStyle/>
                    <a:p>
                      <a:pPr marL="342900" marR="0" lvl="0" indent="-342900" algn="l" defTabSz="914400" rtl="0" eaLnBrk="1" latinLnBrk="0" hangingPunct="1">
                        <a:lnSpc>
                          <a:spcPct val="100000"/>
                        </a:lnSpc>
                        <a:spcBef>
                          <a:spcPts val="0"/>
                        </a:spcBef>
                        <a:spcAft>
                          <a:spcPts val="0"/>
                        </a:spcAft>
                        <a:buFont typeface="Symbol" panose="05050102010706020507" pitchFamily="18" charset="2"/>
                        <a:buChar char=""/>
                        <a:tabLst>
                          <a:tab pos="228600" algn="l"/>
                          <a:tab pos="457200" algn="l"/>
                        </a:tabLst>
                      </a:pPr>
                      <a:r>
                        <a:rPr lang="en-CA" sz="900" kern="1200" dirty="0">
                          <a:solidFill>
                            <a:schemeClr val="accent4"/>
                          </a:solidFill>
                          <a:effectLst/>
                          <a:latin typeface="+mn-lt"/>
                          <a:ea typeface="+mn-ea"/>
                          <a:cs typeface="+mn-cs"/>
                        </a:rPr>
                        <a:t>Cultural groups </a:t>
                      </a:r>
                      <a:endParaRPr lang="en-US" sz="900" kern="1200" dirty="0">
                        <a:solidFill>
                          <a:schemeClr val="accent4"/>
                        </a:solidFill>
                        <a:effectLst/>
                        <a:latin typeface="+mn-lt"/>
                        <a:ea typeface="+mn-ea"/>
                        <a:cs typeface="+mn-cs"/>
                      </a:endParaRPr>
                    </a:p>
                    <a:p>
                      <a:pPr marL="342900" marR="0" lvl="0" indent="-342900" algn="l" defTabSz="914400" rtl="0" eaLnBrk="1" latinLnBrk="0" hangingPunct="1">
                        <a:lnSpc>
                          <a:spcPct val="100000"/>
                        </a:lnSpc>
                        <a:spcBef>
                          <a:spcPts val="0"/>
                        </a:spcBef>
                        <a:spcAft>
                          <a:spcPts val="0"/>
                        </a:spcAft>
                        <a:buFont typeface="Symbol" panose="05050102010706020507" pitchFamily="18" charset="2"/>
                        <a:buChar char=""/>
                        <a:tabLst>
                          <a:tab pos="228600" algn="l"/>
                          <a:tab pos="457200" algn="l"/>
                        </a:tabLst>
                      </a:pPr>
                      <a:r>
                        <a:rPr lang="en-CA" sz="900" kern="1200" dirty="0">
                          <a:solidFill>
                            <a:schemeClr val="accent4"/>
                          </a:solidFill>
                          <a:effectLst/>
                          <a:latin typeface="+mn-lt"/>
                          <a:ea typeface="+mn-ea"/>
                          <a:cs typeface="+mn-cs"/>
                        </a:rPr>
                        <a:t>Non-English speakers </a:t>
                      </a:r>
                      <a:endParaRPr lang="en-US" sz="900" kern="1200" dirty="0">
                        <a:solidFill>
                          <a:schemeClr val="accent4"/>
                        </a:solidFill>
                        <a:effectLst/>
                        <a:latin typeface="+mn-lt"/>
                        <a:ea typeface="+mn-ea"/>
                        <a:cs typeface="+mn-cs"/>
                      </a:endParaRPr>
                    </a:p>
                    <a:p>
                      <a:pPr marL="342900" marR="0" lvl="0" indent="-342900" algn="l" defTabSz="914400" rtl="0" eaLnBrk="1" latinLnBrk="0" hangingPunct="1">
                        <a:lnSpc>
                          <a:spcPct val="100000"/>
                        </a:lnSpc>
                        <a:spcBef>
                          <a:spcPts val="0"/>
                        </a:spcBef>
                        <a:spcAft>
                          <a:spcPts val="0"/>
                        </a:spcAft>
                        <a:buFont typeface="Symbol" panose="05050102010706020507" pitchFamily="18" charset="2"/>
                        <a:buChar char=""/>
                      </a:pPr>
                      <a:r>
                        <a:rPr lang="en-US" sz="900" kern="1200" dirty="0">
                          <a:solidFill>
                            <a:schemeClr val="accent4"/>
                          </a:solidFill>
                          <a:effectLst/>
                          <a:latin typeface="+mn-lt"/>
                          <a:ea typeface="+mn-ea"/>
                          <a:cs typeface="+mn-cs"/>
                        </a:rPr>
                        <a:t>People without a PCP</a:t>
                      </a:r>
                    </a:p>
                  </a:txBody>
                  <a:tcPr marL="68580" marR="68580" marT="0" marB="0">
                    <a:solidFill>
                      <a:srgbClr val="FEFFFE"/>
                    </a:solidFill>
                  </a:tcPr>
                </a:tc>
                <a:tc>
                  <a:txBody>
                    <a:bodyPr/>
                    <a:lstStyle/>
                    <a:p>
                      <a:pPr marL="342900" marR="0" lvl="0" indent="-342900" algn="l" defTabSz="914400" rtl="0" eaLnBrk="1" latinLnBrk="0" hangingPunct="1">
                        <a:lnSpc>
                          <a:spcPct val="100000"/>
                        </a:lnSpc>
                        <a:spcBef>
                          <a:spcPts val="0"/>
                        </a:spcBef>
                        <a:spcAft>
                          <a:spcPts val="0"/>
                        </a:spcAft>
                        <a:buFont typeface="Symbol" panose="05050102010706020507" pitchFamily="18" charset="2"/>
                        <a:buChar char=""/>
                      </a:pPr>
                      <a:r>
                        <a:rPr lang="en-US" sz="900" kern="1200" dirty="0">
                          <a:solidFill>
                            <a:schemeClr val="accent4"/>
                          </a:solidFill>
                          <a:effectLst/>
                          <a:latin typeface="+mn-lt"/>
                          <a:ea typeface="+mn-ea"/>
                          <a:cs typeface="+mn-cs"/>
                        </a:rPr>
                        <a:t>Translated materials </a:t>
                      </a:r>
                    </a:p>
                  </a:txBody>
                  <a:tcPr marL="68580" marR="68580" marT="0" marB="0">
                    <a:solidFill>
                      <a:srgbClr val="FEFFFE"/>
                    </a:solidFill>
                  </a:tcPr>
                </a:tc>
                <a:tc>
                  <a:txBody>
                    <a:bodyPr/>
                    <a:lstStyle/>
                    <a:p>
                      <a:pPr marL="0" marR="0" lvl="0" indent="0" algn="l" defTabSz="914400" rtl="0" eaLnBrk="1" latinLnBrk="0" hangingPunct="1">
                        <a:lnSpc>
                          <a:spcPct val="100000"/>
                        </a:lnSpc>
                        <a:spcBef>
                          <a:spcPts val="0"/>
                        </a:spcBef>
                        <a:spcAft>
                          <a:spcPts val="0"/>
                        </a:spcAft>
                        <a:buFont typeface="Symbol" panose="05050102010706020507" pitchFamily="18" charset="2"/>
                        <a:buNone/>
                      </a:pPr>
                      <a:endParaRPr lang="en-US" sz="900" kern="1200" dirty="0">
                        <a:solidFill>
                          <a:schemeClr val="accent4"/>
                        </a:solidFill>
                        <a:effectLst/>
                        <a:latin typeface="+mn-lt"/>
                        <a:ea typeface="+mn-ea"/>
                        <a:cs typeface="+mn-cs"/>
                      </a:endParaRPr>
                    </a:p>
                  </a:txBody>
                  <a:tcPr marL="68580" marR="68580" marT="0" marB="0">
                    <a:solidFill>
                      <a:srgbClr val="FEFFFE"/>
                    </a:solidFill>
                  </a:tcPr>
                </a:tc>
                <a:tc>
                  <a:txBody>
                    <a:bodyPr/>
                    <a:lstStyle/>
                    <a:p>
                      <a:pPr marL="342900" marR="0" lvl="0" indent="-342900" algn="l" defTabSz="914400" rtl="0" eaLnBrk="1" latinLnBrk="0" hangingPunct="1">
                        <a:lnSpc>
                          <a:spcPct val="100000"/>
                        </a:lnSpc>
                        <a:spcBef>
                          <a:spcPts val="0"/>
                        </a:spcBef>
                        <a:spcAft>
                          <a:spcPts val="0"/>
                        </a:spcAft>
                        <a:buFont typeface="Symbol" panose="05050102010706020507" pitchFamily="18" charset="2"/>
                        <a:buChar char=""/>
                      </a:pPr>
                      <a:r>
                        <a:rPr lang="en-US" sz="900" kern="1200" dirty="0">
                          <a:solidFill>
                            <a:schemeClr val="accent4"/>
                          </a:solidFill>
                          <a:effectLst/>
                          <a:latin typeface="+mn-lt"/>
                          <a:ea typeface="+mn-ea"/>
                          <a:cs typeface="+mn-cs"/>
                        </a:rPr>
                        <a:t>Translated materials </a:t>
                      </a:r>
                    </a:p>
                    <a:p>
                      <a:pPr marL="342900" marR="0" lvl="0" indent="-342900" algn="l" defTabSz="914400" rtl="0" eaLnBrk="1" latinLnBrk="0" hangingPunct="1">
                        <a:lnSpc>
                          <a:spcPct val="100000"/>
                        </a:lnSpc>
                        <a:spcBef>
                          <a:spcPts val="0"/>
                        </a:spcBef>
                        <a:spcAft>
                          <a:spcPts val="0"/>
                        </a:spcAft>
                        <a:buFont typeface="Symbol" panose="05050102010706020507" pitchFamily="18" charset="2"/>
                        <a:buChar char=""/>
                      </a:pPr>
                      <a:r>
                        <a:rPr lang="en-US" sz="900" kern="1200" dirty="0">
                          <a:solidFill>
                            <a:schemeClr val="accent4"/>
                          </a:solidFill>
                          <a:effectLst/>
                          <a:latin typeface="+mn-lt"/>
                          <a:ea typeface="+mn-ea"/>
                          <a:cs typeface="+mn-cs"/>
                        </a:rPr>
                        <a:t>Access to translation services </a:t>
                      </a:r>
                    </a:p>
                    <a:p>
                      <a:pPr marL="342900" marR="0" lvl="0" indent="-342900" algn="l" defTabSz="914400" rtl="0" eaLnBrk="1" latinLnBrk="0" hangingPunct="1">
                        <a:lnSpc>
                          <a:spcPct val="100000"/>
                        </a:lnSpc>
                        <a:spcBef>
                          <a:spcPts val="0"/>
                        </a:spcBef>
                        <a:spcAft>
                          <a:spcPts val="0"/>
                        </a:spcAft>
                        <a:buFont typeface="Symbol" panose="05050102010706020507" pitchFamily="18" charset="2"/>
                        <a:buChar char=""/>
                      </a:pPr>
                      <a:r>
                        <a:rPr lang="en-US" sz="900" kern="1200" dirty="0">
                          <a:solidFill>
                            <a:schemeClr val="accent4"/>
                          </a:solidFill>
                          <a:effectLst/>
                          <a:latin typeface="+mn-lt"/>
                          <a:ea typeface="+mn-ea"/>
                          <a:cs typeface="+mn-cs"/>
                        </a:rPr>
                        <a:t>Participants without PCP can access services</a:t>
                      </a:r>
                    </a:p>
                    <a:p>
                      <a:pPr marL="342900" marR="0" lvl="0" indent="-342900" algn="l" defTabSz="914400" rtl="0" eaLnBrk="1" latinLnBrk="0" hangingPunct="1">
                        <a:lnSpc>
                          <a:spcPct val="100000"/>
                        </a:lnSpc>
                        <a:spcBef>
                          <a:spcPts val="0"/>
                        </a:spcBef>
                        <a:spcAft>
                          <a:spcPts val="0"/>
                        </a:spcAft>
                        <a:buFont typeface="Symbol" panose="05050102010706020507" pitchFamily="18" charset="2"/>
                        <a:buChar char=""/>
                      </a:pPr>
                      <a:r>
                        <a:rPr lang="en-US" sz="900" kern="1200" dirty="0">
                          <a:solidFill>
                            <a:schemeClr val="accent4"/>
                          </a:solidFill>
                          <a:effectLst/>
                          <a:latin typeface="+mn-lt"/>
                          <a:ea typeface="+mn-ea"/>
                          <a:cs typeface="+mn-cs"/>
                        </a:rPr>
                        <a:t>Updates pending for wheelchair access washroom</a:t>
                      </a:r>
                    </a:p>
                    <a:p>
                      <a:pPr marL="342900" marR="0" lvl="0" indent="-342900" algn="l" defTabSz="914400" rtl="0" eaLnBrk="1" latinLnBrk="0" hangingPunct="1">
                        <a:lnSpc>
                          <a:spcPct val="100000"/>
                        </a:lnSpc>
                        <a:spcBef>
                          <a:spcPts val="0"/>
                        </a:spcBef>
                        <a:spcAft>
                          <a:spcPts val="0"/>
                        </a:spcAft>
                        <a:buFont typeface="Symbol" panose="05050102010706020507" pitchFamily="18" charset="2"/>
                        <a:buChar char=""/>
                      </a:pPr>
                      <a:r>
                        <a:rPr lang="en-US" sz="900" kern="1200" dirty="0">
                          <a:solidFill>
                            <a:schemeClr val="accent4"/>
                          </a:solidFill>
                          <a:effectLst/>
                          <a:latin typeface="+mn-lt"/>
                          <a:ea typeface="+mn-ea"/>
                          <a:cs typeface="+mn-cs"/>
                        </a:rPr>
                        <a:t>Larger changerooms with equipment updates</a:t>
                      </a:r>
                    </a:p>
                  </a:txBody>
                  <a:tcPr marL="68580" marR="68580" marT="0" marB="0">
                    <a:solidFill>
                      <a:srgbClr val="FEFFFE"/>
                    </a:solidFill>
                  </a:tcPr>
                </a:tc>
                <a:extLst>
                  <a:ext uri="{0D108BD9-81ED-4DB2-BD59-A6C34878D82A}">
                    <a16:rowId xmlns:a16="http://schemas.microsoft.com/office/drawing/2014/main" val="1996883341"/>
                  </a:ext>
                </a:extLst>
              </a:tr>
              <a:tr h="217856">
                <a:tc>
                  <a:txBody>
                    <a:bodyPr/>
                    <a:lstStyle/>
                    <a:p>
                      <a:pPr marL="0" marR="0" algn="ctr">
                        <a:lnSpc>
                          <a:spcPct val="107000"/>
                        </a:lnSpc>
                        <a:spcBef>
                          <a:spcPts val="720"/>
                        </a:spcBef>
                        <a:spcAft>
                          <a:spcPts val="0"/>
                        </a:spcAft>
                      </a:pPr>
                      <a:r>
                        <a:rPr lang="en-US" sz="900" dirty="0">
                          <a:solidFill>
                            <a:schemeClr val="accent4"/>
                          </a:solidFill>
                          <a:effectLst/>
                          <a:latin typeface="Calibri" panose="020F0502020204030204" pitchFamily="34" charset="0"/>
                          <a:ea typeface="Yu Mincho" panose="02020400000000000000" pitchFamily="18" charset="-128"/>
                          <a:cs typeface="Arial" panose="020B0604020202020204" pitchFamily="34" charset="0"/>
                        </a:rPr>
                        <a:t>NL</a:t>
                      </a:r>
                    </a:p>
                  </a:txBody>
                  <a:tcPr marL="30492" marR="30492" marT="0" marB="0">
                    <a:solidFill>
                      <a:schemeClr val="accent2">
                        <a:lumMod val="20000"/>
                        <a:lumOff val="80000"/>
                      </a:schemeClr>
                    </a:solidFill>
                  </a:tcPr>
                </a:tc>
                <a:tc>
                  <a:txBody>
                    <a:bodyPr/>
                    <a:lstStyle/>
                    <a:p>
                      <a:pPr marL="342900" marR="0" lvl="0" indent="-342900" algn="l" defTabSz="914400" rtl="0" eaLnBrk="1" latinLnBrk="0" hangingPunct="1">
                        <a:lnSpc>
                          <a:spcPct val="100000"/>
                        </a:lnSpc>
                        <a:spcBef>
                          <a:spcPts val="0"/>
                        </a:spcBef>
                        <a:spcAft>
                          <a:spcPts val="0"/>
                        </a:spcAft>
                        <a:buFont typeface="Symbol" panose="05050102010706020507" pitchFamily="18" charset="2"/>
                        <a:buChar char=""/>
                      </a:pPr>
                      <a:r>
                        <a:rPr lang="en-US" sz="900" kern="1200" dirty="0">
                          <a:solidFill>
                            <a:schemeClr val="accent4"/>
                          </a:solidFill>
                          <a:effectLst/>
                          <a:latin typeface="+mn-lt"/>
                          <a:ea typeface="+mn-ea"/>
                          <a:cs typeface="+mn-cs"/>
                        </a:rPr>
                        <a:t>Low-Income</a:t>
                      </a:r>
                    </a:p>
                    <a:p>
                      <a:pPr marL="342900" marR="0" lvl="0" indent="-342900" algn="l" defTabSz="914400" rtl="0" eaLnBrk="1" latinLnBrk="0" hangingPunct="1">
                        <a:lnSpc>
                          <a:spcPct val="100000"/>
                        </a:lnSpc>
                        <a:spcBef>
                          <a:spcPts val="0"/>
                        </a:spcBef>
                        <a:spcAft>
                          <a:spcPts val="0"/>
                        </a:spcAft>
                        <a:buFont typeface="Symbol" panose="05050102010706020507" pitchFamily="18" charset="2"/>
                        <a:buChar char=""/>
                      </a:pPr>
                      <a:r>
                        <a:rPr lang="en-US" sz="900" kern="1200" dirty="0">
                          <a:solidFill>
                            <a:schemeClr val="accent4"/>
                          </a:solidFill>
                          <a:effectLst/>
                          <a:latin typeface="+mn-lt"/>
                          <a:ea typeface="+mn-ea"/>
                          <a:cs typeface="+mn-cs"/>
                        </a:rPr>
                        <a:t>Immigrants and refugees</a:t>
                      </a:r>
                    </a:p>
                    <a:p>
                      <a:pPr marL="342900" marR="0" lvl="0" indent="-342900" algn="l" defTabSz="914400" rtl="0" eaLnBrk="1" latinLnBrk="0" hangingPunct="1">
                        <a:lnSpc>
                          <a:spcPct val="100000"/>
                        </a:lnSpc>
                        <a:spcBef>
                          <a:spcPts val="0"/>
                        </a:spcBef>
                        <a:spcAft>
                          <a:spcPts val="0"/>
                        </a:spcAft>
                        <a:buFont typeface="Symbol" panose="05050102010706020507" pitchFamily="18" charset="2"/>
                        <a:buChar char=""/>
                      </a:pPr>
                      <a:r>
                        <a:rPr lang="en-US" sz="900" kern="1200" dirty="0">
                          <a:solidFill>
                            <a:schemeClr val="accent4"/>
                          </a:solidFill>
                          <a:effectLst/>
                          <a:latin typeface="+mn-lt"/>
                          <a:ea typeface="+mn-ea"/>
                          <a:cs typeface="+mn-cs"/>
                        </a:rPr>
                        <a:t>People with mental illness</a:t>
                      </a:r>
                    </a:p>
                    <a:p>
                      <a:pPr marL="342900" marR="0" lvl="0" indent="-342900" algn="l" defTabSz="914400" rtl="0" eaLnBrk="1" latinLnBrk="0" hangingPunct="1">
                        <a:lnSpc>
                          <a:spcPct val="100000"/>
                        </a:lnSpc>
                        <a:spcBef>
                          <a:spcPts val="0"/>
                        </a:spcBef>
                        <a:spcAft>
                          <a:spcPts val="0"/>
                        </a:spcAft>
                        <a:buFont typeface="Symbol" panose="05050102010706020507" pitchFamily="18" charset="2"/>
                        <a:buChar char=""/>
                      </a:pPr>
                      <a:r>
                        <a:rPr lang="en-US" sz="900" kern="1200" dirty="0">
                          <a:solidFill>
                            <a:schemeClr val="accent4"/>
                          </a:solidFill>
                          <a:effectLst/>
                          <a:latin typeface="+mn-lt"/>
                          <a:ea typeface="+mn-ea"/>
                          <a:cs typeface="+mn-cs"/>
                        </a:rPr>
                        <a:t>People with physical disabilities</a:t>
                      </a:r>
                    </a:p>
                    <a:p>
                      <a:pPr marL="342900" marR="0" lvl="0" indent="-342900" algn="l" defTabSz="914400" rtl="0" eaLnBrk="1" latinLnBrk="0" hangingPunct="1">
                        <a:lnSpc>
                          <a:spcPct val="100000"/>
                        </a:lnSpc>
                        <a:spcBef>
                          <a:spcPts val="0"/>
                        </a:spcBef>
                        <a:spcAft>
                          <a:spcPts val="0"/>
                        </a:spcAft>
                        <a:buFont typeface="Symbol" panose="05050102010706020507" pitchFamily="18" charset="2"/>
                        <a:buChar char=""/>
                      </a:pPr>
                      <a:r>
                        <a:rPr lang="en-US" sz="900" kern="1200" dirty="0">
                          <a:solidFill>
                            <a:schemeClr val="accent4"/>
                          </a:solidFill>
                          <a:effectLst/>
                          <a:latin typeface="+mn-lt"/>
                          <a:ea typeface="+mn-ea"/>
                          <a:cs typeface="+mn-cs"/>
                        </a:rPr>
                        <a:t>People who are houseless</a:t>
                      </a:r>
                    </a:p>
                    <a:p>
                      <a:pPr marL="342900" marR="0" lvl="0" indent="-342900" algn="l" defTabSz="914400" rtl="0" eaLnBrk="1" latinLnBrk="0" hangingPunct="1">
                        <a:lnSpc>
                          <a:spcPct val="100000"/>
                        </a:lnSpc>
                        <a:spcBef>
                          <a:spcPts val="0"/>
                        </a:spcBef>
                        <a:spcAft>
                          <a:spcPts val="0"/>
                        </a:spcAft>
                        <a:buFont typeface="Symbol" panose="05050102010706020507" pitchFamily="18" charset="2"/>
                        <a:buChar char=""/>
                        <a:tabLst>
                          <a:tab pos="228600" algn="l"/>
                          <a:tab pos="457200" algn="l"/>
                        </a:tabLst>
                      </a:pPr>
                      <a:r>
                        <a:rPr lang="en-CA" sz="900" kern="1200" dirty="0">
                          <a:solidFill>
                            <a:schemeClr val="accent4"/>
                          </a:solidFill>
                          <a:effectLst/>
                          <a:latin typeface="+mn-lt"/>
                          <a:ea typeface="+mn-ea"/>
                          <a:cs typeface="+mn-cs"/>
                        </a:rPr>
                        <a:t> </a:t>
                      </a:r>
                      <a:endParaRPr lang="en-US" sz="900" kern="1200" dirty="0">
                        <a:solidFill>
                          <a:schemeClr val="accent4"/>
                        </a:solidFill>
                        <a:effectLst/>
                        <a:latin typeface="+mn-lt"/>
                        <a:ea typeface="+mn-ea"/>
                        <a:cs typeface="+mn-cs"/>
                      </a:endParaRPr>
                    </a:p>
                  </a:txBody>
                  <a:tcPr marL="68580" marR="68580" marT="0" marB="0">
                    <a:solidFill>
                      <a:srgbClr val="FEFFFE"/>
                    </a:solidFill>
                  </a:tcPr>
                </a:tc>
                <a:tc>
                  <a:txBody>
                    <a:bodyPr/>
                    <a:lstStyle/>
                    <a:p>
                      <a:pPr marL="0" marR="0" lvl="0" indent="0" algn="l" defTabSz="914400" rtl="0" eaLnBrk="1" latinLnBrk="0" hangingPunct="1">
                        <a:lnSpc>
                          <a:spcPct val="100000"/>
                        </a:lnSpc>
                        <a:spcBef>
                          <a:spcPts val="0"/>
                        </a:spcBef>
                        <a:spcAft>
                          <a:spcPts val="0"/>
                        </a:spcAft>
                        <a:buFont typeface="Symbol" panose="05050102010706020507" pitchFamily="18" charset="2"/>
                        <a:buNone/>
                        <a:tabLst>
                          <a:tab pos="228600" algn="l"/>
                          <a:tab pos="457200" algn="l"/>
                        </a:tabLst>
                      </a:pPr>
                      <a:endParaRPr lang="en-US" sz="900" kern="1200" dirty="0">
                        <a:solidFill>
                          <a:schemeClr val="accent4"/>
                        </a:solidFill>
                        <a:effectLst/>
                        <a:latin typeface="+mn-lt"/>
                        <a:ea typeface="+mn-ea"/>
                        <a:cs typeface="+mn-cs"/>
                      </a:endParaRPr>
                    </a:p>
                  </a:txBody>
                  <a:tcPr marL="68580" marR="68580" marT="0" marB="0">
                    <a:solidFill>
                      <a:srgbClr val="FEFFFE"/>
                    </a:solidFill>
                  </a:tcPr>
                </a:tc>
                <a:tc>
                  <a:txBody>
                    <a:bodyPr/>
                    <a:lstStyle/>
                    <a:p>
                      <a:pPr marL="0" marR="0" lvl="0" indent="0" algn="l" defTabSz="914400" rtl="0" eaLnBrk="1" latinLnBrk="0" hangingPunct="1">
                        <a:lnSpc>
                          <a:spcPct val="100000"/>
                        </a:lnSpc>
                        <a:spcBef>
                          <a:spcPts val="0"/>
                        </a:spcBef>
                        <a:spcAft>
                          <a:spcPts val="0"/>
                        </a:spcAft>
                        <a:buFont typeface="Symbol" panose="05050102010706020507" pitchFamily="18" charset="2"/>
                        <a:buNone/>
                      </a:pPr>
                      <a:endParaRPr lang="en-US" sz="900" kern="1200" dirty="0">
                        <a:solidFill>
                          <a:schemeClr val="accent4"/>
                        </a:solidFill>
                        <a:effectLst/>
                        <a:latin typeface="+mn-lt"/>
                        <a:ea typeface="+mn-ea"/>
                        <a:cs typeface="+mn-cs"/>
                      </a:endParaRPr>
                    </a:p>
                  </a:txBody>
                  <a:tcPr marL="68580" marR="68580" marT="0" marB="0">
                    <a:solidFill>
                      <a:srgbClr val="FEFFFE"/>
                    </a:solidFill>
                  </a:tcPr>
                </a:tc>
                <a:tc>
                  <a:txBody>
                    <a:bodyPr/>
                    <a:lstStyle/>
                    <a:p>
                      <a:pPr marL="342900" marR="0" lvl="0" indent="-342900" algn="l" defTabSz="914400" rtl="0" eaLnBrk="1" latinLnBrk="0" hangingPunct="1">
                        <a:lnSpc>
                          <a:spcPct val="100000"/>
                        </a:lnSpc>
                        <a:spcBef>
                          <a:spcPts val="0"/>
                        </a:spcBef>
                        <a:spcAft>
                          <a:spcPts val="0"/>
                        </a:spcAft>
                        <a:buFont typeface="Symbol" panose="05050102010706020507" pitchFamily="18" charset="2"/>
                        <a:buChar char=""/>
                        <a:tabLst>
                          <a:tab pos="228600" algn="l"/>
                          <a:tab pos="457200" algn="l"/>
                        </a:tabLst>
                      </a:pPr>
                      <a:r>
                        <a:rPr lang="en-CA" sz="900" kern="1200" dirty="0">
                          <a:solidFill>
                            <a:schemeClr val="accent4"/>
                          </a:solidFill>
                          <a:effectLst/>
                          <a:latin typeface="+mn-lt"/>
                          <a:ea typeface="+mn-ea"/>
                          <a:cs typeface="+mn-cs"/>
                        </a:rPr>
                        <a:t>Ongoing work with Regional Health Authorities collaborative clinics for people without access to primary care etc.</a:t>
                      </a:r>
                      <a:endParaRPr lang="en-US" sz="900" kern="1200" dirty="0">
                        <a:solidFill>
                          <a:schemeClr val="accent4"/>
                        </a:solidFill>
                        <a:effectLst/>
                        <a:latin typeface="+mn-lt"/>
                        <a:ea typeface="+mn-ea"/>
                        <a:cs typeface="+mn-cs"/>
                      </a:endParaRPr>
                    </a:p>
                  </a:txBody>
                  <a:tcPr marL="68580" marR="68580" marT="0" marB="0">
                    <a:solidFill>
                      <a:srgbClr val="FEFFFE"/>
                    </a:solidFill>
                  </a:tcPr>
                </a:tc>
                <a:extLst>
                  <a:ext uri="{0D108BD9-81ED-4DB2-BD59-A6C34878D82A}">
                    <a16:rowId xmlns:a16="http://schemas.microsoft.com/office/drawing/2014/main" val="675305120"/>
                  </a:ext>
                </a:extLst>
              </a:tr>
            </a:tbl>
          </a:graphicData>
        </a:graphic>
      </p:graphicFrame>
      <p:sp>
        <p:nvSpPr>
          <p:cNvPr id="4" name="TextBox 3">
            <a:extLst>
              <a:ext uri="{FF2B5EF4-FFF2-40B4-BE49-F238E27FC236}">
                <a16:creationId xmlns:a16="http://schemas.microsoft.com/office/drawing/2014/main" id="{C5D6B594-141D-0256-6020-E3BB3C496FC3}"/>
              </a:ext>
            </a:extLst>
          </p:cNvPr>
          <p:cNvSpPr txBox="1"/>
          <p:nvPr/>
        </p:nvSpPr>
        <p:spPr>
          <a:xfrm>
            <a:off x="-1315" y="6537348"/>
            <a:ext cx="10170073" cy="261610"/>
          </a:xfrm>
          <a:prstGeom prst="rect">
            <a:avLst/>
          </a:prstGeom>
          <a:noFill/>
        </p:spPr>
        <p:txBody>
          <a:bodyPr wrap="square">
            <a:spAutoFit/>
          </a:bodyPr>
          <a:lstStyle/>
          <a:p>
            <a:r>
              <a:rPr lang="en-US" sz="1100" dirty="0">
                <a:effectLst/>
                <a:latin typeface="Calibri" panose="020F0502020204030204" pitchFamily="34" charset="0"/>
                <a:ea typeface="Yu Mincho" panose="02020400000000000000" pitchFamily="18" charset="-128"/>
                <a:cs typeface="Calibri" panose="020F0502020204030204" pitchFamily="34" charset="0"/>
              </a:rPr>
              <a:t>PE: ~Utilize various translated materials to assist individuals with the mammography process</a:t>
            </a:r>
            <a:endParaRPr lang="en-US" sz="1100" dirty="0"/>
          </a:p>
        </p:txBody>
      </p:sp>
    </p:spTree>
    <p:extLst>
      <p:ext uri="{BB962C8B-B14F-4D97-AF65-F5344CB8AC3E}">
        <p14:creationId xmlns:p14="http://schemas.microsoft.com/office/powerpoint/2010/main" val="22017818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81DBEC2-8B01-26EA-C490-61DFB6FA8E30}"/>
              </a:ext>
            </a:extLst>
          </p:cNvPr>
          <p:cNvSpPr>
            <a:spLocks noGrp="1"/>
          </p:cNvSpPr>
          <p:nvPr>
            <p:ph type="title"/>
          </p:nvPr>
        </p:nvSpPr>
        <p:spPr>
          <a:xfrm>
            <a:off x="715824" y="272101"/>
            <a:ext cx="10380786" cy="345482"/>
          </a:xfrm>
        </p:spPr>
        <p:txBody>
          <a:bodyPr>
            <a:normAutofit/>
          </a:bodyPr>
          <a:lstStyle/>
          <a:p>
            <a:r>
              <a:rPr lang="en-US" sz="1600" dirty="0"/>
              <a:t>Strategies to Improve Access to Screening for Rural and Remote Populations</a:t>
            </a:r>
          </a:p>
        </p:txBody>
      </p:sp>
      <p:graphicFrame>
        <p:nvGraphicFramePr>
          <p:cNvPr id="2" name="Table 1">
            <a:extLst>
              <a:ext uri="{FF2B5EF4-FFF2-40B4-BE49-F238E27FC236}">
                <a16:creationId xmlns:a16="http://schemas.microsoft.com/office/drawing/2014/main" id="{D4766C69-7A37-D7F3-4C13-63439F1348BF}"/>
              </a:ext>
            </a:extLst>
          </p:cNvPr>
          <p:cNvGraphicFramePr>
            <a:graphicFrameLocks noGrp="1"/>
          </p:cNvGraphicFramePr>
          <p:nvPr>
            <p:extLst>
              <p:ext uri="{D42A27DB-BD31-4B8C-83A1-F6EECF244321}">
                <p14:modId xmlns:p14="http://schemas.microsoft.com/office/powerpoint/2010/main" val="3232961772"/>
              </p:ext>
            </p:extLst>
          </p:nvPr>
        </p:nvGraphicFramePr>
        <p:xfrm>
          <a:off x="156307" y="799111"/>
          <a:ext cx="11879385" cy="4398456"/>
        </p:xfrm>
        <a:graphic>
          <a:graphicData uri="http://schemas.openxmlformats.org/drawingml/2006/table">
            <a:tbl>
              <a:tblPr firstRow="1" firstCol="1">
                <a:tableStyleId>{5C22544A-7EE6-4342-B048-85BDC9FD1C3A}</a:tableStyleId>
              </a:tblPr>
              <a:tblGrid>
                <a:gridCol w="1277057">
                  <a:extLst>
                    <a:ext uri="{9D8B030D-6E8A-4147-A177-3AD203B41FA5}">
                      <a16:colId xmlns:a16="http://schemas.microsoft.com/office/drawing/2014/main" val="4117233806"/>
                    </a:ext>
                  </a:extLst>
                </a:gridCol>
                <a:gridCol w="3534111">
                  <a:extLst>
                    <a:ext uri="{9D8B030D-6E8A-4147-A177-3AD203B41FA5}">
                      <a16:colId xmlns:a16="http://schemas.microsoft.com/office/drawing/2014/main" val="810568263"/>
                    </a:ext>
                  </a:extLst>
                </a:gridCol>
                <a:gridCol w="2089818">
                  <a:extLst>
                    <a:ext uri="{9D8B030D-6E8A-4147-A177-3AD203B41FA5}">
                      <a16:colId xmlns:a16="http://schemas.microsoft.com/office/drawing/2014/main" val="1717457685"/>
                    </a:ext>
                  </a:extLst>
                </a:gridCol>
                <a:gridCol w="4978399">
                  <a:extLst>
                    <a:ext uri="{9D8B030D-6E8A-4147-A177-3AD203B41FA5}">
                      <a16:colId xmlns:a16="http://schemas.microsoft.com/office/drawing/2014/main" val="2464180176"/>
                    </a:ext>
                  </a:extLst>
                </a:gridCol>
              </a:tblGrid>
              <a:tr h="0">
                <a:tc>
                  <a:txBody>
                    <a:bodyPr/>
                    <a:lstStyle/>
                    <a:p>
                      <a:pPr marL="0" marR="0" algn="ctr">
                        <a:lnSpc>
                          <a:spcPct val="107000"/>
                        </a:lnSpc>
                        <a:spcBef>
                          <a:spcPts val="100"/>
                        </a:spcBef>
                        <a:spcAft>
                          <a:spcPts val="100"/>
                        </a:spcAft>
                      </a:pPr>
                      <a:r>
                        <a:rPr lang="en-US" sz="900">
                          <a:solidFill>
                            <a:schemeClr val="accent4"/>
                          </a:solidFill>
                          <a:effectLst/>
                        </a:rPr>
                        <a:t>P/T</a:t>
                      </a:r>
                      <a:endParaRPr lang="en-US" sz="9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0492" marR="30492" marT="0" marB="0" anchor="ctr">
                    <a:solidFill>
                      <a:schemeClr val="accent2">
                        <a:lumMod val="20000"/>
                        <a:lumOff val="80000"/>
                      </a:schemeClr>
                    </a:solidFill>
                  </a:tcPr>
                </a:tc>
                <a:tc>
                  <a:txBody>
                    <a:bodyPr/>
                    <a:lstStyle/>
                    <a:p>
                      <a:pPr marL="0" marR="0" algn="ctr">
                        <a:lnSpc>
                          <a:spcPct val="107000"/>
                        </a:lnSpc>
                        <a:spcBef>
                          <a:spcPts val="100"/>
                        </a:spcBef>
                        <a:spcAft>
                          <a:spcPts val="100"/>
                        </a:spcAft>
                      </a:pPr>
                      <a:r>
                        <a:rPr lang="en-US" sz="900" dirty="0">
                          <a:solidFill>
                            <a:schemeClr val="accent4"/>
                          </a:solidFill>
                          <a:effectLst/>
                        </a:rPr>
                        <a:t>Strategies used </a:t>
                      </a:r>
                      <a:endParaRPr lang="en-US" sz="900"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0492" marR="30492" marT="0" marB="0" anchor="ctr">
                    <a:solidFill>
                      <a:schemeClr val="accent2">
                        <a:lumMod val="20000"/>
                        <a:lumOff val="80000"/>
                      </a:schemeClr>
                    </a:solidFill>
                  </a:tcPr>
                </a:tc>
                <a:tc>
                  <a:txBody>
                    <a:bodyPr/>
                    <a:lstStyle/>
                    <a:p>
                      <a:pPr marL="0" marR="0" algn="ctr">
                        <a:lnSpc>
                          <a:spcPct val="107000"/>
                        </a:lnSpc>
                        <a:spcBef>
                          <a:spcPts val="720"/>
                        </a:spcBef>
                        <a:spcAft>
                          <a:spcPts val="720"/>
                        </a:spcAft>
                      </a:pPr>
                      <a:r>
                        <a:rPr lang="en-US" sz="900">
                          <a:solidFill>
                            <a:schemeClr val="accent4"/>
                          </a:solidFill>
                          <a:effectLst/>
                        </a:rPr>
                        <a:t>Strategy co-developed  with community? </a:t>
                      </a:r>
                      <a:endParaRPr lang="en-US" sz="9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0492" marR="30492" marT="0" marB="0" anchor="ctr">
                    <a:solidFill>
                      <a:schemeClr val="accent2">
                        <a:lumMod val="20000"/>
                        <a:lumOff val="80000"/>
                      </a:schemeClr>
                    </a:solidFill>
                  </a:tcPr>
                </a:tc>
                <a:tc>
                  <a:txBody>
                    <a:bodyPr/>
                    <a:lstStyle/>
                    <a:p>
                      <a:pPr marL="0" marR="0" algn="ctr">
                        <a:lnSpc>
                          <a:spcPct val="107000"/>
                        </a:lnSpc>
                        <a:spcBef>
                          <a:spcPts val="720"/>
                        </a:spcBef>
                        <a:spcAft>
                          <a:spcPts val="720"/>
                        </a:spcAft>
                      </a:pPr>
                      <a:r>
                        <a:rPr lang="en-US" sz="900" dirty="0">
                          <a:solidFill>
                            <a:schemeClr val="accent4"/>
                          </a:solidFill>
                          <a:effectLst/>
                        </a:rPr>
                        <a:t>Description of activities to improve screening access for rural and remote populations</a:t>
                      </a:r>
                      <a:endParaRPr lang="en-US" sz="900"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0492" marR="30492" marT="0" marB="0" anchor="ctr">
                    <a:solidFill>
                      <a:schemeClr val="accent2">
                        <a:lumMod val="20000"/>
                        <a:lumOff val="80000"/>
                      </a:schemeClr>
                    </a:solidFill>
                  </a:tcPr>
                </a:tc>
                <a:extLst>
                  <a:ext uri="{0D108BD9-81ED-4DB2-BD59-A6C34878D82A}">
                    <a16:rowId xmlns:a16="http://schemas.microsoft.com/office/drawing/2014/main" val="2012222762"/>
                  </a:ext>
                </a:extLst>
              </a:tr>
              <a:tr h="69101">
                <a:tc>
                  <a:txBody>
                    <a:bodyPr/>
                    <a:lstStyle/>
                    <a:p>
                      <a:pPr marL="0" marR="0" algn="ctr">
                        <a:lnSpc>
                          <a:spcPct val="107000"/>
                        </a:lnSpc>
                        <a:spcBef>
                          <a:spcPts val="720"/>
                        </a:spcBef>
                        <a:spcAft>
                          <a:spcPts val="0"/>
                        </a:spcAft>
                      </a:pPr>
                      <a:r>
                        <a:rPr lang="en-US" sz="900">
                          <a:solidFill>
                            <a:schemeClr val="accent4"/>
                          </a:solidFill>
                          <a:effectLst/>
                        </a:rPr>
                        <a:t>NT</a:t>
                      </a:r>
                      <a:endParaRPr lang="en-US" sz="9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0492" marR="30492" marT="0" marB="0">
                    <a:solidFill>
                      <a:schemeClr val="accent2">
                        <a:lumMod val="20000"/>
                        <a:lumOff val="80000"/>
                      </a:schemeClr>
                    </a:solidFill>
                  </a:tcPr>
                </a:tc>
                <a:tc>
                  <a:txBody>
                    <a:bodyPr/>
                    <a:lstStyle/>
                    <a:p>
                      <a:pPr marL="342900" marR="0" lvl="0" indent="-342900" algn="l" defTabSz="914400" rtl="0" eaLnBrk="1" latinLnBrk="0" hangingPunct="1">
                        <a:lnSpc>
                          <a:spcPct val="100000"/>
                        </a:lnSpc>
                        <a:spcBef>
                          <a:spcPts val="0"/>
                        </a:spcBef>
                        <a:spcAft>
                          <a:spcPts val="0"/>
                        </a:spcAft>
                        <a:buFont typeface="Symbol" panose="05050102010706020507" pitchFamily="18" charset="2"/>
                        <a:buChar char=""/>
                      </a:pPr>
                      <a:r>
                        <a:rPr lang="en-US" sz="900" kern="1200" dirty="0">
                          <a:solidFill>
                            <a:schemeClr val="accent4"/>
                          </a:solidFill>
                          <a:effectLst/>
                          <a:latin typeface="+mn-lt"/>
                          <a:ea typeface="+mn-ea"/>
                          <a:cs typeface="+mn-cs"/>
                        </a:rPr>
                        <a:t>Providing transportation to screening services</a:t>
                      </a:r>
                    </a:p>
                    <a:p>
                      <a:pPr marL="342900" marR="0" lvl="0" indent="-342900" algn="l" defTabSz="914400" rtl="0" eaLnBrk="1" latinLnBrk="0" hangingPunct="1">
                        <a:lnSpc>
                          <a:spcPct val="100000"/>
                        </a:lnSpc>
                        <a:spcBef>
                          <a:spcPts val="0"/>
                        </a:spcBef>
                        <a:spcAft>
                          <a:spcPts val="0"/>
                        </a:spcAft>
                        <a:buFont typeface="Symbol" panose="05050102010706020507" pitchFamily="18" charset="2"/>
                        <a:buChar char=""/>
                      </a:pPr>
                      <a:r>
                        <a:rPr lang="en-US" sz="900" kern="1200" dirty="0">
                          <a:solidFill>
                            <a:schemeClr val="accent4"/>
                          </a:solidFill>
                          <a:effectLst/>
                          <a:latin typeface="+mn-lt"/>
                          <a:ea typeface="+mn-ea"/>
                          <a:cs typeface="+mn-cs"/>
                        </a:rPr>
                        <a:t>Provider reminders and recall systems</a:t>
                      </a:r>
                    </a:p>
                    <a:p>
                      <a:pPr marL="342900" marR="0" lvl="0" indent="-342900" algn="l" defTabSz="914400" rtl="0" eaLnBrk="1" latinLnBrk="0" hangingPunct="1">
                        <a:lnSpc>
                          <a:spcPct val="100000"/>
                        </a:lnSpc>
                        <a:spcBef>
                          <a:spcPts val="0"/>
                        </a:spcBef>
                        <a:spcAft>
                          <a:spcPts val="0"/>
                        </a:spcAft>
                        <a:buFont typeface="Symbol" panose="05050102010706020507" pitchFamily="18" charset="2"/>
                        <a:buChar char=""/>
                      </a:pPr>
                      <a:r>
                        <a:rPr lang="en-US" sz="900" kern="1200" dirty="0">
                          <a:solidFill>
                            <a:schemeClr val="accent4"/>
                          </a:solidFill>
                          <a:effectLst/>
                          <a:latin typeface="+mn-lt"/>
                          <a:ea typeface="+mn-ea"/>
                          <a:cs typeface="+mn-cs"/>
                        </a:rPr>
                        <a:t>Patient navigation</a:t>
                      </a:r>
                    </a:p>
                    <a:p>
                      <a:pPr marL="342900" marR="0" lvl="0" indent="-342900" algn="l" defTabSz="914400" rtl="0" eaLnBrk="1" latinLnBrk="0" hangingPunct="1">
                        <a:lnSpc>
                          <a:spcPct val="100000"/>
                        </a:lnSpc>
                        <a:spcBef>
                          <a:spcPts val="0"/>
                        </a:spcBef>
                        <a:spcAft>
                          <a:spcPts val="0"/>
                        </a:spcAft>
                        <a:buFont typeface="Symbol" panose="05050102010706020507" pitchFamily="18" charset="2"/>
                        <a:buChar char=""/>
                        <a:tabLst>
                          <a:tab pos="5280025" algn="l"/>
                        </a:tabLst>
                      </a:pPr>
                      <a:r>
                        <a:rPr lang="en-US" sz="900" kern="1200" dirty="0">
                          <a:solidFill>
                            <a:schemeClr val="accent4"/>
                          </a:solidFill>
                          <a:effectLst/>
                          <a:latin typeface="+mn-lt"/>
                          <a:ea typeface="+mn-ea"/>
                          <a:cs typeface="+mn-cs"/>
                        </a:rPr>
                        <a:t>Access to interpreter services</a:t>
                      </a:r>
                    </a:p>
                  </a:txBody>
                  <a:tcPr marL="68580" marR="68580" marT="0" marB="0">
                    <a:solidFill>
                      <a:srgbClr val="FEFFFE"/>
                    </a:solidFill>
                  </a:tcPr>
                </a:tc>
                <a:tc>
                  <a:txBody>
                    <a:bodyPr/>
                    <a:lstStyle/>
                    <a:p>
                      <a:pPr marL="0" marR="0" lvl="0" indent="0" algn="l" defTabSz="914400" rtl="0" eaLnBrk="1" latinLnBrk="0" hangingPunct="1">
                        <a:lnSpc>
                          <a:spcPct val="100000"/>
                        </a:lnSpc>
                        <a:spcBef>
                          <a:spcPts val="0"/>
                        </a:spcBef>
                        <a:spcAft>
                          <a:spcPts val="0"/>
                        </a:spcAft>
                        <a:buFont typeface="Symbol" panose="05050102010706020507" pitchFamily="18" charset="2"/>
                        <a:buNone/>
                        <a:tabLst>
                          <a:tab pos="5280025" algn="l"/>
                        </a:tabLst>
                      </a:pPr>
                      <a:r>
                        <a:rPr lang="en-US" sz="900" kern="1200" dirty="0">
                          <a:solidFill>
                            <a:schemeClr val="accent4"/>
                          </a:solidFill>
                          <a:effectLst/>
                          <a:latin typeface="+mn-lt"/>
                          <a:ea typeface="+mn-ea"/>
                          <a:cs typeface="+mn-cs"/>
                        </a:rPr>
                        <a:t>All: ✓</a:t>
                      </a:r>
                    </a:p>
                    <a:p>
                      <a:pPr marL="0" marR="0" lvl="0" indent="0" algn="l" defTabSz="914400" rtl="0" eaLnBrk="1" latinLnBrk="0" hangingPunct="1">
                        <a:lnSpc>
                          <a:spcPct val="100000"/>
                        </a:lnSpc>
                        <a:spcBef>
                          <a:spcPts val="0"/>
                        </a:spcBef>
                        <a:spcAft>
                          <a:spcPts val="0"/>
                        </a:spcAft>
                        <a:buFont typeface="Symbol" panose="05050102010706020507" pitchFamily="18" charset="2"/>
                        <a:buNone/>
                        <a:tabLst>
                          <a:tab pos="5280025" algn="l"/>
                        </a:tabLst>
                      </a:pPr>
                      <a:endParaRPr lang="en-US" sz="900" kern="1200" dirty="0">
                        <a:solidFill>
                          <a:schemeClr val="accent4"/>
                        </a:solidFill>
                        <a:effectLst/>
                        <a:latin typeface="+mn-lt"/>
                        <a:ea typeface="+mn-ea"/>
                        <a:cs typeface="+mn-cs"/>
                      </a:endParaRPr>
                    </a:p>
                  </a:txBody>
                  <a:tcPr marL="68580" marR="68580" marT="0" marB="0">
                    <a:solidFill>
                      <a:srgbClr val="FEFFFE"/>
                    </a:solidFill>
                  </a:tcPr>
                </a:tc>
                <a:tc>
                  <a:txBody>
                    <a:bodyPr/>
                    <a:lstStyle/>
                    <a:p>
                      <a:pPr marL="342900" marR="0" lvl="0" indent="-342900" algn="l" defTabSz="914400" rtl="0" eaLnBrk="1" latinLnBrk="0" hangingPunct="1">
                        <a:lnSpc>
                          <a:spcPct val="100000"/>
                        </a:lnSpc>
                        <a:spcBef>
                          <a:spcPts val="0"/>
                        </a:spcBef>
                        <a:spcAft>
                          <a:spcPts val="0"/>
                        </a:spcAft>
                        <a:buFont typeface="Symbol" panose="05050102010706020507" pitchFamily="18" charset="2"/>
                        <a:buChar char=""/>
                        <a:tabLst>
                          <a:tab pos="5280025" algn="l"/>
                        </a:tabLst>
                      </a:pPr>
                      <a:r>
                        <a:rPr lang="en-CA" sz="900" kern="1200" dirty="0">
                          <a:solidFill>
                            <a:schemeClr val="accent4"/>
                          </a:solidFill>
                          <a:effectLst/>
                          <a:latin typeface="+mn-lt"/>
                          <a:ea typeface="+mn-ea"/>
                          <a:cs typeface="+mn-cs"/>
                        </a:rPr>
                        <a:t>Medical travel coordinated through the community health centres when mammography not offered locally</a:t>
                      </a:r>
                      <a:endParaRPr lang="en-US" sz="900" kern="1200" dirty="0">
                        <a:solidFill>
                          <a:schemeClr val="accent4"/>
                        </a:solidFill>
                        <a:effectLst/>
                        <a:latin typeface="+mn-lt"/>
                        <a:ea typeface="+mn-ea"/>
                        <a:cs typeface="+mn-cs"/>
                      </a:endParaRPr>
                    </a:p>
                    <a:p>
                      <a:pPr marL="342900" marR="0" lvl="0" indent="-342900" algn="l" defTabSz="914400" rtl="0" eaLnBrk="1" latinLnBrk="0" hangingPunct="1">
                        <a:lnSpc>
                          <a:spcPct val="100000"/>
                        </a:lnSpc>
                        <a:spcBef>
                          <a:spcPts val="0"/>
                        </a:spcBef>
                        <a:spcAft>
                          <a:spcPts val="0"/>
                        </a:spcAft>
                        <a:buFont typeface="Symbol" panose="05050102010706020507" pitchFamily="18" charset="2"/>
                        <a:buChar char=""/>
                        <a:tabLst>
                          <a:tab pos="5280025" algn="l"/>
                        </a:tabLst>
                      </a:pPr>
                      <a:r>
                        <a:rPr lang="en-CA" sz="900" kern="1200" dirty="0">
                          <a:solidFill>
                            <a:schemeClr val="accent4"/>
                          </a:solidFill>
                          <a:effectLst/>
                          <a:latin typeface="+mn-lt"/>
                          <a:ea typeface="+mn-ea"/>
                          <a:cs typeface="+mn-cs"/>
                        </a:rPr>
                        <a:t>Recall systems in place at a local level</a:t>
                      </a:r>
                      <a:endParaRPr lang="en-US" sz="900" kern="1200" dirty="0">
                        <a:solidFill>
                          <a:schemeClr val="accent4"/>
                        </a:solidFill>
                        <a:effectLst/>
                        <a:latin typeface="+mn-lt"/>
                        <a:ea typeface="+mn-ea"/>
                        <a:cs typeface="+mn-cs"/>
                      </a:endParaRPr>
                    </a:p>
                  </a:txBody>
                  <a:tcPr marL="68580" marR="68580" marT="0" marB="0">
                    <a:solidFill>
                      <a:srgbClr val="FEFFFE"/>
                    </a:solidFill>
                  </a:tcPr>
                </a:tc>
                <a:extLst>
                  <a:ext uri="{0D108BD9-81ED-4DB2-BD59-A6C34878D82A}">
                    <a16:rowId xmlns:a16="http://schemas.microsoft.com/office/drawing/2014/main" val="1996883341"/>
                  </a:ext>
                </a:extLst>
              </a:tr>
              <a:tr h="51826">
                <a:tc>
                  <a:txBody>
                    <a:bodyPr/>
                    <a:lstStyle/>
                    <a:p>
                      <a:pPr marL="0" marR="0" algn="ctr">
                        <a:lnSpc>
                          <a:spcPct val="107000"/>
                        </a:lnSpc>
                        <a:spcBef>
                          <a:spcPts val="720"/>
                        </a:spcBef>
                        <a:spcAft>
                          <a:spcPts val="0"/>
                        </a:spcAft>
                      </a:pPr>
                      <a:r>
                        <a:rPr lang="en-US" sz="900">
                          <a:solidFill>
                            <a:schemeClr val="accent4"/>
                          </a:solidFill>
                          <a:effectLst/>
                        </a:rPr>
                        <a:t>BC</a:t>
                      </a:r>
                      <a:endParaRPr lang="en-US" sz="9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0492" marR="30492" marT="0" marB="0">
                    <a:solidFill>
                      <a:schemeClr val="accent2">
                        <a:lumMod val="20000"/>
                        <a:lumOff val="80000"/>
                      </a:schemeClr>
                    </a:solidFill>
                  </a:tcPr>
                </a:tc>
                <a:tc>
                  <a:txBody>
                    <a:bodyPr/>
                    <a:lstStyle/>
                    <a:p>
                      <a:pPr marL="342900" marR="0" lvl="0" indent="-342900" algn="l" defTabSz="914400" rtl="0" eaLnBrk="1" latinLnBrk="0" hangingPunct="1">
                        <a:lnSpc>
                          <a:spcPct val="100000"/>
                        </a:lnSpc>
                        <a:spcBef>
                          <a:spcPts val="0"/>
                        </a:spcBef>
                        <a:spcAft>
                          <a:spcPts val="0"/>
                        </a:spcAft>
                        <a:buFont typeface="Symbol" panose="05050102010706020507" pitchFamily="18" charset="2"/>
                        <a:buChar char=""/>
                      </a:pPr>
                      <a:r>
                        <a:rPr lang="en-CA" sz="900" kern="1200" dirty="0">
                          <a:solidFill>
                            <a:schemeClr val="accent4"/>
                          </a:solidFill>
                          <a:effectLst/>
                          <a:latin typeface="+mn-lt"/>
                          <a:ea typeface="+mn-ea"/>
                          <a:cs typeface="+mn-cs"/>
                        </a:rPr>
                        <a:t>Mobile mammography vehicles</a:t>
                      </a:r>
                      <a:endParaRPr lang="en-US" sz="900" kern="1200" dirty="0">
                        <a:solidFill>
                          <a:schemeClr val="accent4"/>
                        </a:solidFill>
                        <a:effectLst/>
                        <a:latin typeface="+mn-lt"/>
                        <a:ea typeface="+mn-ea"/>
                        <a:cs typeface="+mn-cs"/>
                      </a:endParaRPr>
                    </a:p>
                  </a:txBody>
                  <a:tcPr marL="68580" marR="68580" marT="0" marB="0">
                    <a:solidFill>
                      <a:srgbClr val="FEFFFE"/>
                    </a:solidFill>
                  </a:tcPr>
                </a:tc>
                <a:tc>
                  <a:txBody>
                    <a:bodyPr/>
                    <a:lstStyle/>
                    <a:p>
                      <a:pPr marL="0" marR="0" lvl="0" indent="0" algn="l" defTabSz="914400" rtl="0" eaLnBrk="1" latinLnBrk="0" hangingPunct="1">
                        <a:lnSpc>
                          <a:spcPct val="100000"/>
                        </a:lnSpc>
                        <a:spcBef>
                          <a:spcPts val="0"/>
                        </a:spcBef>
                        <a:spcAft>
                          <a:spcPts val="0"/>
                        </a:spcAft>
                        <a:buFont typeface="Symbol" panose="05050102010706020507" pitchFamily="18" charset="2"/>
                        <a:buNone/>
                        <a:tabLst>
                          <a:tab pos="5280025" algn="l"/>
                        </a:tabLst>
                      </a:pPr>
                      <a:endParaRPr lang="en-US" sz="900" kern="1200" dirty="0">
                        <a:solidFill>
                          <a:schemeClr val="accent4"/>
                        </a:solidFill>
                        <a:effectLst/>
                        <a:latin typeface="+mn-lt"/>
                        <a:ea typeface="+mn-ea"/>
                        <a:cs typeface="+mn-cs"/>
                      </a:endParaRPr>
                    </a:p>
                  </a:txBody>
                  <a:tcPr marL="68580" marR="68580" marT="0" marB="0">
                    <a:solidFill>
                      <a:srgbClr val="FEFFFE"/>
                    </a:solidFill>
                  </a:tcPr>
                </a:tc>
                <a:tc>
                  <a:txBody>
                    <a:bodyPr/>
                    <a:lstStyle/>
                    <a:p>
                      <a:pPr marL="342900" marR="0" lvl="0" indent="-342900" algn="l" defTabSz="914400" rtl="0" eaLnBrk="1" latinLnBrk="0" hangingPunct="1">
                        <a:lnSpc>
                          <a:spcPct val="100000"/>
                        </a:lnSpc>
                        <a:spcBef>
                          <a:spcPts val="0"/>
                        </a:spcBef>
                        <a:spcAft>
                          <a:spcPts val="0"/>
                        </a:spcAft>
                        <a:buFont typeface="Symbol" panose="05050102010706020507" pitchFamily="18" charset="2"/>
                        <a:buChar char=""/>
                        <a:tabLst>
                          <a:tab pos="5280025" algn="l"/>
                        </a:tabLst>
                      </a:pPr>
                      <a:r>
                        <a:rPr lang="en-CA" sz="900" kern="1200" dirty="0">
                          <a:solidFill>
                            <a:schemeClr val="accent4"/>
                          </a:solidFill>
                          <a:effectLst/>
                          <a:latin typeface="+mn-lt"/>
                          <a:ea typeface="+mn-ea"/>
                          <a:cs typeface="+mn-cs"/>
                        </a:rPr>
                        <a:t>Mobile mammography vehicles provide service to rural and remote populations. </a:t>
                      </a:r>
                      <a:endParaRPr lang="en-US" sz="900" kern="1200" dirty="0">
                        <a:solidFill>
                          <a:schemeClr val="accent4"/>
                        </a:solidFill>
                        <a:effectLst/>
                        <a:latin typeface="+mn-lt"/>
                        <a:ea typeface="+mn-ea"/>
                        <a:cs typeface="+mn-cs"/>
                      </a:endParaRPr>
                    </a:p>
                    <a:p>
                      <a:pPr marL="342900" marR="0" lvl="0" indent="-342900" algn="l" defTabSz="914400" rtl="0" eaLnBrk="1" latinLnBrk="0" hangingPunct="1">
                        <a:lnSpc>
                          <a:spcPct val="100000"/>
                        </a:lnSpc>
                        <a:spcBef>
                          <a:spcPts val="0"/>
                        </a:spcBef>
                        <a:spcAft>
                          <a:spcPts val="0"/>
                        </a:spcAft>
                        <a:buFont typeface="Symbol" panose="05050102010706020507" pitchFamily="18" charset="2"/>
                        <a:buChar char=""/>
                        <a:tabLst>
                          <a:tab pos="5280025" algn="l"/>
                        </a:tabLst>
                      </a:pPr>
                      <a:r>
                        <a:rPr lang="en-CA" sz="900" kern="1200" dirty="0">
                          <a:solidFill>
                            <a:schemeClr val="accent4"/>
                          </a:solidFill>
                          <a:effectLst/>
                          <a:latin typeface="+mn-lt"/>
                          <a:ea typeface="+mn-ea"/>
                          <a:cs typeface="+mn-cs"/>
                        </a:rPr>
                        <a:t>BC Cancer Breast Screening promotes these stops through social and traditional media, and digital advertising.</a:t>
                      </a:r>
                      <a:endParaRPr lang="en-US" sz="900" kern="1200" dirty="0">
                        <a:solidFill>
                          <a:schemeClr val="accent4"/>
                        </a:solidFill>
                        <a:effectLst/>
                        <a:latin typeface="+mn-lt"/>
                        <a:ea typeface="+mn-ea"/>
                        <a:cs typeface="+mn-cs"/>
                      </a:endParaRPr>
                    </a:p>
                  </a:txBody>
                  <a:tcPr marL="68580" marR="68580" marT="0" marB="0">
                    <a:solidFill>
                      <a:srgbClr val="FEFFFE"/>
                    </a:solidFill>
                  </a:tcPr>
                </a:tc>
                <a:extLst>
                  <a:ext uri="{0D108BD9-81ED-4DB2-BD59-A6C34878D82A}">
                    <a16:rowId xmlns:a16="http://schemas.microsoft.com/office/drawing/2014/main" val="675305120"/>
                  </a:ext>
                </a:extLst>
              </a:tr>
              <a:tr h="103652">
                <a:tc>
                  <a:txBody>
                    <a:bodyPr/>
                    <a:lstStyle/>
                    <a:p>
                      <a:pPr marL="0" marR="0" algn="ctr">
                        <a:lnSpc>
                          <a:spcPct val="107000"/>
                        </a:lnSpc>
                        <a:spcBef>
                          <a:spcPts val="720"/>
                        </a:spcBef>
                        <a:spcAft>
                          <a:spcPts val="0"/>
                        </a:spcAft>
                      </a:pPr>
                      <a:r>
                        <a:rPr lang="en-US" sz="900" dirty="0">
                          <a:solidFill>
                            <a:schemeClr val="accent4"/>
                          </a:solidFill>
                          <a:effectLst/>
                        </a:rPr>
                        <a:t>AB</a:t>
                      </a:r>
                      <a:endParaRPr lang="en-US" sz="900"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0492" marR="30492" marT="0" marB="0">
                    <a:solidFill>
                      <a:schemeClr val="accent2">
                        <a:lumMod val="20000"/>
                        <a:lumOff val="80000"/>
                      </a:schemeClr>
                    </a:solidFill>
                  </a:tcPr>
                </a:tc>
                <a:tc>
                  <a:txBody>
                    <a:bodyPr/>
                    <a:lstStyle/>
                    <a:p>
                      <a:pPr marL="342900" marR="0" lvl="0" indent="-342900" algn="l" defTabSz="914400" rtl="0" eaLnBrk="1" latinLnBrk="0" hangingPunct="1">
                        <a:lnSpc>
                          <a:spcPct val="100000"/>
                        </a:lnSpc>
                        <a:spcBef>
                          <a:spcPts val="0"/>
                        </a:spcBef>
                        <a:spcAft>
                          <a:spcPts val="0"/>
                        </a:spcAft>
                        <a:buFont typeface="+mj-lt"/>
                        <a:buAutoNum type="arabicPeriod"/>
                      </a:pPr>
                      <a:r>
                        <a:rPr lang="en-US" sz="900" kern="1200" dirty="0">
                          <a:solidFill>
                            <a:schemeClr val="accent4"/>
                          </a:solidFill>
                          <a:effectLst/>
                          <a:latin typeface="+mn-lt"/>
                          <a:ea typeface="+mn-ea"/>
                          <a:cs typeface="+mn-cs"/>
                        </a:rPr>
                        <a:t>Education (one on one and group)</a:t>
                      </a:r>
                    </a:p>
                    <a:p>
                      <a:pPr marL="342900" marR="0" lvl="0" indent="-342900" algn="l" defTabSz="914400" rtl="0" eaLnBrk="1" latinLnBrk="0" hangingPunct="1">
                        <a:lnSpc>
                          <a:spcPct val="100000"/>
                        </a:lnSpc>
                        <a:spcBef>
                          <a:spcPts val="0"/>
                        </a:spcBef>
                        <a:spcAft>
                          <a:spcPts val="0"/>
                        </a:spcAft>
                        <a:buFont typeface="Symbol" panose="05050102010706020507" pitchFamily="18" charset="2"/>
                        <a:buAutoNum type="arabicPeriod"/>
                      </a:pPr>
                      <a:r>
                        <a:rPr lang="en-US" sz="900" kern="1200" dirty="0">
                          <a:solidFill>
                            <a:schemeClr val="accent4"/>
                          </a:solidFill>
                          <a:effectLst/>
                          <a:latin typeface="+mn-lt"/>
                          <a:ea typeface="+mn-ea"/>
                          <a:cs typeface="+mn-cs"/>
                        </a:rPr>
                        <a:t>Client mobile announcement letters</a:t>
                      </a:r>
                    </a:p>
                    <a:p>
                      <a:pPr marL="342900" marR="0" lvl="0" indent="-342900" algn="l" defTabSz="914400" rtl="0" eaLnBrk="1" latinLnBrk="0" hangingPunct="1">
                        <a:lnSpc>
                          <a:spcPct val="100000"/>
                        </a:lnSpc>
                        <a:spcBef>
                          <a:spcPts val="0"/>
                        </a:spcBef>
                        <a:spcAft>
                          <a:spcPts val="0"/>
                        </a:spcAft>
                        <a:buFont typeface="Symbol" panose="05050102010706020507" pitchFamily="18" charset="2"/>
                        <a:buAutoNum type="arabicPeriod"/>
                      </a:pPr>
                      <a:r>
                        <a:rPr lang="en-US" sz="900" kern="1200" dirty="0">
                          <a:solidFill>
                            <a:schemeClr val="accent4"/>
                          </a:solidFill>
                          <a:effectLst/>
                          <a:latin typeface="+mn-lt"/>
                          <a:ea typeface="+mn-ea"/>
                          <a:cs typeface="+mn-cs"/>
                        </a:rPr>
                        <a:t>Media (small and mass)</a:t>
                      </a:r>
                    </a:p>
                    <a:p>
                      <a:pPr marL="342900" marR="0" lvl="0" indent="-342900" algn="l" defTabSz="914400" rtl="0" eaLnBrk="1" latinLnBrk="0" hangingPunct="1">
                        <a:lnSpc>
                          <a:spcPct val="100000"/>
                        </a:lnSpc>
                        <a:spcBef>
                          <a:spcPts val="0"/>
                        </a:spcBef>
                        <a:spcAft>
                          <a:spcPts val="0"/>
                        </a:spcAft>
                        <a:buFont typeface="Symbol" panose="05050102010706020507" pitchFamily="18" charset="2"/>
                        <a:buAutoNum type="arabicPeriod"/>
                      </a:pPr>
                      <a:r>
                        <a:rPr lang="en-US" sz="900" kern="1200" dirty="0">
                          <a:solidFill>
                            <a:schemeClr val="accent4"/>
                          </a:solidFill>
                          <a:effectLst/>
                          <a:latin typeface="+mn-lt"/>
                          <a:ea typeface="+mn-ea"/>
                          <a:cs typeface="+mn-cs"/>
                        </a:rPr>
                        <a:t>Provider assessment and feedback</a:t>
                      </a:r>
                    </a:p>
                    <a:p>
                      <a:pPr marL="342900" marR="0" lvl="0" indent="-342900" algn="l" defTabSz="914400" rtl="0" eaLnBrk="1" latinLnBrk="0" hangingPunct="1">
                        <a:lnSpc>
                          <a:spcPct val="100000"/>
                        </a:lnSpc>
                        <a:spcBef>
                          <a:spcPts val="0"/>
                        </a:spcBef>
                        <a:spcAft>
                          <a:spcPts val="0"/>
                        </a:spcAft>
                        <a:buFont typeface="Symbol" panose="05050102010706020507" pitchFamily="18" charset="2"/>
                        <a:buAutoNum type="arabicPeriod"/>
                      </a:pPr>
                      <a:r>
                        <a:rPr lang="en-US" sz="900" kern="1200" dirty="0">
                          <a:solidFill>
                            <a:schemeClr val="accent4"/>
                          </a:solidFill>
                          <a:effectLst/>
                          <a:latin typeface="+mn-lt"/>
                          <a:ea typeface="+mn-ea"/>
                          <a:cs typeface="+mn-cs"/>
                        </a:rPr>
                        <a:t>Mobile screening clinics</a:t>
                      </a:r>
                    </a:p>
                    <a:p>
                      <a:pPr marL="342900" marR="0" lvl="0" indent="-342900" algn="l" defTabSz="914400" rtl="0" eaLnBrk="1" latinLnBrk="0" hangingPunct="1">
                        <a:lnSpc>
                          <a:spcPct val="100000"/>
                        </a:lnSpc>
                        <a:spcBef>
                          <a:spcPts val="0"/>
                        </a:spcBef>
                        <a:spcAft>
                          <a:spcPts val="0"/>
                        </a:spcAft>
                        <a:buFont typeface="+mj-lt"/>
                        <a:buAutoNum type="arabicPeriod"/>
                        <a:tabLst>
                          <a:tab pos="5280025" algn="l"/>
                        </a:tabLst>
                      </a:pPr>
                      <a:r>
                        <a:rPr lang="en-US" sz="900" kern="1200" dirty="0">
                          <a:solidFill>
                            <a:schemeClr val="accent4"/>
                          </a:solidFill>
                          <a:effectLst/>
                          <a:latin typeface="+mn-lt"/>
                          <a:ea typeface="+mn-ea"/>
                          <a:cs typeface="+mn-cs"/>
                        </a:rPr>
                        <a:t>Patient navigation</a:t>
                      </a:r>
                    </a:p>
                  </a:txBody>
                  <a:tcPr marL="68580" marR="68580" marT="0" marB="0">
                    <a:solidFill>
                      <a:srgbClr val="FEFFFE"/>
                    </a:solidFill>
                  </a:tcPr>
                </a:tc>
                <a:tc>
                  <a:txBody>
                    <a:bodyPr/>
                    <a:lstStyle/>
                    <a:p>
                      <a:pPr marL="342900" marR="0" lvl="0" indent="-342900" algn="l" defTabSz="914400" rtl="0" eaLnBrk="1" latinLnBrk="0" hangingPunct="1">
                        <a:lnSpc>
                          <a:spcPct val="100000"/>
                        </a:lnSpc>
                        <a:spcBef>
                          <a:spcPts val="0"/>
                        </a:spcBef>
                        <a:spcAft>
                          <a:spcPts val="0"/>
                        </a:spcAft>
                        <a:buFont typeface="+mj-lt"/>
                        <a:buAutoNum type="arabicPeriod"/>
                        <a:tabLst>
                          <a:tab pos="5280025" algn="l"/>
                        </a:tabLst>
                      </a:pPr>
                      <a:r>
                        <a:rPr lang="en-CA" sz="900" kern="1200" dirty="0">
                          <a:solidFill>
                            <a:schemeClr val="accent4"/>
                          </a:solidFill>
                          <a:effectLst/>
                          <a:latin typeface="+mn-lt"/>
                          <a:ea typeface="+mn-ea"/>
                          <a:cs typeface="+mn-cs"/>
                        </a:rPr>
                        <a:t> </a:t>
                      </a:r>
                      <a:endParaRPr lang="en-US" sz="900" kern="1200" dirty="0">
                        <a:solidFill>
                          <a:schemeClr val="accent4"/>
                        </a:solidFill>
                        <a:effectLst/>
                        <a:latin typeface="+mn-lt"/>
                        <a:ea typeface="+mn-ea"/>
                        <a:cs typeface="+mn-cs"/>
                      </a:endParaRPr>
                    </a:p>
                    <a:p>
                      <a:pPr marL="342900" marR="0" lvl="0" indent="-342900" algn="l" defTabSz="914400" rtl="0" eaLnBrk="1" latinLnBrk="0" hangingPunct="1">
                        <a:lnSpc>
                          <a:spcPct val="100000"/>
                        </a:lnSpc>
                        <a:spcBef>
                          <a:spcPts val="0"/>
                        </a:spcBef>
                        <a:spcAft>
                          <a:spcPts val="0"/>
                        </a:spcAft>
                        <a:buFont typeface="Symbol" panose="05050102010706020507" pitchFamily="18" charset="2"/>
                        <a:buAutoNum type="arabicPeriod"/>
                        <a:tabLst>
                          <a:tab pos="5280025" algn="l"/>
                        </a:tabLst>
                      </a:pPr>
                      <a:r>
                        <a:rPr lang="en-CA" sz="900" kern="1200" dirty="0">
                          <a:solidFill>
                            <a:schemeClr val="accent4"/>
                          </a:solidFill>
                          <a:effectLst/>
                          <a:latin typeface="+mn-lt"/>
                          <a:ea typeface="+mn-ea"/>
                          <a:cs typeface="+mn-cs"/>
                        </a:rPr>
                        <a:t> </a:t>
                      </a:r>
                      <a:endParaRPr lang="en-US" sz="900" kern="1200" dirty="0">
                        <a:solidFill>
                          <a:schemeClr val="accent4"/>
                        </a:solidFill>
                        <a:effectLst/>
                        <a:latin typeface="+mn-lt"/>
                        <a:ea typeface="+mn-ea"/>
                        <a:cs typeface="+mn-cs"/>
                      </a:endParaRPr>
                    </a:p>
                    <a:p>
                      <a:pPr marL="342900" marR="0" lvl="0" indent="-342900" algn="l" defTabSz="914400" rtl="0" eaLnBrk="1" latinLnBrk="0" hangingPunct="1">
                        <a:lnSpc>
                          <a:spcPct val="100000"/>
                        </a:lnSpc>
                        <a:spcBef>
                          <a:spcPts val="0"/>
                        </a:spcBef>
                        <a:spcAft>
                          <a:spcPts val="0"/>
                        </a:spcAft>
                        <a:buFont typeface="Symbol" panose="05050102010706020507" pitchFamily="18" charset="2"/>
                        <a:buAutoNum type="arabicPeriod"/>
                        <a:tabLst>
                          <a:tab pos="5280025" algn="l"/>
                        </a:tabLst>
                      </a:pPr>
                      <a:r>
                        <a:rPr lang="en-CA" sz="900" kern="1200" dirty="0">
                          <a:solidFill>
                            <a:schemeClr val="accent4"/>
                          </a:solidFill>
                          <a:effectLst/>
                          <a:latin typeface="+mn-lt"/>
                          <a:ea typeface="+mn-ea"/>
                          <a:cs typeface="+mn-cs"/>
                        </a:rPr>
                        <a:t> </a:t>
                      </a:r>
                      <a:endParaRPr lang="en-US" sz="900" kern="1200" dirty="0">
                        <a:solidFill>
                          <a:schemeClr val="accent4"/>
                        </a:solidFill>
                        <a:effectLst/>
                        <a:latin typeface="+mn-lt"/>
                        <a:ea typeface="+mn-ea"/>
                        <a:cs typeface="+mn-cs"/>
                      </a:endParaRPr>
                    </a:p>
                    <a:p>
                      <a:pPr marL="342900" marR="0" lvl="0" indent="-342900" algn="l" defTabSz="914400" rtl="0" eaLnBrk="1" latinLnBrk="0" hangingPunct="1">
                        <a:lnSpc>
                          <a:spcPct val="100000"/>
                        </a:lnSpc>
                        <a:spcBef>
                          <a:spcPts val="0"/>
                        </a:spcBef>
                        <a:spcAft>
                          <a:spcPts val="0"/>
                        </a:spcAft>
                        <a:buFont typeface="Symbol" panose="05050102010706020507" pitchFamily="18" charset="2"/>
                        <a:buAutoNum type="arabicPeriod"/>
                        <a:tabLst>
                          <a:tab pos="5280025" algn="l"/>
                        </a:tabLst>
                      </a:pPr>
                      <a:r>
                        <a:rPr lang="en-CA" sz="900" kern="1200" dirty="0">
                          <a:solidFill>
                            <a:schemeClr val="accent4"/>
                          </a:solidFill>
                          <a:effectLst/>
                          <a:latin typeface="+mn-lt"/>
                          <a:ea typeface="+mn-ea"/>
                          <a:cs typeface="+mn-cs"/>
                        </a:rPr>
                        <a:t> </a:t>
                      </a:r>
                      <a:endParaRPr lang="en-US" sz="900" kern="1200" dirty="0">
                        <a:solidFill>
                          <a:schemeClr val="accent4"/>
                        </a:solidFill>
                        <a:effectLst/>
                        <a:latin typeface="+mn-lt"/>
                        <a:ea typeface="+mn-ea"/>
                        <a:cs typeface="+mn-cs"/>
                      </a:endParaRPr>
                    </a:p>
                    <a:p>
                      <a:pPr marL="342900" marR="0" lvl="0" indent="-342900" algn="l" defTabSz="914400" rtl="0" eaLnBrk="1" latinLnBrk="0" hangingPunct="1">
                        <a:lnSpc>
                          <a:spcPct val="100000"/>
                        </a:lnSpc>
                        <a:spcBef>
                          <a:spcPts val="0"/>
                        </a:spcBef>
                        <a:spcAft>
                          <a:spcPts val="0"/>
                        </a:spcAft>
                        <a:buFont typeface="Symbol" panose="05050102010706020507" pitchFamily="18" charset="2"/>
                        <a:buAutoNum type="arabicPeriod"/>
                        <a:tabLst>
                          <a:tab pos="5280025" algn="l"/>
                        </a:tabLst>
                      </a:pPr>
                      <a:r>
                        <a:rPr lang="en-US" sz="900" kern="1200" dirty="0">
                          <a:solidFill>
                            <a:schemeClr val="accent4"/>
                          </a:solidFill>
                          <a:effectLst/>
                          <a:latin typeface="+mn-lt"/>
                          <a:ea typeface="+mn-ea"/>
                          <a:cs typeface="+mn-cs"/>
                        </a:rPr>
                        <a:t>✓</a:t>
                      </a:r>
                    </a:p>
                    <a:p>
                      <a:pPr marL="342900" marR="0" lvl="0" indent="-342900" algn="l" defTabSz="914400" rtl="0" eaLnBrk="1" latinLnBrk="0" hangingPunct="1">
                        <a:lnSpc>
                          <a:spcPct val="100000"/>
                        </a:lnSpc>
                        <a:spcBef>
                          <a:spcPts val="0"/>
                        </a:spcBef>
                        <a:spcAft>
                          <a:spcPts val="0"/>
                        </a:spcAft>
                        <a:buFont typeface="+mj-lt"/>
                        <a:buAutoNum type="arabicPeriod"/>
                        <a:tabLst>
                          <a:tab pos="5280025" algn="l"/>
                        </a:tabLst>
                      </a:pPr>
                      <a:r>
                        <a:rPr lang="en-US" sz="900" kern="1200" dirty="0">
                          <a:solidFill>
                            <a:schemeClr val="accent4"/>
                          </a:solidFill>
                          <a:effectLst/>
                          <a:latin typeface="+mn-lt"/>
                          <a:ea typeface="+mn-ea"/>
                          <a:cs typeface="+mn-cs"/>
                        </a:rPr>
                        <a:t>✓</a:t>
                      </a:r>
                    </a:p>
                  </a:txBody>
                  <a:tcPr marL="68580" marR="68580" marT="0" marB="0">
                    <a:solidFill>
                      <a:srgbClr val="FEFFFE"/>
                    </a:solidFill>
                  </a:tcPr>
                </a:tc>
                <a:tc>
                  <a:txBody>
                    <a:bodyPr/>
                    <a:lstStyle/>
                    <a:p>
                      <a:pPr marL="342900" marR="0" lvl="0" indent="-342900" algn="l" defTabSz="914400" rtl="0" eaLnBrk="1" latinLnBrk="0" hangingPunct="1">
                        <a:lnSpc>
                          <a:spcPct val="100000"/>
                        </a:lnSpc>
                        <a:spcBef>
                          <a:spcPts val="0"/>
                        </a:spcBef>
                        <a:spcAft>
                          <a:spcPts val="0"/>
                        </a:spcAft>
                        <a:buFont typeface="Symbol" panose="05050102010706020507" pitchFamily="18" charset="2"/>
                        <a:buChar char=""/>
                        <a:tabLst>
                          <a:tab pos="5280025" algn="l"/>
                        </a:tabLst>
                      </a:pPr>
                      <a:r>
                        <a:rPr lang="en-CA" sz="900" kern="1200" dirty="0">
                          <a:solidFill>
                            <a:schemeClr val="accent4"/>
                          </a:solidFill>
                          <a:effectLst/>
                          <a:latin typeface="+mn-lt"/>
                          <a:ea typeface="+mn-ea"/>
                          <a:cs typeface="+mn-cs"/>
                        </a:rPr>
                        <a:t>Facilitated referral and provision of results to navigation program to ensure abnormal screens are followed up in timely manner.</a:t>
                      </a:r>
                      <a:endParaRPr lang="en-US" sz="900" kern="1200" dirty="0">
                        <a:solidFill>
                          <a:schemeClr val="accent4"/>
                        </a:solidFill>
                        <a:effectLst/>
                        <a:latin typeface="+mn-lt"/>
                        <a:ea typeface="+mn-ea"/>
                        <a:cs typeface="+mn-cs"/>
                      </a:endParaRPr>
                    </a:p>
                    <a:p>
                      <a:pPr marL="342900" marR="0" lvl="0" indent="-342900" algn="l" defTabSz="914400" rtl="0" eaLnBrk="1" latinLnBrk="0" hangingPunct="1">
                        <a:lnSpc>
                          <a:spcPct val="100000"/>
                        </a:lnSpc>
                        <a:spcBef>
                          <a:spcPts val="0"/>
                        </a:spcBef>
                        <a:spcAft>
                          <a:spcPts val="0"/>
                        </a:spcAft>
                        <a:buFont typeface="Symbol" panose="05050102010706020507" pitchFamily="18" charset="2"/>
                        <a:buChar char=""/>
                        <a:tabLst>
                          <a:tab pos="5280025" algn="l"/>
                        </a:tabLst>
                      </a:pPr>
                      <a:r>
                        <a:rPr lang="en-CA" sz="900" kern="1200" dirty="0">
                          <a:solidFill>
                            <a:schemeClr val="accent4"/>
                          </a:solidFill>
                          <a:effectLst/>
                          <a:latin typeface="+mn-lt"/>
                          <a:ea typeface="+mn-ea"/>
                          <a:cs typeface="+mn-cs"/>
                        </a:rPr>
                        <a:t>Timed correspondence to mobile schedule. </a:t>
                      </a:r>
                      <a:endParaRPr lang="en-US" sz="900" kern="1200" dirty="0">
                        <a:solidFill>
                          <a:schemeClr val="accent4"/>
                        </a:solidFill>
                        <a:effectLst/>
                        <a:latin typeface="+mn-lt"/>
                        <a:ea typeface="+mn-ea"/>
                        <a:cs typeface="+mn-cs"/>
                      </a:endParaRPr>
                    </a:p>
                    <a:p>
                      <a:pPr marL="342900" marR="0" lvl="0" indent="-342900" algn="l" defTabSz="914400" rtl="0" eaLnBrk="1" latinLnBrk="0" hangingPunct="1">
                        <a:lnSpc>
                          <a:spcPct val="100000"/>
                        </a:lnSpc>
                        <a:spcBef>
                          <a:spcPts val="0"/>
                        </a:spcBef>
                        <a:spcAft>
                          <a:spcPts val="0"/>
                        </a:spcAft>
                        <a:buFont typeface="Symbol" panose="05050102010706020507" pitchFamily="18" charset="2"/>
                        <a:buChar char=""/>
                        <a:tabLst>
                          <a:tab pos="5280025" algn="l"/>
                        </a:tabLst>
                      </a:pPr>
                      <a:r>
                        <a:rPr lang="en-CA" sz="900" kern="1200" dirty="0">
                          <a:solidFill>
                            <a:schemeClr val="accent4"/>
                          </a:solidFill>
                          <a:effectLst/>
                          <a:latin typeface="+mn-lt"/>
                          <a:ea typeface="+mn-ea"/>
                          <a:cs typeface="+mn-cs"/>
                        </a:rPr>
                        <a:t>Pilot nurse practitioner led integrated mobile screening services (mammogram, Pap, and FIT). </a:t>
                      </a:r>
                      <a:endParaRPr lang="en-US" sz="900" kern="1200" dirty="0">
                        <a:solidFill>
                          <a:schemeClr val="accent4"/>
                        </a:solidFill>
                        <a:effectLst/>
                        <a:latin typeface="+mn-lt"/>
                        <a:ea typeface="+mn-ea"/>
                        <a:cs typeface="+mn-cs"/>
                      </a:endParaRPr>
                    </a:p>
                  </a:txBody>
                  <a:tcPr marL="68580" marR="68580" marT="0" marB="0">
                    <a:solidFill>
                      <a:srgbClr val="FEFFFE"/>
                    </a:solidFill>
                  </a:tcPr>
                </a:tc>
                <a:extLst>
                  <a:ext uri="{0D108BD9-81ED-4DB2-BD59-A6C34878D82A}">
                    <a16:rowId xmlns:a16="http://schemas.microsoft.com/office/drawing/2014/main" val="1834019753"/>
                  </a:ext>
                </a:extLst>
              </a:tr>
              <a:tr h="0">
                <a:tc>
                  <a:txBody>
                    <a:bodyPr/>
                    <a:lstStyle/>
                    <a:p>
                      <a:pPr marL="0" marR="0" algn="ctr">
                        <a:lnSpc>
                          <a:spcPct val="107000"/>
                        </a:lnSpc>
                        <a:spcBef>
                          <a:spcPts val="720"/>
                        </a:spcBef>
                        <a:spcAft>
                          <a:spcPts val="0"/>
                        </a:spcAft>
                      </a:pPr>
                      <a:r>
                        <a:rPr lang="en-US" sz="900" dirty="0">
                          <a:solidFill>
                            <a:schemeClr val="accent4"/>
                          </a:solidFill>
                          <a:effectLst/>
                          <a:latin typeface="Calibri" panose="020F0502020204030204" pitchFamily="34" charset="0"/>
                          <a:ea typeface="Yu Mincho" panose="02020400000000000000" pitchFamily="18" charset="-128"/>
                          <a:cs typeface="Arial" panose="020B0604020202020204" pitchFamily="34" charset="0"/>
                        </a:rPr>
                        <a:t>SK</a:t>
                      </a:r>
                    </a:p>
                  </a:txBody>
                  <a:tcPr marL="30492" marR="30492" marT="0" marB="0">
                    <a:solidFill>
                      <a:schemeClr val="accent2">
                        <a:lumMod val="20000"/>
                        <a:lumOff val="80000"/>
                      </a:schemeClr>
                    </a:solidFill>
                  </a:tcPr>
                </a:tc>
                <a:tc>
                  <a:txBody>
                    <a:bodyPr/>
                    <a:lstStyle/>
                    <a:p>
                      <a:pPr marL="342900" marR="0" lvl="0" indent="-342900">
                        <a:lnSpc>
                          <a:spcPct val="107000"/>
                        </a:lnSpc>
                        <a:spcBef>
                          <a:spcPts val="240"/>
                        </a:spcBef>
                        <a:spcAft>
                          <a:spcPts val="240"/>
                        </a:spcAft>
                        <a:buFont typeface="Symbol" panose="05050102010706020507" pitchFamily="18" charset="2"/>
                        <a:buChar char=""/>
                        <a:tabLst>
                          <a:tab pos="5280025" algn="l"/>
                        </a:tabLst>
                      </a:pPr>
                      <a:r>
                        <a:rPr lang="en-CA" sz="900" kern="1200" dirty="0">
                          <a:solidFill>
                            <a:schemeClr val="accent4"/>
                          </a:solidFill>
                          <a:effectLst/>
                          <a:latin typeface="+mn-lt"/>
                          <a:ea typeface="+mn-ea"/>
                          <a:cs typeface="+mn-cs"/>
                        </a:rPr>
                        <a:t>Mobile unit</a:t>
                      </a:r>
                      <a:endParaRPr lang="en-US" sz="900" kern="1200" dirty="0">
                        <a:solidFill>
                          <a:schemeClr val="accent4"/>
                        </a:solidFill>
                        <a:effectLst/>
                        <a:latin typeface="+mn-lt"/>
                        <a:ea typeface="+mn-ea"/>
                        <a:cs typeface="+mn-cs"/>
                      </a:endParaRPr>
                    </a:p>
                  </a:txBody>
                  <a:tcPr marL="68580" marR="68580" marT="0" marB="0">
                    <a:solidFill>
                      <a:srgbClr val="FEFFFE"/>
                    </a:solidFill>
                  </a:tcPr>
                </a:tc>
                <a:tc>
                  <a:txBody>
                    <a:bodyPr/>
                    <a:lstStyle/>
                    <a:p>
                      <a:pPr marL="0" marR="0">
                        <a:lnSpc>
                          <a:spcPct val="107000"/>
                        </a:lnSpc>
                        <a:spcBef>
                          <a:spcPts val="240"/>
                        </a:spcBef>
                        <a:spcAft>
                          <a:spcPts val="240"/>
                        </a:spcAft>
                        <a:tabLst>
                          <a:tab pos="5280025" algn="l"/>
                        </a:tabLst>
                      </a:pPr>
                      <a:r>
                        <a:rPr lang="en-US" sz="900" kern="1200" dirty="0">
                          <a:solidFill>
                            <a:schemeClr val="accent4"/>
                          </a:solidFill>
                          <a:effectLst/>
                          <a:latin typeface="+mn-lt"/>
                          <a:ea typeface="+mn-ea"/>
                          <a:cs typeface="+mn-cs"/>
                        </a:rPr>
                        <a:t>✓</a:t>
                      </a:r>
                    </a:p>
                  </a:txBody>
                  <a:tcPr marL="68580" marR="68580" marT="0" marB="0">
                    <a:solidFill>
                      <a:srgbClr val="FEFFFE"/>
                    </a:solidFill>
                  </a:tcPr>
                </a:tc>
                <a:tc>
                  <a:txBody>
                    <a:bodyPr/>
                    <a:lstStyle/>
                    <a:p>
                      <a:pPr marL="342900" marR="0" lvl="0" indent="-342900">
                        <a:lnSpc>
                          <a:spcPct val="107000"/>
                        </a:lnSpc>
                        <a:spcBef>
                          <a:spcPts val="240"/>
                        </a:spcBef>
                        <a:spcAft>
                          <a:spcPts val="240"/>
                        </a:spcAft>
                        <a:buFont typeface="Symbol" panose="05050102010706020507" pitchFamily="18" charset="2"/>
                        <a:buChar char=""/>
                        <a:tabLst>
                          <a:tab pos="5280025" algn="l"/>
                        </a:tabLst>
                      </a:pPr>
                      <a:r>
                        <a:rPr lang="en-CA" sz="900" kern="1200" dirty="0">
                          <a:solidFill>
                            <a:schemeClr val="accent4"/>
                          </a:solidFill>
                          <a:effectLst/>
                          <a:latin typeface="+mn-lt"/>
                          <a:ea typeface="+mn-ea"/>
                          <a:cs typeface="+mn-cs"/>
                        </a:rPr>
                        <a:t>Invitations sent to invite participant to closest screening location.</a:t>
                      </a:r>
                      <a:endParaRPr lang="en-US" sz="900" kern="1200" dirty="0">
                        <a:solidFill>
                          <a:schemeClr val="accent4"/>
                        </a:solidFill>
                        <a:effectLst/>
                        <a:latin typeface="+mn-lt"/>
                        <a:ea typeface="+mn-ea"/>
                        <a:cs typeface="+mn-cs"/>
                      </a:endParaRPr>
                    </a:p>
                  </a:txBody>
                  <a:tcPr marL="68580" marR="68580" marT="0" marB="0">
                    <a:solidFill>
                      <a:srgbClr val="FEFFFE"/>
                    </a:solidFill>
                  </a:tcPr>
                </a:tc>
                <a:extLst>
                  <a:ext uri="{0D108BD9-81ED-4DB2-BD59-A6C34878D82A}">
                    <a16:rowId xmlns:a16="http://schemas.microsoft.com/office/drawing/2014/main" val="4067896663"/>
                  </a:ext>
                </a:extLst>
              </a:tr>
              <a:tr h="86377">
                <a:tc>
                  <a:txBody>
                    <a:bodyPr/>
                    <a:lstStyle/>
                    <a:p>
                      <a:pPr marL="0" marR="0" algn="ctr">
                        <a:lnSpc>
                          <a:spcPct val="107000"/>
                        </a:lnSpc>
                        <a:spcBef>
                          <a:spcPts val="720"/>
                        </a:spcBef>
                        <a:spcAft>
                          <a:spcPts val="0"/>
                        </a:spcAft>
                      </a:pPr>
                      <a:r>
                        <a:rPr lang="en-US" sz="900" dirty="0">
                          <a:solidFill>
                            <a:schemeClr val="accent4"/>
                          </a:solidFill>
                          <a:effectLst/>
                          <a:latin typeface="Calibri" panose="020F0502020204030204" pitchFamily="34" charset="0"/>
                          <a:ea typeface="Yu Mincho" panose="02020400000000000000" pitchFamily="18" charset="-128"/>
                          <a:cs typeface="Arial" panose="020B0604020202020204" pitchFamily="34" charset="0"/>
                        </a:rPr>
                        <a:t>MB</a:t>
                      </a:r>
                    </a:p>
                  </a:txBody>
                  <a:tcPr marL="30492" marR="30492" marT="0" marB="0">
                    <a:solidFill>
                      <a:schemeClr val="accent2">
                        <a:lumMod val="20000"/>
                        <a:lumOff val="80000"/>
                      </a:schemeClr>
                    </a:solidFill>
                  </a:tcPr>
                </a:tc>
                <a:tc>
                  <a:txBody>
                    <a:bodyPr/>
                    <a:lstStyle/>
                    <a:p>
                      <a:pPr marL="342900" marR="0" lvl="0" indent="-342900" algn="l" defTabSz="914400" rtl="0" eaLnBrk="1" latinLnBrk="0" hangingPunct="1">
                        <a:lnSpc>
                          <a:spcPct val="100000"/>
                        </a:lnSpc>
                        <a:spcBef>
                          <a:spcPts val="0"/>
                        </a:spcBef>
                        <a:spcAft>
                          <a:spcPts val="0"/>
                        </a:spcAft>
                        <a:buFont typeface="Arial" panose="020B0604020202020204" pitchFamily="34" charset="0"/>
                        <a:buChar char="•"/>
                        <a:tabLst>
                          <a:tab pos="228600" algn="l"/>
                          <a:tab pos="457200" algn="l"/>
                        </a:tabLst>
                      </a:pPr>
                      <a:r>
                        <a:rPr lang="en-US" sz="900" kern="1200" dirty="0">
                          <a:solidFill>
                            <a:schemeClr val="accent4"/>
                          </a:solidFill>
                          <a:effectLst/>
                          <a:latin typeface="+mn-lt"/>
                          <a:ea typeface="+mn-ea"/>
                          <a:cs typeface="+mn-cs"/>
                        </a:rPr>
                        <a:t>Comprehensive letter campaigns</a:t>
                      </a:r>
                    </a:p>
                    <a:p>
                      <a:pPr marL="342900" marR="0" lvl="0" indent="-342900" algn="l" defTabSz="914400" rtl="0" eaLnBrk="1" latinLnBrk="0" hangingPunct="1">
                        <a:lnSpc>
                          <a:spcPct val="100000"/>
                        </a:lnSpc>
                        <a:spcBef>
                          <a:spcPts val="0"/>
                        </a:spcBef>
                        <a:spcAft>
                          <a:spcPts val="0"/>
                        </a:spcAft>
                        <a:buFont typeface="Arial" panose="020B0604020202020204" pitchFamily="34" charset="0"/>
                        <a:buChar char="•"/>
                        <a:tabLst>
                          <a:tab pos="228600" algn="l"/>
                          <a:tab pos="457200" algn="l"/>
                        </a:tabLst>
                      </a:pPr>
                      <a:r>
                        <a:rPr lang="en-US" sz="900" kern="1200" dirty="0">
                          <a:solidFill>
                            <a:schemeClr val="accent4"/>
                          </a:solidFill>
                          <a:effectLst/>
                          <a:latin typeface="+mn-lt"/>
                          <a:ea typeface="+mn-ea"/>
                          <a:cs typeface="+mn-cs"/>
                        </a:rPr>
                        <a:t>Informative web site</a:t>
                      </a:r>
                    </a:p>
                    <a:p>
                      <a:pPr marL="342900" marR="0" lvl="0" indent="-342900" algn="l" defTabSz="914400" rtl="0" eaLnBrk="1" latinLnBrk="0" hangingPunct="1">
                        <a:lnSpc>
                          <a:spcPct val="100000"/>
                        </a:lnSpc>
                        <a:spcBef>
                          <a:spcPts val="0"/>
                        </a:spcBef>
                        <a:spcAft>
                          <a:spcPts val="0"/>
                        </a:spcAft>
                        <a:buFont typeface="Arial" panose="020B0604020202020204" pitchFamily="34" charset="0"/>
                        <a:buChar char="•"/>
                        <a:tabLst>
                          <a:tab pos="228600" algn="l"/>
                          <a:tab pos="457200" algn="l"/>
                        </a:tabLst>
                      </a:pPr>
                      <a:r>
                        <a:rPr lang="en-US" sz="900" kern="1200" dirty="0">
                          <a:solidFill>
                            <a:schemeClr val="accent4"/>
                          </a:solidFill>
                          <a:effectLst/>
                          <a:latin typeface="+mn-lt"/>
                          <a:ea typeface="+mn-ea"/>
                          <a:cs typeface="+mn-cs"/>
                        </a:rPr>
                        <a:t>Accessibility – 2 mobile clinics, 4 fixed locations</a:t>
                      </a:r>
                    </a:p>
                    <a:p>
                      <a:pPr marL="342900" marR="0" lvl="0" indent="-342900" algn="l" defTabSz="914400" rtl="0" eaLnBrk="1" latinLnBrk="0" hangingPunct="1">
                        <a:lnSpc>
                          <a:spcPct val="100000"/>
                        </a:lnSpc>
                        <a:spcBef>
                          <a:spcPts val="0"/>
                        </a:spcBef>
                        <a:spcAft>
                          <a:spcPts val="0"/>
                        </a:spcAft>
                        <a:buFont typeface="Arial" panose="020B0604020202020204" pitchFamily="34" charset="0"/>
                        <a:buChar char="•"/>
                        <a:tabLst>
                          <a:tab pos="228600" algn="l"/>
                          <a:tab pos="457200" algn="l"/>
                        </a:tabLst>
                      </a:pPr>
                      <a:r>
                        <a:rPr lang="en-US" sz="900" kern="1200" dirty="0">
                          <a:solidFill>
                            <a:schemeClr val="accent4"/>
                          </a:solidFill>
                          <a:effectLst/>
                          <a:latin typeface="+mn-lt"/>
                          <a:ea typeface="+mn-ea"/>
                          <a:cs typeface="+mn-cs"/>
                        </a:rPr>
                        <a:t>Social media (Facebook) promoting mobile clinics</a:t>
                      </a:r>
                    </a:p>
                    <a:p>
                      <a:pPr marL="342900" marR="0" lvl="0" indent="-342900" algn="l" defTabSz="914400" rtl="0" eaLnBrk="1" latinLnBrk="0" hangingPunct="1">
                        <a:lnSpc>
                          <a:spcPct val="100000"/>
                        </a:lnSpc>
                        <a:spcBef>
                          <a:spcPts val="0"/>
                        </a:spcBef>
                        <a:spcAft>
                          <a:spcPts val="0"/>
                        </a:spcAft>
                        <a:buFont typeface="Arial" panose="020B0604020202020204" pitchFamily="34" charset="0"/>
                        <a:buChar char="•"/>
                        <a:tabLst>
                          <a:tab pos="228600" algn="l"/>
                          <a:tab pos="457200" algn="l"/>
                        </a:tabLst>
                      </a:pPr>
                      <a:r>
                        <a:rPr lang="en-US" sz="900" kern="1200" dirty="0">
                          <a:solidFill>
                            <a:schemeClr val="accent4"/>
                          </a:solidFill>
                          <a:effectLst/>
                          <a:latin typeface="+mn-lt"/>
                          <a:ea typeface="+mn-ea"/>
                          <a:cs typeface="+mn-cs"/>
                        </a:rPr>
                        <a:t>PCP booking request form for underscreened persons</a:t>
                      </a:r>
                    </a:p>
                  </a:txBody>
                  <a:tcPr marL="68580" marR="68580" marT="0" marB="0">
                    <a:solidFill>
                      <a:srgbClr val="FEFFFE"/>
                    </a:solidFill>
                  </a:tcPr>
                </a:tc>
                <a:tc>
                  <a:txBody>
                    <a:bodyPr/>
                    <a:lstStyle/>
                    <a:p>
                      <a:pPr marL="0" marR="0" lvl="0" indent="0" algn="l" defTabSz="914400" rtl="0" eaLnBrk="1" latinLnBrk="0" hangingPunct="1">
                        <a:lnSpc>
                          <a:spcPct val="100000"/>
                        </a:lnSpc>
                        <a:spcBef>
                          <a:spcPts val="0"/>
                        </a:spcBef>
                        <a:spcAft>
                          <a:spcPts val="0"/>
                        </a:spcAft>
                        <a:buFont typeface="+mj-lt"/>
                        <a:buNone/>
                        <a:tabLst>
                          <a:tab pos="5280025" algn="l"/>
                        </a:tabLst>
                      </a:pPr>
                      <a:r>
                        <a:rPr lang="en-US" sz="900" kern="1200" dirty="0">
                          <a:solidFill>
                            <a:schemeClr val="accent4"/>
                          </a:solidFill>
                          <a:effectLst/>
                          <a:latin typeface="+mn-lt"/>
                          <a:ea typeface="+mn-ea"/>
                          <a:cs typeface="+mn-cs"/>
                        </a:rPr>
                        <a:t>All: ✓</a:t>
                      </a:r>
                    </a:p>
                  </a:txBody>
                  <a:tcPr marL="68580" marR="68580" marT="0" marB="0">
                    <a:solidFill>
                      <a:srgbClr val="FEFFFE"/>
                    </a:solidFill>
                  </a:tcPr>
                </a:tc>
                <a:tc>
                  <a:txBody>
                    <a:bodyPr/>
                    <a:lstStyle/>
                    <a:p>
                      <a:pPr marL="0" marR="0" lvl="0" indent="0" algn="l" defTabSz="914400" rtl="0" eaLnBrk="1" latinLnBrk="0" hangingPunct="1">
                        <a:lnSpc>
                          <a:spcPct val="100000"/>
                        </a:lnSpc>
                        <a:spcBef>
                          <a:spcPts val="0"/>
                        </a:spcBef>
                        <a:spcAft>
                          <a:spcPts val="0"/>
                        </a:spcAft>
                        <a:buFont typeface="Symbol" panose="05050102010706020507" pitchFamily="18" charset="2"/>
                        <a:buNone/>
                        <a:tabLst>
                          <a:tab pos="5280025" algn="l"/>
                        </a:tabLst>
                      </a:pPr>
                      <a:endParaRPr lang="en-US" sz="900" kern="1200" dirty="0">
                        <a:solidFill>
                          <a:schemeClr val="accent4"/>
                        </a:solidFill>
                        <a:effectLst/>
                        <a:latin typeface="+mn-lt"/>
                        <a:ea typeface="+mn-ea"/>
                        <a:cs typeface="+mn-cs"/>
                      </a:endParaRPr>
                    </a:p>
                  </a:txBody>
                  <a:tcPr marL="68580" marR="68580" marT="0" marB="0">
                    <a:solidFill>
                      <a:srgbClr val="FEFFFE"/>
                    </a:solidFill>
                  </a:tcPr>
                </a:tc>
                <a:extLst>
                  <a:ext uri="{0D108BD9-81ED-4DB2-BD59-A6C34878D82A}">
                    <a16:rowId xmlns:a16="http://schemas.microsoft.com/office/drawing/2014/main" val="607519695"/>
                  </a:ext>
                </a:extLst>
              </a:tr>
              <a:tr h="34551">
                <a:tc>
                  <a:txBody>
                    <a:bodyPr/>
                    <a:lstStyle/>
                    <a:p>
                      <a:pPr marL="0" marR="0" algn="ctr">
                        <a:lnSpc>
                          <a:spcPct val="107000"/>
                        </a:lnSpc>
                        <a:spcBef>
                          <a:spcPts val="720"/>
                        </a:spcBef>
                        <a:spcAft>
                          <a:spcPts val="0"/>
                        </a:spcAft>
                      </a:pPr>
                      <a:r>
                        <a:rPr lang="en-US" sz="900" dirty="0">
                          <a:solidFill>
                            <a:schemeClr val="accent4"/>
                          </a:solidFill>
                          <a:effectLst/>
                          <a:latin typeface="Calibri" panose="020F0502020204030204" pitchFamily="34" charset="0"/>
                          <a:ea typeface="Yu Mincho" panose="02020400000000000000" pitchFamily="18" charset="-128"/>
                          <a:cs typeface="Arial" panose="020B0604020202020204" pitchFamily="34" charset="0"/>
                        </a:rPr>
                        <a:t>ON</a:t>
                      </a:r>
                    </a:p>
                  </a:txBody>
                  <a:tcPr marL="30492" marR="30492" marT="0" marB="0">
                    <a:solidFill>
                      <a:schemeClr val="accent2">
                        <a:lumMod val="20000"/>
                        <a:lumOff val="80000"/>
                      </a:schemeClr>
                    </a:solidFill>
                  </a:tcPr>
                </a:tc>
                <a:tc>
                  <a:txBody>
                    <a:bodyPr/>
                    <a:lstStyle/>
                    <a:p>
                      <a:pPr marL="342900" marR="0" lvl="0" indent="-342900" algn="l" defTabSz="914400" rtl="0" eaLnBrk="1" latinLnBrk="0" hangingPunct="1">
                        <a:lnSpc>
                          <a:spcPct val="100000"/>
                        </a:lnSpc>
                        <a:spcBef>
                          <a:spcPts val="0"/>
                        </a:spcBef>
                        <a:spcAft>
                          <a:spcPts val="0"/>
                        </a:spcAft>
                        <a:buFont typeface="Arial" panose="020B0604020202020204" pitchFamily="34" charset="0"/>
                        <a:buChar char="•"/>
                        <a:tabLst>
                          <a:tab pos="228600" algn="l"/>
                          <a:tab pos="457200" algn="l"/>
                        </a:tabLst>
                      </a:pPr>
                      <a:r>
                        <a:rPr lang="en-US" sz="900" kern="1200" dirty="0">
                          <a:solidFill>
                            <a:schemeClr val="accent4"/>
                          </a:solidFill>
                          <a:effectLst/>
                          <a:latin typeface="+mn-lt"/>
                          <a:ea typeface="+mn-ea"/>
                          <a:cs typeface="+mn-cs"/>
                        </a:rPr>
                        <a:t>Mobile screening clinics </a:t>
                      </a:r>
                    </a:p>
                  </a:txBody>
                  <a:tcPr marL="68580" marR="68580" marT="0" marB="0">
                    <a:solidFill>
                      <a:srgbClr val="FEFFFE"/>
                    </a:solidFill>
                  </a:tcPr>
                </a:tc>
                <a:tc>
                  <a:txBody>
                    <a:bodyPr/>
                    <a:lstStyle/>
                    <a:p>
                      <a:pPr marL="0" marR="0" lvl="0" indent="0" algn="l" defTabSz="914400" rtl="0" eaLnBrk="1" latinLnBrk="0" hangingPunct="1">
                        <a:lnSpc>
                          <a:spcPct val="100000"/>
                        </a:lnSpc>
                        <a:spcBef>
                          <a:spcPts val="0"/>
                        </a:spcBef>
                        <a:spcAft>
                          <a:spcPts val="0"/>
                        </a:spcAft>
                        <a:buFont typeface="Arial" panose="020B0604020202020204" pitchFamily="34" charset="0"/>
                        <a:buNone/>
                        <a:tabLst>
                          <a:tab pos="228600" algn="l"/>
                          <a:tab pos="457200" algn="l"/>
                        </a:tabLst>
                      </a:pPr>
                      <a:r>
                        <a:rPr lang="en-US" sz="900" kern="1200" dirty="0">
                          <a:solidFill>
                            <a:schemeClr val="accent4"/>
                          </a:solidFill>
                          <a:effectLst/>
                          <a:latin typeface="+mn-lt"/>
                          <a:ea typeface="+mn-ea"/>
                          <a:cs typeface="+mn-cs"/>
                        </a:rPr>
                        <a:t>✓</a:t>
                      </a:r>
                    </a:p>
                  </a:txBody>
                  <a:tcPr marL="68580" marR="68580" marT="0" marB="0">
                    <a:solidFill>
                      <a:srgbClr val="FEFFFE"/>
                    </a:solidFill>
                  </a:tcPr>
                </a:tc>
                <a:tc>
                  <a:txBody>
                    <a:bodyPr/>
                    <a:lstStyle/>
                    <a:p>
                      <a:pPr marL="342900" marR="0" lvl="0" indent="-342900" algn="l" defTabSz="914400" rtl="0" eaLnBrk="1" latinLnBrk="0" hangingPunct="1">
                        <a:lnSpc>
                          <a:spcPct val="100000"/>
                        </a:lnSpc>
                        <a:spcBef>
                          <a:spcPts val="0"/>
                        </a:spcBef>
                        <a:spcAft>
                          <a:spcPts val="0"/>
                        </a:spcAft>
                        <a:buFont typeface="Arial" panose="020B0604020202020204" pitchFamily="34" charset="0"/>
                        <a:buChar char="•"/>
                        <a:tabLst>
                          <a:tab pos="228600" algn="l"/>
                          <a:tab pos="457200" algn="l"/>
                        </a:tabLst>
                      </a:pPr>
                      <a:r>
                        <a:rPr lang="en-CA" sz="900" kern="1200" dirty="0">
                          <a:solidFill>
                            <a:schemeClr val="accent4"/>
                          </a:solidFill>
                          <a:effectLst/>
                          <a:latin typeface="+mn-lt"/>
                          <a:ea typeface="+mn-ea"/>
                          <a:cs typeface="+mn-cs"/>
                        </a:rPr>
                        <a:t>Ontario has mobile screening coaches that offer cancer screening services including breast screening in the North West and Hamilton Niagara Haldimand Brant regions.</a:t>
                      </a:r>
                      <a:endParaRPr lang="en-US" sz="900" kern="1200" dirty="0">
                        <a:solidFill>
                          <a:schemeClr val="accent4"/>
                        </a:solidFill>
                        <a:effectLst/>
                        <a:latin typeface="+mn-lt"/>
                        <a:ea typeface="+mn-ea"/>
                        <a:cs typeface="+mn-cs"/>
                      </a:endParaRPr>
                    </a:p>
                  </a:txBody>
                  <a:tcPr marL="68580" marR="68580" marT="0" marB="0">
                    <a:solidFill>
                      <a:srgbClr val="FEFFFE"/>
                    </a:solidFill>
                  </a:tcPr>
                </a:tc>
                <a:extLst>
                  <a:ext uri="{0D108BD9-81ED-4DB2-BD59-A6C34878D82A}">
                    <a16:rowId xmlns:a16="http://schemas.microsoft.com/office/drawing/2014/main" val="2666746432"/>
                  </a:ext>
                </a:extLst>
              </a:tr>
              <a:tr h="34551">
                <a:tc>
                  <a:txBody>
                    <a:bodyPr/>
                    <a:lstStyle/>
                    <a:p>
                      <a:pPr marL="0" marR="0" algn="ctr">
                        <a:lnSpc>
                          <a:spcPct val="107000"/>
                        </a:lnSpc>
                        <a:spcBef>
                          <a:spcPts val="720"/>
                        </a:spcBef>
                        <a:spcAft>
                          <a:spcPts val="0"/>
                        </a:spcAft>
                      </a:pPr>
                      <a:r>
                        <a:rPr lang="en-US" sz="900" dirty="0">
                          <a:solidFill>
                            <a:schemeClr val="accent4"/>
                          </a:solidFill>
                          <a:effectLst/>
                          <a:latin typeface="Calibri" panose="020F0502020204030204" pitchFamily="34" charset="0"/>
                          <a:ea typeface="Yu Mincho" panose="02020400000000000000" pitchFamily="18" charset="-128"/>
                          <a:cs typeface="Arial" panose="020B0604020202020204" pitchFamily="34" charset="0"/>
                        </a:rPr>
                        <a:t>QC</a:t>
                      </a:r>
                    </a:p>
                  </a:txBody>
                  <a:tcPr marL="30492" marR="30492" marT="0" marB="0">
                    <a:solidFill>
                      <a:schemeClr val="accent2">
                        <a:lumMod val="20000"/>
                        <a:lumOff val="80000"/>
                      </a:schemeClr>
                    </a:solidFill>
                  </a:tcPr>
                </a:tc>
                <a:tc>
                  <a:txBody>
                    <a:bodyPr/>
                    <a:lstStyle/>
                    <a:p>
                      <a:pPr marL="342900" marR="0" lvl="0" indent="-342900" algn="l" defTabSz="914400" rtl="0" eaLnBrk="1" latinLnBrk="0" hangingPunct="1">
                        <a:lnSpc>
                          <a:spcPct val="100000"/>
                        </a:lnSpc>
                        <a:spcBef>
                          <a:spcPts val="0"/>
                        </a:spcBef>
                        <a:spcAft>
                          <a:spcPts val="0"/>
                        </a:spcAft>
                        <a:buFont typeface="Arial" panose="020B0604020202020204" pitchFamily="34" charset="0"/>
                        <a:buChar char="•"/>
                        <a:tabLst>
                          <a:tab pos="228600" algn="l"/>
                          <a:tab pos="457200" algn="l"/>
                        </a:tabLst>
                      </a:pPr>
                      <a:r>
                        <a:rPr lang="en-US" sz="900" kern="1200" dirty="0">
                          <a:solidFill>
                            <a:schemeClr val="accent4"/>
                          </a:solidFill>
                          <a:effectLst/>
                          <a:latin typeface="+mn-lt"/>
                          <a:ea typeface="+mn-ea"/>
                          <a:cs typeface="+mn-cs"/>
                        </a:rPr>
                        <a:t>Mobile screening clinics</a:t>
                      </a:r>
                    </a:p>
                    <a:p>
                      <a:pPr marL="342900" marR="0" lvl="0" indent="-342900" algn="l" defTabSz="914400" rtl="0" eaLnBrk="1" latinLnBrk="0" hangingPunct="1">
                        <a:lnSpc>
                          <a:spcPct val="100000"/>
                        </a:lnSpc>
                        <a:spcBef>
                          <a:spcPts val="0"/>
                        </a:spcBef>
                        <a:spcAft>
                          <a:spcPts val="0"/>
                        </a:spcAft>
                        <a:buFont typeface="Arial" panose="020B0604020202020204" pitchFamily="34" charset="0"/>
                        <a:buChar char="•"/>
                        <a:tabLst>
                          <a:tab pos="228600" algn="l"/>
                          <a:tab pos="457200" algn="l"/>
                        </a:tabLst>
                      </a:pPr>
                      <a:r>
                        <a:rPr lang="en-US" sz="900" kern="1200" dirty="0">
                          <a:solidFill>
                            <a:schemeClr val="accent4"/>
                          </a:solidFill>
                          <a:effectLst/>
                          <a:latin typeface="+mn-lt"/>
                          <a:ea typeface="+mn-ea"/>
                          <a:cs typeface="+mn-cs"/>
                        </a:rPr>
                        <a:t>Providing transportation to screening services</a:t>
                      </a:r>
                    </a:p>
                  </a:txBody>
                  <a:tcPr marL="68580" marR="68580" marT="0" marB="0">
                    <a:solidFill>
                      <a:srgbClr val="FEFFFE"/>
                    </a:solidFill>
                  </a:tcPr>
                </a:tc>
                <a:tc>
                  <a:txBody>
                    <a:bodyPr/>
                    <a:lstStyle/>
                    <a:p>
                      <a:pPr marL="0" marR="0" lvl="0" indent="0" algn="l" defTabSz="914400" rtl="0" eaLnBrk="1" latinLnBrk="0" hangingPunct="1">
                        <a:lnSpc>
                          <a:spcPct val="100000"/>
                        </a:lnSpc>
                        <a:spcBef>
                          <a:spcPts val="0"/>
                        </a:spcBef>
                        <a:spcAft>
                          <a:spcPts val="0"/>
                        </a:spcAft>
                        <a:buFont typeface="Arial" panose="020B0604020202020204" pitchFamily="34" charset="0"/>
                        <a:buNone/>
                        <a:tabLst>
                          <a:tab pos="228600" algn="l"/>
                          <a:tab pos="457200" algn="l"/>
                        </a:tabLst>
                      </a:pPr>
                      <a:endParaRPr lang="en-US" sz="900" kern="1200" dirty="0">
                        <a:solidFill>
                          <a:schemeClr val="accent4"/>
                        </a:solidFill>
                        <a:effectLst/>
                        <a:latin typeface="+mn-lt"/>
                        <a:ea typeface="+mn-ea"/>
                        <a:cs typeface="+mn-cs"/>
                      </a:endParaRPr>
                    </a:p>
                  </a:txBody>
                  <a:tcPr marL="68580" marR="68580" marT="0" marB="0">
                    <a:solidFill>
                      <a:srgbClr val="FEFFFE"/>
                    </a:solidFill>
                  </a:tcPr>
                </a:tc>
                <a:tc>
                  <a:txBody>
                    <a:bodyPr/>
                    <a:lstStyle/>
                    <a:p>
                      <a:pPr marL="342900" marR="0" lvl="0" indent="-342900" algn="l" defTabSz="914400" rtl="0" eaLnBrk="1" latinLnBrk="0" hangingPunct="1">
                        <a:lnSpc>
                          <a:spcPct val="100000"/>
                        </a:lnSpc>
                        <a:spcBef>
                          <a:spcPts val="0"/>
                        </a:spcBef>
                        <a:spcAft>
                          <a:spcPts val="0"/>
                        </a:spcAft>
                        <a:buFont typeface="Arial" panose="020B0604020202020204" pitchFamily="34" charset="0"/>
                        <a:buChar char="•"/>
                        <a:tabLst>
                          <a:tab pos="228600" algn="l"/>
                          <a:tab pos="457200" algn="l"/>
                        </a:tabLst>
                      </a:pPr>
                      <a:r>
                        <a:rPr lang="en-CA" sz="900" kern="1200" dirty="0">
                          <a:solidFill>
                            <a:schemeClr val="accent4"/>
                          </a:solidFill>
                          <a:effectLst/>
                          <a:latin typeface="+mn-lt"/>
                          <a:ea typeface="+mn-ea"/>
                          <a:cs typeface="+mn-cs"/>
                        </a:rPr>
                        <a:t>Mobile screening clinics are transported by plane, train and boat to remote locations.</a:t>
                      </a:r>
                      <a:endParaRPr lang="en-US" sz="900" kern="1200" dirty="0">
                        <a:solidFill>
                          <a:schemeClr val="accent4"/>
                        </a:solidFill>
                        <a:effectLst/>
                        <a:latin typeface="+mn-lt"/>
                        <a:ea typeface="+mn-ea"/>
                        <a:cs typeface="+mn-cs"/>
                      </a:endParaRPr>
                    </a:p>
                  </a:txBody>
                  <a:tcPr marL="68580" marR="68580" marT="0" marB="0">
                    <a:solidFill>
                      <a:srgbClr val="FEFFFE"/>
                    </a:solidFill>
                  </a:tcPr>
                </a:tc>
                <a:extLst>
                  <a:ext uri="{0D108BD9-81ED-4DB2-BD59-A6C34878D82A}">
                    <a16:rowId xmlns:a16="http://schemas.microsoft.com/office/drawing/2014/main" val="1639029993"/>
                  </a:ext>
                </a:extLst>
              </a:tr>
              <a:tr h="51826">
                <a:tc>
                  <a:txBody>
                    <a:bodyPr/>
                    <a:lstStyle/>
                    <a:p>
                      <a:pPr marL="0" marR="0" algn="ctr">
                        <a:lnSpc>
                          <a:spcPct val="107000"/>
                        </a:lnSpc>
                        <a:spcBef>
                          <a:spcPts val="720"/>
                        </a:spcBef>
                        <a:spcAft>
                          <a:spcPts val="0"/>
                        </a:spcAft>
                      </a:pPr>
                      <a:r>
                        <a:rPr lang="en-US" sz="900" dirty="0">
                          <a:solidFill>
                            <a:schemeClr val="accent4"/>
                          </a:solidFill>
                          <a:effectLst/>
                          <a:latin typeface="Calibri" panose="020F0502020204030204" pitchFamily="34" charset="0"/>
                          <a:ea typeface="Yu Mincho" panose="02020400000000000000" pitchFamily="18" charset="-128"/>
                          <a:cs typeface="Arial" panose="020B0604020202020204" pitchFamily="34" charset="0"/>
                        </a:rPr>
                        <a:t>NB</a:t>
                      </a:r>
                    </a:p>
                  </a:txBody>
                  <a:tcPr marL="30492" marR="30492" marT="0" marB="0">
                    <a:solidFill>
                      <a:schemeClr val="accent2">
                        <a:lumMod val="20000"/>
                        <a:lumOff val="80000"/>
                      </a:schemeClr>
                    </a:solidFill>
                  </a:tcPr>
                </a:tc>
                <a:tc>
                  <a:txBody>
                    <a:bodyPr/>
                    <a:lstStyle/>
                    <a:p>
                      <a:pPr marL="342900" marR="0" lvl="0" indent="-342900" algn="l" defTabSz="914400" rtl="0" eaLnBrk="1" latinLnBrk="0" hangingPunct="1">
                        <a:lnSpc>
                          <a:spcPct val="100000"/>
                        </a:lnSpc>
                        <a:spcBef>
                          <a:spcPts val="0"/>
                        </a:spcBef>
                        <a:spcAft>
                          <a:spcPts val="0"/>
                        </a:spcAft>
                        <a:buFont typeface="+mj-lt"/>
                        <a:buAutoNum type="arabicPeriod"/>
                        <a:tabLst>
                          <a:tab pos="228600" algn="l"/>
                          <a:tab pos="457200" algn="l"/>
                        </a:tabLst>
                      </a:pPr>
                      <a:r>
                        <a:rPr lang="en-US" sz="900" kern="1200" dirty="0">
                          <a:solidFill>
                            <a:schemeClr val="accent4"/>
                          </a:solidFill>
                          <a:effectLst/>
                          <a:latin typeface="+mn-lt"/>
                          <a:ea typeface="+mn-ea"/>
                          <a:cs typeface="+mn-cs"/>
                        </a:rPr>
                        <a:t>Direct mailing of program invitation to eligible population</a:t>
                      </a:r>
                    </a:p>
                    <a:p>
                      <a:pPr marL="342900" marR="0" lvl="0" indent="-342900" algn="l" defTabSz="914400" rtl="0" eaLnBrk="1" latinLnBrk="0" hangingPunct="1">
                        <a:lnSpc>
                          <a:spcPct val="100000"/>
                        </a:lnSpc>
                        <a:spcBef>
                          <a:spcPts val="0"/>
                        </a:spcBef>
                        <a:spcAft>
                          <a:spcPts val="0"/>
                        </a:spcAft>
                        <a:buFont typeface="+mj-lt"/>
                        <a:buAutoNum type="arabicPeriod"/>
                        <a:tabLst>
                          <a:tab pos="228600" algn="l"/>
                          <a:tab pos="457200" algn="l"/>
                        </a:tabLst>
                      </a:pPr>
                      <a:r>
                        <a:rPr lang="en-US" sz="900" kern="1200" dirty="0">
                          <a:solidFill>
                            <a:schemeClr val="accent4"/>
                          </a:solidFill>
                          <a:effectLst/>
                          <a:latin typeface="+mn-lt"/>
                          <a:ea typeface="+mn-ea"/>
                          <a:cs typeface="+mn-cs"/>
                        </a:rPr>
                        <a:t>Awaiting results of Under-screened Population Project</a:t>
                      </a:r>
                    </a:p>
                  </a:txBody>
                  <a:tcPr marL="68580" marR="68580" marT="0" marB="0">
                    <a:solidFill>
                      <a:srgbClr val="FEFFFE"/>
                    </a:solidFill>
                  </a:tcPr>
                </a:tc>
                <a:tc>
                  <a:txBody>
                    <a:bodyPr/>
                    <a:lstStyle/>
                    <a:p>
                      <a:pPr marL="0" marR="0" lvl="0" indent="0" algn="l" defTabSz="914400" rtl="0" eaLnBrk="1" latinLnBrk="0" hangingPunct="1">
                        <a:lnSpc>
                          <a:spcPct val="100000"/>
                        </a:lnSpc>
                        <a:spcBef>
                          <a:spcPts val="0"/>
                        </a:spcBef>
                        <a:spcAft>
                          <a:spcPts val="0"/>
                        </a:spcAft>
                        <a:buFont typeface="Arial" panose="020B0604020202020204" pitchFamily="34" charset="0"/>
                        <a:buNone/>
                        <a:tabLst>
                          <a:tab pos="228600" algn="l"/>
                          <a:tab pos="457200" algn="l"/>
                        </a:tabLst>
                      </a:pPr>
                      <a:r>
                        <a:rPr lang="en-US" sz="900" kern="1200" dirty="0">
                          <a:solidFill>
                            <a:schemeClr val="accent4"/>
                          </a:solidFill>
                          <a:effectLst/>
                          <a:latin typeface="+mn-lt"/>
                          <a:ea typeface="+mn-ea"/>
                          <a:cs typeface="+mn-cs"/>
                        </a:rPr>
                        <a:t>1. </a:t>
                      </a:r>
                    </a:p>
                    <a:p>
                      <a:pPr marL="0" marR="0" lvl="0" indent="0" algn="l" defTabSz="914400" rtl="0" eaLnBrk="1" latinLnBrk="0" hangingPunct="1">
                        <a:lnSpc>
                          <a:spcPct val="100000"/>
                        </a:lnSpc>
                        <a:spcBef>
                          <a:spcPts val="0"/>
                        </a:spcBef>
                        <a:spcAft>
                          <a:spcPts val="0"/>
                        </a:spcAft>
                        <a:buFont typeface="Arial" panose="020B0604020202020204" pitchFamily="34" charset="0"/>
                        <a:buNone/>
                        <a:tabLst>
                          <a:tab pos="228600" algn="l"/>
                          <a:tab pos="457200" algn="l"/>
                        </a:tabLst>
                      </a:pPr>
                      <a:r>
                        <a:rPr lang="en-US" sz="900" kern="1200" dirty="0">
                          <a:solidFill>
                            <a:schemeClr val="accent4"/>
                          </a:solidFill>
                          <a:effectLst/>
                          <a:latin typeface="+mn-lt"/>
                          <a:ea typeface="+mn-ea"/>
                          <a:cs typeface="+mn-cs"/>
                        </a:rPr>
                        <a:t>2. ✓</a:t>
                      </a:r>
                    </a:p>
                  </a:txBody>
                  <a:tcPr marL="68580" marR="68580" marT="0" marB="0">
                    <a:solidFill>
                      <a:srgbClr val="FEFFFE"/>
                    </a:solidFill>
                  </a:tcPr>
                </a:tc>
                <a:tc>
                  <a:txBody>
                    <a:bodyPr/>
                    <a:lstStyle/>
                    <a:p>
                      <a:pPr marL="342900" marR="0" lvl="0" indent="-342900" algn="l" defTabSz="914400" rtl="0" eaLnBrk="1" latinLnBrk="0" hangingPunct="1">
                        <a:lnSpc>
                          <a:spcPct val="100000"/>
                        </a:lnSpc>
                        <a:spcBef>
                          <a:spcPts val="0"/>
                        </a:spcBef>
                        <a:spcAft>
                          <a:spcPts val="0"/>
                        </a:spcAft>
                        <a:buFont typeface="Arial" panose="020B0604020202020204" pitchFamily="34" charset="0"/>
                        <a:buChar char="•"/>
                        <a:tabLst>
                          <a:tab pos="228600" algn="l"/>
                          <a:tab pos="457200" algn="l"/>
                        </a:tabLst>
                      </a:pPr>
                      <a:r>
                        <a:rPr lang="en-US" sz="900" kern="1200" dirty="0">
                          <a:solidFill>
                            <a:schemeClr val="accent4"/>
                          </a:solidFill>
                          <a:effectLst/>
                          <a:latin typeface="+mn-lt"/>
                          <a:ea typeface="+mn-ea"/>
                          <a:cs typeface="+mn-cs"/>
                        </a:rPr>
                        <a:t>Program invitation letters are mailed directly to participant regardless of area of residence.</a:t>
                      </a:r>
                    </a:p>
                    <a:p>
                      <a:pPr marL="342900" marR="0" lvl="0" indent="-342900" algn="l" defTabSz="914400" rtl="0" eaLnBrk="1" latinLnBrk="0" hangingPunct="1">
                        <a:lnSpc>
                          <a:spcPct val="100000"/>
                        </a:lnSpc>
                        <a:spcBef>
                          <a:spcPts val="0"/>
                        </a:spcBef>
                        <a:spcAft>
                          <a:spcPts val="0"/>
                        </a:spcAft>
                        <a:buFont typeface="Arial" panose="020B0604020202020204" pitchFamily="34" charset="0"/>
                        <a:buChar char="•"/>
                        <a:tabLst>
                          <a:tab pos="228600" algn="l"/>
                          <a:tab pos="457200" algn="l"/>
                        </a:tabLst>
                      </a:pPr>
                      <a:r>
                        <a:rPr lang="en-US" sz="900" kern="1200" dirty="0">
                          <a:solidFill>
                            <a:schemeClr val="accent4"/>
                          </a:solidFill>
                          <a:effectLst/>
                          <a:latin typeface="+mn-lt"/>
                          <a:ea typeface="+mn-ea"/>
                          <a:cs typeface="+mn-cs"/>
                        </a:rPr>
                        <a:t>Plan to incorporate recommendations from the project ‘Developing Strategies for Underscreened Populations through Community Engagement’.</a:t>
                      </a:r>
                    </a:p>
                  </a:txBody>
                  <a:tcPr marL="68580" marR="68580" marT="0" marB="0">
                    <a:solidFill>
                      <a:srgbClr val="FEFFFE"/>
                    </a:solidFill>
                  </a:tcPr>
                </a:tc>
                <a:extLst>
                  <a:ext uri="{0D108BD9-81ED-4DB2-BD59-A6C34878D82A}">
                    <a16:rowId xmlns:a16="http://schemas.microsoft.com/office/drawing/2014/main" val="4065710307"/>
                  </a:ext>
                </a:extLst>
              </a:tr>
              <a:tr h="34551">
                <a:tc>
                  <a:txBody>
                    <a:bodyPr/>
                    <a:lstStyle/>
                    <a:p>
                      <a:pPr marL="0" marR="0" algn="ctr">
                        <a:lnSpc>
                          <a:spcPct val="107000"/>
                        </a:lnSpc>
                        <a:spcBef>
                          <a:spcPts val="720"/>
                        </a:spcBef>
                        <a:spcAft>
                          <a:spcPts val="0"/>
                        </a:spcAft>
                      </a:pPr>
                      <a:r>
                        <a:rPr lang="en-US" sz="900" dirty="0">
                          <a:solidFill>
                            <a:schemeClr val="accent4"/>
                          </a:solidFill>
                          <a:effectLst/>
                          <a:latin typeface="Calibri" panose="020F0502020204030204" pitchFamily="34" charset="0"/>
                          <a:ea typeface="Yu Mincho" panose="02020400000000000000" pitchFamily="18" charset="-128"/>
                          <a:cs typeface="Arial" panose="020B0604020202020204" pitchFamily="34" charset="0"/>
                        </a:rPr>
                        <a:t>NS</a:t>
                      </a:r>
                    </a:p>
                  </a:txBody>
                  <a:tcPr marL="30492" marR="30492" marT="0" marB="0">
                    <a:solidFill>
                      <a:schemeClr val="accent2">
                        <a:lumMod val="20000"/>
                        <a:lumOff val="80000"/>
                      </a:schemeClr>
                    </a:solidFill>
                  </a:tcPr>
                </a:tc>
                <a:tc>
                  <a:txBody>
                    <a:bodyPr/>
                    <a:lstStyle/>
                    <a:p>
                      <a:pPr marL="342900" marR="0" lvl="0" indent="-342900" algn="l" defTabSz="914400" rtl="0" eaLnBrk="1" latinLnBrk="0" hangingPunct="1">
                        <a:lnSpc>
                          <a:spcPct val="100000"/>
                        </a:lnSpc>
                        <a:spcBef>
                          <a:spcPts val="0"/>
                        </a:spcBef>
                        <a:spcAft>
                          <a:spcPts val="0"/>
                        </a:spcAft>
                        <a:buFont typeface="Arial" panose="020B0604020202020204" pitchFamily="34" charset="0"/>
                        <a:buChar char="•"/>
                        <a:tabLst>
                          <a:tab pos="228600" algn="l"/>
                          <a:tab pos="457200" algn="l"/>
                        </a:tabLst>
                      </a:pPr>
                      <a:r>
                        <a:rPr lang="en-CA" sz="900" kern="1200" dirty="0">
                          <a:solidFill>
                            <a:schemeClr val="accent4"/>
                          </a:solidFill>
                          <a:effectLst/>
                          <a:latin typeface="+mn-lt"/>
                          <a:ea typeface="+mn-ea"/>
                          <a:cs typeface="+mn-cs"/>
                        </a:rPr>
                        <a:t>Media (mass)</a:t>
                      </a:r>
                      <a:endParaRPr lang="en-US" sz="900" kern="1200" dirty="0">
                        <a:solidFill>
                          <a:schemeClr val="accent4"/>
                        </a:solidFill>
                        <a:effectLst/>
                        <a:latin typeface="+mn-lt"/>
                        <a:ea typeface="+mn-ea"/>
                        <a:cs typeface="+mn-cs"/>
                      </a:endParaRPr>
                    </a:p>
                  </a:txBody>
                  <a:tcPr marL="68580" marR="68580" marT="0" marB="0">
                    <a:solidFill>
                      <a:srgbClr val="FEFFFE"/>
                    </a:solidFill>
                  </a:tcPr>
                </a:tc>
                <a:tc>
                  <a:txBody>
                    <a:bodyPr/>
                    <a:lstStyle/>
                    <a:p>
                      <a:pPr marL="342900" marR="0" lvl="0" indent="-342900" algn="l" defTabSz="914400" rtl="0" eaLnBrk="1" latinLnBrk="0" hangingPunct="1">
                        <a:lnSpc>
                          <a:spcPct val="100000"/>
                        </a:lnSpc>
                        <a:spcBef>
                          <a:spcPts val="0"/>
                        </a:spcBef>
                        <a:spcAft>
                          <a:spcPts val="0"/>
                        </a:spcAft>
                        <a:buFont typeface="Arial" panose="020B0604020202020204" pitchFamily="34" charset="0"/>
                        <a:buChar char="•"/>
                        <a:tabLst>
                          <a:tab pos="228600" algn="l"/>
                          <a:tab pos="457200" algn="l"/>
                        </a:tabLst>
                      </a:pPr>
                      <a:r>
                        <a:rPr lang="en-CA" sz="900" kern="1200">
                          <a:solidFill>
                            <a:schemeClr val="accent4"/>
                          </a:solidFill>
                          <a:effectLst/>
                          <a:latin typeface="+mn-lt"/>
                          <a:ea typeface="+mn-ea"/>
                          <a:cs typeface="+mn-cs"/>
                        </a:rPr>
                        <a:t> </a:t>
                      </a:r>
                      <a:endParaRPr lang="en-US" sz="900" kern="1200">
                        <a:solidFill>
                          <a:schemeClr val="accent4"/>
                        </a:solidFill>
                        <a:effectLst/>
                        <a:latin typeface="+mn-lt"/>
                        <a:ea typeface="+mn-ea"/>
                        <a:cs typeface="+mn-cs"/>
                      </a:endParaRPr>
                    </a:p>
                  </a:txBody>
                  <a:tcPr marL="68580" marR="68580" marT="0" marB="0">
                    <a:solidFill>
                      <a:srgbClr val="FEFFFE"/>
                    </a:solidFill>
                  </a:tcPr>
                </a:tc>
                <a:tc>
                  <a:txBody>
                    <a:bodyPr/>
                    <a:lstStyle/>
                    <a:p>
                      <a:pPr marL="342900" marR="0" lvl="0" indent="-342900" algn="l" defTabSz="914400" rtl="0" eaLnBrk="1" latinLnBrk="0" hangingPunct="1">
                        <a:lnSpc>
                          <a:spcPct val="100000"/>
                        </a:lnSpc>
                        <a:spcBef>
                          <a:spcPts val="0"/>
                        </a:spcBef>
                        <a:spcAft>
                          <a:spcPts val="0"/>
                        </a:spcAft>
                        <a:buFont typeface="Arial" panose="020B0604020202020204" pitchFamily="34" charset="0"/>
                        <a:buChar char="•"/>
                        <a:tabLst>
                          <a:tab pos="228600" algn="l"/>
                          <a:tab pos="457200" algn="l"/>
                        </a:tabLst>
                      </a:pPr>
                      <a:r>
                        <a:rPr lang="en-CA" sz="900" kern="1200">
                          <a:solidFill>
                            <a:schemeClr val="accent4"/>
                          </a:solidFill>
                          <a:effectLst/>
                          <a:latin typeface="+mn-lt"/>
                          <a:ea typeface="+mn-ea"/>
                          <a:cs typeface="+mn-cs"/>
                        </a:rPr>
                        <a:t>The coordinator for the mobile van places radio ads about upcoming mobile breast screening dates and locations.</a:t>
                      </a:r>
                      <a:endParaRPr lang="en-US" sz="900" kern="1200">
                        <a:solidFill>
                          <a:schemeClr val="accent4"/>
                        </a:solidFill>
                        <a:effectLst/>
                        <a:latin typeface="+mn-lt"/>
                        <a:ea typeface="+mn-ea"/>
                        <a:cs typeface="+mn-cs"/>
                      </a:endParaRPr>
                    </a:p>
                  </a:txBody>
                  <a:tcPr marL="68580" marR="68580" marT="0" marB="0">
                    <a:solidFill>
                      <a:srgbClr val="FEFFFE"/>
                    </a:solidFill>
                  </a:tcPr>
                </a:tc>
                <a:extLst>
                  <a:ext uri="{0D108BD9-81ED-4DB2-BD59-A6C34878D82A}">
                    <a16:rowId xmlns:a16="http://schemas.microsoft.com/office/drawing/2014/main" val="4077727311"/>
                  </a:ext>
                </a:extLst>
              </a:tr>
              <a:tr h="0">
                <a:tc>
                  <a:txBody>
                    <a:bodyPr/>
                    <a:lstStyle/>
                    <a:p>
                      <a:pPr marL="0" marR="0" algn="ctr">
                        <a:lnSpc>
                          <a:spcPct val="107000"/>
                        </a:lnSpc>
                        <a:spcBef>
                          <a:spcPts val="720"/>
                        </a:spcBef>
                        <a:spcAft>
                          <a:spcPts val="0"/>
                        </a:spcAft>
                      </a:pPr>
                      <a:r>
                        <a:rPr lang="en-US" sz="900" dirty="0">
                          <a:solidFill>
                            <a:schemeClr val="accent4"/>
                          </a:solidFill>
                          <a:effectLst/>
                          <a:latin typeface="Calibri" panose="020F0502020204030204" pitchFamily="34" charset="0"/>
                          <a:ea typeface="Yu Mincho" panose="02020400000000000000" pitchFamily="18" charset="-128"/>
                          <a:cs typeface="Arial" panose="020B0604020202020204" pitchFamily="34" charset="0"/>
                        </a:rPr>
                        <a:t>PE</a:t>
                      </a:r>
                    </a:p>
                  </a:txBody>
                  <a:tcPr marL="30492" marR="30492" marT="0" marB="0">
                    <a:solidFill>
                      <a:schemeClr val="accent2">
                        <a:lumMod val="20000"/>
                        <a:lumOff val="80000"/>
                      </a:schemeClr>
                    </a:solidFill>
                  </a:tcPr>
                </a:tc>
                <a:tc>
                  <a:txBody>
                    <a:bodyPr/>
                    <a:lstStyle/>
                    <a:p>
                      <a:pPr marL="342900" marR="0" lvl="0" indent="-342900" algn="l" defTabSz="914400" rtl="0" eaLnBrk="1" latinLnBrk="0" hangingPunct="1">
                        <a:lnSpc>
                          <a:spcPct val="100000"/>
                        </a:lnSpc>
                        <a:spcBef>
                          <a:spcPts val="0"/>
                        </a:spcBef>
                        <a:spcAft>
                          <a:spcPts val="0"/>
                        </a:spcAft>
                        <a:buFont typeface="Arial" panose="020B0604020202020204" pitchFamily="34" charset="0"/>
                        <a:buChar char="•"/>
                        <a:tabLst>
                          <a:tab pos="228600" algn="l"/>
                          <a:tab pos="457200" algn="l"/>
                        </a:tabLst>
                      </a:pPr>
                      <a:r>
                        <a:rPr lang="en-CA" sz="900" kern="1200" dirty="0">
                          <a:solidFill>
                            <a:schemeClr val="accent4"/>
                          </a:solidFill>
                          <a:effectLst/>
                          <a:latin typeface="+mn-lt"/>
                          <a:ea typeface="+mn-ea"/>
                          <a:cs typeface="+mn-cs"/>
                        </a:rPr>
                        <a:t>Extended program hours </a:t>
                      </a:r>
                      <a:endParaRPr lang="en-US" sz="900" kern="1200" dirty="0">
                        <a:solidFill>
                          <a:schemeClr val="accent4"/>
                        </a:solidFill>
                        <a:effectLst/>
                        <a:latin typeface="+mn-lt"/>
                        <a:ea typeface="+mn-ea"/>
                        <a:cs typeface="+mn-cs"/>
                      </a:endParaRPr>
                    </a:p>
                  </a:txBody>
                  <a:tcPr marL="68580" marR="68580" marT="0" marB="0">
                    <a:solidFill>
                      <a:srgbClr val="FEFFFE"/>
                    </a:solidFill>
                  </a:tcPr>
                </a:tc>
                <a:tc>
                  <a:txBody>
                    <a:bodyPr/>
                    <a:lstStyle/>
                    <a:p>
                      <a:pPr marL="342900" marR="0" lvl="0" indent="-342900" algn="l" defTabSz="914400" rtl="0" eaLnBrk="1" latinLnBrk="0" hangingPunct="1">
                        <a:lnSpc>
                          <a:spcPct val="100000"/>
                        </a:lnSpc>
                        <a:spcBef>
                          <a:spcPts val="0"/>
                        </a:spcBef>
                        <a:spcAft>
                          <a:spcPts val="0"/>
                        </a:spcAft>
                        <a:buFont typeface="Arial" panose="020B0604020202020204" pitchFamily="34" charset="0"/>
                        <a:buChar char="•"/>
                        <a:tabLst>
                          <a:tab pos="228600" algn="l"/>
                          <a:tab pos="457200" algn="l"/>
                        </a:tabLst>
                      </a:pPr>
                      <a:r>
                        <a:rPr lang="en-US" sz="900" kern="1200" dirty="0">
                          <a:solidFill>
                            <a:schemeClr val="accent4"/>
                          </a:solidFill>
                          <a:effectLst/>
                          <a:latin typeface="+mn-lt"/>
                          <a:ea typeface="+mn-ea"/>
                          <a:cs typeface="+mn-cs"/>
                        </a:rPr>
                        <a:t> </a:t>
                      </a:r>
                    </a:p>
                  </a:txBody>
                  <a:tcPr marL="68580" marR="68580" marT="0" marB="0">
                    <a:solidFill>
                      <a:srgbClr val="FEFFFE"/>
                    </a:solidFill>
                  </a:tcPr>
                </a:tc>
                <a:tc>
                  <a:txBody>
                    <a:bodyPr/>
                    <a:lstStyle/>
                    <a:p>
                      <a:pPr marL="342900" marR="0" lvl="0" indent="-342900" algn="l" defTabSz="914400" rtl="0" eaLnBrk="1" latinLnBrk="0" hangingPunct="1">
                        <a:lnSpc>
                          <a:spcPct val="100000"/>
                        </a:lnSpc>
                        <a:spcBef>
                          <a:spcPts val="0"/>
                        </a:spcBef>
                        <a:spcAft>
                          <a:spcPts val="0"/>
                        </a:spcAft>
                        <a:buFont typeface="Arial" panose="020B0604020202020204" pitchFamily="34" charset="0"/>
                        <a:buChar char="•"/>
                        <a:tabLst>
                          <a:tab pos="228600" algn="l"/>
                          <a:tab pos="457200" algn="l"/>
                        </a:tabLst>
                      </a:pPr>
                      <a:r>
                        <a:rPr lang="en-CA" sz="900" kern="1200">
                          <a:solidFill>
                            <a:schemeClr val="accent4"/>
                          </a:solidFill>
                          <a:effectLst/>
                          <a:latin typeface="+mn-lt"/>
                          <a:ea typeface="+mn-ea"/>
                          <a:cs typeface="+mn-cs"/>
                        </a:rPr>
                        <a:t>Appointments available for evening &amp; weekends </a:t>
                      </a:r>
                      <a:endParaRPr lang="en-US" sz="900" kern="1200">
                        <a:solidFill>
                          <a:schemeClr val="accent4"/>
                        </a:solidFill>
                        <a:effectLst/>
                        <a:latin typeface="+mn-lt"/>
                        <a:ea typeface="+mn-ea"/>
                        <a:cs typeface="+mn-cs"/>
                      </a:endParaRPr>
                    </a:p>
                  </a:txBody>
                  <a:tcPr marL="68580" marR="68580" marT="0" marB="0">
                    <a:solidFill>
                      <a:srgbClr val="FEFFFE"/>
                    </a:solidFill>
                  </a:tcPr>
                </a:tc>
                <a:extLst>
                  <a:ext uri="{0D108BD9-81ED-4DB2-BD59-A6C34878D82A}">
                    <a16:rowId xmlns:a16="http://schemas.microsoft.com/office/drawing/2014/main" val="603409935"/>
                  </a:ext>
                </a:extLst>
              </a:tr>
              <a:tr h="49144">
                <a:tc>
                  <a:txBody>
                    <a:bodyPr/>
                    <a:lstStyle/>
                    <a:p>
                      <a:pPr marL="0" marR="0" algn="ctr">
                        <a:lnSpc>
                          <a:spcPct val="107000"/>
                        </a:lnSpc>
                        <a:spcBef>
                          <a:spcPts val="720"/>
                        </a:spcBef>
                        <a:spcAft>
                          <a:spcPts val="0"/>
                        </a:spcAft>
                      </a:pPr>
                      <a:r>
                        <a:rPr lang="en-US" sz="900" dirty="0">
                          <a:solidFill>
                            <a:schemeClr val="accent4"/>
                          </a:solidFill>
                          <a:effectLst/>
                          <a:latin typeface="Calibri" panose="020F0502020204030204" pitchFamily="34" charset="0"/>
                          <a:ea typeface="Yu Mincho" panose="02020400000000000000" pitchFamily="18" charset="-128"/>
                          <a:cs typeface="Arial" panose="020B0604020202020204" pitchFamily="34" charset="0"/>
                        </a:rPr>
                        <a:t>NL</a:t>
                      </a:r>
                    </a:p>
                  </a:txBody>
                  <a:tcPr marL="30492" marR="30492" marT="0" marB="0">
                    <a:solidFill>
                      <a:schemeClr val="accent2">
                        <a:lumMod val="20000"/>
                        <a:lumOff val="80000"/>
                      </a:schemeClr>
                    </a:solidFill>
                  </a:tcPr>
                </a:tc>
                <a:tc>
                  <a:txBody>
                    <a:bodyPr/>
                    <a:lstStyle/>
                    <a:p>
                      <a:pPr marL="0" marR="0" lvl="0" indent="0" algn="l" defTabSz="914400" rtl="0" eaLnBrk="1" latinLnBrk="0" hangingPunct="1">
                        <a:lnSpc>
                          <a:spcPct val="100000"/>
                        </a:lnSpc>
                        <a:spcBef>
                          <a:spcPts val="0"/>
                        </a:spcBef>
                        <a:spcAft>
                          <a:spcPts val="0"/>
                        </a:spcAft>
                        <a:buFont typeface="Arial" panose="020B0604020202020204" pitchFamily="34" charset="0"/>
                        <a:buNone/>
                        <a:tabLst>
                          <a:tab pos="228600" algn="l"/>
                          <a:tab pos="457200" algn="l"/>
                        </a:tabLst>
                      </a:pPr>
                      <a:endParaRPr lang="en-US" sz="900" kern="1200" dirty="0">
                        <a:solidFill>
                          <a:schemeClr val="accent4"/>
                        </a:solidFill>
                        <a:effectLst/>
                        <a:latin typeface="+mn-lt"/>
                        <a:ea typeface="+mn-ea"/>
                        <a:cs typeface="+mn-cs"/>
                      </a:endParaRPr>
                    </a:p>
                  </a:txBody>
                  <a:tcPr marL="68580" marR="68580" marT="0" marB="0">
                    <a:solidFill>
                      <a:srgbClr val="FEFFFE"/>
                    </a:solidFill>
                  </a:tcPr>
                </a:tc>
                <a:tc>
                  <a:txBody>
                    <a:bodyPr/>
                    <a:lstStyle/>
                    <a:p>
                      <a:pPr marL="0" marR="0" lvl="0" indent="0" algn="l" defTabSz="914400" rtl="0" eaLnBrk="1" latinLnBrk="0" hangingPunct="1">
                        <a:lnSpc>
                          <a:spcPct val="100000"/>
                        </a:lnSpc>
                        <a:spcBef>
                          <a:spcPts val="0"/>
                        </a:spcBef>
                        <a:spcAft>
                          <a:spcPts val="0"/>
                        </a:spcAft>
                        <a:buFont typeface="Arial" panose="020B0604020202020204" pitchFamily="34" charset="0"/>
                        <a:buNone/>
                        <a:tabLst>
                          <a:tab pos="228600" algn="l"/>
                          <a:tab pos="457200" algn="l"/>
                        </a:tabLst>
                      </a:pPr>
                      <a:r>
                        <a:rPr lang="en-CA" sz="900" kern="1200" dirty="0">
                          <a:solidFill>
                            <a:schemeClr val="accent4"/>
                          </a:solidFill>
                          <a:effectLst/>
                          <a:latin typeface="+mn-lt"/>
                          <a:ea typeface="+mn-ea"/>
                          <a:cs typeface="+mn-cs"/>
                        </a:rPr>
                        <a:t> </a:t>
                      </a:r>
                      <a:endParaRPr lang="en-US" sz="900" kern="1200" dirty="0">
                        <a:solidFill>
                          <a:schemeClr val="accent4"/>
                        </a:solidFill>
                        <a:effectLst/>
                        <a:latin typeface="+mn-lt"/>
                        <a:ea typeface="+mn-ea"/>
                        <a:cs typeface="+mn-cs"/>
                      </a:endParaRPr>
                    </a:p>
                  </a:txBody>
                  <a:tcPr marL="68580" marR="68580" marT="0" marB="0">
                    <a:solidFill>
                      <a:srgbClr val="FEFFFE"/>
                    </a:solidFill>
                  </a:tcPr>
                </a:tc>
                <a:tc>
                  <a:txBody>
                    <a:bodyPr/>
                    <a:lstStyle/>
                    <a:p>
                      <a:pPr marL="342900" marR="0" lvl="0" indent="-342900" algn="l" defTabSz="914400" rtl="0" eaLnBrk="1" latinLnBrk="0" hangingPunct="1">
                        <a:lnSpc>
                          <a:spcPct val="100000"/>
                        </a:lnSpc>
                        <a:spcBef>
                          <a:spcPts val="0"/>
                        </a:spcBef>
                        <a:spcAft>
                          <a:spcPts val="0"/>
                        </a:spcAft>
                        <a:buFont typeface="Arial" panose="020B0604020202020204" pitchFamily="34" charset="0"/>
                        <a:buChar char="•"/>
                        <a:tabLst>
                          <a:tab pos="228600" algn="l"/>
                          <a:tab pos="457200" algn="l"/>
                        </a:tabLst>
                      </a:pPr>
                      <a:r>
                        <a:rPr lang="en-CA" sz="900" kern="1200" dirty="0">
                          <a:solidFill>
                            <a:schemeClr val="accent4"/>
                          </a:solidFill>
                          <a:effectLst/>
                          <a:latin typeface="+mn-lt"/>
                          <a:ea typeface="+mn-ea"/>
                          <a:cs typeface="+mn-cs"/>
                        </a:rPr>
                        <a:t>Currently have a working group for the establishment of a satellite breast screening clinic in Happy-Valley Goose Bay (Labrador-Grenfell Health Region)</a:t>
                      </a:r>
                      <a:endParaRPr lang="en-US" sz="900" kern="1200" dirty="0">
                        <a:solidFill>
                          <a:schemeClr val="accent4"/>
                        </a:solidFill>
                        <a:effectLst/>
                        <a:latin typeface="+mn-lt"/>
                        <a:ea typeface="+mn-ea"/>
                        <a:cs typeface="+mn-cs"/>
                      </a:endParaRPr>
                    </a:p>
                  </a:txBody>
                  <a:tcPr marL="68580" marR="68580" marT="0" marB="0">
                    <a:solidFill>
                      <a:srgbClr val="FEFFFE"/>
                    </a:solidFill>
                  </a:tcPr>
                </a:tc>
                <a:extLst>
                  <a:ext uri="{0D108BD9-81ED-4DB2-BD59-A6C34878D82A}">
                    <a16:rowId xmlns:a16="http://schemas.microsoft.com/office/drawing/2014/main" val="447586413"/>
                  </a:ext>
                </a:extLst>
              </a:tr>
            </a:tbl>
          </a:graphicData>
        </a:graphic>
      </p:graphicFrame>
    </p:spTree>
    <p:extLst>
      <p:ext uri="{BB962C8B-B14F-4D97-AF65-F5344CB8AC3E}">
        <p14:creationId xmlns:p14="http://schemas.microsoft.com/office/powerpoint/2010/main" val="13672183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81DBEC2-8B01-26EA-C490-61DFB6FA8E30}"/>
              </a:ext>
            </a:extLst>
          </p:cNvPr>
          <p:cNvSpPr>
            <a:spLocks noGrp="1"/>
          </p:cNvSpPr>
          <p:nvPr>
            <p:ph type="title"/>
          </p:nvPr>
        </p:nvSpPr>
        <p:spPr>
          <a:xfrm>
            <a:off x="684562" y="211735"/>
            <a:ext cx="10380786" cy="345482"/>
          </a:xfrm>
        </p:spPr>
        <p:txBody>
          <a:bodyPr>
            <a:normAutofit/>
          </a:bodyPr>
          <a:lstStyle/>
          <a:p>
            <a:r>
              <a:rPr lang="en-US" sz="1600" dirty="0"/>
              <a:t>Strategies to Improve Screening for LGBTQ2S+ People</a:t>
            </a:r>
          </a:p>
        </p:txBody>
      </p:sp>
      <p:graphicFrame>
        <p:nvGraphicFramePr>
          <p:cNvPr id="2" name="Table 1">
            <a:extLst>
              <a:ext uri="{FF2B5EF4-FFF2-40B4-BE49-F238E27FC236}">
                <a16:creationId xmlns:a16="http://schemas.microsoft.com/office/drawing/2014/main" id="{D4766C69-7A37-D7F3-4C13-63439F1348BF}"/>
              </a:ext>
            </a:extLst>
          </p:cNvPr>
          <p:cNvGraphicFramePr>
            <a:graphicFrameLocks noGrp="1"/>
          </p:cNvGraphicFramePr>
          <p:nvPr>
            <p:extLst>
              <p:ext uri="{D42A27DB-BD31-4B8C-83A1-F6EECF244321}">
                <p14:modId xmlns:p14="http://schemas.microsoft.com/office/powerpoint/2010/main" val="1635532309"/>
              </p:ext>
            </p:extLst>
          </p:nvPr>
        </p:nvGraphicFramePr>
        <p:xfrm>
          <a:off x="156306" y="637528"/>
          <a:ext cx="11879385" cy="5636260"/>
        </p:xfrm>
        <a:graphic>
          <a:graphicData uri="http://schemas.openxmlformats.org/drawingml/2006/table">
            <a:tbl>
              <a:tblPr firstRow="1" firstCol="1">
                <a:tableStyleId>{5C22544A-7EE6-4342-B048-85BDC9FD1C3A}</a:tableStyleId>
              </a:tblPr>
              <a:tblGrid>
                <a:gridCol w="984245">
                  <a:extLst>
                    <a:ext uri="{9D8B030D-6E8A-4147-A177-3AD203B41FA5}">
                      <a16:colId xmlns:a16="http://schemas.microsoft.com/office/drawing/2014/main" val="4117233806"/>
                    </a:ext>
                  </a:extLst>
                </a:gridCol>
                <a:gridCol w="2723786">
                  <a:extLst>
                    <a:ext uri="{9D8B030D-6E8A-4147-A177-3AD203B41FA5}">
                      <a16:colId xmlns:a16="http://schemas.microsoft.com/office/drawing/2014/main" val="810568263"/>
                    </a:ext>
                  </a:extLst>
                </a:gridCol>
                <a:gridCol w="2723786">
                  <a:extLst>
                    <a:ext uri="{9D8B030D-6E8A-4147-A177-3AD203B41FA5}">
                      <a16:colId xmlns:a16="http://schemas.microsoft.com/office/drawing/2014/main" val="1341759362"/>
                    </a:ext>
                  </a:extLst>
                </a:gridCol>
                <a:gridCol w="1610650">
                  <a:extLst>
                    <a:ext uri="{9D8B030D-6E8A-4147-A177-3AD203B41FA5}">
                      <a16:colId xmlns:a16="http://schemas.microsoft.com/office/drawing/2014/main" val="1717457685"/>
                    </a:ext>
                  </a:extLst>
                </a:gridCol>
                <a:gridCol w="3836918">
                  <a:extLst>
                    <a:ext uri="{9D8B030D-6E8A-4147-A177-3AD203B41FA5}">
                      <a16:colId xmlns:a16="http://schemas.microsoft.com/office/drawing/2014/main" val="2464180176"/>
                    </a:ext>
                  </a:extLst>
                </a:gridCol>
              </a:tblGrid>
              <a:tr h="0">
                <a:tc>
                  <a:txBody>
                    <a:bodyPr/>
                    <a:lstStyle/>
                    <a:p>
                      <a:pPr marL="0" marR="0" algn="ctr">
                        <a:lnSpc>
                          <a:spcPct val="107000"/>
                        </a:lnSpc>
                        <a:spcBef>
                          <a:spcPts val="100"/>
                        </a:spcBef>
                        <a:spcAft>
                          <a:spcPts val="100"/>
                        </a:spcAft>
                      </a:pPr>
                      <a:r>
                        <a:rPr lang="en-US" sz="900">
                          <a:solidFill>
                            <a:schemeClr val="accent4"/>
                          </a:solidFill>
                          <a:effectLst/>
                        </a:rPr>
                        <a:t>P/T</a:t>
                      </a:r>
                      <a:endParaRPr lang="en-US" sz="9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0492" marR="30492" marT="0" marB="0" anchor="ctr">
                    <a:solidFill>
                      <a:schemeClr val="accent2">
                        <a:lumMod val="20000"/>
                        <a:lumOff val="80000"/>
                      </a:schemeClr>
                    </a:solidFill>
                  </a:tcPr>
                </a:tc>
                <a:tc>
                  <a:txBody>
                    <a:bodyPr/>
                    <a:lstStyle/>
                    <a:p>
                      <a:pPr marL="0" marR="0" algn="ctr">
                        <a:lnSpc>
                          <a:spcPct val="107000"/>
                        </a:lnSpc>
                        <a:spcBef>
                          <a:spcPts val="100"/>
                        </a:spcBef>
                        <a:spcAft>
                          <a:spcPts val="100"/>
                        </a:spcAft>
                      </a:pPr>
                      <a:r>
                        <a:rPr lang="en-US" sz="900" dirty="0">
                          <a:solidFill>
                            <a:schemeClr val="accent4"/>
                          </a:solidFill>
                          <a:effectLst/>
                        </a:rPr>
                        <a:t>Strategies used </a:t>
                      </a:r>
                      <a:endParaRPr lang="en-US" sz="900"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0492" marR="30492" marT="0" marB="0" anchor="ctr">
                    <a:solidFill>
                      <a:schemeClr val="accent2">
                        <a:lumMod val="20000"/>
                        <a:lumOff val="80000"/>
                      </a:schemeClr>
                    </a:solidFill>
                  </a:tcPr>
                </a:tc>
                <a:tc>
                  <a:txBody>
                    <a:bodyPr/>
                    <a:lstStyle/>
                    <a:p>
                      <a:pPr marL="0" marR="0" algn="ctr">
                        <a:lnSpc>
                          <a:spcPct val="107000"/>
                        </a:lnSpc>
                        <a:spcBef>
                          <a:spcPts val="100"/>
                        </a:spcBef>
                        <a:spcAft>
                          <a:spcPts val="100"/>
                        </a:spcAft>
                      </a:pPr>
                      <a:endParaRPr lang="en-US" sz="900"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0492" marR="30492" marT="0" marB="0" anchor="ctr">
                    <a:solidFill>
                      <a:schemeClr val="accent2">
                        <a:lumMod val="20000"/>
                        <a:lumOff val="80000"/>
                      </a:schemeClr>
                    </a:solidFill>
                  </a:tcPr>
                </a:tc>
                <a:tc>
                  <a:txBody>
                    <a:bodyPr/>
                    <a:lstStyle/>
                    <a:p>
                      <a:pPr marL="0" marR="0" algn="ctr">
                        <a:lnSpc>
                          <a:spcPct val="107000"/>
                        </a:lnSpc>
                        <a:spcBef>
                          <a:spcPts val="720"/>
                        </a:spcBef>
                        <a:spcAft>
                          <a:spcPts val="720"/>
                        </a:spcAft>
                      </a:pPr>
                      <a:r>
                        <a:rPr lang="en-US" sz="900">
                          <a:solidFill>
                            <a:schemeClr val="accent4"/>
                          </a:solidFill>
                          <a:effectLst/>
                        </a:rPr>
                        <a:t>Strategy co-developed  with community? </a:t>
                      </a:r>
                      <a:endParaRPr lang="en-US" sz="9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0492" marR="30492" marT="0" marB="0" anchor="ctr">
                    <a:solidFill>
                      <a:schemeClr val="accent2">
                        <a:lumMod val="20000"/>
                        <a:lumOff val="80000"/>
                      </a:schemeClr>
                    </a:solidFill>
                  </a:tcPr>
                </a:tc>
                <a:tc>
                  <a:txBody>
                    <a:bodyPr/>
                    <a:lstStyle/>
                    <a:p>
                      <a:pPr marL="0" marR="0" algn="ctr">
                        <a:lnSpc>
                          <a:spcPct val="107000"/>
                        </a:lnSpc>
                        <a:spcBef>
                          <a:spcPts val="720"/>
                        </a:spcBef>
                        <a:spcAft>
                          <a:spcPts val="720"/>
                        </a:spcAft>
                      </a:pPr>
                      <a:r>
                        <a:rPr lang="en-US" sz="900" dirty="0">
                          <a:solidFill>
                            <a:schemeClr val="accent4"/>
                          </a:solidFill>
                          <a:effectLst/>
                        </a:rPr>
                        <a:t>Description of activities to improve screening access for rural and remote populations</a:t>
                      </a:r>
                      <a:endParaRPr lang="en-US" sz="900"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0492" marR="30492" marT="0" marB="0" anchor="ctr">
                    <a:solidFill>
                      <a:schemeClr val="accent2">
                        <a:lumMod val="20000"/>
                        <a:lumOff val="80000"/>
                      </a:schemeClr>
                    </a:solidFill>
                  </a:tcPr>
                </a:tc>
                <a:extLst>
                  <a:ext uri="{0D108BD9-81ED-4DB2-BD59-A6C34878D82A}">
                    <a16:rowId xmlns:a16="http://schemas.microsoft.com/office/drawing/2014/main" val="2012222762"/>
                  </a:ext>
                </a:extLst>
              </a:tr>
              <a:tr h="51826">
                <a:tc>
                  <a:txBody>
                    <a:bodyPr/>
                    <a:lstStyle/>
                    <a:p>
                      <a:pPr marL="0" marR="0" algn="ctr">
                        <a:lnSpc>
                          <a:spcPct val="107000"/>
                        </a:lnSpc>
                        <a:spcBef>
                          <a:spcPts val="720"/>
                        </a:spcBef>
                        <a:spcAft>
                          <a:spcPts val="0"/>
                        </a:spcAft>
                      </a:pPr>
                      <a:r>
                        <a:rPr lang="en-US" sz="900">
                          <a:solidFill>
                            <a:schemeClr val="accent4"/>
                          </a:solidFill>
                          <a:effectLst/>
                        </a:rPr>
                        <a:t>BC</a:t>
                      </a:r>
                      <a:endParaRPr lang="en-US" sz="9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0492" marR="30492" marT="0" marB="0">
                    <a:solidFill>
                      <a:schemeClr val="accent2">
                        <a:lumMod val="20000"/>
                        <a:lumOff val="80000"/>
                      </a:schemeClr>
                    </a:solidFill>
                  </a:tcPr>
                </a:tc>
                <a:tc>
                  <a:txBody>
                    <a:bodyPr/>
                    <a:lstStyle/>
                    <a:p>
                      <a:pPr marL="342900" marR="0" lvl="0" indent="-342900" algn="l" defTabSz="914400" rtl="0" eaLnBrk="1" latinLnBrk="0" hangingPunct="1">
                        <a:lnSpc>
                          <a:spcPct val="100000"/>
                        </a:lnSpc>
                        <a:spcBef>
                          <a:spcPts val="0"/>
                        </a:spcBef>
                        <a:spcAft>
                          <a:spcPts val="0"/>
                        </a:spcAft>
                        <a:buFont typeface="Symbol" panose="05050102010706020507" pitchFamily="18" charset="2"/>
                        <a:buChar char=""/>
                      </a:pPr>
                      <a:r>
                        <a:rPr lang="en-US" sz="900" kern="1200" dirty="0">
                          <a:solidFill>
                            <a:schemeClr val="accent4"/>
                          </a:solidFill>
                          <a:effectLst/>
                          <a:latin typeface="+mn-lt"/>
                          <a:ea typeface="+mn-ea"/>
                          <a:cs typeface="+mn-cs"/>
                        </a:rPr>
                        <a:t>Transgender people</a:t>
                      </a:r>
                    </a:p>
                  </a:txBody>
                  <a:tcPr marL="68580" marR="68580" marT="0" marB="0">
                    <a:solidFill>
                      <a:srgbClr val="FEFFFE"/>
                    </a:solidFill>
                  </a:tcPr>
                </a:tc>
                <a:tc>
                  <a:txBody>
                    <a:bodyPr/>
                    <a:lstStyle/>
                    <a:p>
                      <a:pPr marL="342900" marR="0" lvl="0" indent="-342900" algn="l" defTabSz="914400" rtl="0" eaLnBrk="1" latinLnBrk="0" hangingPunct="1">
                        <a:lnSpc>
                          <a:spcPct val="100000"/>
                        </a:lnSpc>
                        <a:spcBef>
                          <a:spcPts val="0"/>
                        </a:spcBef>
                        <a:spcAft>
                          <a:spcPts val="0"/>
                        </a:spcAft>
                        <a:buFont typeface="Symbol" panose="05050102010706020507" pitchFamily="18" charset="2"/>
                        <a:buChar char=""/>
                      </a:pPr>
                      <a:r>
                        <a:rPr lang="en-US" sz="900" kern="1200">
                          <a:solidFill>
                            <a:schemeClr val="accent4"/>
                          </a:solidFill>
                          <a:effectLst/>
                          <a:latin typeface="+mn-lt"/>
                          <a:ea typeface="+mn-ea"/>
                          <a:cs typeface="+mn-cs"/>
                        </a:rPr>
                        <a:t>Website</a:t>
                      </a:r>
                    </a:p>
                    <a:p>
                      <a:pPr marL="342900" marR="0" lvl="0" indent="-342900" algn="l" defTabSz="914400" rtl="0" eaLnBrk="1" latinLnBrk="0" hangingPunct="1">
                        <a:lnSpc>
                          <a:spcPct val="100000"/>
                        </a:lnSpc>
                        <a:spcBef>
                          <a:spcPts val="0"/>
                        </a:spcBef>
                        <a:spcAft>
                          <a:spcPts val="0"/>
                        </a:spcAft>
                        <a:buFont typeface="Symbol" panose="05050102010706020507" pitchFamily="18" charset="2"/>
                        <a:buChar char=""/>
                      </a:pPr>
                      <a:r>
                        <a:rPr lang="en-US" sz="900" kern="1200">
                          <a:solidFill>
                            <a:schemeClr val="accent4"/>
                          </a:solidFill>
                          <a:effectLst/>
                          <a:latin typeface="+mn-lt"/>
                          <a:ea typeface="+mn-ea"/>
                          <a:cs typeface="+mn-cs"/>
                        </a:rPr>
                        <a:t>Printed materials</a:t>
                      </a:r>
                    </a:p>
                    <a:p>
                      <a:pPr marL="342900" marR="0" lvl="0" indent="-342900" algn="l" defTabSz="914400" rtl="0" eaLnBrk="1" latinLnBrk="0" hangingPunct="1">
                        <a:lnSpc>
                          <a:spcPct val="100000"/>
                        </a:lnSpc>
                        <a:spcBef>
                          <a:spcPts val="0"/>
                        </a:spcBef>
                        <a:spcAft>
                          <a:spcPts val="0"/>
                        </a:spcAft>
                        <a:buFont typeface="Symbol" panose="05050102010706020507" pitchFamily="18" charset="2"/>
                        <a:buChar char=""/>
                      </a:pPr>
                      <a:r>
                        <a:rPr lang="en-US" sz="900" kern="1200">
                          <a:solidFill>
                            <a:schemeClr val="accent4"/>
                          </a:solidFill>
                          <a:effectLst/>
                          <a:latin typeface="+mn-lt"/>
                          <a:ea typeface="+mn-ea"/>
                          <a:cs typeface="+mn-cs"/>
                        </a:rPr>
                        <a:t>Provider education</a:t>
                      </a:r>
                    </a:p>
                  </a:txBody>
                  <a:tcPr marL="68580" marR="68580" marT="0" marB="0">
                    <a:solidFill>
                      <a:srgbClr val="FEFFFE"/>
                    </a:solidFill>
                  </a:tcPr>
                </a:tc>
                <a:tc>
                  <a:txBody>
                    <a:bodyPr/>
                    <a:lstStyle/>
                    <a:p>
                      <a:pPr marL="0" marR="0" lvl="0" indent="0" algn="l" defTabSz="914400" rtl="0" eaLnBrk="1" latinLnBrk="0" hangingPunct="1">
                        <a:lnSpc>
                          <a:spcPct val="100000"/>
                        </a:lnSpc>
                        <a:spcBef>
                          <a:spcPts val="0"/>
                        </a:spcBef>
                        <a:spcAft>
                          <a:spcPts val="0"/>
                        </a:spcAft>
                        <a:buFont typeface="Symbol" panose="05050102010706020507" pitchFamily="18" charset="2"/>
                        <a:buNone/>
                      </a:pPr>
                      <a:r>
                        <a:rPr lang="en-US" sz="900" kern="1200" dirty="0">
                          <a:solidFill>
                            <a:schemeClr val="accent4"/>
                          </a:solidFill>
                          <a:effectLst/>
                          <a:latin typeface="+mn-lt"/>
                          <a:ea typeface="+mn-ea"/>
                          <a:cs typeface="+mn-cs"/>
                        </a:rPr>
                        <a:t>All: ✓</a:t>
                      </a:r>
                    </a:p>
                  </a:txBody>
                  <a:tcPr marL="68580" marR="68580" marT="0" marB="0">
                    <a:solidFill>
                      <a:srgbClr val="FEFFFE"/>
                    </a:solidFill>
                  </a:tcPr>
                </a:tc>
                <a:tc>
                  <a:txBody>
                    <a:bodyPr/>
                    <a:lstStyle/>
                    <a:p>
                      <a:pPr marL="342900" marR="0" lvl="0" indent="-342900" algn="l" defTabSz="914400" rtl="0" eaLnBrk="1" latinLnBrk="0" hangingPunct="1">
                        <a:lnSpc>
                          <a:spcPct val="100000"/>
                        </a:lnSpc>
                        <a:spcBef>
                          <a:spcPts val="0"/>
                        </a:spcBef>
                        <a:spcAft>
                          <a:spcPts val="0"/>
                        </a:spcAft>
                        <a:buFont typeface="Symbol" panose="05050102010706020507" pitchFamily="18" charset="2"/>
                        <a:buChar char=""/>
                      </a:pPr>
                      <a:r>
                        <a:rPr lang="en-US" sz="900" kern="1200">
                          <a:solidFill>
                            <a:schemeClr val="accent4"/>
                          </a:solidFill>
                          <a:effectLst/>
                          <a:latin typeface="+mn-lt"/>
                          <a:ea typeface="+mn-ea"/>
                          <a:cs typeface="+mn-cs"/>
                        </a:rPr>
                        <a:t>BC Cancer Breast Screening provides information and education about screening guidance for transgender persons.</a:t>
                      </a:r>
                    </a:p>
                  </a:txBody>
                  <a:tcPr marL="68580" marR="68580" marT="0" marB="0">
                    <a:solidFill>
                      <a:srgbClr val="FEFFFE"/>
                    </a:solidFill>
                  </a:tcPr>
                </a:tc>
                <a:extLst>
                  <a:ext uri="{0D108BD9-81ED-4DB2-BD59-A6C34878D82A}">
                    <a16:rowId xmlns:a16="http://schemas.microsoft.com/office/drawing/2014/main" val="675305120"/>
                  </a:ext>
                </a:extLst>
              </a:tr>
              <a:tr h="103652">
                <a:tc>
                  <a:txBody>
                    <a:bodyPr/>
                    <a:lstStyle/>
                    <a:p>
                      <a:pPr marL="0" marR="0" algn="ctr">
                        <a:lnSpc>
                          <a:spcPct val="107000"/>
                        </a:lnSpc>
                        <a:spcBef>
                          <a:spcPts val="720"/>
                        </a:spcBef>
                        <a:spcAft>
                          <a:spcPts val="0"/>
                        </a:spcAft>
                      </a:pPr>
                      <a:r>
                        <a:rPr lang="en-US" sz="900" dirty="0">
                          <a:solidFill>
                            <a:schemeClr val="accent4"/>
                          </a:solidFill>
                          <a:effectLst/>
                        </a:rPr>
                        <a:t>AB</a:t>
                      </a:r>
                      <a:endParaRPr lang="en-US" sz="900"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30492" marR="30492" marT="0" marB="0">
                    <a:solidFill>
                      <a:schemeClr val="accent2">
                        <a:lumMod val="20000"/>
                        <a:lumOff val="80000"/>
                      </a:schemeClr>
                    </a:solidFill>
                  </a:tcPr>
                </a:tc>
                <a:tc>
                  <a:txBody>
                    <a:bodyPr/>
                    <a:lstStyle/>
                    <a:p>
                      <a:pPr marL="342900" marR="0" lvl="0" indent="-342900" algn="l" defTabSz="914400" rtl="0" eaLnBrk="1" latinLnBrk="0" hangingPunct="1">
                        <a:lnSpc>
                          <a:spcPct val="100000"/>
                        </a:lnSpc>
                        <a:spcBef>
                          <a:spcPts val="0"/>
                        </a:spcBef>
                        <a:spcAft>
                          <a:spcPts val="0"/>
                        </a:spcAft>
                        <a:buFont typeface="Symbol" panose="05050102010706020507" pitchFamily="18" charset="2"/>
                        <a:buChar char=""/>
                      </a:pPr>
                      <a:r>
                        <a:rPr lang="en-US" sz="900" kern="1200" dirty="0">
                          <a:solidFill>
                            <a:schemeClr val="accent4"/>
                          </a:solidFill>
                          <a:effectLst/>
                          <a:latin typeface="+mn-lt"/>
                          <a:ea typeface="+mn-ea"/>
                          <a:cs typeface="+mn-cs"/>
                        </a:rPr>
                        <a:t>People identifying as LGBTQ2S+</a:t>
                      </a:r>
                    </a:p>
                    <a:p>
                      <a:pPr marL="342900" marR="0" lvl="0" indent="-342900" algn="l" defTabSz="914400" rtl="0" eaLnBrk="1" latinLnBrk="0" hangingPunct="1">
                        <a:lnSpc>
                          <a:spcPct val="100000"/>
                        </a:lnSpc>
                        <a:spcBef>
                          <a:spcPts val="0"/>
                        </a:spcBef>
                        <a:spcAft>
                          <a:spcPts val="0"/>
                        </a:spcAft>
                        <a:buFont typeface="Symbol" panose="05050102010706020507" pitchFamily="18" charset="2"/>
                        <a:buChar char=""/>
                      </a:pPr>
                      <a:r>
                        <a:rPr lang="en-US" sz="900" kern="1200" dirty="0">
                          <a:solidFill>
                            <a:schemeClr val="accent4"/>
                          </a:solidFill>
                          <a:effectLst/>
                          <a:latin typeface="+mn-lt"/>
                          <a:ea typeface="+mn-ea"/>
                          <a:cs typeface="+mn-cs"/>
                        </a:rPr>
                        <a:t>PCP of LGBTQ2S+ people </a:t>
                      </a:r>
                    </a:p>
                  </a:txBody>
                  <a:tcPr marL="68580" marR="68580" marT="0" marB="0">
                    <a:solidFill>
                      <a:srgbClr val="FEFFFE"/>
                    </a:solidFill>
                  </a:tcPr>
                </a:tc>
                <a:tc>
                  <a:txBody>
                    <a:bodyPr/>
                    <a:lstStyle/>
                    <a:p>
                      <a:pPr marL="342900" marR="0" lvl="0" indent="-342900" algn="l" defTabSz="914400" rtl="0" eaLnBrk="1" latinLnBrk="0" hangingPunct="1">
                        <a:lnSpc>
                          <a:spcPct val="100000"/>
                        </a:lnSpc>
                        <a:spcBef>
                          <a:spcPts val="0"/>
                        </a:spcBef>
                        <a:spcAft>
                          <a:spcPts val="0"/>
                        </a:spcAft>
                        <a:buFont typeface="Symbol" panose="05050102010706020507" pitchFamily="18" charset="2"/>
                        <a:buChar char=""/>
                      </a:pPr>
                      <a:r>
                        <a:rPr lang="en-US" sz="900" kern="1200" dirty="0">
                          <a:solidFill>
                            <a:schemeClr val="accent4"/>
                          </a:solidFill>
                          <a:effectLst/>
                          <a:latin typeface="+mn-lt"/>
                          <a:ea typeface="+mn-ea"/>
                          <a:cs typeface="+mn-cs"/>
                        </a:rPr>
                        <a:t>Development of culturally safe materials and resources</a:t>
                      </a:r>
                    </a:p>
                    <a:p>
                      <a:pPr marL="342900" marR="0" lvl="0" indent="-342900" algn="l" defTabSz="914400" rtl="0" eaLnBrk="1" latinLnBrk="0" hangingPunct="1">
                        <a:lnSpc>
                          <a:spcPct val="100000"/>
                        </a:lnSpc>
                        <a:spcBef>
                          <a:spcPts val="0"/>
                        </a:spcBef>
                        <a:spcAft>
                          <a:spcPts val="0"/>
                        </a:spcAft>
                        <a:buFont typeface="Symbol" panose="05050102010706020507" pitchFamily="18" charset="2"/>
                        <a:buChar char=""/>
                      </a:pPr>
                      <a:r>
                        <a:rPr lang="en-US" sz="900" kern="1200" dirty="0">
                          <a:solidFill>
                            <a:schemeClr val="accent4"/>
                          </a:solidFill>
                          <a:effectLst/>
                          <a:latin typeface="+mn-lt"/>
                          <a:ea typeface="+mn-ea"/>
                          <a:cs typeface="+mn-cs"/>
                        </a:rPr>
                        <a:t>Direct community engagement to co-design programs</a:t>
                      </a:r>
                    </a:p>
                  </a:txBody>
                  <a:tcPr marL="68580" marR="68580" marT="0" marB="0">
                    <a:solidFill>
                      <a:srgbClr val="FEFFFE"/>
                    </a:solidFill>
                  </a:tcPr>
                </a:tc>
                <a:tc>
                  <a:txBody>
                    <a:bodyPr/>
                    <a:lstStyle/>
                    <a:p>
                      <a:pPr marL="0" marR="0" lvl="0" indent="0" algn="l" defTabSz="914400" rtl="0" eaLnBrk="1" latinLnBrk="0" hangingPunct="1">
                        <a:lnSpc>
                          <a:spcPct val="100000"/>
                        </a:lnSpc>
                        <a:spcBef>
                          <a:spcPts val="0"/>
                        </a:spcBef>
                        <a:spcAft>
                          <a:spcPts val="0"/>
                        </a:spcAft>
                        <a:buFont typeface="Symbol" panose="05050102010706020507" pitchFamily="18" charset="2"/>
                        <a:buNone/>
                      </a:pPr>
                      <a:r>
                        <a:rPr lang="en-US" sz="900" kern="1200" dirty="0">
                          <a:solidFill>
                            <a:schemeClr val="accent4"/>
                          </a:solidFill>
                          <a:effectLst/>
                          <a:latin typeface="+mn-lt"/>
                          <a:ea typeface="+mn-ea"/>
                          <a:cs typeface="+mn-cs"/>
                        </a:rPr>
                        <a:t>All: ✓</a:t>
                      </a:r>
                    </a:p>
                  </a:txBody>
                  <a:tcPr marL="68580" marR="68580" marT="0" marB="0">
                    <a:solidFill>
                      <a:srgbClr val="FEFFFE"/>
                    </a:solidFill>
                  </a:tcPr>
                </a:tc>
                <a:tc>
                  <a:txBody>
                    <a:bodyPr/>
                    <a:lstStyle/>
                    <a:p>
                      <a:pPr marL="342900" marR="0" lvl="0" indent="-342900" algn="l" defTabSz="914400" rtl="0" eaLnBrk="1" latinLnBrk="0" hangingPunct="1">
                        <a:lnSpc>
                          <a:spcPct val="100000"/>
                        </a:lnSpc>
                        <a:spcBef>
                          <a:spcPts val="0"/>
                        </a:spcBef>
                        <a:spcAft>
                          <a:spcPts val="0"/>
                        </a:spcAft>
                        <a:buFont typeface="Symbol" panose="05050102010706020507" pitchFamily="18" charset="2"/>
                        <a:buChar char=""/>
                      </a:pPr>
                      <a:r>
                        <a:rPr lang="en-US" sz="900" kern="1200" dirty="0">
                          <a:solidFill>
                            <a:schemeClr val="accent4"/>
                          </a:solidFill>
                          <a:effectLst/>
                          <a:latin typeface="+mn-lt"/>
                          <a:ea typeface="+mn-ea"/>
                          <a:cs typeface="+mn-cs"/>
                        </a:rPr>
                        <a:t>In early stages of engagement with representatives from LGBTQ2S+ communities to develop resources, appropriate inclusive language in correspondence, and supports for PCPs. </a:t>
                      </a:r>
                    </a:p>
                    <a:p>
                      <a:pPr marL="342900" marR="0" lvl="0" indent="-342900" algn="l" defTabSz="914400" rtl="0" eaLnBrk="1" latinLnBrk="0" hangingPunct="1">
                        <a:lnSpc>
                          <a:spcPct val="100000"/>
                        </a:lnSpc>
                        <a:spcBef>
                          <a:spcPts val="0"/>
                        </a:spcBef>
                        <a:spcAft>
                          <a:spcPts val="0"/>
                        </a:spcAft>
                        <a:buFont typeface="Symbol" panose="05050102010706020507" pitchFamily="18" charset="2"/>
                        <a:buChar char=""/>
                      </a:pPr>
                      <a:r>
                        <a:rPr lang="en-US" sz="900" kern="1200" dirty="0">
                          <a:solidFill>
                            <a:schemeClr val="accent4"/>
                          </a:solidFill>
                          <a:effectLst/>
                          <a:latin typeface="+mn-lt"/>
                          <a:ea typeface="+mn-ea"/>
                          <a:cs typeface="+mn-cs"/>
                        </a:rPr>
                        <a:t>Exploring methods to modernize how sex/gender data collection can help inform appropriate screening engagement. </a:t>
                      </a:r>
                    </a:p>
                  </a:txBody>
                  <a:tcPr marL="68580" marR="68580" marT="0" marB="0">
                    <a:solidFill>
                      <a:srgbClr val="FEFFFE"/>
                    </a:solidFill>
                  </a:tcPr>
                </a:tc>
                <a:extLst>
                  <a:ext uri="{0D108BD9-81ED-4DB2-BD59-A6C34878D82A}">
                    <a16:rowId xmlns:a16="http://schemas.microsoft.com/office/drawing/2014/main" val="1834019753"/>
                  </a:ext>
                </a:extLst>
              </a:tr>
              <a:tr h="0">
                <a:tc>
                  <a:txBody>
                    <a:bodyPr/>
                    <a:lstStyle/>
                    <a:p>
                      <a:pPr marL="0" marR="0" algn="ctr">
                        <a:lnSpc>
                          <a:spcPct val="107000"/>
                        </a:lnSpc>
                        <a:spcBef>
                          <a:spcPts val="720"/>
                        </a:spcBef>
                        <a:spcAft>
                          <a:spcPts val="0"/>
                        </a:spcAft>
                      </a:pPr>
                      <a:r>
                        <a:rPr lang="en-US" sz="900" dirty="0">
                          <a:solidFill>
                            <a:schemeClr val="accent4"/>
                          </a:solidFill>
                          <a:effectLst/>
                          <a:latin typeface="Calibri" panose="020F0502020204030204" pitchFamily="34" charset="0"/>
                          <a:ea typeface="Yu Mincho" panose="02020400000000000000" pitchFamily="18" charset="-128"/>
                          <a:cs typeface="Arial" panose="020B0604020202020204" pitchFamily="34" charset="0"/>
                        </a:rPr>
                        <a:t>SK</a:t>
                      </a:r>
                    </a:p>
                  </a:txBody>
                  <a:tcPr marL="30492" marR="30492" marT="0" marB="0">
                    <a:solidFill>
                      <a:schemeClr val="accent2">
                        <a:lumMod val="20000"/>
                        <a:lumOff val="80000"/>
                      </a:schemeClr>
                    </a:solidFill>
                  </a:tcPr>
                </a:tc>
                <a:tc>
                  <a:txBody>
                    <a:bodyPr/>
                    <a:lstStyle/>
                    <a:p>
                      <a:pPr marL="342900" marR="0" lvl="0" indent="-342900" algn="l" defTabSz="914400" rtl="0" eaLnBrk="1" latinLnBrk="0" hangingPunct="1">
                        <a:lnSpc>
                          <a:spcPct val="100000"/>
                        </a:lnSpc>
                        <a:spcBef>
                          <a:spcPts val="0"/>
                        </a:spcBef>
                        <a:spcAft>
                          <a:spcPts val="0"/>
                        </a:spcAft>
                        <a:buFont typeface="Symbol" panose="05050102010706020507" pitchFamily="18" charset="2"/>
                        <a:buChar char=""/>
                      </a:pPr>
                      <a:r>
                        <a:rPr lang="en-US" sz="900" kern="1200">
                          <a:solidFill>
                            <a:schemeClr val="accent4"/>
                          </a:solidFill>
                          <a:effectLst/>
                          <a:latin typeface="+mn-lt"/>
                          <a:ea typeface="+mn-ea"/>
                          <a:cs typeface="+mn-cs"/>
                        </a:rPr>
                        <a:t>LGBTQ2S+</a:t>
                      </a:r>
                    </a:p>
                  </a:txBody>
                  <a:tcPr marL="68580" marR="68580" marT="0" marB="0">
                    <a:solidFill>
                      <a:srgbClr val="FEFFFE"/>
                    </a:solidFill>
                  </a:tcPr>
                </a:tc>
                <a:tc>
                  <a:txBody>
                    <a:bodyPr/>
                    <a:lstStyle/>
                    <a:p>
                      <a:pPr marL="342900" marR="0" lvl="0" indent="-342900" algn="l" defTabSz="914400" rtl="0" eaLnBrk="1" latinLnBrk="0" hangingPunct="1">
                        <a:lnSpc>
                          <a:spcPct val="100000"/>
                        </a:lnSpc>
                        <a:spcBef>
                          <a:spcPts val="0"/>
                        </a:spcBef>
                        <a:spcAft>
                          <a:spcPts val="0"/>
                        </a:spcAft>
                        <a:buFont typeface="Symbol" panose="05050102010706020507" pitchFamily="18" charset="2"/>
                        <a:buChar char=""/>
                      </a:pPr>
                      <a:r>
                        <a:rPr lang="en-US" sz="900" kern="1200">
                          <a:solidFill>
                            <a:schemeClr val="accent4"/>
                          </a:solidFill>
                          <a:effectLst/>
                          <a:latin typeface="+mn-lt"/>
                          <a:ea typeface="+mn-ea"/>
                          <a:cs typeface="+mn-cs"/>
                        </a:rPr>
                        <a:t>Partnerships </a:t>
                      </a:r>
                    </a:p>
                  </a:txBody>
                  <a:tcPr marL="68580" marR="68580" marT="0" marB="0">
                    <a:solidFill>
                      <a:srgbClr val="FEFFFE"/>
                    </a:solidFill>
                  </a:tcPr>
                </a:tc>
                <a:tc>
                  <a:txBody>
                    <a:bodyPr/>
                    <a:lstStyle/>
                    <a:p>
                      <a:pPr marL="0" marR="0" lvl="0" indent="0" algn="l" defTabSz="914400" rtl="0" eaLnBrk="1" latinLnBrk="0" hangingPunct="1">
                        <a:lnSpc>
                          <a:spcPct val="100000"/>
                        </a:lnSpc>
                        <a:spcBef>
                          <a:spcPts val="0"/>
                        </a:spcBef>
                        <a:spcAft>
                          <a:spcPts val="0"/>
                        </a:spcAft>
                        <a:buFont typeface="Symbol" panose="05050102010706020507" pitchFamily="18" charset="2"/>
                        <a:buNone/>
                      </a:pPr>
                      <a:r>
                        <a:rPr lang="en-US" sz="900" kern="1200" dirty="0">
                          <a:solidFill>
                            <a:schemeClr val="accent4"/>
                          </a:solidFill>
                          <a:effectLst/>
                          <a:latin typeface="+mn-lt"/>
                          <a:ea typeface="+mn-ea"/>
                          <a:cs typeface="+mn-cs"/>
                        </a:rPr>
                        <a:t>✓</a:t>
                      </a:r>
                    </a:p>
                  </a:txBody>
                  <a:tcPr marL="68580" marR="68580" marT="0" marB="0">
                    <a:solidFill>
                      <a:srgbClr val="FEFFFE"/>
                    </a:solidFill>
                  </a:tcPr>
                </a:tc>
                <a:tc>
                  <a:txBody>
                    <a:bodyPr/>
                    <a:lstStyle/>
                    <a:p>
                      <a:pPr marL="342900" marR="0" lvl="0" indent="-342900" algn="l" defTabSz="914400" rtl="0" eaLnBrk="1" latinLnBrk="0" hangingPunct="1">
                        <a:lnSpc>
                          <a:spcPct val="100000"/>
                        </a:lnSpc>
                        <a:spcBef>
                          <a:spcPts val="0"/>
                        </a:spcBef>
                        <a:spcAft>
                          <a:spcPts val="0"/>
                        </a:spcAft>
                        <a:buFont typeface="Symbol" panose="05050102010706020507" pitchFamily="18" charset="2"/>
                        <a:buChar char=""/>
                      </a:pPr>
                      <a:r>
                        <a:rPr lang="en-US" sz="900" kern="1200">
                          <a:solidFill>
                            <a:schemeClr val="accent4"/>
                          </a:solidFill>
                          <a:effectLst/>
                          <a:latin typeface="+mn-lt"/>
                          <a:ea typeface="+mn-ea"/>
                          <a:cs typeface="+mn-cs"/>
                        </a:rPr>
                        <a:t>Partnership with OUT Saskatoon and Health Navigators to build more inclusive screening software.</a:t>
                      </a:r>
                    </a:p>
                  </a:txBody>
                  <a:tcPr marL="68580" marR="68580" marT="0" marB="0">
                    <a:solidFill>
                      <a:srgbClr val="FEFFFE"/>
                    </a:solidFill>
                  </a:tcPr>
                </a:tc>
                <a:extLst>
                  <a:ext uri="{0D108BD9-81ED-4DB2-BD59-A6C34878D82A}">
                    <a16:rowId xmlns:a16="http://schemas.microsoft.com/office/drawing/2014/main" val="4067896663"/>
                  </a:ext>
                </a:extLst>
              </a:tr>
              <a:tr h="86377">
                <a:tc>
                  <a:txBody>
                    <a:bodyPr/>
                    <a:lstStyle/>
                    <a:p>
                      <a:pPr marL="0" marR="0" algn="ctr">
                        <a:lnSpc>
                          <a:spcPct val="107000"/>
                        </a:lnSpc>
                        <a:spcBef>
                          <a:spcPts val="720"/>
                        </a:spcBef>
                        <a:spcAft>
                          <a:spcPts val="0"/>
                        </a:spcAft>
                      </a:pPr>
                      <a:r>
                        <a:rPr lang="en-US" sz="900" dirty="0">
                          <a:solidFill>
                            <a:schemeClr val="accent4"/>
                          </a:solidFill>
                          <a:effectLst/>
                          <a:latin typeface="Calibri" panose="020F0502020204030204" pitchFamily="34" charset="0"/>
                          <a:ea typeface="Yu Mincho" panose="02020400000000000000" pitchFamily="18" charset="-128"/>
                          <a:cs typeface="Arial" panose="020B0604020202020204" pitchFamily="34" charset="0"/>
                        </a:rPr>
                        <a:t>MB</a:t>
                      </a:r>
                    </a:p>
                  </a:txBody>
                  <a:tcPr marL="30492" marR="30492" marT="0" marB="0">
                    <a:solidFill>
                      <a:schemeClr val="accent2">
                        <a:lumMod val="20000"/>
                        <a:lumOff val="80000"/>
                      </a:schemeClr>
                    </a:solidFill>
                  </a:tcPr>
                </a:tc>
                <a:tc>
                  <a:txBody>
                    <a:bodyPr/>
                    <a:lstStyle/>
                    <a:p>
                      <a:pPr marL="342900" marR="0" lvl="0" indent="-342900" algn="l" defTabSz="914400" rtl="0" eaLnBrk="1" latinLnBrk="0" hangingPunct="1">
                        <a:lnSpc>
                          <a:spcPct val="100000"/>
                        </a:lnSpc>
                        <a:spcBef>
                          <a:spcPts val="0"/>
                        </a:spcBef>
                        <a:spcAft>
                          <a:spcPts val="0"/>
                        </a:spcAft>
                        <a:buFont typeface="Symbol" panose="05050102010706020507" pitchFamily="18" charset="2"/>
                        <a:buChar char=""/>
                      </a:pPr>
                      <a:r>
                        <a:rPr lang="en-US" sz="900" kern="1200" dirty="0">
                          <a:solidFill>
                            <a:schemeClr val="accent4"/>
                          </a:solidFill>
                          <a:effectLst/>
                          <a:latin typeface="+mn-lt"/>
                          <a:ea typeface="+mn-ea"/>
                          <a:cs typeface="+mn-cs"/>
                        </a:rPr>
                        <a:t>LGBTQ2S+</a:t>
                      </a:r>
                    </a:p>
                  </a:txBody>
                  <a:tcPr marL="68580" marR="68580" marT="0" marB="0">
                    <a:solidFill>
                      <a:srgbClr val="FEFFFE"/>
                    </a:solidFill>
                  </a:tcPr>
                </a:tc>
                <a:tc>
                  <a:txBody>
                    <a:bodyPr/>
                    <a:lstStyle/>
                    <a:p>
                      <a:pPr marL="342900" marR="0" lvl="0" indent="-342900" algn="l" defTabSz="914400" rtl="0" eaLnBrk="1" latinLnBrk="0" hangingPunct="1">
                        <a:lnSpc>
                          <a:spcPct val="100000"/>
                        </a:lnSpc>
                        <a:spcBef>
                          <a:spcPts val="0"/>
                        </a:spcBef>
                        <a:spcAft>
                          <a:spcPts val="0"/>
                        </a:spcAft>
                        <a:buFont typeface="Symbol" panose="05050102010706020507" pitchFamily="18" charset="2"/>
                        <a:buChar char=""/>
                      </a:pPr>
                      <a:r>
                        <a:rPr lang="en-US" sz="900" kern="1200" dirty="0">
                          <a:solidFill>
                            <a:schemeClr val="accent4"/>
                          </a:solidFill>
                          <a:effectLst/>
                          <a:latin typeface="+mn-lt"/>
                          <a:ea typeface="+mn-ea"/>
                          <a:cs typeface="+mn-cs"/>
                        </a:rPr>
                        <a:t>Inclusive guidelines</a:t>
                      </a:r>
                    </a:p>
                    <a:p>
                      <a:pPr marL="342900" marR="0" lvl="0" indent="-342900" algn="l" defTabSz="914400" rtl="0" eaLnBrk="1" latinLnBrk="0" hangingPunct="1">
                        <a:lnSpc>
                          <a:spcPct val="100000"/>
                        </a:lnSpc>
                        <a:spcBef>
                          <a:spcPts val="0"/>
                        </a:spcBef>
                        <a:spcAft>
                          <a:spcPts val="0"/>
                        </a:spcAft>
                        <a:buFont typeface="Symbol" panose="05050102010706020507" pitchFamily="18" charset="2"/>
                        <a:buChar char=""/>
                      </a:pPr>
                      <a:r>
                        <a:rPr lang="en-US" sz="900" kern="1200" dirty="0">
                          <a:solidFill>
                            <a:schemeClr val="accent4"/>
                          </a:solidFill>
                          <a:effectLst/>
                          <a:latin typeface="+mn-lt"/>
                          <a:ea typeface="+mn-ea"/>
                          <a:cs typeface="+mn-cs"/>
                        </a:rPr>
                        <a:t> </a:t>
                      </a:r>
                    </a:p>
                  </a:txBody>
                  <a:tcPr marL="68580" marR="68580" marT="0" marB="0">
                    <a:solidFill>
                      <a:srgbClr val="FEFFFE"/>
                    </a:solidFill>
                  </a:tcPr>
                </a:tc>
                <a:tc>
                  <a:txBody>
                    <a:bodyPr/>
                    <a:lstStyle/>
                    <a:p>
                      <a:pPr marL="0" marR="0" lvl="0" indent="0" algn="l" defTabSz="914400" rtl="0" eaLnBrk="1" latinLnBrk="0" hangingPunct="1">
                        <a:lnSpc>
                          <a:spcPct val="100000"/>
                        </a:lnSpc>
                        <a:spcBef>
                          <a:spcPts val="0"/>
                        </a:spcBef>
                        <a:spcAft>
                          <a:spcPts val="0"/>
                        </a:spcAft>
                        <a:buFont typeface="Symbol" panose="05050102010706020507" pitchFamily="18" charset="2"/>
                        <a:buNone/>
                      </a:pPr>
                      <a:r>
                        <a:rPr lang="en-US" sz="900" kern="1200" dirty="0">
                          <a:solidFill>
                            <a:schemeClr val="accent4"/>
                          </a:solidFill>
                          <a:effectLst/>
                          <a:latin typeface="+mn-lt"/>
                          <a:ea typeface="+mn-ea"/>
                          <a:cs typeface="+mn-cs"/>
                        </a:rPr>
                        <a:t>✓</a:t>
                      </a:r>
                    </a:p>
                  </a:txBody>
                  <a:tcPr marL="68580" marR="68580" marT="0" marB="0">
                    <a:solidFill>
                      <a:srgbClr val="FEFFFE"/>
                    </a:solidFill>
                  </a:tcPr>
                </a:tc>
                <a:tc>
                  <a:txBody>
                    <a:bodyPr/>
                    <a:lstStyle/>
                    <a:p>
                      <a:pPr marL="342900" marR="0" lvl="0" indent="-342900" algn="l" defTabSz="914400" rtl="0" eaLnBrk="1" latinLnBrk="0" hangingPunct="1">
                        <a:lnSpc>
                          <a:spcPct val="100000"/>
                        </a:lnSpc>
                        <a:spcBef>
                          <a:spcPts val="0"/>
                        </a:spcBef>
                        <a:spcAft>
                          <a:spcPts val="0"/>
                        </a:spcAft>
                        <a:buFont typeface="Symbol" panose="05050102010706020507" pitchFamily="18" charset="2"/>
                        <a:buChar char=""/>
                      </a:pPr>
                      <a:r>
                        <a:rPr lang="en-US" sz="900" kern="1200" dirty="0">
                          <a:solidFill>
                            <a:schemeClr val="accent4"/>
                          </a:solidFill>
                          <a:effectLst/>
                          <a:latin typeface="+mn-lt"/>
                          <a:ea typeface="+mn-ea"/>
                          <a:cs typeface="+mn-cs"/>
                        </a:rPr>
                        <a:t>Screening recommendations for trans people are published in our guidelines</a:t>
                      </a:r>
                    </a:p>
                    <a:p>
                      <a:pPr marL="342900" marR="0" lvl="0" indent="-342900" algn="l" defTabSz="914400" rtl="0" eaLnBrk="1" latinLnBrk="0" hangingPunct="1">
                        <a:lnSpc>
                          <a:spcPct val="100000"/>
                        </a:lnSpc>
                        <a:spcBef>
                          <a:spcPts val="0"/>
                        </a:spcBef>
                        <a:spcAft>
                          <a:spcPts val="0"/>
                        </a:spcAft>
                        <a:buFont typeface="Symbol" panose="05050102010706020507" pitchFamily="18" charset="2"/>
                        <a:buChar char=""/>
                      </a:pPr>
                      <a:r>
                        <a:rPr lang="en-US" sz="900" kern="1200" dirty="0">
                          <a:solidFill>
                            <a:schemeClr val="accent4"/>
                          </a:solidFill>
                          <a:effectLst/>
                          <a:latin typeface="+mn-lt"/>
                          <a:ea typeface="+mn-ea"/>
                          <a:cs typeface="+mn-cs"/>
                        </a:rPr>
                        <a:t>Inclusive language used in all materials and website</a:t>
                      </a:r>
                    </a:p>
                    <a:p>
                      <a:pPr marL="342900" marR="0" lvl="0" indent="-342900" algn="l" defTabSz="914400" rtl="0" eaLnBrk="1" latinLnBrk="0" hangingPunct="1">
                        <a:lnSpc>
                          <a:spcPct val="100000"/>
                        </a:lnSpc>
                        <a:spcBef>
                          <a:spcPts val="0"/>
                        </a:spcBef>
                        <a:spcAft>
                          <a:spcPts val="0"/>
                        </a:spcAft>
                        <a:buFont typeface="Symbol" panose="05050102010706020507" pitchFamily="18" charset="2"/>
                        <a:buChar char=""/>
                      </a:pPr>
                      <a:r>
                        <a:rPr lang="en-US" sz="900" kern="1200" dirty="0" err="1">
                          <a:solidFill>
                            <a:schemeClr val="accent4"/>
                          </a:solidFill>
                          <a:effectLst/>
                          <a:latin typeface="+mn-lt"/>
                          <a:ea typeface="+mn-ea"/>
                          <a:cs typeface="+mn-cs"/>
                        </a:rPr>
                        <a:t>BreastCheck</a:t>
                      </a:r>
                      <a:r>
                        <a:rPr lang="en-US" sz="900" kern="1200" dirty="0">
                          <a:solidFill>
                            <a:schemeClr val="accent4"/>
                          </a:solidFill>
                          <a:effectLst/>
                          <a:latin typeface="+mn-lt"/>
                          <a:ea typeface="+mn-ea"/>
                          <a:cs typeface="+mn-cs"/>
                        </a:rPr>
                        <a:t> staff have participated in culture safety training regarding LGBTQ2S+ populations</a:t>
                      </a:r>
                    </a:p>
                  </a:txBody>
                  <a:tcPr marL="68580" marR="68580" marT="0" marB="0">
                    <a:solidFill>
                      <a:srgbClr val="FEFFFE"/>
                    </a:solidFill>
                  </a:tcPr>
                </a:tc>
                <a:extLst>
                  <a:ext uri="{0D108BD9-81ED-4DB2-BD59-A6C34878D82A}">
                    <a16:rowId xmlns:a16="http://schemas.microsoft.com/office/drawing/2014/main" val="607519695"/>
                  </a:ext>
                </a:extLst>
              </a:tr>
              <a:tr h="119555">
                <a:tc>
                  <a:txBody>
                    <a:bodyPr/>
                    <a:lstStyle/>
                    <a:p>
                      <a:pPr marL="0" marR="0" algn="ctr">
                        <a:lnSpc>
                          <a:spcPct val="107000"/>
                        </a:lnSpc>
                        <a:spcBef>
                          <a:spcPts val="720"/>
                        </a:spcBef>
                        <a:spcAft>
                          <a:spcPts val="0"/>
                        </a:spcAft>
                      </a:pPr>
                      <a:r>
                        <a:rPr lang="en-US" sz="900" dirty="0">
                          <a:solidFill>
                            <a:schemeClr val="accent4"/>
                          </a:solidFill>
                          <a:effectLst/>
                          <a:latin typeface="Calibri" panose="020F0502020204030204" pitchFamily="34" charset="0"/>
                          <a:ea typeface="Yu Mincho" panose="02020400000000000000" pitchFamily="18" charset="-128"/>
                          <a:cs typeface="Arial" panose="020B0604020202020204" pitchFamily="34" charset="0"/>
                        </a:rPr>
                        <a:t>ON</a:t>
                      </a:r>
                    </a:p>
                  </a:txBody>
                  <a:tcPr marL="30492" marR="30492" marT="0" marB="0">
                    <a:solidFill>
                      <a:schemeClr val="accent2">
                        <a:lumMod val="20000"/>
                        <a:lumOff val="80000"/>
                      </a:schemeClr>
                    </a:solidFill>
                  </a:tcPr>
                </a:tc>
                <a:tc>
                  <a:txBody>
                    <a:bodyPr/>
                    <a:lstStyle/>
                    <a:p>
                      <a:pPr marL="342900" marR="0" lvl="0" indent="-342900" algn="l" defTabSz="914400" rtl="0" eaLnBrk="1" latinLnBrk="0" hangingPunct="1">
                        <a:lnSpc>
                          <a:spcPct val="100000"/>
                        </a:lnSpc>
                        <a:spcBef>
                          <a:spcPts val="0"/>
                        </a:spcBef>
                        <a:spcAft>
                          <a:spcPts val="0"/>
                        </a:spcAft>
                        <a:buFont typeface="+mj-lt"/>
                        <a:buAutoNum type="arabicPeriod"/>
                      </a:pPr>
                      <a:r>
                        <a:rPr lang="en-US" sz="900" kern="1200" dirty="0">
                          <a:solidFill>
                            <a:schemeClr val="accent4"/>
                          </a:solidFill>
                          <a:effectLst/>
                          <a:latin typeface="+mn-lt"/>
                          <a:ea typeface="+mn-ea"/>
                          <a:cs typeface="+mn-cs"/>
                        </a:rPr>
                        <a:t>Non-binary and gender diverse people</a:t>
                      </a:r>
                    </a:p>
                    <a:p>
                      <a:pPr marL="342900" marR="0" lvl="0" indent="-342900" algn="l" defTabSz="914400" rtl="0" eaLnBrk="1" latinLnBrk="0" hangingPunct="1">
                        <a:lnSpc>
                          <a:spcPct val="100000"/>
                        </a:lnSpc>
                        <a:spcBef>
                          <a:spcPts val="0"/>
                        </a:spcBef>
                        <a:spcAft>
                          <a:spcPts val="0"/>
                        </a:spcAft>
                        <a:buFont typeface="+mj-lt"/>
                        <a:buAutoNum type="arabicPeriod"/>
                      </a:pPr>
                      <a:r>
                        <a:rPr lang="en-US" sz="900" kern="1200" dirty="0">
                          <a:solidFill>
                            <a:schemeClr val="accent4"/>
                          </a:solidFill>
                          <a:effectLst/>
                          <a:latin typeface="+mn-lt"/>
                          <a:ea typeface="+mn-ea"/>
                          <a:cs typeface="+mn-cs"/>
                        </a:rPr>
                        <a:t>Ontario Health (Cancer Care Ontario) staff</a:t>
                      </a:r>
                    </a:p>
                  </a:txBody>
                  <a:tcPr marL="68580" marR="68580" marT="0" marB="0">
                    <a:solidFill>
                      <a:srgbClr val="FEFFFE"/>
                    </a:solidFill>
                  </a:tcPr>
                </a:tc>
                <a:tc>
                  <a:txBody>
                    <a:bodyPr/>
                    <a:lstStyle/>
                    <a:p>
                      <a:pPr marL="342900" marR="0" lvl="0" indent="-342900" algn="l" defTabSz="914400" rtl="0" eaLnBrk="1" latinLnBrk="0" hangingPunct="1">
                        <a:lnSpc>
                          <a:spcPct val="100000"/>
                        </a:lnSpc>
                        <a:spcBef>
                          <a:spcPts val="0"/>
                        </a:spcBef>
                        <a:spcAft>
                          <a:spcPts val="0"/>
                        </a:spcAft>
                        <a:buFont typeface="+mj-lt"/>
                        <a:buAutoNum type="arabicPeriod"/>
                      </a:pPr>
                      <a:r>
                        <a:rPr lang="en-US" sz="900" kern="1200" dirty="0">
                          <a:solidFill>
                            <a:schemeClr val="accent4"/>
                          </a:solidFill>
                          <a:effectLst/>
                          <a:latin typeface="+mn-lt"/>
                          <a:ea typeface="+mn-ea"/>
                          <a:cs typeface="+mn-cs"/>
                        </a:rPr>
                        <a:t>Overarching Policy for the Screening of Trans People in the Ontario Breast Screening Program and the Ontario Cervical Screening Program </a:t>
                      </a:r>
                    </a:p>
                    <a:p>
                      <a:pPr marL="342900" marR="0" lvl="0" indent="-342900" algn="l" defTabSz="914400" rtl="0" eaLnBrk="1" latinLnBrk="0" hangingPunct="1">
                        <a:lnSpc>
                          <a:spcPct val="100000"/>
                        </a:lnSpc>
                        <a:spcBef>
                          <a:spcPts val="0"/>
                        </a:spcBef>
                        <a:spcAft>
                          <a:spcPts val="0"/>
                        </a:spcAft>
                        <a:buFont typeface="+mj-lt"/>
                        <a:buAutoNum type="arabicPeriod"/>
                      </a:pPr>
                      <a:r>
                        <a:rPr lang="en-US" sz="900" kern="1200" dirty="0">
                          <a:solidFill>
                            <a:schemeClr val="accent4"/>
                          </a:solidFill>
                          <a:effectLst/>
                          <a:latin typeface="+mn-lt"/>
                          <a:ea typeface="+mn-ea"/>
                          <a:cs typeface="+mn-cs"/>
                        </a:rPr>
                        <a:t> Educational webinars</a:t>
                      </a:r>
                    </a:p>
                  </a:txBody>
                  <a:tcPr marL="68580" marR="68580" marT="0" marB="0">
                    <a:solidFill>
                      <a:srgbClr val="FEFFFE"/>
                    </a:solidFill>
                  </a:tcPr>
                </a:tc>
                <a:tc>
                  <a:txBody>
                    <a:bodyPr/>
                    <a:lstStyle/>
                    <a:p>
                      <a:pPr marL="342900" marR="0" lvl="0" indent="-342900" algn="l" defTabSz="914400" rtl="0" eaLnBrk="1" latinLnBrk="0" hangingPunct="1">
                        <a:lnSpc>
                          <a:spcPct val="100000"/>
                        </a:lnSpc>
                        <a:spcBef>
                          <a:spcPts val="0"/>
                        </a:spcBef>
                        <a:spcAft>
                          <a:spcPts val="0"/>
                        </a:spcAft>
                        <a:buFont typeface="+mj-lt"/>
                        <a:buAutoNum type="arabicPeriod"/>
                      </a:pPr>
                      <a:r>
                        <a:rPr lang="en-US" sz="900" kern="1200" dirty="0">
                          <a:solidFill>
                            <a:schemeClr val="accent4"/>
                          </a:solidFill>
                          <a:effectLst/>
                          <a:latin typeface="+mn-lt"/>
                          <a:ea typeface="+mn-ea"/>
                          <a:cs typeface="+mn-cs"/>
                        </a:rPr>
                        <a:t>✓*</a:t>
                      </a:r>
                    </a:p>
                    <a:p>
                      <a:pPr marL="342900" marR="0" lvl="0" indent="-342900" algn="l" defTabSz="914400" rtl="0" eaLnBrk="1" latinLnBrk="0" hangingPunct="1">
                        <a:lnSpc>
                          <a:spcPct val="100000"/>
                        </a:lnSpc>
                        <a:spcBef>
                          <a:spcPts val="0"/>
                        </a:spcBef>
                        <a:spcAft>
                          <a:spcPts val="0"/>
                        </a:spcAft>
                        <a:buFont typeface="+mj-lt"/>
                        <a:buAutoNum type="arabicPeriod"/>
                      </a:pPr>
                      <a:r>
                        <a:rPr lang="en-US" sz="900" kern="1200" dirty="0">
                          <a:solidFill>
                            <a:schemeClr val="accent4"/>
                          </a:solidFill>
                          <a:effectLst/>
                          <a:latin typeface="+mn-lt"/>
                          <a:ea typeface="+mn-ea"/>
                          <a:cs typeface="+mn-cs"/>
                        </a:rPr>
                        <a:t>✓** </a:t>
                      </a:r>
                    </a:p>
                  </a:txBody>
                  <a:tcPr marL="68580" marR="68580" marT="0" marB="0">
                    <a:solidFill>
                      <a:srgbClr val="FEFFFE"/>
                    </a:solidFill>
                  </a:tcPr>
                </a:tc>
                <a:tc>
                  <a:txBody>
                    <a:bodyPr/>
                    <a:lstStyle/>
                    <a:p>
                      <a:pPr marL="342900" marR="0" lvl="0" indent="-342900" algn="l" defTabSz="914400" rtl="0" eaLnBrk="1" latinLnBrk="0" hangingPunct="1">
                        <a:lnSpc>
                          <a:spcPct val="100000"/>
                        </a:lnSpc>
                        <a:spcBef>
                          <a:spcPts val="0"/>
                        </a:spcBef>
                        <a:spcAft>
                          <a:spcPts val="0"/>
                        </a:spcAft>
                        <a:buFont typeface="Symbol" panose="05050102010706020507" pitchFamily="18" charset="2"/>
                        <a:buChar char=""/>
                      </a:pPr>
                      <a:r>
                        <a:rPr lang="en-US" sz="900" kern="1200" dirty="0">
                          <a:solidFill>
                            <a:schemeClr val="accent4"/>
                          </a:solidFill>
                          <a:effectLst/>
                          <a:latin typeface="+mn-lt"/>
                          <a:ea typeface="+mn-ea"/>
                          <a:cs typeface="+mn-cs"/>
                        </a:rPr>
                        <a:t>In March 2019, Ontario Health (Cancer Care Ontario) released the Overarching Policy for Screening of Trans People in the Ontario Breast Screening Program and Ontario Cervical Screening Program. The policy contains 17 recommendations on screening eligibility, interval and method for trans people at average and increased risk of breast and cervical cancer. The policy can be found at: www.cancercareontario.ca/en/guidelines-advice/types-of-cancer/61546. A plan to implement the policy recommendations is currently being developed. </a:t>
                      </a:r>
                    </a:p>
                    <a:p>
                      <a:pPr marL="342900" marR="0" lvl="0" indent="-342900" algn="l" defTabSz="914400" rtl="0" eaLnBrk="1" latinLnBrk="0" hangingPunct="1">
                        <a:lnSpc>
                          <a:spcPct val="100000"/>
                        </a:lnSpc>
                        <a:spcBef>
                          <a:spcPts val="0"/>
                        </a:spcBef>
                        <a:spcAft>
                          <a:spcPts val="0"/>
                        </a:spcAft>
                        <a:buFont typeface="Symbol" panose="05050102010706020507" pitchFamily="18" charset="2"/>
                        <a:buChar char=""/>
                      </a:pPr>
                      <a:r>
                        <a:rPr lang="en-US" sz="900" kern="1200" dirty="0">
                          <a:solidFill>
                            <a:schemeClr val="accent4"/>
                          </a:solidFill>
                          <a:effectLst/>
                          <a:latin typeface="+mn-lt"/>
                          <a:ea typeface="+mn-ea"/>
                          <a:cs typeface="+mn-cs"/>
                        </a:rPr>
                        <a:t>Ontario Health (Cancer Care Ontario) is moving towards using gender-neutral language in screening products, wherever possible. Newly developed program resources in the Ontario Breast Screening Program will include gender-</a:t>
                      </a:r>
                      <a:r>
                        <a:rPr lang="en-US" sz="900" kern="1200" dirty="0" err="1">
                          <a:solidFill>
                            <a:schemeClr val="accent4"/>
                          </a:solidFill>
                          <a:effectLst/>
                          <a:latin typeface="+mn-lt"/>
                          <a:ea typeface="+mn-ea"/>
                          <a:cs typeface="+mn-cs"/>
                        </a:rPr>
                        <a:t>aneutral</a:t>
                      </a:r>
                      <a:r>
                        <a:rPr lang="en-US" sz="900" kern="1200" dirty="0">
                          <a:solidFill>
                            <a:schemeClr val="accent4"/>
                          </a:solidFill>
                          <a:effectLst/>
                          <a:latin typeface="+mn-lt"/>
                          <a:ea typeface="+mn-ea"/>
                          <a:cs typeface="+mn-cs"/>
                        </a:rPr>
                        <a:t> and inclusive language (e.g., referring to “people” as opposed to “women”); older materials are in the process of being updated.</a:t>
                      </a:r>
                    </a:p>
                    <a:p>
                      <a:pPr marL="342900" marR="0" lvl="0" indent="-342900" algn="l" defTabSz="914400" rtl="0" eaLnBrk="1" latinLnBrk="0" hangingPunct="1">
                        <a:lnSpc>
                          <a:spcPct val="100000"/>
                        </a:lnSpc>
                        <a:spcBef>
                          <a:spcPts val="0"/>
                        </a:spcBef>
                        <a:spcAft>
                          <a:spcPts val="0"/>
                        </a:spcAft>
                        <a:buFont typeface="Symbol" panose="05050102010706020507" pitchFamily="18" charset="2"/>
                        <a:buChar char=""/>
                      </a:pPr>
                      <a:r>
                        <a:rPr lang="en-US" sz="900" kern="1200" dirty="0">
                          <a:solidFill>
                            <a:schemeClr val="accent4"/>
                          </a:solidFill>
                          <a:effectLst/>
                          <a:latin typeface="+mn-lt"/>
                          <a:ea typeface="+mn-ea"/>
                          <a:cs typeface="+mn-cs"/>
                        </a:rPr>
                        <a:t>Ontario Health (Cancer Care Ontario) staff participated in webinars on better serving the LGBTQ2S+ community in healthcare and cancer screening (i.e., access, eligibility) </a:t>
                      </a:r>
                    </a:p>
                  </a:txBody>
                  <a:tcPr marL="68580" marR="68580" marT="0" marB="0">
                    <a:solidFill>
                      <a:srgbClr val="FEFFFE"/>
                    </a:solidFill>
                  </a:tcPr>
                </a:tc>
                <a:extLst>
                  <a:ext uri="{0D108BD9-81ED-4DB2-BD59-A6C34878D82A}">
                    <a16:rowId xmlns:a16="http://schemas.microsoft.com/office/drawing/2014/main" val="2666746432"/>
                  </a:ext>
                </a:extLst>
              </a:tr>
              <a:tr h="51826">
                <a:tc>
                  <a:txBody>
                    <a:bodyPr/>
                    <a:lstStyle/>
                    <a:p>
                      <a:pPr marL="0" marR="0" algn="ctr">
                        <a:lnSpc>
                          <a:spcPct val="107000"/>
                        </a:lnSpc>
                        <a:spcBef>
                          <a:spcPts val="720"/>
                        </a:spcBef>
                        <a:spcAft>
                          <a:spcPts val="0"/>
                        </a:spcAft>
                      </a:pPr>
                      <a:r>
                        <a:rPr lang="en-US" sz="900" dirty="0">
                          <a:solidFill>
                            <a:schemeClr val="accent4"/>
                          </a:solidFill>
                          <a:effectLst/>
                          <a:latin typeface="Calibri" panose="020F0502020204030204" pitchFamily="34" charset="0"/>
                          <a:ea typeface="Yu Mincho" panose="02020400000000000000" pitchFamily="18" charset="-128"/>
                          <a:cs typeface="Arial" panose="020B0604020202020204" pitchFamily="34" charset="0"/>
                        </a:rPr>
                        <a:t>NB</a:t>
                      </a:r>
                    </a:p>
                  </a:txBody>
                  <a:tcPr marL="30492" marR="30492" marT="0" marB="0">
                    <a:solidFill>
                      <a:schemeClr val="accent2">
                        <a:lumMod val="20000"/>
                        <a:lumOff val="80000"/>
                      </a:schemeClr>
                    </a:solidFill>
                  </a:tcPr>
                </a:tc>
                <a:tc>
                  <a:txBody>
                    <a:bodyPr/>
                    <a:lstStyle/>
                    <a:p>
                      <a:pPr marL="342900" marR="0" lvl="0" indent="-342900" algn="l" defTabSz="914400" rtl="0" eaLnBrk="1" latinLnBrk="0" hangingPunct="1">
                        <a:lnSpc>
                          <a:spcPct val="100000"/>
                        </a:lnSpc>
                        <a:spcBef>
                          <a:spcPts val="0"/>
                        </a:spcBef>
                        <a:spcAft>
                          <a:spcPts val="0"/>
                        </a:spcAft>
                        <a:buFont typeface="Symbol" panose="05050102010706020507" pitchFamily="18" charset="2"/>
                        <a:buChar char=""/>
                      </a:pPr>
                      <a:r>
                        <a:rPr lang="en-US" sz="900" kern="1200" dirty="0">
                          <a:solidFill>
                            <a:schemeClr val="accent4"/>
                          </a:solidFill>
                          <a:effectLst/>
                          <a:latin typeface="+mn-lt"/>
                          <a:ea typeface="+mn-ea"/>
                          <a:cs typeface="+mn-cs"/>
                        </a:rPr>
                        <a:t>General public</a:t>
                      </a:r>
                    </a:p>
                  </a:txBody>
                  <a:tcPr marL="68580" marR="68580" marT="0" marB="0">
                    <a:solidFill>
                      <a:srgbClr val="FEFFFE"/>
                    </a:solidFill>
                  </a:tcPr>
                </a:tc>
                <a:tc>
                  <a:txBody>
                    <a:bodyPr/>
                    <a:lstStyle/>
                    <a:p>
                      <a:pPr marL="342900" marR="0" lvl="0" indent="-342900" algn="l" defTabSz="914400" rtl="0" eaLnBrk="1" latinLnBrk="0" hangingPunct="1">
                        <a:lnSpc>
                          <a:spcPct val="100000"/>
                        </a:lnSpc>
                        <a:spcBef>
                          <a:spcPts val="0"/>
                        </a:spcBef>
                        <a:spcAft>
                          <a:spcPts val="0"/>
                        </a:spcAft>
                        <a:buFont typeface="Symbol" panose="05050102010706020507" pitchFamily="18" charset="2"/>
                        <a:buChar char=""/>
                      </a:pPr>
                      <a:r>
                        <a:rPr lang="en-US" sz="900" kern="1200">
                          <a:solidFill>
                            <a:schemeClr val="accent4"/>
                          </a:solidFill>
                          <a:effectLst/>
                          <a:latin typeface="+mn-lt"/>
                          <a:ea typeface="+mn-ea"/>
                          <a:cs typeface="+mn-cs"/>
                        </a:rPr>
                        <a:t>Inclusive language</a:t>
                      </a:r>
                    </a:p>
                  </a:txBody>
                  <a:tcPr marL="68580" marR="68580" marT="0" marB="0">
                    <a:solidFill>
                      <a:srgbClr val="FEFFFE"/>
                    </a:solidFill>
                  </a:tcPr>
                </a:tc>
                <a:tc>
                  <a:txBody>
                    <a:bodyPr/>
                    <a:lstStyle/>
                    <a:p>
                      <a:pPr marL="0" marR="0" lvl="0" indent="0" algn="l" defTabSz="914400" rtl="0" eaLnBrk="1" latinLnBrk="0" hangingPunct="1">
                        <a:lnSpc>
                          <a:spcPct val="100000"/>
                        </a:lnSpc>
                        <a:spcBef>
                          <a:spcPts val="0"/>
                        </a:spcBef>
                        <a:spcAft>
                          <a:spcPts val="0"/>
                        </a:spcAft>
                        <a:buFont typeface="Symbol" panose="05050102010706020507" pitchFamily="18" charset="2"/>
                        <a:buNone/>
                      </a:pPr>
                      <a:r>
                        <a:rPr lang="en-US" sz="900" kern="1200" dirty="0">
                          <a:solidFill>
                            <a:schemeClr val="accent4"/>
                          </a:solidFill>
                          <a:effectLst/>
                          <a:latin typeface="+mn-lt"/>
                          <a:ea typeface="+mn-ea"/>
                          <a:cs typeface="+mn-cs"/>
                        </a:rPr>
                        <a:t> </a:t>
                      </a:r>
                    </a:p>
                  </a:txBody>
                  <a:tcPr marL="68580" marR="68580" marT="0" marB="0">
                    <a:solidFill>
                      <a:srgbClr val="FEFFFE"/>
                    </a:solidFill>
                  </a:tcPr>
                </a:tc>
                <a:tc>
                  <a:txBody>
                    <a:bodyPr/>
                    <a:lstStyle/>
                    <a:p>
                      <a:pPr marL="342900" marR="0" lvl="0" indent="-342900" algn="l" defTabSz="914400" rtl="0" eaLnBrk="1" latinLnBrk="0" hangingPunct="1">
                        <a:lnSpc>
                          <a:spcPct val="100000"/>
                        </a:lnSpc>
                        <a:spcBef>
                          <a:spcPts val="0"/>
                        </a:spcBef>
                        <a:spcAft>
                          <a:spcPts val="0"/>
                        </a:spcAft>
                        <a:buFont typeface="Symbol" panose="05050102010706020507" pitchFamily="18" charset="2"/>
                        <a:buChar char=""/>
                      </a:pPr>
                      <a:r>
                        <a:rPr lang="en-US" sz="900" kern="1200">
                          <a:solidFill>
                            <a:schemeClr val="accent4"/>
                          </a:solidFill>
                          <a:effectLst/>
                          <a:latin typeface="+mn-lt"/>
                          <a:ea typeface="+mn-ea"/>
                          <a:cs typeface="+mn-cs"/>
                        </a:rPr>
                        <a:t>Reviewing and adapting program correspondence, materials and media for more inclusive language and images.</a:t>
                      </a:r>
                    </a:p>
                  </a:txBody>
                  <a:tcPr marL="68580" marR="68580" marT="0" marB="0">
                    <a:solidFill>
                      <a:srgbClr val="FEFFFE"/>
                    </a:solidFill>
                  </a:tcPr>
                </a:tc>
                <a:extLst>
                  <a:ext uri="{0D108BD9-81ED-4DB2-BD59-A6C34878D82A}">
                    <a16:rowId xmlns:a16="http://schemas.microsoft.com/office/drawing/2014/main" val="4065710307"/>
                  </a:ext>
                </a:extLst>
              </a:tr>
              <a:tr h="34551">
                <a:tc>
                  <a:txBody>
                    <a:bodyPr/>
                    <a:lstStyle/>
                    <a:p>
                      <a:pPr marL="0" marR="0" algn="ctr">
                        <a:lnSpc>
                          <a:spcPct val="107000"/>
                        </a:lnSpc>
                        <a:spcBef>
                          <a:spcPts val="720"/>
                        </a:spcBef>
                        <a:spcAft>
                          <a:spcPts val="0"/>
                        </a:spcAft>
                      </a:pPr>
                      <a:r>
                        <a:rPr lang="en-US" sz="900" dirty="0">
                          <a:solidFill>
                            <a:schemeClr val="accent4"/>
                          </a:solidFill>
                          <a:effectLst/>
                          <a:latin typeface="Calibri" panose="020F0502020204030204" pitchFamily="34" charset="0"/>
                          <a:ea typeface="Yu Mincho" panose="02020400000000000000" pitchFamily="18" charset="-128"/>
                          <a:cs typeface="Arial" panose="020B0604020202020204" pitchFamily="34" charset="0"/>
                        </a:rPr>
                        <a:t>NS</a:t>
                      </a:r>
                    </a:p>
                  </a:txBody>
                  <a:tcPr marL="30492" marR="30492" marT="0" marB="0">
                    <a:solidFill>
                      <a:schemeClr val="accent2">
                        <a:lumMod val="20000"/>
                        <a:lumOff val="80000"/>
                      </a:schemeClr>
                    </a:solidFill>
                  </a:tcPr>
                </a:tc>
                <a:tc>
                  <a:txBody>
                    <a:bodyPr/>
                    <a:lstStyle/>
                    <a:p>
                      <a:pPr marL="342900" marR="0" lvl="0" indent="-342900" algn="l" defTabSz="914400" rtl="0" eaLnBrk="1" latinLnBrk="0" hangingPunct="1">
                        <a:lnSpc>
                          <a:spcPct val="100000"/>
                        </a:lnSpc>
                        <a:spcBef>
                          <a:spcPts val="0"/>
                        </a:spcBef>
                        <a:spcAft>
                          <a:spcPts val="0"/>
                        </a:spcAft>
                        <a:buFont typeface="Symbol" panose="05050102010706020507" pitchFamily="18" charset="2"/>
                        <a:buChar char=""/>
                      </a:pPr>
                      <a:r>
                        <a:rPr lang="en-US" sz="900" kern="1200">
                          <a:solidFill>
                            <a:schemeClr val="accent4"/>
                          </a:solidFill>
                          <a:effectLst/>
                          <a:latin typeface="+mn-lt"/>
                          <a:ea typeface="+mn-ea"/>
                          <a:cs typeface="+mn-cs"/>
                        </a:rPr>
                        <a:t>Transgender people</a:t>
                      </a:r>
                    </a:p>
                  </a:txBody>
                  <a:tcPr marL="68580" marR="68580" marT="0" marB="0">
                    <a:solidFill>
                      <a:srgbClr val="FEFFFE"/>
                    </a:solidFill>
                  </a:tcPr>
                </a:tc>
                <a:tc>
                  <a:txBody>
                    <a:bodyPr/>
                    <a:lstStyle/>
                    <a:p>
                      <a:pPr marL="342900" marR="0" lvl="0" indent="-342900" algn="l" defTabSz="914400" rtl="0" eaLnBrk="1" latinLnBrk="0" hangingPunct="1">
                        <a:lnSpc>
                          <a:spcPct val="100000"/>
                        </a:lnSpc>
                        <a:spcBef>
                          <a:spcPts val="0"/>
                        </a:spcBef>
                        <a:spcAft>
                          <a:spcPts val="0"/>
                        </a:spcAft>
                        <a:buFont typeface="Symbol" panose="05050102010706020507" pitchFamily="18" charset="2"/>
                        <a:buChar char=""/>
                      </a:pPr>
                      <a:r>
                        <a:rPr lang="en-US" sz="900" kern="1200" dirty="0">
                          <a:solidFill>
                            <a:schemeClr val="accent4"/>
                          </a:solidFill>
                          <a:effectLst/>
                          <a:latin typeface="+mn-lt"/>
                          <a:ea typeface="+mn-ea"/>
                          <a:cs typeface="+mn-cs"/>
                        </a:rPr>
                        <a:t>Developed draft transgender screening guidelines.</a:t>
                      </a:r>
                    </a:p>
                  </a:txBody>
                  <a:tcPr marL="68580" marR="68580" marT="0" marB="0">
                    <a:solidFill>
                      <a:srgbClr val="FEFFFE"/>
                    </a:solidFill>
                  </a:tcPr>
                </a:tc>
                <a:tc>
                  <a:txBody>
                    <a:bodyPr/>
                    <a:lstStyle/>
                    <a:p>
                      <a:pPr marL="0" marR="0" lvl="0" indent="0" algn="l" defTabSz="914400" rtl="0" eaLnBrk="1" latinLnBrk="0" hangingPunct="1">
                        <a:lnSpc>
                          <a:spcPct val="100000"/>
                        </a:lnSpc>
                        <a:spcBef>
                          <a:spcPts val="0"/>
                        </a:spcBef>
                        <a:spcAft>
                          <a:spcPts val="0"/>
                        </a:spcAft>
                        <a:buFont typeface="Symbol" panose="05050102010706020507" pitchFamily="18" charset="2"/>
                        <a:buNone/>
                      </a:pPr>
                      <a:r>
                        <a:rPr lang="en-US" sz="900" kern="1200" dirty="0">
                          <a:solidFill>
                            <a:schemeClr val="accent4"/>
                          </a:solidFill>
                          <a:effectLst/>
                          <a:latin typeface="+mn-lt"/>
                          <a:ea typeface="+mn-ea"/>
                          <a:cs typeface="+mn-cs"/>
                        </a:rPr>
                        <a:t> </a:t>
                      </a:r>
                    </a:p>
                  </a:txBody>
                  <a:tcPr marL="68580" marR="68580" marT="0" marB="0">
                    <a:solidFill>
                      <a:srgbClr val="FEFFFE"/>
                    </a:solidFill>
                  </a:tcPr>
                </a:tc>
                <a:tc>
                  <a:txBody>
                    <a:bodyPr/>
                    <a:lstStyle/>
                    <a:p>
                      <a:pPr marL="342900" marR="0" lvl="0" indent="-342900" algn="l" defTabSz="914400" rtl="0" eaLnBrk="1" latinLnBrk="0" hangingPunct="1">
                        <a:lnSpc>
                          <a:spcPct val="100000"/>
                        </a:lnSpc>
                        <a:spcBef>
                          <a:spcPts val="0"/>
                        </a:spcBef>
                        <a:spcAft>
                          <a:spcPts val="0"/>
                        </a:spcAft>
                        <a:buFont typeface="Symbol" panose="05050102010706020507" pitchFamily="18" charset="2"/>
                        <a:buChar char=""/>
                      </a:pPr>
                      <a:r>
                        <a:rPr lang="en-US" sz="900" kern="1200">
                          <a:solidFill>
                            <a:schemeClr val="accent4"/>
                          </a:solidFill>
                          <a:effectLst/>
                          <a:latin typeface="+mn-lt"/>
                          <a:ea typeface="+mn-ea"/>
                          <a:cs typeface="+mn-cs"/>
                        </a:rPr>
                        <a:t>NSBSP plans to conduct focus groups to learn more about how to make breast screening more accessible to the transgender population.</a:t>
                      </a:r>
                    </a:p>
                  </a:txBody>
                  <a:tcPr marL="68580" marR="68580" marT="0" marB="0">
                    <a:solidFill>
                      <a:srgbClr val="FEFFFE"/>
                    </a:solidFill>
                  </a:tcPr>
                </a:tc>
                <a:extLst>
                  <a:ext uri="{0D108BD9-81ED-4DB2-BD59-A6C34878D82A}">
                    <a16:rowId xmlns:a16="http://schemas.microsoft.com/office/drawing/2014/main" val="4077727311"/>
                  </a:ext>
                </a:extLst>
              </a:tr>
              <a:tr h="0">
                <a:tc>
                  <a:txBody>
                    <a:bodyPr/>
                    <a:lstStyle/>
                    <a:p>
                      <a:pPr marL="0" marR="0" algn="ctr">
                        <a:lnSpc>
                          <a:spcPct val="107000"/>
                        </a:lnSpc>
                        <a:spcBef>
                          <a:spcPts val="720"/>
                        </a:spcBef>
                        <a:spcAft>
                          <a:spcPts val="0"/>
                        </a:spcAft>
                      </a:pPr>
                      <a:r>
                        <a:rPr lang="en-US" sz="900" dirty="0">
                          <a:solidFill>
                            <a:schemeClr val="accent4"/>
                          </a:solidFill>
                          <a:effectLst/>
                          <a:latin typeface="Calibri" panose="020F0502020204030204" pitchFamily="34" charset="0"/>
                          <a:ea typeface="Yu Mincho" panose="02020400000000000000" pitchFamily="18" charset="-128"/>
                          <a:cs typeface="Arial" panose="020B0604020202020204" pitchFamily="34" charset="0"/>
                        </a:rPr>
                        <a:t>PE</a:t>
                      </a:r>
                    </a:p>
                  </a:txBody>
                  <a:tcPr marL="30492" marR="30492" marT="0" marB="0">
                    <a:solidFill>
                      <a:schemeClr val="accent2">
                        <a:lumMod val="20000"/>
                        <a:lumOff val="80000"/>
                      </a:schemeClr>
                    </a:solidFill>
                  </a:tcPr>
                </a:tc>
                <a:tc>
                  <a:txBody>
                    <a:bodyPr/>
                    <a:lstStyle/>
                    <a:p>
                      <a:pPr marL="0" marR="0" lvl="0" indent="0" algn="l" defTabSz="914400" rtl="0" eaLnBrk="1" latinLnBrk="0" hangingPunct="1">
                        <a:lnSpc>
                          <a:spcPct val="100000"/>
                        </a:lnSpc>
                        <a:spcBef>
                          <a:spcPts val="0"/>
                        </a:spcBef>
                        <a:spcAft>
                          <a:spcPts val="0"/>
                        </a:spcAft>
                        <a:buFont typeface="Symbol" panose="05050102010706020507" pitchFamily="18" charset="2"/>
                        <a:buNone/>
                      </a:pPr>
                      <a:endParaRPr lang="en-US" sz="900" kern="1200" dirty="0">
                        <a:solidFill>
                          <a:schemeClr val="accent4"/>
                        </a:solidFill>
                        <a:effectLst/>
                        <a:latin typeface="+mn-lt"/>
                        <a:ea typeface="+mn-ea"/>
                        <a:cs typeface="+mn-cs"/>
                      </a:endParaRPr>
                    </a:p>
                  </a:txBody>
                  <a:tcPr marL="68580" marR="68580" marT="0" marB="0">
                    <a:solidFill>
                      <a:srgbClr val="FEFFFE"/>
                    </a:solidFill>
                  </a:tcPr>
                </a:tc>
                <a:tc>
                  <a:txBody>
                    <a:bodyPr/>
                    <a:lstStyle/>
                    <a:p>
                      <a:pPr marL="0" marR="0" lvl="0" indent="0" algn="l" defTabSz="914400" rtl="0" eaLnBrk="1" latinLnBrk="0" hangingPunct="1">
                        <a:lnSpc>
                          <a:spcPct val="100000"/>
                        </a:lnSpc>
                        <a:spcBef>
                          <a:spcPts val="0"/>
                        </a:spcBef>
                        <a:spcAft>
                          <a:spcPts val="0"/>
                        </a:spcAft>
                        <a:buFont typeface="Symbol" panose="05050102010706020507" pitchFamily="18" charset="2"/>
                        <a:buNone/>
                      </a:pPr>
                      <a:endParaRPr lang="en-US" sz="900" kern="1200" dirty="0">
                        <a:solidFill>
                          <a:schemeClr val="accent4"/>
                        </a:solidFill>
                        <a:effectLst/>
                        <a:latin typeface="+mn-lt"/>
                        <a:ea typeface="+mn-ea"/>
                        <a:cs typeface="+mn-cs"/>
                      </a:endParaRPr>
                    </a:p>
                  </a:txBody>
                  <a:tcPr marL="68580" marR="68580" marT="0" marB="0">
                    <a:solidFill>
                      <a:srgbClr val="FEFFFE"/>
                    </a:solidFill>
                  </a:tcPr>
                </a:tc>
                <a:tc>
                  <a:txBody>
                    <a:bodyPr/>
                    <a:lstStyle/>
                    <a:p>
                      <a:pPr marL="0" marR="0" lvl="0" indent="0" algn="l" defTabSz="914400" rtl="0" eaLnBrk="1" latinLnBrk="0" hangingPunct="1">
                        <a:lnSpc>
                          <a:spcPct val="100000"/>
                        </a:lnSpc>
                        <a:spcBef>
                          <a:spcPts val="0"/>
                        </a:spcBef>
                        <a:spcAft>
                          <a:spcPts val="0"/>
                        </a:spcAft>
                        <a:buFont typeface="Symbol" panose="05050102010706020507" pitchFamily="18" charset="2"/>
                        <a:buNone/>
                      </a:pPr>
                      <a:endParaRPr lang="en-US" sz="900" kern="1200" dirty="0">
                        <a:solidFill>
                          <a:schemeClr val="accent4"/>
                        </a:solidFill>
                        <a:effectLst/>
                        <a:latin typeface="+mn-lt"/>
                        <a:ea typeface="+mn-ea"/>
                        <a:cs typeface="+mn-cs"/>
                      </a:endParaRPr>
                    </a:p>
                  </a:txBody>
                  <a:tcPr marL="68580" marR="68580" marT="0" marB="0">
                    <a:solidFill>
                      <a:srgbClr val="FEFFFE"/>
                    </a:solidFill>
                  </a:tcPr>
                </a:tc>
                <a:tc>
                  <a:txBody>
                    <a:bodyPr/>
                    <a:lstStyle/>
                    <a:p>
                      <a:pPr marL="342900" marR="0" lvl="0" indent="-342900" algn="l" defTabSz="914400" rtl="0" eaLnBrk="1" latinLnBrk="0" hangingPunct="1">
                        <a:lnSpc>
                          <a:spcPct val="100000"/>
                        </a:lnSpc>
                        <a:spcBef>
                          <a:spcPts val="0"/>
                        </a:spcBef>
                        <a:spcAft>
                          <a:spcPts val="0"/>
                        </a:spcAft>
                        <a:buFont typeface="Symbol" panose="05050102010706020507" pitchFamily="18" charset="2"/>
                        <a:buChar char=""/>
                      </a:pPr>
                      <a:r>
                        <a:rPr lang="en-US" sz="900" kern="1200" dirty="0">
                          <a:solidFill>
                            <a:schemeClr val="accent4"/>
                          </a:solidFill>
                          <a:effectLst/>
                          <a:latin typeface="+mn-lt"/>
                          <a:ea typeface="+mn-ea"/>
                          <a:cs typeface="+mn-cs"/>
                        </a:rPr>
                        <a:t>Extended hours &amp; evening appointments </a:t>
                      </a:r>
                    </a:p>
                    <a:p>
                      <a:pPr marL="342900" marR="0" lvl="0" indent="-342900" algn="l" defTabSz="914400" rtl="0" eaLnBrk="1" latinLnBrk="0" hangingPunct="1">
                        <a:lnSpc>
                          <a:spcPct val="100000"/>
                        </a:lnSpc>
                        <a:spcBef>
                          <a:spcPts val="0"/>
                        </a:spcBef>
                        <a:spcAft>
                          <a:spcPts val="0"/>
                        </a:spcAft>
                        <a:buFont typeface="Symbol" panose="05050102010706020507" pitchFamily="18" charset="2"/>
                        <a:buChar char=""/>
                      </a:pPr>
                      <a:r>
                        <a:rPr lang="en-US" sz="900" kern="1200" dirty="0">
                          <a:solidFill>
                            <a:schemeClr val="accent4"/>
                          </a:solidFill>
                          <a:effectLst/>
                          <a:latin typeface="+mn-lt"/>
                          <a:ea typeface="+mn-ea"/>
                          <a:cs typeface="+mn-cs"/>
                        </a:rPr>
                        <a:t>All gender washrooms </a:t>
                      </a:r>
                    </a:p>
                  </a:txBody>
                  <a:tcPr marL="68580" marR="68580" marT="0" marB="0">
                    <a:solidFill>
                      <a:srgbClr val="FEFFFE"/>
                    </a:solidFill>
                  </a:tcPr>
                </a:tc>
                <a:extLst>
                  <a:ext uri="{0D108BD9-81ED-4DB2-BD59-A6C34878D82A}">
                    <a16:rowId xmlns:a16="http://schemas.microsoft.com/office/drawing/2014/main" val="603409935"/>
                  </a:ext>
                </a:extLst>
              </a:tr>
            </a:tbl>
          </a:graphicData>
        </a:graphic>
      </p:graphicFrame>
      <p:sp>
        <p:nvSpPr>
          <p:cNvPr id="4" name="TextBox 3">
            <a:extLst>
              <a:ext uri="{FF2B5EF4-FFF2-40B4-BE49-F238E27FC236}">
                <a16:creationId xmlns:a16="http://schemas.microsoft.com/office/drawing/2014/main" id="{92A15469-14E6-3283-9AE8-C82DF9F04029}"/>
              </a:ext>
            </a:extLst>
          </p:cNvPr>
          <p:cNvSpPr txBox="1"/>
          <p:nvPr/>
        </p:nvSpPr>
        <p:spPr>
          <a:xfrm>
            <a:off x="156306" y="6434410"/>
            <a:ext cx="11574585" cy="400110"/>
          </a:xfrm>
          <a:prstGeom prst="rect">
            <a:avLst/>
          </a:prstGeom>
          <a:noFill/>
        </p:spPr>
        <p:txBody>
          <a:bodyPr wrap="square">
            <a:spAutoFit/>
          </a:bodyPr>
          <a:lstStyle/>
          <a:p>
            <a:r>
              <a:rPr lang="en-US" sz="1000" dirty="0">
                <a:effectLst/>
                <a:latin typeface="Calibri" panose="020F0502020204030204" pitchFamily="34" charset="0"/>
                <a:ea typeface="Yu Mincho" panose="02020400000000000000" pitchFamily="18" charset="-128"/>
                <a:cs typeface="Calibri" panose="020F0502020204030204" pitchFamily="34" charset="0"/>
              </a:rPr>
              <a:t>*ON: Advocates, experts, and community members with expertise in better serving the LGBTQ2S+ community in healthcare (e.g., Rainbow Health Ontario) were involved in the development of the policy </a:t>
            </a:r>
          </a:p>
          <a:p>
            <a:r>
              <a:rPr lang="en-US" sz="1000" dirty="0">
                <a:effectLst/>
                <a:latin typeface="Calibri" panose="020F0502020204030204" pitchFamily="34" charset="0"/>
                <a:ea typeface="Yu Mincho" panose="02020400000000000000" pitchFamily="18" charset="-128"/>
                <a:cs typeface="Calibri" panose="020F0502020204030204" pitchFamily="34" charset="0"/>
              </a:rPr>
              <a:t>**ON: Delivered by Rainbow Health Ontario</a:t>
            </a:r>
          </a:p>
        </p:txBody>
      </p:sp>
    </p:spTree>
    <p:extLst>
      <p:ext uri="{BB962C8B-B14F-4D97-AF65-F5344CB8AC3E}">
        <p14:creationId xmlns:p14="http://schemas.microsoft.com/office/powerpoint/2010/main" val="10252852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81DBEC2-8B01-26EA-C490-61DFB6FA8E30}"/>
              </a:ext>
            </a:extLst>
          </p:cNvPr>
          <p:cNvSpPr>
            <a:spLocks noGrp="1"/>
          </p:cNvSpPr>
          <p:nvPr>
            <p:ph type="title"/>
          </p:nvPr>
        </p:nvSpPr>
        <p:spPr/>
        <p:txBody>
          <a:bodyPr>
            <a:normAutofit/>
          </a:bodyPr>
          <a:lstStyle/>
          <a:p>
            <a:r>
              <a:rPr lang="en-US" sz="1600" dirty="0"/>
              <a:t>Strategies Being Implemented to Reach the Abnormal Call Rate Target</a:t>
            </a:r>
          </a:p>
        </p:txBody>
      </p:sp>
      <p:graphicFrame>
        <p:nvGraphicFramePr>
          <p:cNvPr id="7" name="Content Placeholder 6">
            <a:extLst>
              <a:ext uri="{FF2B5EF4-FFF2-40B4-BE49-F238E27FC236}">
                <a16:creationId xmlns:a16="http://schemas.microsoft.com/office/drawing/2014/main" id="{971A8C2C-947B-5930-3228-0B4C55F77657}"/>
              </a:ext>
            </a:extLst>
          </p:cNvPr>
          <p:cNvGraphicFramePr>
            <a:graphicFrameLocks noGrp="1"/>
          </p:cNvGraphicFramePr>
          <p:nvPr>
            <p:ph idx="1"/>
            <p:extLst>
              <p:ext uri="{D42A27DB-BD31-4B8C-83A1-F6EECF244321}">
                <p14:modId xmlns:p14="http://schemas.microsoft.com/office/powerpoint/2010/main" val="4177296998"/>
              </p:ext>
            </p:extLst>
          </p:nvPr>
        </p:nvGraphicFramePr>
        <p:xfrm>
          <a:off x="1094519" y="1429115"/>
          <a:ext cx="10380657" cy="4310373"/>
        </p:xfrm>
        <a:graphic>
          <a:graphicData uri="http://schemas.openxmlformats.org/drawingml/2006/table">
            <a:tbl>
              <a:tblPr firstRow="1" firstCol="1"/>
              <a:tblGrid>
                <a:gridCol w="574100">
                  <a:extLst>
                    <a:ext uri="{9D8B030D-6E8A-4147-A177-3AD203B41FA5}">
                      <a16:colId xmlns:a16="http://schemas.microsoft.com/office/drawing/2014/main" val="3222501172"/>
                    </a:ext>
                  </a:extLst>
                </a:gridCol>
                <a:gridCol w="992046">
                  <a:extLst>
                    <a:ext uri="{9D8B030D-6E8A-4147-A177-3AD203B41FA5}">
                      <a16:colId xmlns:a16="http://schemas.microsoft.com/office/drawing/2014/main" val="3651496370"/>
                    </a:ext>
                  </a:extLst>
                </a:gridCol>
                <a:gridCol w="1322727">
                  <a:extLst>
                    <a:ext uri="{9D8B030D-6E8A-4147-A177-3AD203B41FA5}">
                      <a16:colId xmlns:a16="http://schemas.microsoft.com/office/drawing/2014/main" val="3279089329"/>
                    </a:ext>
                  </a:extLst>
                </a:gridCol>
                <a:gridCol w="1074718">
                  <a:extLst>
                    <a:ext uri="{9D8B030D-6E8A-4147-A177-3AD203B41FA5}">
                      <a16:colId xmlns:a16="http://schemas.microsoft.com/office/drawing/2014/main" val="681716452"/>
                    </a:ext>
                  </a:extLst>
                </a:gridCol>
                <a:gridCol w="1150958">
                  <a:extLst>
                    <a:ext uri="{9D8B030D-6E8A-4147-A177-3AD203B41FA5}">
                      <a16:colId xmlns:a16="http://schemas.microsoft.com/office/drawing/2014/main" val="3786286417"/>
                    </a:ext>
                  </a:extLst>
                </a:gridCol>
                <a:gridCol w="1329158">
                  <a:extLst>
                    <a:ext uri="{9D8B030D-6E8A-4147-A177-3AD203B41FA5}">
                      <a16:colId xmlns:a16="http://schemas.microsoft.com/office/drawing/2014/main" val="3809894354"/>
                    </a:ext>
                  </a:extLst>
                </a:gridCol>
                <a:gridCol w="1322727">
                  <a:extLst>
                    <a:ext uri="{9D8B030D-6E8A-4147-A177-3AD203B41FA5}">
                      <a16:colId xmlns:a16="http://schemas.microsoft.com/office/drawing/2014/main" val="886141394"/>
                    </a:ext>
                  </a:extLst>
                </a:gridCol>
                <a:gridCol w="1157387">
                  <a:extLst>
                    <a:ext uri="{9D8B030D-6E8A-4147-A177-3AD203B41FA5}">
                      <a16:colId xmlns:a16="http://schemas.microsoft.com/office/drawing/2014/main" val="3223997882"/>
                    </a:ext>
                  </a:extLst>
                </a:gridCol>
                <a:gridCol w="1456836">
                  <a:extLst>
                    <a:ext uri="{9D8B030D-6E8A-4147-A177-3AD203B41FA5}">
                      <a16:colId xmlns:a16="http://schemas.microsoft.com/office/drawing/2014/main" val="392155890"/>
                    </a:ext>
                  </a:extLst>
                </a:gridCol>
              </a:tblGrid>
              <a:tr h="509354">
                <a:tc>
                  <a:txBody>
                    <a:bodyPr/>
                    <a:lstStyle/>
                    <a:p>
                      <a:pPr marL="0" marR="0" algn="ctr">
                        <a:lnSpc>
                          <a:spcPct val="100000"/>
                        </a:lnSpc>
                        <a:spcBef>
                          <a:spcPts val="0"/>
                        </a:spcBef>
                        <a:spcAft>
                          <a:spcPts val="0"/>
                        </a:spcAft>
                      </a:pPr>
                      <a:r>
                        <a:rPr lang="en-US" sz="1100" b="1" dirty="0">
                          <a:solidFill>
                            <a:schemeClr val="accent4"/>
                          </a:solidFill>
                          <a:effectLst/>
                        </a:rPr>
                        <a:t>P/T</a:t>
                      </a:r>
                      <a:endParaRPr lang="en-US" sz="1100" b="1"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8961" marR="58961" marT="0" marB="0">
                    <a:solidFill>
                      <a:schemeClr val="accent2">
                        <a:lumMod val="20000"/>
                        <a:lumOff val="80000"/>
                      </a:schemeClr>
                    </a:solidFill>
                  </a:tcPr>
                </a:tc>
                <a:tc>
                  <a:txBody>
                    <a:bodyPr/>
                    <a:lstStyle/>
                    <a:p>
                      <a:pPr marL="0" marR="0" algn="ctr">
                        <a:lnSpc>
                          <a:spcPct val="100000"/>
                        </a:lnSpc>
                        <a:spcBef>
                          <a:spcPts val="0"/>
                        </a:spcBef>
                        <a:spcAft>
                          <a:spcPts val="0"/>
                        </a:spcAft>
                      </a:pPr>
                      <a:r>
                        <a:rPr lang="en-US" sz="1100" b="1" dirty="0">
                          <a:solidFill>
                            <a:schemeClr val="accent4"/>
                          </a:solidFill>
                          <a:effectLst/>
                        </a:rPr>
                        <a:t>Min. Reading Volume</a:t>
                      </a:r>
                      <a:endParaRPr lang="en-US" sz="1100" b="1"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8961" marR="58961" marT="0" marB="0">
                    <a:solidFill>
                      <a:schemeClr val="accent2">
                        <a:lumMod val="20000"/>
                        <a:lumOff val="80000"/>
                      </a:schemeClr>
                    </a:solidFill>
                  </a:tcPr>
                </a:tc>
                <a:tc>
                  <a:txBody>
                    <a:bodyPr/>
                    <a:lstStyle/>
                    <a:p>
                      <a:pPr marL="0" marR="0" algn="ctr">
                        <a:lnSpc>
                          <a:spcPct val="100000"/>
                        </a:lnSpc>
                        <a:spcBef>
                          <a:spcPts val="0"/>
                        </a:spcBef>
                        <a:spcAft>
                          <a:spcPts val="0"/>
                        </a:spcAft>
                      </a:pPr>
                      <a:r>
                        <a:rPr lang="en-US" sz="1100" b="1">
                          <a:solidFill>
                            <a:schemeClr val="accent4"/>
                          </a:solidFill>
                          <a:effectLst/>
                        </a:rPr>
                        <a:t>Double Reading</a:t>
                      </a:r>
                      <a:endParaRPr lang="en-US" sz="1100" b="1">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8961" marR="58961" marT="0" marB="0">
                    <a:solidFill>
                      <a:schemeClr val="accent2">
                        <a:lumMod val="20000"/>
                        <a:lumOff val="80000"/>
                      </a:schemeClr>
                    </a:solidFill>
                  </a:tcPr>
                </a:tc>
                <a:tc>
                  <a:txBody>
                    <a:bodyPr/>
                    <a:lstStyle/>
                    <a:p>
                      <a:pPr marL="0" marR="0" algn="ctr">
                        <a:lnSpc>
                          <a:spcPct val="100000"/>
                        </a:lnSpc>
                        <a:spcBef>
                          <a:spcPts val="0"/>
                        </a:spcBef>
                        <a:spcAft>
                          <a:spcPts val="0"/>
                        </a:spcAft>
                      </a:pPr>
                      <a:r>
                        <a:rPr lang="en-US" sz="1100" b="1" spc="-20">
                          <a:solidFill>
                            <a:schemeClr val="accent4"/>
                          </a:solidFill>
                          <a:effectLst/>
                        </a:rPr>
                        <a:t>Audit &amp; performance feedback</a:t>
                      </a:r>
                      <a:endParaRPr lang="en-US" sz="1100" b="1">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8961" marR="58961" marT="0" marB="0">
                    <a:solidFill>
                      <a:schemeClr val="accent2">
                        <a:lumMod val="20000"/>
                        <a:lumOff val="80000"/>
                      </a:schemeClr>
                    </a:solidFill>
                  </a:tcPr>
                </a:tc>
                <a:tc>
                  <a:txBody>
                    <a:bodyPr/>
                    <a:lstStyle/>
                    <a:p>
                      <a:pPr marL="0" marR="0" algn="ctr">
                        <a:lnSpc>
                          <a:spcPct val="100000"/>
                        </a:lnSpc>
                        <a:spcBef>
                          <a:spcPts val="0"/>
                        </a:spcBef>
                        <a:spcAft>
                          <a:spcPts val="0"/>
                        </a:spcAft>
                      </a:pPr>
                      <a:r>
                        <a:rPr lang="en-US" sz="1100" b="1">
                          <a:solidFill>
                            <a:schemeClr val="accent4"/>
                          </a:solidFill>
                          <a:effectLst/>
                        </a:rPr>
                        <a:t>Comparisons with prior mammogram</a:t>
                      </a:r>
                      <a:endParaRPr lang="en-US" sz="1100" b="1">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8961" marR="58961" marT="0" marB="0">
                    <a:solidFill>
                      <a:schemeClr val="accent2">
                        <a:lumMod val="20000"/>
                        <a:lumOff val="80000"/>
                      </a:schemeClr>
                    </a:solidFill>
                  </a:tcPr>
                </a:tc>
                <a:tc>
                  <a:txBody>
                    <a:bodyPr/>
                    <a:lstStyle/>
                    <a:p>
                      <a:pPr marL="0" marR="0" algn="ctr">
                        <a:lnSpc>
                          <a:spcPct val="100000"/>
                        </a:lnSpc>
                        <a:spcBef>
                          <a:spcPts val="0"/>
                        </a:spcBef>
                        <a:spcAft>
                          <a:spcPts val="0"/>
                        </a:spcAft>
                      </a:pPr>
                      <a:r>
                        <a:rPr lang="en-US" sz="1100" b="1">
                          <a:solidFill>
                            <a:schemeClr val="accent4"/>
                          </a:solidFill>
                          <a:effectLst/>
                        </a:rPr>
                        <a:t>Number of mammographic views</a:t>
                      </a:r>
                      <a:endParaRPr lang="en-US" sz="1100" b="1">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8961" marR="58961" marT="0" marB="0">
                    <a:solidFill>
                      <a:schemeClr val="accent2">
                        <a:lumMod val="20000"/>
                        <a:lumOff val="80000"/>
                      </a:schemeClr>
                    </a:solidFill>
                  </a:tcPr>
                </a:tc>
                <a:tc>
                  <a:txBody>
                    <a:bodyPr/>
                    <a:lstStyle/>
                    <a:p>
                      <a:pPr marL="0" marR="0" algn="ctr">
                        <a:lnSpc>
                          <a:spcPct val="100000"/>
                        </a:lnSpc>
                        <a:spcBef>
                          <a:spcPts val="0"/>
                        </a:spcBef>
                        <a:spcAft>
                          <a:spcPts val="0"/>
                        </a:spcAft>
                      </a:pPr>
                      <a:r>
                        <a:rPr lang="en-US" sz="1100" b="1">
                          <a:solidFill>
                            <a:schemeClr val="accent4"/>
                          </a:solidFill>
                          <a:effectLst/>
                        </a:rPr>
                        <a:t>Mammographic </a:t>
                      </a:r>
                      <a:r>
                        <a:rPr lang="en-US" sz="1100" b="1" spc="-20">
                          <a:solidFill>
                            <a:schemeClr val="accent4"/>
                          </a:solidFill>
                          <a:effectLst/>
                        </a:rPr>
                        <a:t>compression</a:t>
                      </a:r>
                      <a:endParaRPr lang="en-US" sz="1100" b="1">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8961" marR="58961" marT="0" marB="0">
                    <a:solidFill>
                      <a:schemeClr val="accent2">
                        <a:lumMod val="20000"/>
                        <a:lumOff val="80000"/>
                      </a:schemeClr>
                    </a:solidFill>
                  </a:tcPr>
                </a:tc>
                <a:tc>
                  <a:txBody>
                    <a:bodyPr/>
                    <a:lstStyle/>
                    <a:p>
                      <a:pPr marL="0" marR="0" algn="ctr">
                        <a:lnSpc>
                          <a:spcPct val="100000"/>
                        </a:lnSpc>
                        <a:spcBef>
                          <a:spcPts val="0"/>
                        </a:spcBef>
                        <a:spcAft>
                          <a:spcPts val="0"/>
                        </a:spcAft>
                      </a:pPr>
                      <a:r>
                        <a:rPr lang="en-US" sz="1100" b="1">
                          <a:solidFill>
                            <a:schemeClr val="accent4"/>
                          </a:solidFill>
                          <a:effectLst/>
                        </a:rPr>
                        <a:t>Batch reading of mammogram</a:t>
                      </a:r>
                      <a:endParaRPr lang="en-US" sz="1100" b="1">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8961" marR="58961" marT="0" marB="0">
                    <a:solidFill>
                      <a:schemeClr val="accent2">
                        <a:lumMod val="20000"/>
                        <a:lumOff val="80000"/>
                      </a:schemeClr>
                    </a:solidFill>
                  </a:tcPr>
                </a:tc>
                <a:tc>
                  <a:txBody>
                    <a:bodyPr/>
                    <a:lstStyle/>
                    <a:p>
                      <a:pPr marL="0" marR="0" algn="ctr">
                        <a:lnSpc>
                          <a:spcPct val="100000"/>
                        </a:lnSpc>
                        <a:spcBef>
                          <a:spcPts val="0"/>
                        </a:spcBef>
                        <a:spcAft>
                          <a:spcPts val="0"/>
                        </a:spcAft>
                      </a:pPr>
                      <a:r>
                        <a:rPr lang="en-US" sz="1100" b="1">
                          <a:solidFill>
                            <a:schemeClr val="accent4"/>
                          </a:solidFill>
                          <a:effectLst/>
                        </a:rPr>
                        <a:t>Fellowship training in breast imaging</a:t>
                      </a:r>
                      <a:endParaRPr lang="en-US" sz="1100" b="1">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8961" marR="58961" marT="0" marB="0">
                    <a:solidFill>
                      <a:schemeClr val="accent2">
                        <a:lumMod val="20000"/>
                        <a:lumOff val="80000"/>
                      </a:schemeClr>
                    </a:solidFill>
                  </a:tcPr>
                </a:tc>
                <a:extLst>
                  <a:ext uri="{0D108BD9-81ED-4DB2-BD59-A6C34878D82A}">
                    <a16:rowId xmlns:a16="http://schemas.microsoft.com/office/drawing/2014/main" val="2838784425"/>
                  </a:ext>
                </a:extLst>
              </a:tr>
              <a:tr h="158866">
                <a:tc>
                  <a:txBody>
                    <a:bodyPr/>
                    <a:lstStyle/>
                    <a:p>
                      <a:pPr marL="0" marR="0" algn="ctr">
                        <a:lnSpc>
                          <a:spcPct val="100000"/>
                        </a:lnSpc>
                        <a:spcBef>
                          <a:spcPts val="0"/>
                        </a:spcBef>
                        <a:spcAft>
                          <a:spcPts val="0"/>
                        </a:spcAft>
                      </a:pPr>
                      <a:r>
                        <a:rPr lang="en-US" sz="1100" b="1" dirty="0">
                          <a:solidFill>
                            <a:schemeClr val="accent4"/>
                          </a:solidFill>
                          <a:effectLst/>
                        </a:rPr>
                        <a:t>YT</a:t>
                      </a:r>
                      <a:endParaRPr lang="en-US" sz="1100" b="1"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8961" marR="58961" marT="0" marB="0">
                    <a:solidFill>
                      <a:schemeClr val="accent2">
                        <a:lumMod val="20000"/>
                        <a:lumOff val="80000"/>
                      </a:schemeClr>
                    </a:solidFill>
                  </a:tcPr>
                </a:tc>
                <a:tc>
                  <a:txBody>
                    <a:bodyPr/>
                    <a:lstStyle/>
                    <a:p>
                      <a:pPr marL="0" marR="0" algn="ctr">
                        <a:lnSpc>
                          <a:spcPct val="100000"/>
                        </a:lnSpc>
                        <a:spcBef>
                          <a:spcPts val="0"/>
                        </a:spcBef>
                        <a:spcAft>
                          <a:spcPts val="0"/>
                        </a:spcAft>
                      </a:pPr>
                      <a:r>
                        <a:rPr lang="en-US" sz="1100">
                          <a:solidFill>
                            <a:schemeClr val="accent4"/>
                          </a:solidFill>
                          <a:effectLst/>
                        </a:rPr>
                        <a:t>-</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8961" marR="58961" marT="0" marB="0"/>
                </a:tc>
                <a:tc>
                  <a:txBody>
                    <a:bodyPr/>
                    <a:lstStyle/>
                    <a:p>
                      <a:pPr marL="0" marR="0" algn="ctr">
                        <a:lnSpc>
                          <a:spcPct val="100000"/>
                        </a:lnSpc>
                        <a:spcBef>
                          <a:spcPts val="0"/>
                        </a:spcBef>
                        <a:spcAft>
                          <a:spcPts val="0"/>
                        </a:spcAft>
                      </a:pPr>
                      <a:r>
                        <a:rPr lang="en-US" sz="1100">
                          <a:solidFill>
                            <a:schemeClr val="accent4"/>
                          </a:solidFill>
                          <a:effectLst/>
                        </a:rPr>
                        <a:t>-</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8961" marR="58961" marT="0" marB="0"/>
                </a:tc>
                <a:tc>
                  <a:txBody>
                    <a:bodyPr/>
                    <a:lstStyle/>
                    <a:p>
                      <a:pPr marL="0" marR="0" algn="ctr">
                        <a:lnSpc>
                          <a:spcPct val="100000"/>
                        </a:lnSpc>
                        <a:spcBef>
                          <a:spcPts val="0"/>
                        </a:spcBef>
                        <a:spcAft>
                          <a:spcPts val="0"/>
                        </a:spcAft>
                      </a:pPr>
                      <a:r>
                        <a:rPr lang="en-US" sz="1100">
                          <a:solidFill>
                            <a:schemeClr val="accent4"/>
                          </a:solidFill>
                          <a:effectLst/>
                        </a:rPr>
                        <a:t>-</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8961" marR="58961" marT="0" marB="0"/>
                </a:tc>
                <a:tc>
                  <a:txBody>
                    <a:bodyPr/>
                    <a:lstStyle/>
                    <a:p>
                      <a:pPr marL="0" marR="0" algn="ctr">
                        <a:lnSpc>
                          <a:spcPct val="100000"/>
                        </a:lnSpc>
                        <a:spcBef>
                          <a:spcPts val="0"/>
                        </a:spcBef>
                        <a:spcAft>
                          <a:spcPts val="0"/>
                        </a:spcAft>
                      </a:pPr>
                      <a:r>
                        <a:rPr lang="en-US" sz="1100">
                          <a:solidFill>
                            <a:schemeClr val="accent4"/>
                          </a:solidFill>
                          <a:effectLst/>
                        </a:rPr>
                        <a:t>-</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8961" marR="58961" marT="0" marB="0"/>
                </a:tc>
                <a:tc>
                  <a:txBody>
                    <a:bodyPr/>
                    <a:lstStyle/>
                    <a:p>
                      <a:pPr marL="0" marR="0" algn="ctr">
                        <a:lnSpc>
                          <a:spcPct val="100000"/>
                        </a:lnSpc>
                        <a:spcBef>
                          <a:spcPts val="0"/>
                        </a:spcBef>
                        <a:spcAft>
                          <a:spcPts val="0"/>
                        </a:spcAft>
                      </a:pPr>
                      <a:r>
                        <a:rPr lang="en-US" sz="1100">
                          <a:solidFill>
                            <a:schemeClr val="accent4"/>
                          </a:solidFill>
                          <a:effectLst/>
                        </a:rPr>
                        <a:t>-</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8961" marR="58961" marT="0" marB="0"/>
                </a:tc>
                <a:tc>
                  <a:txBody>
                    <a:bodyPr/>
                    <a:lstStyle/>
                    <a:p>
                      <a:pPr marL="0" marR="0" algn="ctr">
                        <a:lnSpc>
                          <a:spcPct val="100000"/>
                        </a:lnSpc>
                        <a:spcBef>
                          <a:spcPts val="0"/>
                        </a:spcBef>
                        <a:spcAft>
                          <a:spcPts val="0"/>
                        </a:spcAft>
                      </a:pPr>
                      <a:r>
                        <a:rPr lang="en-US" sz="1100">
                          <a:solidFill>
                            <a:schemeClr val="accent4"/>
                          </a:solidFill>
                          <a:effectLst/>
                        </a:rPr>
                        <a:t>-</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8961" marR="58961" marT="0" marB="0"/>
                </a:tc>
                <a:tc>
                  <a:txBody>
                    <a:bodyPr/>
                    <a:lstStyle/>
                    <a:p>
                      <a:pPr marL="0" marR="0" algn="ctr">
                        <a:lnSpc>
                          <a:spcPct val="100000"/>
                        </a:lnSpc>
                        <a:spcBef>
                          <a:spcPts val="0"/>
                        </a:spcBef>
                        <a:spcAft>
                          <a:spcPts val="0"/>
                        </a:spcAft>
                      </a:pPr>
                      <a:r>
                        <a:rPr lang="en-US" sz="1100">
                          <a:solidFill>
                            <a:schemeClr val="accent4"/>
                          </a:solidFill>
                          <a:effectLst/>
                        </a:rPr>
                        <a:t>-</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8961" marR="58961" marT="0" marB="0"/>
                </a:tc>
                <a:tc>
                  <a:txBody>
                    <a:bodyPr/>
                    <a:lstStyle/>
                    <a:p>
                      <a:pPr marL="0" marR="0" algn="ctr">
                        <a:lnSpc>
                          <a:spcPct val="100000"/>
                        </a:lnSpc>
                        <a:spcBef>
                          <a:spcPts val="0"/>
                        </a:spcBef>
                        <a:spcAft>
                          <a:spcPts val="0"/>
                        </a:spcAft>
                      </a:pPr>
                      <a:r>
                        <a:rPr lang="en-US" sz="1100">
                          <a:solidFill>
                            <a:schemeClr val="accent4"/>
                          </a:solidFill>
                          <a:effectLst/>
                        </a:rPr>
                        <a:t>-</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8961" marR="58961" marT="0" marB="0"/>
                </a:tc>
                <a:extLst>
                  <a:ext uri="{0D108BD9-81ED-4DB2-BD59-A6C34878D82A}">
                    <a16:rowId xmlns:a16="http://schemas.microsoft.com/office/drawing/2014/main" val="2400548598"/>
                  </a:ext>
                </a:extLst>
              </a:tr>
              <a:tr h="150677">
                <a:tc>
                  <a:txBody>
                    <a:bodyPr/>
                    <a:lstStyle/>
                    <a:p>
                      <a:pPr marL="0" marR="0" algn="ctr">
                        <a:lnSpc>
                          <a:spcPct val="100000"/>
                        </a:lnSpc>
                        <a:spcBef>
                          <a:spcPts val="0"/>
                        </a:spcBef>
                        <a:spcAft>
                          <a:spcPts val="0"/>
                        </a:spcAft>
                      </a:pPr>
                      <a:r>
                        <a:rPr lang="en-US" sz="1100" b="1">
                          <a:solidFill>
                            <a:schemeClr val="accent4"/>
                          </a:solidFill>
                          <a:effectLst/>
                        </a:rPr>
                        <a:t>NT</a:t>
                      </a:r>
                      <a:endParaRPr lang="en-US" sz="1100" b="1">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8961" marR="58961" marT="0" marB="0">
                    <a:solidFill>
                      <a:schemeClr val="accent2">
                        <a:lumMod val="20000"/>
                        <a:lumOff val="80000"/>
                      </a:schemeClr>
                    </a:solidFill>
                  </a:tcPr>
                </a:tc>
                <a:tc>
                  <a:txBody>
                    <a:bodyPr/>
                    <a:lstStyle/>
                    <a:p>
                      <a:pPr marL="0" marR="0" algn="ctr">
                        <a:lnSpc>
                          <a:spcPct val="100000"/>
                        </a:lnSpc>
                        <a:spcBef>
                          <a:spcPts val="0"/>
                        </a:spcBef>
                        <a:spcAft>
                          <a:spcPts val="0"/>
                        </a:spcAft>
                      </a:pPr>
                      <a:r>
                        <a:rPr lang="en-US" sz="1100">
                          <a:solidFill>
                            <a:schemeClr val="accent4"/>
                          </a:solidFill>
                          <a:effectLst/>
                        </a:rPr>
                        <a:t>✓</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8961" marR="58961" marT="0" marB="0"/>
                </a:tc>
                <a:tc>
                  <a:txBody>
                    <a:bodyPr/>
                    <a:lstStyle/>
                    <a:p>
                      <a:pPr marL="0" marR="0" algn="ctr">
                        <a:lnSpc>
                          <a:spcPct val="100000"/>
                        </a:lnSpc>
                        <a:spcBef>
                          <a:spcPts val="0"/>
                        </a:spcBef>
                        <a:spcAft>
                          <a:spcPts val="0"/>
                        </a:spcAft>
                      </a:pPr>
                      <a:r>
                        <a:rPr lang="en-US" sz="1100" dirty="0">
                          <a:solidFill>
                            <a:schemeClr val="accent4"/>
                          </a:solidFill>
                          <a:effectLst/>
                        </a:rPr>
                        <a:t> </a:t>
                      </a:r>
                      <a:endParaRPr lang="en-US" sz="1100"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8961" marR="58961" marT="0" marB="0"/>
                </a:tc>
                <a:tc>
                  <a:txBody>
                    <a:bodyPr/>
                    <a:lstStyle/>
                    <a:p>
                      <a:pPr marL="0" marR="0" algn="ctr">
                        <a:lnSpc>
                          <a:spcPct val="100000"/>
                        </a:lnSpc>
                        <a:spcBef>
                          <a:spcPts val="0"/>
                        </a:spcBef>
                        <a:spcAft>
                          <a:spcPts val="0"/>
                        </a:spcAft>
                      </a:pPr>
                      <a:r>
                        <a:rPr lang="en-US" sz="1100">
                          <a:solidFill>
                            <a:schemeClr val="accent4"/>
                          </a:solidFill>
                          <a:effectLst/>
                        </a:rPr>
                        <a:t> </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8961" marR="58961" marT="0" marB="0"/>
                </a:tc>
                <a:tc>
                  <a:txBody>
                    <a:bodyPr/>
                    <a:lstStyle/>
                    <a:p>
                      <a:pPr marL="0" marR="0" algn="ctr">
                        <a:lnSpc>
                          <a:spcPct val="100000"/>
                        </a:lnSpc>
                        <a:spcBef>
                          <a:spcPts val="0"/>
                        </a:spcBef>
                        <a:spcAft>
                          <a:spcPts val="0"/>
                        </a:spcAft>
                      </a:pPr>
                      <a:r>
                        <a:rPr lang="en-US" sz="1100">
                          <a:solidFill>
                            <a:schemeClr val="accent4"/>
                          </a:solidFill>
                          <a:effectLst/>
                        </a:rPr>
                        <a:t>✓</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8961" marR="58961" marT="0" marB="0"/>
                </a:tc>
                <a:tc>
                  <a:txBody>
                    <a:bodyPr/>
                    <a:lstStyle/>
                    <a:p>
                      <a:pPr marL="0" marR="0" algn="ctr">
                        <a:lnSpc>
                          <a:spcPct val="100000"/>
                        </a:lnSpc>
                        <a:spcBef>
                          <a:spcPts val="0"/>
                        </a:spcBef>
                        <a:spcAft>
                          <a:spcPts val="0"/>
                        </a:spcAft>
                      </a:pPr>
                      <a:r>
                        <a:rPr lang="en-US" sz="1100">
                          <a:solidFill>
                            <a:schemeClr val="accent4"/>
                          </a:solidFill>
                          <a:effectLst/>
                        </a:rPr>
                        <a:t>✓ 4</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8961" marR="58961" marT="0" marB="0"/>
                </a:tc>
                <a:tc>
                  <a:txBody>
                    <a:bodyPr/>
                    <a:lstStyle/>
                    <a:p>
                      <a:pPr marL="0" marR="0" algn="ctr">
                        <a:lnSpc>
                          <a:spcPct val="100000"/>
                        </a:lnSpc>
                        <a:spcBef>
                          <a:spcPts val="0"/>
                        </a:spcBef>
                        <a:spcAft>
                          <a:spcPts val="0"/>
                        </a:spcAft>
                      </a:pPr>
                      <a:r>
                        <a:rPr lang="en-US" sz="1100">
                          <a:solidFill>
                            <a:schemeClr val="accent4"/>
                          </a:solidFill>
                          <a:effectLst/>
                        </a:rPr>
                        <a:t>✓</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8961" marR="58961" marT="0" marB="0"/>
                </a:tc>
                <a:tc>
                  <a:txBody>
                    <a:bodyPr/>
                    <a:lstStyle/>
                    <a:p>
                      <a:pPr marL="0" marR="0" algn="ctr">
                        <a:lnSpc>
                          <a:spcPct val="100000"/>
                        </a:lnSpc>
                        <a:spcBef>
                          <a:spcPts val="0"/>
                        </a:spcBef>
                        <a:spcAft>
                          <a:spcPts val="0"/>
                        </a:spcAft>
                      </a:pPr>
                      <a:r>
                        <a:rPr lang="en-US" sz="1100">
                          <a:solidFill>
                            <a:schemeClr val="accent4"/>
                          </a:solidFill>
                          <a:effectLst/>
                        </a:rPr>
                        <a:t> </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8961" marR="58961" marT="0" marB="0"/>
                </a:tc>
                <a:tc>
                  <a:txBody>
                    <a:bodyPr/>
                    <a:lstStyle/>
                    <a:p>
                      <a:pPr marL="0" marR="0" algn="ctr">
                        <a:lnSpc>
                          <a:spcPct val="100000"/>
                        </a:lnSpc>
                        <a:spcBef>
                          <a:spcPts val="0"/>
                        </a:spcBef>
                        <a:spcAft>
                          <a:spcPts val="0"/>
                        </a:spcAft>
                      </a:pPr>
                      <a:r>
                        <a:rPr lang="en-US" sz="1100">
                          <a:solidFill>
                            <a:schemeClr val="accent4"/>
                          </a:solidFill>
                          <a:effectLst/>
                        </a:rPr>
                        <a:t> </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8961" marR="58961" marT="0" marB="0"/>
                </a:tc>
                <a:extLst>
                  <a:ext uri="{0D108BD9-81ED-4DB2-BD59-A6C34878D82A}">
                    <a16:rowId xmlns:a16="http://schemas.microsoft.com/office/drawing/2014/main" val="2178722066"/>
                  </a:ext>
                </a:extLst>
              </a:tr>
              <a:tr h="158866">
                <a:tc>
                  <a:txBody>
                    <a:bodyPr/>
                    <a:lstStyle/>
                    <a:p>
                      <a:pPr marL="0" marR="0" algn="ctr">
                        <a:lnSpc>
                          <a:spcPct val="100000"/>
                        </a:lnSpc>
                        <a:spcBef>
                          <a:spcPts val="0"/>
                        </a:spcBef>
                        <a:spcAft>
                          <a:spcPts val="0"/>
                        </a:spcAft>
                      </a:pPr>
                      <a:r>
                        <a:rPr lang="en-US" sz="1100" b="1" dirty="0">
                          <a:solidFill>
                            <a:schemeClr val="accent4"/>
                          </a:solidFill>
                          <a:effectLst/>
                        </a:rPr>
                        <a:t>NU</a:t>
                      </a:r>
                      <a:endParaRPr lang="en-US" sz="1100" b="1"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8961" marR="58961" marT="0" marB="0">
                    <a:solidFill>
                      <a:schemeClr val="accent2">
                        <a:lumMod val="20000"/>
                        <a:lumOff val="80000"/>
                      </a:schemeClr>
                    </a:solidFill>
                  </a:tcPr>
                </a:tc>
                <a:tc>
                  <a:txBody>
                    <a:bodyPr/>
                    <a:lstStyle/>
                    <a:p>
                      <a:pPr marL="0" marR="0" algn="ctr">
                        <a:lnSpc>
                          <a:spcPct val="100000"/>
                        </a:lnSpc>
                        <a:spcBef>
                          <a:spcPts val="0"/>
                        </a:spcBef>
                        <a:spcAft>
                          <a:spcPts val="0"/>
                        </a:spcAft>
                      </a:pPr>
                      <a:r>
                        <a:rPr lang="en-US" sz="1100">
                          <a:solidFill>
                            <a:schemeClr val="accent4"/>
                          </a:solidFill>
                          <a:effectLst/>
                        </a:rPr>
                        <a:t> </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8961" marR="58961" marT="0" marB="0"/>
                </a:tc>
                <a:tc>
                  <a:txBody>
                    <a:bodyPr/>
                    <a:lstStyle/>
                    <a:p>
                      <a:pPr marL="0" marR="0" algn="ctr">
                        <a:lnSpc>
                          <a:spcPct val="100000"/>
                        </a:lnSpc>
                        <a:spcBef>
                          <a:spcPts val="0"/>
                        </a:spcBef>
                        <a:spcAft>
                          <a:spcPts val="0"/>
                        </a:spcAft>
                      </a:pPr>
                      <a:r>
                        <a:rPr lang="en-US" sz="1100" dirty="0">
                          <a:solidFill>
                            <a:schemeClr val="accent4"/>
                          </a:solidFill>
                          <a:effectLst/>
                        </a:rPr>
                        <a:t> </a:t>
                      </a:r>
                      <a:endParaRPr lang="en-US" sz="1100"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8961" marR="58961" marT="0" marB="0"/>
                </a:tc>
                <a:tc>
                  <a:txBody>
                    <a:bodyPr/>
                    <a:lstStyle/>
                    <a:p>
                      <a:pPr marL="0" marR="0" algn="ctr">
                        <a:lnSpc>
                          <a:spcPct val="100000"/>
                        </a:lnSpc>
                        <a:spcBef>
                          <a:spcPts val="0"/>
                        </a:spcBef>
                        <a:spcAft>
                          <a:spcPts val="0"/>
                        </a:spcAft>
                      </a:pPr>
                      <a:r>
                        <a:rPr lang="en-US" sz="1100">
                          <a:solidFill>
                            <a:schemeClr val="accent4"/>
                          </a:solidFill>
                          <a:effectLst/>
                        </a:rPr>
                        <a:t> </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8961" marR="58961" marT="0" marB="0"/>
                </a:tc>
                <a:tc>
                  <a:txBody>
                    <a:bodyPr/>
                    <a:lstStyle/>
                    <a:p>
                      <a:pPr marL="0" marR="0" algn="ctr">
                        <a:lnSpc>
                          <a:spcPct val="100000"/>
                        </a:lnSpc>
                        <a:spcBef>
                          <a:spcPts val="0"/>
                        </a:spcBef>
                        <a:spcAft>
                          <a:spcPts val="0"/>
                        </a:spcAft>
                      </a:pPr>
                      <a:r>
                        <a:rPr lang="en-US" sz="1100">
                          <a:solidFill>
                            <a:schemeClr val="accent4"/>
                          </a:solidFill>
                          <a:effectLst/>
                        </a:rPr>
                        <a:t> </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8961" marR="58961" marT="0" marB="0"/>
                </a:tc>
                <a:tc>
                  <a:txBody>
                    <a:bodyPr/>
                    <a:lstStyle/>
                    <a:p>
                      <a:pPr marL="0" marR="0" algn="ctr">
                        <a:lnSpc>
                          <a:spcPct val="100000"/>
                        </a:lnSpc>
                        <a:spcBef>
                          <a:spcPts val="0"/>
                        </a:spcBef>
                        <a:spcAft>
                          <a:spcPts val="0"/>
                        </a:spcAft>
                      </a:pPr>
                      <a:r>
                        <a:rPr lang="en-US" sz="1100">
                          <a:solidFill>
                            <a:schemeClr val="accent4"/>
                          </a:solidFill>
                          <a:effectLst/>
                        </a:rPr>
                        <a:t> </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8961" marR="58961" marT="0" marB="0"/>
                </a:tc>
                <a:tc>
                  <a:txBody>
                    <a:bodyPr/>
                    <a:lstStyle/>
                    <a:p>
                      <a:pPr marL="0" marR="0" algn="ctr">
                        <a:lnSpc>
                          <a:spcPct val="100000"/>
                        </a:lnSpc>
                        <a:spcBef>
                          <a:spcPts val="0"/>
                        </a:spcBef>
                        <a:spcAft>
                          <a:spcPts val="0"/>
                        </a:spcAft>
                      </a:pPr>
                      <a:r>
                        <a:rPr lang="en-US" sz="1100">
                          <a:solidFill>
                            <a:schemeClr val="accent4"/>
                          </a:solidFill>
                          <a:effectLst/>
                        </a:rPr>
                        <a:t> </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8961" marR="58961" marT="0" marB="0"/>
                </a:tc>
                <a:tc>
                  <a:txBody>
                    <a:bodyPr/>
                    <a:lstStyle/>
                    <a:p>
                      <a:pPr marL="0" marR="0" algn="ctr">
                        <a:lnSpc>
                          <a:spcPct val="100000"/>
                        </a:lnSpc>
                        <a:spcBef>
                          <a:spcPts val="0"/>
                        </a:spcBef>
                        <a:spcAft>
                          <a:spcPts val="0"/>
                        </a:spcAft>
                      </a:pPr>
                      <a:r>
                        <a:rPr lang="en-US" sz="1100">
                          <a:solidFill>
                            <a:schemeClr val="accent4"/>
                          </a:solidFill>
                          <a:effectLst/>
                        </a:rPr>
                        <a:t> </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8961" marR="58961" marT="0" marB="0"/>
                </a:tc>
                <a:tc>
                  <a:txBody>
                    <a:bodyPr/>
                    <a:lstStyle/>
                    <a:p>
                      <a:pPr marL="0" marR="0" algn="ctr">
                        <a:lnSpc>
                          <a:spcPct val="100000"/>
                        </a:lnSpc>
                        <a:spcBef>
                          <a:spcPts val="0"/>
                        </a:spcBef>
                        <a:spcAft>
                          <a:spcPts val="0"/>
                        </a:spcAft>
                      </a:pPr>
                      <a:r>
                        <a:rPr lang="en-US" sz="1100">
                          <a:solidFill>
                            <a:schemeClr val="accent4"/>
                          </a:solidFill>
                          <a:effectLst/>
                        </a:rPr>
                        <a:t> </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8961" marR="58961" marT="0" marB="0"/>
                </a:tc>
                <a:extLst>
                  <a:ext uri="{0D108BD9-81ED-4DB2-BD59-A6C34878D82A}">
                    <a16:rowId xmlns:a16="http://schemas.microsoft.com/office/drawing/2014/main" val="3762052539"/>
                  </a:ext>
                </a:extLst>
              </a:tr>
              <a:tr h="158866">
                <a:tc>
                  <a:txBody>
                    <a:bodyPr/>
                    <a:lstStyle/>
                    <a:p>
                      <a:pPr marL="0" marR="0" algn="ctr">
                        <a:lnSpc>
                          <a:spcPct val="100000"/>
                        </a:lnSpc>
                        <a:spcBef>
                          <a:spcPts val="0"/>
                        </a:spcBef>
                        <a:spcAft>
                          <a:spcPts val="0"/>
                        </a:spcAft>
                      </a:pPr>
                      <a:r>
                        <a:rPr lang="en-US" sz="1100" b="1">
                          <a:solidFill>
                            <a:schemeClr val="accent4"/>
                          </a:solidFill>
                          <a:effectLst/>
                        </a:rPr>
                        <a:t>BC</a:t>
                      </a:r>
                      <a:endParaRPr lang="en-US" sz="1100" b="1">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8961" marR="58961" marT="0" marB="0">
                    <a:solidFill>
                      <a:schemeClr val="accent2">
                        <a:lumMod val="20000"/>
                        <a:lumOff val="80000"/>
                      </a:schemeClr>
                    </a:solidFill>
                  </a:tcPr>
                </a:tc>
                <a:tc>
                  <a:txBody>
                    <a:bodyPr/>
                    <a:lstStyle/>
                    <a:p>
                      <a:pPr marL="0" marR="0" algn="ctr">
                        <a:lnSpc>
                          <a:spcPct val="100000"/>
                        </a:lnSpc>
                        <a:spcBef>
                          <a:spcPts val="0"/>
                        </a:spcBef>
                        <a:spcAft>
                          <a:spcPts val="0"/>
                        </a:spcAft>
                      </a:pPr>
                      <a:r>
                        <a:rPr lang="en-US" sz="1100">
                          <a:solidFill>
                            <a:schemeClr val="accent4"/>
                          </a:solidFill>
                          <a:effectLst/>
                        </a:rPr>
                        <a:t>✓</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8961" marR="58961" marT="0" marB="0"/>
                </a:tc>
                <a:tc>
                  <a:txBody>
                    <a:bodyPr/>
                    <a:lstStyle/>
                    <a:p>
                      <a:pPr marL="0" marR="0" algn="ctr">
                        <a:lnSpc>
                          <a:spcPct val="100000"/>
                        </a:lnSpc>
                        <a:spcBef>
                          <a:spcPts val="0"/>
                        </a:spcBef>
                        <a:spcAft>
                          <a:spcPts val="0"/>
                        </a:spcAft>
                      </a:pPr>
                      <a:r>
                        <a:rPr lang="en-US" sz="1100">
                          <a:solidFill>
                            <a:schemeClr val="accent4"/>
                          </a:solidFill>
                          <a:effectLst/>
                        </a:rPr>
                        <a:t> </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8961" marR="58961" marT="0" marB="0"/>
                </a:tc>
                <a:tc>
                  <a:txBody>
                    <a:bodyPr/>
                    <a:lstStyle/>
                    <a:p>
                      <a:pPr marL="0" marR="0" algn="ctr">
                        <a:lnSpc>
                          <a:spcPct val="100000"/>
                        </a:lnSpc>
                        <a:spcBef>
                          <a:spcPts val="0"/>
                        </a:spcBef>
                        <a:spcAft>
                          <a:spcPts val="0"/>
                        </a:spcAft>
                      </a:pPr>
                      <a:r>
                        <a:rPr lang="en-US" sz="1100">
                          <a:solidFill>
                            <a:schemeClr val="accent4"/>
                          </a:solidFill>
                          <a:effectLst/>
                        </a:rPr>
                        <a:t>✓</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8961" marR="58961" marT="0" marB="0"/>
                </a:tc>
                <a:tc>
                  <a:txBody>
                    <a:bodyPr/>
                    <a:lstStyle/>
                    <a:p>
                      <a:pPr marL="0" marR="0" algn="ctr">
                        <a:lnSpc>
                          <a:spcPct val="100000"/>
                        </a:lnSpc>
                        <a:spcBef>
                          <a:spcPts val="0"/>
                        </a:spcBef>
                        <a:spcAft>
                          <a:spcPts val="0"/>
                        </a:spcAft>
                      </a:pPr>
                      <a:r>
                        <a:rPr lang="en-US" sz="1100">
                          <a:solidFill>
                            <a:schemeClr val="accent4"/>
                          </a:solidFill>
                          <a:effectLst/>
                        </a:rPr>
                        <a:t>✓</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8961" marR="58961" marT="0" marB="0"/>
                </a:tc>
                <a:tc>
                  <a:txBody>
                    <a:bodyPr/>
                    <a:lstStyle/>
                    <a:p>
                      <a:pPr marL="0" marR="0" algn="ctr">
                        <a:lnSpc>
                          <a:spcPct val="100000"/>
                        </a:lnSpc>
                        <a:spcBef>
                          <a:spcPts val="0"/>
                        </a:spcBef>
                        <a:spcAft>
                          <a:spcPts val="0"/>
                        </a:spcAft>
                      </a:pPr>
                      <a:r>
                        <a:rPr lang="en-US" sz="1100">
                          <a:solidFill>
                            <a:schemeClr val="accent4"/>
                          </a:solidFill>
                          <a:effectLst/>
                        </a:rPr>
                        <a:t>✓4</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8961" marR="58961" marT="0" marB="0"/>
                </a:tc>
                <a:tc>
                  <a:txBody>
                    <a:bodyPr/>
                    <a:lstStyle/>
                    <a:p>
                      <a:pPr marL="0" marR="0" algn="ctr">
                        <a:lnSpc>
                          <a:spcPct val="100000"/>
                        </a:lnSpc>
                        <a:spcBef>
                          <a:spcPts val="0"/>
                        </a:spcBef>
                        <a:spcAft>
                          <a:spcPts val="0"/>
                        </a:spcAft>
                      </a:pPr>
                      <a:r>
                        <a:rPr lang="en-US" sz="1100">
                          <a:solidFill>
                            <a:schemeClr val="accent4"/>
                          </a:solidFill>
                          <a:effectLst/>
                        </a:rPr>
                        <a:t> </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8961" marR="58961" marT="0" marB="0"/>
                </a:tc>
                <a:tc>
                  <a:txBody>
                    <a:bodyPr/>
                    <a:lstStyle/>
                    <a:p>
                      <a:pPr marL="0" marR="0" algn="ctr">
                        <a:lnSpc>
                          <a:spcPct val="100000"/>
                        </a:lnSpc>
                        <a:spcBef>
                          <a:spcPts val="0"/>
                        </a:spcBef>
                        <a:spcAft>
                          <a:spcPts val="0"/>
                        </a:spcAft>
                      </a:pPr>
                      <a:r>
                        <a:rPr lang="en-US" sz="1100">
                          <a:solidFill>
                            <a:schemeClr val="accent4"/>
                          </a:solidFill>
                          <a:effectLst/>
                        </a:rPr>
                        <a:t>✓</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8961" marR="58961" marT="0" marB="0"/>
                </a:tc>
                <a:tc>
                  <a:txBody>
                    <a:bodyPr/>
                    <a:lstStyle/>
                    <a:p>
                      <a:pPr marL="0" marR="0" algn="ctr">
                        <a:lnSpc>
                          <a:spcPct val="100000"/>
                        </a:lnSpc>
                        <a:spcBef>
                          <a:spcPts val="0"/>
                        </a:spcBef>
                        <a:spcAft>
                          <a:spcPts val="0"/>
                        </a:spcAft>
                      </a:pPr>
                      <a:r>
                        <a:rPr lang="en-US" sz="1100">
                          <a:solidFill>
                            <a:schemeClr val="accent4"/>
                          </a:solidFill>
                          <a:effectLst/>
                        </a:rPr>
                        <a:t> </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8961" marR="58961" marT="0" marB="0"/>
                </a:tc>
                <a:extLst>
                  <a:ext uri="{0D108BD9-81ED-4DB2-BD59-A6C34878D82A}">
                    <a16:rowId xmlns:a16="http://schemas.microsoft.com/office/drawing/2014/main" val="1108160740"/>
                  </a:ext>
                </a:extLst>
              </a:tr>
              <a:tr h="246761">
                <a:tc>
                  <a:txBody>
                    <a:bodyPr/>
                    <a:lstStyle/>
                    <a:p>
                      <a:pPr marL="0" marR="0" algn="ctr">
                        <a:lnSpc>
                          <a:spcPct val="100000"/>
                        </a:lnSpc>
                        <a:spcBef>
                          <a:spcPts val="0"/>
                        </a:spcBef>
                        <a:spcAft>
                          <a:spcPts val="0"/>
                        </a:spcAft>
                      </a:pPr>
                      <a:r>
                        <a:rPr lang="en-US" sz="1100" b="1" dirty="0">
                          <a:solidFill>
                            <a:schemeClr val="accent4"/>
                          </a:solidFill>
                          <a:effectLst/>
                        </a:rPr>
                        <a:t>AB</a:t>
                      </a:r>
                      <a:endParaRPr lang="en-US" sz="1100" b="1"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8961" marR="58961" marT="0" marB="0">
                    <a:solidFill>
                      <a:schemeClr val="accent2">
                        <a:lumMod val="20000"/>
                        <a:lumOff val="80000"/>
                      </a:schemeClr>
                    </a:solidFill>
                  </a:tcPr>
                </a:tc>
                <a:tc>
                  <a:txBody>
                    <a:bodyPr/>
                    <a:lstStyle/>
                    <a:p>
                      <a:pPr marL="0" marR="0" algn="ctr">
                        <a:lnSpc>
                          <a:spcPct val="100000"/>
                        </a:lnSpc>
                        <a:spcBef>
                          <a:spcPts val="0"/>
                        </a:spcBef>
                        <a:spcAft>
                          <a:spcPts val="0"/>
                        </a:spcAft>
                      </a:pPr>
                      <a:r>
                        <a:rPr lang="en-US" sz="1100">
                          <a:solidFill>
                            <a:schemeClr val="accent4"/>
                          </a:solidFill>
                          <a:effectLst/>
                        </a:rPr>
                        <a:t>✓</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8961" marR="58961" marT="0" marB="0"/>
                </a:tc>
                <a:tc>
                  <a:txBody>
                    <a:bodyPr/>
                    <a:lstStyle/>
                    <a:p>
                      <a:pPr marL="0" marR="0" algn="ctr">
                        <a:lnSpc>
                          <a:spcPct val="100000"/>
                        </a:lnSpc>
                        <a:spcBef>
                          <a:spcPts val="0"/>
                        </a:spcBef>
                        <a:spcAft>
                          <a:spcPts val="0"/>
                        </a:spcAft>
                      </a:pPr>
                      <a:r>
                        <a:rPr lang="en-US" sz="1100" dirty="0">
                          <a:solidFill>
                            <a:schemeClr val="accent4"/>
                          </a:solidFill>
                          <a:effectLst/>
                        </a:rPr>
                        <a:t>✓ (varies by clinics)</a:t>
                      </a:r>
                      <a:endParaRPr lang="en-US" sz="1100"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8961" marR="58961" marT="0" marB="0"/>
                </a:tc>
                <a:tc>
                  <a:txBody>
                    <a:bodyPr/>
                    <a:lstStyle/>
                    <a:p>
                      <a:pPr marL="0" marR="0" algn="ctr">
                        <a:lnSpc>
                          <a:spcPct val="100000"/>
                        </a:lnSpc>
                        <a:spcBef>
                          <a:spcPts val="0"/>
                        </a:spcBef>
                        <a:spcAft>
                          <a:spcPts val="0"/>
                        </a:spcAft>
                      </a:pPr>
                      <a:r>
                        <a:rPr lang="en-US" sz="1100">
                          <a:solidFill>
                            <a:schemeClr val="accent4"/>
                          </a:solidFill>
                          <a:effectLst/>
                        </a:rPr>
                        <a:t>✓ (intend to explore)</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8961" marR="58961" marT="0" marB="0"/>
                </a:tc>
                <a:tc>
                  <a:txBody>
                    <a:bodyPr/>
                    <a:lstStyle/>
                    <a:p>
                      <a:pPr marL="0" marR="0" algn="ctr">
                        <a:lnSpc>
                          <a:spcPct val="100000"/>
                        </a:lnSpc>
                        <a:spcBef>
                          <a:spcPts val="0"/>
                        </a:spcBef>
                        <a:spcAft>
                          <a:spcPts val="0"/>
                        </a:spcAft>
                      </a:pPr>
                      <a:r>
                        <a:rPr lang="en-US" sz="1100">
                          <a:solidFill>
                            <a:schemeClr val="accent4"/>
                          </a:solidFill>
                          <a:effectLst/>
                        </a:rPr>
                        <a:t>✓</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8961" marR="58961" marT="0" marB="0"/>
                </a:tc>
                <a:tc>
                  <a:txBody>
                    <a:bodyPr/>
                    <a:lstStyle/>
                    <a:p>
                      <a:pPr marL="0" marR="0" algn="ctr">
                        <a:lnSpc>
                          <a:spcPct val="100000"/>
                        </a:lnSpc>
                        <a:spcBef>
                          <a:spcPts val="0"/>
                        </a:spcBef>
                        <a:spcAft>
                          <a:spcPts val="0"/>
                        </a:spcAft>
                      </a:pPr>
                      <a:r>
                        <a:rPr lang="en-US" sz="1100">
                          <a:solidFill>
                            <a:schemeClr val="accent4"/>
                          </a:solidFill>
                          <a:effectLst/>
                        </a:rPr>
                        <a:t>✓4</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8961" marR="58961" marT="0" marB="0"/>
                </a:tc>
                <a:tc>
                  <a:txBody>
                    <a:bodyPr/>
                    <a:lstStyle/>
                    <a:p>
                      <a:pPr marL="0" marR="0" algn="ctr">
                        <a:lnSpc>
                          <a:spcPct val="100000"/>
                        </a:lnSpc>
                        <a:spcBef>
                          <a:spcPts val="0"/>
                        </a:spcBef>
                        <a:spcAft>
                          <a:spcPts val="0"/>
                        </a:spcAft>
                      </a:pPr>
                      <a:r>
                        <a:rPr lang="en-US" sz="1100">
                          <a:solidFill>
                            <a:schemeClr val="accent4"/>
                          </a:solidFill>
                          <a:effectLst/>
                        </a:rPr>
                        <a:t>✓ (intend to explore)</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8961" marR="58961" marT="0" marB="0"/>
                </a:tc>
                <a:tc>
                  <a:txBody>
                    <a:bodyPr/>
                    <a:lstStyle/>
                    <a:p>
                      <a:pPr marL="0" marR="0" algn="ctr">
                        <a:lnSpc>
                          <a:spcPct val="100000"/>
                        </a:lnSpc>
                        <a:spcBef>
                          <a:spcPts val="0"/>
                        </a:spcBef>
                        <a:spcAft>
                          <a:spcPts val="0"/>
                        </a:spcAft>
                      </a:pPr>
                      <a:r>
                        <a:rPr lang="en-US" sz="1100">
                          <a:solidFill>
                            <a:schemeClr val="accent4"/>
                          </a:solidFill>
                          <a:effectLst/>
                        </a:rPr>
                        <a:t>✓ (varies by clinics)</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8961" marR="58961" marT="0" marB="0"/>
                </a:tc>
                <a:tc>
                  <a:txBody>
                    <a:bodyPr/>
                    <a:lstStyle/>
                    <a:p>
                      <a:pPr marL="0" marR="0" algn="ctr">
                        <a:lnSpc>
                          <a:spcPct val="100000"/>
                        </a:lnSpc>
                        <a:spcBef>
                          <a:spcPts val="0"/>
                        </a:spcBef>
                        <a:spcAft>
                          <a:spcPts val="0"/>
                        </a:spcAft>
                      </a:pPr>
                      <a:r>
                        <a:rPr lang="en-US" sz="1100">
                          <a:solidFill>
                            <a:schemeClr val="accent4"/>
                          </a:solidFill>
                          <a:effectLst/>
                        </a:rPr>
                        <a:t> </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8961" marR="58961" marT="0" marB="0"/>
                </a:tc>
                <a:extLst>
                  <a:ext uri="{0D108BD9-81ED-4DB2-BD59-A6C34878D82A}">
                    <a16:rowId xmlns:a16="http://schemas.microsoft.com/office/drawing/2014/main" val="1573267878"/>
                  </a:ext>
                </a:extLst>
              </a:tr>
              <a:tr h="625256">
                <a:tc>
                  <a:txBody>
                    <a:bodyPr/>
                    <a:lstStyle/>
                    <a:p>
                      <a:pPr marL="0" marR="0" algn="ctr">
                        <a:lnSpc>
                          <a:spcPct val="100000"/>
                        </a:lnSpc>
                        <a:spcBef>
                          <a:spcPts val="0"/>
                        </a:spcBef>
                        <a:spcAft>
                          <a:spcPts val="0"/>
                        </a:spcAft>
                      </a:pPr>
                      <a:r>
                        <a:rPr lang="en-US" sz="1100" b="1" dirty="0">
                          <a:solidFill>
                            <a:schemeClr val="accent4"/>
                          </a:solidFill>
                          <a:effectLst/>
                        </a:rPr>
                        <a:t>SK</a:t>
                      </a:r>
                      <a:endParaRPr lang="en-US" sz="1100" b="1"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8961" marR="58961" marT="0" marB="0">
                    <a:solidFill>
                      <a:schemeClr val="accent2">
                        <a:lumMod val="20000"/>
                        <a:lumOff val="80000"/>
                      </a:schemeClr>
                    </a:solidFill>
                  </a:tcPr>
                </a:tc>
                <a:tc>
                  <a:txBody>
                    <a:bodyPr/>
                    <a:lstStyle/>
                    <a:p>
                      <a:pPr marL="0" marR="0" algn="ctr">
                        <a:lnSpc>
                          <a:spcPct val="100000"/>
                        </a:lnSpc>
                        <a:spcBef>
                          <a:spcPts val="0"/>
                        </a:spcBef>
                        <a:spcAft>
                          <a:spcPts val="0"/>
                        </a:spcAft>
                      </a:pPr>
                      <a:r>
                        <a:rPr lang="en-US" sz="1100">
                          <a:solidFill>
                            <a:schemeClr val="accent4"/>
                          </a:solidFill>
                          <a:effectLst/>
                        </a:rPr>
                        <a:t>✓</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8961" marR="58961" marT="0" marB="0"/>
                </a:tc>
                <a:tc>
                  <a:txBody>
                    <a:bodyPr/>
                    <a:lstStyle/>
                    <a:p>
                      <a:pPr marL="0" marR="0" algn="ctr">
                        <a:lnSpc>
                          <a:spcPct val="100000"/>
                        </a:lnSpc>
                        <a:spcBef>
                          <a:spcPts val="0"/>
                        </a:spcBef>
                        <a:spcAft>
                          <a:spcPts val="0"/>
                        </a:spcAft>
                      </a:pPr>
                      <a:r>
                        <a:rPr lang="en-US" sz="1100" dirty="0">
                          <a:solidFill>
                            <a:schemeClr val="accent4"/>
                          </a:solidFill>
                          <a:effectLst/>
                        </a:rPr>
                        <a:t>✓ (tech supervisors – discrepancies are reviewed by a 2</a:t>
                      </a:r>
                      <a:r>
                        <a:rPr lang="en-US" sz="1100" baseline="30000" dirty="0">
                          <a:solidFill>
                            <a:schemeClr val="accent4"/>
                          </a:solidFill>
                          <a:effectLst/>
                        </a:rPr>
                        <a:t>nd</a:t>
                      </a:r>
                      <a:r>
                        <a:rPr lang="en-US" sz="1100" dirty="0">
                          <a:solidFill>
                            <a:schemeClr val="accent4"/>
                          </a:solidFill>
                          <a:effectLst/>
                        </a:rPr>
                        <a:t> rad)</a:t>
                      </a:r>
                      <a:endParaRPr lang="en-US" sz="1100"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8961" marR="58961" marT="0" marB="0"/>
                </a:tc>
                <a:tc>
                  <a:txBody>
                    <a:bodyPr/>
                    <a:lstStyle/>
                    <a:p>
                      <a:pPr marL="0" marR="0" algn="ctr">
                        <a:lnSpc>
                          <a:spcPct val="100000"/>
                        </a:lnSpc>
                        <a:spcBef>
                          <a:spcPts val="0"/>
                        </a:spcBef>
                        <a:spcAft>
                          <a:spcPts val="0"/>
                        </a:spcAft>
                      </a:pPr>
                      <a:r>
                        <a:rPr lang="en-US" sz="1100" dirty="0">
                          <a:solidFill>
                            <a:schemeClr val="accent4"/>
                          </a:solidFill>
                          <a:effectLst/>
                        </a:rPr>
                        <a:t>✓ (intend to improve)</a:t>
                      </a:r>
                      <a:endParaRPr lang="en-US" sz="1100"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8961" marR="58961" marT="0" marB="0"/>
                </a:tc>
                <a:tc>
                  <a:txBody>
                    <a:bodyPr/>
                    <a:lstStyle/>
                    <a:p>
                      <a:pPr marL="0" marR="0" algn="ctr">
                        <a:lnSpc>
                          <a:spcPct val="100000"/>
                        </a:lnSpc>
                        <a:spcBef>
                          <a:spcPts val="0"/>
                        </a:spcBef>
                        <a:spcAft>
                          <a:spcPts val="0"/>
                        </a:spcAft>
                      </a:pPr>
                      <a:r>
                        <a:rPr lang="en-US" sz="1100">
                          <a:solidFill>
                            <a:schemeClr val="accent4"/>
                          </a:solidFill>
                          <a:effectLst/>
                        </a:rPr>
                        <a:t>✓</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8961" marR="58961" marT="0" marB="0"/>
                </a:tc>
                <a:tc>
                  <a:txBody>
                    <a:bodyPr/>
                    <a:lstStyle/>
                    <a:p>
                      <a:pPr marL="0" marR="0" algn="ctr">
                        <a:lnSpc>
                          <a:spcPct val="100000"/>
                        </a:lnSpc>
                        <a:spcBef>
                          <a:spcPts val="0"/>
                        </a:spcBef>
                        <a:spcAft>
                          <a:spcPts val="0"/>
                        </a:spcAft>
                      </a:pPr>
                      <a:r>
                        <a:rPr lang="en-US" sz="1100">
                          <a:solidFill>
                            <a:schemeClr val="accent4"/>
                          </a:solidFill>
                          <a:effectLst/>
                        </a:rPr>
                        <a:t>✓</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8961" marR="58961" marT="0" marB="0"/>
                </a:tc>
                <a:tc>
                  <a:txBody>
                    <a:bodyPr/>
                    <a:lstStyle/>
                    <a:p>
                      <a:pPr marL="0" marR="0" algn="ctr">
                        <a:lnSpc>
                          <a:spcPct val="100000"/>
                        </a:lnSpc>
                        <a:spcBef>
                          <a:spcPts val="0"/>
                        </a:spcBef>
                        <a:spcAft>
                          <a:spcPts val="0"/>
                        </a:spcAft>
                      </a:pPr>
                      <a:r>
                        <a:rPr lang="en-US" sz="1100">
                          <a:solidFill>
                            <a:schemeClr val="accent4"/>
                          </a:solidFill>
                          <a:effectLst/>
                        </a:rPr>
                        <a:t>✓</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8961" marR="58961" marT="0" marB="0"/>
                </a:tc>
                <a:tc>
                  <a:txBody>
                    <a:bodyPr/>
                    <a:lstStyle/>
                    <a:p>
                      <a:pPr marL="0" marR="0" algn="ctr">
                        <a:lnSpc>
                          <a:spcPct val="100000"/>
                        </a:lnSpc>
                        <a:spcBef>
                          <a:spcPts val="0"/>
                        </a:spcBef>
                        <a:spcAft>
                          <a:spcPts val="0"/>
                        </a:spcAft>
                      </a:pPr>
                      <a:r>
                        <a:rPr lang="en-US" sz="1100">
                          <a:solidFill>
                            <a:schemeClr val="accent4"/>
                          </a:solidFill>
                          <a:effectLst/>
                        </a:rPr>
                        <a:t>✓ </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8961" marR="58961" marT="0" marB="0"/>
                </a:tc>
                <a:tc>
                  <a:txBody>
                    <a:bodyPr/>
                    <a:lstStyle/>
                    <a:p>
                      <a:pPr marL="0" marR="0" algn="ctr">
                        <a:lnSpc>
                          <a:spcPct val="100000"/>
                        </a:lnSpc>
                        <a:spcBef>
                          <a:spcPts val="0"/>
                        </a:spcBef>
                        <a:spcAft>
                          <a:spcPts val="0"/>
                        </a:spcAft>
                      </a:pPr>
                      <a:r>
                        <a:rPr lang="en-US" sz="1100">
                          <a:solidFill>
                            <a:schemeClr val="accent4"/>
                          </a:solidFill>
                          <a:effectLst/>
                        </a:rPr>
                        <a:t>✓ (some rads not all)</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8961" marR="58961" marT="0" marB="0"/>
                </a:tc>
                <a:extLst>
                  <a:ext uri="{0D108BD9-81ED-4DB2-BD59-A6C34878D82A}">
                    <a16:rowId xmlns:a16="http://schemas.microsoft.com/office/drawing/2014/main" val="2810896359"/>
                  </a:ext>
                </a:extLst>
              </a:tr>
              <a:tr h="246761">
                <a:tc>
                  <a:txBody>
                    <a:bodyPr/>
                    <a:lstStyle/>
                    <a:p>
                      <a:pPr marL="0" marR="0" algn="ctr">
                        <a:lnSpc>
                          <a:spcPct val="100000"/>
                        </a:lnSpc>
                        <a:spcBef>
                          <a:spcPts val="0"/>
                        </a:spcBef>
                        <a:spcAft>
                          <a:spcPts val="0"/>
                        </a:spcAft>
                      </a:pPr>
                      <a:r>
                        <a:rPr lang="en-US" sz="1100" b="1">
                          <a:solidFill>
                            <a:schemeClr val="accent4"/>
                          </a:solidFill>
                          <a:effectLst/>
                        </a:rPr>
                        <a:t>MB</a:t>
                      </a:r>
                      <a:endParaRPr lang="en-US" sz="1100" b="1">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8961" marR="58961" marT="0" marB="0">
                    <a:solidFill>
                      <a:schemeClr val="accent2">
                        <a:lumMod val="20000"/>
                        <a:lumOff val="80000"/>
                      </a:schemeClr>
                    </a:solidFill>
                  </a:tcPr>
                </a:tc>
                <a:tc>
                  <a:txBody>
                    <a:bodyPr/>
                    <a:lstStyle/>
                    <a:p>
                      <a:pPr marL="0" marR="0" algn="ctr">
                        <a:lnSpc>
                          <a:spcPct val="100000"/>
                        </a:lnSpc>
                        <a:spcBef>
                          <a:spcPts val="0"/>
                        </a:spcBef>
                        <a:spcAft>
                          <a:spcPts val="0"/>
                        </a:spcAft>
                      </a:pPr>
                      <a:r>
                        <a:rPr lang="en-US" sz="1100">
                          <a:solidFill>
                            <a:schemeClr val="accent4"/>
                          </a:solidFill>
                          <a:effectLst/>
                        </a:rPr>
                        <a:t>✓</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8961" marR="58961" marT="0" marB="0"/>
                </a:tc>
                <a:tc>
                  <a:txBody>
                    <a:bodyPr/>
                    <a:lstStyle/>
                    <a:p>
                      <a:pPr marL="0" marR="0" algn="ctr">
                        <a:lnSpc>
                          <a:spcPct val="100000"/>
                        </a:lnSpc>
                        <a:spcBef>
                          <a:spcPts val="0"/>
                        </a:spcBef>
                        <a:spcAft>
                          <a:spcPts val="0"/>
                        </a:spcAft>
                      </a:pPr>
                      <a:r>
                        <a:rPr lang="en-US" sz="1100">
                          <a:solidFill>
                            <a:schemeClr val="accent4"/>
                          </a:solidFill>
                          <a:effectLst/>
                        </a:rPr>
                        <a:t> </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8961" marR="58961" marT="0" marB="0"/>
                </a:tc>
                <a:tc>
                  <a:txBody>
                    <a:bodyPr/>
                    <a:lstStyle/>
                    <a:p>
                      <a:pPr marL="0" marR="0" algn="ctr">
                        <a:lnSpc>
                          <a:spcPct val="100000"/>
                        </a:lnSpc>
                        <a:spcBef>
                          <a:spcPts val="0"/>
                        </a:spcBef>
                        <a:spcAft>
                          <a:spcPts val="0"/>
                        </a:spcAft>
                      </a:pPr>
                      <a:r>
                        <a:rPr lang="en-US" sz="1100">
                          <a:solidFill>
                            <a:schemeClr val="accent4"/>
                          </a:solidFill>
                          <a:effectLst/>
                        </a:rPr>
                        <a:t>✓</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8961" marR="58961" marT="0" marB="0"/>
                </a:tc>
                <a:tc>
                  <a:txBody>
                    <a:bodyPr/>
                    <a:lstStyle/>
                    <a:p>
                      <a:pPr marL="0" marR="0" algn="ctr">
                        <a:lnSpc>
                          <a:spcPct val="100000"/>
                        </a:lnSpc>
                        <a:spcBef>
                          <a:spcPts val="0"/>
                        </a:spcBef>
                        <a:spcAft>
                          <a:spcPts val="0"/>
                        </a:spcAft>
                      </a:pPr>
                      <a:r>
                        <a:rPr lang="en-US" sz="1100">
                          <a:solidFill>
                            <a:schemeClr val="accent4"/>
                          </a:solidFill>
                          <a:effectLst/>
                        </a:rPr>
                        <a:t>✓</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8961" marR="58961" marT="0" marB="0"/>
                </a:tc>
                <a:tc>
                  <a:txBody>
                    <a:bodyPr/>
                    <a:lstStyle/>
                    <a:p>
                      <a:pPr marL="0" marR="0" algn="ctr">
                        <a:lnSpc>
                          <a:spcPct val="100000"/>
                        </a:lnSpc>
                        <a:spcBef>
                          <a:spcPts val="0"/>
                        </a:spcBef>
                        <a:spcAft>
                          <a:spcPts val="0"/>
                        </a:spcAft>
                      </a:pPr>
                      <a:r>
                        <a:rPr lang="en-US" sz="1100">
                          <a:solidFill>
                            <a:schemeClr val="accent4"/>
                          </a:solidFill>
                          <a:effectLst/>
                        </a:rPr>
                        <a:t>✓4</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8961" marR="58961" marT="0" marB="0"/>
                </a:tc>
                <a:tc>
                  <a:txBody>
                    <a:bodyPr/>
                    <a:lstStyle/>
                    <a:p>
                      <a:pPr marL="0" marR="0" algn="ctr">
                        <a:lnSpc>
                          <a:spcPct val="100000"/>
                        </a:lnSpc>
                        <a:spcBef>
                          <a:spcPts val="0"/>
                        </a:spcBef>
                        <a:spcAft>
                          <a:spcPts val="0"/>
                        </a:spcAft>
                      </a:pPr>
                      <a:r>
                        <a:rPr lang="en-US" sz="1100">
                          <a:solidFill>
                            <a:schemeClr val="accent4"/>
                          </a:solidFill>
                          <a:effectLst/>
                        </a:rPr>
                        <a:t>✓</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8961" marR="58961" marT="0" marB="0"/>
                </a:tc>
                <a:tc>
                  <a:txBody>
                    <a:bodyPr/>
                    <a:lstStyle/>
                    <a:p>
                      <a:pPr marL="0" marR="0" algn="ctr">
                        <a:lnSpc>
                          <a:spcPct val="100000"/>
                        </a:lnSpc>
                        <a:spcBef>
                          <a:spcPts val="0"/>
                        </a:spcBef>
                        <a:spcAft>
                          <a:spcPts val="0"/>
                        </a:spcAft>
                      </a:pPr>
                      <a:r>
                        <a:rPr lang="en-US" sz="1100">
                          <a:solidFill>
                            <a:schemeClr val="accent4"/>
                          </a:solidFill>
                          <a:effectLst/>
                        </a:rPr>
                        <a:t>✓</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8961" marR="58961" marT="0" marB="0"/>
                </a:tc>
                <a:tc>
                  <a:txBody>
                    <a:bodyPr/>
                    <a:lstStyle/>
                    <a:p>
                      <a:pPr marL="0" marR="0" algn="ctr">
                        <a:lnSpc>
                          <a:spcPct val="100000"/>
                        </a:lnSpc>
                        <a:spcBef>
                          <a:spcPts val="0"/>
                        </a:spcBef>
                        <a:spcAft>
                          <a:spcPts val="0"/>
                        </a:spcAft>
                      </a:pPr>
                      <a:r>
                        <a:rPr lang="en-US" sz="1100">
                          <a:solidFill>
                            <a:schemeClr val="accent4"/>
                          </a:solidFill>
                          <a:effectLst/>
                        </a:rPr>
                        <a:t>✓ (some rads not all)</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8961" marR="58961" marT="0" marB="0"/>
                </a:tc>
                <a:extLst>
                  <a:ext uri="{0D108BD9-81ED-4DB2-BD59-A6C34878D82A}">
                    <a16:rowId xmlns:a16="http://schemas.microsoft.com/office/drawing/2014/main" val="996289024"/>
                  </a:ext>
                </a:extLst>
              </a:tr>
              <a:tr h="499091">
                <a:tc>
                  <a:txBody>
                    <a:bodyPr/>
                    <a:lstStyle/>
                    <a:p>
                      <a:pPr marL="0" marR="0" algn="ctr">
                        <a:lnSpc>
                          <a:spcPct val="100000"/>
                        </a:lnSpc>
                        <a:spcBef>
                          <a:spcPts val="0"/>
                        </a:spcBef>
                        <a:spcAft>
                          <a:spcPts val="0"/>
                        </a:spcAft>
                      </a:pPr>
                      <a:r>
                        <a:rPr lang="en-US" sz="1100" b="1" dirty="0">
                          <a:solidFill>
                            <a:schemeClr val="accent4"/>
                          </a:solidFill>
                          <a:effectLst/>
                        </a:rPr>
                        <a:t>ON</a:t>
                      </a:r>
                      <a:endParaRPr lang="en-US" sz="1100" b="1"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8961" marR="58961" marT="0" marB="0">
                    <a:solidFill>
                      <a:schemeClr val="accent2">
                        <a:lumMod val="20000"/>
                        <a:lumOff val="80000"/>
                      </a:schemeClr>
                    </a:solidFill>
                  </a:tcPr>
                </a:tc>
                <a:tc>
                  <a:txBody>
                    <a:bodyPr/>
                    <a:lstStyle/>
                    <a:p>
                      <a:pPr marL="0" marR="0" algn="ctr">
                        <a:lnSpc>
                          <a:spcPct val="100000"/>
                        </a:lnSpc>
                        <a:spcBef>
                          <a:spcPts val="0"/>
                        </a:spcBef>
                        <a:spcAft>
                          <a:spcPts val="0"/>
                        </a:spcAft>
                      </a:pPr>
                      <a:r>
                        <a:rPr lang="en-US" sz="1100">
                          <a:solidFill>
                            <a:schemeClr val="accent4"/>
                          </a:solidFill>
                          <a:effectLst/>
                        </a:rPr>
                        <a:t>✓</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8961" marR="58961" marT="0" marB="0"/>
                </a:tc>
                <a:tc>
                  <a:txBody>
                    <a:bodyPr/>
                    <a:lstStyle/>
                    <a:p>
                      <a:pPr marL="0" marR="0" algn="ctr">
                        <a:lnSpc>
                          <a:spcPct val="100000"/>
                        </a:lnSpc>
                        <a:spcBef>
                          <a:spcPts val="0"/>
                        </a:spcBef>
                        <a:spcAft>
                          <a:spcPts val="0"/>
                        </a:spcAft>
                      </a:pPr>
                      <a:r>
                        <a:rPr lang="en-US" sz="1100">
                          <a:solidFill>
                            <a:schemeClr val="accent4"/>
                          </a:solidFill>
                          <a:effectLst/>
                        </a:rPr>
                        <a:t> </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8961" marR="58961" marT="0" marB="0"/>
                </a:tc>
                <a:tc>
                  <a:txBody>
                    <a:bodyPr/>
                    <a:lstStyle/>
                    <a:p>
                      <a:pPr marL="0" marR="0" algn="ctr">
                        <a:lnSpc>
                          <a:spcPct val="100000"/>
                        </a:lnSpc>
                        <a:spcBef>
                          <a:spcPts val="0"/>
                        </a:spcBef>
                        <a:spcAft>
                          <a:spcPts val="0"/>
                        </a:spcAft>
                      </a:pPr>
                      <a:r>
                        <a:rPr lang="en-US" sz="1100">
                          <a:solidFill>
                            <a:schemeClr val="accent4"/>
                          </a:solidFill>
                          <a:effectLst/>
                        </a:rPr>
                        <a:t>✓</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8961" marR="58961" marT="0" marB="0"/>
                </a:tc>
                <a:tc>
                  <a:txBody>
                    <a:bodyPr/>
                    <a:lstStyle/>
                    <a:p>
                      <a:pPr marL="0" marR="0" algn="ctr">
                        <a:lnSpc>
                          <a:spcPct val="100000"/>
                        </a:lnSpc>
                        <a:spcBef>
                          <a:spcPts val="0"/>
                        </a:spcBef>
                        <a:spcAft>
                          <a:spcPts val="0"/>
                        </a:spcAft>
                      </a:pPr>
                      <a:r>
                        <a:rPr lang="en-US" sz="1100">
                          <a:solidFill>
                            <a:schemeClr val="accent4"/>
                          </a:solidFill>
                          <a:effectLst/>
                        </a:rPr>
                        <a:t>✓</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8961" marR="58961" marT="0" marB="0"/>
                </a:tc>
                <a:tc>
                  <a:txBody>
                    <a:bodyPr/>
                    <a:lstStyle/>
                    <a:p>
                      <a:pPr marL="0" marR="0" algn="ctr">
                        <a:lnSpc>
                          <a:spcPct val="100000"/>
                        </a:lnSpc>
                        <a:spcBef>
                          <a:spcPts val="0"/>
                        </a:spcBef>
                        <a:spcAft>
                          <a:spcPts val="0"/>
                        </a:spcAft>
                      </a:pPr>
                      <a:r>
                        <a:rPr lang="en-US" sz="1100" dirty="0">
                          <a:solidFill>
                            <a:schemeClr val="accent4"/>
                          </a:solidFill>
                          <a:effectLst/>
                        </a:rPr>
                        <a:t>✓4</a:t>
                      </a:r>
                      <a:endParaRPr lang="en-US" sz="1100"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8961" marR="58961" marT="0" marB="0"/>
                </a:tc>
                <a:tc>
                  <a:txBody>
                    <a:bodyPr/>
                    <a:lstStyle/>
                    <a:p>
                      <a:pPr marL="0" marR="0" algn="ctr">
                        <a:lnSpc>
                          <a:spcPct val="100000"/>
                        </a:lnSpc>
                        <a:spcBef>
                          <a:spcPts val="0"/>
                        </a:spcBef>
                        <a:spcAft>
                          <a:spcPts val="0"/>
                        </a:spcAft>
                      </a:pPr>
                      <a:r>
                        <a:rPr lang="en-US" sz="1100">
                          <a:solidFill>
                            <a:schemeClr val="accent4"/>
                          </a:solidFill>
                          <a:effectLst/>
                        </a:rPr>
                        <a:t> </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8961" marR="58961" marT="0" marB="0"/>
                </a:tc>
                <a:tc>
                  <a:txBody>
                    <a:bodyPr/>
                    <a:lstStyle/>
                    <a:p>
                      <a:pPr marL="0" marR="0" algn="ctr">
                        <a:lnSpc>
                          <a:spcPct val="100000"/>
                        </a:lnSpc>
                        <a:spcBef>
                          <a:spcPts val="0"/>
                        </a:spcBef>
                        <a:spcAft>
                          <a:spcPts val="0"/>
                        </a:spcAft>
                      </a:pPr>
                      <a:r>
                        <a:rPr lang="en-US" sz="1100">
                          <a:solidFill>
                            <a:schemeClr val="accent4"/>
                          </a:solidFill>
                          <a:effectLst/>
                        </a:rPr>
                        <a:t>✓ (encouraged at the site level)</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8961" marR="58961" marT="0" marB="0"/>
                </a:tc>
                <a:tc>
                  <a:txBody>
                    <a:bodyPr/>
                    <a:lstStyle/>
                    <a:p>
                      <a:pPr marL="0" marR="0" algn="ctr">
                        <a:lnSpc>
                          <a:spcPct val="100000"/>
                        </a:lnSpc>
                        <a:spcBef>
                          <a:spcPts val="0"/>
                        </a:spcBef>
                        <a:spcAft>
                          <a:spcPts val="0"/>
                        </a:spcAft>
                      </a:pPr>
                      <a:r>
                        <a:rPr lang="en-US" sz="1100">
                          <a:solidFill>
                            <a:schemeClr val="accent4"/>
                          </a:solidFill>
                          <a:effectLst/>
                        </a:rPr>
                        <a:t>✓ (some rads, not all)</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8961" marR="58961" marT="0" marB="0"/>
                </a:tc>
                <a:extLst>
                  <a:ext uri="{0D108BD9-81ED-4DB2-BD59-A6C34878D82A}">
                    <a16:rowId xmlns:a16="http://schemas.microsoft.com/office/drawing/2014/main" val="2184556563"/>
                  </a:ext>
                </a:extLst>
              </a:tr>
              <a:tr h="158866">
                <a:tc>
                  <a:txBody>
                    <a:bodyPr/>
                    <a:lstStyle/>
                    <a:p>
                      <a:pPr marL="0" marR="0" algn="ctr">
                        <a:lnSpc>
                          <a:spcPct val="100000"/>
                        </a:lnSpc>
                        <a:spcBef>
                          <a:spcPts val="0"/>
                        </a:spcBef>
                        <a:spcAft>
                          <a:spcPts val="0"/>
                        </a:spcAft>
                      </a:pPr>
                      <a:r>
                        <a:rPr lang="en-US" sz="1100" b="1" dirty="0">
                          <a:solidFill>
                            <a:schemeClr val="accent4"/>
                          </a:solidFill>
                          <a:effectLst/>
                        </a:rPr>
                        <a:t>QC</a:t>
                      </a:r>
                      <a:endParaRPr lang="en-US" sz="1100" b="1"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8961" marR="58961" marT="0" marB="0">
                    <a:solidFill>
                      <a:schemeClr val="accent2">
                        <a:lumMod val="20000"/>
                        <a:lumOff val="80000"/>
                      </a:schemeClr>
                    </a:solidFill>
                  </a:tcPr>
                </a:tc>
                <a:tc>
                  <a:txBody>
                    <a:bodyPr/>
                    <a:lstStyle/>
                    <a:p>
                      <a:pPr marL="0" marR="0" algn="ctr">
                        <a:lnSpc>
                          <a:spcPct val="100000"/>
                        </a:lnSpc>
                        <a:spcBef>
                          <a:spcPts val="0"/>
                        </a:spcBef>
                        <a:spcAft>
                          <a:spcPts val="0"/>
                        </a:spcAft>
                      </a:pPr>
                      <a:r>
                        <a:rPr lang="en-US" sz="1100">
                          <a:solidFill>
                            <a:schemeClr val="accent4"/>
                          </a:solidFill>
                          <a:effectLst/>
                        </a:rPr>
                        <a:t>✓</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8961" marR="58961" marT="0" marB="0"/>
                </a:tc>
                <a:tc>
                  <a:txBody>
                    <a:bodyPr/>
                    <a:lstStyle/>
                    <a:p>
                      <a:pPr marL="0" marR="0" algn="ctr">
                        <a:lnSpc>
                          <a:spcPct val="100000"/>
                        </a:lnSpc>
                        <a:spcBef>
                          <a:spcPts val="0"/>
                        </a:spcBef>
                        <a:spcAft>
                          <a:spcPts val="0"/>
                        </a:spcAft>
                      </a:pPr>
                      <a:r>
                        <a:rPr lang="en-US" sz="1100">
                          <a:solidFill>
                            <a:schemeClr val="accent4"/>
                          </a:solidFill>
                          <a:effectLst/>
                        </a:rPr>
                        <a:t> </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8961" marR="58961" marT="0" marB="0"/>
                </a:tc>
                <a:tc>
                  <a:txBody>
                    <a:bodyPr/>
                    <a:lstStyle/>
                    <a:p>
                      <a:pPr marL="0" marR="0" algn="ctr">
                        <a:lnSpc>
                          <a:spcPct val="100000"/>
                        </a:lnSpc>
                        <a:spcBef>
                          <a:spcPts val="0"/>
                        </a:spcBef>
                        <a:spcAft>
                          <a:spcPts val="0"/>
                        </a:spcAft>
                      </a:pPr>
                      <a:r>
                        <a:rPr lang="en-US" sz="1100">
                          <a:solidFill>
                            <a:schemeClr val="accent4"/>
                          </a:solidFill>
                          <a:effectLst/>
                        </a:rPr>
                        <a:t>✓</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8961" marR="58961" marT="0" marB="0"/>
                </a:tc>
                <a:tc>
                  <a:txBody>
                    <a:bodyPr/>
                    <a:lstStyle/>
                    <a:p>
                      <a:pPr marL="0" marR="0" algn="ctr">
                        <a:lnSpc>
                          <a:spcPct val="100000"/>
                        </a:lnSpc>
                        <a:spcBef>
                          <a:spcPts val="0"/>
                        </a:spcBef>
                        <a:spcAft>
                          <a:spcPts val="0"/>
                        </a:spcAft>
                      </a:pPr>
                      <a:r>
                        <a:rPr lang="en-US" sz="1100">
                          <a:solidFill>
                            <a:schemeClr val="accent4"/>
                          </a:solidFill>
                          <a:effectLst/>
                        </a:rPr>
                        <a:t>✓</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8961" marR="58961" marT="0" marB="0"/>
                </a:tc>
                <a:tc>
                  <a:txBody>
                    <a:bodyPr/>
                    <a:lstStyle/>
                    <a:p>
                      <a:pPr marL="0" marR="0" algn="ctr">
                        <a:lnSpc>
                          <a:spcPct val="100000"/>
                        </a:lnSpc>
                        <a:spcBef>
                          <a:spcPts val="0"/>
                        </a:spcBef>
                        <a:spcAft>
                          <a:spcPts val="0"/>
                        </a:spcAft>
                      </a:pPr>
                      <a:r>
                        <a:rPr lang="en-US" sz="1100">
                          <a:solidFill>
                            <a:schemeClr val="accent4"/>
                          </a:solidFill>
                          <a:effectLst/>
                        </a:rPr>
                        <a:t>✓ 4</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8961" marR="58961" marT="0" marB="0"/>
                </a:tc>
                <a:tc>
                  <a:txBody>
                    <a:bodyPr/>
                    <a:lstStyle/>
                    <a:p>
                      <a:pPr marL="0" marR="0" algn="ctr">
                        <a:lnSpc>
                          <a:spcPct val="100000"/>
                        </a:lnSpc>
                        <a:spcBef>
                          <a:spcPts val="0"/>
                        </a:spcBef>
                        <a:spcAft>
                          <a:spcPts val="0"/>
                        </a:spcAft>
                      </a:pPr>
                      <a:r>
                        <a:rPr lang="en-US" sz="1100">
                          <a:solidFill>
                            <a:schemeClr val="accent4"/>
                          </a:solidFill>
                          <a:effectLst/>
                        </a:rPr>
                        <a:t> </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8961" marR="58961" marT="0" marB="0"/>
                </a:tc>
                <a:tc>
                  <a:txBody>
                    <a:bodyPr/>
                    <a:lstStyle/>
                    <a:p>
                      <a:pPr marL="0" marR="0" algn="ctr">
                        <a:lnSpc>
                          <a:spcPct val="100000"/>
                        </a:lnSpc>
                        <a:spcBef>
                          <a:spcPts val="0"/>
                        </a:spcBef>
                        <a:spcAft>
                          <a:spcPts val="0"/>
                        </a:spcAft>
                      </a:pPr>
                      <a:r>
                        <a:rPr lang="en-US" sz="1100">
                          <a:solidFill>
                            <a:schemeClr val="accent4"/>
                          </a:solidFill>
                          <a:effectLst/>
                        </a:rPr>
                        <a:t> </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8961" marR="58961" marT="0" marB="0"/>
                </a:tc>
                <a:tc>
                  <a:txBody>
                    <a:bodyPr/>
                    <a:lstStyle/>
                    <a:p>
                      <a:pPr marL="0" marR="0" algn="ctr">
                        <a:lnSpc>
                          <a:spcPct val="100000"/>
                        </a:lnSpc>
                        <a:spcBef>
                          <a:spcPts val="0"/>
                        </a:spcBef>
                        <a:spcAft>
                          <a:spcPts val="0"/>
                        </a:spcAft>
                      </a:pPr>
                      <a:r>
                        <a:rPr lang="en-US" sz="1100">
                          <a:solidFill>
                            <a:schemeClr val="accent4"/>
                          </a:solidFill>
                          <a:effectLst/>
                        </a:rPr>
                        <a:t> </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8961" marR="58961" marT="0" marB="0"/>
                </a:tc>
                <a:extLst>
                  <a:ext uri="{0D108BD9-81ED-4DB2-BD59-A6C34878D82A}">
                    <a16:rowId xmlns:a16="http://schemas.microsoft.com/office/drawing/2014/main" val="779536223"/>
                  </a:ext>
                </a:extLst>
              </a:tr>
              <a:tr h="372927">
                <a:tc>
                  <a:txBody>
                    <a:bodyPr/>
                    <a:lstStyle/>
                    <a:p>
                      <a:pPr marL="0" marR="0" algn="ctr">
                        <a:lnSpc>
                          <a:spcPct val="100000"/>
                        </a:lnSpc>
                        <a:spcBef>
                          <a:spcPts val="0"/>
                        </a:spcBef>
                        <a:spcAft>
                          <a:spcPts val="0"/>
                        </a:spcAft>
                      </a:pPr>
                      <a:r>
                        <a:rPr lang="en-US" sz="1100" b="1" dirty="0">
                          <a:solidFill>
                            <a:schemeClr val="accent4"/>
                          </a:solidFill>
                          <a:effectLst/>
                        </a:rPr>
                        <a:t>NB</a:t>
                      </a:r>
                      <a:endParaRPr lang="en-US" sz="1100" b="1"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8961" marR="58961" marT="0" marB="0">
                    <a:solidFill>
                      <a:schemeClr val="accent2">
                        <a:lumMod val="20000"/>
                        <a:lumOff val="80000"/>
                      </a:schemeClr>
                    </a:solidFill>
                  </a:tcPr>
                </a:tc>
                <a:tc>
                  <a:txBody>
                    <a:bodyPr/>
                    <a:lstStyle/>
                    <a:p>
                      <a:pPr marL="0" marR="0" algn="ctr">
                        <a:lnSpc>
                          <a:spcPct val="100000"/>
                        </a:lnSpc>
                        <a:spcBef>
                          <a:spcPts val="0"/>
                        </a:spcBef>
                        <a:spcAft>
                          <a:spcPts val="0"/>
                        </a:spcAft>
                      </a:pPr>
                      <a:r>
                        <a:rPr lang="en-US" sz="1100">
                          <a:solidFill>
                            <a:schemeClr val="accent4"/>
                          </a:solidFill>
                          <a:effectLst/>
                        </a:rPr>
                        <a:t>✓</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8961" marR="58961" marT="0" marB="0"/>
                </a:tc>
                <a:tc>
                  <a:txBody>
                    <a:bodyPr/>
                    <a:lstStyle/>
                    <a:p>
                      <a:pPr marL="0" marR="0" algn="ctr">
                        <a:lnSpc>
                          <a:spcPct val="100000"/>
                        </a:lnSpc>
                        <a:spcBef>
                          <a:spcPts val="0"/>
                        </a:spcBef>
                        <a:spcAft>
                          <a:spcPts val="0"/>
                        </a:spcAft>
                      </a:pPr>
                      <a:r>
                        <a:rPr lang="en-US" sz="1100">
                          <a:solidFill>
                            <a:schemeClr val="accent4"/>
                          </a:solidFill>
                          <a:effectLst/>
                        </a:rPr>
                        <a:t>✓</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8961" marR="58961" marT="0" marB="0"/>
                </a:tc>
                <a:tc>
                  <a:txBody>
                    <a:bodyPr/>
                    <a:lstStyle/>
                    <a:p>
                      <a:pPr marL="0" marR="0" algn="ctr">
                        <a:lnSpc>
                          <a:spcPct val="100000"/>
                        </a:lnSpc>
                        <a:spcBef>
                          <a:spcPts val="0"/>
                        </a:spcBef>
                        <a:spcAft>
                          <a:spcPts val="0"/>
                        </a:spcAft>
                      </a:pPr>
                      <a:r>
                        <a:rPr lang="en-US" sz="1100">
                          <a:solidFill>
                            <a:schemeClr val="accent4"/>
                          </a:solidFill>
                          <a:effectLst/>
                        </a:rPr>
                        <a:t>✓</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8961" marR="58961" marT="0" marB="0"/>
                </a:tc>
                <a:tc>
                  <a:txBody>
                    <a:bodyPr/>
                    <a:lstStyle/>
                    <a:p>
                      <a:pPr marL="0" marR="0" algn="ctr">
                        <a:lnSpc>
                          <a:spcPct val="100000"/>
                        </a:lnSpc>
                        <a:spcBef>
                          <a:spcPts val="0"/>
                        </a:spcBef>
                        <a:spcAft>
                          <a:spcPts val="0"/>
                        </a:spcAft>
                      </a:pPr>
                      <a:r>
                        <a:rPr lang="en-US" sz="1100">
                          <a:solidFill>
                            <a:schemeClr val="accent4"/>
                          </a:solidFill>
                          <a:effectLst/>
                        </a:rPr>
                        <a:t>✓</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8961" marR="58961" marT="0" marB="0"/>
                </a:tc>
                <a:tc>
                  <a:txBody>
                    <a:bodyPr/>
                    <a:lstStyle/>
                    <a:p>
                      <a:pPr marL="0" marR="0" algn="ctr">
                        <a:lnSpc>
                          <a:spcPct val="100000"/>
                        </a:lnSpc>
                        <a:spcBef>
                          <a:spcPts val="0"/>
                        </a:spcBef>
                        <a:spcAft>
                          <a:spcPts val="0"/>
                        </a:spcAft>
                      </a:pPr>
                      <a:r>
                        <a:rPr lang="en-US" sz="1100">
                          <a:solidFill>
                            <a:schemeClr val="accent4"/>
                          </a:solidFill>
                          <a:effectLst/>
                        </a:rPr>
                        <a:t>✓4</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8961" marR="58961" marT="0" marB="0"/>
                </a:tc>
                <a:tc>
                  <a:txBody>
                    <a:bodyPr/>
                    <a:lstStyle/>
                    <a:p>
                      <a:pPr marL="0" marR="0" algn="ctr">
                        <a:lnSpc>
                          <a:spcPct val="100000"/>
                        </a:lnSpc>
                        <a:spcBef>
                          <a:spcPts val="0"/>
                        </a:spcBef>
                        <a:spcAft>
                          <a:spcPts val="0"/>
                        </a:spcAft>
                      </a:pPr>
                      <a:r>
                        <a:rPr lang="en-US" sz="1100" dirty="0">
                          <a:solidFill>
                            <a:schemeClr val="accent4"/>
                          </a:solidFill>
                          <a:effectLst/>
                        </a:rPr>
                        <a:t>✓</a:t>
                      </a:r>
                      <a:endParaRPr lang="en-US" sz="1100"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8961" marR="58961" marT="0" marB="0"/>
                </a:tc>
                <a:tc>
                  <a:txBody>
                    <a:bodyPr/>
                    <a:lstStyle/>
                    <a:p>
                      <a:pPr marL="0" marR="0" algn="ctr">
                        <a:lnSpc>
                          <a:spcPct val="100000"/>
                        </a:lnSpc>
                        <a:spcBef>
                          <a:spcPts val="0"/>
                        </a:spcBef>
                        <a:spcAft>
                          <a:spcPts val="0"/>
                        </a:spcAft>
                      </a:pPr>
                      <a:r>
                        <a:rPr lang="en-US" sz="1100">
                          <a:solidFill>
                            <a:schemeClr val="accent4"/>
                          </a:solidFill>
                          <a:effectLst/>
                        </a:rPr>
                        <a:t>✓ (May vary by screening site)</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8961" marR="58961" marT="0" marB="0"/>
                </a:tc>
                <a:tc>
                  <a:txBody>
                    <a:bodyPr/>
                    <a:lstStyle/>
                    <a:p>
                      <a:pPr marL="0" marR="0" algn="ctr">
                        <a:lnSpc>
                          <a:spcPct val="100000"/>
                        </a:lnSpc>
                        <a:spcBef>
                          <a:spcPts val="0"/>
                        </a:spcBef>
                        <a:spcAft>
                          <a:spcPts val="0"/>
                        </a:spcAft>
                      </a:pPr>
                      <a:r>
                        <a:rPr lang="en-US" sz="1100">
                          <a:solidFill>
                            <a:schemeClr val="accent4"/>
                          </a:solidFill>
                          <a:effectLst/>
                        </a:rPr>
                        <a:t> </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8961" marR="58961" marT="0" marB="0"/>
                </a:tc>
                <a:extLst>
                  <a:ext uri="{0D108BD9-81ED-4DB2-BD59-A6C34878D82A}">
                    <a16:rowId xmlns:a16="http://schemas.microsoft.com/office/drawing/2014/main" val="2992824427"/>
                  </a:ext>
                </a:extLst>
              </a:tr>
              <a:tr h="158866">
                <a:tc>
                  <a:txBody>
                    <a:bodyPr/>
                    <a:lstStyle/>
                    <a:p>
                      <a:pPr marL="0" marR="0" algn="ctr">
                        <a:lnSpc>
                          <a:spcPct val="100000"/>
                        </a:lnSpc>
                        <a:spcBef>
                          <a:spcPts val="0"/>
                        </a:spcBef>
                        <a:spcAft>
                          <a:spcPts val="0"/>
                        </a:spcAft>
                      </a:pPr>
                      <a:r>
                        <a:rPr lang="en-US" sz="1100" b="1" dirty="0">
                          <a:solidFill>
                            <a:schemeClr val="accent4"/>
                          </a:solidFill>
                          <a:effectLst/>
                        </a:rPr>
                        <a:t>NS</a:t>
                      </a:r>
                      <a:endParaRPr lang="en-US" sz="1100" b="1"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8961" marR="58961" marT="0" marB="0">
                    <a:solidFill>
                      <a:schemeClr val="accent2">
                        <a:lumMod val="20000"/>
                        <a:lumOff val="80000"/>
                      </a:schemeClr>
                    </a:solidFill>
                  </a:tcPr>
                </a:tc>
                <a:tc>
                  <a:txBody>
                    <a:bodyPr/>
                    <a:lstStyle/>
                    <a:p>
                      <a:pPr marL="0" marR="0" algn="ctr">
                        <a:lnSpc>
                          <a:spcPct val="100000"/>
                        </a:lnSpc>
                        <a:spcBef>
                          <a:spcPts val="0"/>
                        </a:spcBef>
                        <a:spcAft>
                          <a:spcPts val="0"/>
                        </a:spcAft>
                      </a:pPr>
                      <a:r>
                        <a:rPr lang="en-US" sz="1100">
                          <a:solidFill>
                            <a:schemeClr val="accent4"/>
                          </a:solidFill>
                          <a:effectLst/>
                        </a:rPr>
                        <a:t>✓</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8961" marR="58961" marT="0" marB="0"/>
                </a:tc>
                <a:tc>
                  <a:txBody>
                    <a:bodyPr/>
                    <a:lstStyle/>
                    <a:p>
                      <a:pPr marL="0" marR="0" algn="ctr">
                        <a:lnSpc>
                          <a:spcPct val="100000"/>
                        </a:lnSpc>
                        <a:spcBef>
                          <a:spcPts val="0"/>
                        </a:spcBef>
                        <a:spcAft>
                          <a:spcPts val="0"/>
                        </a:spcAft>
                      </a:pPr>
                      <a:r>
                        <a:rPr lang="en-US" sz="1100">
                          <a:solidFill>
                            <a:schemeClr val="accent4"/>
                          </a:solidFill>
                          <a:effectLst/>
                        </a:rPr>
                        <a:t>✓</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8961" marR="58961" marT="0" marB="0"/>
                </a:tc>
                <a:tc>
                  <a:txBody>
                    <a:bodyPr/>
                    <a:lstStyle/>
                    <a:p>
                      <a:pPr marL="0" marR="0" algn="ctr">
                        <a:lnSpc>
                          <a:spcPct val="100000"/>
                        </a:lnSpc>
                        <a:spcBef>
                          <a:spcPts val="0"/>
                        </a:spcBef>
                        <a:spcAft>
                          <a:spcPts val="0"/>
                        </a:spcAft>
                      </a:pPr>
                      <a:r>
                        <a:rPr lang="en-US" sz="1100">
                          <a:solidFill>
                            <a:schemeClr val="accent4"/>
                          </a:solidFill>
                          <a:effectLst/>
                        </a:rPr>
                        <a:t>✓</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8961" marR="58961" marT="0" marB="0"/>
                </a:tc>
                <a:tc>
                  <a:txBody>
                    <a:bodyPr/>
                    <a:lstStyle/>
                    <a:p>
                      <a:pPr marL="0" marR="0" algn="ctr">
                        <a:lnSpc>
                          <a:spcPct val="100000"/>
                        </a:lnSpc>
                        <a:spcBef>
                          <a:spcPts val="0"/>
                        </a:spcBef>
                        <a:spcAft>
                          <a:spcPts val="0"/>
                        </a:spcAft>
                      </a:pPr>
                      <a:r>
                        <a:rPr lang="en-US" sz="1100">
                          <a:solidFill>
                            <a:schemeClr val="accent4"/>
                          </a:solidFill>
                          <a:effectLst/>
                        </a:rPr>
                        <a:t>✓</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8961" marR="58961" marT="0" marB="0"/>
                </a:tc>
                <a:tc>
                  <a:txBody>
                    <a:bodyPr/>
                    <a:lstStyle/>
                    <a:p>
                      <a:pPr marL="0" marR="0" algn="ctr">
                        <a:lnSpc>
                          <a:spcPct val="100000"/>
                        </a:lnSpc>
                        <a:spcBef>
                          <a:spcPts val="0"/>
                        </a:spcBef>
                        <a:spcAft>
                          <a:spcPts val="0"/>
                        </a:spcAft>
                      </a:pPr>
                      <a:r>
                        <a:rPr lang="en-US" sz="1100">
                          <a:solidFill>
                            <a:schemeClr val="accent4"/>
                          </a:solidFill>
                          <a:effectLst/>
                        </a:rPr>
                        <a:t>✓4</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8961" marR="58961" marT="0" marB="0"/>
                </a:tc>
                <a:tc>
                  <a:txBody>
                    <a:bodyPr/>
                    <a:lstStyle/>
                    <a:p>
                      <a:pPr marL="0" marR="0" algn="ctr">
                        <a:lnSpc>
                          <a:spcPct val="100000"/>
                        </a:lnSpc>
                        <a:spcBef>
                          <a:spcPts val="0"/>
                        </a:spcBef>
                        <a:spcAft>
                          <a:spcPts val="0"/>
                        </a:spcAft>
                      </a:pPr>
                      <a:r>
                        <a:rPr lang="en-US" sz="1100" dirty="0">
                          <a:solidFill>
                            <a:schemeClr val="accent4"/>
                          </a:solidFill>
                          <a:effectLst/>
                        </a:rPr>
                        <a:t> </a:t>
                      </a:r>
                      <a:endParaRPr lang="en-US" sz="1100"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8961" marR="58961" marT="0" marB="0"/>
                </a:tc>
                <a:tc>
                  <a:txBody>
                    <a:bodyPr/>
                    <a:lstStyle/>
                    <a:p>
                      <a:pPr marL="0" marR="0" algn="ctr">
                        <a:lnSpc>
                          <a:spcPct val="100000"/>
                        </a:lnSpc>
                        <a:spcBef>
                          <a:spcPts val="0"/>
                        </a:spcBef>
                        <a:spcAft>
                          <a:spcPts val="0"/>
                        </a:spcAft>
                      </a:pPr>
                      <a:r>
                        <a:rPr lang="en-US" sz="1100">
                          <a:solidFill>
                            <a:schemeClr val="accent4"/>
                          </a:solidFill>
                          <a:effectLst/>
                        </a:rPr>
                        <a:t>✓</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8961" marR="58961" marT="0" marB="0"/>
                </a:tc>
                <a:tc>
                  <a:txBody>
                    <a:bodyPr/>
                    <a:lstStyle/>
                    <a:p>
                      <a:pPr marL="0" marR="0" algn="ctr">
                        <a:lnSpc>
                          <a:spcPct val="100000"/>
                        </a:lnSpc>
                        <a:spcBef>
                          <a:spcPts val="0"/>
                        </a:spcBef>
                        <a:spcAft>
                          <a:spcPts val="0"/>
                        </a:spcAft>
                      </a:pPr>
                      <a:r>
                        <a:rPr lang="en-US" sz="1100">
                          <a:solidFill>
                            <a:schemeClr val="accent4"/>
                          </a:solidFill>
                          <a:effectLst/>
                        </a:rPr>
                        <a:t>✓*</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8961" marR="58961" marT="0" marB="0"/>
                </a:tc>
                <a:extLst>
                  <a:ext uri="{0D108BD9-81ED-4DB2-BD59-A6C34878D82A}">
                    <a16:rowId xmlns:a16="http://schemas.microsoft.com/office/drawing/2014/main" val="2751986836"/>
                  </a:ext>
                </a:extLst>
              </a:tr>
              <a:tr h="498327">
                <a:tc>
                  <a:txBody>
                    <a:bodyPr/>
                    <a:lstStyle/>
                    <a:p>
                      <a:pPr marL="0" marR="0" algn="ctr">
                        <a:lnSpc>
                          <a:spcPct val="100000"/>
                        </a:lnSpc>
                        <a:spcBef>
                          <a:spcPts val="0"/>
                        </a:spcBef>
                        <a:spcAft>
                          <a:spcPts val="0"/>
                        </a:spcAft>
                      </a:pPr>
                      <a:r>
                        <a:rPr lang="en-US" sz="1100" b="1" dirty="0">
                          <a:solidFill>
                            <a:schemeClr val="accent4"/>
                          </a:solidFill>
                          <a:effectLst/>
                        </a:rPr>
                        <a:t>PE</a:t>
                      </a:r>
                      <a:endParaRPr lang="en-US" sz="1100" b="1"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8961" marR="58961" marT="0" marB="0">
                    <a:solidFill>
                      <a:schemeClr val="accent2">
                        <a:lumMod val="20000"/>
                        <a:lumOff val="80000"/>
                      </a:schemeClr>
                    </a:solidFill>
                  </a:tcPr>
                </a:tc>
                <a:tc>
                  <a:txBody>
                    <a:bodyPr/>
                    <a:lstStyle/>
                    <a:p>
                      <a:pPr marL="0" marR="0" algn="ctr">
                        <a:lnSpc>
                          <a:spcPct val="100000"/>
                        </a:lnSpc>
                        <a:spcBef>
                          <a:spcPts val="0"/>
                        </a:spcBef>
                        <a:spcAft>
                          <a:spcPts val="0"/>
                        </a:spcAft>
                      </a:pPr>
                      <a:r>
                        <a:rPr lang="en-US" sz="1100">
                          <a:solidFill>
                            <a:schemeClr val="accent4"/>
                          </a:solidFill>
                          <a:effectLst/>
                        </a:rPr>
                        <a:t>✓</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8961" marR="58961" marT="0" marB="0"/>
                </a:tc>
                <a:tc>
                  <a:txBody>
                    <a:bodyPr/>
                    <a:lstStyle/>
                    <a:p>
                      <a:pPr marL="0" marR="0" algn="ctr">
                        <a:lnSpc>
                          <a:spcPct val="100000"/>
                        </a:lnSpc>
                        <a:spcBef>
                          <a:spcPts val="0"/>
                        </a:spcBef>
                        <a:spcAft>
                          <a:spcPts val="0"/>
                        </a:spcAft>
                      </a:pPr>
                      <a:r>
                        <a:rPr lang="en-US" sz="1100">
                          <a:solidFill>
                            <a:schemeClr val="accent4"/>
                          </a:solidFill>
                          <a:effectLst/>
                        </a:rPr>
                        <a:t> </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8961" marR="58961" marT="0" marB="0"/>
                </a:tc>
                <a:tc>
                  <a:txBody>
                    <a:bodyPr/>
                    <a:lstStyle/>
                    <a:p>
                      <a:pPr marL="0" marR="0" algn="ctr">
                        <a:lnSpc>
                          <a:spcPct val="100000"/>
                        </a:lnSpc>
                        <a:spcBef>
                          <a:spcPts val="0"/>
                        </a:spcBef>
                        <a:spcAft>
                          <a:spcPts val="0"/>
                        </a:spcAft>
                      </a:pPr>
                      <a:r>
                        <a:rPr lang="en-US" sz="1100">
                          <a:solidFill>
                            <a:schemeClr val="accent4"/>
                          </a:solidFill>
                          <a:effectLst/>
                        </a:rPr>
                        <a:t>✓</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8961" marR="58961" marT="0" marB="0"/>
                </a:tc>
                <a:tc>
                  <a:txBody>
                    <a:bodyPr/>
                    <a:lstStyle/>
                    <a:p>
                      <a:pPr marL="0" marR="0" algn="ctr">
                        <a:lnSpc>
                          <a:spcPct val="100000"/>
                        </a:lnSpc>
                        <a:spcBef>
                          <a:spcPts val="0"/>
                        </a:spcBef>
                        <a:spcAft>
                          <a:spcPts val="0"/>
                        </a:spcAft>
                      </a:pPr>
                      <a:r>
                        <a:rPr lang="en-US" sz="1100">
                          <a:solidFill>
                            <a:schemeClr val="accent4"/>
                          </a:solidFill>
                          <a:effectLst/>
                        </a:rPr>
                        <a:t>✓</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8961" marR="58961" marT="0" marB="0"/>
                </a:tc>
                <a:tc>
                  <a:txBody>
                    <a:bodyPr/>
                    <a:lstStyle/>
                    <a:p>
                      <a:pPr marL="0" marR="0" algn="ctr">
                        <a:lnSpc>
                          <a:spcPct val="100000"/>
                        </a:lnSpc>
                        <a:spcBef>
                          <a:spcPts val="0"/>
                        </a:spcBef>
                        <a:spcAft>
                          <a:spcPts val="0"/>
                        </a:spcAft>
                      </a:pPr>
                      <a:r>
                        <a:rPr lang="en-US" sz="1100">
                          <a:solidFill>
                            <a:schemeClr val="accent4"/>
                          </a:solidFill>
                          <a:effectLst/>
                        </a:rPr>
                        <a:t>✓</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8961" marR="58961" marT="0" marB="0"/>
                </a:tc>
                <a:tc>
                  <a:txBody>
                    <a:bodyPr/>
                    <a:lstStyle/>
                    <a:p>
                      <a:pPr marL="0" marR="0" algn="ctr">
                        <a:lnSpc>
                          <a:spcPct val="100000"/>
                        </a:lnSpc>
                        <a:spcBef>
                          <a:spcPts val="0"/>
                        </a:spcBef>
                        <a:spcAft>
                          <a:spcPts val="0"/>
                        </a:spcAft>
                      </a:pPr>
                      <a:r>
                        <a:rPr lang="en-US" sz="1100">
                          <a:solidFill>
                            <a:schemeClr val="accent4"/>
                          </a:solidFill>
                          <a:effectLst/>
                        </a:rPr>
                        <a:t>✓</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8961" marR="58961" marT="0" marB="0"/>
                </a:tc>
                <a:tc>
                  <a:txBody>
                    <a:bodyPr/>
                    <a:lstStyle/>
                    <a:p>
                      <a:pPr marL="0" marR="0" algn="ctr">
                        <a:lnSpc>
                          <a:spcPct val="100000"/>
                        </a:lnSpc>
                        <a:spcBef>
                          <a:spcPts val="0"/>
                        </a:spcBef>
                        <a:spcAft>
                          <a:spcPts val="0"/>
                        </a:spcAft>
                      </a:pPr>
                      <a:r>
                        <a:rPr lang="en-US" sz="1100" dirty="0">
                          <a:solidFill>
                            <a:schemeClr val="accent4"/>
                          </a:solidFill>
                          <a:effectLst/>
                        </a:rPr>
                        <a:t>✓</a:t>
                      </a:r>
                    </a:p>
                    <a:p>
                      <a:pPr marL="0" marR="0" algn="ctr">
                        <a:lnSpc>
                          <a:spcPct val="100000"/>
                        </a:lnSpc>
                        <a:spcBef>
                          <a:spcPts val="0"/>
                        </a:spcBef>
                        <a:spcAft>
                          <a:spcPts val="0"/>
                        </a:spcAft>
                      </a:pPr>
                      <a:r>
                        <a:rPr lang="en-US" sz="1100" dirty="0">
                          <a:solidFill>
                            <a:schemeClr val="accent4"/>
                          </a:solidFill>
                          <a:effectLst/>
                        </a:rPr>
                        <a:t>(encouraged at the site level)</a:t>
                      </a:r>
                      <a:endParaRPr lang="en-US" sz="1100"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8961" marR="58961" marT="0" marB="0"/>
                </a:tc>
                <a:tc>
                  <a:txBody>
                    <a:bodyPr/>
                    <a:lstStyle/>
                    <a:p>
                      <a:pPr marL="0" marR="0" algn="ctr">
                        <a:lnSpc>
                          <a:spcPct val="100000"/>
                        </a:lnSpc>
                        <a:spcBef>
                          <a:spcPts val="0"/>
                        </a:spcBef>
                        <a:spcAft>
                          <a:spcPts val="0"/>
                        </a:spcAft>
                      </a:pPr>
                      <a:r>
                        <a:rPr lang="en-US" sz="1100">
                          <a:solidFill>
                            <a:schemeClr val="accent4"/>
                          </a:solidFill>
                          <a:effectLst/>
                        </a:rPr>
                        <a:t>✓ (some rads not all)</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8961" marR="58961" marT="0" marB="0"/>
                </a:tc>
                <a:extLst>
                  <a:ext uri="{0D108BD9-81ED-4DB2-BD59-A6C34878D82A}">
                    <a16:rowId xmlns:a16="http://schemas.microsoft.com/office/drawing/2014/main" val="3189807419"/>
                  </a:ext>
                </a:extLst>
              </a:tr>
              <a:tr h="150677">
                <a:tc>
                  <a:txBody>
                    <a:bodyPr/>
                    <a:lstStyle/>
                    <a:p>
                      <a:pPr marL="0" marR="0" algn="ctr">
                        <a:lnSpc>
                          <a:spcPct val="100000"/>
                        </a:lnSpc>
                        <a:spcBef>
                          <a:spcPts val="0"/>
                        </a:spcBef>
                        <a:spcAft>
                          <a:spcPts val="0"/>
                        </a:spcAft>
                      </a:pPr>
                      <a:r>
                        <a:rPr lang="en-US" sz="1100" b="1" dirty="0">
                          <a:solidFill>
                            <a:schemeClr val="accent4"/>
                          </a:solidFill>
                          <a:effectLst/>
                        </a:rPr>
                        <a:t>NL</a:t>
                      </a:r>
                      <a:endParaRPr lang="en-US" sz="1100" b="1"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8961" marR="58961" marT="0" marB="0">
                    <a:solidFill>
                      <a:schemeClr val="accent2">
                        <a:lumMod val="20000"/>
                        <a:lumOff val="80000"/>
                      </a:schemeClr>
                    </a:solidFill>
                  </a:tcPr>
                </a:tc>
                <a:tc>
                  <a:txBody>
                    <a:bodyPr/>
                    <a:lstStyle/>
                    <a:p>
                      <a:pPr marL="0" marR="0" algn="ctr">
                        <a:lnSpc>
                          <a:spcPct val="100000"/>
                        </a:lnSpc>
                        <a:spcBef>
                          <a:spcPts val="0"/>
                        </a:spcBef>
                        <a:spcAft>
                          <a:spcPts val="0"/>
                        </a:spcAft>
                      </a:pPr>
                      <a:r>
                        <a:rPr lang="en-US" sz="1100">
                          <a:solidFill>
                            <a:schemeClr val="accent4"/>
                          </a:solidFill>
                          <a:effectLst/>
                        </a:rPr>
                        <a:t>✓</a:t>
                      </a:r>
                      <a:endParaRPr lang="en-US" sz="1100">
                        <a:solidFill>
                          <a:schemeClr val="accent4"/>
                        </a:solidFill>
                        <a:effectLst/>
                        <a:latin typeface="Calibri" panose="020F0502020204030204" pitchFamily="34" charset="0"/>
                        <a:ea typeface="Calibri" panose="020F0502020204030204" pitchFamily="34" charset="0"/>
                        <a:cs typeface="Arial" panose="020B0604020202020204" pitchFamily="34" charset="0"/>
                      </a:endParaRPr>
                    </a:p>
                  </a:txBody>
                  <a:tcPr marL="58961" marR="58961" marT="0" marB="0"/>
                </a:tc>
                <a:tc>
                  <a:txBody>
                    <a:bodyPr/>
                    <a:lstStyle/>
                    <a:p>
                      <a:pPr marL="0" marR="0" algn="ctr">
                        <a:lnSpc>
                          <a:spcPct val="100000"/>
                        </a:lnSpc>
                        <a:spcBef>
                          <a:spcPts val="0"/>
                        </a:spcBef>
                        <a:spcAft>
                          <a:spcPts val="0"/>
                        </a:spcAft>
                      </a:pPr>
                      <a:r>
                        <a:rPr lang="en-US" sz="1100">
                          <a:solidFill>
                            <a:schemeClr val="accent4"/>
                          </a:solidFill>
                          <a:effectLst/>
                        </a:rPr>
                        <a:t> </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8961" marR="58961" marT="0" marB="0"/>
                </a:tc>
                <a:tc>
                  <a:txBody>
                    <a:bodyPr/>
                    <a:lstStyle/>
                    <a:p>
                      <a:pPr marL="0" marR="0" algn="ctr">
                        <a:lnSpc>
                          <a:spcPct val="100000"/>
                        </a:lnSpc>
                        <a:spcBef>
                          <a:spcPts val="0"/>
                        </a:spcBef>
                        <a:spcAft>
                          <a:spcPts val="0"/>
                        </a:spcAft>
                      </a:pPr>
                      <a:r>
                        <a:rPr lang="en-US" sz="1100">
                          <a:solidFill>
                            <a:schemeClr val="accent4"/>
                          </a:solidFill>
                          <a:effectLst/>
                        </a:rPr>
                        <a:t>✓</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8961" marR="58961" marT="0" marB="0"/>
                </a:tc>
                <a:tc>
                  <a:txBody>
                    <a:bodyPr/>
                    <a:lstStyle/>
                    <a:p>
                      <a:pPr marL="0" marR="0" algn="ctr">
                        <a:lnSpc>
                          <a:spcPct val="100000"/>
                        </a:lnSpc>
                        <a:spcBef>
                          <a:spcPts val="0"/>
                        </a:spcBef>
                        <a:spcAft>
                          <a:spcPts val="0"/>
                        </a:spcAft>
                      </a:pPr>
                      <a:r>
                        <a:rPr lang="en-US" sz="1100">
                          <a:solidFill>
                            <a:schemeClr val="accent4"/>
                          </a:solidFill>
                          <a:effectLst/>
                        </a:rPr>
                        <a:t>✓</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8961" marR="58961" marT="0" marB="0"/>
                </a:tc>
                <a:tc>
                  <a:txBody>
                    <a:bodyPr/>
                    <a:lstStyle/>
                    <a:p>
                      <a:pPr marL="0" marR="0" algn="ctr">
                        <a:lnSpc>
                          <a:spcPct val="100000"/>
                        </a:lnSpc>
                        <a:spcBef>
                          <a:spcPts val="0"/>
                        </a:spcBef>
                        <a:spcAft>
                          <a:spcPts val="0"/>
                        </a:spcAft>
                      </a:pPr>
                      <a:r>
                        <a:rPr lang="en-US" sz="1100">
                          <a:solidFill>
                            <a:schemeClr val="accent4"/>
                          </a:solidFill>
                          <a:effectLst/>
                        </a:rPr>
                        <a:t> </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8961" marR="58961" marT="0" marB="0"/>
                </a:tc>
                <a:tc>
                  <a:txBody>
                    <a:bodyPr/>
                    <a:lstStyle/>
                    <a:p>
                      <a:pPr marL="0" marR="0" algn="ctr">
                        <a:lnSpc>
                          <a:spcPct val="100000"/>
                        </a:lnSpc>
                        <a:spcBef>
                          <a:spcPts val="0"/>
                        </a:spcBef>
                        <a:spcAft>
                          <a:spcPts val="0"/>
                        </a:spcAft>
                      </a:pPr>
                      <a:r>
                        <a:rPr lang="en-US" sz="1100">
                          <a:solidFill>
                            <a:schemeClr val="accent4"/>
                          </a:solidFill>
                          <a:effectLst/>
                        </a:rPr>
                        <a:t> </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8961" marR="58961" marT="0" marB="0"/>
                </a:tc>
                <a:tc>
                  <a:txBody>
                    <a:bodyPr/>
                    <a:lstStyle/>
                    <a:p>
                      <a:pPr marL="0" marR="0" algn="ctr">
                        <a:lnSpc>
                          <a:spcPct val="100000"/>
                        </a:lnSpc>
                        <a:spcBef>
                          <a:spcPts val="0"/>
                        </a:spcBef>
                        <a:spcAft>
                          <a:spcPts val="0"/>
                        </a:spcAft>
                      </a:pPr>
                      <a:r>
                        <a:rPr lang="en-US" sz="1100">
                          <a:solidFill>
                            <a:schemeClr val="accent4"/>
                          </a:solidFill>
                          <a:effectLst/>
                        </a:rPr>
                        <a:t>✓</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8961" marR="58961" marT="0" marB="0"/>
                </a:tc>
                <a:tc>
                  <a:txBody>
                    <a:bodyPr/>
                    <a:lstStyle/>
                    <a:p>
                      <a:pPr marL="0" marR="0" algn="ctr">
                        <a:lnSpc>
                          <a:spcPct val="100000"/>
                        </a:lnSpc>
                        <a:spcBef>
                          <a:spcPts val="0"/>
                        </a:spcBef>
                        <a:spcAft>
                          <a:spcPts val="0"/>
                        </a:spcAft>
                      </a:pPr>
                      <a:r>
                        <a:rPr lang="en-US" sz="1100" dirty="0">
                          <a:solidFill>
                            <a:schemeClr val="accent4"/>
                          </a:solidFill>
                          <a:effectLst/>
                        </a:rPr>
                        <a:t> </a:t>
                      </a:r>
                      <a:endParaRPr lang="en-US" sz="1100"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8961" marR="58961" marT="0" marB="0"/>
                </a:tc>
                <a:extLst>
                  <a:ext uri="{0D108BD9-81ED-4DB2-BD59-A6C34878D82A}">
                    <a16:rowId xmlns:a16="http://schemas.microsoft.com/office/drawing/2014/main" val="4032773141"/>
                  </a:ext>
                </a:extLst>
              </a:tr>
            </a:tbl>
          </a:graphicData>
        </a:graphic>
      </p:graphicFrame>
      <p:sp>
        <p:nvSpPr>
          <p:cNvPr id="12" name="TextBox 11">
            <a:extLst>
              <a:ext uri="{FF2B5EF4-FFF2-40B4-BE49-F238E27FC236}">
                <a16:creationId xmlns:a16="http://schemas.microsoft.com/office/drawing/2014/main" id="{E2664A72-D48A-6F88-B084-9CCF9C07DCDC}"/>
              </a:ext>
            </a:extLst>
          </p:cNvPr>
          <p:cNvSpPr txBox="1"/>
          <p:nvPr/>
        </p:nvSpPr>
        <p:spPr>
          <a:xfrm>
            <a:off x="1094519" y="5922228"/>
            <a:ext cx="6097348" cy="246221"/>
          </a:xfrm>
          <a:prstGeom prst="rect">
            <a:avLst/>
          </a:prstGeom>
          <a:noFill/>
        </p:spPr>
        <p:txBody>
          <a:bodyPr wrap="square">
            <a:spAutoFit/>
          </a:bodyPr>
          <a:lstStyle/>
          <a:p>
            <a:r>
              <a:rPr lang="en-US" sz="1000" dirty="0">
                <a:effectLst/>
                <a:latin typeface="Calibri" panose="020F0502020204030204" pitchFamily="34" charset="0"/>
                <a:ea typeface="Yu Mincho" panose="02020400000000000000" pitchFamily="18" charset="-128"/>
                <a:cs typeface="Arial" panose="020B0604020202020204" pitchFamily="34" charset="0"/>
              </a:rPr>
              <a:t>NS: * In Nova Scotia, some radiologists have fellowship training in breast imaging.</a:t>
            </a:r>
            <a:endParaRPr lang="en-US" sz="1000" dirty="0"/>
          </a:p>
        </p:txBody>
      </p:sp>
    </p:spTree>
    <p:extLst>
      <p:ext uri="{BB962C8B-B14F-4D97-AF65-F5344CB8AC3E}">
        <p14:creationId xmlns:p14="http://schemas.microsoft.com/office/powerpoint/2010/main" val="20731485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3FFAE47-BA96-8D82-6562-8D70B233F3AF}"/>
              </a:ext>
            </a:extLst>
          </p:cNvPr>
          <p:cNvSpPr>
            <a:spLocks noGrp="1"/>
          </p:cNvSpPr>
          <p:nvPr>
            <p:ph type="title"/>
          </p:nvPr>
        </p:nvSpPr>
        <p:spPr/>
        <p:txBody>
          <a:bodyPr/>
          <a:lstStyle/>
          <a:p>
            <a:r>
              <a:rPr lang="en-US"/>
              <a:t>Programs</a:t>
            </a:r>
          </a:p>
        </p:txBody>
      </p:sp>
      <p:sp>
        <p:nvSpPr>
          <p:cNvPr id="6" name="Content Placeholder 5">
            <a:extLst>
              <a:ext uri="{FF2B5EF4-FFF2-40B4-BE49-F238E27FC236}">
                <a16:creationId xmlns:a16="http://schemas.microsoft.com/office/drawing/2014/main" id="{F592A426-6E95-2B18-AE66-2056EB9EFD11}"/>
              </a:ext>
            </a:extLst>
          </p:cNvPr>
          <p:cNvSpPr>
            <a:spLocks noGrp="1"/>
          </p:cNvSpPr>
          <p:nvPr>
            <p:ph idx="1"/>
          </p:nvPr>
        </p:nvSpPr>
        <p:spPr/>
        <p:txBody>
          <a:bodyPr/>
          <a:lstStyle/>
          <a:p>
            <a:r>
              <a:rPr lang="en-US"/>
              <a:t>Programs</a:t>
            </a:r>
          </a:p>
          <a:p>
            <a:r>
              <a:rPr lang="en-US"/>
              <a:t>Guidelines</a:t>
            </a:r>
          </a:p>
          <a:p>
            <a:r>
              <a:rPr lang="en-US"/>
              <a:t>Recruitment</a:t>
            </a:r>
          </a:p>
          <a:p>
            <a:r>
              <a:rPr lang="en-US"/>
              <a:t>Booking of Mammograms</a:t>
            </a:r>
          </a:p>
        </p:txBody>
      </p:sp>
    </p:spTree>
    <p:extLst>
      <p:ext uri="{BB962C8B-B14F-4D97-AF65-F5344CB8AC3E}">
        <p14:creationId xmlns:p14="http://schemas.microsoft.com/office/powerpoint/2010/main" val="1749188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AE1F642-BBDD-72AB-D2A3-94C00CB73DA3}"/>
              </a:ext>
            </a:extLst>
          </p:cNvPr>
          <p:cNvSpPr>
            <a:spLocks noGrp="1"/>
          </p:cNvSpPr>
          <p:nvPr>
            <p:ph type="sldNum" sz="quarter" idx="12"/>
          </p:nvPr>
        </p:nvSpPr>
        <p:spPr/>
        <p:txBody>
          <a:bodyPr/>
          <a:lstStyle/>
          <a:p>
            <a:fld id="{D9F2F12A-E773-6344-8602-31C2DEEE88BD}" type="slidenum">
              <a:rPr lang="en-US" smtClean="0"/>
              <a:pPr/>
              <a:t>7</a:t>
            </a:fld>
            <a:endParaRPr lang="en-US"/>
          </a:p>
        </p:txBody>
      </p:sp>
      <p:grpSp>
        <p:nvGrpSpPr>
          <p:cNvPr id="51" name="Group 50">
            <a:extLst>
              <a:ext uri="{FF2B5EF4-FFF2-40B4-BE49-F238E27FC236}">
                <a16:creationId xmlns:a16="http://schemas.microsoft.com/office/drawing/2014/main" id="{8C940FAE-DD0A-5011-704C-8227A59F767E}"/>
              </a:ext>
            </a:extLst>
          </p:cNvPr>
          <p:cNvGrpSpPr/>
          <p:nvPr/>
        </p:nvGrpSpPr>
        <p:grpSpPr>
          <a:xfrm>
            <a:off x="1934830" y="454472"/>
            <a:ext cx="8322340" cy="5555367"/>
            <a:chOff x="348324" y="305183"/>
            <a:chExt cx="8322340" cy="5555367"/>
          </a:xfrm>
        </p:grpSpPr>
        <p:sp>
          <p:nvSpPr>
            <p:cNvPr id="52" name="Freeform 69">
              <a:extLst>
                <a:ext uri="{FF2B5EF4-FFF2-40B4-BE49-F238E27FC236}">
                  <a16:creationId xmlns:a16="http://schemas.microsoft.com/office/drawing/2014/main" id="{7C2A518B-BAB7-A617-969E-E558800752B8}"/>
                </a:ext>
              </a:extLst>
            </p:cNvPr>
            <p:cNvSpPr/>
            <p:nvPr/>
          </p:nvSpPr>
          <p:spPr>
            <a:xfrm>
              <a:off x="6513729" y="4942975"/>
              <a:ext cx="203200" cy="174625"/>
            </a:xfrm>
            <a:custGeom>
              <a:avLst/>
              <a:gdLst>
                <a:gd name="connsiteX0" fmla="*/ 3175 w 203200"/>
                <a:gd name="connsiteY0" fmla="*/ 174625 h 174625"/>
                <a:gd name="connsiteX1" fmla="*/ 0 w 203200"/>
                <a:gd name="connsiteY1" fmla="*/ 3175 h 174625"/>
                <a:gd name="connsiteX2" fmla="*/ 203200 w 203200"/>
                <a:gd name="connsiteY2" fmla="*/ 0 h 174625"/>
              </a:gdLst>
              <a:ahLst/>
              <a:cxnLst>
                <a:cxn ang="0">
                  <a:pos x="connsiteX0" y="connsiteY0"/>
                </a:cxn>
                <a:cxn ang="0">
                  <a:pos x="connsiteX1" y="connsiteY1"/>
                </a:cxn>
                <a:cxn ang="0">
                  <a:pos x="connsiteX2" y="connsiteY2"/>
                </a:cxn>
              </a:cxnLst>
              <a:rect l="l" t="t" r="r" b="b"/>
              <a:pathLst>
                <a:path w="203200" h="174625">
                  <a:moveTo>
                    <a:pt x="3175" y="174625"/>
                  </a:moveTo>
                  <a:cubicBezTo>
                    <a:pt x="2117" y="117475"/>
                    <a:pt x="1058" y="60325"/>
                    <a:pt x="0" y="3175"/>
                  </a:cubicBezTo>
                  <a:lnTo>
                    <a:pt x="203200" y="0"/>
                  </a:lnTo>
                </a:path>
              </a:pathLst>
            </a:custGeom>
            <a:noFill/>
            <a:ln w="12700" cap="flat" cmpd="sng" algn="ctr">
              <a:solidFill>
                <a:sysClr val="windowText" lastClr="000000">
                  <a:lumMod val="65000"/>
                  <a:lumOff val="3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53" name="Freeform 68">
              <a:extLst>
                <a:ext uri="{FF2B5EF4-FFF2-40B4-BE49-F238E27FC236}">
                  <a16:creationId xmlns:a16="http://schemas.microsoft.com/office/drawing/2014/main" id="{665FF279-C0B1-E5B7-5F1F-71E4DFB87E5A}"/>
                </a:ext>
              </a:extLst>
            </p:cNvPr>
            <p:cNvSpPr/>
            <p:nvPr/>
          </p:nvSpPr>
          <p:spPr>
            <a:xfrm>
              <a:off x="6983629" y="4574675"/>
              <a:ext cx="704850" cy="200025"/>
            </a:xfrm>
            <a:custGeom>
              <a:avLst/>
              <a:gdLst>
                <a:gd name="connsiteX0" fmla="*/ 704850 w 704850"/>
                <a:gd name="connsiteY0" fmla="*/ 0 h 200025"/>
                <a:gd name="connsiteX1" fmla="*/ 0 w 704850"/>
                <a:gd name="connsiteY1" fmla="*/ 6350 h 200025"/>
                <a:gd name="connsiteX2" fmla="*/ 3175 w 704850"/>
                <a:gd name="connsiteY2" fmla="*/ 200025 h 200025"/>
              </a:gdLst>
              <a:ahLst/>
              <a:cxnLst>
                <a:cxn ang="0">
                  <a:pos x="connsiteX0" y="connsiteY0"/>
                </a:cxn>
                <a:cxn ang="0">
                  <a:pos x="connsiteX1" y="connsiteY1"/>
                </a:cxn>
                <a:cxn ang="0">
                  <a:pos x="connsiteX2" y="connsiteY2"/>
                </a:cxn>
              </a:cxnLst>
              <a:rect l="l" t="t" r="r" b="b"/>
              <a:pathLst>
                <a:path w="704850" h="200025">
                  <a:moveTo>
                    <a:pt x="704850" y="0"/>
                  </a:moveTo>
                  <a:lnTo>
                    <a:pt x="0" y="6350"/>
                  </a:lnTo>
                  <a:cubicBezTo>
                    <a:pt x="1058" y="70908"/>
                    <a:pt x="2117" y="135467"/>
                    <a:pt x="3175" y="200025"/>
                  </a:cubicBezTo>
                </a:path>
              </a:pathLst>
            </a:custGeom>
            <a:noFill/>
            <a:ln w="12700" cap="flat" cmpd="sng" algn="ctr">
              <a:solidFill>
                <a:sysClr val="windowText" lastClr="000000">
                  <a:lumMod val="65000"/>
                  <a:lumOff val="3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54" name="Freeform 4">
              <a:extLst>
                <a:ext uri="{FF2B5EF4-FFF2-40B4-BE49-F238E27FC236}">
                  <a16:creationId xmlns:a16="http://schemas.microsoft.com/office/drawing/2014/main" id="{24C384DA-08D1-6C3E-80DC-1DB9939B82B8}"/>
                </a:ext>
              </a:extLst>
            </p:cNvPr>
            <p:cNvSpPr/>
            <p:nvPr/>
          </p:nvSpPr>
          <p:spPr>
            <a:xfrm>
              <a:off x="1299646" y="3556721"/>
              <a:ext cx="1357923" cy="1621692"/>
            </a:xfrm>
            <a:custGeom>
              <a:avLst/>
              <a:gdLst>
                <a:gd name="connsiteX0" fmla="*/ 0 w 1357923"/>
                <a:gd name="connsiteY0" fmla="*/ 0 h 1621692"/>
                <a:gd name="connsiteX1" fmla="*/ 68385 w 1357923"/>
                <a:gd name="connsiteY1" fmla="*/ 58616 h 1621692"/>
                <a:gd name="connsiteX2" fmla="*/ 68385 w 1357923"/>
                <a:gd name="connsiteY2" fmla="*/ 58616 h 1621692"/>
                <a:gd name="connsiteX3" fmla="*/ 224693 w 1357923"/>
                <a:gd name="connsiteY3" fmla="*/ 97692 h 1621692"/>
                <a:gd name="connsiteX4" fmla="*/ 263770 w 1357923"/>
                <a:gd name="connsiteY4" fmla="*/ 371231 h 1621692"/>
                <a:gd name="connsiteX5" fmla="*/ 371231 w 1357923"/>
                <a:gd name="connsiteY5" fmla="*/ 537308 h 1621692"/>
                <a:gd name="connsiteX6" fmla="*/ 293077 w 1357923"/>
                <a:gd name="connsiteY6" fmla="*/ 693616 h 1621692"/>
                <a:gd name="connsiteX7" fmla="*/ 195385 w 1357923"/>
                <a:gd name="connsiteY7" fmla="*/ 830385 h 1621692"/>
                <a:gd name="connsiteX8" fmla="*/ 263770 w 1357923"/>
                <a:gd name="connsiteY8" fmla="*/ 957385 h 1621692"/>
                <a:gd name="connsiteX9" fmla="*/ 312616 w 1357923"/>
                <a:gd name="connsiteY9" fmla="*/ 1133231 h 1621692"/>
                <a:gd name="connsiteX10" fmla="*/ 312616 w 1357923"/>
                <a:gd name="connsiteY10" fmla="*/ 1133231 h 1621692"/>
                <a:gd name="connsiteX11" fmla="*/ 224693 w 1357923"/>
                <a:gd name="connsiteY11" fmla="*/ 1191846 h 1621692"/>
                <a:gd name="connsiteX12" fmla="*/ 283308 w 1357923"/>
                <a:gd name="connsiteY12" fmla="*/ 1357923 h 1621692"/>
                <a:gd name="connsiteX13" fmla="*/ 449385 w 1357923"/>
                <a:gd name="connsiteY13" fmla="*/ 1553308 h 1621692"/>
                <a:gd name="connsiteX14" fmla="*/ 556846 w 1357923"/>
                <a:gd name="connsiteY14" fmla="*/ 1602154 h 1621692"/>
                <a:gd name="connsiteX15" fmla="*/ 635000 w 1357923"/>
                <a:gd name="connsiteY15" fmla="*/ 1543539 h 1621692"/>
                <a:gd name="connsiteX16" fmla="*/ 781539 w 1357923"/>
                <a:gd name="connsiteY16" fmla="*/ 1543539 h 1621692"/>
                <a:gd name="connsiteX17" fmla="*/ 1055077 w 1357923"/>
                <a:gd name="connsiteY17" fmla="*/ 1602154 h 1621692"/>
                <a:gd name="connsiteX18" fmla="*/ 1357923 w 1357923"/>
                <a:gd name="connsiteY18" fmla="*/ 1621692 h 1621692"/>
                <a:gd name="connsiteX19" fmla="*/ 1279770 w 1357923"/>
                <a:gd name="connsiteY19" fmla="*/ 1514231 h 1621692"/>
                <a:gd name="connsiteX20" fmla="*/ 1260231 w 1357923"/>
                <a:gd name="connsiteY20" fmla="*/ 1367692 h 1621692"/>
                <a:gd name="connsiteX21" fmla="*/ 1191846 w 1357923"/>
                <a:gd name="connsiteY21" fmla="*/ 1250462 h 1621692"/>
                <a:gd name="connsiteX22" fmla="*/ 1103923 w 1357923"/>
                <a:gd name="connsiteY22" fmla="*/ 1152769 h 1621692"/>
                <a:gd name="connsiteX23" fmla="*/ 1103923 w 1357923"/>
                <a:gd name="connsiteY23" fmla="*/ 1152769 h 1621692"/>
                <a:gd name="connsiteX24" fmla="*/ 986693 w 1357923"/>
                <a:gd name="connsiteY24" fmla="*/ 986692 h 1621692"/>
                <a:gd name="connsiteX25" fmla="*/ 1103923 w 1357923"/>
                <a:gd name="connsiteY25" fmla="*/ 478692 h 1621692"/>
                <a:gd name="connsiteX26" fmla="*/ 1133231 w 1357923"/>
                <a:gd name="connsiteY26" fmla="*/ 254000 h 1621692"/>
                <a:gd name="connsiteX27" fmla="*/ 703385 w 1357923"/>
                <a:gd name="connsiteY27" fmla="*/ 195385 h 1621692"/>
                <a:gd name="connsiteX28" fmla="*/ 400539 w 1357923"/>
                <a:gd name="connsiteY28" fmla="*/ 107462 h 1621692"/>
                <a:gd name="connsiteX29" fmla="*/ 97693 w 1357923"/>
                <a:gd name="connsiteY29" fmla="*/ 0 h 1621692"/>
                <a:gd name="connsiteX30" fmla="*/ 0 w 1357923"/>
                <a:gd name="connsiteY30" fmla="*/ 0 h 1621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357923" h="1621692">
                  <a:moveTo>
                    <a:pt x="0" y="0"/>
                  </a:moveTo>
                  <a:lnTo>
                    <a:pt x="68385" y="58616"/>
                  </a:lnTo>
                  <a:lnTo>
                    <a:pt x="68385" y="58616"/>
                  </a:lnTo>
                  <a:lnTo>
                    <a:pt x="224693" y="97692"/>
                  </a:lnTo>
                  <a:lnTo>
                    <a:pt x="263770" y="371231"/>
                  </a:lnTo>
                  <a:lnTo>
                    <a:pt x="371231" y="537308"/>
                  </a:lnTo>
                  <a:lnTo>
                    <a:pt x="293077" y="693616"/>
                  </a:lnTo>
                  <a:lnTo>
                    <a:pt x="195385" y="830385"/>
                  </a:lnTo>
                  <a:lnTo>
                    <a:pt x="263770" y="957385"/>
                  </a:lnTo>
                  <a:lnTo>
                    <a:pt x="312616" y="1133231"/>
                  </a:lnTo>
                  <a:lnTo>
                    <a:pt x="312616" y="1133231"/>
                  </a:lnTo>
                  <a:lnTo>
                    <a:pt x="224693" y="1191846"/>
                  </a:lnTo>
                  <a:lnTo>
                    <a:pt x="283308" y="1357923"/>
                  </a:lnTo>
                  <a:lnTo>
                    <a:pt x="449385" y="1553308"/>
                  </a:lnTo>
                  <a:lnTo>
                    <a:pt x="556846" y="1602154"/>
                  </a:lnTo>
                  <a:lnTo>
                    <a:pt x="635000" y="1543539"/>
                  </a:lnTo>
                  <a:lnTo>
                    <a:pt x="781539" y="1543539"/>
                  </a:lnTo>
                  <a:lnTo>
                    <a:pt x="1055077" y="1602154"/>
                  </a:lnTo>
                  <a:lnTo>
                    <a:pt x="1357923" y="1621692"/>
                  </a:lnTo>
                  <a:lnTo>
                    <a:pt x="1279770" y="1514231"/>
                  </a:lnTo>
                  <a:lnTo>
                    <a:pt x="1260231" y="1367692"/>
                  </a:lnTo>
                  <a:lnTo>
                    <a:pt x="1191846" y="1250462"/>
                  </a:lnTo>
                  <a:lnTo>
                    <a:pt x="1103923" y="1152769"/>
                  </a:lnTo>
                  <a:lnTo>
                    <a:pt x="1103923" y="1152769"/>
                  </a:lnTo>
                  <a:lnTo>
                    <a:pt x="986693" y="986692"/>
                  </a:lnTo>
                  <a:lnTo>
                    <a:pt x="1103923" y="478692"/>
                  </a:lnTo>
                  <a:lnTo>
                    <a:pt x="1133231" y="254000"/>
                  </a:lnTo>
                  <a:lnTo>
                    <a:pt x="703385" y="195385"/>
                  </a:lnTo>
                  <a:lnTo>
                    <a:pt x="400539" y="107462"/>
                  </a:lnTo>
                  <a:lnTo>
                    <a:pt x="97693" y="0"/>
                  </a:lnTo>
                  <a:lnTo>
                    <a:pt x="0" y="0"/>
                  </a:lnTo>
                  <a:close/>
                </a:path>
              </a:pathLst>
            </a:custGeom>
            <a:solidFill>
              <a:srgbClr val="FF8CE7"/>
            </a:solidFill>
            <a:ln w="9525" cap="flat" cmpd="sng" algn="ctr">
              <a:solidFill>
                <a:sysClr val="windowText" lastClr="000000">
                  <a:lumMod val="65000"/>
                  <a:lumOff val="35000"/>
                </a:sys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55" name="Freeform 5">
              <a:extLst>
                <a:ext uri="{FF2B5EF4-FFF2-40B4-BE49-F238E27FC236}">
                  <a16:creationId xmlns:a16="http://schemas.microsoft.com/office/drawing/2014/main" id="{54C38DB5-7EDE-4B67-49A5-3EBE2851B278}"/>
                </a:ext>
              </a:extLst>
            </p:cNvPr>
            <p:cNvSpPr/>
            <p:nvPr/>
          </p:nvSpPr>
          <p:spPr>
            <a:xfrm>
              <a:off x="2329079" y="3815850"/>
              <a:ext cx="752475" cy="1387475"/>
            </a:xfrm>
            <a:custGeom>
              <a:avLst/>
              <a:gdLst>
                <a:gd name="connsiteX0" fmla="*/ 139700 w 752475"/>
                <a:gd name="connsiteY0" fmla="*/ 0 h 1387475"/>
                <a:gd name="connsiteX1" fmla="*/ 0 w 752475"/>
                <a:gd name="connsiteY1" fmla="*/ 717550 h 1387475"/>
                <a:gd name="connsiteX2" fmla="*/ 82550 w 752475"/>
                <a:gd name="connsiteY2" fmla="*/ 873125 h 1387475"/>
                <a:gd name="connsiteX3" fmla="*/ 187325 w 752475"/>
                <a:gd name="connsiteY3" fmla="*/ 952500 h 1387475"/>
                <a:gd name="connsiteX4" fmla="*/ 263525 w 752475"/>
                <a:gd name="connsiteY4" fmla="*/ 1108075 h 1387475"/>
                <a:gd name="connsiteX5" fmla="*/ 279400 w 752475"/>
                <a:gd name="connsiteY5" fmla="*/ 1260475 h 1387475"/>
                <a:gd name="connsiteX6" fmla="*/ 346075 w 752475"/>
                <a:gd name="connsiteY6" fmla="*/ 1339850 h 1387475"/>
                <a:gd name="connsiteX7" fmla="*/ 415925 w 752475"/>
                <a:gd name="connsiteY7" fmla="*/ 1387475 h 1387475"/>
                <a:gd name="connsiteX8" fmla="*/ 628650 w 752475"/>
                <a:gd name="connsiteY8" fmla="*/ 1384300 h 1387475"/>
                <a:gd name="connsiteX9" fmla="*/ 752475 w 752475"/>
                <a:gd name="connsiteY9" fmla="*/ 57150 h 1387475"/>
                <a:gd name="connsiteX10" fmla="*/ 139700 w 752475"/>
                <a:gd name="connsiteY10" fmla="*/ 0 h 138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2475" h="1387475">
                  <a:moveTo>
                    <a:pt x="139700" y="0"/>
                  </a:moveTo>
                  <a:lnTo>
                    <a:pt x="0" y="717550"/>
                  </a:lnTo>
                  <a:lnTo>
                    <a:pt x="82550" y="873125"/>
                  </a:lnTo>
                  <a:lnTo>
                    <a:pt x="187325" y="952500"/>
                  </a:lnTo>
                  <a:lnTo>
                    <a:pt x="263525" y="1108075"/>
                  </a:lnTo>
                  <a:lnTo>
                    <a:pt x="279400" y="1260475"/>
                  </a:lnTo>
                  <a:lnTo>
                    <a:pt x="346075" y="1339850"/>
                  </a:lnTo>
                  <a:lnTo>
                    <a:pt x="415925" y="1387475"/>
                  </a:lnTo>
                  <a:lnTo>
                    <a:pt x="628650" y="1384300"/>
                  </a:lnTo>
                  <a:lnTo>
                    <a:pt x="752475" y="57150"/>
                  </a:lnTo>
                  <a:lnTo>
                    <a:pt x="139700" y="0"/>
                  </a:lnTo>
                  <a:close/>
                </a:path>
              </a:pathLst>
            </a:custGeom>
            <a:solidFill>
              <a:srgbClr val="FF8CE7"/>
            </a:solidFill>
            <a:ln w="9525" cap="flat" cmpd="sng" algn="ctr">
              <a:solidFill>
                <a:sysClr val="windowText" lastClr="000000">
                  <a:lumMod val="65000"/>
                  <a:lumOff val="35000"/>
                </a:sys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6" name="Freeform 6">
              <a:extLst>
                <a:ext uri="{FF2B5EF4-FFF2-40B4-BE49-F238E27FC236}">
                  <a16:creationId xmlns:a16="http://schemas.microsoft.com/office/drawing/2014/main" id="{57C46119-7601-A11D-7146-1A1041C88B18}"/>
                </a:ext>
              </a:extLst>
            </p:cNvPr>
            <p:cNvSpPr/>
            <p:nvPr/>
          </p:nvSpPr>
          <p:spPr>
            <a:xfrm>
              <a:off x="2989479" y="3873000"/>
              <a:ext cx="723900" cy="1349375"/>
            </a:xfrm>
            <a:custGeom>
              <a:avLst/>
              <a:gdLst>
                <a:gd name="connsiteX0" fmla="*/ 127000 w 723900"/>
                <a:gd name="connsiteY0" fmla="*/ 0 h 1349375"/>
                <a:gd name="connsiteX1" fmla="*/ 0 w 723900"/>
                <a:gd name="connsiteY1" fmla="*/ 1323975 h 1349375"/>
                <a:gd name="connsiteX2" fmla="*/ 34925 w 723900"/>
                <a:gd name="connsiteY2" fmla="*/ 1330325 h 1349375"/>
                <a:gd name="connsiteX3" fmla="*/ 60325 w 723900"/>
                <a:gd name="connsiteY3" fmla="*/ 1349375 h 1349375"/>
                <a:gd name="connsiteX4" fmla="*/ 644525 w 723900"/>
                <a:gd name="connsiteY4" fmla="*/ 1339850 h 1349375"/>
                <a:gd name="connsiteX5" fmla="*/ 723900 w 723900"/>
                <a:gd name="connsiteY5" fmla="*/ 1308100 h 1349375"/>
                <a:gd name="connsiteX6" fmla="*/ 609600 w 723900"/>
                <a:gd name="connsiteY6" fmla="*/ 25400 h 1349375"/>
                <a:gd name="connsiteX7" fmla="*/ 441325 w 723900"/>
                <a:gd name="connsiteY7" fmla="*/ 28575 h 1349375"/>
                <a:gd name="connsiteX8" fmla="*/ 285750 w 723900"/>
                <a:gd name="connsiteY8" fmla="*/ 25400 h 1349375"/>
                <a:gd name="connsiteX9" fmla="*/ 127000 w 723900"/>
                <a:gd name="connsiteY9" fmla="*/ 0 h 1349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3900" h="1349375">
                  <a:moveTo>
                    <a:pt x="127000" y="0"/>
                  </a:moveTo>
                  <a:lnTo>
                    <a:pt x="0" y="1323975"/>
                  </a:lnTo>
                  <a:lnTo>
                    <a:pt x="34925" y="1330325"/>
                  </a:lnTo>
                  <a:lnTo>
                    <a:pt x="60325" y="1349375"/>
                  </a:lnTo>
                  <a:lnTo>
                    <a:pt x="644525" y="1339850"/>
                  </a:lnTo>
                  <a:lnTo>
                    <a:pt x="723900" y="1308100"/>
                  </a:lnTo>
                  <a:lnTo>
                    <a:pt x="609600" y="25400"/>
                  </a:lnTo>
                  <a:lnTo>
                    <a:pt x="441325" y="28575"/>
                  </a:lnTo>
                  <a:lnTo>
                    <a:pt x="285750" y="25400"/>
                  </a:lnTo>
                  <a:lnTo>
                    <a:pt x="127000" y="0"/>
                  </a:lnTo>
                  <a:close/>
                </a:path>
              </a:pathLst>
            </a:custGeom>
            <a:solidFill>
              <a:srgbClr val="FF8CE7"/>
            </a:solidFill>
            <a:ln w="9525" cap="flat" cmpd="sng" algn="ctr">
              <a:solidFill>
                <a:sysClr val="windowText" lastClr="000000">
                  <a:lumMod val="65000"/>
                  <a:lumOff val="35000"/>
                </a:sys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7" name="Freeform 7">
              <a:extLst>
                <a:ext uri="{FF2B5EF4-FFF2-40B4-BE49-F238E27FC236}">
                  <a16:creationId xmlns:a16="http://schemas.microsoft.com/office/drawing/2014/main" id="{01A8E0ED-CA98-13EF-487D-3A8369770772}"/>
                </a:ext>
              </a:extLst>
            </p:cNvPr>
            <p:cNvSpPr/>
            <p:nvPr/>
          </p:nvSpPr>
          <p:spPr>
            <a:xfrm>
              <a:off x="3627654" y="3844425"/>
              <a:ext cx="911225" cy="1362075"/>
            </a:xfrm>
            <a:custGeom>
              <a:avLst/>
              <a:gdLst>
                <a:gd name="connsiteX0" fmla="*/ 0 w 911225"/>
                <a:gd name="connsiteY0" fmla="*/ 50800 h 1362075"/>
                <a:gd name="connsiteX1" fmla="*/ 114300 w 911225"/>
                <a:gd name="connsiteY1" fmla="*/ 1358900 h 1362075"/>
                <a:gd name="connsiteX2" fmla="*/ 390525 w 911225"/>
                <a:gd name="connsiteY2" fmla="*/ 1346200 h 1362075"/>
                <a:gd name="connsiteX3" fmla="*/ 552450 w 911225"/>
                <a:gd name="connsiteY3" fmla="*/ 1336675 h 1362075"/>
                <a:gd name="connsiteX4" fmla="*/ 581025 w 911225"/>
                <a:gd name="connsiteY4" fmla="*/ 1362075 h 1362075"/>
                <a:gd name="connsiteX5" fmla="*/ 622300 w 911225"/>
                <a:gd name="connsiteY5" fmla="*/ 1362075 h 1362075"/>
                <a:gd name="connsiteX6" fmla="*/ 571500 w 911225"/>
                <a:gd name="connsiteY6" fmla="*/ 828675 h 1362075"/>
                <a:gd name="connsiteX7" fmla="*/ 641350 w 911225"/>
                <a:gd name="connsiteY7" fmla="*/ 749300 h 1362075"/>
                <a:gd name="connsiteX8" fmla="*/ 787400 w 911225"/>
                <a:gd name="connsiteY8" fmla="*/ 530225 h 1362075"/>
                <a:gd name="connsiteX9" fmla="*/ 911225 w 911225"/>
                <a:gd name="connsiteY9" fmla="*/ 330200 h 1362075"/>
                <a:gd name="connsiteX10" fmla="*/ 847725 w 911225"/>
                <a:gd name="connsiteY10" fmla="*/ 333375 h 1362075"/>
                <a:gd name="connsiteX11" fmla="*/ 803275 w 911225"/>
                <a:gd name="connsiteY11" fmla="*/ 304800 h 1362075"/>
                <a:gd name="connsiteX12" fmla="*/ 742950 w 911225"/>
                <a:gd name="connsiteY12" fmla="*/ 307975 h 1362075"/>
                <a:gd name="connsiteX13" fmla="*/ 682625 w 911225"/>
                <a:gd name="connsiteY13" fmla="*/ 330200 h 1362075"/>
                <a:gd name="connsiteX14" fmla="*/ 622300 w 911225"/>
                <a:gd name="connsiteY14" fmla="*/ 244475 h 1362075"/>
                <a:gd name="connsiteX15" fmla="*/ 596900 w 911225"/>
                <a:gd name="connsiteY15" fmla="*/ 133350 h 1362075"/>
                <a:gd name="connsiteX16" fmla="*/ 504825 w 911225"/>
                <a:gd name="connsiteY16" fmla="*/ 158750 h 1362075"/>
                <a:gd name="connsiteX17" fmla="*/ 479425 w 911225"/>
                <a:gd name="connsiteY17" fmla="*/ 114300 h 1362075"/>
                <a:gd name="connsiteX18" fmla="*/ 473075 w 911225"/>
                <a:gd name="connsiteY18" fmla="*/ 41275 h 1362075"/>
                <a:gd name="connsiteX19" fmla="*/ 444500 w 911225"/>
                <a:gd name="connsiteY19" fmla="*/ 0 h 1362075"/>
                <a:gd name="connsiteX20" fmla="*/ 155575 w 911225"/>
                <a:gd name="connsiteY20" fmla="*/ 44450 h 1362075"/>
                <a:gd name="connsiteX21" fmla="*/ 66675 w 911225"/>
                <a:gd name="connsiteY21" fmla="*/ 50800 h 1362075"/>
                <a:gd name="connsiteX22" fmla="*/ 0 w 911225"/>
                <a:gd name="connsiteY22" fmla="*/ 50800 h 1362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11225" h="1362075">
                  <a:moveTo>
                    <a:pt x="0" y="50800"/>
                  </a:moveTo>
                  <a:lnTo>
                    <a:pt x="114300" y="1358900"/>
                  </a:lnTo>
                  <a:lnTo>
                    <a:pt x="390525" y="1346200"/>
                  </a:lnTo>
                  <a:lnTo>
                    <a:pt x="552450" y="1336675"/>
                  </a:lnTo>
                  <a:lnTo>
                    <a:pt x="581025" y="1362075"/>
                  </a:lnTo>
                  <a:lnTo>
                    <a:pt x="622300" y="1362075"/>
                  </a:lnTo>
                  <a:lnTo>
                    <a:pt x="571500" y="828675"/>
                  </a:lnTo>
                  <a:lnTo>
                    <a:pt x="641350" y="749300"/>
                  </a:lnTo>
                  <a:lnTo>
                    <a:pt x="787400" y="530225"/>
                  </a:lnTo>
                  <a:lnTo>
                    <a:pt x="911225" y="330200"/>
                  </a:lnTo>
                  <a:lnTo>
                    <a:pt x="847725" y="333375"/>
                  </a:lnTo>
                  <a:lnTo>
                    <a:pt x="803275" y="304800"/>
                  </a:lnTo>
                  <a:lnTo>
                    <a:pt x="742950" y="307975"/>
                  </a:lnTo>
                  <a:lnTo>
                    <a:pt x="682625" y="330200"/>
                  </a:lnTo>
                  <a:lnTo>
                    <a:pt x="622300" y="244475"/>
                  </a:lnTo>
                  <a:lnTo>
                    <a:pt x="596900" y="133350"/>
                  </a:lnTo>
                  <a:lnTo>
                    <a:pt x="504825" y="158750"/>
                  </a:lnTo>
                  <a:lnTo>
                    <a:pt x="479425" y="114300"/>
                  </a:lnTo>
                  <a:lnTo>
                    <a:pt x="473075" y="41275"/>
                  </a:lnTo>
                  <a:lnTo>
                    <a:pt x="444500" y="0"/>
                  </a:lnTo>
                  <a:lnTo>
                    <a:pt x="155575" y="44450"/>
                  </a:lnTo>
                  <a:lnTo>
                    <a:pt x="66675" y="50800"/>
                  </a:lnTo>
                  <a:lnTo>
                    <a:pt x="0" y="50800"/>
                  </a:lnTo>
                  <a:close/>
                </a:path>
              </a:pathLst>
            </a:custGeom>
            <a:solidFill>
              <a:srgbClr val="FF8CE7"/>
            </a:solidFill>
            <a:ln w="9525" cap="flat" cmpd="sng" algn="ctr">
              <a:solidFill>
                <a:sysClr val="windowText" lastClr="000000">
                  <a:lumMod val="65000"/>
                  <a:lumOff val="35000"/>
                </a:sys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8" name="Freeform 8">
              <a:extLst>
                <a:ext uri="{FF2B5EF4-FFF2-40B4-BE49-F238E27FC236}">
                  <a16:creationId xmlns:a16="http://schemas.microsoft.com/office/drawing/2014/main" id="{024E9B60-5D09-6888-A727-314A50F7E0EB}"/>
                </a:ext>
              </a:extLst>
            </p:cNvPr>
            <p:cNvSpPr/>
            <p:nvPr/>
          </p:nvSpPr>
          <p:spPr>
            <a:xfrm>
              <a:off x="4224554" y="4177800"/>
              <a:ext cx="1892300" cy="1682750"/>
            </a:xfrm>
            <a:custGeom>
              <a:avLst/>
              <a:gdLst>
                <a:gd name="connsiteX0" fmla="*/ 342900 w 1892300"/>
                <a:gd name="connsiteY0" fmla="*/ 0 h 1682750"/>
                <a:gd name="connsiteX1" fmla="*/ 180975 w 1892300"/>
                <a:gd name="connsiteY1" fmla="*/ 304800 h 1682750"/>
                <a:gd name="connsiteX2" fmla="*/ 50800 w 1892300"/>
                <a:gd name="connsiteY2" fmla="*/ 469900 h 1682750"/>
                <a:gd name="connsiteX3" fmla="*/ 0 w 1892300"/>
                <a:gd name="connsiteY3" fmla="*/ 508000 h 1682750"/>
                <a:gd name="connsiteX4" fmla="*/ 57150 w 1892300"/>
                <a:gd name="connsiteY4" fmla="*/ 1044575 h 1682750"/>
                <a:gd name="connsiteX5" fmla="*/ 139700 w 1892300"/>
                <a:gd name="connsiteY5" fmla="*/ 1050925 h 1682750"/>
                <a:gd name="connsiteX6" fmla="*/ 203200 w 1892300"/>
                <a:gd name="connsiteY6" fmla="*/ 1035050 h 1682750"/>
                <a:gd name="connsiteX7" fmla="*/ 247650 w 1892300"/>
                <a:gd name="connsiteY7" fmla="*/ 1073150 h 1682750"/>
                <a:gd name="connsiteX8" fmla="*/ 301625 w 1892300"/>
                <a:gd name="connsiteY8" fmla="*/ 1092200 h 1682750"/>
                <a:gd name="connsiteX9" fmla="*/ 371475 w 1892300"/>
                <a:gd name="connsiteY9" fmla="*/ 1073150 h 1682750"/>
                <a:gd name="connsiteX10" fmla="*/ 504825 w 1892300"/>
                <a:gd name="connsiteY10" fmla="*/ 1076325 h 1682750"/>
                <a:gd name="connsiteX11" fmla="*/ 609600 w 1892300"/>
                <a:gd name="connsiteY11" fmla="*/ 923925 h 1682750"/>
                <a:gd name="connsiteX12" fmla="*/ 730250 w 1892300"/>
                <a:gd name="connsiteY12" fmla="*/ 923925 h 1682750"/>
                <a:gd name="connsiteX13" fmla="*/ 800100 w 1892300"/>
                <a:gd name="connsiteY13" fmla="*/ 984250 h 1682750"/>
                <a:gd name="connsiteX14" fmla="*/ 882650 w 1892300"/>
                <a:gd name="connsiteY14" fmla="*/ 1025525 h 1682750"/>
                <a:gd name="connsiteX15" fmla="*/ 952500 w 1892300"/>
                <a:gd name="connsiteY15" fmla="*/ 1089025 h 1682750"/>
                <a:gd name="connsiteX16" fmla="*/ 962025 w 1892300"/>
                <a:gd name="connsiteY16" fmla="*/ 1127125 h 1682750"/>
                <a:gd name="connsiteX17" fmla="*/ 1054100 w 1892300"/>
                <a:gd name="connsiteY17" fmla="*/ 1200150 h 1682750"/>
                <a:gd name="connsiteX18" fmla="*/ 1123950 w 1892300"/>
                <a:gd name="connsiteY18" fmla="*/ 1184275 h 1682750"/>
                <a:gd name="connsiteX19" fmla="*/ 1190625 w 1892300"/>
                <a:gd name="connsiteY19" fmla="*/ 1165225 h 1682750"/>
                <a:gd name="connsiteX20" fmla="*/ 1343025 w 1892300"/>
                <a:gd name="connsiteY20" fmla="*/ 1181100 h 1682750"/>
                <a:gd name="connsiteX21" fmla="*/ 1435100 w 1892300"/>
                <a:gd name="connsiteY21" fmla="*/ 1216025 h 1682750"/>
                <a:gd name="connsiteX22" fmla="*/ 1457325 w 1892300"/>
                <a:gd name="connsiteY22" fmla="*/ 1270000 h 1682750"/>
                <a:gd name="connsiteX23" fmla="*/ 1416050 w 1892300"/>
                <a:gd name="connsiteY23" fmla="*/ 1301750 h 1682750"/>
                <a:gd name="connsiteX24" fmla="*/ 1352550 w 1892300"/>
                <a:gd name="connsiteY24" fmla="*/ 1292225 h 1682750"/>
                <a:gd name="connsiteX25" fmla="*/ 1289050 w 1892300"/>
                <a:gd name="connsiteY25" fmla="*/ 1250950 h 1682750"/>
                <a:gd name="connsiteX26" fmla="*/ 1282700 w 1892300"/>
                <a:gd name="connsiteY26" fmla="*/ 1282700 h 1682750"/>
                <a:gd name="connsiteX27" fmla="*/ 1323975 w 1892300"/>
                <a:gd name="connsiteY27" fmla="*/ 1336675 h 1682750"/>
                <a:gd name="connsiteX28" fmla="*/ 1317625 w 1892300"/>
                <a:gd name="connsiteY28" fmla="*/ 1482725 h 1682750"/>
                <a:gd name="connsiteX29" fmla="*/ 1298575 w 1892300"/>
                <a:gd name="connsiteY29" fmla="*/ 1565275 h 1682750"/>
                <a:gd name="connsiteX30" fmla="*/ 1257300 w 1892300"/>
                <a:gd name="connsiteY30" fmla="*/ 1606550 h 1682750"/>
                <a:gd name="connsiteX31" fmla="*/ 1244600 w 1892300"/>
                <a:gd name="connsiteY31" fmla="*/ 1670050 h 1682750"/>
                <a:gd name="connsiteX32" fmla="*/ 1304925 w 1892300"/>
                <a:gd name="connsiteY32" fmla="*/ 1682750 h 1682750"/>
                <a:gd name="connsiteX33" fmla="*/ 1339850 w 1892300"/>
                <a:gd name="connsiteY33" fmla="*/ 1641475 h 1682750"/>
                <a:gd name="connsiteX34" fmla="*/ 1397000 w 1892300"/>
                <a:gd name="connsiteY34" fmla="*/ 1565275 h 1682750"/>
                <a:gd name="connsiteX35" fmla="*/ 1473200 w 1892300"/>
                <a:gd name="connsiteY35" fmla="*/ 1565275 h 1682750"/>
                <a:gd name="connsiteX36" fmla="*/ 1524000 w 1892300"/>
                <a:gd name="connsiteY36" fmla="*/ 1504950 h 1682750"/>
                <a:gd name="connsiteX37" fmla="*/ 1587500 w 1892300"/>
                <a:gd name="connsiteY37" fmla="*/ 1485900 h 1682750"/>
                <a:gd name="connsiteX38" fmla="*/ 1625600 w 1892300"/>
                <a:gd name="connsiteY38" fmla="*/ 1416050 h 1682750"/>
                <a:gd name="connsiteX39" fmla="*/ 1546225 w 1892300"/>
                <a:gd name="connsiteY39" fmla="*/ 1441450 h 1682750"/>
                <a:gd name="connsiteX40" fmla="*/ 1517650 w 1892300"/>
                <a:gd name="connsiteY40" fmla="*/ 1438275 h 1682750"/>
                <a:gd name="connsiteX41" fmla="*/ 1565275 w 1892300"/>
                <a:gd name="connsiteY41" fmla="*/ 1374775 h 1682750"/>
                <a:gd name="connsiteX42" fmla="*/ 1619250 w 1892300"/>
                <a:gd name="connsiteY42" fmla="*/ 1346200 h 1682750"/>
                <a:gd name="connsiteX43" fmla="*/ 1685925 w 1892300"/>
                <a:gd name="connsiteY43" fmla="*/ 1330325 h 1682750"/>
                <a:gd name="connsiteX44" fmla="*/ 1768475 w 1892300"/>
                <a:gd name="connsiteY44" fmla="*/ 1289050 h 1682750"/>
                <a:gd name="connsiteX45" fmla="*/ 1809750 w 1892300"/>
                <a:gd name="connsiteY45" fmla="*/ 1241425 h 1682750"/>
                <a:gd name="connsiteX46" fmla="*/ 1873250 w 1892300"/>
                <a:gd name="connsiteY46" fmla="*/ 1158875 h 1682750"/>
                <a:gd name="connsiteX47" fmla="*/ 1892300 w 1892300"/>
                <a:gd name="connsiteY47" fmla="*/ 1114425 h 1682750"/>
                <a:gd name="connsiteX48" fmla="*/ 1870075 w 1892300"/>
                <a:gd name="connsiteY48" fmla="*/ 1069975 h 1682750"/>
                <a:gd name="connsiteX49" fmla="*/ 1819275 w 1892300"/>
                <a:gd name="connsiteY49" fmla="*/ 1092200 h 1682750"/>
                <a:gd name="connsiteX50" fmla="*/ 1755775 w 1892300"/>
                <a:gd name="connsiteY50" fmla="*/ 1117600 h 1682750"/>
                <a:gd name="connsiteX51" fmla="*/ 1685925 w 1892300"/>
                <a:gd name="connsiteY51" fmla="*/ 1111250 h 1682750"/>
                <a:gd name="connsiteX52" fmla="*/ 1590675 w 1892300"/>
                <a:gd name="connsiteY52" fmla="*/ 1092200 h 1682750"/>
                <a:gd name="connsiteX53" fmla="*/ 1520825 w 1892300"/>
                <a:gd name="connsiteY53" fmla="*/ 1085850 h 1682750"/>
                <a:gd name="connsiteX54" fmla="*/ 1419225 w 1892300"/>
                <a:gd name="connsiteY54" fmla="*/ 1019175 h 1682750"/>
                <a:gd name="connsiteX55" fmla="*/ 1349375 w 1892300"/>
                <a:gd name="connsiteY55" fmla="*/ 917575 h 1682750"/>
                <a:gd name="connsiteX56" fmla="*/ 1282700 w 1892300"/>
                <a:gd name="connsiteY56" fmla="*/ 717550 h 1682750"/>
                <a:gd name="connsiteX57" fmla="*/ 1196975 w 1892300"/>
                <a:gd name="connsiteY57" fmla="*/ 504825 h 1682750"/>
                <a:gd name="connsiteX58" fmla="*/ 1171575 w 1892300"/>
                <a:gd name="connsiteY58" fmla="*/ 539750 h 1682750"/>
                <a:gd name="connsiteX59" fmla="*/ 1098550 w 1892300"/>
                <a:gd name="connsiteY59" fmla="*/ 495300 h 1682750"/>
                <a:gd name="connsiteX60" fmla="*/ 1019175 w 1892300"/>
                <a:gd name="connsiteY60" fmla="*/ 450850 h 1682750"/>
                <a:gd name="connsiteX61" fmla="*/ 939800 w 1892300"/>
                <a:gd name="connsiteY61" fmla="*/ 374650 h 1682750"/>
                <a:gd name="connsiteX62" fmla="*/ 901700 w 1892300"/>
                <a:gd name="connsiteY62" fmla="*/ 292100 h 1682750"/>
                <a:gd name="connsiteX63" fmla="*/ 844550 w 1892300"/>
                <a:gd name="connsiteY63" fmla="*/ 123825 h 1682750"/>
                <a:gd name="connsiteX64" fmla="*/ 704850 w 1892300"/>
                <a:gd name="connsiteY64" fmla="*/ 130175 h 1682750"/>
                <a:gd name="connsiteX65" fmla="*/ 555625 w 1892300"/>
                <a:gd name="connsiteY65" fmla="*/ 117475 h 1682750"/>
                <a:gd name="connsiteX66" fmla="*/ 466725 w 1892300"/>
                <a:gd name="connsiteY66" fmla="*/ 92075 h 1682750"/>
                <a:gd name="connsiteX67" fmla="*/ 406400 w 1892300"/>
                <a:gd name="connsiteY67" fmla="*/ 38100 h 1682750"/>
                <a:gd name="connsiteX68" fmla="*/ 342900 w 1892300"/>
                <a:gd name="connsiteY68" fmla="*/ 0 h 1682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1892300" h="1682750">
                  <a:moveTo>
                    <a:pt x="342900" y="0"/>
                  </a:moveTo>
                  <a:lnTo>
                    <a:pt x="180975" y="304800"/>
                  </a:lnTo>
                  <a:lnTo>
                    <a:pt x="50800" y="469900"/>
                  </a:lnTo>
                  <a:lnTo>
                    <a:pt x="0" y="508000"/>
                  </a:lnTo>
                  <a:lnTo>
                    <a:pt x="57150" y="1044575"/>
                  </a:lnTo>
                  <a:lnTo>
                    <a:pt x="139700" y="1050925"/>
                  </a:lnTo>
                  <a:lnTo>
                    <a:pt x="203200" y="1035050"/>
                  </a:lnTo>
                  <a:lnTo>
                    <a:pt x="247650" y="1073150"/>
                  </a:lnTo>
                  <a:lnTo>
                    <a:pt x="301625" y="1092200"/>
                  </a:lnTo>
                  <a:lnTo>
                    <a:pt x="371475" y="1073150"/>
                  </a:lnTo>
                  <a:lnTo>
                    <a:pt x="504825" y="1076325"/>
                  </a:lnTo>
                  <a:lnTo>
                    <a:pt x="609600" y="923925"/>
                  </a:lnTo>
                  <a:lnTo>
                    <a:pt x="730250" y="923925"/>
                  </a:lnTo>
                  <a:lnTo>
                    <a:pt x="800100" y="984250"/>
                  </a:lnTo>
                  <a:lnTo>
                    <a:pt x="882650" y="1025525"/>
                  </a:lnTo>
                  <a:lnTo>
                    <a:pt x="952500" y="1089025"/>
                  </a:lnTo>
                  <a:lnTo>
                    <a:pt x="962025" y="1127125"/>
                  </a:lnTo>
                  <a:lnTo>
                    <a:pt x="1054100" y="1200150"/>
                  </a:lnTo>
                  <a:lnTo>
                    <a:pt x="1123950" y="1184275"/>
                  </a:lnTo>
                  <a:lnTo>
                    <a:pt x="1190625" y="1165225"/>
                  </a:lnTo>
                  <a:lnTo>
                    <a:pt x="1343025" y="1181100"/>
                  </a:lnTo>
                  <a:lnTo>
                    <a:pt x="1435100" y="1216025"/>
                  </a:lnTo>
                  <a:lnTo>
                    <a:pt x="1457325" y="1270000"/>
                  </a:lnTo>
                  <a:lnTo>
                    <a:pt x="1416050" y="1301750"/>
                  </a:lnTo>
                  <a:lnTo>
                    <a:pt x="1352550" y="1292225"/>
                  </a:lnTo>
                  <a:lnTo>
                    <a:pt x="1289050" y="1250950"/>
                  </a:lnTo>
                  <a:lnTo>
                    <a:pt x="1282700" y="1282700"/>
                  </a:lnTo>
                  <a:lnTo>
                    <a:pt x="1323975" y="1336675"/>
                  </a:lnTo>
                  <a:lnTo>
                    <a:pt x="1317625" y="1482725"/>
                  </a:lnTo>
                  <a:lnTo>
                    <a:pt x="1298575" y="1565275"/>
                  </a:lnTo>
                  <a:lnTo>
                    <a:pt x="1257300" y="1606550"/>
                  </a:lnTo>
                  <a:lnTo>
                    <a:pt x="1244600" y="1670050"/>
                  </a:lnTo>
                  <a:lnTo>
                    <a:pt x="1304925" y="1682750"/>
                  </a:lnTo>
                  <a:lnTo>
                    <a:pt x="1339850" y="1641475"/>
                  </a:lnTo>
                  <a:lnTo>
                    <a:pt x="1397000" y="1565275"/>
                  </a:lnTo>
                  <a:lnTo>
                    <a:pt x="1473200" y="1565275"/>
                  </a:lnTo>
                  <a:lnTo>
                    <a:pt x="1524000" y="1504950"/>
                  </a:lnTo>
                  <a:lnTo>
                    <a:pt x="1587500" y="1485900"/>
                  </a:lnTo>
                  <a:lnTo>
                    <a:pt x="1625600" y="1416050"/>
                  </a:lnTo>
                  <a:lnTo>
                    <a:pt x="1546225" y="1441450"/>
                  </a:lnTo>
                  <a:lnTo>
                    <a:pt x="1517650" y="1438275"/>
                  </a:lnTo>
                  <a:lnTo>
                    <a:pt x="1565275" y="1374775"/>
                  </a:lnTo>
                  <a:lnTo>
                    <a:pt x="1619250" y="1346200"/>
                  </a:lnTo>
                  <a:lnTo>
                    <a:pt x="1685925" y="1330325"/>
                  </a:lnTo>
                  <a:lnTo>
                    <a:pt x="1768475" y="1289050"/>
                  </a:lnTo>
                  <a:lnTo>
                    <a:pt x="1809750" y="1241425"/>
                  </a:lnTo>
                  <a:lnTo>
                    <a:pt x="1873250" y="1158875"/>
                  </a:lnTo>
                  <a:lnTo>
                    <a:pt x="1892300" y="1114425"/>
                  </a:lnTo>
                  <a:lnTo>
                    <a:pt x="1870075" y="1069975"/>
                  </a:lnTo>
                  <a:lnTo>
                    <a:pt x="1819275" y="1092200"/>
                  </a:lnTo>
                  <a:lnTo>
                    <a:pt x="1755775" y="1117600"/>
                  </a:lnTo>
                  <a:lnTo>
                    <a:pt x="1685925" y="1111250"/>
                  </a:lnTo>
                  <a:lnTo>
                    <a:pt x="1590675" y="1092200"/>
                  </a:lnTo>
                  <a:lnTo>
                    <a:pt x="1520825" y="1085850"/>
                  </a:lnTo>
                  <a:lnTo>
                    <a:pt x="1419225" y="1019175"/>
                  </a:lnTo>
                  <a:lnTo>
                    <a:pt x="1349375" y="917575"/>
                  </a:lnTo>
                  <a:lnTo>
                    <a:pt x="1282700" y="717550"/>
                  </a:lnTo>
                  <a:lnTo>
                    <a:pt x="1196975" y="504825"/>
                  </a:lnTo>
                  <a:lnTo>
                    <a:pt x="1171575" y="539750"/>
                  </a:lnTo>
                  <a:lnTo>
                    <a:pt x="1098550" y="495300"/>
                  </a:lnTo>
                  <a:lnTo>
                    <a:pt x="1019175" y="450850"/>
                  </a:lnTo>
                  <a:lnTo>
                    <a:pt x="939800" y="374650"/>
                  </a:lnTo>
                  <a:lnTo>
                    <a:pt x="901700" y="292100"/>
                  </a:lnTo>
                  <a:lnTo>
                    <a:pt x="844550" y="123825"/>
                  </a:lnTo>
                  <a:lnTo>
                    <a:pt x="704850" y="130175"/>
                  </a:lnTo>
                  <a:lnTo>
                    <a:pt x="555625" y="117475"/>
                  </a:lnTo>
                  <a:lnTo>
                    <a:pt x="466725" y="92075"/>
                  </a:lnTo>
                  <a:lnTo>
                    <a:pt x="406400" y="38100"/>
                  </a:lnTo>
                  <a:lnTo>
                    <a:pt x="342900" y="0"/>
                  </a:lnTo>
                  <a:close/>
                </a:path>
              </a:pathLst>
            </a:custGeom>
            <a:solidFill>
              <a:srgbClr val="FF8CE7"/>
            </a:solidFill>
            <a:ln w="9525" cap="flat" cmpd="sng" algn="ctr">
              <a:solidFill>
                <a:sysClr val="windowText" lastClr="000000">
                  <a:lumMod val="65000"/>
                  <a:lumOff val="35000"/>
                </a:sys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9" name="Freeform 10">
              <a:extLst>
                <a:ext uri="{FF2B5EF4-FFF2-40B4-BE49-F238E27FC236}">
                  <a16:creationId xmlns:a16="http://schemas.microsoft.com/office/drawing/2014/main" id="{134BDD93-154F-9C49-AA43-48F89B3A77EA}"/>
                </a:ext>
              </a:extLst>
            </p:cNvPr>
            <p:cNvSpPr/>
            <p:nvPr/>
          </p:nvSpPr>
          <p:spPr>
            <a:xfrm>
              <a:off x="4996079" y="3345950"/>
              <a:ext cx="2066925" cy="1914525"/>
            </a:xfrm>
            <a:custGeom>
              <a:avLst/>
              <a:gdLst>
                <a:gd name="connsiteX0" fmla="*/ 266700 w 2066925"/>
                <a:gd name="connsiteY0" fmla="*/ 990600 h 1914525"/>
                <a:gd name="connsiteX1" fmla="*/ 346075 w 2066925"/>
                <a:gd name="connsiteY1" fmla="*/ 1050925 h 1914525"/>
                <a:gd name="connsiteX2" fmla="*/ 425450 w 2066925"/>
                <a:gd name="connsiteY2" fmla="*/ 1181100 h 1914525"/>
                <a:gd name="connsiteX3" fmla="*/ 466725 w 2066925"/>
                <a:gd name="connsiteY3" fmla="*/ 1260475 h 1914525"/>
                <a:gd name="connsiteX4" fmla="*/ 450850 w 2066925"/>
                <a:gd name="connsiteY4" fmla="*/ 1327150 h 1914525"/>
                <a:gd name="connsiteX5" fmla="*/ 523875 w 2066925"/>
                <a:gd name="connsiteY5" fmla="*/ 1489075 h 1914525"/>
                <a:gd name="connsiteX6" fmla="*/ 581025 w 2066925"/>
                <a:gd name="connsiteY6" fmla="*/ 1670050 h 1914525"/>
                <a:gd name="connsiteX7" fmla="*/ 638175 w 2066925"/>
                <a:gd name="connsiteY7" fmla="*/ 1790700 h 1914525"/>
                <a:gd name="connsiteX8" fmla="*/ 739775 w 2066925"/>
                <a:gd name="connsiteY8" fmla="*/ 1876425 h 1914525"/>
                <a:gd name="connsiteX9" fmla="*/ 869950 w 2066925"/>
                <a:gd name="connsiteY9" fmla="*/ 1908175 h 1914525"/>
                <a:gd name="connsiteX10" fmla="*/ 996950 w 2066925"/>
                <a:gd name="connsiteY10" fmla="*/ 1914525 h 1914525"/>
                <a:gd name="connsiteX11" fmla="*/ 1079500 w 2066925"/>
                <a:gd name="connsiteY11" fmla="*/ 1873250 h 1914525"/>
                <a:gd name="connsiteX12" fmla="*/ 1133475 w 2066925"/>
                <a:gd name="connsiteY12" fmla="*/ 1857375 h 1914525"/>
                <a:gd name="connsiteX13" fmla="*/ 1158875 w 2066925"/>
                <a:gd name="connsiteY13" fmla="*/ 1908175 h 1914525"/>
                <a:gd name="connsiteX14" fmla="*/ 1212850 w 2066925"/>
                <a:gd name="connsiteY14" fmla="*/ 1876425 h 1914525"/>
                <a:gd name="connsiteX15" fmla="*/ 1336675 w 2066925"/>
                <a:gd name="connsiteY15" fmla="*/ 1841500 h 1914525"/>
                <a:gd name="connsiteX16" fmla="*/ 1431925 w 2066925"/>
                <a:gd name="connsiteY16" fmla="*/ 1752600 h 1914525"/>
                <a:gd name="connsiteX17" fmla="*/ 1444625 w 2066925"/>
                <a:gd name="connsiteY17" fmla="*/ 1676400 h 1914525"/>
                <a:gd name="connsiteX18" fmla="*/ 1441450 w 2066925"/>
                <a:gd name="connsiteY18" fmla="*/ 1536700 h 1914525"/>
                <a:gd name="connsiteX19" fmla="*/ 1495425 w 2066925"/>
                <a:gd name="connsiteY19" fmla="*/ 1485900 h 1914525"/>
                <a:gd name="connsiteX20" fmla="*/ 1501775 w 2066925"/>
                <a:gd name="connsiteY20" fmla="*/ 1419225 h 1914525"/>
                <a:gd name="connsiteX21" fmla="*/ 1597025 w 2066925"/>
                <a:gd name="connsiteY21" fmla="*/ 1346200 h 1914525"/>
                <a:gd name="connsiteX22" fmla="*/ 1698625 w 2066925"/>
                <a:gd name="connsiteY22" fmla="*/ 1336675 h 1914525"/>
                <a:gd name="connsiteX23" fmla="*/ 1749425 w 2066925"/>
                <a:gd name="connsiteY23" fmla="*/ 1304925 h 1914525"/>
                <a:gd name="connsiteX24" fmla="*/ 1781175 w 2066925"/>
                <a:gd name="connsiteY24" fmla="*/ 1247775 h 1914525"/>
                <a:gd name="connsiteX25" fmla="*/ 1765300 w 2066925"/>
                <a:gd name="connsiteY25" fmla="*/ 1196975 h 1914525"/>
                <a:gd name="connsiteX26" fmla="*/ 1692275 w 2066925"/>
                <a:gd name="connsiteY26" fmla="*/ 1187450 h 1914525"/>
                <a:gd name="connsiteX27" fmla="*/ 1609725 w 2066925"/>
                <a:gd name="connsiteY27" fmla="*/ 1206500 h 1914525"/>
                <a:gd name="connsiteX28" fmla="*/ 1546225 w 2066925"/>
                <a:gd name="connsiteY28" fmla="*/ 1241425 h 1914525"/>
                <a:gd name="connsiteX29" fmla="*/ 1470025 w 2066925"/>
                <a:gd name="connsiteY29" fmla="*/ 1339850 h 1914525"/>
                <a:gd name="connsiteX30" fmla="*/ 1431925 w 2066925"/>
                <a:gd name="connsiteY30" fmla="*/ 1390650 h 1914525"/>
                <a:gd name="connsiteX31" fmla="*/ 1406525 w 2066925"/>
                <a:gd name="connsiteY31" fmla="*/ 1454150 h 1914525"/>
                <a:gd name="connsiteX32" fmla="*/ 1384300 w 2066925"/>
                <a:gd name="connsiteY32" fmla="*/ 1387475 h 1914525"/>
                <a:gd name="connsiteX33" fmla="*/ 1412875 w 2066925"/>
                <a:gd name="connsiteY33" fmla="*/ 1317625 h 1914525"/>
                <a:gd name="connsiteX34" fmla="*/ 1482725 w 2066925"/>
                <a:gd name="connsiteY34" fmla="*/ 1254125 h 1914525"/>
                <a:gd name="connsiteX35" fmla="*/ 1476375 w 2066925"/>
                <a:gd name="connsiteY35" fmla="*/ 1165225 h 1914525"/>
                <a:gd name="connsiteX36" fmla="*/ 1539875 w 2066925"/>
                <a:gd name="connsiteY36" fmla="*/ 1101725 h 1914525"/>
                <a:gd name="connsiteX37" fmla="*/ 1685925 w 2066925"/>
                <a:gd name="connsiteY37" fmla="*/ 1047750 h 1914525"/>
                <a:gd name="connsiteX38" fmla="*/ 1898650 w 2066925"/>
                <a:gd name="connsiteY38" fmla="*/ 958850 h 1914525"/>
                <a:gd name="connsiteX39" fmla="*/ 1968500 w 2066925"/>
                <a:gd name="connsiteY39" fmla="*/ 869950 h 1914525"/>
                <a:gd name="connsiteX40" fmla="*/ 1971675 w 2066925"/>
                <a:gd name="connsiteY40" fmla="*/ 784225 h 1914525"/>
                <a:gd name="connsiteX41" fmla="*/ 2006600 w 2066925"/>
                <a:gd name="connsiteY41" fmla="*/ 755650 h 1914525"/>
                <a:gd name="connsiteX42" fmla="*/ 2047875 w 2066925"/>
                <a:gd name="connsiteY42" fmla="*/ 720725 h 1914525"/>
                <a:gd name="connsiteX43" fmla="*/ 2066925 w 2066925"/>
                <a:gd name="connsiteY43" fmla="*/ 698500 h 1914525"/>
                <a:gd name="connsiteX44" fmla="*/ 1993900 w 2066925"/>
                <a:gd name="connsiteY44" fmla="*/ 704850 h 1914525"/>
                <a:gd name="connsiteX45" fmla="*/ 1927225 w 2066925"/>
                <a:gd name="connsiteY45" fmla="*/ 742950 h 1914525"/>
                <a:gd name="connsiteX46" fmla="*/ 1708150 w 2066925"/>
                <a:gd name="connsiteY46" fmla="*/ 841375 h 1914525"/>
                <a:gd name="connsiteX47" fmla="*/ 1625600 w 2066925"/>
                <a:gd name="connsiteY47" fmla="*/ 879475 h 1914525"/>
                <a:gd name="connsiteX48" fmla="*/ 1577975 w 2066925"/>
                <a:gd name="connsiteY48" fmla="*/ 879475 h 1914525"/>
                <a:gd name="connsiteX49" fmla="*/ 1520825 w 2066925"/>
                <a:gd name="connsiteY49" fmla="*/ 854075 h 1914525"/>
                <a:gd name="connsiteX50" fmla="*/ 1530350 w 2066925"/>
                <a:gd name="connsiteY50" fmla="*/ 965200 h 1914525"/>
                <a:gd name="connsiteX51" fmla="*/ 1460500 w 2066925"/>
                <a:gd name="connsiteY51" fmla="*/ 927100 h 1914525"/>
                <a:gd name="connsiteX52" fmla="*/ 1416050 w 2066925"/>
                <a:gd name="connsiteY52" fmla="*/ 952500 h 1914525"/>
                <a:gd name="connsiteX53" fmla="*/ 1343025 w 2066925"/>
                <a:gd name="connsiteY53" fmla="*/ 949325 h 1914525"/>
                <a:gd name="connsiteX54" fmla="*/ 1311275 w 2066925"/>
                <a:gd name="connsiteY54" fmla="*/ 892175 h 1914525"/>
                <a:gd name="connsiteX55" fmla="*/ 1254125 w 2066925"/>
                <a:gd name="connsiteY55" fmla="*/ 844550 h 1914525"/>
                <a:gd name="connsiteX56" fmla="*/ 1190625 w 2066925"/>
                <a:gd name="connsiteY56" fmla="*/ 793750 h 1914525"/>
                <a:gd name="connsiteX57" fmla="*/ 1136650 w 2066925"/>
                <a:gd name="connsiteY57" fmla="*/ 730250 h 1914525"/>
                <a:gd name="connsiteX58" fmla="*/ 1117600 w 2066925"/>
                <a:gd name="connsiteY58" fmla="*/ 635000 h 1914525"/>
                <a:gd name="connsiteX59" fmla="*/ 1139825 w 2066925"/>
                <a:gd name="connsiteY59" fmla="*/ 577850 h 1914525"/>
                <a:gd name="connsiteX60" fmla="*/ 1222375 w 2066925"/>
                <a:gd name="connsiteY60" fmla="*/ 622300 h 1914525"/>
                <a:gd name="connsiteX61" fmla="*/ 1289050 w 2066925"/>
                <a:gd name="connsiteY61" fmla="*/ 600075 h 1914525"/>
                <a:gd name="connsiteX62" fmla="*/ 1349375 w 2066925"/>
                <a:gd name="connsiteY62" fmla="*/ 587375 h 1914525"/>
                <a:gd name="connsiteX63" fmla="*/ 1349375 w 2066925"/>
                <a:gd name="connsiteY63" fmla="*/ 498475 h 1914525"/>
                <a:gd name="connsiteX64" fmla="*/ 1273175 w 2066925"/>
                <a:gd name="connsiteY64" fmla="*/ 482600 h 1914525"/>
                <a:gd name="connsiteX65" fmla="*/ 1203325 w 2066925"/>
                <a:gd name="connsiteY65" fmla="*/ 434975 h 1914525"/>
                <a:gd name="connsiteX66" fmla="*/ 1190625 w 2066925"/>
                <a:gd name="connsiteY66" fmla="*/ 342900 h 1914525"/>
                <a:gd name="connsiteX67" fmla="*/ 1111250 w 2066925"/>
                <a:gd name="connsiteY67" fmla="*/ 304800 h 1914525"/>
                <a:gd name="connsiteX68" fmla="*/ 1047750 w 2066925"/>
                <a:gd name="connsiteY68" fmla="*/ 247650 h 1914525"/>
                <a:gd name="connsiteX69" fmla="*/ 971550 w 2066925"/>
                <a:gd name="connsiteY69" fmla="*/ 158750 h 1914525"/>
                <a:gd name="connsiteX70" fmla="*/ 930275 w 2066925"/>
                <a:gd name="connsiteY70" fmla="*/ 47625 h 1914525"/>
                <a:gd name="connsiteX71" fmla="*/ 892175 w 2066925"/>
                <a:gd name="connsiteY71" fmla="*/ 3175 h 1914525"/>
                <a:gd name="connsiteX72" fmla="*/ 904875 w 2066925"/>
                <a:gd name="connsiteY72" fmla="*/ 165100 h 1914525"/>
                <a:gd name="connsiteX73" fmla="*/ 911225 w 2066925"/>
                <a:gd name="connsiteY73" fmla="*/ 273050 h 1914525"/>
                <a:gd name="connsiteX74" fmla="*/ 869950 w 2066925"/>
                <a:gd name="connsiteY74" fmla="*/ 314325 h 1914525"/>
                <a:gd name="connsiteX75" fmla="*/ 787400 w 2066925"/>
                <a:gd name="connsiteY75" fmla="*/ 304800 h 1914525"/>
                <a:gd name="connsiteX76" fmla="*/ 727075 w 2066925"/>
                <a:gd name="connsiteY76" fmla="*/ 279400 h 1914525"/>
                <a:gd name="connsiteX77" fmla="*/ 644525 w 2066925"/>
                <a:gd name="connsiteY77" fmla="*/ 241300 h 1914525"/>
                <a:gd name="connsiteX78" fmla="*/ 647700 w 2066925"/>
                <a:gd name="connsiteY78" fmla="*/ 200025 h 1914525"/>
                <a:gd name="connsiteX79" fmla="*/ 609600 w 2066925"/>
                <a:gd name="connsiteY79" fmla="*/ 152400 h 1914525"/>
                <a:gd name="connsiteX80" fmla="*/ 587375 w 2066925"/>
                <a:gd name="connsiteY80" fmla="*/ 79375 h 1914525"/>
                <a:gd name="connsiteX81" fmla="*/ 536575 w 2066925"/>
                <a:gd name="connsiteY81" fmla="*/ 66675 h 1914525"/>
                <a:gd name="connsiteX82" fmla="*/ 492125 w 2066925"/>
                <a:gd name="connsiteY82" fmla="*/ 73025 h 1914525"/>
                <a:gd name="connsiteX83" fmla="*/ 403225 w 2066925"/>
                <a:gd name="connsiteY83" fmla="*/ 25400 h 1914525"/>
                <a:gd name="connsiteX84" fmla="*/ 250825 w 2066925"/>
                <a:gd name="connsiteY84" fmla="*/ 0 h 1914525"/>
                <a:gd name="connsiteX85" fmla="*/ 190500 w 2066925"/>
                <a:gd name="connsiteY85" fmla="*/ 19050 h 1914525"/>
                <a:gd name="connsiteX86" fmla="*/ 44450 w 2066925"/>
                <a:gd name="connsiteY86" fmla="*/ 19050 h 1914525"/>
                <a:gd name="connsiteX87" fmla="*/ 0 w 2066925"/>
                <a:gd name="connsiteY87" fmla="*/ 79375 h 1914525"/>
                <a:gd name="connsiteX88" fmla="*/ 47625 w 2066925"/>
                <a:gd name="connsiteY88" fmla="*/ 123825 h 1914525"/>
                <a:gd name="connsiteX89" fmla="*/ 66675 w 2066925"/>
                <a:gd name="connsiteY89" fmla="*/ 269875 h 1914525"/>
                <a:gd name="connsiteX90" fmla="*/ 123825 w 2066925"/>
                <a:gd name="connsiteY90" fmla="*/ 288925 h 1914525"/>
                <a:gd name="connsiteX91" fmla="*/ 171450 w 2066925"/>
                <a:gd name="connsiteY91" fmla="*/ 361950 h 1914525"/>
                <a:gd name="connsiteX92" fmla="*/ 152400 w 2066925"/>
                <a:gd name="connsiteY92" fmla="*/ 431800 h 1914525"/>
                <a:gd name="connsiteX93" fmla="*/ 133350 w 2066925"/>
                <a:gd name="connsiteY93" fmla="*/ 498475 h 1914525"/>
                <a:gd name="connsiteX94" fmla="*/ 273050 w 2066925"/>
                <a:gd name="connsiteY94" fmla="*/ 555625 h 1914525"/>
                <a:gd name="connsiteX95" fmla="*/ 361950 w 2066925"/>
                <a:gd name="connsiteY95" fmla="*/ 628650 h 1914525"/>
                <a:gd name="connsiteX96" fmla="*/ 406400 w 2066925"/>
                <a:gd name="connsiteY96" fmla="*/ 733425 h 1914525"/>
                <a:gd name="connsiteX97" fmla="*/ 390525 w 2066925"/>
                <a:gd name="connsiteY97" fmla="*/ 828675 h 1914525"/>
                <a:gd name="connsiteX98" fmla="*/ 323850 w 2066925"/>
                <a:gd name="connsiteY98" fmla="*/ 917575 h 1914525"/>
                <a:gd name="connsiteX99" fmla="*/ 266700 w 2066925"/>
                <a:gd name="connsiteY99" fmla="*/ 990600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2066925" h="1914525">
                  <a:moveTo>
                    <a:pt x="266700" y="990600"/>
                  </a:moveTo>
                  <a:lnTo>
                    <a:pt x="346075" y="1050925"/>
                  </a:lnTo>
                  <a:lnTo>
                    <a:pt x="425450" y="1181100"/>
                  </a:lnTo>
                  <a:lnTo>
                    <a:pt x="466725" y="1260475"/>
                  </a:lnTo>
                  <a:lnTo>
                    <a:pt x="450850" y="1327150"/>
                  </a:lnTo>
                  <a:lnTo>
                    <a:pt x="523875" y="1489075"/>
                  </a:lnTo>
                  <a:lnTo>
                    <a:pt x="581025" y="1670050"/>
                  </a:lnTo>
                  <a:lnTo>
                    <a:pt x="638175" y="1790700"/>
                  </a:lnTo>
                  <a:lnTo>
                    <a:pt x="739775" y="1876425"/>
                  </a:lnTo>
                  <a:lnTo>
                    <a:pt x="869950" y="1908175"/>
                  </a:lnTo>
                  <a:lnTo>
                    <a:pt x="996950" y="1914525"/>
                  </a:lnTo>
                  <a:lnTo>
                    <a:pt x="1079500" y="1873250"/>
                  </a:lnTo>
                  <a:lnTo>
                    <a:pt x="1133475" y="1857375"/>
                  </a:lnTo>
                  <a:lnTo>
                    <a:pt x="1158875" y="1908175"/>
                  </a:lnTo>
                  <a:lnTo>
                    <a:pt x="1212850" y="1876425"/>
                  </a:lnTo>
                  <a:lnTo>
                    <a:pt x="1336675" y="1841500"/>
                  </a:lnTo>
                  <a:lnTo>
                    <a:pt x="1431925" y="1752600"/>
                  </a:lnTo>
                  <a:lnTo>
                    <a:pt x="1444625" y="1676400"/>
                  </a:lnTo>
                  <a:cubicBezTo>
                    <a:pt x="1443567" y="1629833"/>
                    <a:pt x="1442508" y="1583267"/>
                    <a:pt x="1441450" y="1536700"/>
                  </a:cubicBezTo>
                  <a:lnTo>
                    <a:pt x="1495425" y="1485900"/>
                  </a:lnTo>
                  <a:lnTo>
                    <a:pt x="1501775" y="1419225"/>
                  </a:lnTo>
                  <a:lnTo>
                    <a:pt x="1597025" y="1346200"/>
                  </a:lnTo>
                  <a:lnTo>
                    <a:pt x="1698625" y="1336675"/>
                  </a:lnTo>
                  <a:lnTo>
                    <a:pt x="1749425" y="1304925"/>
                  </a:lnTo>
                  <a:lnTo>
                    <a:pt x="1781175" y="1247775"/>
                  </a:lnTo>
                  <a:lnTo>
                    <a:pt x="1765300" y="1196975"/>
                  </a:lnTo>
                  <a:lnTo>
                    <a:pt x="1692275" y="1187450"/>
                  </a:lnTo>
                  <a:lnTo>
                    <a:pt x="1609725" y="1206500"/>
                  </a:lnTo>
                  <a:lnTo>
                    <a:pt x="1546225" y="1241425"/>
                  </a:lnTo>
                  <a:lnTo>
                    <a:pt x="1470025" y="1339850"/>
                  </a:lnTo>
                  <a:lnTo>
                    <a:pt x="1431925" y="1390650"/>
                  </a:lnTo>
                  <a:lnTo>
                    <a:pt x="1406525" y="1454150"/>
                  </a:lnTo>
                  <a:lnTo>
                    <a:pt x="1384300" y="1387475"/>
                  </a:lnTo>
                  <a:lnTo>
                    <a:pt x="1412875" y="1317625"/>
                  </a:lnTo>
                  <a:lnTo>
                    <a:pt x="1482725" y="1254125"/>
                  </a:lnTo>
                  <a:lnTo>
                    <a:pt x="1476375" y="1165225"/>
                  </a:lnTo>
                  <a:lnTo>
                    <a:pt x="1539875" y="1101725"/>
                  </a:lnTo>
                  <a:lnTo>
                    <a:pt x="1685925" y="1047750"/>
                  </a:lnTo>
                  <a:lnTo>
                    <a:pt x="1898650" y="958850"/>
                  </a:lnTo>
                  <a:lnTo>
                    <a:pt x="1968500" y="869950"/>
                  </a:lnTo>
                  <a:lnTo>
                    <a:pt x="1971675" y="784225"/>
                  </a:lnTo>
                  <a:lnTo>
                    <a:pt x="2006600" y="755650"/>
                  </a:lnTo>
                  <a:lnTo>
                    <a:pt x="2047875" y="720725"/>
                  </a:lnTo>
                  <a:lnTo>
                    <a:pt x="2066925" y="698500"/>
                  </a:lnTo>
                  <a:lnTo>
                    <a:pt x="1993900" y="704850"/>
                  </a:lnTo>
                  <a:lnTo>
                    <a:pt x="1927225" y="742950"/>
                  </a:lnTo>
                  <a:lnTo>
                    <a:pt x="1708150" y="841375"/>
                  </a:lnTo>
                  <a:lnTo>
                    <a:pt x="1625600" y="879475"/>
                  </a:lnTo>
                  <a:lnTo>
                    <a:pt x="1577975" y="879475"/>
                  </a:lnTo>
                  <a:lnTo>
                    <a:pt x="1520825" y="854075"/>
                  </a:lnTo>
                  <a:lnTo>
                    <a:pt x="1530350" y="965200"/>
                  </a:lnTo>
                  <a:lnTo>
                    <a:pt x="1460500" y="927100"/>
                  </a:lnTo>
                  <a:lnTo>
                    <a:pt x="1416050" y="952500"/>
                  </a:lnTo>
                  <a:lnTo>
                    <a:pt x="1343025" y="949325"/>
                  </a:lnTo>
                  <a:lnTo>
                    <a:pt x="1311275" y="892175"/>
                  </a:lnTo>
                  <a:lnTo>
                    <a:pt x="1254125" y="844550"/>
                  </a:lnTo>
                  <a:lnTo>
                    <a:pt x="1190625" y="793750"/>
                  </a:lnTo>
                  <a:lnTo>
                    <a:pt x="1136650" y="730250"/>
                  </a:lnTo>
                  <a:lnTo>
                    <a:pt x="1117600" y="635000"/>
                  </a:lnTo>
                  <a:lnTo>
                    <a:pt x="1139825" y="577850"/>
                  </a:lnTo>
                  <a:lnTo>
                    <a:pt x="1222375" y="622300"/>
                  </a:lnTo>
                  <a:lnTo>
                    <a:pt x="1289050" y="600075"/>
                  </a:lnTo>
                  <a:lnTo>
                    <a:pt x="1349375" y="587375"/>
                  </a:lnTo>
                  <a:lnTo>
                    <a:pt x="1349375" y="498475"/>
                  </a:lnTo>
                  <a:lnTo>
                    <a:pt x="1273175" y="482600"/>
                  </a:lnTo>
                  <a:lnTo>
                    <a:pt x="1203325" y="434975"/>
                  </a:lnTo>
                  <a:lnTo>
                    <a:pt x="1190625" y="342900"/>
                  </a:lnTo>
                  <a:lnTo>
                    <a:pt x="1111250" y="304800"/>
                  </a:lnTo>
                  <a:lnTo>
                    <a:pt x="1047750" y="247650"/>
                  </a:lnTo>
                  <a:lnTo>
                    <a:pt x="971550" y="158750"/>
                  </a:lnTo>
                  <a:lnTo>
                    <a:pt x="930275" y="47625"/>
                  </a:lnTo>
                  <a:lnTo>
                    <a:pt x="892175" y="3175"/>
                  </a:lnTo>
                  <a:lnTo>
                    <a:pt x="904875" y="165100"/>
                  </a:lnTo>
                  <a:lnTo>
                    <a:pt x="911225" y="273050"/>
                  </a:lnTo>
                  <a:lnTo>
                    <a:pt x="869950" y="314325"/>
                  </a:lnTo>
                  <a:lnTo>
                    <a:pt x="787400" y="304800"/>
                  </a:lnTo>
                  <a:lnTo>
                    <a:pt x="727075" y="279400"/>
                  </a:lnTo>
                  <a:lnTo>
                    <a:pt x="644525" y="241300"/>
                  </a:lnTo>
                  <a:lnTo>
                    <a:pt x="647700" y="200025"/>
                  </a:lnTo>
                  <a:lnTo>
                    <a:pt x="609600" y="152400"/>
                  </a:lnTo>
                  <a:lnTo>
                    <a:pt x="587375" y="79375"/>
                  </a:lnTo>
                  <a:lnTo>
                    <a:pt x="536575" y="66675"/>
                  </a:lnTo>
                  <a:lnTo>
                    <a:pt x="492125" y="73025"/>
                  </a:lnTo>
                  <a:lnTo>
                    <a:pt x="403225" y="25400"/>
                  </a:lnTo>
                  <a:lnTo>
                    <a:pt x="250825" y="0"/>
                  </a:lnTo>
                  <a:lnTo>
                    <a:pt x="190500" y="19050"/>
                  </a:lnTo>
                  <a:lnTo>
                    <a:pt x="44450" y="19050"/>
                  </a:lnTo>
                  <a:lnTo>
                    <a:pt x="0" y="79375"/>
                  </a:lnTo>
                  <a:lnTo>
                    <a:pt x="47625" y="123825"/>
                  </a:lnTo>
                  <a:lnTo>
                    <a:pt x="66675" y="269875"/>
                  </a:lnTo>
                  <a:lnTo>
                    <a:pt x="123825" y="288925"/>
                  </a:lnTo>
                  <a:lnTo>
                    <a:pt x="171450" y="361950"/>
                  </a:lnTo>
                  <a:lnTo>
                    <a:pt x="152400" y="431800"/>
                  </a:lnTo>
                  <a:lnTo>
                    <a:pt x="133350" y="498475"/>
                  </a:lnTo>
                  <a:lnTo>
                    <a:pt x="273050" y="555625"/>
                  </a:lnTo>
                  <a:lnTo>
                    <a:pt x="361950" y="628650"/>
                  </a:lnTo>
                  <a:lnTo>
                    <a:pt x="406400" y="733425"/>
                  </a:lnTo>
                  <a:lnTo>
                    <a:pt x="390525" y="828675"/>
                  </a:lnTo>
                  <a:lnTo>
                    <a:pt x="323850" y="917575"/>
                  </a:lnTo>
                  <a:lnTo>
                    <a:pt x="266700" y="990600"/>
                  </a:lnTo>
                  <a:close/>
                </a:path>
              </a:pathLst>
            </a:custGeom>
            <a:solidFill>
              <a:srgbClr val="FF8CE7"/>
            </a:solidFill>
            <a:ln w="9525" cap="flat" cmpd="sng" algn="ctr">
              <a:solidFill>
                <a:sysClr val="windowText" lastClr="000000">
                  <a:lumMod val="65000"/>
                  <a:lumOff val="35000"/>
                </a:sys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0" name="Freeform 2">
              <a:extLst>
                <a:ext uri="{FF2B5EF4-FFF2-40B4-BE49-F238E27FC236}">
                  <a16:creationId xmlns:a16="http://schemas.microsoft.com/office/drawing/2014/main" id="{D3654486-8E18-97AB-15EC-2DB3F1D589B4}"/>
                </a:ext>
              </a:extLst>
            </p:cNvPr>
            <p:cNvSpPr/>
            <p:nvPr/>
          </p:nvSpPr>
          <p:spPr>
            <a:xfrm>
              <a:off x="6869329" y="4701675"/>
              <a:ext cx="215900" cy="117475"/>
            </a:xfrm>
            <a:custGeom>
              <a:avLst/>
              <a:gdLst>
                <a:gd name="connsiteX0" fmla="*/ 0 w 215900"/>
                <a:gd name="connsiteY0" fmla="*/ 47625 h 117475"/>
                <a:gd name="connsiteX1" fmla="*/ 15875 w 215900"/>
                <a:gd name="connsiteY1" fmla="*/ 101600 h 117475"/>
                <a:gd name="connsiteX2" fmla="*/ 66675 w 215900"/>
                <a:gd name="connsiteY2" fmla="*/ 114300 h 117475"/>
                <a:gd name="connsiteX3" fmla="*/ 111125 w 215900"/>
                <a:gd name="connsiteY3" fmla="*/ 117475 h 117475"/>
                <a:gd name="connsiteX4" fmla="*/ 155575 w 215900"/>
                <a:gd name="connsiteY4" fmla="*/ 98425 h 117475"/>
                <a:gd name="connsiteX5" fmla="*/ 187325 w 215900"/>
                <a:gd name="connsiteY5" fmla="*/ 111125 h 117475"/>
                <a:gd name="connsiteX6" fmla="*/ 187325 w 215900"/>
                <a:gd name="connsiteY6" fmla="*/ 111125 h 117475"/>
                <a:gd name="connsiteX7" fmla="*/ 215900 w 215900"/>
                <a:gd name="connsiteY7" fmla="*/ 79375 h 117475"/>
                <a:gd name="connsiteX8" fmla="*/ 193675 w 215900"/>
                <a:gd name="connsiteY8" fmla="*/ 53975 h 117475"/>
                <a:gd name="connsiteX9" fmla="*/ 200025 w 215900"/>
                <a:gd name="connsiteY9" fmla="*/ 12700 h 117475"/>
                <a:gd name="connsiteX10" fmla="*/ 171450 w 215900"/>
                <a:gd name="connsiteY10" fmla="*/ 0 h 117475"/>
                <a:gd name="connsiteX11" fmla="*/ 142875 w 215900"/>
                <a:gd name="connsiteY11" fmla="*/ 31750 h 117475"/>
                <a:gd name="connsiteX12" fmla="*/ 98425 w 215900"/>
                <a:gd name="connsiteY12" fmla="*/ 76200 h 117475"/>
                <a:gd name="connsiteX13" fmla="*/ 66675 w 215900"/>
                <a:gd name="connsiteY13" fmla="*/ 76200 h 117475"/>
                <a:gd name="connsiteX14" fmla="*/ 0 w 215900"/>
                <a:gd name="connsiteY14" fmla="*/ 47625 h 11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5900" h="117475">
                  <a:moveTo>
                    <a:pt x="0" y="47625"/>
                  </a:moveTo>
                  <a:lnTo>
                    <a:pt x="15875" y="101600"/>
                  </a:lnTo>
                  <a:lnTo>
                    <a:pt x="66675" y="114300"/>
                  </a:lnTo>
                  <a:lnTo>
                    <a:pt x="111125" y="117475"/>
                  </a:lnTo>
                  <a:lnTo>
                    <a:pt x="155575" y="98425"/>
                  </a:lnTo>
                  <a:lnTo>
                    <a:pt x="187325" y="111125"/>
                  </a:lnTo>
                  <a:lnTo>
                    <a:pt x="187325" y="111125"/>
                  </a:lnTo>
                  <a:lnTo>
                    <a:pt x="215900" y="79375"/>
                  </a:lnTo>
                  <a:lnTo>
                    <a:pt x="193675" y="53975"/>
                  </a:lnTo>
                  <a:lnTo>
                    <a:pt x="200025" y="12700"/>
                  </a:lnTo>
                  <a:lnTo>
                    <a:pt x="171450" y="0"/>
                  </a:lnTo>
                  <a:lnTo>
                    <a:pt x="142875" y="31750"/>
                  </a:lnTo>
                  <a:lnTo>
                    <a:pt x="98425" y="76200"/>
                  </a:lnTo>
                  <a:lnTo>
                    <a:pt x="66675" y="76200"/>
                  </a:lnTo>
                  <a:lnTo>
                    <a:pt x="0" y="47625"/>
                  </a:lnTo>
                  <a:close/>
                </a:path>
              </a:pathLst>
            </a:custGeom>
            <a:solidFill>
              <a:srgbClr val="FF8CE7"/>
            </a:solidFill>
            <a:ln w="9525" cap="flat" cmpd="sng" algn="ctr">
              <a:solidFill>
                <a:sysClr val="windowText" lastClr="000000">
                  <a:lumMod val="65000"/>
                  <a:lumOff val="35000"/>
                </a:sys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1" name="Freeform 9">
              <a:extLst>
                <a:ext uri="{FF2B5EF4-FFF2-40B4-BE49-F238E27FC236}">
                  <a16:creationId xmlns:a16="http://schemas.microsoft.com/office/drawing/2014/main" id="{8A324C61-5136-7D2F-752A-85F707BE13DA}"/>
                </a:ext>
              </a:extLst>
            </p:cNvPr>
            <p:cNvSpPr/>
            <p:nvPr/>
          </p:nvSpPr>
          <p:spPr>
            <a:xfrm>
              <a:off x="7078879" y="3980950"/>
              <a:ext cx="622300" cy="527050"/>
            </a:xfrm>
            <a:custGeom>
              <a:avLst/>
              <a:gdLst>
                <a:gd name="connsiteX0" fmla="*/ 0 w 622300"/>
                <a:gd name="connsiteY0" fmla="*/ 82550 h 527050"/>
                <a:gd name="connsiteX1" fmla="*/ 44450 w 622300"/>
                <a:gd name="connsiteY1" fmla="*/ 225425 h 527050"/>
                <a:gd name="connsiteX2" fmla="*/ 79375 w 622300"/>
                <a:gd name="connsiteY2" fmla="*/ 361950 h 527050"/>
                <a:gd name="connsiteX3" fmla="*/ 53975 w 622300"/>
                <a:gd name="connsiteY3" fmla="*/ 422275 h 527050"/>
                <a:gd name="connsiteX4" fmla="*/ 92075 w 622300"/>
                <a:gd name="connsiteY4" fmla="*/ 460375 h 527050"/>
                <a:gd name="connsiteX5" fmla="*/ 92075 w 622300"/>
                <a:gd name="connsiteY5" fmla="*/ 520700 h 527050"/>
                <a:gd name="connsiteX6" fmla="*/ 149225 w 622300"/>
                <a:gd name="connsiteY6" fmla="*/ 527050 h 527050"/>
                <a:gd name="connsiteX7" fmla="*/ 215900 w 622300"/>
                <a:gd name="connsiteY7" fmla="*/ 482600 h 527050"/>
                <a:gd name="connsiteX8" fmla="*/ 288925 w 622300"/>
                <a:gd name="connsiteY8" fmla="*/ 466725 h 527050"/>
                <a:gd name="connsiteX9" fmla="*/ 355600 w 622300"/>
                <a:gd name="connsiteY9" fmla="*/ 387350 h 527050"/>
                <a:gd name="connsiteX10" fmla="*/ 381000 w 622300"/>
                <a:gd name="connsiteY10" fmla="*/ 415925 h 527050"/>
                <a:gd name="connsiteX11" fmla="*/ 415925 w 622300"/>
                <a:gd name="connsiteY11" fmla="*/ 415925 h 527050"/>
                <a:gd name="connsiteX12" fmla="*/ 428625 w 622300"/>
                <a:gd name="connsiteY12" fmla="*/ 476250 h 527050"/>
                <a:gd name="connsiteX13" fmla="*/ 473075 w 622300"/>
                <a:gd name="connsiteY13" fmla="*/ 469900 h 527050"/>
                <a:gd name="connsiteX14" fmla="*/ 488950 w 622300"/>
                <a:gd name="connsiteY14" fmla="*/ 400050 h 527050"/>
                <a:gd name="connsiteX15" fmla="*/ 501650 w 622300"/>
                <a:gd name="connsiteY15" fmla="*/ 342900 h 527050"/>
                <a:gd name="connsiteX16" fmla="*/ 533400 w 622300"/>
                <a:gd name="connsiteY16" fmla="*/ 339725 h 527050"/>
                <a:gd name="connsiteX17" fmla="*/ 558800 w 622300"/>
                <a:gd name="connsiteY17" fmla="*/ 400050 h 527050"/>
                <a:gd name="connsiteX18" fmla="*/ 590550 w 622300"/>
                <a:gd name="connsiteY18" fmla="*/ 415925 h 527050"/>
                <a:gd name="connsiteX19" fmla="*/ 622300 w 622300"/>
                <a:gd name="connsiteY19" fmla="*/ 346075 h 527050"/>
                <a:gd name="connsiteX20" fmla="*/ 615950 w 622300"/>
                <a:gd name="connsiteY20" fmla="*/ 279400 h 527050"/>
                <a:gd name="connsiteX21" fmla="*/ 577850 w 622300"/>
                <a:gd name="connsiteY21" fmla="*/ 295275 h 527050"/>
                <a:gd name="connsiteX22" fmla="*/ 558800 w 622300"/>
                <a:gd name="connsiteY22" fmla="*/ 250825 h 527050"/>
                <a:gd name="connsiteX23" fmla="*/ 514350 w 622300"/>
                <a:gd name="connsiteY23" fmla="*/ 269875 h 527050"/>
                <a:gd name="connsiteX24" fmla="*/ 501650 w 622300"/>
                <a:gd name="connsiteY24" fmla="*/ 200025 h 527050"/>
                <a:gd name="connsiteX25" fmla="*/ 466725 w 622300"/>
                <a:gd name="connsiteY25" fmla="*/ 209550 h 527050"/>
                <a:gd name="connsiteX26" fmla="*/ 409575 w 622300"/>
                <a:gd name="connsiteY26" fmla="*/ 203200 h 527050"/>
                <a:gd name="connsiteX27" fmla="*/ 412750 w 622300"/>
                <a:gd name="connsiteY27" fmla="*/ 158750 h 527050"/>
                <a:gd name="connsiteX28" fmla="*/ 412750 w 622300"/>
                <a:gd name="connsiteY28" fmla="*/ 158750 h 527050"/>
                <a:gd name="connsiteX29" fmla="*/ 311150 w 622300"/>
                <a:gd name="connsiteY29" fmla="*/ 187325 h 527050"/>
                <a:gd name="connsiteX30" fmla="*/ 263525 w 622300"/>
                <a:gd name="connsiteY30" fmla="*/ 215900 h 527050"/>
                <a:gd name="connsiteX31" fmla="*/ 203200 w 622300"/>
                <a:gd name="connsiteY31" fmla="*/ 190500 h 527050"/>
                <a:gd name="connsiteX32" fmla="*/ 180975 w 622300"/>
                <a:gd name="connsiteY32" fmla="*/ 171450 h 527050"/>
                <a:gd name="connsiteX33" fmla="*/ 149225 w 622300"/>
                <a:gd name="connsiteY33" fmla="*/ 215900 h 527050"/>
                <a:gd name="connsiteX34" fmla="*/ 120650 w 622300"/>
                <a:gd name="connsiteY34" fmla="*/ 146050 h 527050"/>
                <a:gd name="connsiteX35" fmla="*/ 104775 w 622300"/>
                <a:gd name="connsiteY35" fmla="*/ 73025 h 527050"/>
                <a:gd name="connsiteX36" fmla="*/ 95250 w 622300"/>
                <a:gd name="connsiteY36" fmla="*/ 0 h 527050"/>
                <a:gd name="connsiteX37" fmla="*/ 38100 w 622300"/>
                <a:gd name="connsiteY37" fmla="*/ 15875 h 527050"/>
                <a:gd name="connsiteX38" fmla="*/ 0 w 622300"/>
                <a:gd name="connsiteY38" fmla="*/ 82550 h 527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22300" h="527050">
                  <a:moveTo>
                    <a:pt x="0" y="82550"/>
                  </a:moveTo>
                  <a:lnTo>
                    <a:pt x="44450" y="225425"/>
                  </a:lnTo>
                  <a:lnTo>
                    <a:pt x="79375" y="361950"/>
                  </a:lnTo>
                  <a:lnTo>
                    <a:pt x="53975" y="422275"/>
                  </a:lnTo>
                  <a:lnTo>
                    <a:pt x="92075" y="460375"/>
                  </a:lnTo>
                  <a:lnTo>
                    <a:pt x="92075" y="520700"/>
                  </a:lnTo>
                  <a:lnTo>
                    <a:pt x="149225" y="527050"/>
                  </a:lnTo>
                  <a:lnTo>
                    <a:pt x="215900" y="482600"/>
                  </a:lnTo>
                  <a:lnTo>
                    <a:pt x="288925" y="466725"/>
                  </a:lnTo>
                  <a:lnTo>
                    <a:pt x="355600" y="387350"/>
                  </a:lnTo>
                  <a:lnTo>
                    <a:pt x="381000" y="415925"/>
                  </a:lnTo>
                  <a:lnTo>
                    <a:pt x="415925" y="415925"/>
                  </a:lnTo>
                  <a:lnTo>
                    <a:pt x="428625" y="476250"/>
                  </a:lnTo>
                  <a:lnTo>
                    <a:pt x="473075" y="469900"/>
                  </a:lnTo>
                  <a:lnTo>
                    <a:pt x="488950" y="400050"/>
                  </a:lnTo>
                  <a:lnTo>
                    <a:pt x="501650" y="342900"/>
                  </a:lnTo>
                  <a:lnTo>
                    <a:pt x="533400" y="339725"/>
                  </a:lnTo>
                  <a:lnTo>
                    <a:pt x="558800" y="400050"/>
                  </a:lnTo>
                  <a:lnTo>
                    <a:pt x="590550" y="415925"/>
                  </a:lnTo>
                  <a:lnTo>
                    <a:pt x="622300" y="346075"/>
                  </a:lnTo>
                  <a:lnTo>
                    <a:pt x="615950" y="279400"/>
                  </a:lnTo>
                  <a:lnTo>
                    <a:pt x="577850" y="295275"/>
                  </a:lnTo>
                  <a:lnTo>
                    <a:pt x="558800" y="250825"/>
                  </a:lnTo>
                  <a:lnTo>
                    <a:pt x="514350" y="269875"/>
                  </a:lnTo>
                  <a:lnTo>
                    <a:pt x="501650" y="200025"/>
                  </a:lnTo>
                  <a:lnTo>
                    <a:pt x="466725" y="209550"/>
                  </a:lnTo>
                  <a:lnTo>
                    <a:pt x="409575" y="203200"/>
                  </a:lnTo>
                  <a:lnTo>
                    <a:pt x="412750" y="158750"/>
                  </a:lnTo>
                  <a:lnTo>
                    <a:pt x="412750" y="158750"/>
                  </a:lnTo>
                  <a:lnTo>
                    <a:pt x="311150" y="187325"/>
                  </a:lnTo>
                  <a:lnTo>
                    <a:pt x="263525" y="215900"/>
                  </a:lnTo>
                  <a:lnTo>
                    <a:pt x="203200" y="190500"/>
                  </a:lnTo>
                  <a:lnTo>
                    <a:pt x="180975" y="171450"/>
                  </a:lnTo>
                  <a:lnTo>
                    <a:pt x="149225" y="215900"/>
                  </a:lnTo>
                  <a:lnTo>
                    <a:pt x="120650" y="146050"/>
                  </a:lnTo>
                  <a:lnTo>
                    <a:pt x="104775" y="73025"/>
                  </a:lnTo>
                  <a:lnTo>
                    <a:pt x="95250" y="0"/>
                  </a:lnTo>
                  <a:lnTo>
                    <a:pt x="38100" y="15875"/>
                  </a:lnTo>
                  <a:lnTo>
                    <a:pt x="0" y="82550"/>
                  </a:lnTo>
                  <a:close/>
                </a:path>
              </a:pathLst>
            </a:custGeom>
            <a:solidFill>
              <a:srgbClr val="FF8CE7"/>
            </a:solidFill>
            <a:ln w="9525" cap="flat" cmpd="sng" algn="ctr">
              <a:solidFill>
                <a:sysClr val="windowText" lastClr="000000">
                  <a:lumMod val="65000"/>
                  <a:lumOff val="35000"/>
                </a:sys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2" name="Freeform 11">
              <a:extLst>
                <a:ext uri="{FF2B5EF4-FFF2-40B4-BE49-F238E27FC236}">
                  <a16:creationId xmlns:a16="http://schemas.microsoft.com/office/drawing/2014/main" id="{61BAD34F-A3F8-FC80-0117-1A71B38DFA5A}"/>
                </a:ext>
              </a:extLst>
            </p:cNvPr>
            <p:cNvSpPr/>
            <p:nvPr/>
          </p:nvSpPr>
          <p:spPr>
            <a:xfrm>
              <a:off x="5970804" y="3403100"/>
              <a:ext cx="1120775" cy="869950"/>
            </a:xfrm>
            <a:custGeom>
              <a:avLst/>
              <a:gdLst>
                <a:gd name="connsiteX0" fmla="*/ 1114425 w 1120775"/>
                <a:gd name="connsiteY0" fmla="*/ 593725 h 869950"/>
                <a:gd name="connsiteX1" fmla="*/ 1082675 w 1120775"/>
                <a:gd name="connsiteY1" fmla="*/ 615950 h 869950"/>
                <a:gd name="connsiteX2" fmla="*/ 1025525 w 1120775"/>
                <a:gd name="connsiteY2" fmla="*/ 612775 h 869950"/>
                <a:gd name="connsiteX3" fmla="*/ 949325 w 1120775"/>
                <a:gd name="connsiteY3" fmla="*/ 654050 h 869950"/>
                <a:gd name="connsiteX4" fmla="*/ 771525 w 1120775"/>
                <a:gd name="connsiteY4" fmla="*/ 736600 h 869950"/>
                <a:gd name="connsiteX5" fmla="*/ 631825 w 1120775"/>
                <a:gd name="connsiteY5" fmla="*/ 800100 h 869950"/>
                <a:gd name="connsiteX6" fmla="*/ 584200 w 1120775"/>
                <a:gd name="connsiteY6" fmla="*/ 784225 h 869950"/>
                <a:gd name="connsiteX7" fmla="*/ 552450 w 1120775"/>
                <a:gd name="connsiteY7" fmla="*/ 752475 h 869950"/>
                <a:gd name="connsiteX8" fmla="*/ 520700 w 1120775"/>
                <a:gd name="connsiteY8" fmla="*/ 755650 h 869950"/>
                <a:gd name="connsiteX9" fmla="*/ 517525 w 1120775"/>
                <a:gd name="connsiteY9" fmla="*/ 825500 h 869950"/>
                <a:gd name="connsiteX10" fmla="*/ 517525 w 1120775"/>
                <a:gd name="connsiteY10" fmla="*/ 825500 h 869950"/>
                <a:gd name="connsiteX11" fmla="*/ 482600 w 1120775"/>
                <a:gd name="connsiteY11" fmla="*/ 844550 h 869950"/>
                <a:gd name="connsiteX12" fmla="*/ 425450 w 1120775"/>
                <a:gd name="connsiteY12" fmla="*/ 869950 h 869950"/>
                <a:gd name="connsiteX13" fmla="*/ 374650 w 1120775"/>
                <a:gd name="connsiteY13" fmla="*/ 847725 h 869950"/>
                <a:gd name="connsiteX14" fmla="*/ 336550 w 1120775"/>
                <a:gd name="connsiteY14" fmla="*/ 790575 h 869950"/>
                <a:gd name="connsiteX15" fmla="*/ 266700 w 1120775"/>
                <a:gd name="connsiteY15" fmla="*/ 736600 h 869950"/>
                <a:gd name="connsiteX16" fmla="*/ 209550 w 1120775"/>
                <a:gd name="connsiteY16" fmla="*/ 676275 h 869950"/>
                <a:gd name="connsiteX17" fmla="*/ 184150 w 1120775"/>
                <a:gd name="connsiteY17" fmla="*/ 615950 h 869950"/>
                <a:gd name="connsiteX18" fmla="*/ 184150 w 1120775"/>
                <a:gd name="connsiteY18" fmla="*/ 565150 h 869950"/>
                <a:gd name="connsiteX19" fmla="*/ 241300 w 1120775"/>
                <a:gd name="connsiteY19" fmla="*/ 596900 h 869950"/>
                <a:gd name="connsiteX20" fmla="*/ 317500 w 1120775"/>
                <a:gd name="connsiteY20" fmla="*/ 574675 h 869950"/>
                <a:gd name="connsiteX21" fmla="*/ 393700 w 1120775"/>
                <a:gd name="connsiteY21" fmla="*/ 558800 h 869950"/>
                <a:gd name="connsiteX22" fmla="*/ 409575 w 1120775"/>
                <a:gd name="connsiteY22" fmla="*/ 514350 h 869950"/>
                <a:gd name="connsiteX23" fmla="*/ 400050 w 1120775"/>
                <a:gd name="connsiteY23" fmla="*/ 419100 h 869950"/>
                <a:gd name="connsiteX24" fmla="*/ 361950 w 1120775"/>
                <a:gd name="connsiteY24" fmla="*/ 400050 h 869950"/>
                <a:gd name="connsiteX25" fmla="*/ 295275 w 1120775"/>
                <a:gd name="connsiteY25" fmla="*/ 377825 h 869950"/>
                <a:gd name="connsiteX26" fmla="*/ 247650 w 1120775"/>
                <a:gd name="connsiteY26" fmla="*/ 346075 h 869950"/>
                <a:gd name="connsiteX27" fmla="*/ 263525 w 1120775"/>
                <a:gd name="connsiteY27" fmla="*/ 269875 h 869950"/>
                <a:gd name="connsiteX28" fmla="*/ 206375 w 1120775"/>
                <a:gd name="connsiteY28" fmla="*/ 238125 h 869950"/>
                <a:gd name="connsiteX29" fmla="*/ 152400 w 1120775"/>
                <a:gd name="connsiteY29" fmla="*/ 219075 h 869950"/>
                <a:gd name="connsiteX30" fmla="*/ 79375 w 1120775"/>
                <a:gd name="connsiteY30" fmla="*/ 127000 h 869950"/>
                <a:gd name="connsiteX31" fmla="*/ 22225 w 1120775"/>
                <a:gd name="connsiteY31" fmla="*/ 66675 h 869950"/>
                <a:gd name="connsiteX32" fmla="*/ 0 w 1120775"/>
                <a:gd name="connsiteY32" fmla="*/ 0 h 869950"/>
                <a:gd name="connsiteX33" fmla="*/ 117475 w 1120775"/>
                <a:gd name="connsiteY33" fmla="*/ 76200 h 869950"/>
                <a:gd name="connsiteX34" fmla="*/ 254000 w 1120775"/>
                <a:gd name="connsiteY34" fmla="*/ 149225 h 869950"/>
                <a:gd name="connsiteX35" fmla="*/ 352425 w 1120775"/>
                <a:gd name="connsiteY35" fmla="*/ 212725 h 869950"/>
                <a:gd name="connsiteX36" fmla="*/ 403225 w 1120775"/>
                <a:gd name="connsiteY36" fmla="*/ 266700 h 869950"/>
                <a:gd name="connsiteX37" fmla="*/ 403225 w 1120775"/>
                <a:gd name="connsiteY37" fmla="*/ 307975 h 869950"/>
                <a:gd name="connsiteX38" fmla="*/ 498475 w 1120775"/>
                <a:gd name="connsiteY38" fmla="*/ 320675 h 869950"/>
                <a:gd name="connsiteX39" fmla="*/ 593725 w 1120775"/>
                <a:gd name="connsiteY39" fmla="*/ 342900 h 869950"/>
                <a:gd name="connsiteX40" fmla="*/ 663575 w 1120775"/>
                <a:gd name="connsiteY40" fmla="*/ 346075 h 869950"/>
                <a:gd name="connsiteX41" fmla="*/ 781050 w 1120775"/>
                <a:gd name="connsiteY41" fmla="*/ 333375 h 869950"/>
                <a:gd name="connsiteX42" fmla="*/ 835025 w 1120775"/>
                <a:gd name="connsiteY42" fmla="*/ 381000 h 869950"/>
                <a:gd name="connsiteX43" fmla="*/ 908050 w 1120775"/>
                <a:gd name="connsiteY43" fmla="*/ 415925 h 869950"/>
                <a:gd name="connsiteX44" fmla="*/ 958850 w 1120775"/>
                <a:gd name="connsiteY44" fmla="*/ 396875 h 869950"/>
                <a:gd name="connsiteX45" fmla="*/ 1041400 w 1120775"/>
                <a:gd name="connsiteY45" fmla="*/ 434975 h 869950"/>
                <a:gd name="connsiteX46" fmla="*/ 1120775 w 1120775"/>
                <a:gd name="connsiteY46" fmla="*/ 511175 h 869950"/>
                <a:gd name="connsiteX47" fmla="*/ 1114425 w 1120775"/>
                <a:gd name="connsiteY47" fmla="*/ 593725 h 869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20775" h="869950">
                  <a:moveTo>
                    <a:pt x="1114425" y="593725"/>
                  </a:moveTo>
                  <a:lnTo>
                    <a:pt x="1082675" y="615950"/>
                  </a:lnTo>
                  <a:lnTo>
                    <a:pt x="1025525" y="612775"/>
                  </a:lnTo>
                  <a:lnTo>
                    <a:pt x="949325" y="654050"/>
                  </a:lnTo>
                  <a:lnTo>
                    <a:pt x="771525" y="736600"/>
                  </a:lnTo>
                  <a:lnTo>
                    <a:pt x="631825" y="800100"/>
                  </a:lnTo>
                  <a:lnTo>
                    <a:pt x="584200" y="784225"/>
                  </a:lnTo>
                  <a:lnTo>
                    <a:pt x="552450" y="752475"/>
                  </a:lnTo>
                  <a:lnTo>
                    <a:pt x="520700" y="755650"/>
                  </a:lnTo>
                  <a:lnTo>
                    <a:pt x="517525" y="825500"/>
                  </a:lnTo>
                  <a:lnTo>
                    <a:pt x="517525" y="825500"/>
                  </a:lnTo>
                  <a:lnTo>
                    <a:pt x="482600" y="844550"/>
                  </a:lnTo>
                  <a:lnTo>
                    <a:pt x="425450" y="869950"/>
                  </a:lnTo>
                  <a:lnTo>
                    <a:pt x="374650" y="847725"/>
                  </a:lnTo>
                  <a:lnTo>
                    <a:pt x="336550" y="790575"/>
                  </a:lnTo>
                  <a:lnTo>
                    <a:pt x="266700" y="736600"/>
                  </a:lnTo>
                  <a:lnTo>
                    <a:pt x="209550" y="676275"/>
                  </a:lnTo>
                  <a:lnTo>
                    <a:pt x="184150" y="615950"/>
                  </a:lnTo>
                  <a:lnTo>
                    <a:pt x="184150" y="565150"/>
                  </a:lnTo>
                  <a:lnTo>
                    <a:pt x="241300" y="596900"/>
                  </a:lnTo>
                  <a:lnTo>
                    <a:pt x="317500" y="574675"/>
                  </a:lnTo>
                  <a:lnTo>
                    <a:pt x="393700" y="558800"/>
                  </a:lnTo>
                  <a:lnTo>
                    <a:pt x="409575" y="514350"/>
                  </a:lnTo>
                  <a:lnTo>
                    <a:pt x="400050" y="419100"/>
                  </a:lnTo>
                  <a:lnTo>
                    <a:pt x="361950" y="400050"/>
                  </a:lnTo>
                  <a:lnTo>
                    <a:pt x="295275" y="377825"/>
                  </a:lnTo>
                  <a:lnTo>
                    <a:pt x="247650" y="346075"/>
                  </a:lnTo>
                  <a:lnTo>
                    <a:pt x="263525" y="269875"/>
                  </a:lnTo>
                  <a:lnTo>
                    <a:pt x="206375" y="238125"/>
                  </a:lnTo>
                  <a:lnTo>
                    <a:pt x="152400" y="219075"/>
                  </a:lnTo>
                  <a:lnTo>
                    <a:pt x="79375" y="127000"/>
                  </a:lnTo>
                  <a:lnTo>
                    <a:pt x="22225" y="66675"/>
                  </a:lnTo>
                  <a:lnTo>
                    <a:pt x="0" y="0"/>
                  </a:lnTo>
                  <a:lnTo>
                    <a:pt x="117475" y="76200"/>
                  </a:lnTo>
                  <a:lnTo>
                    <a:pt x="254000" y="149225"/>
                  </a:lnTo>
                  <a:lnTo>
                    <a:pt x="352425" y="212725"/>
                  </a:lnTo>
                  <a:lnTo>
                    <a:pt x="403225" y="266700"/>
                  </a:lnTo>
                  <a:lnTo>
                    <a:pt x="403225" y="307975"/>
                  </a:lnTo>
                  <a:lnTo>
                    <a:pt x="498475" y="320675"/>
                  </a:lnTo>
                  <a:lnTo>
                    <a:pt x="593725" y="342900"/>
                  </a:lnTo>
                  <a:lnTo>
                    <a:pt x="663575" y="346075"/>
                  </a:lnTo>
                  <a:lnTo>
                    <a:pt x="781050" y="333375"/>
                  </a:lnTo>
                  <a:lnTo>
                    <a:pt x="835025" y="381000"/>
                  </a:lnTo>
                  <a:lnTo>
                    <a:pt x="908050" y="415925"/>
                  </a:lnTo>
                  <a:lnTo>
                    <a:pt x="958850" y="396875"/>
                  </a:lnTo>
                  <a:lnTo>
                    <a:pt x="1041400" y="434975"/>
                  </a:lnTo>
                  <a:lnTo>
                    <a:pt x="1120775" y="511175"/>
                  </a:lnTo>
                  <a:lnTo>
                    <a:pt x="1114425" y="593725"/>
                  </a:lnTo>
                  <a:close/>
                </a:path>
              </a:pathLst>
            </a:custGeom>
            <a:solidFill>
              <a:srgbClr val="FF8CE7"/>
            </a:solidFill>
            <a:ln w="9525" cap="flat" cmpd="sng" algn="ctr">
              <a:solidFill>
                <a:sysClr val="windowText" lastClr="000000">
                  <a:lumMod val="65000"/>
                  <a:lumOff val="35000"/>
                </a:sys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3" name="Freeform 13">
              <a:extLst>
                <a:ext uri="{FF2B5EF4-FFF2-40B4-BE49-F238E27FC236}">
                  <a16:creationId xmlns:a16="http://schemas.microsoft.com/office/drawing/2014/main" id="{70EEECB3-006F-C8BD-AAFB-22D53403E352}"/>
                </a:ext>
              </a:extLst>
            </p:cNvPr>
            <p:cNvSpPr/>
            <p:nvPr/>
          </p:nvSpPr>
          <p:spPr>
            <a:xfrm>
              <a:off x="2659523" y="2105013"/>
              <a:ext cx="3090985" cy="1762370"/>
            </a:xfrm>
            <a:custGeom>
              <a:avLst/>
              <a:gdLst>
                <a:gd name="connsiteX0" fmla="*/ 3048000 w 3090985"/>
                <a:gd name="connsiteY0" fmla="*/ 1168400 h 1762370"/>
                <a:gd name="connsiteX1" fmla="*/ 2891693 w 3090985"/>
                <a:gd name="connsiteY1" fmla="*/ 1164493 h 1762370"/>
                <a:gd name="connsiteX2" fmla="*/ 2786185 w 3090985"/>
                <a:gd name="connsiteY2" fmla="*/ 1152770 h 1762370"/>
                <a:gd name="connsiteX3" fmla="*/ 2782277 w 3090985"/>
                <a:gd name="connsiteY3" fmla="*/ 1191847 h 1762370"/>
                <a:gd name="connsiteX4" fmla="*/ 2723662 w 3090985"/>
                <a:gd name="connsiteY4" fmla="*/ 1168400 h 1762370"/>
                <a:gd name="connsiteX5" fmla="*/ 2672862 w 3090985"/>
                <a:gd name="connsiteY5" fmla="*/ 1133231 h 1762370"/>
                <a:gd name="connsiteX6" fmla="*/ 2618154 w 3090985"/>
                <a:gd name="connsiteY6" fmla="*/ 1074616 h 1762370"/>
                <a:gd name="connsiteX7" fmla="*/ 2543908 w 3090985"/>
                <a:gd name="connsiteY7" fmla="*/ 1058985 h 1762370"/>
                <a:gd name="connsiteX8" fmla="*/ 2473569 w 3090985"/>
                <a:gd name="connsiteY8" fmla="*/ 1031631 h 1762370"/>
                <a:gd name="connsiteX9" fmla="*/ 2364154 w 3090985"/>
                <a:gd name="connsiteY9" fmla="*/ 1070708 h 1762370"/>
                <a:gd name="connsiteX10" fmla="*/ 2278185 w 3090985"/>
                <a:gd name="connsiteY10" fmla="*/ 1074616 h 1762370"/>
                <a:gd name="connsiteX11" fmla="*/ 2223477 w 3090985"/>
                <a:gd name="connsiteY11" fmla="*/ 1027724 h 1762370"/>
                <a:gd name="connsiteX12" fmla="*/ 2239108 w 3090985"/>
                <a:gd name="connsiteY12" fmla="*/ 945662 h 1762370"/>
                <a:gd name="connsiteX13" fmla="*/ 2352431 w 3090985"/>
                <a:gd name="connsiteY13" fmla="*/ 930031 h 1762370"/>
                <a:gd name="connsiteX14" fmla="*/ 2418862 w 3090985"/>
                <a:gd name="connsiteY14" fmla="*/ 883139 h 1762370"/>
                <a:gd name="connsiteX15" fmla="*/ 2371969 w 3090985"/>
                <a:gd name="connsiteY15" fmla="*/ 781539 h 1762370"/>
                <a:gd name="connsiteX16" fmla="*/ 2371969 w 3090985"/>
                <a:gd name="connsiteY16" fmla="*/ 676031 h 1762370"/>
                <a:gd name="connsiteX17" fmla="*/ 2321169 w 3090985"/>
                <a:gd name="connsiteY17" fmla="*/ 578339 h 1762370"/>
                <a:gd name="connsiteX18" fmla="*/ 2246923 w 3090985"/>
                <a:gd name="connsiteY18" fmla="*/ 566616 h 1762370"/>
                <a:gd name="connsiteX19" fmla="*/ 2176585 w 3090985"/>
                <a:gd name="connsiteY19" fmla="*/ 535354 h 1762370"/>
                <a:gd name="connsiteX20" fmla="*/ 2137508 w 3090985"/>
                <a:gd name="connsiteY20" fmla="*/ 570524 h 1762370"/>
                <a:gd name="connsiteX21" fmla="*/ 2102339 w 3090985"/>
                <a:gd name="connsiteY21" fmla="*/ 547077 h 1762370"/>
                <a:gd name="connsiteX22" fmla="*/ 2098431 w 3090985"/>
                <a:gd name="connsiteY22" fmla="*/ 488462 h 1762370"/>
                <a:gd name="connsiteX23" fmla="*/ 2020277 w 3090985"/>
                <a:gd name="connsiteY23" fmla="*/ 465016 h 1762370"/>
                <a:gd name="connsiteX24" fmla="*/ 1957754 w 3090985"/>
                <a:gd name="connsiteY24" fmla="*/ 465016 h 1762370"/>
                <a:gd name="connsiteX25" fmla="*/ 1871785 w 3090985"/>
                <a:gd name="connsiteY25" fmla="*/ 457200 h 1762370"/>
                <a:gd name="connsiteX26" fmla="*/ 1820985 w 3090985"/>
                <a:gd name="connsiteY26" fmla="*/ 480647 h 1762370"/>
                <a:gd name="connsiteX27" fmla="*/ 1860062 w 3090985"/>
                <a:gd name="connsiteY27" fmla="*/ 558800 h 1762370"/>
                <a:gd name="connsiteX28" fmla="*/ 1867877 w 3090985"/>
                <a:gd name="connsiteY28" fmla="*/ 672124 h 1762370"/>
                <a:gd name="connsiteX29" fmla="*/ 1910862 w 3090985"/>
                <a:gd name="connsiteY29" fmla="*/ 738554 h 1762370"/>
                <a:gd name="connsiteX30" fmla="*/ 1953846 w 3090985"/>
                <a:gd name="connsiteY30" fmla="*/ 762000 h 1762370"/>
                <a:gd name="connsiteX31" fmla="*/ 1949939 w 3090985"/>
                <a:gd name="connsiteY31" fmla="*/ 851877 h 1762370"/>
                <a:gd name="connsiteX32" fmla="*/ 1875693 w 3090985"/>
                <a:gd name="connsiteY32" fmla="*/ 937847 h 1762370"/>
                <a:gd name="connsiteX33" fmla="*/ 1793631 w 3090985"/>
                <a:gd name="connsiteY33" fmla="*/ 926124 h 1762370"/>
                <a:gd name="connsiteX34" fmla="*/ 1738923 w 3090985"/>
                <a:gd name="connsiteY34" fmla="*/ 918308 h 1762370"/>
                <a:gd name="connsiteX35" fmla="*/ 1750646 w 3090985"/>
                <a:gd name="connsiteY35" fmla="*/ 988647 h 1762370"/>
                <a:gd name="connsiteX36" fmla="*/ 1723293 w 3090985"/>
                <a:gd name="connsiteY36" fmla="*/ 1086339 h 1762370"/>
                <a:gd name="connsiteX37" fmla="*/ 1719385 w 3090985"/>
                <a:gd name="connsiteY37" fmla="*/ 1180124 h 1762370"/>
                <a:gd name="connsiteX38" fmla="*/ 1695939 w 3090985"/>
                <a:gd name="connsiteY38" fmla="*/ 1242647 h 1762370"/>
                <a:gd name="connsiteX39" fmla="*/ 1649046 w 3090985"/>
                <a:gd name="connsiteY39" fmla="*/ 1230924 h 1762370"/>
                <a:gd name="connsiteX40" fmla="*/ 1649046 w 3090985"/>
                <a:gd name="connsiteY40" fmla="*/ 1230924 h 1762370"/>
                <a:gd name="connsiteX41" fmla="*/ 1649046 w 3090985"/>
                <a:gd name="connsiteY41" fmla="*/ 1230924 h 1762370"/>
                <a:gd name="connsiteX42" fmla="*/ 1594339 w 3090985"/>
                <a:gd name="connsiteY42" fmla="*/ 1281724 h 1762370"/>
                <a:gd name="connsiteX43" fmla="*/ 1586523 w 3090985"/>
                <a:gd name="connsiteY43" fmla="*/ 1363785 h 1762370"/>
                <a:gd name="connsiteX44" fmla="*/ 1500554 w 3090985"/>
                <a:gd name="connsiteY44" fmla="*/ 1465385 h 1762370"/>
                <a:gd name="connsiteX45" fmla="*/ 1445846 w 3090985"/>
                <a:gd name="connsiteY45" fmla="*/ 1621693 h 1762370"/>
                <a:gd name="connsiteX46" fmla="*/ 1418493 w 3090985"/>
                <a:gd name="connsiteY46" fmla="*/ 1711570 h 1762370"/>
                <a:gd name="connsiteX47" fmla="*/ 965200 w 3090985"/>
                <a:gd name="connsiteY47" fmla="*/ 1762370 h 1762370"/>
                <a:gd name="connsiteX48" fmla="*/ 976923 w 3090985"/>
                <a:gd name="connsiteY48" fmla="*/ 1254370 h 1762370"/>
                <a:gd name="connsiteX49" fmla="*/ 840154 w 3090985"/>
                <a:gd name="connsiteY49" fmla="*/ 1250462 h 1762370"/>
                <a:gd name="connsiteX50" fmla="*/ 664308 w 3090985"/>
                <a:gd name="connsiteY50" fmla="*/ 1215293 h 1762370"/>
                <a:gd name="connsiteX51" fmla="*/ 531446 w 3090985"/>
                <a:gd name="connsiteY51" fmla="*/ 1164493 h 1762370"/>
                <a:gd name="connsiteX52" fmla="*/ 488462 w 3090985"/>
                <a:gd name="connsiteY52" fmla="*/ 1121508 h 1762370"/>
                <a:gd name="connsiteX53" fmla="*/ 441569 w 3090985"/>
                <a:gd name="connsiteY53" fmla="*/ 1121508 h 1762370"/>
                <a:gd name="connsiteX54" fmla="*/ 371231 w 3090985"/>
                <a:gd name="connsiteY54" fmla="*/ 1039447 h 1762370"/>
                <a:gd name="connsiteX55" fmla="*/ 293077 w 3090985"/>
                <a:gd name="connsiteY55" fmla="*/ 1047262 h 1762370"/>
                <a:gd name="connsiteX56" fmla="*/ 0 w 3090985"/>
                <a:gd name="connsiteY56" fmla="*/ 726831 h 1762370"/>
                <a:gd name="connsiteX57" fmla="*/ 42985 w 3090985"/>
                <a:gd name="connsiteY57" fmla="*/ 539262 h 1762370"/>
                <a:gd name="connsiteX58" fmla="*/ 121139 w 3090985"/>
                <a:gd name="connsiteY58" fmla="*/ 590062 h 1762370"/>
                <a:gd name="connsiteX59" fmla="*/ 246185 w 3090985"/>
                <a:gd name="connsiteY59" fmla="*/ 676031 h 1762370"/>
                <a:gd name="connsiteX60" fmla="*/ 324339 w 3090985"/>
                <a:gd name="connsiteY60" fmla="*/ 687754 h 1762370"/>
                <a:gd name="connsiteX61" fmla="*/ 339969 w 3090985"/>
                <a:gd name="connsiteY61" fmla="*/ 738554 h 1762370"/>
                <a:gd name="connsiteX62" fmla="*/ 300893 w 3090985"/>
                <a:gd name="connsiteY62" fmla="*/ 769816 h 1762370"/>
                <a:gd name="connsiteX63" fmla="*/ 363416 w 3090985"/>
                <a:gd name="connsiteY63" fmla="*/ 812800 h 1762370"/>
                <a:gd name="connsiteX64" fmla="*/ 445477 w 3090985"/>
                <a:gd name="connsiteY64" fmla="*/ 828431 h 1762370"/>
                <a:gd name="connsiteX65" fmla="*/ 508000 w 3090985"/>
                <a:gd name="connsiteY65" fmla="*/ 801077 h 1762370"/>
                <a:gd name="connsiteX66" fmla="*/ 566616 w 3090985"/>
                <a:gd name="connsiteY66" fmla="*/ 801077 h 1762370"/>
                <a:gd name="connsiteX67" fmla="*/ 601785 w 3090985"/>
                <a:gd name="connsiteY67" fmla="*/ 867508 h 1762370"/>
                <a:gd name="connsiteX68" fmla="*/ 644769 w 3090985"/>
                <a:gd name="connsiteY68" fmla="*/ 832339 h 1762370"/>
                <a:gd name="connsiteX69" fmla="*/ 660400 w 3090985"/>
                <a:gd name="connsiteY69" fmla="*/ 793262 h 1762370"/>
                <a:gd name="connsiteX70" fmla="*/ 703385 w 3090985"/>
                <a:gd name="connsiteY70" fmla="*/ 734647 h 1762370"/>
                <a:gd name="connsiteX71" fmla="*/ 777631 w 3090985"/>
                <a:gd name="connsiteY71" fmla="*/ 703385 h 1762370"/>
                <a:gd name="connsiteX72" fmla="*/ 816708 w 3090985"/>
                <a:gd name="connsiteY72" fmla="*/ 762000 h 1762370"/>
                <a:gd name="connsiteX73" fmla="*/ 887046 w 3090985"/>
                <a:gd name="connsiteY73" fmla="*/ 808893 h 1762370"/>
                <a:gd name="connsiteX74" fmla="*/ 1066800 w 3090985"/>
                <a:gd name="connsiteY74" fmla="*/ 851877 h 1762370"/>
                <a:gd name="connsiteX75" fmla="*/ 1109785 w 3090985"/>
                <a:gd name="connsiteY75" fmla="*/ 742462 h 1762370"/>
                <a:gd name="connsiteX76" fmla="*/ 1043354 w 3090985"/>
                <a:gd name="connsiteY76" fmla="*/ 699477 h 1762370"/>
                <a:gd name="connsiteX77" fmla="*/ 1062893 w 3090985"/>
                <a:gd name="connsiteY77" fmla="*/ 617416 h 1762370"/>
                <a:gd name="connsiteX78" fmla="*/ 1121508 w 3090985"/>
                <a:gd name="connsiteY78" fmla="*/ 578339 h 1762370"/>
                <a:gd name="connsiteX79" fmla="*/ 1211385 w 3090985"/>
                <a:gd name="connsiteY79" fmla="*/ 644770 h 1762370"/>
                <a:gd name="connsiteX80" fmla="*/ 1262185 w 3090985"/>
                <a:gd name="connsiteY80" fmla="*/ 664308 h 1762370"/>
                <a:gd name="connsiteX81" fmla="*/ 1273908 w 3090985"/>
                <a:gd name="connsiteY81" fmla="*/ 613508 h 1762370"/>
                <a:gd name="connsiteX82" fmla="*/ 1195754 w 3090985"/>
                <a:gd name="connsiteY82" fmla="*/ 554893 h 1762370"/>
                <a:gd name="connsiteX83" fmla="*/ 1144954 w 3090985"/>
                <a:gd name="connsiteY83" fmla="*/ 488462 h 1762370"/>
                <a:gd name="connsiteX84" fmla="*/ 1164493 w 3090985"/>
                <a:gd name="connsiteY84" fmla="*/ 386862 h 1762370"/>
                <a:gd name="connsiteX85" fmla="*/ 1176216 w 3090985"/>
                <a:gd name="connsiteY85" fmla="*/ 293077 h 1762370"/>
                <a:gd name="connsiteX86" fmla="*/ 1141046 w 3090985"/>
                <a:gd name="connsiteY86" fmla="*/ 187570 h 1762370"/>
                <a:gd name="connsiteX87" fmla="*/ 1137139 w 3090985"/>
                <a:gd name="connsiteY87" fmla="*/ 78154 h 1762370"/>
                <a:gd name="connsiteX88" fmla="*/ 1187939 w 3090985"/>
                <a:gd name="connsiteY88" fmla="*/ 42985 h 1762370"/>
                <a:gd name="connsiteX89" fmla="*/ 1281723 w 3090985"/>
                <a:gd name="connsiteY89" fmla="*/ 35170 h 1762370"/>
                <a:gd name="connsiteX90" fmla="*/ 1328616 w 3090985"/>
                <a:gd name="connsiteY90" fmla="*/ 62524 h 1762370"/>
                <a:gd name="connsiteX91" fmla="*/ 1316893 w 3090985"/>
                <a:gd name="connsiteY91" fmla="*/ 148493 h 1762370"/>
                <a:gd name="connsiteX92" fmla="*/ 1281723 w 3090985"/>
                <a:gd name="connsiteY92" fmla="*/ 214924 h 1762370"/>
                <a:gd name="connsiteX93" fmla="*/ 1230923 w 3090985"/>
                <a:gd name="connsiteY93" fmla="*/ 218831 h 1762370"/>
                <a:gd name="connsiteX94" fmla="*/ 1238739 w 3090985"/>
                <a:gd name="connsiteY94" fmla="*/ 324339 h 1762370"/>
                <a:gd name="connsiteX95" fmla="*/ 1281723 w 3090985"/>
                <a:gd name="connsiteY95" fmla="*/ 398585 h 1762370"/>
                <a:gd name="connsiteX96" fmla="*/ 1363785 w 3090985"/>
                <a:gd name="connsiteY96" fmla="*/ 492370 h 1762370"/>
                <a:gd name="connsiteX97" fmla="*/ 1359877 w 3090985"/>
                <a:gd name="connsiteY97" fmla="*/ 562708 h 1762370"/>
                <a:gd name="connsiteX98" fmla="*/ 1449754 w 3090985"/>
                <a:gd name="connsiteY98" fmla="*/ 617416 h 1762370"/>
                <a:gd name="connsiteX99" fmla="*/ 1484923 w 3090985"/>
                <a:gd name="connsiteY99" fmla="*/ 699477 h 1762370"/>
                <a:gd name="connsiteX100" fmla="*/ 1524000 w 3090985"/>
                <a:gd name="connsiteY100" fmla="*/ 593970 h 1762370"/>
                <a:gd name="connsiteX101" fmla="*/ 1598246 w 3090985"/>
                <a:gd name="connsiteY101" fmla="*/ 656493 h 1762370"/>
                <a:gd name="connsiteX102" fmla="*/ 1606062 w 3090985"/>
                <a:gd name="connsiteY102" fmla="*/ 765908 h 1762370"/>
                <a:gd name="connsiteX103" fmla="*/ 1668585 w 3090985"/>
                <a:gd name="connsiteY103" fmla="*/ 832339 h 1762370"/>
                <a:gd name="connsiteX104" fmla="*/ 1692031 w 3090985"/>
                <a:gd name="connsiteY104" fmla="*/ 730739 h 1762370"/>
                <a:gd name="connsiteX105" fmla="*/ 1711569 w 3090985"/>
                <a:gd name="connsiteY105" fmla="*/ 625231 h 1762370"/>
                <a:gd name="connsiteX106" fmla="*/ 1641231 w 3090985"/>
                <a:gd name="connsiteY106" fmla="*/ 515816 h 1762370"/>
                <a:gd name="connsiteX107" fmla="*/ 1547446 w 3090985"/>
                <a:gd name="connsiteY107" fmla="*/ 476739 h 1762370"/>
                <a:gd name="connsiteX108" fmla="*/ 1488831 w 3090985"/>
                <a:gd name="connsiteY108" fmla="*/ 410308 h 1762370"/>
                <a:gd name="connsiteX109" fmla="*/ 1434123 w 3090985"/>
                <a:gd name="connsiteY109" fmla="*/ 332154 h 1762370"/>
                <a:gd name="connsiteX110" fmla="*/ 1387231 w 3090985"/>
                <a:gd name="connsiteY110" fmla="*/ 265724 h 1762370"/>
                <a:gd name="connsiteX111" fmla="*/ 1395046 w 3090985"/>
                <a:gd name="connsiteY111" fmla="*/ 144585 h 1762370"/>
                <a:gd name="connsiteX112" fmla="*/ 1426308 w 3090985"/>
                <a:gd name="connsiteY112" fmla="*/ 66431 h 1762370"/>
                <a:gd name="connsiteX113" fmla="*/ 1488831 w 3090985"/>
                <a:gd name="connsiteY113" fmla="*/ 15631 h 1762370"/>
                <a:gd name="connsiteX114" fmla="*/ 1551354 w 3090985"/>
                <a:gd name="connsiteY114" fmla="*/ 23447 h 1762370"/>
                <a:gd name="connsiteX115" fmla="*/ 1512277 w 3090985"/>
                <a:gd name="connsiteY115" fmla="*/ 109416 h 1762370"/>
                <a:gd name="connsiteX116" fmla="*/ 1527908 w 3090985"/>
                <a:gd name="connsiteY116" fmla="*/ 230554 h 1762370"/>
                <a:gd name="connsiteX117" fmla="*/ 1598246 w 3090985"/>
                <a:gd name="connsiteY117" fmla="*/ 332154 h 1762370"/>
                <a:gd name="connsiteX118" fmla="*/ 1578708 w 3090985"/>
                <a:gd name="connsiteY118" fmla="*/ 191477 h 1762370"/>
                <a:gd name="connsiteX119" fmla="*/ 1606062 w 3090985"/>
                <a:gd name="connsiteY119" fmla="*/ 82062 h 1762370"/>
                <a:gd name="connsiteX120" fmla="*/ 1660769 w 3090985"/>
                <a:gd name="connsiteY120" fmla="*/ 7816 h 1762370"/>
                <a:gd name="connsiteX121" fmla="*/ 1805354 w 3090985"/>
                <a:gd name="connsiteY121" fmla="*/ 0 h 1762370"/>
                <a:gd name="connsiteX122" fmla="*/ 1895231 w 3090985"/>
                <a:gd name="connsiteY122" fmla="*/ 117231 h 1762370"/>
                <a:gd name="connsiteX123" fmla="*/ 2028093 w 3090985"/>
                <a:gd name="connsiteY123" fmla="*/ 140677 h 1762370"/>
                <a:gd name="connsiteX124" fmla="*/ 2090616 w 3090985"/>
                <a:gd name="connsiteY124" fmla="*/ 218831 h 1762370"/>
                <a:gd name="connsiteX125" fmla="*/ 2215662 w 3090985"/>
                <a:gd name="connsiteY125" fmla="*/ 226647 h 1762370"/>
                <a:gd name="connsiteX126" fmla="*/ 2325077 w 3090985"/>
                <a:gd name="connsiteY126" fmla="*/ 250093 h 1762370"/>
                <a:gd name="connsiteX127" fmla="*/ 2454031 w 3090985"/>
                <a:gd name="connsiteY127" fmla="*/ 371231 h 1762370"/>
                <a:gd name="connsiteX128" fmla="*/ 2500923 w 3090985"/>
                <a:gd name="connsiteY128" fmla="*/ 457200 h 1762370"/>
                <a:gd name="connsiteX129" fmla="*/ 2590800 w 3090985"/>
                <a:gd name="connsiteY129" fmla="*/ 492370 h 1762370"/>
                <a:gd name="connsiteX130" fmla="*/ 2727569 w 3090985"/>
                <a:gd name="connsiteY130" fmla="*/ 511908 h 1762370"/>
                <a:gd name="connsiteX131" fmla="*/ 2774462 w 3090985"/>
                <a:gd name="connsiteY131" fmla="*/ 547077 h 1762370"/>
                <a:gd name="connsiteX132" fmla="*/ 2891693 w 3090985"/>
                <a:gd name="connsiteY132" fmla="*/ 547077 h 1762370"/>
                <a:gd name="connsiteX133" fmla="*/ 2942493 w 3090985"/>
                <a:gd name="connsiteY133" fmla="*/ 609600 h 1762370"/>
                <a:gd name="connsiteX134" fmla="*/ 2950308 w 3090985"/>
                <a:gd name="connsiteY134" fmla="*/ 695570 h 1762370"/>
                <a:gd name="connsiteX135" fmla="*/ 2989385 w 3090985"/>
                <a:gd name="connsiteY135" fmla="*/ 777631 h 1762370"/>
                <a:gd name="connsiteX136" fmla="*/ 2887785 w 3090985"/>
                <a:gd name="connsiteY136" fmla="*/ 781539 h 1762370"/>
                <a:gd name="connsiteX137" fmla="*/ 2797908 w 3090985"/>
                <a:gd name="connsiteY137" fmla="*/ 715108 h 1762370"/>
                <a:gd name="connsiteX138" fmla="*/ 2696308 w 3090985"/>
                <a:gd name="connsiteY138" fmla="*/ 683847 h 1762370"/>
                <a:gd name="connsiteX139" fmla="*/ 2704123 w 3090985"/>
                <a:gd name="connsiteY139" fmla="*/ 765908 h 1762370"/>
                <a:gd name="connsiteX140" fmla="*/ 2782277 w 3090985"/>
                <a:gd name="connsiteY140" fmla="*/ 804985 h 1762370"/>
                <a:gd name="connsiteX141" fmla="*/ 2911231 w 3090985"/>
                <a:gd name="connsiteY141" fmla="*/ 851877 h 1762370"/>
                <a:gd name="connsiteX142" fmla="*/ 3008923 w 3090985"/>
                <a:gd name="connsiteY142" fmla="*/ 918308 h 1762370"/>
                <a:gd name="connsiteX143" fmla="*/ 3063631 w 3090985"/>
                <a:gd name="connsiteY143" fmla="*/ 984739 h 1762370"/>
                <a:gd name="connsiteX144" fmla="*/ 3090985 w 3090985"/>
                <a:gd name="connsiteY144" fmla="*/ 1066800 h 1762370"/>
                <a:gd name="connsiteX145" fmla="*/ 3028462 w 3090985"/>
                <a:gd name="connsiteY145" fmla="*/ 1043354 h 1762370"/>
                <a:gd name="connsiteX146" fmla="*/ 2958123 w 3090985"/>
                <a:gd name="connsiteY146" fmla="*/ 1039447 h 1762370"/>
                <a:gd name="connsiteX147" fmla="*/ 2809631 w 3090985"/>
                <a:gd name="connsiteY147" fmla="*/ 996462 h 1762370"/>
                <a:gd name="connsiteX148" fmla="*/ 2852616 w 3090985"/>
                <a:gd name="connsiteY148" fmla="*/ 1047262 h 1762370"/>
                <a:gd name="connsiteX149" fmla="*/ 2981569 w 3090985"/>
                <a:gd name="connsiteY149" fmla="*/ 1090247 h 1762370"/>
                <a:gd name="connsiteX150" fmla="*/ 3059723 w 3090985"/>
                <a:gd name="connsiteY150" fmla="*/ 1113693 h 1762370"/>
                <a:gd name="connsiteX151" fmla="*/ 3048000 w 3090985"/>
                <a:gd name="connsiteY151" fmla="*/ 1168400 h 1762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Lst>
              <a:rect l="l" t="t" r="r" b="b"/>
              <a:pathLst>
                <a:path w="3090985" h="1762370">
                  <a:moveTo>
                    <a:pt x="3048000" y="1168400"/>
                  </a:moveTo>
                  <a:lnTo>
                    <a:pt x="2891693" y="1164493"/>
                  </a:lnTo>
                  <a:lnTo>
                    <a:pt x="2786185" y="1152770"/>
                  </a:lnTo>
                  <a:lnTo>
                    <a:pt x="2782277" y="1191847"/>
                  </a:lnTo>
                  <a:lnTo>
                    <a:pt x="2723662" y="1168400"/>
                  </a:lnTo>
                  <a:lnTo>
                    <a:pt x="2672862" y="1133231"/>
                  </a:lnTo>
                  <a:lnTo>
                    <a:pt x="2618154" y="1074616"/>
                  </a:lnTo>
                  <a:lnTo>
                    <a:pt x="2543908" y="1058985"/>
                  </a:lnTo>
                  <a:lnTo>
                    <a:pt x="2473569" y="1031631"/>
                  </a:lnTo>
                  <a:lnTo>
                    <a:pt x="2364154" y="1070708"/>
                  </a:lnTo>
                  <a:lnTo>
                    <a:pt x="2278185" y="1074616"/>
                  </a:lnTo>
                  <a:lnTo>
                    <a:pt x="2223477" y="1027724"/>
                  </a:lnTo>
                  <a:lnTo>
                    <a:pt x="2239108" y="945662"/>
                  </a:lnTo>
                  <a:lnTo>
                    <a:pt x="2352431" y="930031"/>
                  </a:lnTo>
                  <a:lnTo>
                    <a:pt x="2418862" y="883139"/>
                  </a:lnTo>
                  <a:lnTo>
                    <a:pt x="2371969" y="781539"/>
                  </a:lnTo>
                  <a:lnTo>
                    <a:pt x="2371969" y="676031"/>
                  </a:lnTo>
                  <a:lnTo>
                    <a:pt x="2321169" y="578339"/>
                  </a:lnTo>
                  <a:lnTo>
                    <a:pt x="2246923" y="566616"/>
                  </a:lnTo>
                  <a:lnTo>
                    <a:pt x="2176585" y="535354"/>
                  </a:lnTo>
                  <a:lnTo>
                    <a:pt x="2137508" y="570524"/>
                  </a:lnTo>
                  <a:lnTo>
                    <a:pt x="2102339" y="547077"/>
                  </a:lnTo>
                  <a:lnTo>
                    <a:pt x="2098431" y="488462"/>
                  </a:lnTo>
                  <a:lnTo>
                    <a:pt x="2020277" y="465016"/>
                  </a:lnTo>
                  <a:lnTo>
                    <a:pt x="1957754" y="465016"/>
                  </a:lnTo>
                  <a:lnTo>
                    <a:pt x="1871785" y="457200"/>
                  </a:lnTo>
                  <a:lnTo>
                    <a:pt x="1820985" y="480647"/>
                  </a:lnTo>
                  <a:lnTo>
                    <a:pt x="1860062" y="558800"/>
                  </a:lnTo>
                  <a:lnTo>
                    <a:pt x="1867877" y="672124"/>
                  </a:lnTo>
                  <a:lnTo>
                    <a:pt x="1910862" y="738554"/>
                  </a:lnTo>
                  <a:lnTo>
                    <a:pt x="1953846" y="762000"/>
                  </a:lnTo>
                  <a:lnTo>
                    <a:pt x="1949939" y="851877"/>
                  </a:lnTo>
                  <a:lnTo>
                    <a:pt x="1875693" y="937847"/>
                  </a:lnTo>
                  <a:lnTo>
                    <a:pt x="1793631" y="926124"/>
                  </a:lnTo>
                  <a:lnTo>
                    <a:pt x="1738923" y="918308"/>
                  </a:lnTo>
                  <a:lnTo>
                    <a:pt x="1750646" y="988647"/>
                  </a:lnTo>
                  <a:lnTo>
                    <a:pt x="1723293" y="1086339"/>
                  </a:lnTo>
                  <a:lnTo>
                    <a:pt x="1719385" y="1180124"/>
                  </a:lnTo>
                  <a:lnTo>
                    <a:pt x="1695939" y="1242647"/>
                  </a:lnTo>
                  <a:lnTo>
                    <a:pt x="1649046" y="1230924"/>
                  </a:lnTo>
                  <a:lnTo>
                    <a:pt x="1649046" y="1230924"/>
                  </a:lnTo>
                  <a:lnTo>
                    <a:pt x="1649046" y="1230924"/>
                  </a:lnTo>
                  <a:lnTo>
                    <a:pt x="1594339" y="1281724"/>
                  </a:lnTo>
                  <a:lnTo>
                    <a:pt x="1586523" y="1363785"/>
                  </a:lnTo>
                  <a:lnTo>
                    <a:pt x="1500554" y="1465385"/>
                  </a:lnTo>
                  <a:lnTo>
                    <a:pt x="1445846" y="1621693"/>
                  </a:lnTo>
                  <a:lnTo>
                    <a:pt x="1418493" y="1711570"/>
                  </a:lnTo>
                  <a:lnTo>
                    <a:pt x="965200" y="1762370"/>
                  </a:lnTo>
                  <a:lnTo>
                    <a:pt x="976923" y="1254370"/>
                  </a:lnTo>
                  <a:lnTo>
                    <a:pt x="840154" y="1250462"/>
                  </a:lnTo>
                  <a:lnTo>
                    <a:pt x="664308" y="1215293"/>
                  </a:lnTo>
                  <a:lnTo>
                    <a:pt x="531446" y="1164493"/>
                  </a:lnTo>
                  <a:lnTo>
                    <a:pt x="488462" y="1121508"/>
                  </a:lnTo>
                  <a:lnTo>
                    <a:pt x="441569" y="1121508"/>
                  </a:lnTo>
                  <a:lnTo>
                    <a:pt x="371231" y="1039447"/>
                  </a:lnTo>
                  <a:lnTo>
                    <a:pt x="293077" y="1047262"/>
                  </a:lnTo>
                  <a:lnTo>
                    <a:pt x="0" y="726831"/>
                  </a:lnTo>
                  <a:lnTo>
                    <a:pt x="42985" y="539262"/>
                  </a:lnTo>
                  <a:lnTo>
                    <a:pt x="121139" y="590062"/>
                  </a:lnTo>
                  <a:lnTo>
                    <a:pt x="246185" y="676031"/>
                  </a:lnTo>
                  <a:lnTo>
                    <a:pt x="324339" y="687754"/>
                  </a:lnTo>
                  <a:lnTo>
                    <a:pt x="339969" y="738554"/>
                  </a:lnTo>
                  <a:lnTo>
                    <a:pt x="300893" y="769816"/>
                  </a:lnTo>
                  <a:lnTo>
                    <a:pt x="363416" y="812800"/>
                  </a:lnTo>
                  <a:lnTo>
                    <a:pt x="445477" y="828431"/>
                  </a:lnTo>
                  <a:lnTo>
                    <a:pt x="508000" y="801077"/>
                  </a:lnTo>
                  <a:lnTo>
                    <a:pt x="566616" y="801077"/>
                  </a:lnTo>
                  <a:lnTo>
                    <a:pt x="601785" y="867508"/>
                  </a:lnTo>
                  <a:lnTo>
                    <a:pt x="644769" y="832339"/>
                  </a:lnTo>
                  <a:lnTo>
                    <a:pt x="660400" y="793262"/>
                  </a:lnTo>
                  <a:lnTo>
                    <a:pt x="703385" y="734647"/>
                  </a:lnTo>
                  <a:lnTo>
                    <a:pt x="777631" y="703385"/>
                  </a:lnTo>
                  <a:lnTo>
                    <a:pt x="816708" y="762000"/>
                  </a:lnTo>
                  <a:lnTo>
                    <a:pt x="887046" y="808893"/>
                  </a:lnTo>
                  <a:lnTo>
                    <a:pt x="1066800" y="851877"/>
                  </a:lnTo>
                  <a:lnTo>
                    <a:pt x="1109785" y="742462"/>
                  </a:lnTo>
                  <a:lnTo>
                    <a:pt x="1043354" y="699477"/>
                  </a:lnTo>
                  <a:lnTo>
                    <a:pt x="1062893" y="617416"/>
                  </a:lnTo>
                  <a:lnTo>
                    <a:pt x="1121508" y="578339"/>
                  </a:lnTo>
                  <a:lnTo>
                    <a:pt x="1211385" y="644770"/>
                  </a:lnTo>
                  <a:lnTo>
                    <a:pt x="1262185" y="664308"/>
                  </a:lnTo>
                  <a:lnTo>
                    <a:pt x="1273908" y="613508"/>
                  </a:lnTo>
                  <a:lnTo>
                    <a:pt x="1195754" y="554893"/>
                  </a:lnTo>
                  <a:lnTo>
                    <a:pt x="1144954" y="488462"/>
                  </a:lnTo>
                  <a:lnTo>
                    <a:pt x="1164493" y="386862"/>
                  </a:lnTo>
                  <a:lnTo>
                    <a:pt x="1176216" y="293077"/>
                  </a:lnTo>
                  <a:lnTo>
                    <a:pt x="1141046" y="187570"/>
                  </a:lnTo>
                  <a:lnTo>
                    <a:pt x="1137139" y="78154"/>
                  </a:lnTo>
                  <a:lnTo>
                    <a:pt x="1187939" y="42985"/>
                  </a:lnTo>
                  <a:lnTo>
                    <a:pt x="1281723" y="35170"/>
                  </a:lnTo>
                  <a:lnTo>
                    <a:pt x="1328616" y="62524"/>
                  </a:lnTo>
                  <a:lnTo>
                    <a:pt x="1316893" y="148493"/>
                  </a:lnTo>
                  <a:lnTo>
                    <a:pt x="1281723" y="214924"/>
                  </a:lnTo>
                  <a:lnTo>
                    <a:pt x="1230923" y="218831"/>
                  </a:lnTo>
                  <a:lnTo>
                    <a:pt x="1238739" y="324339"/>
                  </a:lnTo>
                  <a:lnTo>
                    <a:pt x="1281723" y="398585"/>
                  </a:lnTo>
                  <a:lnTo>
                    <a:pt x="1363785" y="492370"/>
                  </a:lnTo>
                  <a:lnTo>
                    <a:pt x="1359877" y="562708"/>
                  </a:lnTo>
                  <a:lnTo>
                    <a:pt x="1449754" y="617416"/>
                  </a:lnTo>
                  <a:lnTo>
                    <a:pt x="1484923" y="699477"/>
                  </a:lnTo>
                  <a:lnTo>
                    <a:pt x="1524000" y="593970"/>
                  </a:lnTo>
                  <a:lnTo>
                    <a:pt x="1598246" y="656493"/>
                  </a:lnTo>
                  <a:lnTo>
                    <a:pt x="1606062" y="765908"/>
                  </a:lnTo>
                  <a:lnTo>
                    <a:pt x="1668585" y="832339"/>
                  </a:lnTo>
                  <a:lnTo>
                    <a:pt x="1692031" y="730739"/>
                  </a:lnTo>
                  <a:lnTo>
                    <a:pt x="1711569" y="625231"/>
                  </a:lnTo>
                  <a:lnTo>
                    <a:pt x="1641231" y="515816"/>
                  </a:lnTo>
                  <a:lnTo>
                    <a:pt x="1547446" y="476739"/>
                  </a:lnTo>
                  <a:lnTo>
                    <a:pt x="1488831" y="410308"/>
                  </a:lnTo>
                  <a:lnTo>
                    <a:pt x="1434123" y="332154"/>
                  </a:lnTo>
                  <a:lnTo>
                    <a:pt x="1387231" y="265724"/>
                  </a:lnTo>
                  <a:lnTo>
                    <a:pt x="1395046" y="144585"/>
                  </a:lnTo>
                  <a:lnTo>
                    <a:pt x="1426308" y="66431"/>
                  </a:lnTo>
                  <a:lnTo>
                    <a:pt x="1488831" y="15631"/>
                  </a:lnTo>
                  <a:lnTo>
                    <a:pt x="1551354" y="23447"/>
                  </a:lnTo>
                  <a:lnTo>
                    <a:pt x="1512277" y="109416"/>
                  </a:lnTo>
                  <a:lnTo>
                    <a:pt x="1527908" y="230554"/>
                  </a:lnTo>
                  <a:lnTo>
                    <a:pt x="1598246" y="332154"/>
                  </a:lnTo>
                  <a:lnTo>
                    <a:pt x="1578708" y="191477"/>
                  </a:lnTo>
                  <a:lnTo>
                    <a:pt x="1606062" y="82062"/>
                  </a:lnTo>
                  <a:lnTo>
                    <a:pt x="1660769" y="7816"/>
                  </a:lnTo>
                  <a:lnTo>
                    <a:pt x="1805354" y="0"/>
                  </a:lnTo>
                  <a:lnTo>
                    <a:pt x="1895231" y="117231"/>
                  </a:lnTo>
                  <a:lnTo>
                    <a:pt x="2028093" y="140677"/>
                  </a:lnTo>
                  <a:lnTo>
                    <a:pt x="2090616" y="218831"/>
                  </a:lnTo>
                  <a:lnTo>
                    <a:pt x="2215662" y="226647"/>
                  </a:lnTo>
                  <a:lnTo>
                    <a:pt x="2325077" y="250093"/>
                  </a:lnTo>
                  <a:lnTo>
                    <a:pt x="2454031" y="371231"/>
                  </a:lnTo>
                  <a:lnTo>
                    <a:pt x="2500923" y="457200"/>
                  </a:lnTo>
                  <a:lnTo>
                    <a:pt x="2590800" y="492370"/>
                  </a:lnTo>
                  <a:lnTo>
                    <a:pt x="2727569" y="511908"/>
                  </a:lnTo>
                  <a:lnTo>
                    <a:pt x="2774462" y="547077"/>
                  </a:lnTo>
                  <a:lnTo>
                    <a:pt x="2891693" y="547077"/>
                  </a:lnTo>
                  <a:lnTo>
                    <a:pt x="2942493" y="609600"/>
                  </a:lnTo>
                  <a:lnTo>
                    <a:pt x="2950308" y="695570"/>
                  </a:lnTo>
                  <a:lnTo>
                    <a:pt x="2989385" y="777631"/>
                  </a:lnTo>
                  <a:lnTo>
                    <a:pt x="2887785" y="781539"/>
                  </a:lnTo>
                  <a:lnTo>
                    <a:pt x="2797908" y="715108"/>
                  </a:lnTo>
                  <a:lnTo>
                    <a:pt x="2696308" y="683847"/>
                  </a:lnTo>
                  <a:lnTo>
                    <a:pt x="2704123" y="765908"/>
                  </a:lnTo>
                  <a:lnTo>
                    <a:pt x="2782277" y="804985"/>
                  </a:lnTo>
                  <a:lnTo>
                    <a:pt x="2911231" y="851877"/>
                  </a:lnTo>
                  <a:lnTo>
                    <a:pt x="3008923" y="918308"/>
                  </a:lnTo>
                  <a:lnTo>
                    <a:pt x="3063631" y="984739"/>
                  </a:lnTo>
                  <a:lnTo>
                    <a:pt x="3090985" y="1066800"/>
                  </a:lnTo>
                  <a:lnTo>
                    <a:pt x="3028462" y="1043354"/>
                  </a:lnTo>
                  <a:lnTo>
                    <a:pt x="2958123" y="1039447"/>
                  </a:lnTo>
                  <a:lnTo>
                    <a:pt x="2809631" y="996462"/>
                  </a:lnTo>
                  <a:lnTo>
                    <a:pt x="2852616" y="1047262"/>
                  </a:lnTo>
                  <a:lnTo>
                    <a:pt x="2981569" y="1090247"/>
                  </a:lnTo>
                  <a:lnTo>
                    <a:pt x="3059723" y="1113693"/>
                  </a:lnTo>
                  <a:lnTo>
                    <a:pt x="3048000" y="1168400"/>
                  </a:lnTo>
                  <a:close/>
                </a:path>
              </a:pathLst>
            </a:custGeom>
            <a:solidFill>
              <a:sysClr val="window" lastClr="FFFFFF"/>
            </a:solidFill>
            <a:ln w="9525" cap="flat" cmpd="sng" algn="ctr">
              <a:solidFill>
                <a:sysClr val="windowText" lastClr="000000">
                  <a:lumMod val="65000"/>
                  <a:lumOff val="35000"/>
                </a:sys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4" name="Freeform 14">
              <a:extLst>
                <a:ext uri="{FF2B5EF4-FFF2-40B4-BE49-F238E27FC236}">
                  <a16:creationId xmlns:a16="http://schemas.microsoft.com/office/drawing/2014/main" id="{0546C88B-F293-7BA7-8124-779C9DFE1105}"/>
                </a:ext>
              </a:extLst>
            </p:cNvPr>
            <p:cNvSpPr/>
            <p:nvPr/>
          </p:nvSpPr>
          <p:spPr>
            <a:xfrm>
              <a:off x="4437523" y="3089752"/>
              <a:ext cx="394677" cy="339969"/>
            </a:xfrm>
            <a:custGeom>
              <a:avLst/>
              <a:gdLst>
                <a:gd name="connsiteX0" fmla="*/ 78154 w 394677"/>
                <a:gd name="connsiteY0" fmla="*/ 42985 h 339969"/>
                <a:gd name="connsiteX1" fmla="*/ 207108 w 394677"/>
                <a:gd name="connsiteY1" fmla="*/ 93785 h 339969"/>
                <a:gd name="connsiteX2" fmla="*/ 347785 w 394677"/>
                <a:gd name="connsiteY2" fmla="*/ 152400 h 339969"/>
                <a:gd name="connsiteX3" fmla="*/ 394677 w 394677"/>
                <a:gd name="connsiteY3" fmla="*/ 222738 h 339969"/>
                <a:gd name="connsiteX4" fmla="*/ 324339 w 394677"/>
                <a:gd name="connsiteY4" fmla="*/ 230554 h 339969"/>
                <a:gd name="connsiteX5" fmla="*/ 199293 w 394677"/>
                <a:gd name="connsiteY5" fmla="*/ 183661 h 339969"/>
                <a:gd name="connsiteX6" fmla="*/ 171939 w 394677"/>
                <a:gd name="connsiteY6" fmla="*/ 273538 h 339969"/>
                <a:gd name="connsiteX7" fmla="*/ 132862 w 394677"/>
                <a:gd name="connsiteY7" fmla="*/ 339969 h 339969"/>
                <a:gd name="connsiteX8" fmla="*/ 66431 w 394677"/>
                <a:gd name="connsiteY8" fmla="*/ 281354 h 339969"/>
                <a:gd name="connsiteX9" fmla="*/ 0 w 394677"/>
                <a:gd name="connsiteY9" fmla="*/ 261815 h 339969"/>
                <a:gd name="connsiteX10" fmla="*/ 39077 w 394677"/>
                <a:gd name="connsiteY10" fmla="*/ 218831 h 339969"/>
                <a:gd name="connsiteX11" fmla="*/ 3908 w 394677"/>
                <a:gd name="connsiteY11" fmla="*/ 168031 h 339969"/>
                <a:gd name="connsiteX12" fmla="*/ 3908 w 394677"/>
                <a:gd name="connsiteY12" fmla="*/ 109415 h 339969"/>
                <a:gd name="connsiteX13" fmla="*/ 0 w 394677"/>
                <a:gd name="connsiteY13" fmla="*/ 46892 h 339969"/>
                <a:gd name="connsiteX14" fmla="*/ 15631 w 394677"/>
                <a:gd name="connsiteY14" fmla="*/ 0 h 339969"/>
                <a:gd name="connsiteX15" fmla="*/ 78154 w 394677"/>
                <a:gd name="connsiteY15" fmla="*/ 42985 h 339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4677" h="339969">
                  <a:moveTo>
                    <a:pt x="78154" y="42985"/>
                  </a:moveTo>
                  <a:lnTo>
                    <a:pt x="207108" y="93785"/>
                  </a:lnTo>
                  <a:lnTo>
                    <a:pt x="347785" y="152400"/>
                  </a:lnTo>
                  <a:lnTo>
                    <a:pt x="394677" y="222738"/>
                  </a:lnTo>
                  <a:lnTo>
                    <a:pt x="324339" y="230554"/>
                  </a:lnTo>
                  <a:lnTo>
                    <a:pt x="199293" y="183661"/>
                  </a:lnTo>
                  <a:lnTo>
                    <a:pt x="171939" y="273538"/>
                  </a:lnTo>
                  <a:lnTo>
                    <a:pt x="132862" y="339969"/>
                  </a:lnTo>
                  <a:lnTo>
                    <a:pt x="66431" y="281354"/>
                  </a:lnTo>
                  <a:lnTo>
                    <a:pt x="0" y="261815"/>
                  </a:lnTo>
                  <a:lnTo>
                    <a:pt x="39077" y="218831"/>
                  </a:lnTo>
                  <a:lnTo>
                    <a:pt x="3908" y="168031"/>
                  </a:lnTo>
                  <a:lnTo>
                    <a:pt x="3908" y="109415"/>
                  </a:lnTo>
                  <a:lnTo>
                    <a:pt x="0" y="46892"/>
                  </a:lnTo>
                  <a:lnTo>
                    <a:pt x="15631" y="0"/>
                  </a:lnTo>
                  <a:lnTo>
                    <a:pt x="78154" y="42985"/>
                  </a:lnTo>
                  <a:close/>
                </a:path>
              </a:pathLst>
            </a:custGeom>
            <a:solidFill>
              <a:sysClr val="window" lastClr="FFFFFF"/>
            </a:solidFill>
            <a:ln w="9525" cap="flat" cmpd="sng" algn="ctr">
              <a:solidFill>
                <a:sysClr val="windowText" lastClr="000000">
                  <a:lumMod val="65000"/>
                  <a:lumOff val="35000"/>
                </a:sys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5" name="Freeform 15">
              <a:extLst>
                <a:ext uri="{FF2B5EF4-FFF2-40B4-BE49-F238E27FC236}">
                  <a16:creationId xmlns:a16="http://schemas.microsoft.com/office/drawing/2014/main" id="{3DD309C1-7C1D-1E36-F9E2-2D7300CC6987}"/>
                </a:ext>
              </a:extLst>
            </p:cNvPr>
            <p:cNvSpPr/>
            <p:nvPr/>
          </p:nvSpPr>
          <p:spPr>
            <a:xfrm>
              <a:off x="4664169" y="3386737"/>
              <a:ext cx="125047" cy="128953"/>
            </a:xfrm>
            <a:custGeom>
              <a:avLst/>
              <a:gdLst>
                <a:gd name="connsiteX0" fmla="*/ 125047 w 125047"/>
                <a:gd name="connsiteY0" fmla="*/ 0 h 128953"/>
                <a:gd name="connsiteX1" fmla="*/ 50800 w 125047"/>
                <a:gd name="connsiteY1" fmla="*/ 7815 h 128953"/>
                <a:gd name="connsiteX2" fmla="*/ 3908 w 125047"/>
                <a:gd name="connsiteY2" fmla="*/ 58615 h 128953"/>
                <a:gd name="connsiteX3" fmla="*/ 0 w 125047"/>
                <a:gd name="connsiteY3" fmla="*/ 128953 h 128953"/>
                <a:gd name="connsiteX4" fmla="*/ 78154 w 125047"/>
                <a:gd name="connsiteY4" fmla="*/ 101600 h 128953"/>
                <a:gd name="connsiteX5" fmla="*/ 125047 w 125047"/>
                <a:gd name="connsiteY5" fmla="*/ 0 h 128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047" h="128953">
                  <a:moveTo>
                    <a:pt x="125047" y="0"/>
                  </a:moveTo>
                  <a:lnTo>
                    <a:pt x="50800" y="7815"/>
                  </a:lnTo>
                  <a:lnTo>
                    <a:pt x="3908" y="58615"/>
                  </a:lnTo>
                  <a:lnTo>
                    <a:pt x="0" y="128953"/>
                  </a:lnTo>
                  <a:lnTo>
                    <a:pt x="78154" y="101600"/>
                  </a:lnTo>
                  <a:lnTo>
                    <a:pt x="125047" y="0"/>
                  </a:lnTo>
                  <a:close/>
                </a:path>
              </a:pathLst>
            </a:custGeom>
            <a:solidFill>
              <a:sysClr val="window" lastClr="FFFFFF"/>
            </a:solidFill>
            <a:ln w="9525" cap="flat" cmpd="sng" algn="ctr">
              <a:solidFill>
                <a:sysClr val="windowText" lastClr="000000">
                  <a:lumMod val="65000"/>
                  <a:lumOff val="35000"/>
                </a:sys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6" name="Freeform 16">
              <a:extLst>
                <a:ext uri="{FF2B5EF4-FFF2-40B4-BE49-F238E27FC236}">
                  <a16:creationId xmlns:a16="http://schemas.microsoft.com/office/drawing/2014/main" id="{49C28C04-BC90-15F7-E060-EC42ADC2DFD1}"/>
                </a:ext>
              </a:extLst>
            </p:cNvPr>
            <p:cNvSpPr/>
            <p:nvPr/>
          </p:nvSpPr>
          <p:spPr>
            <a:xfrm>
              <a:off x="4879092" y="3421906"/>
              <a:ext cx="89877" cy="121138"/>
            </a:xfrm>
            <a:custGeom>
              <a:avLst/>
              <a:gdLst>
                <a:gd name="connsiteX0" fmla="*/ 35170 w 89877"/>
                <a:gd name="connsiteY0" fmla="*/ 0 h 121138"/>
                <a:gd name="connsiteX1" fmla="*/ 0 w 89877"/>
                <a:gd name="connsiteY1" fmla="*/ 54707 h 121138"/>
                <a:gd name="connsiteX2" fmla="*/ 70339 w 89877"/>
                <a:gd name="connsiteY2" fmla="*/ 121138 h 121138"/>
                <a:gd name="connsiteX3" fmla="*/ 89877 w 89877"/>
                <a:gd name="connsiteY3" fmla="*/ 46892 h 121138"/>
                <a:gd name="connsiteX4" fmla="*/ 35170 w 89877"/>
                <a:gd name="connsiteY4" fmla="*/ 0 h 12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877" h="121138">
                  <a:moveTo>
                    <a:pt x="35170" y="0"/>
                  </a:moveTo>
                  <a:lnTo>
                    <a:pt x="0" y="54707"/>
                  </a:lnTo>
                  <a:lnTo>
                    <a:pt x="70339" y="121138"/>
                  </a:lnTo>
                  <a:lnTo>
                    <a:pt x="89877" y="46892"/>
                  </a:lnTo>
                  <a:lnTo>
                    <a:pt x="35170" y="0"/>
                  </a:lnTo>
                  <a:close/>
                </a:path>
              </a:pathLst>
            </a:custGeom>
            <a:solidFill>
              <a:sysClr val="window" lastClr="FFFFFF"/>
            </a:solidFill>
            <a:ln w="9525" cap="flat" cmpd="sng" algn="ctr">
              <a:solidFill>
                <a:sysClr val="windowText" lastClr="000000">
                  <a:lumMod val="65000"/>
                  <a:lumOff val="35000"/>
                </a:sys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7" name="Freeform 17">
              <a:extLst>
                <a:ext uri="{FF2B5EF4-FFF2-40B4-BE49-F238E27FC236}">
                  <a16:creationId xmlns:a16="http://schemas.microsoft.com/office/drawing/2014/main" id="{2BD66ED7-3487-222C-2029-08838F225C60}"/>
                </a:ext>
              </a:extLst>
            </p:cNvPr>
            <p:cNvSpPr/>
            <p:nvPr/>
          </p:nvSpPr>
          <p:spPr>
            <a:xfrm>
              <a:off x="1924877" y="2503598"/>
              <a:ext cx="1672492" cy="1367692"/>
            </a:xfrm>
            <a:custGeom>
              <a:avLst/>
              <a:gdLst>
                <a:gd name="connsiteX0" fmla="*/ 1672492 w 1672492"/>
                <a:gd name="connsiteY0" fmla="*/ 1363785 h 1367692"/>
                <a:gd name="connsiteX1" fmla="*/ 1672492 w 1672492"/>
                <a:gd name="connsiteY1" fmla="*/ 887046 h 1367692"/>
                <a:gd name="connsiteX2" fmla="*/ 1547446 w 1672492"/>
                <a:gd name="connsiteY2" fmla="*/ 890954 h 1367692"/>
                <a:gd name="connsiteX3" fmla="*/ 1398954 w 1672492"/>
                <a:gd name="connsiteY3" fmla="*/ 855785 h 1367692"/>
                <a:gd name="connsiteX4" fmla="*/ 1309077 w 1672492"/>
                <a:gd name="connsiteY4" fmla="*/ 836246 h 1367692"/>
                <a:gd name="connsiteX5" fmla="*/ 1184031 w 1672492"/>
                <a:gd name="connsiteY5" fmla="*/ 754185 h 1367692"/>
                <a:gd name="connsiteX6" fmla="*/ 1141046 w 1672492"/>
                <a:gd name="connsiteY6" fmla="*/ 765908 h 1367692"/>
                <a:gd name="connsiteX7" fmla="*/ 1086339 w 1672492"/>
                <a:gd name="connsiteY7" fmla="*/ 676031 h 1367692"/>
                <a:gd name="connsiteX8" fmla="*/ 1008185 w 1672492"/>
                <a:gd name="connsiteY8" fmla="*/ 679939 h 1367692"/>
                <a:gd name="connsiteX9" fmla="*/ 715108 w 1672492"/>
                <a:gd name="connsiteY9" fmla="*/ 355600 h 1367692"/>
                <a:gd name="connsiteX10" fmla="*/ 687754 w 1672492"/>
                <a:gd name="connsiteY10" fmla="*/ 320431 h 1367692"/>
                <a:gd name="connsiteX11" fmla="*/ 722923 w 1672492"/>
                <a:gd name="connsiteY11" fmla="*/ 152400 h 1367692"/>
                <a:gd name="connsiteX12" fmla="*/ 672123 w 1672492"/>
                <a:gd name="connsiteY12" fmla="*/ 117231 h 1367692"/>
                <a:gd name="connsiteX13" fmla="*/ 648677 w 1672492"/>
                <a:gd name="connsiteY13" fmla="*/ 85969 h 1367692"/>
                <a:gd name="connsiteX14" fmla="*/ 593969 w 1672492"/>
                <a:gd name="connsiteY14" fmla="*/ 140677 h 1367692"/>
                <a:gd name="connsiteX15" fmla="*/ 531446 w 1672492"/>
                <a:gd name="connsiteY15" fmla="*/ 0 h 1367692"/>
                <a:gd name="connsiteX16" fmla="*/ 496277 w 1672492"/>
                <a:gd name="connsiteY16" fmla="*/ 46892 h 1367692"/>
                <a:gd name="connsiteX17" fmla="*/ 375139 w 1672492"/>
                <a:gd name="connsiteY17" fmla="*/ 19539 h 1367692"/>
                <a:gd name="connsiteX18" fmla="*/ 257908 w 1672492"/>
                <a:gd name="connsiteY18" fmla="*/ 58615 h 1367692"/>
                <a:gd name="connsiteX19" fmla="*/ 199292 w 1672492"/>
                <a:gd name="connsiteY19" fmla="*/ 42985 h 1367692"/>
                <a:gd name="connsiteX20" fmla="*/ 105508 w 1672492"/>
                <a:gd name="connsiteY20" fmla="*/ 58615 h 1367692"/>
                <a:gd name="connsiteX21" fmla="*/ 82062 w 1672492"/>
                <a:gd name="connsiteY21" fmla="*/ 128954 h 1367692"/>
                <a:gd name="connsiteX22" fmla="*/ 31262 w 1672492"/>
                <a:gd name="connsiteY22" fmla="*/ 211015 h 1367692"/>
                <a:gd name="connsiteX23" fmla="*/ 0 w 1672492"/>
                <a:gd name="connsiteY23" fmla="*/ 230554 h 1367692"/>
                <a:gd name="connsiteX24" fmla="*/ 11723 w 1672492"/>
                <a:gd name="connsiteY24" fmla="*/ 296985 h 1367692"/>
                <a:gd name="connsiteX25" fmla="*/ 62523 w 1672492"/>
                <a:gd name="connsiteY25" fmla="*/ 328246 h 1367692"/>
                <a:gd name="connsiteX26" fmla="*/ 78154 w 1672492"/>
                <a:gd name="connsiteY26" fmla="*/ 433754 h 1367692"/>
                <a:gd name="connsiteX27" fmla="*/ 85969 w 1672492"/>
                <a:gd name="connsiteY27" fmla="*/ 629139 h 1367692"/>
                <a:gd name="connsiteX28" fmla="*/ 117231 w 1672492"/>
                <a:gd name="connsiteY28" fmla="*/ 847969 h 1367692"/>
                <a:gd name="connsiteX29" fmla="*/ 97692 w 1672492"/>
                <a:gd name="connsiteY29" fmla="*/ 902677 h 1367692"/>
                <a:gd name="connsiteX30" fmla="*/ 128954 w 1672492"/>
                <a:gd name="connsiteY30" fmla="*/ 965200 h 1367692"/>
                <a:gd name="connsiteX31" fmla="*/ 128954 w 1672492"/>
                <a:gd name="connsiteY31" fmla="*/ 1051169 h 1367692"/>
                <a:gd name="connsiteX32" fmla="*/ 171939 w 1672492"/>
                <a:gd name="connsiteY32" fmla="*/ 1094154 h 1367692"/>
                <a:gd name="connsiteX33" fmla="*/ 296985 w 1672492"/>
                <a:gd name="connsiteY33" fmla="*/ 1094154 h 1367692"/>
                <a:gd name="connsiteX34" fmla="*/ 300892 w 1672492"/>
                <a:gd name="connsiteY34" fmla="*/ 1250462 h 1367692"/>
                <a:gd name="connsiteX35" fmla="*/ 609600 w 1672492"/>
                <a:gd name="connsiteY35" fmla="*/ 1297354 h 1367692"/>
                <a:gd name="connsiteX36" fmla="*/ 1004277 w 1672492"/>
                <a:gd name="connsiteY36" fmla="*/ 1324708 h 1367692"/>
                <a:gd name="connsiteX37" fmla="*/ 1473200 w 1672492"/>
                <a:gd name="connsiteY37" fmla="*/ 1367692 h 1367692"/>
                <a:gd name="connsiteX38" fmla="*/ 1672492 w 1672492"/>
                <a:gd name="connsiteY38" fmla="*/ 1363785 h 1367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672492" h="1367692">
                  <a:moveTo>
                    <a:pt x="1672492" y="1363785"/>
                  </a:moveTo>
                  <a:lnTo>
                    <a:pt x="1672492" y="887046"/>
                  </a:lnTo>
                  <a:lnTo>
                    <a:pt x="1547446" y="890954"/>
                  </a:lnTo>
                  <a:lnTo>
                    <a:pt x="1398954" y="855785"/>
                  </a:lnTo>
                  <a:lnTo>
                    <a:pt x="1309077" y="836246"/>
                  </a:lnTo>
                  <a:lnTo>
                    <a:pt x="1184031" y="754185"/>
                  </a:lnTo>
                  <a:lnTo>
                    <a:pt x="1141046" y="765908"/>
                  </a:lnTo>
                  <a:lnTo>
                    <a:pt x="1086339" y="676031"/>
                  </a:lnTo>
                  <a:lnTo>
                    <a:pt x="1008185" y="679939"/>
                  </a:lnTo>
                  <a:lnTo>
                    <a:pt x="715108" y="355600"/>
                  </a:lnTo>
                  <a:lnTo>
                    <a:pt x="687754" y="320431"/>
                  </a:lnTo>
                  <a:lnTo>
                    <a:pt x="722923" y="152400"/>
                  </a:lnTo>
                  <a:lnTo>
                    <a:pt x="672123" y="117231"/>
                  </a:lnTo>
                  <a:lnTo>
                    <a:pt x="648677" y="85969"/>
                  </a:lnTo>
                  <a:lnTo>
                    <a:pt x="593969" y="140677"/>
                  </a:lnTo>
                  <a:lnTo>
                    <a:pt x="531446" y="0"/>
                  </a:lnTo>
                  <a:lnTo>
                    <a:pt x="496277" y="46892"/>
                  </a:lnTo>
                  <a:lnTo>
                    <a:pt x="375139" y="19539"/>
                  </a:lnTo>
                  <a:lnTo>
                    <a:pt x="257908" y="58615"/>
                  </a:lnTo>
                  <a:lnTo>
                    <a:pt x="199292" y="42985"/>
                  </a:lnTo>
                  <a:lnTo>
                    <a:pt x="105508" y="58615"/>
                  </a:lnTo>
                  <a:lnTo>
                    <a:pt x="82062" y="128954"/>
                  </a:lnTo>
                  <a:lnTo>
                    <a:pt x="31262" y="211015"/>
                  </a:lnTo>
                  <a:lnTo>
                    <a:pt x="0" y="230554"/>
                  </a:lnTo>
                  <a:lnTo>
                    <a:pt x="11723" y="296985"/>
                  </a:lnTo>
                  <a:lnTo>
                    <a:pt x="62523" y="328246"/>
                  </a:lnTo>
                  <a:lnTo>
                    <a:pt x="78154" y="433754"/>
                  </a:lnTo>
                  <a:lnTo>
                    <a:pt x="85969" y="629139"/>
                  </a:lnTo>
                  <a:lnTo>
                    <a:pt x="117231" y="847969"/>
                  </a:lnTo>
                  <a:lnTo>
                    <a:pt x="97692" y="902677"/>
                  </a:lnTo>
                  <a:lnTo>
                    <a:pt x="128954" y="965200"/>
                  </a:lnTo>
                  <a:lnTo>
                    <a:pt x="128954" y="1051169"/>
                  </a:lnTo>
                  <a:lnTo>
                    <a:pt x="171939" y="1094154"/>
                  </a:lnTo>
                  <a:lnTo>
                    <a:pt x="296985" y="1094154"/>
                  </a:lnTo>
                  <a:cubicBezTo>
                    <a:pt x="298287" y="1146257"/>
                    <a:pt x="299590" y="1198359"/>
                    <a:pt x="300892" y="1250462"/>
                  </a:cubicBezTo>
                  <a:lnTo>
                    <a:pt x="609600" y="1297354"/>
                  </a:lnTo>
                  <a:lnTo>
                    <a:pt x="1004277" y="1324708"/>
                  </a:lnTo>
                  <a:lnTo>
                    <a:pt x="1473200" y="1367692"/>
                  </a:lnTo>
                  <a:lnTo>
                    <a:pt x="1672492" y="1363785"/>
                  </a:lnTo>
                  <a:close/>
                </a:path>
              </a:pathLst>
            </a:custGeom>
            <a:solidFill>
              <a:srgbClr val="FF8CE7"/>
            </a:solidFill>
            <a:ln w="9525" cap="flat" cmpd="sng" algn="ctr">
              <a:solidFill>
                <a:sysClr val="windowText" lastClr="000000">
                  <a:lumMod val="65000"/>
                  <a:lumOff val="35000"/>
                </a:sys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8" name="Freeform 18">
              <a:extLst>
                <a:ext uri="{FF2B5EF4-FFF2-40B4-BE49-F238E27FC236}">
                  <a16:creationId xmlns:a16="http://schemas.microsoft.com/office/drawing/2014/main" id="{D44992DD-7438-EC7C-DB53-4D6136E94A0A}"/>
                </a:ext>
              </a:extLst>
            </p:cNvPr>
            <p:cNvSpPr/>
            <p:nvPr/>
          </p:nvSpPr>
          <p:spPr>
            <a:xfrm>
              <a:off x="1178508" y="2421537"/>
              <a:ext cx="1008184" cy="1316892"/>
            </a:xfrm>
            <a:custGeom>
              <a:avLst/>
              <a:gdLst>
                <a:gd name="connsiteX0" fmla="*/ 1008184 w 1008184"/>
                <a:gd name="connsiteY0" fmla="*/ 1199661 h 1316892"/>
                <a:gd name="connsiteX1" fmla="*/ 1004277 w 1008184"/>
                <a:gd name="connsiteY1" fmla="*/ 1316892 h 1316892"/>
                <a:gd name="connsiteX2" fmla="*/ 758092 w 1008184"/>
                <a:gd name="connsiteY2" fmla="*/ 1258276 h 1316892"/>
                <a:gd name="connsiteX3" fmla="*/ 347784 w 1008184"/>
                <a:gd name="connsiteY3" fmla="*/ 1141046 h 1316892"/>
                <a:gd name="connsiteX4" fmla="*/ 199292 w 1008184"/>
                <a:gd name="connsiteY4" fmla="*/ 1094153 h 1316892"/>
                <a:gd name="connsiteX5" fmla="*/ 113323 w 1008184"/>
                <a:gd name="connsiteY5" fmla="*/ 1086338 h 1316892"/>
                <a:gd name="connsiteX6" fmla="*/ 82061 w 1008184"/>
                <a:gd name="connsiteY6" fmla="*/ 1031630 h 1316892"/>
                <a:gd name="connsiteX7" fmla="*/ 0 w 1008184"/>
                <a:gd name="connsiteY7" fmla="*/ 1012092 h 1316892"/>
                <a:gd name="connsiteX8" fmla="*/ 633046 w 1008184"/>
                <a:gd name="connsiteY8" fmla="*/ 0 h 1316892"/>
                <a:gd name="connsiteX9" fmla="*/ 719015 w 1008184"/>
                <a:gd name="connsiteY9" fmla="*/ 27353 h 1316892"/>
                <a:gd name="connsiteX10" fmla="*/ 773723 w 1008184"/>
                <a:gd name="connsiteY10" fmla="*/ 85969 h 1316892"/>
                <a:gd name="connsiteX11" fmla="*/ 808892 w 1008184"/>
                <a:gd name="connsiteY11" fmla="*/ 160215 h 1316892"/>
                <a:gd name="connsiteX12" fmla="*/ 762000 w 1008184"/>
                <a:gd name="connsiteY12" fmla="*/ 242276 h 1316892"/>
                <a:gd name="connsiteX13" fmla="*/ 722923 w 1008184"/>
                <a:gd name="connsiteY13" fmla="*/ 265723 h 1316892"/>
                <a:gd name="connsiteX14" fmla="*/ 711200 w 1008184"/>
                <a:gd name="connsiteY14" fmla="*/ 394676 h 1316892"/>
                <a:gd name="connsiteX15" fmla="*/ 773723 w 1008184"/>
                <a:gd name="connsiteY15" fmla="*/ 437661 h 1316892"/>
                <a:gd name="connsiteX16" fmla="*/ 785446 w 1008184"/>
                <a:gd name="connsiteY16" fmla="*/ 562707 h 1316892"/>
                <a:gd name="connsiteX17" fmla="*/ 793261 w 1008184"/>
                <a:gd name="connsiteY17" fmla="*/ 758092 h 1316892"/>
                <a:gd name="connsiteX18" fmla="*/ 812800 w 1008184"/>
                <a:gd name="connsiteY18" fmla="*/ 922215 h 1316892"/>
                <a:gd name="connsiteX19" fmla="*/ 808892 w 1008184"/>
                <a:gd name="connsiteY19" fmla="*/ 1016000 h 1316892"/>
                <a:gd name="connsiteX20" fmla="*/ 840154 w 1008184"/>
                <a:gd name="connsiteY20" fmla="*/ 1074615 h 1316892"/>
                <a:gd name="connsiteX21" fmla="*/ 840154 w 1008184"/>
                <a:gd name="connsiteY21" fmla="*/ 1164492 h 1316892"/>
                <a:gd name="connsiteX22" fmla="*/ 906584 w 1008184"/>
                <a:gd name="connsiteY22" fmla="*/ 1219200 h 1316892"/>
                <a:gd name="connsiteX23" fmla="*/ 1008184 w 1008184"/>
                <a:gd name="connsiteY23" fmla="*/ 1199661 h 1316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08184" h="1316892">
                  <a:moveTo>
                    <a:pt x="1008184" y="1199661"/>
                  </a:moveTo>
                  <a:lnTo>
                    <a:pt x="1004277" y="1316892"/>
                  </a:lnTo>
                  <a:lnTo>
                    <a:pt x="758092" y="1258276"/>
                  </a:lnTo>
                  <a:lnTo>
                    <a:pt x="347784" y="1141046"/>
                  </a:lnTo>
                  <a:lnTo>
                    <a:pt x="199292" y="1094153"/>
                  </a:lnTo>
                  <a:lnTo>
                    <a:pt x="113323" y="1086338"/>
                  </a:lnTo>
                  <a:lnTo>
                    <a:pt x="82061" y="1031630"/>
                  </a:lnTo>
                  <a:lnTo>
                    <a:pt x="0" y="1012092"/>
                  </a:lnTo>
                  <a:lnTo>
                    <a:pt x="633046" y="0"/>
                  </a:lnTo>
                  <a:lnTo>
                    <a:pt x="719015" y="27353"/>
                  </a:lnTo>
                  <a:lnTo>
                    <a:pt x="773723" y="85969"/>
                  </a:lnTo>
                  <a:lnTo>
                    <a:pt x="808892" y="160215"/>
                  </a:lnTo>
                  <a:lnTo>
                    <a:pt x="762000" y="242276"/>
                  </a:lnTo>
                  <a:lnTo>
                    <a:pt x="722923" y="265723"/>
                  </a:lnTo>
                  <a:lnTo>
                    <a:pt x="711200" y="394676"/>
                  </a:lnTo>
                  <a:lnTo>
                    <a:pt x="773723" y="437661"/>
                  </a:lnTo>
                  <a:lnTo>
                    <a:pt x="785446" y="562707"/>
                  </a:lnTo>
                  <a:lnTo>
                    <a:pt x="793261" y="758092"/>
                  </a:lnTo>
                  <a:lnTo>
                    <a:pt x="812800" y="922215"/>
                  </a:lnTo>
                  <a:lnTo>
                    <a:pt x="808892" y="1016000"/>
                  </a:lnTo>
                  <a:lnTo>
                    <a:pt x="840154" y="1074615"/>
                  </a:lnTo>
                  <a:lnTo>
                    <a:pt x="840154" y="1164492"/>
                  </a:lnTo>
                  <a:lnTo>
                    <a:pt x="906584" y="1219200"/>
                  </a:lnTo>
                  <a:lnTo>
                    <a:pt x="1008184" y="1199661"/>
                  </a:lnTo>
                  <a:close/>
                </a:path>
              </a:pathLst>
            </a:custGeom>
            <a:solidFill>
              <a:srgbClr val="FF8CE7"/>
            </a:solidFill>
            <a:ln w="9525" cap="flat" cmpd="sng" algn="ctr">
              <a:solidFill>
                <a:sysClr val="windowText" lastClr="000000">
                  <a:lumMod val="65000"/>
                  <a:lumOff val="35000"/>
                </a:sys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9" name="Freeform 19">
              <a:extLst>
                <a:ext uri="{FF2B5EF4-FFF2-40B4-BE49-F238E27FC236}">
                  <a16:creationId xmlns:a16="http://schemas.microsoft.com/office/drawing/2014/main" id="{9F2EDDF7-1BB3-5C7B-8C19-AE2A934CC566}"/>
                </a:ext>
              </a:extLst>
            </p:cNvPr>
            <p:cNvSpPr/>
            <p:nvPr/>
          </p:nvSpPr>
          <p:spPr>
            <a:xfrm>
              <a:off x="2647800" y="2093290"/>
              <a:ext cx="1012092" cy="750277"/>
            </a:xfrm>
            <a:custGeom>
              <a:avLst/>
              <a:gdLst>
                <a:gd name="connsiteX0" fmla="*/ 992554 w 1012092"/>
                <a:gd name="connsiteY0" fmla="*/ 523631 h 750277"/>
                <a:gd name="connsiteX1" fmla="*/ 918308 w 1012092"/>
                <a:gd name="connsiteY1" fmla="*/ 523631 h 750277"/>
                <a:gd name="connsiteX2" fmla="*/ 859692 w 1012092"/>
                <a:gd name="connsiteY2" fmla="*/ 472831 h 750277"/>
                <a:gd name="connsiteX3" fmla="*/ 820616 w 1012092"/>
                <a:gd name="connsiteY3" fmla="*/ 367323 h 750277"/>
                <a:gd name="connsiteX4" fmla="*/ 781539 w 1012092"/>
                <a:gd name="connsiteY4" fmla="*/ 218831 h 750277"/>
                <a:gd name="connsiteX5" fmla="*/ 746369 w 1012092"/>
                <a:gd name="connsiteY5" fmla="*/ 179754 h 750277"/>
                <a:gd name="connsiteX6" fmla="*/ 707292 w 1012092"/>
                <a:gd name="connsiteY6" fmla="*/ 160216 h 750277"/>
                <a:gd name="connsiteX7" fmla="*/ 719016 w 1012092"/>
                <a:gd name="connsiteY7" fmla="*/ 304800 h 750277"/>
                <a:gd name="connsiteX8" fmla="*/ 679939 w 1012092"/>
                <a:gd name="connsiteY8" fmla="*/ 355600 h 750277"/>
                <a:gd name="connsiteX9" fmla="*/ 644769 w 1012092"/>
                <a:gd name="connsiteY9" fmla="*/ 308708 h 750277"/>
                <a:gd name="connsiteX10" fmla="*/ 672123 w 1012092"/>
                <a:gd name="connsiteY10" fmla="*/ 246185 h 750277"/>
                <a:gd name="connsiteX11" fmla="*/ 652585 w 1012092"/>
                <a:gd name="connsiteY11" fmla="*/ 195385 h 750277"/>
                <a:gd name="connsiteX12" fmla="*/ 597877 w 1012092"/>
                <a:gd name="connsiteY12" fmla="*/ 214923 h 750277"/>
                <a:gd name="connsiteX13" fmla="*/ 550985 w 1012092"/>
                <a:gd name="connsiteY13" fmla="*/ 183662 h 750277"/>
                <a:gd name="connsiteX14" fmla="*/ 519723 w 1012092"/>
                <a:gd name="connsiteY14" fmla="*/ 261816 h 750277"/>
                <a:gd name="connsiteX15" fmla="*/ 468923 w 1012092"/>
                <a:gd name="connsiteY15" fmla="*/ 238370 h 750277"/>
                <a:gd name="connsiteX16" fmla="*/ 484554 w 1012092"/>
                <a:gd name="connsiteY16" fmla="*/ 156308 h 750277"/>
                <a:gd name="connsiteX17" fmla="*/ 449385 w 1012092"/>
                <a:gd name="connsiteY17" fmla="*/ 125047 h 750277"/>
                <a:gd name="connsiteX18" fmla="*/ 398585 w 1012092"/>
                <a:gd name="connsiteY18" fmla="*/ 70339 h 750277"/>
                <a:gd name="connsiteX19" fmla="*/ 308708 w 1012092"/>
                <a:gd name="connsiteY19" fmla="*/ 23447 h 750277"/>
                <a:gd name="connsiteX20" fmla="*/ 218831 w 1012092"/>
                <a:gd name="connsiteY20" fmla="*/ 0 h 750277"/>
                <a:gd name="connsiteX21" fmla="*/ 144585 w 1012092"/>
                <a:gd name="connsiteY21" fmla="*/ 31262 h 750277"/>
                <a:gd name="connsiteX22" fmla="*/ 105508 w 1012092"/>
                <a:gd name="connsiteY22" fmla="*/ 109416 h 750277"/>
                <a:gd name="connsiteX23" fmla="*/ 66431 w 1012092"/>
                <a:gd name="connsiteY23" fmla="*/ 187570 h 750277"/>
                <a:gd name="connsiteX24" fmla="*/ 0 w 1012092"/>
                <a:gd name="connsiteY24" fmla="*/ 234462 h 750277"/>
                <a:gd name="connsiteX25" fmla="*/ 62523 w 1012092"/>
                <a:gd name="connsiteY25" fmla="*/ 406400 h 750277"/>
                <a:gd name="connsiteX26" fmla="*/ 136769 w 1012092"/>
                <a:gd name="connsiteY26" fmla="*/ 367323 h 750277"/>
                <a:gd name="connsiteX27" fmla="*/ 211016 w 1012092"/>
                <a:gd name="connsiteY27" fmla="*/ 328247 h 750277"/>
                <a:gd name="connsiteX28" fmla="*/ 277446 w 1012092"/>
                <a:gd name="connsiteY28" fmla="*/ 371231 h 750277"/>
                <a:gd name="connsiteX29" fmla="*/ 261816 w 1012092"/>
                <a:gd name="connsiteY29" fmla="*/ 441570 h 750277"/>
                <a:gd name="connsiteX30" fmla="*/ 293077 w 1012092"/>
                <a:gd name="connsiteY30" fmla="*/ 504093 h 750277"/>
                <a:gd name="connsiteX31" fmla="*/ 449385 w 1012092"/>
                <a:gd name="connsiteY31" fmla="*/ 500185 h 750277"/>
                <a:gd name="connsiteX32" fmla="*/ 500185 w 1012092"/>
                <a:gd name="connsiteY32" fmla="*/ 550985 h 750277"/>
                <a:gd name="connsiteX33" fmla="*/ 300892 w 1012092"/>
                <a:gd name="connsiteY33" fmla="*/ 570523 h 750277"/>
                <a:gd name="connsiteX34" fmla="*/ 261816 w 1012092"/>
                <a:gd name="connsiteY34" fmla="*/ 609600 h 750277"/>
                <a:gd name="connsiteX35" fmla="*/ 359508 w 1012092"/>
                <a:gd name="connsiteY35" fmla="*/ 672123 h 750277"/>
                <a:gd name="connsiteX36" fmla="*/ 418123 w 1012092"/>
                <a:gd name="connsiteY36" fmla="*/ 683847 h 750277"/>
                <a:gd name="connsiteX37" fmla="*/ 418123 w 1012092"/>
                <a:gd name="connsiteY37" fmla="*/ 750277 h 750277"/>
                <a:gd name="connsiteX38" fmla="*/ 550985 w 1012092"/>
                <a:gd name="connsiteY38" fmla="*/ 750277 h 750277"/>
                <a:gd name="connsiteX39" fmla="*/ 699477 w 1012092"/>
                <a:gd name="connsiteY39" fmla="*/ 695570 h 750277"/>
                <a:gd name="connsiteX40" fmla="*/ 754185 w 1012092"/>
                <a:gd name="connsiteY40" fmla="*/ 660400 h 750277"/>
                <a:gd name="connsiteX41" fmla="*/ 828431 w 1012092"/>
                <a:gd name="connsiteY41" fmla="*/ 707293 h 750277"/>
                <a:gd name="connsiteX42" fmla="*/ 918308 w 1012092"/>
                <a:gd name="connsiteY42" fmla="*/ 703385 h 750277"/>
                <a:gd name="connsiteX43" fmla="*/ 969108 w 1012092"/>
                <a:gd name="connsiteY43" fmla="*/ 707293 h 750277"/>
                <a:gd name="connsiteX44" fmla="*/ 980831 w 1012092"/>
                <a:gd name="connsiteY44" fmla="*/ 660400 h 750277"/>
                <a:gd name="connsiteX45" fmla="*/ 933939 w 1012092"/>
                <a:gd name="connsiteY45" fmla="*/ 621323 h 750277"/>
                <a:gd name="connsiteX46" fmla="*/ 1012092 w 1012092"/>
                <a:gd name="connsiteY46" fmla="*/ 605693 h 750277"/>
                <a:gd name="connsiteX47" fmla="*/ 992554 w 1012092"/>
                <a:gd name="connsiteY47" fmla="*/ 523631 h 750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12092" h="750277">
                  <a:moveTo>
                    <a:pt x="992554" y="523631"/>
                  </a:moveTo>
                  <a:lnTo>
                    <a:pt x="918308" y="523631"/>
                  </a:lnTo>
                  <a:lnTo>
                    <a:pt x="859692" y="472831"/>
                  </a:lnTo>
                  <a:lnTo>
                    <a:pt x="820616" y="367323"/>
                  </a:lnTo>
                  <a:lnTo>
                    <a:pt x="781539" y="218831"/>
                  </a:lnTo>
                  <a:lnTo>
                    <a:pt x="746369" y="179754"/>
                  </a:lnTo>
                  <a:lnTo>
                    <a:pt x="707292" y="160216"/>
                  </a:lnTo>
                  <a:lnTo>
                    <a:pt x="719016" y="304800"/>
                  </a:lnTo>
                  <a:lnTo>
                    <a:pt x="679939" y="355600"/>
                  </a:lnTo>
                  <a:lnTo>
                    <a:pt x="644769" y="308708"/>
                  </a:lnTo>
                  <a:lnTo>
                    <a:pt x="672123" y="246185"/>
                  </a:lnTo>
                  <a:lnTo>
                    <a:pt x="652585" y="195385"/>
                  </a:lnTo>
                  <a:lnTo>
                    <a:pt x="597877" y="214923"/>
                  </a:lnTo>
                  <a:lnTo>
                    <a:pt x="550985" y="183662"/>
                  </a:lnTo>
                  <a:lnTo>
                    <a:pt x="519723" y="261816"/>
                  </a:lnTo>
                  <a:lnTo>
                    <a:pt x="468923" y="238370"/>
                  </a:lnTo>
                  <a:lnTo>
                    <a:pt x="484554" y="156308"/>
                  </a:lnTo>
                  <a:lnTo>
                    <a:pt x="449385" y="125047"/>
                  </a:lnTo>
                  <a:lnTo>
                    <a:pt x="398585" y="70339"/>
                  </a:lnTo>
                  <a:lnTo>
                    <a:pt x="308708" y="23447"/>
                  </a:lnTo>
                  <a:lnTo>
                    <a:pt x="218831" y="0"/>
                  </a:lnTo>
                  <a:lnTo>
                    <a:pt x="144585" y="31262"/>
                  </a:lnTo>
                  <a:lnTo>
                    <a:pt x="105508" y="109416"/>
                  </a:lnTo>
                  <a:lnTo>
                    <a:pt x="66431" y="187570"/>
                  </a:lnTo>
                  <a:lnTo>
                    <a:pt x="0" y="234462"/>
                  </a:lnTo>
                  <a:lnTo>
                    <a:pt x="62523" y="406400"/>
                  </a:lnTo>
                  <a:lnTo>
                    <a:pt x="136769" y="367323"/>
                  </a:lnTo>
                  <a:lnTo>
                    <a:pt x="211016" y="328247"/>
                  </a:lnTo>
                  <a:lnTo>
                    <a:pt x="277446" y="371231"/>
                  </a:lnTo>
                  <a:lnTo>
                    <a:pt x="261816" y="441570"/>
                  </a:lnTo>
                  <a:lnTo>
                    <a:pt x="293077" y="504093"/>
                  </a:lnTo>
                  <a:lnTo>
                    <a:pt x="449385" y="500185"/>
                  </a:lnTo>
                  <a:lnTo>
                    <a:pt x="500185" y="550985"/>
                  </a:lnTo>
                  <a:lnTo>
                    <a:pt x="300892" y="570523"/>
                  </a:lnTo>
                  <a:lnTo>
                    <a:pt x="261816" y="609600"/>
                  </a:lnTo>
                  <a:lnTo>
                    <a:pt x="359508" y="672123"/>
                  </a:lnTo>
                  <a:lnTo>
                    <a:pt x="418123" y="683847"/>
                  </a:lnTo>
                  <a:lnTo>
                    <a:pt x="418123" y="750277"/>
                  </a:lnTo>
                  <a:lnTo>
                    <a:pt x="550985" y="750277"/>
                  </a:lnTo>
                  <a:lnTo>
                    <a:pt x="699477" y="695570"/>
                  </a:lnTo>
                  <a:lnTo>
                    <a:pt x="754185" y="660400"/>
                  </a:lnTo>
                  <a:lnTo>
                    <a:pt x="828431" y="707293"/>
                  </a:lnTo>
                  <a:lnTo>
                    <a:pt x="918308" y="703385"/>
                  </a:lnTo>
                  <a:lnTo>
                    <a:pt x="969108" y="707293"/>
                  </a:lnTo>
                  <a:lnTo>
                    <a:pt x="980831" y="660400"/>
                  </a:lnTo>
                  <a:lnTo>
                    <a:pt x="933939" y="621323"/>
                  </a:lnTo>
                  <a:lnTo>
                    <a:pt x="1012092" y="605693"/>
                  </a:lnTo>
                  <a:lnTo>
                    <a:pt x="992554" y="523631"/>
                  </a:lnTo>
                  <a:close/>
                </a:path>
              </a:pathLst>
            </a:custGeom>
            <a:solidFill>
              <a:sysClr val="window" lastClr="FFFFFF"/>
            </a:solidFill>
            <a:ln w="9525" cap="flat" cmpd="sng" algn="ctr">
              <a:solidFill>
                <a:sysClr val="windowText" lastClr="000000">
                  <a:lumMod val="65000"/>
                  <a:lumOff val="35000"/>
                </a:sys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70" name="Freeform 20">
              <a:extLst>
                <a:ext uri="{FF2B5EF4-FFF2-40B4-BE49-F238E27FC236}">
                  <a16:creationId xmlns:a16="http://schemas.microsoft.com/office/drawing/2014/main" id="{6F3ACD74-E00F-D167-AA73-A55B2CDEA4E6}"/>
                </a:ext>
              </a:extLst>
            </p:cNvPr>
            <p:cNvSpPr/>
            <p:nvPr/>
          </p:nvSpPr>
          <p:spPr>
            <a:xfrm>
              <a:off x="3527031" y="2171444"/>
              <a:ext cx="269631" cy="367323"/>
            </a:xfrm>
            <a:custGeom>
              <a:avLst/>
              <a:gdLst>
                <a:gd name="connsiteX0" fmla="*/ 195385 w 269631"/>
                <a:gd name="connsiteY0" fmla="*/ 128954 h 367323"/>
                <a:gd name="connsiteX1" fmla="*/ 246185 w 269631"/>
                <a:gd name="connsiteY1" fmla="*/ 144585 h 367323"/>
                <a:gd name="connsiteX2" fmla="*/ 269631 w 269631"/>
                <a:gd name="connsiteY2" fmla="*/ 257908 h 367323"/>
                <a:gd name="connsiteX3" fmla="*/ 211015 w 269631"/>
                <a:gd name="connsiteY3" fmla="*/ 320431 h 367323"/>
                <a:gd name="connsiteX4" fmla="*/ 168031 w 269631"/>
                <a:gd name="connsiteY4" fmla="*/ 367323 h 367323"/>
                <a:gd name="connsiteX5" fmla="*/ 136769 w 269631"/>
                <a:gd name="connsiteY5" fmla="*/ 296985 h 367323"/>
                <a:gd name="connsiteX6" fmla="*/ 85969 w 269631"/>
                <a:gd name="connsiteY6" fmla="*/ 246185 h 367323"/>
                <a:gd name="connsiteX7" fmla="*/ 39077 w 269631"/>
                <a:gd name="connsiteY7" fmla="*/ 211016 h 367323"/>
                <a:gd name="connsiteX8" fmla="*/ 0 w 269631"/>
                <a:gd name="connsiteY8" fmla="*/ 125046 h 367323"/>
                <a:gd name="connsiteX9" fmla="*/ 54708 w 269631"/>
                <a:gd name="connsiteY9" fmla="*/ 117231 h 367323"/>
                <a:gd name="connsiteX10" fmla="*/ 97692 w 269631"/>
                <a:gd name="connsiteY10" fmla="*/ 144585 h 367323"/>
                <a:gd name="connsiteX11" fmla="*/ 74246 w 269631"/>
                <a:gd name="connsiteY11" fmla="*/ 78154 h 367323"/>
                <a:gd name="connsiteX12" fmla="*/ 46892 w 269631"/>
                <a:gd name="connsiteY12" fmla="*/ 42985 h 367323"/>
                <a:gd name="connsiteX13" fmla="*/ 82061 w 269631"/>
                <a:gd name="connsiteY13" fmla="*/ 0 h 367323"/>
                <a:gd name="connsiteX14" fmla="*/ 156308 w 269631"/>
                <a:gd name="connsiteY14" fmla="*/ 35169 h 367323"/>
                <a:gd name="connsiteX15" fmla="*/ 222738 w 269631"/>
                <a:gd name="connsiteY15" fmla="*/ 11723 h 367323"/>
                <a:gd name="connsiteX16" fmla="*/ 195385 w 269631"/>
                <a:gd name="connsiteY16" fmla="*/ 128954 h 36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9631" h="367323">
                  <a:moveTo>
                    <a:pt x="195385" y="128954"/>
                  </a:moveTo>
                  <a:lnTo>
                    <a:pt x="246185" y="144585"/>
                  </a:lnTo>
                  <a:lnTo>
                    <a:pt x="269631" y="257908"/>
                  </a:lnTo>
                  <a:lnTo>
                    <a:pt x="211015" y="320431"/>
                  </a:lnTo>
                  <a:lnTo>
                    <a:pt x="168031" y="367323"/>
                  </a:lnTo>
                  <a:lnTo>
                    <a:pt x="136769" y="296985"/>
                  </a:lnTo>
                  <a:lnTo>
                    <a:pt x="85969" y="246185"/>
                  </a:lnTo>
                  <a:lnTo>
                    <a:pt x="39077" y="211016"/>
                  </a:lnTo>
                  <a:lnTo>
                    <a:pt x="0" y="125046"/>
                  </a:lnTo>
                  <a:lnTo>
                    <a:pt x="54708" y="117231"/>
                  </a:lnTo>
                  <a:lnTo>
                    <a:pt x="97692" y="144585"/>
                  </a:lnTo>
                  <a:lnTo>
                    <a:pt x="74246" y="78154"/>
                  </a:lnTo>
                  <a:lnTo>
                    <a:pt x="46892" y="42985"/>
                  </a:lnTo>
                  <a:lnTo>
                    <a:pt x="82061" y="0"/>
                  </a:lnTo>
                  <a:lnTo>
                    <a:pt x="156308" y="35169"/>
                  </a:lnTo>
                  <a:lnTo>
                    <a:pt x="222738" y="11723"/>
                  </a:lnTo>
                  <a:lnTo>
                    <a:pt x="195385" y="128954"/>
                  </a:lnTo>
                  <a:close/>
                </a:path>
              </a:pathLst>
            </a:custGeom>
            <a:solidFill>
              <a:sysClr val="window" lastClr="FFFFFF"/>
            </a:solidFill>
            <a:ln w="9525" cap="flat" cmpd="sng" algn="ctr">
              <a:solidFill>
                <a:sysClr val="windowText" lastClr="000000">
                  <a:lumMod val="65000"/>
                  <a:lumOff val="35000"/>
                </a:sys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71" name="Freeform 21">
              <a:extLst>
                <a:ext uri="{FF2B5EF4-FFF2-40B4-BE49-F238E27FC236}">
                  <a16:creationId xmlns:a16="http://schemas.microsoft.com/office/drawing/2014/main" id="{83426EB3-0A50-62F9-CC9A-3C17CC7FB051}"/>
                </a:ext>
              </a:extLst>
            </p:cNvPr>
            <p:cNvSpPr/>
            <p:nvPr/>
          </p:nvSpPr>
          <p:spPr>
            <a:xfrm>
              <a:off x="2862723" y="1737690"/>
              <a:ext cx="582246" cy="402493"/>
            </a:xfrm>
            <a:custGeom>
              <a:avLst/>
              <a:gdLst>
                <a:gd name="connsiteX0" fmla="*/ 82062 w 582246"/>
                <a:gd name="connsiteY0" fmla="*/ 89877 h 402493"/>
                <a:gd name="connsiteX1" fmla="*/ 187569 w 582246"/>
                <a:gd name="connsiteY1" fmla="*/ 31262 h 402493"/>
                <a:gd name="connsiteX2" fmla="*/ 265723 w 582246"/>
                <a:gd name="connsiteY2" fmla="*/ 0 h 402493"/>
                <a:gd name="connsiteX3" fmla="*/ 328246 w 582246"/>
                <a:gd name="connsiteY3" fmla="*/ 7816 h 402493"/>
                <a:gd name="connsiteX4" fmla="*/ 293077 w 582246"/>
                <a:gd name="connsiteY4" fmla="*/ 70339 h 402493"/>
                <a:gd name="connsiteX5" fmla="*/ 339969 w 582246"/>
                <a:gd name="connsiteY5" fmla="*/ 156308 h 402493"/>
                <a:gd name="connsiteX6" fmla="*/ 394677 w 582246"/>
                <a:gd name="connsiteY6" fmla="*/ 214923 h 402493"/>
                <a:gd name="connsiteX7" fmla="*/ 429846 w 582246"/>
                <a:gd name="connsiteY7" fmla="*/ 187570 h 402493"/>
                <a:gd name="connsiteX8" fmla="*/ 414216 w 582246"/>
                <a:gd name="connsiteY8" fmla="*/ 144585 h 402493"/>
                <a:gd name="connsiteX9" fmla="*/ 484554 w 582246"/>
                <a:gd name="connsiteY9" fmla="*/ 70339 h 402493"/>
                <a:gd name="connsiteX10" fmla="*/ 500185 w 582246"/>
                <a:gd name="connsiteY10" fmla="*/ 156308 h 402493"/>
                <a:gd name="connsiteX11" fmla="*/ 554893 w 582246"/>
                <a:gd name="connsiteY11" fmla="*/ 191477 h 402493"/>
                <a:gd name="connsiteX12" fmla="*/ 582246 w 582246"/>
                <a:gd name="connsiteY12" fmla="*/ 242277 h 402493"/>
                <a:gd name="connsiteX13" fmla="*/ 566616 w 582246"/>
                <a:gd name="connsiteY13" fmla="*/ 312616 h 402493"/>
                <a:gd name="connsiteX14" fmla="*/ 465016 w 582246"/>
                <a:gd name="connsiteY14" fmla="*/ 332154 h 402493"/>
                <a:gd name="connsiteX15" fmla="*/ 402493 w 582246"/>
                <a:gd name="connsiteY15" fmla="*/ 347785 h 402493"/>
                <a:gd name="connsiteX16" fmla="*/ 324339 w 582246"/>
                <a:gd name="connsiteY16" fmla="*/ 402493 h 402493"/>
                <a:gd name="connsiteX17" fmla="*/ 277446 w 582246"/>
                <a:gd name="connsiteY17" fmla="*/ 386862 h 402493"/>
                <a:gd name="connsiteX18" fmla="*/ 281354 w 582246"/>
                <a:gd name="connsiteY18" fmla="*/ 336062 h 402493"/>
                <a:gd name="connsiteX19" fmla="*/ 336062 w 582246"/>
                <a:gd name="connsiteY19" fmla="*/ 289170 h 402493"/>
                <a:gd name="connsiteX20" fmla="*/ 226646 w 582246"/>
                <a:gd name="connsiteY20" fmla="*/ 312616 h 402493"/>
                <a:gd name="connsiteX21" fmla="*/ 214923 w 582246"/>
                <a:gd name="connsiteY21" fmla="*/ 246185 h 402493"/>
                <a:gd name="connsiteX22" fmla="*/ 203200 w 582246"/>
                <a:gd name="connsiteY22" fmla="*/ 211016 h 402493"/>
                <a:gd name="connsiteX23" fmla="*/ 160216 w 582246"/>
                <a:gd name="connsiteY23" fmla="*/ 250093 h 402493"/>
                <a:gd name="connsiteX24" fmla="*/ 101600 w 582246"/>
                <a:gd name="connsiteY24" fmla="*/ 191477 h 402493"/>
                <a:gd name="connsiteX25" fmla="*/ 70339 w 582246"/>
                <a:gd name="connsiteY25" fmla="*/ 203200 h 402493"/>
                <a:gd name="connsiteX26" fmla="*/ 0 w 582246"/>
                <a:gd name="connsiteY26" fmla="*/ 171939 h 402493"/>
                <a:gd name="connsiteX27" fmla="*/ 82062 w 582246"/>
                <a:gd name="connsiteY27" fmla="*/ 89877 h 402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82246" h="402493">
                  <a:moveTo>
                    <a:pt x="82062" y="89877"/>
                  </a:moveTo>
                  <a:lnTo>
                    <a:pt x="187569" y="31262"/>
                  </a:lnTo>
                  <a:lnTo>
                    <a:pt x="265723" y="0"/>
                  </a:lnTo>
                  <a:lnTo>
                    <a:pt x="328246" y="7816"/>
                  </a:lnTo>
                  <a:lnTo>
                    <a:pt x="293077" y="70339"/>
                  </a:lnTo>
                  <a:lnTo>
                    <a:pt x="339969" y="156308"/>
                  </a:lnTo>
                  <a:lnTo>
                    <a:pt x="394677" y="214923"/>
                  </a:lnTo>
                  <a:lnTo>
                    <a:pt x="429846" y="187570"/>
                  </a:lnTo>
                  <a:lnTo>
                    <a:pt x="414216" y="144585"/>
                  </a:lnTo>
                  <a:lnTo>
                    <a:pt x="484554" y="70339"/>
                  </a:lnTo>
                  <a:lnTo>
                    <a:pt x="500185" y="156308"/>
                  </a:lnTo>
                  <a:lnTo>
                    <a:pt x="554893" y="191477"/>
                  </a:lnTo>
                  <a:lnTo>
                    <a:pt x="582246" y="242277"/>
                  </a:lnTo>
                  <a:lnTo>
                    <a:pt x="566616" y="312616"/>
                  </a:lnTo>
                  <a:lnTo>
                    <a:pt x="465016" y="332154"/>
                  </a:lnTo>
                  <a:lnTo>
                    <a:pt x="402493" y="347785"/>
                  </a:lnTo>
                  <a:lnTo>
                    <a:pt x="324339" y="402493"/>
                  </a:lnTo>
                  <a:lnTo>
                    <a:pt x="277446" y="386862"/>
                  </a:lnTo>
                  <a:lnTo>
                    <a:pt x="281354" y="336062"/>
                  </a:lnTo>
                  <a:lnTo>
                    <a:pt x="336062" y="289170"/>
                  </a:lnTo>
                  <a:lnTo>
                    <a:pt x="226646" y="312616"/>
                  </a:lnTo>
                  <a:lnTo>
                    <a:pt x="214923" y="246185"/>
                  </a:lnTo>
                  <a:lnTo>
                    <a:pt x="203200" y="211016"/>
                  </a:lnTo>
                  <a:lnTo>
                    <a:pt x="160216" y="250093"/>
                  </a:lnTo>
                  <a:lnTo>
                    <a:pt x="101600" y="191477"/>
                  </a:lnTo>
                  <a:lnTo>
                    <a:pt x="70339" y="203200"/>
                  </a:lnTo>
                  <a:lnTo>
                    <a:pt x="0" y="171939"/>
                  </a:lnTo>
                  <a:lnTo>
                    <a:pt x="82062" y="89877"/>
                  </a:lnTo>
                  <a:close/>
                </a:path>
              </a:pathLst>
            </a:custGeom>
            <a:solidFill>
              <a:sysClr val="window" lastClr="FFFFFF"/>
            </a:solidFill>
            <a:ln w="9525" cap="flat" cmpd="sng" algn="ctr">
              <a:solidFill>
                <a:sysClr val="windowText" lastClr="000000">
                  <a:lumMod val="65000"/>
                  <a:lumOff val="35000"/>
                </a:sys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72" name="Freeform 22">
              <a:extLst>
                <a:ext uri="{FF2B5EF4-FFF2-40B4-BE49-F238E27FC236}">
                  <a16:creationId xmlns:a16="http://schemas.microsoft.com/office/drawing/2014/main" id="{44C44F51-932C-BC12-BC5D-52D053EB8B2A}"/>
                </a:ext>
              </a:extLst>
            </p:cNvPr>
            <p:cNvSpPr/>
            <p:nvPr/>
          </p:nvSpPr>
          <p:spPr>
            <a:xfrm>
              <a:off x="3695062" y="1780675"/>
              <a:ext cx="636954" cy="320431"/>
            </a:xfrm>
            <a:custGeom>
              <a:avLst/>
              <a:gdLst>
                <a:gd name="connsiteX0" fmla="*/ 23446 w 636954"/>
                <a:gd name="connsiteY0" fmla="*/ 0 h 320431"/>
                <a:gd name="connsiteX1" fmla="*/ 0 w 636954"/>
                <a:gd name="connsiteY1" fmla="*/ 39077 h 320431"/>
                <a:gd name="connsiteX2" fmla="*/ 27354 w 636954"/>
                <a:gd name="connsiteY2" fmla="*/ 58615 h 320431"/>
                <a:gd name="connsiteX3" fmla="*/ 35169 w 636954"/>
                <a:gd name="connsiteY3" fmla="*/ 113323 h 320431"/>
                <a:gd name="connsiteX4" fmla="*/ 121138 w 636954"/>
                <a:gd name="connsiteY4" fmla="*/ 117231 h 320431"/>
                <a:gd name="connsiteX5" fmla="*/ 160215 w 636954"/>
                <a:gd name="connsiteY5" fmla="*/ 156308 h 320431"/>
                <a:gd name="connsiteX6" fmla="*/ 179754 w 636954"/>
                <a:gd name="connsiteY6" fmla="*/ 257908 h 320431"/>
                <a:gd name="connsiteX7" fmla="*/ 207107 w 636954"/>
                <a:gd name="connsiteY7" fmla="*/ 293077 h 320431"/>
                <a:gd name="connsiteX8" fmla="*/ 320430 w 636954"/>
                <a:gd name="connsiteY8" fmla="*/ 304800 h 320431"/>
                <a:gd name="connsiteX9" fmla="*/ 394677 w 636954"/>
                <a:gd name="connsiteY9" fmla="*/ 320431 h 320431"/>
                <a:gd name="connsiteX10" fmla="*/ 519723 w 636954"/>
                <a:gd name="connsiteY10" fmla="*/ 285262 h 320431"/>
                <a:gd name="connsiteX11" fmla="*/ 609600 w 636954"/>
                <a:gd name="connsiteY11" fmla="*/ 250092 h 320431"/>
                <a:gd name="connsiteX12" fmla="*/ 636954 w 636954"/>
                <a:gd name="connsiteY12" fmla="*/ 203200 h 320431"/>
                <a:gd name="connsiteX13" fmla="*/ 590061 w 636954"/>
                <a:gd name="connsiteY13" fmla="*/ 132862 h 320431"/>
                <a:gd name="connsiteX14" fmla="*/ 531446 w 636954"/>
                <a:gd name="connsiteY14" fmla="*/ 125046 h 320431"/>
                <a:gd name="connsiteX15" fmla="*/ 461107 w 636954"/>
                <a:gd name="connsiteY15" fmla="*/ 113323 h 320431"/>
                <a:gd name="connsiteX16" fmla="*/ 390769 w 636954"/>
                <a:gd name="connsiteY16" fmla="*/ 148492 h 320431"/>
                <a:gd name="connsiteX17" fmla="*/ 277446 w 636954"/>
                <a:gd name="connsiteY17" fmla="*/ 128954 h 320431"/>
                <a:gd name="connsiteX18" fmla="*/ 171938 w 636954"/>
                <a:gd name="connsiteY18" fmla="*/ 70338 h 320431"/>
                <a:gd name="connsiteX19" fmla="*/ 97692 w 636954"/>
                <a:gd name="connsiteY19" fmla="*/ 15631 h 320431"/>
                <a:gd name="connsiteX20" fmla="*/ 23446 w 636954"/>
                <a:gd name="connsiteY20" fmla="*/ 0 h 320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36954" h="320431">
                  <a:moveTo>
                    <a:pt x="23446" y="0"/>
                  </a:moveTo>
                  <a:lnTo>
                    <a:pt x="0" y="39077"/>
                  </a:lnTo>
                  <a:lnTo>
                    <a:pt x="27354" y="58615"/>
                  </a:lnTo>
                  <a:lnTo>
                    <a:pt x="35169" y="113323"/>
                  </a:lnTo>
                  <a:lnTo>
                    <a:pt x="121138" y="117231"/>
                  </a:lnTo>
                  <a:lnTo>
                    <a:pt x="160215" y="156308"/>
                  </a:lnTo>
                  <a:lnTo>
                    <a:pt x="179754" y="257908"/>
                  </a:lnTo>
                  <a:lnTo>
                    <a:pt x="207107" y="293077"/>
                  </a:lnTo>
                  <a:lnTo>
                    <a:pt x="320430" y="304800"/>
                  </a:lnTo>
                  <a:lnTo>
                    <a:pt x="394677" y="320431"/>
                  </a:lnTo>
                  <a:lnTo>
                    <a:pt x="519723" y="285262"/>
                  </a:lnTo>
                  <a:lnTo>
                    <a:pt x="609600" y="250092"/>
                  </a:lnTo>
                  <a:lnTo>
                    <a:pt x="636954" y="203200"/>
                  </a:lnTo>
                  <a:lnTo>
                    <a:pt x="590061" y="132862"/>
                  </a:lnTo>
                  <a:lnTo>
                    <a:pt x="531446" y="125046"/>
                  </a:lnTo>
                  <a:lnTo>
                    <a:pt x="461107" y="113323"/>
                  </a:lnTo>
                  <a:lnTo>
                    <a:pt x="390769" y="148492"/>
                  </a:lnTo>
                  <a:lnTo>
                    <a:pt x="277446" y="128954"/>
                  </a:lnTo>
                  <a:lnTo>
                    <a:pt x="171938" y="70338"/>
                  </a:lnTo>
                  <a:lnTo>
                    <a:pt x="97692" y="15631"/>
                  </a:lnTo>
                  <a:lnTo>
                    <a:pt x="23446" y="0"/>
                  </a:lnTo>
                  <a:close/>
                </a:path>
              </a:pathLst>
            </a:custGeom>
            <a:solidFill>
              <a:sysClr val="window" lastClr="FFFFFF"/>
            </a:solidFill>
            <a:ln w="9525" cap="flat" cmpd="sng" algn="ctr">
              <a:solidFill>
                <a:sysClr val="windowText" lastClr="000000">
                  <a:lumMod val="65000"/>
                  <a:lumOff val="35000"/>
                </a:sys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73" name="Freeform 23">
              <a:extLst>
                <a:ext uri="{FF2B5EF4-FFF2-40B4-BE49-F238E27FC236}">
                  <a16:creationId xmlns:a16="http://schemas.microsoft.com/office/drawing/2014/main" id="{3B871932-935D-B4E7-311C-70238C4299A1}"/>
                </a:ext>
              </a:extLst>
            </p:cNvPr>
            <p:cNvSpPr/>
            <p:nvPr/>
          </p:nvSpPr>
          <p:spPr>
            <a:xfrm>
              <a:off x="3460600" y="1839290"/>
              <a:ext cx="382954" cy="254000"/>
            </a:xfrm>
            <a:custGeom>
              <a:avLst/>
              <a:gdLst>
                <a:gd name="connsiteX0" fmla="*/ 0 w 382954"/>
                <a:gd name="connsiteY0" fmla="*/ 0 h 254000"/>
                <a:gd name="connsiteX1" fmla="*/ 7816 w 382954"/>
                <a:gd name="connsiteY1" fmla="*/ 62523 h 254000"/>
                <a:gd name="connsiteX2" fmla="*/ 78154 w 382954"/>
                <a:gd name="connsiteY2" fmla="*/ 152400 h 254000"/>
                <a:gd name="connsiteX3" fmla="*/ 148492 w 382954"/>
                <a:gd name="connsiteY3" fmla="*/ 207108 h 254000"/>
                <a:gd name="connsiteX4" fmla="*/ 242277 w 382954"/>
                <a:gd name="connsiteY4" fmla="*/ 218831 h 254000"/>
                <a:gd name="connsiteX5" fmla="*/ 261816 w 382954"/>
                <a:gd name="connsiteY5" fmla="*/ 152400 h 254000"/>
                <a:gd name="connsiteX6" fmla="*/ 304800 w 382954"/>
                <a:gd name="connsiteY6" fmla="*/ 191477 h 254000"/>
                <a:gd name="connsiteX7" fmla="*/ 316523 w 382954"/>
                <a:gd name="connsiteY7" fmla="*/ 254000 h 254000"/>
                <a:gd name="connsiteX8" fmla="*/ 375139 w 382954"/>
                <a:gd name="connsiteY8" fmla="*/ 250093 h 254000"/>
                <a:gd name="connsiteX9" fmla="*/ 382954 w 382954"/>
                <a:gd name="connsiteY9" fmla="*/ 175847 h 254000"/>
                <a:gd name="connsiteX10" fmla="*/ 351692 w 382954"/>
                <a:gd name="connsiteY10" fmla="*/ 117231 h 254000"/>
                <a:gd name="connsiteX11" fmla="*/ 281354 w 382954"/>
                <a:gd name="connsiteY11" fmla="*/ 105508 h 254000"/>
                <a:gd name="connsiteX12" fmla="*/ 226646 w 382954"/>
                <a:gd name="connsiteY12" fmla="*/ 101600 h 254000"/>
                <a:gd name="connsiteX13" fmla="*/ 214923 w 382954"/>
                <a:gd name="connsiteY13" fmla="*/ 23447 h 254000"/>
                <a:gd name="connsiteX14" fmla="*/ 187569 w 382954"/>
                <a:gd name="connsiteY14" fmla="*/ 0 h 254000"/>
                <a:gd name="connsiteX15" fmla="*/ 85969 w 382954"/>
                <a:gd name="connsiteY15" fmla="*/ 42985 h 254000"/>
                <a:gd name="connsiteX16" fmla="*/ 0 w 382954"/>
                <a:gd name="connsiteY16" fmla="*/ 0 h 25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2954" h="254000">
                  <a:moveTo>
                    <a:pt x="0" y="0"/>
                  </a:moveTo>
                  <a:lnTo>
                    <a:pt x="7816" y="62523"/>
                  </a:lnTo>
                  <a:lnTo>
                    <a:pt x="78154" y="152400"/>
                  </a:lnTo>
                  <a:lnTo>
                    <a:pt x="148492" y="207108"/>
                  </a:lnTo>
                  <a:lnTo>
                    <a:pt x="242277" y="218831"/>
                  </a:lnTo>
                  <a:lnTo>
                    <a:pt x="261816" y="152400"/>
                  </a:lnTo>
                  <a:lnTo>
                    <a:pt x="304800" y="191477"/>
                  </a:lnTo>
                  <a:lnTo>
                    <a:pt x="316523" y="254000"/>
                  </a:lnTo>
                  <a:lnTo>
                    <a:pt x="375139" y="250093"/>
                  </a:lnTo>
                  <a:lnTo>
                    <a:pt x="382954" y="175847"/>
                  </a:lnTo>
                  <a:lnTo>
                    <a:pt x="351692" y="117231"/>
                  </a:lnTo>
                  <a:lnTo>
                    <a:pt x="281354" y="105508"/>
                  </a:lnTo>
                  <a:lnTo>
                    <a:pt x="226646" y="101600"/>
                  </a:lnTo>
                  <a:lnTo>
                    <a:pt x="214923" y="23447"/>
                  </a:lnTo>
                  <a:lnTo>
                    <a:pt x="187569" y="0"/>
                  </a:lnTo>
                  <a:lnTo>
                    <a:pt x="85969" y="42985"/>
                  </a:lnTo>
                  <a:lnTo>
                    <a:pt x="0" y="0"/>
                  </a:lnTo>
                  <a:close/>
                </a:path>
              </a:pathLst>
            </a:custGeom>
            <a:solidFill>
              <a:sysClr val="window" lastClr="FFFFFF"/>
            </a:solidFill>
            <a:ln w="9525" cap="flat" cmpd="sng" algn="ctr">
              <a:solidFill>
                <a:sysClr val="windowText" lastClr="000000">
                  <a:lumMod val="65000"/>
                  <a:lumOff val="35000"/>
                </a:sys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74" name="Rectangle 73">
              <a:extLst>
                <a:ext uri="{FF2B5EF4-FFF2-40B4-BE49-F238E27FC236}">
                  <a16:creationId xmlns:a16="http://schemas.microsoft.com/office/drawing/2014/main" id="{E89674FC-BCC1-23E9-8DF4-BE094D932989}"/>
                </a:ext>
              </a:extLst>
            </p:cNvPr>
            <p:cNvSpPr/>
            <p:nvPr/>
          </p:nvSpPr>
          <p:spPr>
            <a:xfrm>
              <a:off x="1335716" y="3097122"/>
              <a:ext cx="589161" cy="246221"/>
            </a:xfrm>
            <a:prstGeom prst="rect">
              <a:avLst/>
            </a:prstGeom>
          </p:spPr>
          <p:txBody>
            <a:bodyPr wrap="square">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prstClr val="black"/>
                  </a:solidFill>
                  <a:effectLst/>
                  <a:uLnTx/>
                  <a:uFillTx/>
                </a:rPr>
                <a:t>Yukon</a:t>
              </a:r>
            </a:p>
          </p:txBody>
        </p:sp>
        <p:sp>
          <p:nvSpPr>
            <p:cNvPr id="75" name="Rectangle 74">
              <a:extLst>
                <a:ext uri="{FF2B5EF4-FFF2-40B4-BE49-F238E27FC236}">
                  <a16:creationId xmlns:a16="http://schemas.microsoft.com/office/drawing/2014/main" id="{BDBFD6E8-1177-87DA-EA21-06B3E52497C8}"/>
                </a:ext>
              </a:extLst>
            </p:cNvPr>
            <p:cNvSpPr/>
            <p:nvPr/>
          </p:nvSpPr>
          <p:spPr>
            <a:xfrm>
              <a:off x="2317564" y="3239025"/>
              <a:ext cx="4572000" cy="400110"/>
            </a:xfrm>
            <a:prstGeom prst="rect">
              <a:avLst/>
            </a:prstGeom>
          </p:spPr>
          <p:txBody>
            <a:bodyPr wrap="square">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prstClr val="black"/>
                  </a:solidFill>
                  <a:effectLst/>
                  <a:uLnTx/>
                  <a:uFillTx/>
                </a:rPr>
                <a:t>Northwest </a:t>
              </a:r>
            </a:p>
            <a:p>
              <a:pPr marL="0" marR="0" lvl="0" indent="0" defTabSz="4572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prstClr val="black"/>
                  </a:solidFill>
                  <a:effectLst/>
                  <a:uLnTx/>
                  <a:uFillTx/>
                </a:rPr>
                <a:t>Territories</a:t>
              </a:r>
            </a:p>
          </p:txBody>
        </p:sp>
        <p:sp>
          <p:nvSpPr>
            <p:cNvPr id="76" name="Rectangle 75">
              <a:extLst>
                <a:ext uri="{FF2B5EF4-FFF2-40B4-BE49-F238E27FC236}">
                  <a16:creationId xmlns:a16="http://schemas.microsoft.com/office/drawing/2014/main" id="{59923813-BCE8-B5E8-880E-C16CD88200FC}"/>
                </a:ext>
              </a:extLst>
            </p:cNvPr>
            <p:cNvSpPr/>
            <p:nvPr/>
          </p:nvSpPr>
          <p:spPr>
            <a:xfrm>
              <a:off x="3585402" y="3097122"/>
              <a:ext cx="738078" cy="246221"/>
            </a:xfrm>
            <a:prstGeom prst="rect">
              <a:avLst/>
            </a:prstGeom>
          </p:spPr>
          <p:txBody>
            <a:bodyPr wrap="square">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prstClr val="black"/>
                  </a:solidFill>
                  <a:effectLst/>
                  <a:uLnTx/>
                  <a:uFillTx/>
                </a:rPr>
                <a:t>Nunavut</a:t>
              </a:r>
            </a:p>
          </p:txBody>
        </p:sp>
        <p:sp>
          <p:nvSpPr>
            <p:cNvPr id="77" name="Rectangle 76">
              <a:extLst>
                <a:ext uri="{FF2B5EF4-FFF2-40B4-BE49-F238E27FC236}">
                  <a16:creationId xmlns:a16="http://schemas.microsoft.com/office/drawing/2014/main" id="{0B58B315-0F8B-33CD-E4D5-81DA080F2EAB}"/>
                </a:ext>
              </a:extLst>
            </p:cNvPr>
            <p:cNvSpPr/>
            <p:nvPr/>
          </p:nvSpPr>
          <p:spPr>
            <a:xfrm>
              <a:off x="3640202" y="4246803"/>
              <a:ext cx="792930" cy="246221"/>
            </a:xfrm>
            <a:prstGeom prst="rect">
              <a:avLst/>
            </a:prstGeom>
          </p:spPr>
          <p:txBody>
            <a:bodyPr wrap="square">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prstClr val="black"/>
                  </a:solidFill>
                  <a:effectLst/>
                  <a:uLnTx/>
                  <a:uFillTx/>
                </a:rPr>
                <a:t>Manitoba</a:t>
              </a:r>
            </a:p>
          </p:txBody>
        </p:sp>
        <p:sp>
          <p:nvSpPr>
            <p:cNvPr id="78" name="Rectangle 77">
              <a:extLst>
                <a:ext uri="{FF2B5EF4-FFF2-40B4-BE49-F238E27FC236}">
                  <a16:creationId xmlns:a16="http://schemas.microsoft.com/office/drawing/2014/main" id="{4076F751-C6C3-E7BE-A4A6-629773CCAF13}"/>
                </a:ext>
              </a:extLst>
            </p:cNvPr>
            <p:cNvSpPr/>
            <p:nvPr/>
          </p:nvSpPr>
          <p:spPr>
            <a:xfrm rot="19202503">
              <a:off x="2851403" y="4615262"/>
              <a:ext cx="1116441" cy="246221"/>
            </a:xfrm>
            <a:prstGeom prst="rect">
              <a:avLst/>
            </a:prstGeom>
          </p:spPr>
          <p:txBody>
            <a:bodyPr wrap="square">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prstClr val="black"/>
                  </a:solidFill>
                  <a:effectLst/>
                  <a:uLnTx/>
                  <a:uFillTx/>
                </a:rPr>
                <a:t>Saskatchewan</a:t>
              </a:r>
            </a:p>
          </p:txBody>
        </p:sp>
        <p:sp>
          <p:nvSpPr>
            <p:cNvPr id="79" name="TextBox 78">
              <a:extLst>
                <a:ext uri="{FF2B5EF4-FFF2-40B4-BE49-F238E27FC236}">
                  <a16:creationId xmlns:a16="http://schemas.microsoft.com/office/drawing/2014/main" id="{674B524B-C53A-8D9C-90F5-7B5F19587FA5}"/>
                </a:ext>
              </a:extLst>
            </p:cNvPr>
            <p:cNvSpPr txBox="1"/>
            <p:nvPr/>
          </p:nvSpPr>
          <p:spPr>
            <a:xfrm>
              <a:off x="2446477" y="4281598"/>
              <a:ext cx="677264" cy="246221"/>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prstClr val="black"/>
                  </a:solidFill>
                  <a:effectLst/>
                  <a:uLnTx/>
                  <a:uFillTx/>
                </a:rPr>
                <a:t>Alberta</a:t>
              </a:r>
            </a:p>
          </p:txBody>
        </p:sp>
        <p:sp>
          <p:nvSpPr>
            <p:cNvPr id="80" name="Rectangle 79">
              <a:extLst>
                <a:ext uri="{FF2B5EF4-FFF2-40B4-BE49-F238E27FC236}">
                  <a16:creationId xmlns:a16="http://schemas.microsoft.com/office/drawing/2014/main" id="{779CDA24-6122-AD1B-732D-AE2B7F7B8EF2}"/>
                </a:ext>
              </a:extLst>
            </p:cNvPr>
            <p:cNvSpPr/>
            <p:nvPr/>
          </p:nvSpPr>
          <p:spPr>
            <a:xfrm>
              <a:off x="1604182" y="4191935"/>
              <a:ext cx="1291892" cy="400110"/>
            </a:xfrm>
            <a:prstGeom prst="rect">
              <a:avLst/>
            </a:prstGeom>
          </p:spPr>
          <p:txBody>
            <a:bodyPr wrap="square">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prstClr val="black"/>
                  </a:solidFill>
                  <a:effectLst/>
                  <a:uLnTx/>
                  <a:uFillTx/>
                </a:rPr>
                <a:t>British </a:t>
              </a:r>
            </a:p>
            <a:p>
              <a:pPr marL="0" marR="0" lvl="0" indent="0" defTabSz="4572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prstClr val="black"/>
                  </a:solidFill>
                  <a:effectLst/>
                  <a:uLnTx/>
                  <a:uFillTx/>
                </a:rPr>
                <a:t>Columbia</a:t>
              </a:r>
            </a:p>
          </p:txBody>
        </p:sp>
        <p:sp>
          <p:nvSpPr>
            <p:cNvPr id="81" name="TextBox 80">
              <a:extLst>
                <a:ext uri="{FF2B5EF4-FFF2-40B4-BE49-F238E27FC236}">
                  <a16:creationId xmlns:a16="http://schemas.microsoft.com/office/drawing/2014/main" id="{A4392C5B-0F3D-9ED1-DCF7-CB69B25BD490}"/>
                </a:ext>
              </a:extLst>
            </p:cNvPr>
            <p:cNvSpPr txBox="1"/>
            <p:nvPr/>
          </p:nvSpPr>
          <p:spPr>
            <a:xfrm>
              <a:off x="4452252" y="4572929"/>
              <a:ext cx="690175" cy="246221"/>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prstClr val="black"/>
                  </a:solidFill>
                  <a:effectLst/>
                  <a:uLnTx/>
                  <a:uFillTx/>
                </a:rPr>
                <a:t>Ontario</a:t>
              </a:r>
            </a:p>
          </p:txBody>
        </p:sp>
        <p:sp>
          <p:nvSpPr>
            <p:cNvPr id="82" name="Rectangle 81">
              <a:extLst>
                <a:ext uri="{FF2B5EF4-FFF2-40B4-BE49-F238E27FC236}">
                  <a16:creationId xmlns:a16="http://schemas.microsoft.com/office/drawing/2014/main" id="{4B66E4AF-CF02-A808-767E-F7520572EC8C}"/>
                </a:ext>
              </a:extLst>
            </p:cNvPr>
            <p:cNvSpPr/>
            <p:nvPr/>
          </p:nvSpPr>
          <p:spPr>
            <a:xfrm>
              <a:off x="5609873" y="4260285"/>
              <a:ext cx="616600" cy="246221"/>
            </a:xfrm>
            <a:prstGeom prst="rect">
              <a:avLst/>
            </a:prstGeom>
          </p:spPr>
          <p:txBody>
            <a:bodyPr wrap="square">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prstClr val="black"/>
                  </a:solidFill>
                  <a:effectLst/>
                  <a:uLnTx/>
                  <a:uFillTx/>
                </a:rPr>
                <a:t>Quebec</a:t>
              </a:r>
            </a:p>
          </p:txBody>
        </p:sp>
        <p:sp>
          <p:nvSpPr>
            <p:cNvPr id="83" name="Rectangle 82">
              <a:extLst>
                <a:ext uri="{FF2B5EF4-FFF2-40B4-BE49-F238E27FC236}">
                  <a16:creationId xmlns:a16="http://schemas.microsoft.com/office/drawing/2014/main" id="{6439BEF1-771C-B178-0506-9FC672635D7F}"/>
                </a:ext>
              </a:extLst>
            </p:cNvPr>
            <p:cNvSpPr/>
            <p:nvPr/>
          </p:nvSpPr>
          <p:spPr>
            <a:xfrm>
              <a:off x="6407554" y="3350344"/>
              <a:ext cx="1603041" cy="400110"/>
            </a:xfrm>
            <a:prstGeom prst="rect">
              <a:avLst/>
            </a:prstGeom>
          </p:spPr>
          <p:txBody>
            <a:bodyPr wrap="square">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prstClr val="black"/>
                  </a:solidFill>
                  <a:effectLst/>
                  <a:uLnTx/>
                  <a:uFillTx/>
                </a:rPr>
                <a:t>Newfoundland and </a:t>
              </a:r>
            </a:p>
            <a:p>
              <a:pPr marL="0" marR="0" lvl="0" indent="0" defTabSz="4572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prstClr val="black"/>
                  </a:solidFill>
                  <a:effectLst/>
                  <a:uLnTx/>
                  <a:uFillTx/>
                </a:rPr>
                <a:t>Labrador</a:t>
              </a:r>
            </a:p>
          </p:txBody>
        </p:sp>
        <p:sp>
          <p:nvSpPr>
            <p:cNvPr id="84" name="TextBox 83">
              <a:extLst>
                <a:ext uri="{FF2B5EF4-FFF2-40B4-BE49-F238E27FC236}">
                  <a16:creationId xmlns:a16="http://schemas.microsoft.com/office/drawing/2014/main" id="{926DCE27-75E3-E6C1-A125-CCF7B64887D3}"/>
                </a:ext>
              </a:extLst>
            </p:cNvPr>
            <p:cNvSpPr txBox="1"/>
            <p:nvPr/>
          </p:nvSpPr>
          <p:spPr>
            <a:xfrm>
              <a:off x="348324" y="305183"/>
              <a:ext cx="7298525" cy="369332"/>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latin typeface="Helvetica" pitchFamily="2" charset="0"/>
                </a:rPr>
                <a:t>Status of breast cancer screening programs in Canada</a:t>
              </a:r>
            </a:p>
          </p:txBody>
        </p:sp>
        <p:sp>
          <p:nvSpPr>
            <p:cNvPr id="85" name="TextBox 84">
              <a:extLst>
                <a:ext uri="{FF2B5EF4-FFF2-40B4-BE49-F238E27FC236}">
                  <a16:creationId xmlns:a16="http://schemas.microsoft.com/office/drawing/2014/main" id="{7E77C6FD-56E0-DBEE-FB61-62CCE6DFDE36}"/>
                </a:ext>
              </a:extLst>
            </p:cNvPr>
            <p:cNvSpPr txBox="1"/>
            <p:nvPr/>
          </p:nvSpPr>
          <p:spPr>
            <a:xfrm>
              <a:off x="544896" y="1150013"/>
              <a:ext cx="1346972" cy="276999"/>
            </a:xfrm>
            <a:prstGeom prst="rect">
              <a:avLst/>
            </a:prstGeom>
            <a:noFill/>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Fully implemented</a:t>
              </a:r>
            </a:p>
          </p:txBody>
        </p:sp>
        <p:sp>
          <p:nvSpPr>
            <p:cNvPr id="86" name="TextBox 85">
              <a:extLst>
                <a:ext uri="{FF2B5EF4-FFF2-40B4-BE49-F238E27FC236}">
                  <a16:creationId xmlns:a16="http://schemas.microsoft.com/office/drawing/2014/main" id="{C20A8E9D-4772-7B2E-CEBA-52A91A998B94}"/>
                </a:ext>
              </a:extLst>
            </p:cNvPr>
            <p:cNvSpPr txBox="1"/>
            <p:nvPr/>
          </p:nvSpPr>
          <p:spPr>
            <a:xfrm>
              <a:off x="549122" y="1404601"/>
              <a:ext cx="1573188" cy="276999"/>
            </a:xfrm>
            <a:prstGeom prst="rect">
              <a:avLst/>
            </a:prstGeom>
            <a:noFill/>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No organized program</a:t>
              </a:r>
            </a:p>
          </p:txBody>
        </p:sp>
        <p:sp>
          <p:nvSpPr>
            <p:cNvPr id="87" name="Alternate Process 44">
              <a:extLst>
                <a:ext uri="{FF2B5EF4-FFF2-40B4-BE49-F238E27FC236}">
                  <a16:creationId xmlns:a16="http://schemas.microsoft.com/office/drawing/2014/main" id="{A5B7EAD9-3D34-3A7B-7AA6-D728D3E2E13E}"/>
                </a:ext>
              </a:extLst>
            </p:cNvPr>
            <p:cNvSpPr/>
            <p:nvPr/>
          </p:nvSpPr>
          <p:spPr>
            <a:xfrm>
              <a:off x="441326" y="1229657"/>
              <a:ext cx="140911" cy="108290"/>
            </a:xfrm>
            <a:prstGeom prst="flowChartAlternateProcess">
              <a:avLst/>
            </a:prstGeom>
            <a:solidFill>
              <a:srgbClr val="FF8CE7"/>
            </a:solidFill>
            <a:ln w="9525" cap="flat" cmpd="sng" algn="ctr">
              <a:solidFill>
                <a:sysClr val="windowText" lastClr="000000">
                  <a:lumMod val="65000"/>
                  <a:lumOff val="35000"/>
                </a:sys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88" name="Alternate Process 46">
              <a:extLst>
                <a:ext uri="{FF2B5EF4-FFF2-40B4-BE49-F238E27FC236}">
                  <a16:creationId xmlns:a16="http://schemas.microsoft.com/office/drawing/2014/main" id="{61A4190B-5CF2-3C12-BDE4-EDE9F4536CAC}"/>
                </a:ext>
              </a:extLst>
            </p:cNvPr>
            <p:cNvSpPr/>
            <p:nvPr/>
          </p:nvSpPr>
          <p:spPr>
            <a:xfrm>
              <a:off x="438055" y="1477523"/>
              <a:ext cx="140911" cy="108290"/>
            </a:xfrm>
            <a:prstGeom prst="flowChartAlternateProcess">
              <a:avLst/>
            </a:prstGeom>
            <a:solidFill>
              <a:sysClr val="window" lastClr="FFFFFF"/>
            </a:solidFill>
            <a:ln w="9525" cap="flat" cmpd="sng" algn="ctr">
              <a:solidFill>
                <a:sysClr val="windowText" lastClr="000000">
                  <a:lumMod val="65000"/>
                  <a:lumOff val="35000"/>
                </a:sys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89" name="Freeform 51">
              <a:extLst>
                <a:ext uri="{FF2B5EF4-FFF2-40B4-BE49-F238E27FC236}">
                  <a16:creationId xmlns:a16="http://schemas.microsoft.com/office/drawing/2014/main" id="{9881F898-E346-D6C6-D42B-5D79286D03D9}"/>
                </a:ext>
              </a:extLst>
            </p:cNvPr>
            <p:cNvSpPr/>
            <p:nvPr/>
          </p:nvSpPr>
          <p:spPr>
            <a:xfrm>
              <a:off x="6525431" y="4701675"/>
              <a:ext cx="396875" cy="365125"/>
            </a:xfrm>
            <a:custGeom>
              <a:avLst/>
              <a:gdLst>
                <a:gd name="connsiteX0" fmla="*/ 396875 w 396875"/>
                <a:gd name="connsiteY0" fmla="*/ 155575 h 365125"/>
                <a:gd name="connsiteX1" fmla="*/ 317500 w 396875"/>
                <a:gd name="connsiteY1" fmla="*/ 123825 h 365125"/>
                <a:gd name="connsiteX2" fmla="*/ 273050 w 396875"/>
                <a:gd name="connsiteY2" fmla="*/ 57150 h 365125"/>
                <a:gd name="connsiteX3" fmla="*/ 244475 w 396875"/>
                <a:gd name="connsiteY3" fmla="*/ 0 h 365125"/>
                <a:gd name="connsiteX4" fmla="*/ 155575 w 396875"/>
                <a:gd name="connsiteY4" fmla="*/ 25400 h 365125"/>
                <a:gd name="connsiteX5" fmla="*/ 79375 w 396875"/>
                <a:gd name="connsiteY5" fmla="*/ 44450 h 365125"/>
                <a:gd name="connsiteX6" fmla="*/ 9525 w 396875"/>
                <a:gd name="connsiteY6" fmla="*/ 92075 h 365125"/>
                <a:gd name="connsiteX7" fmla="*/ 0 w 396875"/>
                <a:gd name="connsiteY7" fmla="*/ 152400 h 365125"/>
                <a:gd name="connsiteX8" fmla="*/ 3175 w 396875"/>
                <a:gd name="connsiteY8" fmla="*/ 187325 h 365125"/>
                <a:gd name="connsiteX9" fmla="*/ 53975 w 396875"/>
                <a:gd name="connsiteY9" fmla="*/ 180975 h 365125"/>
                <a:gd name="connsiteX10" fmla="*/ 82550 w 396875"/>
                <a:gd name="connsiteY10" fmla="*/ 254000 h 365125"/>
                <a:gd name="connsiteX11" fmla="*/ 180975 w 396875"/>
                <a:gd name="connsiteY11" fmla="*/ 358775 h 365125"/>
                <a:gd name="connsiteX12" fmla="*/ 266700 w 396875"/>
                <a:gd name="connsiteY12" fmla="*/ 365125 h 365125"/>
                <a:gd name="connsiteX13" fmla="*/ 361950 w 396875"/>
                <a:gd name="connsiteY13" fmla="*/ 250825 h 365125"/>
                <a:gd name="connsiteX14" fmla="*/ 396875 w 396875"/>
                <a:gd name="connsiteY14" fmla="*/ 155575 h 36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6875" h="365125">
                  <a:moveTo>
                    <a:pt x="396875" y="155575"/>
                  </a:moveTo>
                  <a:lnTo>
                    <a:pt x="317500" y="123825"/>
                  </a:lnTo>
                  <a:lnTo>
                    <a:pt x="273050" y="57150"/>
                  </a:lnTo>
                  <a:lnTo>
                    <a:pt x="244475" y="0"/>
                  </a:lnTo>
                  <a:lnTo>
                    <a:pt x="155575" y="25400"/>
                  </a:lnTo>
                  <a:lnTo>
                    <a:pt x="79375" y="44450"/>
                  </a:lnTo>
                  <a:lnTo>
                    <a:pt x="9525" y="92075"/>
                  </a:lnTo>
                  <a:lnTo>
                    <a:pt x="0" y="152400"/>
                  </a:lnTo>
                  <a:lnTo>
                    <a:pt x="3175" y="187325"/>
                  </a:lnTo>
                  <a:lnTo>
                    <a:pt x="53975" y="180975"/>
                  </a:lnTo>
                  <a:lnTo>
                    <a:pt x="82550" y="254000"/>
                  </a:lnTo>
                  <a:lnTo>
                    <a:pt x="180975" y="358775"/>
                  </a:lnTo>
                  <a:lnTo>
                    <a:pt x="266700" y="365125"/>
                  </a:lnTo>
                  <a:lnTo>
                    <a:pt x="361950" y="250825"/>
                  </a:lnTo>
                  <a:lnTo>
                    <a:pt x="396875" y="155575"/>
                  </a:lnTo>
                  <a:close/>
                </a:path>
              </a:pathLst>
            </a:custGeom>
            <a:solidFill>
              <a:srgbClr val="FF8CE7"/>
            </a:solidFill>
            <a:ln w="9525" cap="flat" cmpd="sng" algn="ctr">
              <a:solidFill>
                <a:sysClr val="windowText" lastClr="000000">
                  <a:lumMod val="65000"/>
                  <a:lumOff val="35000"/>
                </a:sys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90" name="Freeform 52">
              <a:extLst>
                <a:ext uri="{FF2B5EF4-FFF2-40B4-BE49-F238E27FC236}">
                  <a16:creationId xmlns:a16="http://schemas.microsoft.com/office/drawing/2014/main" id="{A08EEDF6-B5F0-E14D-5DCC-66C10B4A2A61}"/>
                </a:ext>
              </a:extLst>
            </p:cNvPr>
            <p:cNvSpPr/>
            <p:nvPr/>
          </p:nvSpPr>
          <p:spPr>
            <a:xfrm>
              <a:off x="6869329" y="4622300"/>
              <a:ext cx="349250" cy="568325"/>
            </a:xfrm>
            <a:custGeom>
              <a:avLst/>
              <a:gdLst>
                <a:gd name="connsiteX0" fmla="*/ 257175 w 349250"/>
                <a:gd name="connsiteY0" fmla="*/ 0 h 568325"/>
                <a:gd name="connsiteX1" fmla="*/ 269875 w 349250"/>
                <a:gd name="connsiteY1" fmla="*/ 149225 h 568325"/>
                <a:gd name="connsiteX2" fmla="*/ 209550 w 349250"/>
                <a:gd name="connsiteY2" fmla="*/ 222250 h 568325"/>
                <a:gd name="connsiteX3" fmla="*/ 127000 w 349250"/>
                <a:gd name="connsiteY3" fmla="*/ 231775 h 568325"/>
                <a:gd name="connsiteX4" fmla="*/ 92075 w 349250"/>
                <a:gd name="connsiteY4" fmla="*/ 234950 h 568325"/>
                <a:gd name="connsiteX5" fmla="*/ 41275 w 349250"/>
                <a:gd name="connsiteY5" fmla="*/ 342900 h 568325"/>
                <a:gd name="connsiteX6" fmla="*/ 0 w 349250"/>
                <a:gd name="connsiteY6" fmla="*/ 441325 h 568325"/>
                <a:gd name="connsiteX7" fmla="*/ 28575 w 349250"/>
                <a:gd name="connsiteY7" fmla="*/ 555625 h 568325"/>
                <a:gd name="connsiteX8" fmla="*/ 114300 w 349250"/>
                <a:gd name="connsiteY8" fmla="*/ 568325 h 568325"/>
                <a:gd name="connsiteX9" fmla="*/ 149225 w 349250"/>
                <a:gd name="connsiteY9" fmla="*/ 476250 h 568325"/>
                <a:gd name="connsiteX10" fmla="*/ 184150 w 349250"/>
                <a:gd name="connsiteY10" fmla="*/ 358775 h 568325"/>
                <a:gd name="connsiteX11" fmla="*/ 269875 w 349250"/>
                <a:gd name="connsiteY11" fmla="*/ 311150 h 568325"/>
                <a:gd name="connsiteX12" fmla="*/ 330200 w 349250"/>
                <a:gd name="connsiteY12" fmla="*/ 231775 h 568325"/>
                <a:gd name="connsiteX13" fmla="*/ 349250 w 349250"/>
                <a:gd name="connsiteY13" fmla="*/ 142875 h 568325"/>
                <a:gd name="connsiteX14" fmla="*/ 336550 w 349250"/>
                <a:gd name="connsiteY14" fmla="*/ 69850 h 568325"/>
                <a:gd name="connsiteX15" fmla="*/ 314325 w 349250"/>
                <a:gd name="connsiteY15" fmla="*/ 22225 h 568325"/>
                <a:gd name="connsiteX16" fmla="*/ 257175 w 349250"/>
                <a:gd name="connsiteY16" fmla="*/ 0 h 568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9250" h="568325">
                  <a:moveTo>
                    <a:pt x="257175" y="0"/>
                  </a:moveTo>
                  <a:lnTo>
                    <a:pt x="269875" y="149225"/>
                  </a:lnTo>
                  <a:lnTo>
                    <a:pt x="209550" y="222250"/>
                  </a:lnTo>
                  <a:lnTo>
                    <a:pt x="127000" y="231775"/>
                  </a:lnTo>
                  <a:lnTo>
                    <a:pt x="92075" y="234950"/>
                  </a:lnTo>
                  <a:lnTo>
                    <a:pt x="41275" y="342900"/>
                  </a:lnTo>
                  <a:lnTo>
                    <a:pt x="0" y="441325"/>
                  </a:lnTo>
                  <a:lnTo>
                    <a:pt x="28575" y="555625"/>
                  </a:lnTo>
                  <a:lnTo>
                    <a:pt x="114300" y="568325"/>
                  </a:lnTo>
                  <a:lnTo>
                    <a:pt x="149225" y="476250"/>
                  </a:lnTo>
                  <a:lnTo>
                    <a:pt x="184150" y="358775"/>
                  </a:lnTo>
                  <a:lnTo>
                    <a:pt x="269875" y="311150"/>
                  </a:lnTo>
                  <a:lnTo>
                    <a:pt x="330200" y="231775"/>
                  </a:lnTo>
                  <a:lnTo>
                    <a:pt x="349250" y="142875"/>
                  </a:lnTo>
                  <a:lnTo>
                    <a:pt x="336550" y="69850"/>
                  </a:lnTo>
                  <a:lnTo>
                    <a:pt x="314325" y="22225"/>
                  </a:lnTo>
                  <a:lnTo>
                    <a:pt x="257175" y="0"/>
                  </a:lnTo>
                  <a:close/>
                </a:path>
              </a:pathLst>
            </a:custGeom>
            <a:solidFill>
              <a:srgbClr val="FF8CE7"/>
            </a:solidFill>
            <a:ln w="9525" cap="flat" cmpd="sng" algn="ctr">
              <a:solidFill>
                <a:sysClr val="windowText" lastClr="000000">
                  <a:lumMod val="65000"/>
                  <a:lumOff val="35000"/>
                </a:sys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91" name="Rectangle 90">
              <a:extLst>
                <a:ext uri="{FF2B5EF4-FFF2-40B4-BE49-F238E27FC236}">
                  <a16:creationId xmlns:a16="http://schemas.microsoft.com/office/drawing/2014/main" id="{015C7901-9849-2F3C-5EAC-46D1B8504FC7}"/>
                </a:ext>
              </a:extLst>
            </p:cNvPr>
            <p:cNvSpPr/>
            <p:nvPr/>
          </p:nvSpPr>
          <p:spPr>
            <a:xfrm>
              <a:off x="6385141" y="5060420"/>
              <a:ext cx="968375" cy="400110"/>
            </a:xfrm>
            <a:prstGeom prst="rect">
              <a:avLst/>
            </a:prstGeom>
          </p:spPr>
          <p:txBody>
            <a:bodyPr wrap="square">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prstClr val="black"/>
                  </a:solidFill>
                  <a:effectLst/>
                  <a:uLnTx/>
                  <a:uFillTx/>
                </a:rPr>
                <a:t>New </a:t>
              </a:r>
            </a:p>
            <a:p>
              <a:pPr marL="0" marR="0" lvl="0" indent="0" defTabSz="4572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prstClr val="black"/>
                  </a:solidFill>
                  <a:effectLst/>
                  <a:uLnTx/>
                  <a:uFillTx/>
                </a:rPr>
                <a:t>Brunswick</a:t>
              </a:r>
            </a:p>
          </p:txBody>
        </p:sp>
        <p:sp>
          <p:nvSpPr>
            <p:cNvPr id="92" name="Rectangle 91">
              <a:extLst>
                <a:ext uri="{FF2B5EF4-FFF2-40B4-BE49-F238E27FC236}">
                  <a16:creationId xmlns:a16="http://schemas.microsoft.com/office/drawing/2014/main" id="{440793AA-F688-96B0-C3E1-40EA4E5D70E4}"/>
                </a:ext>
              </a:extLst>
            </p:cNvPr>
            <p:cNvSpPr/>
            <p:nvPr/>
          </p:nvSpPr>
          <p:spPr>
            <a:xfrm>
              <a:off x="7171314" y="4825440"/>
              <a:ext cx="739901" cy="400110"/>
            </a:xfrm>
            <a:prstGeom prst="rect">
              <a:avLst/>
            </a:prstGeom>
          </p:spPr>
          <p:txBody>
            <a:bodyPr wrap="square">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prstClr val="black"/>
                  </a:solidFill>
                  <a:effectLst/>
                  <a:uLnTx/>
                  <a:uFillTx/>
                </a:rPr>
                <a:t>Nova Scotia</a:t>
              </a:r>
            </a:p>
          </p:txBody>
        </p:sp>
        <p:cxnSp>
          <p:nvCxnSpPr>
            <p:cNvPr id="93" name="Straight Connector 92">
              <a:extLst>
                <a:ext uri="{FF2B5EF4-FFF2-40B4-BE49-F238E27FC236}">
                  <a16:creationId xmlns:a16="http://schemas.microsoft.com/office/drawing/2014/main" id="{528E7C08-D17A-CFFB-65ED-DC122D079C79}"/>
                </a:ext>
              </a:extLst>
            </p:cNvPr>
            <p:cNvCxnSpPr/>
            <p:nvPr/>
          </p:nvCxnSpPr>
          <p:spPr>
            <a:xfrm>
              <a:off x="443766" y="928143"/>
              <a:ext cx="8226898" cy="0"/>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sp>
          <p:nvSpPr>
            <p:cNvPr id="94" name="TextBox 93">
              <a:extLst>
                <a:ext uri="{FF2B5EF4-FFF2-40B4-BE49-F238E27FC236}">
                  <a16:creationId xmlns:a16="http://schemas.microsoft.com/office/drawing/2014/main" id="{52E6C3D6-A50C-C834-FFD2-53413B8015BE}"/>
                </a:ext>
              </a:extLst>
            </p:cNvPr>
            <p:cNvSpPr txBox="1"/>
            <p:nvPr/>
          </p:nvSpPr>
          <p:spPr>
            <a:xfrm>
              <a:off x="378048" y="634190"/>
              <a:ext cx="1688753" cy="276999"/>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rPr>
                <a:t>June 2022</a:t>
              </a:r>
            </a:p>
          </p:txBody>
        </p:sp>
      </p:grpSp>
      <p:sp>
        <p:nvSpPr>
          <p:cNvPr id="96" name="Rectangle 95">
            <a:extLst>
              <a:ext uri="{FF2B5EF4-FFF2-40B4-BE49-F238E27FC236}">
                <a16:creationId xmlns:a16="http://schemas.microsoft.com/office/drawing/2014/main" id="{120FB229-CAA3-32C0-9A66-AC73BE591FDF}"/>
              </a:ext>
            </a:extLst>
          </p:cNvPr>
          <p:cNvSpPr/>
          <p:nvPr/>
        </p:nvSpPr>
        <p:spPr>
          <a:xfrm>
            <a:off x="9285694" y="4610662"/>
            <a:ext cx="968375" cy="553998"/>
          </a:xfrm>
          <a:prstGeom prst="rect">
            <a:avLst/>
          </a:prstGeom>
        </p:spPr>
        <p:txBody>
          <a:bodyPr wrap="square">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prstClr val="black"/>
                </a:solidFill>
                <a:effectLst/>
                <a:uLnTx/>
                <a:uFillTx/>
              </a:rPr>
              <a:t>Prince</a:t>
            </a:r>
          </a:p>
          <a:p>
            <a:pPr marL="0" marR="0" lvl="0" indent="0" defTabSz="4572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prstClr val="black"/>
                </a:solidFill>
                <a:effectLst/>
                <a:uLnTx/>
                <a:uFillTx/>
              </a:rPr>
              <a:t>Edward</a:t>
            </a:r>
          </a:p>
          <a:p>
            <a:pPr marL="0" marR="0" lvl="0" indent="0" defTabSz="4572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prstClr val="black"/>
                </a:solidFill>
                <a:effectLst/>
                <a:uLnTx/>
                <a:uFillTx/>
              </a:rPr>
              <a:t>Island</a:t>
            </a:r>
          </a:p>
        </p:txBody>
      </p:sp>
    </p:spTree>
    <p:extLst>
      <p:ext uri="{BB962C8B-B14F-4D97-AF65-F5344CB8AC3E}">
        <p14:creationId xmlns:p14="http://schemas.microsoft.com/office/powerpoint/2010/main" val="17261616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81DBEC2-8B01-26EA-C490-61DFB6FA8E30}"/>
              </a:ext>
            </a:extLst>
          </p:cNvPr>
          <p:cNvSpPr>
            <a:spLocks noGrp="1"/>
          </p:cNvSpPr>
          <p:nvPr>
            <p:ph type="title"/>
          </p:nvPr>
        </p:nvSpPr>
        <p:spPr/>
        <p:txBody>
          <a:bodyPr>
            <a:normAutofit/>
          </a:bodyPr>
          <a:lstStyle/>
          <a:p>
            <a:r>
              <a:rPr lang="en-US" sz="1600" dirty="0"/>
              <a:t>Breast Cancer Screening Programs in Canada</a:t>
            </a:r>
          </a:p>
        </p:txBody>
      </p:sp>
      <p:sp>
        <p:nvSpPr>
          <p:cNvPr id="12" name="TextBox 11">
            <a:extLst>
              <a:ext uri="{FF2B5EF4-FFF2-40B4-BE49-F238E27FC236}">
                <a16:creationId xmlns:a16="http://schemas.microsoft.com/office/drawing/2014/main" id="{E2664A72-D48A-6F88-B084-9CCF9C07DCDC}"/>
              </a:ext>
            </a:extLst>
          </p:cNvPr>
          <p:cNvSpPr txBox="1"/>
          <p:nvPr/>
        </p:nvSpPr>
        <p:spPr>
          <a:xfrm>
            <a:off x="973013" y="5164054"/>
            <a:ext cx="10219983" cy="414344"/>
          </a:xfrm>
          <a:prstGeom prst="rect">
            <a:avLst/>
          </a:prstGeom>
          <a:noFill/>
        </p:spPr>
        <p:txBody>
          <a:bodyPr wrap="square">
            <a:spAutoFit/>
          </a:bodyPr>
          <a:lstStyle/>
          <a:p>
            <a:pPr marL="0" marR="0">
              <a:lnSpc>
                <a:spcPct val="107000"/>
              </a:lnSpc>
              <a:spcBef>
                <a:spcPts val="300"/>
              </a:spcBef>
              <a:spcAft>
                <a:spcPts val="800"/>
              </a:spcAft>
            </a:pPr>
            <a:r>
              <a:rPr lang="en-US" sz="1000" dirty="0">
                <a:effectLst/>
                <a:latin typeface="Calibri" panose="020F0502020204030204" pitchFamily="34" charset="0"/>
                <a:ea typeface="Yu Mincho" panose="02020400000000000000" pitchFamily="18" charset="-128"/>
                <a:cs typeface="Arial" panose="020B0604020202020204" pitchFamily="34" charset="0"/>
              </a:rPr>
              <a:t>NT: *Yellowknife Breast Screening Program (YKBSP) and Hay River Breast Screening Program (HRBSP) support 15 of 33 NT communities. The remaining 18 communities that are not part of an organized program book mammograms through the diagnostic imaging department that services their region.</a:t>
            </a:r>
          </a:p>
        </p:txBody>
      </p:sp>
      <p:graphicFrame>
        <p:nvGraphicFramePr>
          <p:cNvPr id="2" name="Table 1">
            <a:extLst>
              <a:ext uri="{FF2B5EF4-FFF2-40B4-BE49-F238E27FC236}">
                <a16:creationId xmlns:a16="http://schemas.microsoft.com/office/drawing/2014/main" id="{0D79C52D-4E2C-CE7E-7EFF-D6E614A2FB59}"/>
              </a:ext>
            </a:extLst>
          </p:cNvPr>
          <p:cNvGraphicFramePr>
            <a:graphicFrameLocks noGrp="1"/>
          </p:cNvGraphicFramePr>
          <p:nvPr>
            <p:extLst>
              <p:ext uri="{D42A27DB-BD31-4B8C-83A1-F6EECF244321}">
                <p14:modId xmlns:p14="http://schemas.microsoft.com/office/powerpoint/2010/main" val="2010870012"/>
              </p:ext>
            </p:extLst>
          </p:nvPr>
        </p:nvGraphicFramePr>
        <p:xfrm>
          <a:off x="1066409" y="1247928"/>
          <a:ext cx="10193995" cy="3876087"/>
        </p:xfrm>
        <a:graphic>
          <a:graphicData uri="http://schemas.openxmlformats.org/drawingml/2006/table">
            <a:tbl>
              <a:tblPr firstRow="1" firstCol="1"/>
              <a:tblGrid>
                <a:gridCol w="770483">
                  <a:extLst>
                    <a:ext uri="{9D8B030D-6E8A-4147-A177-3AD203B41FA5}">
                      <a16:colId xmlns:a16="http://schemas.microsoft.com/office/drawing/2014/main" val="4226703822"/>
                    </a:ext>
                  </a:extLst>
                </a:gridCol>
                <a:gridCol w="1540157">
                  <a:extLst>
                    <a:ext uri="{9D8B030D-6E8A-4147-A177-3AD203B41FA5}">
                      <a16:colId xmlns:a16="http://schemas.microsoft.com/office/drawing/2014/main" val="454113333"/>
                    </a:ext>
                  </a:extLst>
                </a:gridCol>
                <a:gridCol w="3787073">
                  <a:extLst>
                    <a:ext uri="{9D8B030D-6E8A-4147-A177-3AD203B41FA5}">
                      <a16:colId xmlns:a16="http://schemas.microsoft.com/office/drawing/2014/main" val="3720013337"/>
                    </a:ext>
                  </a:extLst>
                </a:gridCol>
                <a:gridCol w="4096282">
                  <a:extLst>
                    <a:ext uri="{9D8B030D-6E8A-4147-A177-3AD203B41FA5}">
                      <a16:colId xmlns:a16="http://schemas.microsoft.com/office/drawing/2014/main" val="1529026720"/>
                    </a:ext>
                  </a:extLst>
                </a:gridCol>
              </a:tblGrid>
              <a:tr h="354618">
                <a:tc>
                  <a:txBody>
                    <a:bodyPr/>
                    <a:lstStyle/>
                    <a:p>
                      <a:pPr marL="0" marR="0" algn="ctr">
                        <a:lnSpc>
                          <a:spcPct val="100000"/>
                        </a:lnSpc>
                        <a:spcBef>
                          <a:spcPts val="0"/>
                        </a:spcBef>
                        <a:spcAft>
                          <a:spcPts val="0"/>
                        </a:spcAft>
                      </a:pPr>
                      <a:r>
                        <a:rPr lang="en-US" sz="1100" b="1" dirty="0">
                          <a:solidFill>
                            <a:schemeClr val="accent4"/>
                          </a:solidFill>
                          <a:effectLst/>
                        </a:rPr>
                        <a:t>P/T</a:t>
                      </a:r>
                      <a:endParaRPr lang="en-US" sz="1100" b="1"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8961" marR="58961" marT="0" marB="0" anchor="ctr">
                    <a:solidFill>
                      <a:schemeClr val="accent2">
                        <a:lumMod val="20000"/>
                        <a:lumOff val="80000"/>
                      </a:schemeClr>
                    </a:solidFill>
                  </a:tcPr>
                </a:tc>
                <a:tc>
                  <a:txBody>
                    <a:bodyPr/>
                    <a:lstStyle/>
                    <a:p>
                      <a:pPr marL="0" marR="0" algn="ctr">
                        <a:lnSpc>
                          <a:spcPct val="100000"/>
                        </a:lnSpc>
                        <a:spcBef>
                          <a:spcPts val="0"/>
                        </a:spcBef>
                        <a:spcAft>
                          <a:spcPts val="0"/>
                        </a:spcAft>
                        <a:tabLst>
                          <a:tab pos="5280025" algn="l"/>
                        </a:tabLst>
                      </a:pPr>
                      <a:r>
                        <a:rPr lang="en-US" sz="1100" b="1">
                          <a:solidFill>
                            <a:schemeClr val="accent4"/>
                          </a:solidFill>
                          <a:effectLst/>
                        </a:rPr>
                        <a:t>Program start date</a:t>
                      </a:r>
                      <a:endParaRPr lang="en-US" sz="1100" b="1">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solidFill>
                      <a:schemeClr val="accent2">
                        <a:lumMod val="20000"/>
                        <a:lumOff val="80000"/>
                      </a:schemeClr>
                    </a:solidFill>
                  </a:tcPr>
                </a:tc>
                <a:tc>
                  <a:txBody>
                    <a:bodyPr/>
                    <a:lstStyle/>
                    <a:p>
                      <a:pPr marL="0" marR="0" algn="ctr">
                        <a:lnSpc>
                          <a:spcPct val="100000"/>
                        </a:lnSpc>
                        <a:spcBef>
                          <a:spcPts val="0"/>
                        </a:spcBef>
                        <a:spcAft>
                          <a:spcPts val="0"/>
                        </a:spcAft>
                        <a:tabLst>
                          <a:tab pos="5280025" algn="l"/>
                        </a:tabLst>
                      </a:pPr>
                      <a:r>
                        <a:rPr lang="en-US" sz="1100" b="1">
                          <a:solidFill>
                            <a:schemeClr val="accent4"/>
                          </a:solidFill>
                          <a:effectLst/>
                        </a:rPr>
                        <a:t>Program name</a:t>
                      </a:r>
                      <a:endParaRPr lang="en-US" sz="1100" b="1">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solidFill>
                      <a:schemeClr val="accent2">
                        <a:lumMod val="20000"/>
                        <a:lumOff val="80000"/>
                      </a:schemeClr>
                    </a:solidFill>
                  </a:tcPr>
                </a:tc>
                <a:tc>
                  <a:txBody>
                    <a:bodyPr/>
                    <a:lstStyle/>
                    <a:p>
                      <a:pPr marL="0" marR="0" algn="ctr">
                        <a:lnSpc>
                          <a:spcPct val="100000"/>
                        </a:lnSpc>
                        <a:spcBef>
                          <a:spcPts val="0"/>
                        </a:spcBef>
                        <a:spcAft>
                          <a:spcPts val="0"/>
                        </a:spcAft>
                        <a:tabLst>
                          <a:tab pos="5280025" algn="l"/>
                        </a:tabLst>
                      </a:pPr>
                      <a:r>
                        <a:rPr lang="en-US" sz="1100" b="1">
                          <a:solidFill>
                            <a:schemeClr val="accent4"/>
                          </a:solidFill>
                          <a:effectLst/>
                        </a:rPr>
                        <a:t>Agency responsible for program administration</a:t>
                      </a:r>
                      <a:endParaRPr lang="en-US" sz="1100" b="1">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nchor="ctr">
                    <a:solidFill>
                      <a:schemeClr val="accent2">
                        <a:lumMod val="20000"/>
                        <a:lumOff val="80000"/>
                      </a:schemeClr>
                    </a:solidFill>
                  </a:tcPr>
                </a:tc>
                <a:extLst>
                  <a:ext uri="{0D108BD9-81ED-4DB2-BD59-A6C34878D82A}">
                    <a16:rowId xmlns:a16="http://schemas.microsoft.com/office/drawing/2014/main" val="1571853940"/>
                  </a:ext>
                </a:extLst>
              </a:tr>
              <a:tr h="173308">
                <a:tc>
                  <a:txBody>
                    <a:bodyPr/>
                    <a:lstStyle/>
                    <a:p>
                      <a:pPr marL="0" marR="0" algn="ctr">
                        <a:lnSpc>
                          <a:spcPct val="100000"/>
                        </a:lnSpc>
                        <a:spcBef>
                          <a:spcPts val="0"/>
                        </a:spcBef>
                        <a:spcAft>
                          <a:spcPts val="0"/>
                        </a:spcAft>
                      </a:pPr>
                      <a:r>
                        <a:rPr lang="en-US" sz="1100" b="1" dirty="0">
                          <a:solidFill>
                            <a:schemeClr val="accent4"/>
                          </a:solidFill>
                          <a:effectLst/>
                        </a:rPr>
                        <a:t>YT</a:t>
                      </a:r>
                      <a:endParaRPr lang="en-US" sz="1100" b="1"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8961" marR="58961" marT="0" marB="0">
                    <a:solidFill>
                      <a:schemeClr val="accent2">
                        <a:lumMod val="20000"/>
                        <a:lumOff val="80000"/>
                      </a:schemeClr>
                    </a:solidFill>
                  </a:tcPr>
                </a:tc>
                <a:tc>
                  <a:txBody>
                    <a:bodyPr/>
                    <a:lstStyle/>
                    <a:p>
                      <a:pPr marL="0" marR="0" algn="l">
                        <a:lnSpc>
                          <a:spcPct val="100000"/>
                        </a:lnSpc>
                        <a:spcBef>
                          <a:spcPts val="0"/>
                        </a:spcBef>
                        <a:spcAft>
                          <a:spcPts val="0"/>
                        </a:spcAft>
                        <a:tabLst>
                          <a:tab pos="5280025" algn="l"/>
                        </a:tabLst>
                      </a:pPr>
                      <a:r>
                        <a:rPr lang="en-CA" sz="1100" dirty="0">
                          <a:solidFill>
                            <a:schemeClr val="accent4"/>
                          </a:solidFill>
                          <a:effectLst/>
                        </a:rPr>
                        <a:t>1990</a:t>
                      </a:r>
                      <a:endParaRPr lang="en-US" sz="1100"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tc>
                <a:tc>
                  <a:txBody>
                    <a:bodyPr/>
                    <a:lstStyle/>
                    <a:p>
                      <a:pPr marL="0" marR="0" algn="l">
                        <a:lnSpc>
                          <a:spcPct val="100000"/>
                        </a:lnSpc>
                        <a:spcBef>
                          <a:spcPts val="0"/>
                        </a:spcBef>
                        <a:spcAft>
                          <a:spcPts val="0"/>
                        </a:spcAft>
                        <a:tabLst>
                          <a:tab pos="5280025" algn="l"/>
                        </a:tabLst>
                      </a:pPr>
                      <a:r>
                        <a:rPr lang="en-CA" sz="1100">
                          <a:solidFill>
                            <a:schemeClr val="accent4"/>
                          </a:solidFill>
                          <a:effectLst/>
                        </a:rPr>
                        <a:t>Yukon Mammography Program</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tc>
                <a:tc>
                  <a:txBody>
                    <a:bodyPr/>
                    <a:lstStyle/>
                    <a:p>
                      <a:pPr marL="0" marR="0" algn="l">
                        <a:lnSpc>
                          <a:spcPct val="100000"/>
                        </a:lnSpc>
                        <a:spcBef>
                          <a:spcPts val="0"/>
                        </a:spcBef>
                        <a:spcAft>
                          <a:spcPts val="0"/>
                        </a:spcAft>
                        <a:tabLst>
                          <a:tab pos="5280025" algn="l"/>
                        </a:tabLst>
                      </a:pPr>
                      <a:r>
                        <a:rPr lang="en-CA" sz="1100">
                          <a:solidFill>
                            <a:schemeClr val="accent4"/>
                          </a:solidFill>
                          <a:effectLst/>
                        </a:rPr>
                        <a:t>Government of Yukon (Yukon Hospital Corporation)</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tc>
                <a:extLst>
                  <a:ext uri="{0D108BD9-81ED-4DB2-BD59-A6C34878D82A}">
                    <a16:rowId xmlns:a16="http://schemas.microsoft.com/office/drawing/2014/main" val="2445779842"/>
                  </a:ext>
                </a:extLst>
              </a:tr>
              <a:tr h="677148">
                <a:tc>
                  <a:txBody>
                    <a:bodyPr/>
                    <a:lstStyle/>
                    <a:p>
                      <a:pPr marL="0" marR="0" algn="ctr">
                        <a:lnSpc>
                          <a:spcPct val="100000"/>
                        </a:lnSpc>
                        <a:spcBef>
                          <a:spcPts val="0"/>
                        </a:spcBef>
                        <a:spcAft>
                          <a:spcPts val="0"/>
                        </a:spcAft>
                      </a:pPr>
                      <a:r>
                        <a:rPr lang="en-US" sz="1100" b="1" dirty="0">
                          <a:solidFill>
                            <a:schemeClr val="accent4"/>
                          </a:solidFill>
                          <a:effectLst/>
                        </a:rPr>
                        <a:t>NT*</a:t>
                      </a:r>
                      <a:endParaRPr lang="en-US" sz="1100" b="1"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8961" marR="58961" marT="0" marB="0">
                    <a:solidFill>
                      <a:schemeClr val="accent2">
                        <a:lumMod val="20000"/>
                        <a:lumOff val="80000"/>
                      </a:schemeClr>
                    </a:solidFill>
                  </a:tcPr>
                </a:tc>
                <a:tc>
                  <a:txBody>
                    <a:bodyPr/>
                    <a:lstStyle/>
                    <a:p>
                      <a:pPr marL="0" marR="0" algn="l">
                        <a:lnSpc>
                          <a:spcPct val="100000"/>
                        </a:lnSpc>
                        <a:spcBef>
                          <a:spcPts val="0"/>
                        </a:spcBef>
                        <a:spcAft>
                          <a:spcPts val="0"/>
                        </a:spcAft>
                        <a:tabLst>
                          <a:tab pos="5280025" algn="l"/>
                        </a:tabLst>
                      </a:pPr>
                      <a:r>
                        <a:rPr lang="en-CA" sz="1100" dirty="0">
                          <a:solidFill>
                            <a:schemeClr val="accent4"/>
                          </a:solidFill>
                          <a:effectLst/>
                        </a:rPr>
                        <a:t>2004</a:t>
                      </a:r>
                      <a:endParaRPr lang="en-US" sz="1100" dirty="0">
                        <a:solidFill>
                          <a:schemeClr val="accent4"/>
                        </a:solidFill>
                        <a:effectLst/>
                      </a:endParaRPr>
                    </a:p>
                    <a:p>
                      <a:pPr marL="0" marR="0" algn="l">
                        <a:lnSpc>
                          <a:spcPct val="100000"/>
                        </a:lnSpc>
                        <a:spcBef>
                          <a:spcPts val="0"/>
                        </a:spcBef>
                        <a:spcAft>
                          <a:spcPts val="0"/>
                        </a:spcAft>
                        <a:tabLst>
                          <a:tab pos="5280025" algn="l"/>
                        </a:tabLst>
                      </a:pPr>
                      <a:r>
                        <a:rPr lang="en-CA" sz="1100" dirty="0">
                          <a:solidFill>
                            <a:schemeClr val="accent4"/>
                          </a:solidFill>
                          <a:effectLst/>
                        </a:rPr>
                        <a:t>2008</a:t>
                      </a:r>
                      <a:endParaRPr lang="en-US" sz="1100"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tc>
                <a:tc>
                  <a:txBody>
                    <a:bodyPr/>
                    <a:lstStyle/>
                    <a:p>
                      <a:pPr marL="0" marR="0" algn="l">
                        <a:lnSpc>
                          <a:spcPct val="100000"/>
                        </a:lnSpc>
                        <a:spcBef>
                          <a:spcPts val="0"/>
                        </a:spcBef>
                        <a:spcAft>
                          <a:spcPts val="0"/>
                        </a:spcAft>
                        <a:tabLst>
                          <a:tab pos="5280025" algn="l"/>
                        </a:tabLst>
                      </a:pPr>
                      <a:r>
                        <a:rPr lang="en-CA" sz="1100">
                          <a:solidFill>
                            <a:schemeClr val="accent4"/>
                          </a:solidFill>
                          <a:effectLst/>
                        </a:rPr>
                        <a:t>Yellowknife Breast Screening Program (YKBSP)</a:t>
                      </a:r>
                      <a:endParaRPr lang="en-US" sz="1100">
                        <a:solidFill>
                          <a:schemeClr val="accent4"/>
                        </a:solidFill>
                        <a:effectLst/>
                      </a:endParaRPr>
                    </a:p>
                    <a:p>
                      <a:pPr marL="0" marR="0" algn="l">
                        <a:lnSpc>
                          <a:spcPct val="100000"/>
                        </a:lnSpc>
                        <a:spcBef>
                          <a:spcPts val="0"/>
                        </a:spcBef>
                        <a:spcAft>
                          <a:spcPts val="0"/>
                        </a:spcAft>
                        <a:tabLst>
                          <a:tab pos="5280025" algn="l"/>
                        </a:tabLst>
                      </a:pPr>
                      <a:r>
                        <a:rPr lang="en-CA" sz="1100">
                          <a:solidFill>
                            <a:schemeClr val="accent4"/>
                          </a:solidFill>
                          <a:effectLst/>
                        </a:rPr>
                        <a:t>Hay River Breast Screening Program (HRBSP)</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tc>
                <a:tc>
                  <a:txBody>
                    <a:bodyPr/>
                    <a:lstStyle/>
                    <a:p>
                      <a:pPr marL="0" marR="0" algn="l">
                        <a:lnSpc>
                          <a:spcPct val="100000"/>
                        </a:lnSpc>
                        <a:spcBef>
                          <a:spcPts val="0"/>
                        </a:spcBef>
                        <a:spcAft>
                          <a:spcPts val="0"/>
                        </a:spcAft>
                        <a:tabLst>
                          <a:tab pos="5280025" algn="l"/>
                        </a:tabLst>
                      </a:pPr>
                      <a:r>
                        <a:rPr lang="en-CA" sz="1100">
                          <a:solidFill>
                            <a:schemeClr val="accent4"/>
                          </a:solidFill>
                          <a:effectLst/>
                        </a:rPr>
                        <a:t>Northwest Territories Health and Social Services Authority (NTHSSA)</a:t>
                      </a:r>
                      <a:endParaRPr lang="en-US" sz="1100">
                        <a:solidFill>
                          <a:schemeClr val="accent4"/>
                        </a:solidFill>
                        <a:effectLst/>
                      </a:endParaRPr>
                    </a:p>
                    <a:p>
                      <a:pPr marL="0" marR="0" algn="l">
                        <a:lnSpc>
                          <a:spcPct val="100000"/>
                        </a:lnSpc>
                        <a:spcBef>
                          <a:spcPts val="0"/>
                        </a:spcBef>
                        <a:spcAft>
                          <a:spcPts val="0"/>
                        </a:spcAft>
                        <a:tabLst>
                          <a:tab pos="5280025" algn="l"/>
                        </a:tabLst>
                      </a:pPr>
                      <a:r>
                        <a:rPr lang="en-CA" sz="1100">
                          <a:solidFill>
                            <a:schemeClr val="accent4"/>
                          </a:solidFill>
                          <a:effectLst/>
                        </a:rPr>
                        <a:t>Hay River Health and Social Services Authority (HRSSA)</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tc>
                <a:extLst>
                  <a:ext uri="{0D108BD9-81ED-4DB2-BD59-A6C34878D82A}">
                    <a16:rowId xmlns:a16="http://schemas.microsoft.com/office/drawing/2014/main" val="2200261354"/>
                  </a:ext>
                </a:extLst>
              </a:tr>
              <a:tr h="173308">
                <a:tc>
                  <a:txBody>
                    <a:bodyPr/>
                    <a:lstStyle/>
                    <a:p>
                      <a:pPr marL="0" marR="0" algn="ctr">
                        <a:lnSpc>
                          <a:spcPct val="100000"/>
                        </a:lnSpc>
                        <a:spcBef>
                          <a:spcPts val="0"/>
                        </a:spcBef>
                        <a:spcAft>
                          <a:spcPts val="0"/>
                        </a:spcAft>
                      </a:pPr>
                      <a:r>
                        <a:rPr lang="en-US" sz="1100" b="1" dirty="0">
                          <a:solidFill>
                            <a:schemeClr val="accent4"/>
                          </a:solidFill>
                          <a:effectLst/>
                        </a:rPr>
                        <a:t>NU</a:t>
                      </a:r>
                      <a:endParaRPr lang="en-US" sz="1100" b="1"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8961" marR="58961" marT="0" marB="0">
                    <a:solidFill>
                      <a:schemeClr val="accent2">
                        <a:lumMod val="20000"/>
                        <a:lumOff val="80000"/>
                      </a:schemeClr>
                    </a:solidFill>
                  </a:tcPr>
                </a:tc>
                <a:tc>
                  <a:txBody>
                    <a:bodyPr/>
                    <a:lstStyle/>
                    <a:p>
                      <a:pPr marL="0" marR="0" algn="ctr">
                        <a:lnSpc>
                          <a:spcPct val="100000"/>
                        </a:lnSpc>
                        <a:spcBef>
                          <a:spcPts val="0"/>
                        </a:spcBef>
                        <a:spcAft>
                          <a:spcPts val="0"/>
                        </a:spcAft>
                        <a:tabLst>
                          <a:tab pos="5280025" algn="l"/>
                        </a:tabLst>
                      </a:pPr>
                      <a:r>
                        <a:rPr lang="en-CA" sz="1100">
                          <a:solidFill>
                            <a:schemeClr val="accent4"/>
                          </a:solidFill>
                          <a:effectLst/>
                        </a:rPr>
                        <a:t> </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tc>
                <a:tc>
                  <a:txBody>
                    <a:bodyPr/>
                    <a:lstStyle/>
                    <a:p>
                      <a:pPr marL="0" marR="0" algn="l">
                        <a:lnSpc>
                          <a:spcPct val="100000"/>
                        </a:lnSpc>
                        <a:spcBef>
                          <a:spcPts val="0"/>
                        </a:spcBef>
                        <a:spcAft>
                          <a:spcPts val="0"/>
                        </a:spcAft>
                        <a:tabLst>
                          <a:tab pos="5280025" algn="l"/>
                        </a:tabLst>
                      </a:pPr>
                      <a:r>
                        <a:rPr lang="en-CA" sz="1100" dirty="0">
                          <a:solidFill>
                            <a:schemeClr val="accent4"/>
                          </a:solidFill>
                          <a:effectLst/>
                        </a:rPr>
                        <a:t>No organized screening program available</a:t>
                      </a:r>
                      <a:endParaRPr lang="en-US" sz="1100"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tc>
                <a:tc>
                  <a:txBody>
                    <a:bodyPr/>
                    <a:lstStyle/>
                    <a:p>
                      <a:pPr marL="0" marR="0" algn="ctr">
                        <a:lnSpc>
                          <a:spcPct val="100000"/>
                        </a:lnSpc>
                        <a:spcBef>
                          <a:spcPts val="0"/>
                        </a:spcBef>
                        <a:spcAft>
                          <a:spcPts val="0"/>
                        </a:spcAft>
                        <a:tabLst>
                          <a:tab pos="5280025" algn="l"/>
                        </a:tabLst>
                      </a:pPr>
                      <a:r>
                        <a:rPr lang="en-CA" sz="1100">
                          <a:solidFill>
                            <a:schemeClr val="accent4"/>
                          </a:solidFill>
                          <a:effectLst/>
                        </a:rPr>
                        <a:t> </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tc>
                <a:extLst>
                  <a:ext uri="{0D108BD9-81ED-4DB2-BD59-A6C34878D82A}">
                    <a16:rowId xmlns:a16="http://schemas.microsoft.com/office/drawing/2014/main" val="3354352720"/>
                  </a:ext>
                </a:extLst>
              </a:tr>
              <a:tr h="173308">
                <a:tc>
                  <a:txBody>
                    <a:bodyPr/>
                    <a:lstStyle/>
                    <a:p>
                      <a:pPr marL="0" marR="0" algn="ctr">
                        <a:lnSpc>
                          <a:spcPct val="100000"/>
                        </a:lnSpc>
                        <a:spcBef>
                          <a:spcPts val="0"/>
                        </a:spcBef>
                        <a:spcAft>
                          <a:spcPts val="0"/>
                        </a:spcAft>
                      </a:pPr>
                      <a:r>
                        <a:rPr lang="en-US" sz="1100" b="1">
                          <a:solidFill>
                            <a:schemeClr val="accent4"/>
                          </a:solidFill>
                          <a:effectLst/>
                        </a:rPr>
                        <a:t>BC</a:t>
                      </a:r>
                      <a:endParaRPr lang="en-US" sz="1100" b="1">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8961" marR="58961" marT="0" marB="0">
                    <a:solidFill>
                      <a:schemeClr val="accent2">
                        <a:lumMod val="20000"/>
                        <a:lumOff val="80000"/>
                      </a:schemeClr>
                    </a:solidFill>
                  </a:tcPr>
                </a:tc>
                <a:tc>
                  <a:txBody>
                    <a:bodyPr/>
                    <a:lstStyle/>
                    <a:p>
                      <a:pPr marL="0" marR="0" algn="l">
                        <a:lnSpc>
                          <a:spcPct val="100000"/>
                        </a:lnSpc>
                        <a:spcBef>
                          <a:spcPts val="0"/>
                        </a:spcBef>
                        <a:spcAft>
                          <a:spcPts val="0"/>
                        </a:spcAft>
                        <a:tabLst>
                          <a:tab pos="5280025" algn="l"/>
                        </a:tabLst>
                      </a:pPr>
                      <a:r>
                        <a:rPr lang="en-CA" sz="1100">
                          <a:solidFill>
                            <a:schemeClr val="accent4"/>
                          </a:solidFill>
                          <a:effectLst/>
                        </a:rPr>
                        <a:t>1988</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tc>
                <a:tc>
                  <a:txBody>
                    <a:bodyPr/>
                    <a:lstStyle/>
                    <a:p>
                      <a:pPr marL="0" marR="0" algn="l">
                        <a:lnSpc>
                          <a:spcPct val="100000"/>
                        </a:lnSpc>
                        <a:spcBef>
                          <a:spcPts val="0"/>
                        </a:spcBef>
                        <a:spcAft>
                          <a:spcPts val="0"/>
                        </a:spcAft>
                        <a:tabLst>
                          <a:tab pos="5280025" algn="l"/>
                        </a:tabLst>
                      </a:pPr>
                      <a:r>
                        <a:rPr lang="en-CA" sz="1100">
                          <a:solidFill>
                            <a:schemeClr val="accent4"/>
                          </a:solidFill>
                          <a:effectLst/>
                        </a:rPr>
                        <a:t>BC Cancer Breast Screening Program</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tc>
                <a:tc>
                  <a:txBody>
                    <a:bodyPr/>
                    <a:lstStyle/>
                    <a:p>
                      <a:pPr marL="0" marR="0" algn="l">
                        <a:lnSpc>
                          <a:spcPct val="100000"/>
                        </a:lnSpc>
                        <a:spcBef>
                          <a:spcPts val="0"/>
                        </a:spcBef>
                        <a:spcAft>
                          <a:spcPts val="0"/>
                        </a:spcAft>
                        <a:tabLst>
                          <a:tab pos="5280025" algn="l"/>
                        </a:tabLst>
                      </a:pPr>
                      <a:r>
                        <a:rPr lang="en-CA" sz="1100">
                          <a:solidFill>
                            <a:schemeClr val="accent4"/>
                          </a:solidFill>
                          <a:effectLst/>
                        </a:rPr>
                        <a:t>BC Cancer </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tc>
                <a:extLst>
                  <a:ext uri="{0D108BD9-81ED-4DB2-BD59-A6C34878D82A}">
                    <a16:rowId xmlns:a16="http://schemas.microsoft.com/office/drawing/2014/main" val="4143581508"/>
                  </a:ext>
                </a:extLst>
              </a:tr>
              <a:tr h="354618">
                <a:tc>
                  <a:txBody>
                    <a:bodyPr/>
                    <a:lstStyle/>
                    <a:p>
                      <a:pPr marL="0" marR="0" algn="ctr">
                        <a:lnSpc>
                          <a:spcPct val="100000"/>
                        </a:lnSpc>
                        <a:spcBef>
                          <a:spcPts val="0"/>
                        </a:spcBef>
                        <a:spcAft>
                          <a:spcPts val="0"/>
                        </a:spcAft>
                      </a:pPr>
                      <a:r>
                        <a:rPr lang="en-US" sz="1100" b="1" dirty="0">
                          <a:solidFill>
                            <a:schemeClr val="accent4"/>
                          </a:solidFill>
                          <a:effectLst/>
                        </a:rPr>
                        <a:t>AB</a:t>
                      </a:r>
                      <a:endParaRPr lang="en-US" sz="1100" b="1"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8961" marR="58961" marT="0" marB="0">
                    <a:solidFill>
                      <a:schemeClr val="accent2">
                        <a:lumMod val="20000"/>
                        <a:lumOff val="80000"/>
                      </a:schemeClr>
                    </a:solidFill>
                  </a:tcPr>
                </a:tc>
                <a:tc>
                  <a:txBody>
                    <a:bodyPr/>
                    <a:lstStyle/>
                    <a:p>
                      <a:pPr marL="0" marR="0" algn="l">
                        <a:lnSpc>
                          <a:spcPct val="100000"/>
                        </a:lnSpc>
                        <a:spcBef>
                          <a:spcPts val="0"/>
                        </a:spcBef>
                        <a:spcAft>
                          <a:spcPts val="0"/>
                        </a:spcAft>
                        <a:tabLst>
                          <a:tab pos="5280025" algn="l"/>
                        </a:tabLst>
                      </a:pPr>
                      <a:r>
                        <a:rPr lang="en-CA" sz="1100">
                          <a:solidFill>
                            <a:schemeClr val="accent4"/>
                          </a:solidFill>
                          <a:effectLst/>
                        </a:rPr>
                        <a:t>1990</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tc>
                <a:tc>
                  <a:txBody>
                    <a:bodyPr/>
                    <a:lstStyle/>
                    <a:p>
                      <a:pPr marL="0" marR="0" algn="l">
                        <a:lnSpc>
                          <a:spcPct val="100000"/>
                        </a:lnSpc>
                        <a:spcBef>
                          <a:spcPts val="0"/>
                        </a:spcBef>
                        <a:spcAft>
                          <a:spcPts val="0"/>
                        </a:spcAft>
                        <a:tabLst>
                          <a:tab pos="5280025" algn="l"/>
                        </a:tabLst>
                      </a:pPr>
                      <a:r>
                        <a:rPr lang="en-CA" sz="1100" dirty="0">
                          <a:solidFill>
                            <a:schemeClr val="accent4"/>
                          </a:solidFill>
                          <a:effectLst/>
                        </a:rPr>
                        <a:t>Alberta Breast Cancer Screening Program (ABCSP)</a:t>
                      </a:r>
                      <a:endParaRPr lang="en-US" sz="1100"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tc>
                <a:tc>
                  <a:txBody>
                    <a:bodyPr/>
                    <a:lstStyle/>
                    <a:p>
                      <a:pPr marL="0" marR="0" algn="l">
                        <a:lnSpc>
                          <a:spcPct val="100000"/>
                        </a:lnSpc>
                        <a:spcBef>
                          <a:spcPts val="0"/>
                        </a:spcBef>
                        <a:spcAft>
                          <a:spcPts val="0"/>
                        </a:spcAft>
                        <a:tabLst>
                          <a:tab pos="5280025" algn="l"/>
                        </a:tabLst>
                      </a:pPr>
                      <a:r>
                        <a:rPr lang="en-CA" sz="1100">
                          <a:solidFill>
                            <a:schemeClr val="accent4"/>
                          </a:solidFill>
                          <a:effectLst/>
                        </a:rPr>
                        <a:t>Alberta Health Services</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tc>
                <a:extLst>
                  <a:ext uri="{0D108BD9-81ED-4DB2-BD59-A6C34878D82A}">
                    <a16:rowId xmlns:a16="http://schemas.microsoft.com/office/drawing/2014/main" val="4120659109"/>
                  </a:ext>
                </a:extLst>
              </a:tr>
              <a:tr h="173308">
                <a:tc>
                  <a:txBody>
                    <a:bodyPr/>
                    <a:lstStyle/>
                    <a:p>
                      <a:pPr marL="0" marR="0" algn="ctr">
                        <a:lnSpc>
                          <a:spcPct val="100000"/>
                        </a:lnSpc>
                        <a:spcBef>
                          <a:spcPts val="0"/>
                        </a:spcBef>
                        <a:spcAft>
                          <a:spcPts val="0"/>
                        </a:spcAft>
                      </a:pPr>
                      <a:r>
                        <a:rPr lang="en-US" sz="1100" b="1">
                          <a:solidFill>
                            <a:schemeClr val="accent4"/>
                          </a:solidFill>
                          <a:effectLst/>
                        </a:rPr>
                        <a:t>SK</a:t>
                      </a:r>
                      <a:endParaRPr lang="en-US" sz="1100" b="1">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8961" marR="58961" marT="0" marB="0">
                    <a:solidFill>
                      <a:schemeClr val="accent2">
                        <a:lumMod val="20000"/>
                        <a:lumOff val="80000"/>
                      </a:schemeClr>
                    </a:solidFill>
                  </a:tcPr>
                </a:tc>
                <a:tc>
                  <a:txBody>
                    <a:bodyPr/>
                    <a:lstStyle/>
                    <a:p>
                      <a:pPr marL="0" marR="0" algn="l">
                        <a:lnSpc>
                          <a:spcPct val="100000"/>
                        </a:lnSpc>
                        <a:spcBef>
                          <a:spcPts val="0"/>
                        </a:spcBef>
                        <a:spcAft>
                          <a:spcPts val="0"/>
                        </a:spcAft>
                        <a:tabLst>
                          <a:tab pos="5280025" algn="l"/>
                        </a:tabLst>
                      </a:pPr>
                      <a:r>
                        <a:rPr lang="en-CA" sz="1100">
                          <a:solidFill>
                            <a:schemeClr val="accent4"/>
                          </a:solidFill>
                          <a:effectLst/>
                        </a:rPr>
                        <a:t>1990</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tc>
                <a:tc>
                  <a:txBody>
                    <a:bodyPr/>
                    <a:lstStyle/>
                    <a:p>
                      <a:pPr marL="0" marR="0" algn="l">
                        <a:lnSpc>
                          <a:spcPct val="100000"/>
                        </a:lnSpc>
                        <a:spcBef>
                          <a:spcPts val="0"/>
                        </a:spcBef>
                        <a:spcAft>
                          <a:spcPts val="0"/>
                        </a:spcAft>
                        <a:tabLst>
                          <a:tab pos="5280025" algn="l"/>
                        </a:tabLst>
                      </a:pPr>
                      <a:r>
                        <a:rPr lang="en-CA" sz="1100" dirty="0">
                          <a:solidFill>
                            <a:schemeClr val="accent4"/>
                          </a:solidFill>
                          <a:effectLst/>
                        </a:rPr>
                        <a:t>Screening Program for Breast Cancer</a:t>
                      </a:r>
                      <a:endParaRPr lang="en-US" sz="1100"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tc>
                <a:tc>
                  <a:txBody>
                    <a:bodyPr/>
                    <a:lstStyle/>
                    <a:p>
                      <a:pPr marL="0" marR="0" algn="l">
                        <a:lnSpc>
                          <a:spcPct val="100000"/>
                        </a:lnSpc>
                        <a:spcBef>
                          <a:spcPts val="0"/>
                        </a:spcBef>
                        <a:spcAft>
                          <a:spcPts val="0"/>
                        </a:spcAft>
                        <a:tabLst>
                          <a:tab pos="5280025" algn="l"/>
                        </a:tabLst>
                      </a:pPr>
                      <a:r>
                        <a:rPr lang="en-CA" sz="1100">
                          <a:solidFill>
                            <a:schemeClr val="accent4"/>
                          </a:solidFill>
                          <a:effectLst/>
                        </a:rPr>
                        <a:t>Saskatchewan Cancer Agency</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tc>
                <a:extLst>
                  <a:ext uri="{0D108BD9-81ED-4DB2-BD59-A6C34878D82A}">
                    <a16:rowId xmlns:a16="http://schemas.microsoft.com/office/drawing/2014/main" val="1148851370"/>
                  </a:ext>
                </a:extLst>
              </a:tr>
              <a:tr h="173308">
                <a:tc>
                  <a:txBody>
                    <a:bodyPr/>
                    <a:lstStyle/>
                    <a:p>
                      <a:pPr marL="0" marR="0" algn="ctr">
                        <a:lnSpc>
                          <a:spcPct val="100000"/>
                        </a:lnSpc>
                        <a:spcBef>
                          <a:spcPts val="0"/>
                        </a:spcBef>
                        <a:spcAft>
                          <a:spcPts val="0"/>
                        </a:spcAft>
                      </a:pPr>
                      <a:r>
                        <a:rPr lang="en-US" sz="1100" b="1">
                          <a:solidFill>
                            <a:schemeClr val="accent4"/>
                          </a:solidFill>
                          <a:effectLst/>
                        </a:rPr>
                        <a:t>MB</a:t>
                      </a:r>
                      <a:endParaRPr lang="en-US" sz="1100" b="1">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8961" marR="58961" marT="0" marB="0">
                    <a:solidFill>
                      <a:schemeClr val="accent2">
                        <a:lumMod val="20000"/>
                        <a:lumOff val="80000"/>
                      </a:schemeClr>
                    </a:solidFill>
                  </a:tcPr>
                </a:tc>
                <a:tc>
                  <a:txBody>
                    <a:bodyPr/>
                    <a:lstStyle/>
                    <a:p>
                      <a:pPr marL="0" marR="0" algn="l">
                        <a:lnSpc>
                          <a:spcPct val="100000"/>
                        </a:lnSpc>
                        <a:spcBef>
                          <a:spcPts val="0"/>
                        </a:spcBef>
                        <a:spcAft>
                          <a:spcPts val="0"/>
                        </a:spcAft>
                        <a:tabLst>
                          <a:tab pos="5280025" algn="l"/>
                        </a:tabLst>
                      </a:pPr>
                      <a:r>
                        <a:rPr lang="en-CA" sz="1100">
                          <a:solidFill>
                            <a:schemeClr val="accent4"/>
                          </a:solidFill>
                          <a:effectLst/>
                        </a:rPr>
                        <a:t>1995</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tc>
                <a:tc>
                  <a:txBody>
                    <a:bodyPr/>
                    <a:lstStyle/>
                    <a:p>
                      <a:pPr marL="0" marR="0" algn="l">
                        <a:lnSpc>
                          <a:spcPct val="100000"/>
                        </a:lnSpc>
                        <a:spcBef>
                          <a:spcPts val="0"/>
                        </a:spcBef>
                        <a:spcAft>
                          <a:spcPts val="0"/>
                        </a:spcAft>
                        <a:tabLst>
                          <a:tab pos="5280025" algn="l"/>
                        </a:tabLst>
                      </a:pPr>
                      <a:r>
                        <a:rPr lang="en-CA" sz="1100">
                          <a:solidFill>
                            <a:schemeClr val="accent4"/>
                          </a:solidFill>
                          <a:effectLst/>
                        </a:rPr>
                        <a:t>BreastCheck</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tc>
                <a:tc>
                  <a:txBody>
                    <a:bodyPr/>
                    <a:lstStyle/>
                    <a:p>
                      <a:pPr marL="0" marR="0" algn="l">
                        <a:lnSpc>
                          <a:spcPct val="100000"/>
                        </a:lnSpc>
                        <a:spcBef>
                          <a:spcPts val="0"/>
                        </a:spcBef>
                        <a:spcAft>
                          <a:spcPts val="0"/>
                        </a:spcAft>
                        <a:tabLst>
                          <a:tab pos="5280025" algn="l"/>
                        </a:tabLst>
                      </a:pPr>
                      <a:r>
                        <a:rPr lang="en-CA" sz="1100">
                          <a:solidFill>
                            <a:schemeClr val="accent4"/>
                          </a:solidFill>
                          <a:effectLst/>
                        </a:rPr>
                        <a:t>CancerCare Manitoba</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tc>
                <a:extLst>
                  <a:ext uri="{0D108BD9-81ED-4DB2-BD59-A6C34878D82A}">
                    <a16:rowId xmlns:a16="http://schemas.microsoft.com/office/drawing/2014/main" val="2573405692"/>
                  </a:ext>
                </a:extLst>
              </a:tr>
              <a:tr h="173308">
                <a:tc>
                  <a:txBody>
                    <a:bodyPr/>
                    <a:lstStyle/>
                    <a:p>
                      <a:pPr marL="0" marR="0" algn="ctr">
                        <a:lnSpc>
                          <a:spcPct val="100000"/>
                        </a:lnSpc>
                        <a:spcBef>
                          <a:spcPts val="0"/>
                        </a:spcBef>
                        <a:spcAft>
                          <a:spcPts val="0"/>
                        </a:spcAft>
                      </a:pPr>
                      <a:r>
                        <a:rPr lang="en-US" sz="1100" b="1">
                          <a:solidFill>
                            <a:schemeClr val="accent4"/>
                          </a:solidFill>
                          <a:effectLst/>
                        </a:rPr>
                        <a:t>ON</a:t>
                      </a:r>
                      <a:endParaRPr lang="en-US" sz="1100" b="1">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8961" marR="58961" marT="0" marB="0">
                    <a:solidFill>
                      <a:schemeClr val="accent2">
                        <a:lumMod val="20000"/>
                        <a:lumOff val="80000"/>
                      </a:schemeClr>
                    </a:solidFill>
                  </a:tcPr>
                </a:tc>
                <a:tc>
                  <a:txBody>
                    <a:bodyPr/>
                    <a:lstStyle/>
                    <a:p>
                      <a:pPr marL="0" marR="0" algn="l">
                        <a:lnSpc>
                          <a:spcPct val="100000"/>
                        </a:lnSpc>
                        <a:spcBef>
                          <a:spcPts val="0"/>
                        </a:spcBef>
                        <a:spcAft>
                          <a:spcPts val="0"/>
                        </a:spcAft>
                        <a:tabLst>
                          <a:tab pos="5280025" algn="l"/>
                        </a:tabLst>
                      </a:pPr>
                      <a:r>
                        <a:rPr lang="en-CA" sz="1100">
                          <a:solidFill>
                            <a:schemeClr val="accent4"/>
                          </a:solidFill>
                          <a:effectLst/>
                        </a:rPr>
                        <a:t>1990</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tc>
                <a:tc>
                  <a:txBody>
                    <a:bodyPr/>
                    <a:lstStyle/>
                    <a:p>
                      <a:pPr marL="0" marR="0" algn="l">
                        <a:lnSpc>
                          <a:spcPct val="100000"/>
                        </a:lnSpc>
                        <a:spcBef>
                          <a:spcPts val="0"/>
                        </a:spcBef>
                        <a:spcAft>
                          <a:spcPts val="0"/>
                        </a:spcAft>
                        <a:tabLst>
                          <a:tab pos="5280025" algn="l"/>
                        </a:tabLst>
                      </a:pPr>
                      <a:r>
                        <a:rPr lang="en-CA" sz="1100">
                          <a:solidFill>
                            <a:schemeClr val="accent4"/>
                          </a:solidFill>
                          <a:effectLst/>
                        </a:rPr>
                        <a:t>Ontario Breast Screening Program (OBSP)</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tc>
                <a:tc>
                  <a:txBody>
                    <a:bodyPr/>
                    <a:lstStyle/>
                    <a:p>
                      <a:pPr marL="0" marR="0" algn="l">
                        <a:lnSpc>
                          <a:spcPct val="100000"/>
                        </a:lnSpc>
                        <a:spcBef>
                          <a:spcPts val="0"/>
                        </a:spcBef>
                        <a:spcAft>
                          <a:spcPts val="0"/>
                        </a:spcAft>
                        <a:tabLst>
                          <a:tab pos="5280025" algn="l"/>
                        </a:tabLst>
                      </a:pPr>
                      <a:r>
                        <a:rPr lang="en-CA" sz="1100">
                          <a:solidFill>
                            <a:schemeClr val="accent4"/>
                          </a:solidFill>
                          <a:effectLst/>
                        </a:rPr>
                        <a:t>Ontario Health (Cancer Care Ontario)</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tc>
                <a:extLst>
                  <a:ext uri="{0D108BD9-81ED-4DB2-BD59-A6C34878D82A}">
                    <a16:rowId xmlns:a16="http://schemas.microsoft.com/office/drawing/2014/main" val="4119347451"/>
                  </a:ext>
                </a:extLst>
              </a:tr>
              <a:tr h="394003">
                <a:tc>
                  <a:txBody>
                    <a:bodyPr/>
                    <a:lstStyle/>
                    <a:p>
                      <a:pPr marL="0" marR="0" algn="ctr">
                        <a:lnSpc>
                          <a:spcPct val="100000"/>
                        </a:lnSpc>
                        <a:spcBef>
                          <a:spcPts val="0"/>
                        </a:spcBef>
                        <a:spcAft>
                          <a:spcPts val="0"/>
                        </a:spcAft>
                      </a:pPr>
                      <a:r>
                        <a:rPr lang="en-US" sz="1100" b="1" dirty="0">
                          <a:solidFill>
                            <a:schemeClr val="accent4"/>
                          </a:solidFill>
                          <a:effectLst/>
                        </a:rPr>
                        <a:t>QC</a:t>
                      </a:r>
                      <a:endParaRPr lang="en-US" sz="1100" b="1"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8961" marR="58961" marT="0" marB="0">
                    <a:solidFill>
                      <a:schemeClr val="accent2">
                        <a:lumMod val="20000"/>
                        <a:lumOff val="80000"/>
                      </a:schemeClr>
                    </a:solidFill>
                  </a:tcPr>
                </a:tc>
                <a:tc>
                  <a:txBody>
                    <a:bodyPr/>
                    <a:lstStyle/>
                    <a:p>
                      <a:pPr marL="0" marR="0" algn="l">
                        <a:lnSpc>
                          <a:spcPct val="100000"/>
                        </a:lnSpc>
                        <a:spcBef>
                          <a:spcPts val="0"/>
                        </a:spcBef>
                        <a:spcAft>
                          <a:spcPts val="0"/>
                        </a:spcAft>
                        <a:tabLst>
                          <a:tab pos="5280025" algn="l"/>
                        </a:tabLst>
                      </a:pPr>
                      <a:r>
                        <a:rPr lang="en-CA" sz="1100">
                          <a:solidFill>
                            <a:schemeClr val="accent4"/>
                          </a:solidFill>
                          <a:effectLst/>
                        </a:rPr>
                        <a:t>1998</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tc>
                <a:tc>
                  <a:txBody>
                    <a:bodyPr/>
                    <a:lstStyle/>
                    <a:p>
                      <a:pPr marL="0" marR="0" algn="l">
                        <a:lnSpc>
                          <a:spcPct val="100000"/>
                        </a:lnSpc>
                        <a:spcBef>
                          <a:spcPts val="0"/>
                        </a:spcBef>
                        <a:spcAft>
                          <a:spcPts val="0"/>
                        </a:spcAft>
                        <a:tabLst>
                          <a:tab pos="5280025" algn="l"/>
                        </a:tabLst>
                      </a:pPr>
                      <a:r>
                        <a:rPr lang="fr-CA" sz="1100" dirty="0">
                          <a:solidFill>
                            <a:schemeClr val="accent4"/>
                          </a:solidFill>
                          <a:effectLst/>
                        </a:rPr>
                        <a:t>Programme québécois de dépistage du cancer du sein (PQDCS)</a:t>
                      </a:r>
                      <a:endParaRPr lang="en-US" sz="1100"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tc>
                <a:tc>
                  <a:txBody>
                    <a:bodyPr/>
                    <a:lstStyle/>
                    <a:p>
                      <a:pPr marL="0" marR="0" algn="l">
                        <a:lnSpc>
                          <a:spcPct val="100000"/>
                        </a:lnSpc>
                        <a:spcBef>
                          <a:spcPts val="0"/>
                        </a:spcBef>
                        <a:spcAft>
                          <a:spcPts val="0"/>
                        </a:spcAft>
                        <a:tabLst>
                          <a:tab pos="5280025" algn="l"/>
                        </a:tabLst>
                      </a:pPr>
                      <a:r>
                        <a:rPr lang="fr-CA" sz="1100">
                          <a:solidFill>
                            <a:schemeClr val="accent4"/>
                          </a:solidFill>
                          <a:effectLst/>
                        </a:rPr>
                        <a:t>Ministère de la Santé et des Services sociaux</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tc>
                <a:extLst>
                  <a:ext uri="{0D108BD9-81ED-4DB2-BD59-A6C34878D82A}">
                    <a16:rowId xmlns:a16="http://schemas.microsoft.com/office/drawing/2014/main" val="2927483742"/>
                  </a:ext>
                </a:extLst>
              </a:tr>
              <a:tr h="354618">
                <a:tc>
                  <a:txBody>
                    <a:bodyPr/>
                    <a:lstStyle/>
                    <a:p>
                      <a:pPr marL="0" marR="0" algn="ctr">
                        <a:lnSpc>
                          <a:spcPct val="100000"/>
                        </a:lnSpc>
                        <a:spcBef>
                          <a:spcPts val="0"/>
                        </a:spcBef>
                        <a:spcAft>
                          <a:spcPts val="0"/>
                        </a:spcAft>
                      </a:pPr>
                      <a:r>
                        <a:rPr lang="en-US" sz="1100" b="1">
                          <a:solidFill>
                            <a:schemeClr val="accent4"/>
                          </a:solidFill>
                          <a:effectLst/>
                        </a:rPr>
                        <a:t>NB</a:t>
                      </a:r>
                      <a:endParaRPr lang="en-US" sz="1100" b="1">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8961" marR="58961" marT="0" marB="0">
                    <a:solidFill>
                      <a:schemeClr val="accent2">
                        <a:lumMod val="20000"/>
                        <a:lumOff val="80000"/>
                      </a:schemeClr>
                    </a:solidFill>
                  </a:tcPr>
                </a:tc>
                <a:tc>
                  <a:txBody>
                    <a:bodyPr/>
                    <a:lstStyle/>
                    <a:p>
                      <a:pPr marL="0" marR="0" algn="l">
                        <a:lnSpc>
                          <a:spcPct val="100000"/>
                        </a:lnSpc>
                        <a:spcBef>
                          <a:spcPts val="0"/>
                        </a:spcBef>
                        <a:spcAft>
                          <a:spcPts val="0"/>
                        </a:spcAft>
                        <a:tabLst>
                          <a:tab pos="5280025" algn="l"/>
                        </a:tabLst>
                      </a:pPr>
                      <a:r>
                        <a:rPr lang="en-CA" sz="1100">
                          <a:solidFill>
                            <a:schemeClr val="accent4"/>
                          </a:solidFill>
                          <a:effectLst/>
                        </a:rPr>
                        <a:t>1995</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tc>
                <a:tc>
                  <a:txBody>
                    <a:bodyPr/>
                    <a:lstStyle/>
                    <a:p>
                      <a:pPr marL="0" marR="0" algn="l">
                        <a:lnSpc>
                          <a:spcPct val="100000"/>
                        </a:lnSpc>
                        <a:spcBef>
                          <a:spcPts val="0"/>
                        </a:spcBef>
                        <a:spcAft>
                          <a:spcPts val="0"/>
                        </a:spcAft>
                        <a:tabLst>
                          <a:tab pos="5280025" algn="l"/>
                        </a:tabLst>
                      </a:pPr>
                      <a:r>
                        <a:rPr lang="en-CA" sz="1100">
                          <a:solidFill>
                            <a:schemeClr val="accent4"/>
                          </a:solidFill>
                          <a:effectLst/>
                        </a:rPr>
                        <a:t>New Brunswick Breast Cancer Screening Services </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tc>
                <a:tc>
                  <a:txBody>
                    <a:bodyPr/>
                    <a:lstStyle/>
                    <a:p>
                      <a:pPr marL="0" marR="0" algn="l">
                        <a:lnSpc>
                          <a:spcPct val="100000"/>
                        </a:lnSpc>
                        <a:spcBef>
                          <a:spcPts val="0"/>
                        </a:spcBef>
                        <a:spcAft>
                          <a:spcPts val="0"/>
                        </a:spcAft>
                        <a:tabLst>
                          <a:tab pos="5280025" algn="l"/>
                        </a:tabLst>
                      </a:pPr>
                      <a:r>
                        <a:rPr lang="en-CA" sz="1100">
                          <a:solidFill>
                            <a:schemeClr val="accent4"/>
                          </a:solidFill>
                          <a:effectLst/>
                        </a:rPr>
                        <a:t>New Brunswick Cancer Network (NB Department of Health)</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tc>
                <a:extLst>
                  <a:ext uri="{0D108BD9-81ED-4DB2-BD59-A6C34878D82A}">
                    <a16:rowId xmlns:a16="http://schemas.microsoft.com/office/drawing/2014/main" val="4259416073"/>
                  </a:ext>
                </a:extLst>
              </a:tr>
              <a:tr h="173308">
                <a:tc>
                  <a:txBody>
                    <a:bodyPr/>
                    <a:lstStyle/>
                    <a:p>
                      <a:pPr marL="0" marR="0" algn="ctr">
                        <a:lnSpc>
                          <a:spcPct val="100000"/>
                        </a:lnSpc>
                        <a:spcBef>
                          <a:spcPts val="0"/>
                        </a:spcBef>
                        <a:spcAft>
                          <a:spcPts val="0"/>
                        </a:spcAft>
                      </a:pPr>
                      <a:r>
                        <a:rPr lang="en-US" sz="1100" b="1" dirty="0">
                          <a:solidFill>
                            <a:schemeClr val="accent4"/>
                          </a:solidFill>
                          <a:effectLst/>
                        </a:rPr>
                        <a:t>NS</a:t>
                      </a:r>
                      <a:endParaRPr lang="en-US" sz="1100" b="1"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8961" marR="58961" marT="0" marB="0">
                    <a:solidFill>
                      <a:schemeClr val="accent2">
                        <a:lumMod val="20000"/>
                        <a:lumOff val="80000"/>
                      </a:schemeClr>
                    </a:solidFill>
                  </a:tcPr>
                </a:tc>
                <a:tc>
                  <a:txBody>
                    <a:bodyPr/>
                    <a:lstStyle/>
                    <a:p>
                      <a:pPr marL="0" marR="0" algn="l">
                        <a:lnSpc>
                          <a:spcPct val="100000"/>
                        </a:lnSpc>
                        <a:spcBef>
                          <a:spcPts val="0"/>
                        </a:spcBef>
                        <a:spcAft>
                          <a:spcPts val="0"/>
                        </a:spcAft>
                        <a:tabLst>
                          <a:tab pos="5280025" algn="l"/>
                        </a:tabLst>
                      </a:pPr>
                      <a:r>
                        <a:rPr lang="en-CA" sz="1100">
                          <a:solidFill>
                            <a:schemeClr val="accent4"/>
                          </a:solidFill>
                          <a:effectLst/>
                        </a:rPr>
                        <a:t>1991</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tc>
                <a:tc>
                  <a:txBody>
                    <a:bodyPr/>
                    <a:lstStyle/>
                    <a:p>
                      <a:pPr marL="0" marR="0" algn="l">
                        <a:lnSpc>
                          <a:spcPct val="100000"/>
                        </a:lnSpc>
                        <a:spcBef>
                          <a:spcPts val="0"/>
                        </a:spcBef>
                        <a:spcAft>
                          <a:spcPts val="0"/>
                        </a:spcAft>
                        <a:tabLst>
                          <a:tab pos="5280025" algn="l"/>
                        </a:tabLst>
                      </a:pPr>
                      <a:r>
                        <a:rPr lang="en-CA" sz="1100" dirty="0">
                          <a:solidFill>
                            <a:schemeClr val="accent4"/>
                          </a:solidFill>
                          <a:effectLst/>
                        </a:rPr>
                        <a:t>Nova Scotia Breast Screening Program</a:t>
                      </a:r>
                      <a:endParaRPr lang="en-US" sz="1100"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tc>
                <a:tc>
                  <a:txBody>
                    <a:bodyPr/>
                    <a:lstStyle/>
                    <a:p>
                      <a:pPr marL="0" marR="0" algn="l">
                        <a:lnSpc>
                          <a:spcPct val="100000"/>
                        </a:lnSpc>
                        <a:spcBef>
                          <a:spcPts val="0"/>
                        </a:spcBef>
                        <a:spcAft>
                          <a:spcPts val="0"/>
                        </a:spcAft>
                        <a:tabLst>
                          <a:tab pos="5280025" algn="l"/>
                        </a:tabLst>
                      </a:pPr>
                      <a:r>
                        <a:rPr lang="en-CA" sz="1100">
                          <a:solidFill>
                            <a:schemeClr val="accent4"/>
                          </a:solidFill>
                          <a:effectLst/>
                        </a:rPr>
                        <a:t>IWK Health Centre</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tc>
                <a:extLst>
                  <a:ext uri="{0D108BD9-81ED-4DB2-BD59-A6C34878D82A}">
                    <a16:rowId xmlns:a16="http://schemas.microsoft.com/office/drawing/2014/main" val="4256725255"/>
                  </a:ext>
                </a:extLst>
              </a:tr>
              <a:tr h="173308">
                <a:tc>
                  <a:txBody>
                    <a:bodyPr/>
                    <a:lstStyle/>
                    <a:p>
                      <a:pPr marL="0" marR="0" algn="ctr">
                        <a:lnSpc>
                          <a:spcPct val="100000"/>
                        </a:lnSpc>
                        <a:spcBef>
                          <a:spcPts val="0"/>
                        </a:spcBef>
                        <a:spcAft>
                          <a:spcPts val="0"/>
                        </a:spcAft>
                      </a:pPr>
                      <a:r>
                        <a:rPr lang="en-US" sz="1100" b="1">
                          <a:solidFill>
                            <a:schemeClr val="accent4"/>
                          </a:solidFill>
                          <a:effectLst/>
                        </a:rPr>
                        <a:t>PE</a:t>
                      </a:r>
                      <a:endParaRPr lang="en-US" sz="1100" b="1">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8961" marR="58961" marT="0" marB="0">
                    <a:solidFill>
                      <a:schemeClr val="accent2">
                        <a:lumMod val="20000"/>
                        <a:lumOff val="80000"/>
                      </a:schemeClr>
                    </a:solidFill>
                  </a:tcPr>
                </a:tc>
                <a:tc>
                  <a:txBody>
                    <a:bodyPr/>
                    <a:lstStyle/>
                    <a:p>
                      <a:pPr marL="0" marR="0" algn="l">
                        <a:lnSpc>
                          <a:spcPct val="100000"/>
                        </a:lnSpc>
                        <a:spcBef>
                          <a:spcPts val="0"/>
                        </a:spcBef>
                        <a:spcAft>
                          <a:spcPts val="0"/>
                        </a:spcAft>
                        <a:tabLst>
                          <a:tab pos="5280025" algn="l"/>
                        </a:tabLst>
                      </a:pPr>
                      <a:r>
                        <a:rPr lang="en-CA" sz="1100">
                          <a:solidFill>
                            <a:schemeClr val="accent4"/>
                          </a:solidFill>
                          <a:effectLst/>
                        </a:rPr>
                        <a:t>1998</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tc>
                <a:tc>
                  <a:txBody>
                    <a:bodyPr/>
                    <a:lstStyle/>
                    <a:p>
                      <a:pPr marL="0" marR="0" algn="l">
                        <a:lnSpc>
                          <a:spcPct val="100000"/>
                        </a:lnSpc>
                        <a:spcBef>
                          <a:spcPts val="0"/>
                        </a:spcBef>
                        <a:spcAft>
                          <a:spcPts val="0"/>
                        </a:spcAft>
                        <a:tabLst>
                          <a:tab pos="5280025" algn="l"/>
                        </a:tabLst>
                      </a:pPr>
                      <a:r>
                        <a:rPr lang="en-CA" sz="1100">
                          <a:solidFill>
                            <a:schemeClr val="accent4"/>
                          </a:solidFill>
                          <a:effectLst/>
                        </a:rPr>
                        <a:t>PEI Breast Screening Program</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tc>
                <a:tc>
                  <a:txBody>
                    <a:bodyPr/>
                    <a:lstStyle/>
                    <a:p>
                      <a:pPr marL="0" marR="0" algn="l">
                        <a:lnSpc>
                          <a:spcPct val="100000"/>
                        </a:lnSpc>
                        <a:spcBef>
                          <a:spcPts val="0"/>
                        </a:spcBef>
                        <a:spcAft>
                          <a:spcPts val="0"/>
                        </a:spcAft>
                        <a:tabLst>
                          <a:tab pos="5280025" algn="l"/>
                        </a:tabLst>
                      </a:pPr>
                      <a:r>
                        <a:rPr lang="en-CA" sz="1100">
                          <a:solidFill>
                            <a:schemeClr val="accent4"/>
                          </a:solidFill>
                          <a:effectLst/>
                        </a:rPr>
                        <a:t>Health PEI</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tc>
                <a:extLst>
                  <a:ext uri="{0D108BD9-81ED-4DB2-BD59-A6C34878D82A}">
                    <a16:rowId xmlns:a16="http://schemas.microsoft.com/office/drawing/2014/main" val="130676932"/>
                  </a:ext>
                </a:extLst>
              </a:tr>
              <a:tr h="354618">
                <a:tc>
                  <a:txBody>
                    <a:bodyPr/>
                    <a:lstStyle/>
                    <a:p>
                      <a:pPr marL="0" marR="0" algn="ctr">
                        <a:lnSpc>
                          <a:spcPct val="100000"/>
                        </a:lnSpc>
                        <a:spcBef>
                          <a:spcPts val="0"/>
                        </a:spcBef>
                        <a:spcAft>
                          <a:spcPts val="0"/>
                        </a:spcAft>
                      </a:pPr>
                      <a:r>
                        <a:rPr lang="en-US" sz="1100" b="1" dirty="0">
                          <a:solidFill>
                            <a:schemeClr val="accent4"/>
                          </a:solidFill>
                          <a:effectLst/>
                        </a:rPr>
                        <a:t>NL</a:t>
                      </a:r>
                      <a:endParaRPr lang="en-US" sz="1100" b="1"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58961" marR="58961" marT="0" marB="0">
                    <a:solidFill>
                      <a:schemeClr val="accent2">
                        <a:lumMod val="20000"/>
                        <a:lumOff val="80000"/>
                      </a:schemeClr>
                    </a:solidFill>
                  </a:tcPr>
                </a:tc>
                <a:tc>
                  <a:txBody>
                    <a:bodyPr/>
                    <a:lstStyle/>
                    <a:p>
                      <a:pPr marL="0" marR="0" algn="l">
                        <a:lnSpc>
                          <a:spcPct val="100000"/>
                        </a:lnSpc>
                        <a:spcBef>
                          <a:spcPts val="0"/>
                        </a:spcBef>
                        <a:spcAft>
                          <a:spcPts val="0"/>
                        </a:spcAft>
                        <a:tabLst>
                          <a:tab pos="5280025" algn="l"/>
                        </a:tabLst>
                      </a:pPr>
                      <a:r>
                        <a:rPr lang="en-CA" sz="1100">
                          <a:solidFill>
                            <a:schemeClr val="accent4"/>
                          </a:solidFill>
                          <a:effectLst/>
                        </a:rPr>
                        <a:t>1996</a:t>
                      </a:r>
                      <a:endParaRPr lang="en-US" sz="110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tc>
                <a:tc>
                  <a:txBody>
                    <a:bodyPr/>
                    <a:lstStyle/>
                    <a:p>
                      <a:pPr marL="0" marR="0" algn="l">
                        <a:lnSpc>
                          <a:spcPct val="100000"/>
                        </a:lnSpc>
                        <a:spcBef>
                          <a:spcPts val="0"/>
                        </a:spcBef>
                        <a:spcAft>
                          <a:spcPts val="0"/>
                        </a:spcAft>
                        <a:tabLst>
                          <a:tab pos="5280025" algn="l"/>
                        </a:tabLst>
                      </a:pPr>
                      <a:r>
                        <a:rPr lang="en-CA" sz="1100" dirty="0">
                          <a:solidFill>
                            <a:schemeClr val="accent4"/>
                          </a:solidFill>
                          <a:effectLst/>
                        </a:rPr>
                        <a:t>Breast Screening Program for Newfoundland and Labrador </a:t>
                      </a:r>
                      <a:endParaRPr lang="en-US" sz="1100"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tc>
                <a:tc>
                  <a:txBody>
                    <a:bodyPr/>
                    <a:lstStyle/>
                    <a:p>
                      <a:pPr marL="0" marR="0" algn="l">
                        <a:lnSpc>
                          <a:spcPct val="100000"/>
                        </a:lnSpc>
                        <a:spcBef>
                          <a:spcPts val="0"/>
                        </a:spcBef>
                        <a:spcAft>
                          <a:spcPts val="0"/>
                        </a:spcAft>
                        <a:tabLst>
                          <a:tab pos="5280025" algn="l"/>
                        </a:tabLst>
                      </a:pPr>
                      <a:r>
                        <a:rPr lang="en-CA" sz="1100" dirty="0">
                          <a:solidFill>
                            <a:schemeClr val="accent4"/>
                          </a:solidFill>
                          <a:effectLst/>
                        </a:rPr>
                        <a:t>Cancer Care Program, Eastern Health</a:t>
                      </a:r>
                      <a:endParaRPr lang="en-US" sz="1100" dirty="0">
                        <a:solidFill>
                          <a:schemeClr val="accent4"/>
                        </a:solidFill>
                        <a:effectLst/>
                        <a:latin typeface="Calibri" panose="020F0502020204030204" pitchFamily="34" charset="0"/>
                        <a:ea typeface="Yu Mincho" panose="02020400000000000000" pitchFamily="18" charset="-128"/>
                        <a:cs typeface="Arial" panose="020B0604020202020204" pitchFamily="34" charset="0"/>
                      </a:endParaRPr>
                    </a:p>
                  </a:txBody>
                  <a:tcPr marL="68580" marR="68580" marT="0" marB="0"/>
                </a:tc>
                <a:extLst>
                  <a:ext uri="{0D108BD9-81ED-4DB2-BD59-A6C34878D82A}">
                    <a16:rowId xmlns:a16="http://schemas.microsoft.com/office/drawing/2014/main" val="2301641074"/>
                  </a:ext>
                </a:extLst>
              </a:tr>
            </a:tbl>
          </a:graphicData>
        </a:graphic>
      </p:graphicFrame>
    </p:spTree>
    <p:extLst>
      <p:ext uri="{BB962C8B-B14F-4D97-AF65-F5344CB8AC3E}">
        <p14:creationId xmlns:p14="http://schemas.microsoft.com/office/powerpoint/2010/main" val="27234171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81DBEC2-8B01-26EA-C490-61DFB6FA8E30}"/>
              </a:ext>
            </a:extLst>
          </p:cNvPr>
          <p:cNvSpPr>
            <a:spLocks noGrp="1"/>
          </p:cNvSpPr>
          <p:nvPr>
            <p:ph type="title"/>
          </p:nvPr>
        </p:nvSpPr>
        <p:spPr>
          <a:xfrm>
            <a:off x="973014" y="-17613"/>
            <a:ext cx="10380786" cy="752842"/>
          </a:xfrm>
        </p:spPr>
        <p:txBody>
          <a:bodyPr>
            <a:normAutofit/>
          </a:bodyPr>
          <a:lstStyle/>
          <a:p>
            <a:r>
              <a:rPr lang="en-US" sz="1600" dirty="0"/>
              <a:t>Provincial and Territorial Screening Guidelines</a:t>
            </a:r>
          </a:p>
        </p:txBody>
      </p:sp>
      <p:sp>
        <p:nvSpPr>
          <p:cNvPr id="5" name="Slide Number Placeholder 4">
            <a:extLst>
              <a:ext uri="{FF2B5EF4-FFF2-40B4-BE49-F238E27FC236}">
                <a16:creationId xmlns:a16="http://schemas.microsoft.com/office/drawing/2014/main" id="{71DB3E14-2F29-334D-80D7-9A6489D57168}"/>
              </a:ext>
            </a:extLst>
          </p:cNvPr>
          <p:cNvSpPr>
            <a:spLocks noGrp="1"/>
          </p:cNvSpPr>
          <p:nvPr>
            <p:ph type="sldNum" sz="quarter" idx="12"/>
          </p:nvPr>
        </p:nvSpPr>
        <p:spPr/>
        <p:txBody>
          <a:bodyPr/>
          <a:lstStyle/>
          <a:p>
            <a:fld id="{D9F2F12A-E773-6344-8602-31C2DEEE88BD}" type="slidenum">
              <a:rPr lang="en-US" smtClean="0"/>
              <a:pPr/>
              <a:t>9</a:t>
            </a:fld>
            <a:endParaRPr lang="en-US"/>
          </a:p>
        </p:txBody>
      </p:sp>
      <p:graphicFrame>
        <p:nvGraphicFramePr>
          <p:cNvPr id="4" name="Table 3">
            <a:extLst>
              <a:ext uri="{FF2B5EF4-FFF2-40B4-BE49-F238E27FC236}">
                <a16:creationId xmlns:a16="http://schemas.microsoft.com/office/drawing/2014/main" id="{AFF097E7-9C95-D30D-B4EF-B3E2EE3D405B}"/>
              </a:ext>
            </a:extLst>
          </p:cNvPr>
          <p:cNvGraphicFramePr>
            <a:graphicFrameLocks noGrp="1"/>
          </p:cNvGraphicFramePr>
          <p:nvPr>
            <p:extLst>
              <p:ext uri="{D42A27DB-BD31-4B8C-83A1-F6EECF244321}">
                <p14:modId xmlns:p14="http://schemas.microsoft.com/office/powerpoint/2010/main" val="3949061022"/>
              </p:ext>
            </p:extLst>
          </p:nvPr>
        </p:nvGraphicFramePr>
        <p:xfrm>
          <a:off x="298939" y="551978"/>
          <a:ext cx="11646875" cy="6087519"/>
        </p:xfrm>
        <a:graphic>
          <a:graphicData uri="http://schemas.openxmlformats.org/drawingml/2006/table">
            <a:tbl>
              <a:tblPr firstRow="1" firstCol="1" bandRow="1"/>
              <a:tblGrid>
                <a:gridCol w="515509">
                  <a:extLst>
                    <a:ext uri="{9D8B030D-6E8A-4147-A177-3AD203B41FA5}">
                      <a16:colId xmlns:a16="http://schemas.microsoft.com/office/drawing/2014/main" val="1375781478"/>
                    </a:ext>
                  </a:extLst>
                </a:gridCol>
                <a:gridCol w="2555620">
                  <a:extLst>
                    <a:ext uri="{9D8B030D-6E8A-4147-A177-3AD203B41FA5}">
                      <a16:colId xmlns:a16="http://schemas.microsoft.com/office/drawing/2014/main" val="2178458417"/>
                    </a:ext>
                  </a:extLst>
                </a:gridCol>
                <a:gridCol w="817715">
                  <a:extLst>
                    <a:ext uri="{9D8B030D-6E8A-4147-A177-3AD203B41FA5}">
                      <a16:colId xmlns:a16="http://schemas.microsoft.com/office/drawing/2014/main" val="2672838577"/>
                    </a:ext>
                  </a:extLst>
                </a:gridCol>
                <a:gridCol w="3116750">
                  <a:extLst>
                    <a:ext uri="{9D8B030D-6E8A-4147-A177-3AD203B41FA5}">
                      <a16:colId xmlns:a16="http://schemas.microsoft.com/office/drawing/2014/main" val="3645647950"/>
                    </a:ext>
                  </a:extLst>
                </a:gridCol>
                <a:gridCol w="4641281">
                  <a:extLst>
                    <a:ext uri="{9D8B030D-6E8A-4147-A177-3AD203B41FA5}">
                      <a16:colId xmlns:a16="http://schemas.microsoft.com/office/drawing/2014/main" val="2404003703"/>
                    </a:ext>
                  </a:extLst>
                </a:gridCol>
              </a:tblGrid>
              <a:tr h="118559">
                <a:tc>
                  <a:txBody>
                    <a:bodyPr/>
                    <a:lstStyle/>
                    <a:p>
                      <a:pPr marL="0" marR="0" algn="ctr">
                        <a:lnSpc>
                          <a:spcPct val="100000"/>
                        </a:lnSpc>
                        <a:spcBef>
                          <a:spcPts val="0"/>
                        </a:spcBef>
                        <a:spcAft>
                          <a:spcPts val="0"/>
                        </a:spcAft>
                        <a:tabLst>
                          <a:tab pos="5280025" algn="l"/>
                        </a:tabLst>
                      </a:pPr>
                      <a:r>
                        <a:rPr lang="en-US" sz="900" b="1" dirty="0">
                          <a:solidFill>
                            <a:schemeClr val="accent4"/>
                          </a:solidFill>
                        </a:rPr>
                        <a:t>P/T</a:t>
                      </a:r>
                    </a:p>
                  </a:txBody>
                  <a:tcPr marL="27934" marR="27934" marT="0" marB="0" anchor="ctr">
                    <a:solidFill>
                      <a:schemeClr val="accent2">
                        <a:lumMod val="20000"/>
                        <a:lumOff val="80000"/>
                      </a:schemeClr>
                    </a:solidFill>
                  </a:tcPr>
                </a:tc>
                <a:tc>
                  <a:txBody>
                    <a:bodyPr/>
                    <a:lstStyle/>
                    <a:p>
                      <a:pPr marL="0" marR="0" algn="ctr">
                        <a:lnSpc>
                          <a:spcPct val="100000"/>
                        </a:lnSpc>
                        <a:spcBef>
                          <a:spcPts val="0"/>
                        </a:spcBef>
                        <a:spcAft>
                          <a:spcPts val="0"/>
                        </a:spcAft>
                        <a:tabLst>
                          <a:tab pos="5280025" algn="l"/>
                        </a:tabLst>
                      </a:pPr>
                      <a:r>
                        <a:rPr lang="en-US" sz="900" b="1" dirty="0">
                          <a:solidFill>
                            <a:schemeClr val="accent4"/>
                          </a:solidFill>
                        </a:rPr>
                        <a:t>Start age</a:t>
                      </a:r>
                    </a:p>
                  </a:txBody>
                  <a:tcPr marL="27934" marR="27934" marT="0" marB="0" anchor="ctr">
                    <a:solidFill>
                      <a:schemeClr val="accent2">
                        <a:lumMod val="20000"/>
                        <a:lumOff val="80000"/>
                      </a:schemeClr>
                    </a:solidFill>
                  </a:tcPr>
                </a:tc>
                <a:tc>
                  <a:txBody>
                    <a:bodyPr/>
                    <a:lstStyle/>
                    <a:p>
                      <a:pPr marL="0" marR="0" algn="ctr">
                        <a:lnSpc>
                          <a:spcPct val="100000"/>
                        </a:lnSpc>
                        <a:spcBef>
                          <a:spcPts val="0"/>
                        </a:spcBef>
                        <a:spcAft>
                          <a:spcPts val="0"/>
                        </a:spcAft>
                        <a:tabLst>
                          <a:tab pos="5280025" algn="l"/>
                        </a:tabLst>
                      </a:pPr>
                      <a:r>
                        <a:rPr lang="en-US" sz="900" b="1" dirty="0">
                          <a:solidFill>
                            <a:schemeClr val="accent4"/>
                          </a:solidFill>
                        </a:rPr>
                        <a:t>Interval</a:t>
                      </a:r>
                    </a:p>
                  </a:txBody>
                  <a:tcPr marL="27934" marR="27934" marT="0" marB="0" anchor="ctr">
                    <a:solidFill>
                      <a:schemeClr val="accent2">
                        <a:lumMod val="20000"/>
                        <a:lumOff val="80000"/>
                      </a:schemeClr>
                    </a:solidFill>
                  </a:tcPr>
                </a:tc>
                <a:tc>
                  <a:txBody>
                    <a:bodyPr/>
                    <a:lstStyle/>
                    <a:p>
                      <a:pPr marL="0" marR="0" algn="ctr">
                        <a:lnSpc>
                          <a:spcPct val="100000"/>
                        </a:lnSpc>
                        <a:spcBef>
                          <a:spcPts val="0"/>
                        </a:spcBef>
                        <a:spcAft>
                          <a:spcPts val="0"/>
                        </a:spcAft>
                        <a:tabLst>
                          <a:tab pos="5280025" algn="l"/>
                        </a:tabLst>
                      </a:pPr>
                      <a:r>
                        <a:rPr lang="en-US" sz="900" b="1" dirty="0">
                          <a:solidFill>
                            <a:schemeClr val="accent4"/>
                          </a:solidFill>
                        </a:rPr>
                        <a:t>Stop age</a:t>
                      </a:r>
                    </a:p>
                  </a:txBody>
                  <a:tcPr marL="27934" marR="27934" marT="0" marB="0" anchor="ctr">
                    <a:solidFill>
                      <a:schemeClr val="accent2">
                        <a:lumMod val="20000"/>
                        <a:lumOff val="80000"/>
                      </a:schemeClr>
                    </a:solidFill>
                  </a:tcPr>
                </a:tc>
                <a:tc>
                  <a:txBody>
                    <a:bodyPr/>
                    <a:lstStyle/>
                    <a:p>
                      <a:pPr marL="0" marR="0" algn="ctr">
                        <a:lnSpc>
                          <a:spcPct val="100000"/>
                        </a:lnSpc>
                        <a:spcBef>
                          <a:spcPts val="0"/>
                        </a:spcBef>
                        <a:spcAft>
                          <a:spcPts val="0"/>
                        </a:spcAft>
                        <a:tabLst>
                          <a:tab pos="5280025" algn="l"/>
                        </a:tabLst>
                      </a:pPr>
                      <a:r>
                        <a:rPr lang="en-US" sz="900" b="1" dirty="0">
                          <a:solidFill>
                            <a:schemeClr val="accent4"/>
                          </a:solidFill>
                        </a:rPr>
                        <a:t>Exclusion criteria</a:t>
                      </a:r>
                    </a:p>
                  </a:txBody>
                  <a:tcPr marL="27934" marR="27934" marT="0" marB="0" anchor="ctr">
                    <a:solidFill>
                      <a:schemeClr val="accent2">
                        <a:lumMod val="20000"/>
                        <a:lumOff val="80000"/>
                      </a:schemeClr>
                    </a:solidFill>
                  </a:tcPr>
                </a:tc>
                <a:extLst>
                  <a:ext uri="{0D108BD9-81ED-4DB2-BD59-A6C34878D82A}">
                    <a16:rowId xmlns:a16="http://schemas.microsoft.com/office/drawing/2014/main" val="683479578"/>
                  </a:ext>
                </a:extLst>
              </a:tr>
              <a:tr h="833554">
                <a:tc>
                  <a:txBody>
                    <a:bodyPr/>
                    <a:lstStyle/>
                    <a:p>
                      <a:pPr marL="0" marR="0" algn="ctr">
                        <a:lnSpc>
                          <a:spcPct val="100000"/>
                        </a:lnSpc>
                        <a:spcBef>
                          <a:spcPts val="0"/>
                        </a:spcBef>
                        <a:spcAft>
                          <a:spcPts val="0"/>
                        </a:spcAft>
                        <a:tabLst>
                          <a:tab pos="5280025" algn="l"/>
                        </a:tabLst>
                      </a:pPr>
                      <a:r>
                        <a:rPr lang="en-US" sz="900" b="1" dirty="0">
                          <a:solidFill>
                            <a:schemeClr val="accent4"/>
                          </a:solidFill>
                        </a:rPr>
                        <a:t>YT</a:t>
                      </a:r>
                    </a:p>
                  </a:txBody>
                  <a:tcPr marL="27934" marR="27934" marT="0" marB="0" anchor="ctr">
                    <a:solidFill>
                      <a:schemeClr val="accent2">
                        <a:lumMod val="20000"/>
                        <a:lumOff val="80000"/>
                      </a:schemeClr>
                    </a:solidFill>
                  </a:tcPr>
                </a:tc>
                <a:tc>
                  <a:txBody>
                    <a:bodyPr/>
                    <a:lstStyle/>
                    <a:p>
                      <a:pPr marL="0" marR="0" algn="ctr">
                        <a:lnSpc>
                          <a:spcPct val="100000"/>
                        </a:lnSpc>
                        <a:spcBef>
                          <a:spcPts val="0"/>
                        </a:spcBef>
                        <a:spcAft>
                          <a:spcPts val="0"/>
                        </a:spcAft>
                        <a:tabLst>
                          <a:tab pos="5280025" algn="l"/>
                        </a:tabLst>
                      </a:pPr>
                      <a:r>
                        <a:rPr lang="en-US" sz="900">
                          <a:solidFill>
                            <a:schemeClr val="accent4"/>
                          </a:solidFill>
                        </a:rPr>
                        <a:t>50</a:t>
                      </a:r>
                    </a:p>
                    <a:p>
                      <a:pPr marL="0" marR="0" algn="ctr">
                        <a:lnSpc>
                          <a:spcPct val="100000"/>
                        </a:lnSpc>
                        <a:spcBef>
                          <a:spcPts val="0"/>
                        </a:spcBef>
                        <a:spcAft>
                          <a:spcPts val="0"/>
                        </a:spcAft>
                        <a:tabLst>
                          <a:tab pos="5280025" algn="l"/>
                        </a:tabLst>
                      </a:pPr>
                      <a:r>
                        <a:rPr lang="en-US" sz="900">
                          <a:solidFill>
                            <a:schemeClr val="accent4"/>
                          </a:solidFill>
                        </a:rPr>
                        <a:t>(40 with radiologist recommendation)</a:t>
                      </a:r>
                    </a:p>
                  </a:txBody>
                  <a:tcPr marL="27934" marR="27934" marT="0" marB="0" anchor="ctr"/>
                </a:tc>
                <a:tc>
                  <a:txBody>
                    <a:bodyPr/>
                    <a:lstStyle/>
                    <a:p>
                      <a:pPr marL="0" marR="0" algn="ctr">
                        <a:lnSpc>
                          <a:spcPct val="100000"/>
                        </a:lnSpc>
                        <a:spcBef>
                          <a:spcPts val="0"/>
                        </a:spcBef>
                        <a:spcAft>
                          <a:spcPts val="0"/>
                        </a:spcAft>
                        <a:tabLst>
                          <a:tab pos="5280025" algn="l"/>
                        </a:tabLst>
                      </a:pPr>
                      <a:r>
                        <a:rPr lang="en-US" sz="900">
                          <a:solidFill>
                            <a:schemeClr val="accent4"/>
                          </a:solidFill>
                        </a:rPr>
                        <a:t>2 years</a:t>
                      </a:r>
                    </a:p>
                  </a:txBody>
                  <a:tcPr marL="27934" marR="27934" marT="0" marB="0" anchor="ctr"/>
                </a:tc>
                <a:tc>
                  <a:txBody>
                    <a:bodyPr/>
                    <a:lstStyle/>
                    <a:p>
                      <a:pPr marL="0" marR="0" algn="ctr">
                        <a:lnSpc>
                          <a:spcPct val="100000"/>
                        </a:lnSpc>
                        <a:spcBef>
                          <a:spcPts val="0"/>
                        </a:spcBef>
                        <a:spcAft>
                          <a:spcPts val="0"/>
                        </a:spcAft>
                        <a:tabLst>
                          <a:tab pos="5280025" algn="l"/>
                        </a:tabLst>
                      </a:pPr>
                      <a:r>
                        <a:rPr lang="en-US" sz="900">
                          <a:solidFill>
                            <a:schemeClr val="accent4"/>
                          </a:solidFill>
                        </a:rPr>
                        <a:t>74</a:t>
                      </a:r>
                    </a:p>
                  </a:txBody>
                  <a:tcPr marL="27934" marR="27934" marT="0" marB="0" anchor="ctr"/>
                </a:tc>
                <a:tc>
                  <a:txBody>
                    <a:bodyPr/>
                    <a:lstStyle/>
                    <a:p>
                      <a:pPr marL="342900" marR="0" lvl="0" indent="-342900">
                        <a:lnSpc>
                          <a:spcPct val="100000"/>
                        </a:lnSpc>
                        <a:spcBef>
                          <a:spcPts val="0"/>
                        </a:spcBef>
                        <a:spcAft>
                          <a:spcPts val="0"/>
                        </a:spcAft>
                        <a:buFont typeface="Symbol" panose="05050102010706020507" pitchFamily="18" charset="2"/>
                        <a:buChar char=""/>
                        <a:tabLst>
                          <a:tab pos="5280025" algn="l"/>
                        </a:tabLst>
                      </a:pPr>
                      <a:r>
                        <a:rPr lang="en-US" sz="900" dirty="0">
                          <a:solidFill>
                            <a:schemeClr val="accent4"/>
                          </a:solidFill>
                        </a:rPr>
                        <a:t>Personal history of breast cancer</a:t>
                      </a:r>
                    </a:p>
                    <a:p>
                      <a:pPr marL="342900" marR="0" lvl="0" indent="-342900">
                        <a:lnSpc>
                          <a:spcPct val="100000"/>
                        </a:lnSpc>
                        <a:spcBef>
                          <a:spcPts val="0"/>
                        </a:spcBef>
                        <a:spcAft>
                          <a:spcPts val="0"/>
                        </a:spcAft>
                        <a:buFont typeface="Symbol" panose="05050102010706020507" pitchFamily="18" charset="2"/>
                        <a:buChar char=""/>
                        <a:tabLst>
                          <a:tab pos="5280025" algn="l"/>
                        </a:tabLst>
                      </a:pPr>
                      <a:r>
                        <a:rPr lang="en-US" sz="900" dirty="0">
                          <a:solidFill>
                            <a:schemeClr val="accent4"/>
                          </a:solidFill>
                        </a:rPr>
                        <a:t>Breast symptoms</a:t>
                      </a:r>
                    </a:p>
                    <a:p>
                      <a:pPr marL="342900" marR="0" lvl="0" indent="-342900">
                        <a:lnSpc>
                          <a:spcPct val="100000"/>
                        </a:lnSpc>
                        <a:spcBef>
                          <a:spcPts val="0"/>
                        </a:spcBef>
                        <a:spcAft>
                          <a:spcPts val="0"/>
                        </a:spcAft>
                        <a:buFont typeface="Symbol" panose="05050102010706020507" pitchFamily="18" charset="2"/>
                        <a:buChar char=""/>
                        <a:tabLst>
                          <a:tab pos="5280025" algn="l"/>
                        </a:tabLst>
                      </a:pPr>
                      <a:r>
                        <a:rPr lang="en-US" sz="900" dirty="0">
                          <a:solidFill>
                            <a:schemeClr val="accent4"/>
                          </a:solidFill>
                        </a:rPr>
                        <a:t>Mammogram of both breast in the last 12 months</a:t>
                      </a:r>
                    </a:p>
                    <a:p>
                      <a:pPr marL="342900" marR="0" lvl="0" indent="-342900">
                        <a:lnSpc>
                          <a:spcPct val="100000"/>
                        </a:lnSpc>
                        <a:spcBef>
                          <a:spcPts val="0"/>
                        </a:spcBef>
                        <a:spcAft>
                          <a:spcPts val="0"/>
                        </a:spcAft>
                        <a:buFont typeface="Symbol" panose="05050102010706020507" pitchFamily="18" charset="2"/>
                        <a:buChar char=""/>
                        <a:tabLst>
                          <a:tab pos="5280025" algn="l"/>
                        </a:tabLst>
                      </a:pPr>
                      <a:r>
                        <a:rPr lang="en-US" sz="900" dirty="0">
                          <a:solidFill>
                            <a:schemeClr val="accent4"/>
                          </a:solidFill>
                        </a:rPr>
                        <a:t>Age &lt;40 years</a:t>
                      </a:r>
                    </a:p>
                    <a:p>
                      <a:pPr marL="342900" marR="0" lvl="0" indent="-342900">
                        <a:lnSpc>
                          <a:spcPct val="100000"/>
                        </a:lnSpc>
                        <a:spcBef>
                          <a:spcPts val="0"/>
                        </a:spcBef>
                        <a:spcAft>
                          <a:spcPts val="0"/>
                        </a:spcAft>
                        <a:buFont typeface="Symbol" panose="05050102010706020507" pitchFamily="18" charset="2"/>
                        <a:buChar char=""/>
                        <a:tabLst>
                          <a:tab pos="5280025" algn="l"/>
                        </a:tabLst>
                      </a:pPr>
                      <a:r>
                        <a:rPr lang="en-US" sz="900" dirty="0">
                          <a:solidFill>
                            <a:schemeClr val="accent4"/>
                          </a:solidFill>
                        </a:rPr>
                        <a:t>Pregnant or pregnant in the last 4 months</a:t>
                      </a:r>
                    </a:p>
                    <a:p>
                      <a:pPr marL="342900" marR="0" lvl="0" indent="-342900">
                        <a:lnSpc>
                          <a:spcPct val="100000"/>
                        </a:lnSpc>
                        <a:spcBef>
                          <a:spcPts val="0"/>
                        </a:spcBef>
                        <a:spcAft>
                          <a:spcPts val="0"/>
                        </a:spcAft>
                        <a:buFont typeface="Symbol" panose="05050102010706020507" pitchFamily="18" charset="2"/>
                        <a:buChar char=""/>
                        <a:tabLst>
                          <a:tab pos="5280025" algn="l"/>
                        </a:tabLst>
                      </a:pPr>
                      <a:r>
                        <a:rPr lang="en-US" sz="900" dirty="0">
                          <a:solidFill>
                            <a:schemeClr val="accent4"/>
                          </a:solidFill>
                        </a:rPr>
                        <a:t>Breastfeeding or breastfeeding in the last 4 months</a:t>
                      </a:r>
                    </a:p>
                    <a:p>
                      <a:pPr marL="342900" marR="0" lvl="0" indent="-342900">
                        <a:lnSpc>
                          <a:spcPct val="100000"/>
                        </a:lnSpc>
                        <a:spcBef>
                          <a:spcPts val="0"/>
                        </a:spcBef>
                        <a:spcAft>
                          <a:spcPts val="0"/>
                        </a:spcAft>
                        <a:buFont typeface="Symbol" panose="05050102010706020507" pitchFamily="18" charset="2"/>
                        <a:buChar char=""/>
                        <a:tabLst>
                          <a:tab pos="5280025" algn="l"/>
                        </a:tabLst>
                      </a:pPr>
                      <a:r>
                        <a:rPr lang="en-US" sz="900" dirty="0">
                          <a:solidFill>
                            <a:schemeClr val="accent4"/>
                          </a:solidFill>
                        </a:rPr>
                        <a:t>Breast implants</a:t>
                      </a:r>
                    </a:p>
                  </a:txBody>
                  <a:tcPr marL="27934" marR="27934" marT="0" marB="0"/>
                </a:tc>
                <a:extLst>
                  <a:ext uri="{0D108BD9-81ED-4DB2-BD59-A6C34878D82A}">
                    <a16:rowId xmlns:a16="http://schemas.microsoft.com/office/drawing/2014/main" val="2170417687"/>
                  </a:ext>
                </a:extLst>
              </a:tr>
              <a:tr h="275987">
                <a:tc>
                  <a:txBody>
                    <a:bodyPr/>
                    <a:lstStyle/>
                    <a:p>
                      <a:pPr marL="0" marR="0" algn="ctr">
                        <a:lnSpc>
                          <a:spcPct val="100000"/>
                        </a:lnSpc>
                        <a:spcBef>
                          <a:spcPts val="0"/>
                        </a:spcBef>
                        <a:spcAft>
                          <a:spcPts val="0"/>
                        </a:spcAft>
                        <a:tabLst>
                          <a:tab pos="5280025" algn="l"/>
                        </a:tabLst>
                      </a:pPr>
                      <a:r>
                        <a:rPr lang="en-US" sz="900" b="1" dirty="0">
                          <a:solidFill>
                            <a:schemeClr val="accent4"/>
                          </a:solidFill>
                        </a:rPr>
                        <a:t>NT</a:t>
                      </a:r>
                    </a:p>
                  </a:txBody>
                  <a:tcPr marL="27934" marR="27934" marT="0" marB="0" anchor="ctr">
                    <a:solidFill>
                      <a:schemeClr val="accent2">
                        <a:lumMod val="20000"/>
                        <a:lumOff val="80000"/>
                      </a:schemeClr>
                    </a:solidFill>
                  </a:tcPr>
                </a:tc>
                <a:tc>
                  <a:txBody>
                    <a:bodyPr/>
                    <a:lstStyle/>
                    <a:p>
                      <a:pPr marL="0" marR="0" algn="ctr">
                        <a:lnSpc>
                          <a:spcPct val="100000"/>
                        </a:lnSpc>
                        <a:spcBef>
                          <a:spcPts val="0"/>
                        </a:spcBef>
                        <a:spcAft>
                          <a:spcPts val="0"/>
                        </a:spcAft>
                        <a:tabLst>
                          <a:tab pos="5280025" algn="l"/>
                        </a:tabLst>
                      </a:pPr>
                      <a:r>
                        <a:rPr lang="en-US" sz="900">
                          <a:solidFill>
                            <a:schemeClr val="accent4"/>
                          </a:solidFill>
                        </a:rPr>
                        <a:t>50</a:t>
                      </a:r>
                    </a:p>
                    <a:p>
                      <a:pPr marL="0" marR="0" algn="ctr">
                        <a:lnSpc>
                          <a:spcPct val="100000"/>
                        </a:lnSpc>
                        <a:spcBef>
                          <a:spcPts val="0"/>
                        </a:spcBef>
                        <a:spcAft>
                          <a:spcPts val="0"/>
                        </a:spcAft>
                        <a:tabLst>
                          <a:tab pos="5280025" algn="l"/>
                        </a:tabLst>
                      </a:pPr>
                      <a:r>
                        <a:rPr lang="en-US" sz="900">
                          <a:solidFill>
                            <a:schemeClr val="accent4"/>
                          </a:solidFill>
                        </a:rPr>
                        <a:t>(40 with referral from PCP)</a:t>
                      </a:r>
                    </a:p>
                  </a:txBody>
                  <a:tcPr marL="27934" marR="27934" marT="0" marB="0" anchor="ctr"/>
                </a:tc>
                <a:tc>
                  <a:txBody>
                    <a:bodyPr/>
                    <a:lstStyle/>
                    <a:p>
                      <a:pPr marL="0" marR="0" algn="ctr">
                        <a:lnSpc>
                          <a:spcPct val="100000"/>
                        </a:lnSpc>
                        <a:spcBef>
                          <a:spcPts val="0"/>
                        </a:spcBef>
                        <a:spcAft>
                          <a:spcPts val="0"/>
                        </a:spcAft>
                        <a:tabLst>
                          <a:tab pos="5280025" algn="l"/>
                        </a:tabLst>
                      </a:pPr>
                      <a:r>
                        <a:rPr lang="en-US" sz="900">
                          <a:solidFill>
                            <a:schemeClr val="accent4"/>
                          </a:solidFill>
                        </a:rPr>
                        <a:t>1-2 years</a:t>
                      </a:r>
                    </a:p>
                  </a:txBody>
                  <a:tcPr marL="27934" marR="27934" marT="0" marB="0" anchor="ctr"/>
                </a:tc>
                <a:tc>
                  <a:txBody>
                    <a:bodyPr/>
                    <a:lstStyle/>
                    <a:p>
                      <a:pPr marL="0" marR="0" algn="ctr">
                        <a:lnSpc>
                          <a:spcPct val="100000"/>
                        </a:lnSpc>
                        <a:spcBef>
                          <a:spcPts val="0"/>
                        </a:spcBef>
                        <a:spcAft>
                          <a:spcPts val="0"/>
                        </a:spcAft>
                        <a:tabLst>
                          <a:tab pos="5280025" algn="l"/>
                        </a:tabLst>
                      </a:pPr>
                      <a:r>
                        <a:rPr lang="en-US" sz="900">
                          <a:solidFill>
                            <a:schemeClr val="accent4"/>
                          </a:solidFill>
                        </a:rPr>
                        <a:t>74</a:t>
                      </a:r>
                    </a:p>
                    <a:p>
                      <a:pPr marL="0" marR="0" algn="ctr">
                        <a:lnSpc>
                          <a:spcPct val="100000"/>
                        </a:lnSpc>
                        <a:spcBef>
                          <a:spcPts val="0"/>
                        </a:spcBef>
                        <a:spcAft>
                          <a:spcPts val="0"/>
                        </a:spcAft>
                        <a:tabLst>
                          <a:tab pos="5280025" algn="l"/>
                        </a:tabLst>
                      </a:pPr>
                      <a:r>
                        <a:rPr lang="en-US" sz="900">
                          <a:solidFill>
                            <a:schemeClr val="accent4"/>
                          </a:solidFill>
                        </a:rPr>
                        <a:t>(participants age 75+ have the option to continue, encouraged to speak to their PCP to see if screening is right for them)</a:t>
                      </a:r>
                    </a:p>
                  </a:txBody>
                  <a:tcPr marL="27934" marR="27934" marT="0" marB="0" anchor="ctr"/>
                </a:tc>
                <a:tc>
                  <a:txBody>
                    <a:bodyPr/>
                    <a:lstStyle/>
                    <a:p>
                      <a:pPr marL="0" marR="0">
                        <a:lnSpc>
                          <a:spcPct val="100000"/>
                        </a:lnSpc>
                        <a:spcBef>
                          <a:spcPts val="0"/>
                        </a:spcBef>
                        <a:spcAft>
                          <a:spcPts val="0"/>
                        </a:spcAft>
                        <a:tabLst>
                          <a:tab pos="5280025" algn="l"/>
                        </a:tabLst>
                      </a:pPr>
                      <a:r>
                        <a:rPr lang="en-US" sz="900" dirty="0">
                          <a:solidFill>
                            <a:schemeClr val="accent4"/>
                          </a:solidFill>
                        </a:rPr>
                        <a:t> </a:t>
                      </a:r>
                    </a:p>
                  </a:txBody>
                  <a:tcPr marL="27934" marR="27934" marT="0" marB="0"/>
                </a:tc>
                <a:extLst>
                  <a:ext uri="{0D108BD9-81ED-4DB2-BD59-A6C34878D82A}">
                    <a16:rowId xmlns:a16="http://schemas.microsoft.com/office/drawing/2014/main" val="3483550769"/>
                  </a:ext>
                </a:extLst>
              </a:tr>
              <a:tr h="108921">
                <a:tc>
                  <a:txBody>
                    <a:bodyPr/>
                    <a:lstStyle/>
                    <a:p>
                      <a:pPr marL="0" marR="0" algn="ctr">
                        <a:lnSpc>
                          <a:spcPct val="100000"/>
                        </a:lnSpc>
                        <a:spcBef>
                          <a:spcPts val="0"/>
                        </a:spcBef>
                        <a:spcAft>
                          <a:spcPts val="0"/>
                        </a:spcAft>
                        <a:tabLst>
                          <a:tab pos="5280025" algn="l"/>
                        </a:tabLst>
                      </a:pPr>
                      <a:r>
                        <a:rPr lang="en-US" sz="900" b="1">
                          <a:solidFill>
                            <a:schemeClr val="accent4"/>
                          </a:solidFill>
                        </a:rPr>
                        <a:t>NU</a:t>
                      </a:r>
                    </a:p>
                  </a:txBody>
                  <a:tcPr marL="27934" marR="27934" marT="0" marB="0" anchor="ctr">
                    <a:solidFill>
                      <a:schemeClr val="accent2">
                        <a:lumMod val="20000"/>
                        <a:lumOff val="80000"/>
                      </a:schemeClr>
                    </a:solidFill>
                  </a:tcPr>
                </a:tc>
                <a:tc>
                  <a:txBody>
                    <a:bodyPr/>
                    <a:lstStyle/>
                    <a:p>
                      <a:pPr marL="0" marR="0" algn="ctr">
                        <a:lnSpc>
                          <a:spcPct val="100000"/>
                        </a:lnSpc>
                        <a:spcBef>
                          <a:spcPts val="0"/>
                        </a:spcBef>
                        <a:spcAft>
                          <a:spcPts val="0"/>
                        </a:spcAft>
                        <a:tabLst>
                          <a:tab pos="5280025" algn="l"/>
                        </a:tabLst>
                      </a:pPr>
                      <a:r>
                        <a:rPr lang="en-US" sz="900">
                          <a:solidFill>
                            <a:schemeClr val="accent4"/>
                          </a:solidFill>
                        </a:rPr>
                        <a:t>No organized screening program available</a:t>
                      </a:r>
                    </a:p>
                  </a:txBody>
                  <a:tcPr marL="27934" marR="27934" marT="0" marB="0" anchor="ctr"/>
                </a:tc>
                <a:tc>
                  <a:txBody>
                    <a:bodyPr/>
                    <a:lstStyle/>
                    <a:p>
                      <a:pPr marL="0" marR="0" algn="ctr">
                        <a:lnSpc>
                          <a:spcPct val="100000"/>
                        </a:lnSpc>
                        <a:spcBef>
                          <a:spcPts val="0"/>
                        </a:spcBef>
                        <a:spcAft>
                          <a:spcPts val="0"/>
                        </a:spcAft>
                        <a:tabLst>
                          <a:tab pos="5280025" algn="l"/>
                        </a:tabLst>
                      </a:pPr>
                      <a:r>
                        <a:rPr lang="en-US" sz="900">
                          <a:solidFill>
                            <a:schemeClr val="accent4"/>
                          </a:solidFill>
                        </a:rPr>
                        <a:t> </a:t>
                      </a:r>
                    </a:p>
                  </a:txBody>
                  <a:tcPr marL="27934" marR="27934" marT="0" marB="0" anchor="ctr"/>
                </a:tc>
                <a:tc>
                  <a:txBody>
                    <a:bodyPr/>
                    <a:lstStyle/>
                    <a:p>
                      <a:pPr marL="0" marR="0" algn="ctr">
                        <a:lnSpc>
                          <a:spcPct val="100000"/>
                        </a:lnSpc>
                        <a:spcBef>
                          <a:spcPts val="0"/>
                        </a:spcBef>
                        <a:spcAft>
                          <a:spcPts val="0"/>
                        </a:spcAft>
                        <a:tabLst>
                          <a:tab pos="5280025" algn="l"/>
                        </a:tabLst>
                      </a:pPr>
                      <a:r>
                        <a:rPr lang="en-US" sz="900">
                          <a:solidFill>
                            <a:schemeClr val="accent4"/>
                          </a:solidFill>
                        </a:rPr>
                        <a:t> </a:t>
                      </a:r>
                    </a:p>
                  </a:txBody>
                  <a:tcPr marL="27934" marR="27934" marT="0" marB="0" anchor="ctr"/>
                </a:tc>
                <a:tc>
                  <a:txBody>
                    <a:bodyPr/>
                    <a:lstStyle/>
                    <a:p>
                      <a:pPr marL="0" marR="0" algn="ctr">
                        <a:lnSpc>
                          <a:spcPct val="100000"/>
                        </a:lnSpc>
                        <a:spcBef>
                          <a:spcPts val="0"/>
                        </a:spcBef>
                        <a:spcAft>
                          <a:spcPts val="0"/>
                        </a:spcAft>
                        <a:tabLst>
                          <a:tab pos="5280025" algn="l"/>
                        </a:tabLst>
                      </a:pPr>
                      <a:r>
                        <a:rPr lang="en-US" sz="900">
                          <a:solidFill>
                            <a:schemeClr val="accent4"/>
                          </a:solidFill>
                        </a:rPr>
                        <a:t> </a:t>
                      </a:r>
                    </a:p>
                  </a:txBody>
                  <a:tcPr marL="27934" marR="27934" marT="0" marB="0" anchor="ctr"/>
                </a:tc>
                <a:extLst>
                  <a:ext uri="{0D108BD9-81ED-4DB2-BD59-A6C34878D82A}">
                    <a16:rowId xmlns:a16="http://schemas.microsoft.com/office/drawing/2014/main" val="2260737712"/>
                  </a:ext>
                </a:extLst>
              </a:tr>
              <a:tr h="392589">
                <a:tc>
                  <a:txBody>
                    <a:bodyPr/>
                    <a:lstStyle/>
                    <a:p>
                      <a:pPr marL="0" marR="0" algn="ctr">
                        <a:lnSpc>
                          <a:spcPct val="100000"/>
                        </a:lnSpc>
                        <a:spcBef>
                          <a:spcPts val="0"/>
                        </a:spcBef>
                        <a:spcAft>
                          <a:spcPts val="0"/>
                        </a:spcAft>
                        <a:tabLst>
                          <a:tab pos="5280025" algn="l"/>
                        </a:tabLst>
                      </a:pPr>
                      <a:r>
                        <a:rPr lang="en-US" sz="900" b="1" dirty="0">
                          <a:solidFill>
                            <a:schemeClr val="accent4"/>
                          </a:solidFill>
                        </a:rPr>
                        <a:t>BC</a:t>
                      </a:r>
                    </a:p>
                  </a:txBody>
                  <a:tcPr marL="27934" marR="27934" marT="0" marB="0" anchor="ctr">
                    <a:solidFill>
                      <a:schemeClr val="accent2">
                        <a:lumMod val="20000"/>
                        <a:lumOff val="80000"/>
                      </a:schemeClr>
                    </a:solidFill>
                  </a:tcPr>
                </a:tc>
                <a:tc>
                  <a:txBody>
                    <a:bodyPr/>
                    <a:lstStyle/>
                    <a:p>
                      <a:pPr marL="0" marR="0" algn="ctr">
                        <a:lnSpc>
                          <a:spcPct val="100000"/>
                        </a:lnSpc>
                        <a:spcBef>
                          <a:spcPts val="0"/>
                        </a:spcBef>
                        <a:spcAft>
                          <a:spcPts val="0"/>
                        </a:spcAft>
                        <a:tabLst>
                          <a:tab pos="5280025" algn="l"/>
                        </a:tabLst>
                      </a:pPr>
                      <a:r>
                        <a:rPr lang="en-US" sz="900">
                          <a:solidFill>
                            <a:schemeClr val="accent4"/>
                          </a:solidFill>
                        </a:rPr>
                        <a:t>50</a:t>
                      </a:r>
                    </a:p>
                    <a:p>
                      <a:pPr marL="0" marR="0" algn="ctr">
                        <a:lnSpc>
                          <a:spcPct val="100000"/>
                        </a:lnSpc>
                        <a:spcBef>
                          <a:spcPts val="0"/>
                        </a:spcBef>
                        <a:spcAft>
                          <a:spcPts val="0"/>
                        </a:spcAft>
                        <a:tabLst>
                          <a:tab pos="5280025" algn="l"/>
                        </a:tabLst>
                      </a:pPr>
                      <a:r>
                        <a:rPr lang="en-US" sz="900">
                          <a:solidFill>
                            <a:schemeClr val="accent4"/>
                          </a:solidFill>
                        </a:rPr>
                        <a:t>(40-49 accepted by self-referral but not actively recruited)</a:t>
                      </a:r>
                    </a:p>
                  </a:txBody>
                  <a:tcPr marL="27934" marR="27934" marT="0" marB="0" anchor="ctr"/>
                </a:tc>
                <a:tc>
                  <a:txBody>
                    <a:bodyPr/>
                    <a:lstStyle/>
                    <a:p>
                      <a:pPr marL="0" marR="0" algn="ctr">
                        <a:lnSpc>
                          <a:spcPct val="100000"/>
                        </a:lnSpc>
                        <a:spcBef>
                          <a:spcPts val="0"/>
                        </a:spcBef>
                        <a:spcAft>
                          <a:spcPts val="0"/>
                        </a:spcAft>
                        <a:tabLst>
                          <a:tab pos="5280025" algn="l"/>
                        </a:tabLst>
                      </a:pPr>
                      <a:r>
                        <a:rPr lang="en-US" sz="900">
                          <a:solidFill>
                            <a:schemeClr val="accent4"/>
                          </a:solidFill>
                        </a:rPr>
                        <a:t>2 years</a:t>
                      </a:r>
                    </a:p>
                  </a:txBody>
                  <a:tcPr marL="27934" marR="27934" marT="0" marB="0" anchor="ctr"/>
                </a:tc>
                <a:tc>
                  <a:txBody>
                    <a:bodyPr/>
                    <a:lstStyle/>
                    <a:p>
                      <a:pPr marL="0" marR="0" algn="ctr">
                        <a:lnSpc>
                          <a:spcPct val="100000"/>
                        </a:lnSpc>
                        <a:spcBef>
                          <a:spcPts val="0"/>
                        </a:spcBef>
                        <a:spcAft>
                          <a:spcPts val="0"/>
                        </a:spcAft>
                        <a:tabLst>
                          <a:tab pos="5280025" algn="l"/>
                        </a:tabLst>
                      </a:pPr>
                      <a:r>
                        <a:rPr lang="en-US" sz="900">
                          <a:solidFill>
                            <a:schemeClr val="accent4"/>
                          </a:solidFill>
                        </a:rPr>
                        <a:t>74</a:t>
                      </a:r>
                    </a:p>
                    <a:p>
                      <a:pPr marL="0" marR="0" algn="ctr">
                        <a:lnSpc>
                          <a:spcPct val="100000"/>
                        </a:lnSpc>
                        <a:spcBef>
                          <a:spcPts val="0"/>
                        </a:spcBef>
                        <a:spcAft>
                          <a:spcPts val="0"/>
                        </a:spcAft>
                        <a:tabLst>
                          <a:tab pos="5280025" algn="l"/>
                        </a:tabLst>
                      </a:pPr>
                      <a:r>
                        <a:rPr lang="en-US" sz="900">
                          <a:solidFill>
                            <a:schemeClr val="accent4"/>
                          </a:solidFill>
                        </a:rPr>
                        <a:t>(75+ accepted by self-referral, but not actively recruited)</a:t>
                      </a:r>
                    </a:p>
                  </a:txBody>
                  <a:tcPr marL="27934" marR="27934" marT="0" marB="0" anchor="ctr"/>
                </a:tc>
                <a:tc>
                  <a:txBody>
                    <a:bodyPr/>
                    <a:lstStyle/>
                    <a:p>
                      <a:pPr marL="342900" marR="0" lvl="0" indent="-342900">
                        <a:lnSpc>
                          <a:spcPct val="100000"/>
                        </a:lnSpc>
                        <a:spcBef>
                          <a:spcPts val="0"/>
                        </a:spcBef>
                        <a:spcAft>
                          <a:spcPts val="0"/>
                        </a:spcAft>
                        <a:buFont typeface="Symbol" panose="05050102010706020507" pitchFamily="18" charset="2"/>
                        <a:buChar char=""/>
                        <a:tabLst>
                          <a:tab pos="5280025" algn="l"/>
                        </a:tabLst>
                      </a:pPr>
                      <a:r>
                        <a:rPr lang="en-US" sz="900">
                          <a:solidFill>
                            <a:schemeClr val="accent4"/>
                          </a:solidFill>
                        </a:rPr>
                        <a:t>Personal history of breast cancer</a:t>
                      </a:r>
                    </a:p>
                    <a:p>
                      <a:pPr marL="342900" marR="0" lvl="0" indent="-342900">
                        <a:lnSpc>
                          <a:spcPct val="100000"/>
                        </a:lnSpc>
                        <a:spcBef>
                          <a:spcPts val="0"/>
                        </a:spcBef>
                        <a:spcAft>
                          <a:spcPts val="0"/>
                        </a:spcAft>
                        <a:buFont typeface="Symbol" panose="05050102010706020507" pitchFamily="18" charset="2"/>
                        <a:buChar char=""/>
                        <a:tabLst>
                          <a:tab pos="5280025" algn="l"/>
                        </a:tabLst>
                      </a:pPr>
                      <a:r>
                        <a:rPr lang="en-US" sz="900">
                          <a:solidFill>
                            <a:schemeClr val="accent4"/>
                          </a:solidFill>
                        </a:rPr>
                        <a:t>Breast symptoms</a:t>
                      </a:r>
                    </a:p>
                    <a:p>
                      <a:pPr marL="342900" marR="0" lvl="0" indent="-342900">
                        <a:lnSpc>
                          <a:spcPct val="100000"/>
                        </a:lnSpc>
                        <a:spcBef>
                          <a:spcPts val="0"/>
                        </a:spcBef>
                        <a:spcAft>
                          <a:spcPts val="0"/>
                        </a:spcAft>
                        <a:buFont typeface="Symbol" panose="05050102010706020507" pitchFamily="18" charset="2"/>
                        <a:buChar char=""/>
                        <a:tabLst>
                          <a:tab pos="5280025" algn="l"/>
                        </a:tabLst>
                      </a:pPr>
                      <a:r>
                        <a:rPr lang="en-US" sz="900">
                          <a:solidFill>
                            <a:schemeClr val="accent4"/>
                          </a:solidFill>
                        </a:rPr>
                        <a:t>Breast implants</a:t>
                      </a:r>
                    </a:p>
                  </a:txBody>
                  <a:tcPr marL="27934" marR="27934" marT="0" marB="0"/>
                </a:tc>
                <a:extLst>
                  <a:ext uri="{0D108BD9-81ED-4DB2-BD59-A6C34878D82A}">
                    <a16:rowId xmlns:a16="http://schemas.microsoft.com/office/drawing/2014/main" val="1833427381"/>
                  </a:ext>
                </a:extLst>
              </a:tr>
              <a:tr h="392589">
                <a:tc>
                  <a:txBody>
                    <a:bodyPr/>
                    <a:lstStyle/>
                    <a:p>
                      <a:pPr marL="0" marR="0" algn="ctr">
                        <a:lnSpc>
                          <a:spcPct val="100000"/>
                        </a:lnSpc>
                        <a:spcBef>
                          <a:spcPts val="0"/>
                        </a:spcBef>
                        <a:spcAft>
                          <a:spcPts val="0"/>
                        </a:spcAft>
                        <a:tabLst>
                          <a:tab pos="5280025" algn="l"/>
                        </a:tabLst>
                      </a:pPr>
                      <a:r>
                        <a:rPr lang="en-US" sz="900" b="1" dirty="0">
                          <a:solidFill>
                            <a:schemeClr val="accent4"/>
                          </a:solidFill>
                        </a:rPr>
                        <a:t>AB</a:t>
                      </a:r>
                    </a:p>
                  </a:txBody>
                  <a:tcPr marL="27934" marR="27934" marT="0" marB="0" anchor="ctr">
                    <a:solidFill>
                      <a:schemeClr val="accent2">
                        <a:lumMod val="20000"/>
                        <a:lumOff val="80000"/>
                      </a:schemeClr>
                    </a:solidFill>
                  </a:tcPr>
                </a:tc>
                <a:tc>
                  <a:txBody>
                    <a:bodyPr/>
                    <a:lstStyle/>
                    <a:p>
                      <a:pPr marL="0" marR="0" algn="ctr">
                        <a:lnSpc>
                          <a:spcPct val="100000"/>
                        </a:lnSpc>
                        <a:spcBef>
                          <a:spcPts val="0"/>
                        </a:spcBef>
                        <a:spcAft>
                          <a:spcPts val="0"/>
                        </a:spcAft>
                        <a:tabLst>
                          <a:tab pos="5280025" algn="l"/>
                        </a:tabLst>
                      </a:pPr>
                      <a:r>
                        <a:rPr lang="en-US" sz="900">
                          <a:solidFill>
                            <a:schemeClr val="accent4"/>
                          </a:solidFill>
                        </a:rPr>
                        <a:t>50</a:t>
                      </a:r>
                    </a:p>
                    <a:p>
                      <a:pPr marL="0" marR="0" algn="ctr">
                        <a:lnSpc>
                          <a:spcPct val="100000"/>
                        </a:lnSpc>
                        <a:spcBef>
                          <a:spcPts val="0"/>
                        </a:spcBef>
                        <a:spcAft>
                          <a:spcPts val="0"/>
                        </a:spcAft>
                        <a:tabLst>
                          <a:tab pos="5280025" algn="l"/>
                        </a:tabLst>
                      </a:pPr>
                      <a:r>
                        <a:rPr lang="en-US" sz="900">
                          <a:solidFill>
                            <a:schemeClr val="accent4"/>
                          </a:solidFill>
                        </a:rPr>
                        <a:t>(40-49 with PCP referral for first screen)</a:t>
                      </a:r>
                    </a:p>
                  </a:txBody>
                  <a:tcPr marL="27934" marR="27934" marT="0" marB="0" anchor="ctr"/>
                </a:tc>
                <a:tc>
                  <a:txBody>
                    <a:bodyPr/>
                    <a:lstStyle/>
                    <a:p>
                      <a:pPr marL="0" marR="0" algn="ctr">
                        <a:lnSpc>
                          <a:spcPct val="100000"/>
                        </a:lnSpc>
                        <a:spcBef>
                          <a:spcPts val="0"/>
                        </a:spcBef>
                        <a:spcAft>
                          <a:spcPts val="0"/>
                        </a:spcAft>
                        <a:tabLst>
                          <a:tab pos="5280025" algn="l"/>
                        </a:tabLst>
                      </a:pPr>
                      <a:r>
                        <a:rPr lang="en-US" sz="900">
                          <a:solidFill>
                            <a:schemeClr val="accent4"/>
                          </a:solidFill>
                        </a:rPr>
                        <a:t>2 years</a:t>
                      </a:r>
                    </a:p>
                  </a:txBody>
                  <a:tcPr marL="27934" marR="27934" marT="0" marB="0" anchor="ctr"/>
                </a:tc>
                <a:tc>
                  <a:txBody>
                    <a:bodyPr/>
                    <a:lstStyle/>
                    <a:p>
                      <a:pPr marL="0" marR="0" algn="ctr">
                        <a:lnSpc>
                          <a:spcPct val="100000"/>
                        </a:lnSpc>
                        <a:spcBef>
                          <a:spcPts val="0"/>
                        </a:spcBef>
                        <a:spcAft>
                          <a:spcPts val="0"/>
                        </a:spcAft>
                        <a:tabLst>
                          <a:tab pos="5280025" algn="l"/>
                        </a:tabLst>
                      </a:pPr>
                      <a:r>
                        <a:rPr lang="en-US" sz="900">
                          <a:solidFill>
                            <a:schemeClr val="accent4"/>
                          </a:solidFill>
                        </a:rPr>
                        <a:t>74</a:t>
                      </a:r>
                    </a:p>
                    <a:p>
                      <a:pPr marL="0" marR="0" algn="ctr">
                        <a:lnSpc>
                          <a:spcPct val="100000"/>
                        </a:lnSpc>
                        <a:spcBef>
                          <a:spcPts val="0"/>
                        </a:spcBef>
                        <a:spcAft>
                          <a:spcPts val="0"/>
                        </a:spcAft>
                        <a:tabLst>
                          <a:tab pos="5280025" algn="l"/>
                        </a:tabLst>
                      </a:pPr>
                      <a:r>
                        <a:rPr lang="en-US" sz="900">
                          <a:solidFill>
                            <a:schemeClr val="accent4"/>
                          </a:solidFill>
                        </a:rPr>
                        <a:t>(75+ with PCP referral to continue screening)</a:t>
                      </a:r>
                    </a:p>
                  </a:txBody>
                  <a:tcPr marL="27934" marR="27934" marT="0" marB="0" anchor="ctr"/>
                </a:tc>
                <a:tc>
                  <a:txBody>
                    <a:bodyPr/>
                    <a:lstStyle/>
                    <a:p>
                      <a:pPr marL="342900" marR="0" lvl="0" indent="-342900">
                        <a:lnSpc>
                          <a:spcPct val="100000"/>
                        </a:lnSpc>
                        <a:spcBef>
                          <a:spcPts val="0"/>
                        </a:spcBef>
                        <a:spcAft>
                          <a:spcPts val="0"/>
                        </a:spcAft>
                        <a:buFont typeface="Symbol" panose="05050102010706020507" pitchFamily="18" charset="2"/>
                        <a:buChar char=""/>
                        <a:tabLst>
                          <a:tab pos="5280025" algn="l"/>
                        </a:tabLst>
                      </a:pPr>
                      <a:r>
                        <a:rPr lang="en-US" sz="900">
                          <a:solidFill>
                            <a:schemeClr val="accent4"/>
                          </a:solidFill>
                        </a:rPr>
                        <a:t>Known diagnosis or history of breast cancer</a:t>
                      </a:r>
                    </a:p>
                    <a:p>
                      <a:pPr marL="342900" marR="0" lvl="0" indent="-342900">
                        <a:lnSpc>
                          <a:spcPct val="100000"/>
                        </a:lnSpc>
                        <a:spcBef>
                          <a:spcPts val="0"/>
                        </a:spcBef>
                        <a:spcAft>
                          <a:spcPts val="0"/>
                        </a:spcAft>
                        <a:buFont typeface="Symbol" panose="05050102010706020507" pitchFamily="18" charset="2"/>
                        <a:buChar char=""/>
                        <a:tabLst>
                          <a:tab pos="5280025" algn="l"/>
                        </a:tabLst>
                      </a:pPr>
                      <a:r>
                        <a:rPr lang="en-US" sz="900">
                          <a:solidFill>
                            <a:schemeClr val="accent4"/>
                          </a:solidFill>
                        </a:rPr>
                        <a:t>Bilateral mastectomies</a:t>
                      </a:r>
                    </a:p>
                    <a:p>
                      <a:pPr marL="342900" marR="0" lvl="0" indent="-342900">
                        <a:lnSpc>
                          <a:spcPct val="100000"/>
                        </a:lnSpc>
                        <a:spcBef>
                          <a:spcPts val="0"/>
                        </a:spcBef>
                        <a:spcAft>
                          <a:spcPts val="0"/>
                        </a:spcAft>
                        <a:buFont typeface="Symbol" panose="05050102010706020507" pitchFamily="18" charset="2"/>
                        <a:buChar char=""/>
                        <a:tabLst>
                          <a:tab pos="5280025" algn="l"/>
                        </a:tabLst>
                      </a:pPr>
                      <a:r>
                        <a:rPr lang="en-US" sz="900">
                          <a:solidFill>
                            <a:schemeClr val="accent4"/>
                          </a:solidFill>
                        </a:rPr>
                        <a:t>Signs and symptoms which could be associated with breast cancers</a:t>
                      </a:r>
                    </a:p>
                  </a:txBody>
                  <a:tcPr marL="27934" marR="27934" marT="0" marB="0"/>
                </a:tc>
                <a:extLst>
                  <a:ext uri="{0D108BD9-81ED-4DB2-BD59-A6C34878D82A}">
                    <a16:rowId xmlns:a16="http://schemas.microsoft.com/office/drawing/2014/main" val="991807109"/>
                  </a:ext>
                </a:extLst>
              </a:tr>
              <a:tr h="220298">
                <a:tc>
                  <a:txBody>
                    <a:bodyPr/>
                    <a:lstStyle/>
                    <a:p>
                      <a:pPr marL="0" marR="0" algn="ctr">
                        <a:lnSpc>
                          <a:spcPct val="100000"/>
                        </a:lnSpc>
                        <a:spcBef>
                          <a:spcPts val="0"/>
                        </a:spcBef>
                        <a:spcAft>
                          <a:spcPts val="0"/>
                        </a:spcAft>
                        <a:tabLst>
                          <a:tab pos="5280025" algn="l"/>
                        </a:tabLst>
                      </a:pPr>
                      <a:r>
                        <a:rPr lang="en-US" sz="900" b="1">
                          <a:solidFill>
                            <a:schemeClr val="accent4"/>
                          </a:solidFill>
                        </a:rPr>
                        <a:t>SK</a:t>
                      </a:r>
                    </a:p>
                  </a:txBody>
                  <a:tcPr marL="27934" marR="27934" marT="0" marB="0" anchor="ctr">
                    <a:solidFill>
                      <a:schemeClr val="accent2">
                        <a:lumMod val="20000"/>
                        <a:lumOff val="80000"/>
                      </a:schemeClr>
                    </a:solidFill>
                  </a:tcPr>
                </a:tc>
                <a:tc>
                  <a:txBody>
                    <a:bodyPr/>
                    <a:lstStyle/>
                    <a:p>
                      <a:pPr marL="0" marR="0" algn="ctr">
                        <a:lnSpc>
                          <a:spcPct val="100000"/>
                        </a:lnSpc>
                        <a:spcBef>
                          <a:spcPts val="0"/>
                        </a:spcBef>
                        <a:spcAft>
                          <a:spcPts val="0"/>
                        </a:spcAft>
                        <a:tabLst>
                          <a:tab pos="5280025" algn="l"/>
                        </a:tabLst>
                      </a:pPr>
                      <a:r>
                        <a:rPr lang="en-US" sz="900">
                          <a:solidFill>
                            <a:schemeClr val="accent4"/>
                          </a:solidFill>
                        </a:rPr>
                        <a:t>50</a:t>
                      </a:r>
                    </a:p>
                    <a:p>
                      <a:pPr marL="0" marR="0" algn="ctr">
                        <a:lnSpc>
                          <a:spcPct val="100000"/>
                        </a:lnSpc>
                        <a:spcBef>
                          <a:spcPts val="0"/>
                        </a:spcBef>
                        <a:spcAft>
                          <a:spcPts val="0"/>
                        </a:spcAft>
                        <a:tabLst>
                          <a:tab pos="5280025" algn="l"/>
                        </a:tabLst>
                      </a:pPr>
                      <a:r>
                        <a:rPr lang="en-US" sz="900">
                          <a:solidFill>
                            <a:schemeClr val="accent4"/>
                          </a:solidFill>
                        </a:rPr>
                        <a:t>(49 accepted to mobile unit if turning 50 in the same calendar year)</a:t>
                      </a:r>
                    </a:p>
                  </a:txBody>
                  <a:tcPr marL="27934" marR="27934" marT="0" marB="0"/>
                </a:tc>
                <a:tc>
                  <a:txBody>
                    <a:bodyPr/>
                    <a:lstStyle/>
                    <a:p>
                      <a:pPr marL="0" marR="0" algn="ctr">
                        <a:lnSpc>
                          <a:spcPct val="100000"/>
                        </a:lnSpc>
                        <a:spcBef>
                          <a:spcPts val="0"/>
                        </a:spcBef>
                        <a:spcAft>
                          <a:spcPts val="0"/>
                        </a:spcAft>
                        <a:tabLst>
                          <a:tab pos="5280025" algn="l"/>
                        </a:tabLst>
                      </a:pPr>
                      <a:r>
                        <a:rPr lang="en-US" sz="900">
                          <a:solidFill>
                            <a:schemeClr val="accent4"/>
                          </a:solidFill>
                        </a:rPr>
                        <a:t>2 years</a:t>
                      </a:r>
                    </a:p>
                  </a:txBody>
                  <a:tcPr marL="27934" marR="27934" marT="0" marB="0"/>
                </a:tc>
                <a:tc>
                  <a:txBody>
                    <a:bodyPr/>
                    <a:lstStyle/>
                    <a:p>
                      <a:pPr marL="0" marR="0" algn="ctr">
                        <a:lnSpc>
                          <a:spcPct val="100000"/>
                        </a:lnSpc>
                        <a:spcBef>
                          <a:spcPts val="0"/>
                        </a:spcBef>
                        <a:spcAft>
                          <a:spcPts val="0"/>
                        </a:spcAft>
                        <a:tabLst>
                          <a:tab pos="5280025" algn="l"/>
                        </a:tabLst>
                      </a:pPr>
                      <a:r>
                        <a:rPr lang="en-US" sz="900">
                          <a:solidFill>
                            <a:schemeClr val="accent4"/>
                          </a:solidFill>
                        </a:rPr>
                        <a:t>75+</a:t>
                      </a:r>
                    </a:p>
                  </a:txBody>
                  <a:tcPr marL="27934" marR="27934" marT="0" marB="0"/>
                </a:tc>
                <a:tc>
                  <a:txBody>
                    <a:bodyPr/>
                    <a:lstStyle/>
                    <a:p>
                      <a:pPr marL="342900" marR="0" lvl="0" indent="-342900">
                        <a:lnSpc>
                          <a:spcPct val="100000"/>
                        </a:lnSpc>
                        <a:spcBef>
                          <a:spcPts val="0"/>
                        </a:spcBef>
                        <a:spcAft>
                          <a:spcPts val="0"/>
                        </a:spcAft>
                        <a:buFont typeface="Symbol" panose="05050102010706020507" pitchFamily="18" charset="2"/>
                        <a:buChar char=""/>
                        <a:tabLst>
                          <a:tab pos="5280025" algn="l"/>
                        </a:tabLst>
                      </a:pPr>
                      <a:r>
                        <a:rPr lang="en-US" sz="900">
                          <a:solidFill>
                            <a:schemeClr val="accent4"/>
                          </a:solidFill>
                        </a:rPr>
                        <a:t>Breast cancer in the last 5 years</a:t>
                      </a:r>
                    </a:p>
                    <a:p>
                      <a:pPr marL="342900" marR="0" lvl="0" indent="-342900">
                        <a:lnSpc>
                          <a:spcPct val="100000"/>
                        </a:lnSpc>
                        <a:spcBef>
                          <a:spcPts val="0"/>
                        </a:spcBef>
                        <a:spcAft>
                          <a:spcPts val="0"/>
                        </a:spcAft>
                        <a:buFont typeface="Symbol" panose="05050102010706020507" pitchFamily="18" charset="2"/>
                        <a:buChar char=""/>
                        <a:tabLst>
                          <a:tab pos="5280025" algn="l"/>
                        </a:tabLst>
                      </a:pPr>
                      <a:r>
                        <a:rPr lang="en-US" sz="900">
                          <a:solidFill>
                            <a:schemeClr val="accent4"/>
                          </a:solidFill>
                        </a:rPr>
                        <a:t>Signs and symptoms of breast cancer </a:t>
                      </a:r>
                    </a:p>
                    <a:p>
                      <a:pPr marL="342900" marR="0" lvl="0" indent="-342900">
                        <a:lnSpc>
                          <a:spcPct val="100000"/>
                        </a:lnSpc>
                        <a:spcBef>
                          <a:spcPts val="0"/>
                        </a:spcBef>
                        <a:spcAft>
                          <a:spcPts val="0"/>
                        </a:spcAft>
                        <a:buFont typeface="Symbol" panose="05050102010706020507" pitchFamily="18" charset="2"/>
                        <a:buChar char=""/>
                        <a:tabLst>
                          <a:tab pos="5280025" algn="l"/>
                        </a:tabLst>
                      </a:pPr>
                      <a:r>
                        <a:rPr lang="en-US" sz="900">
                          <a:solidFill>
                            <a:schemeClr val="accent4"/>
                          </a:solidFill>
                        </a:rPr>
                        <a:t>Breast implants</a:t>
                      </a:r>
                    </a:p>
                  </a:txBody>
                  <a:tcPr marL="27934" marR="27934" marT="0" marB="0"/>
                </a:tc>
                <a:extLst>
                  <a:ext uri="{0D108BD9-81ED-4DB2-BD59-A6C34878D82A}">
                    <a16:rowId xmlns:a16="http://schemas.microsoft.com/office/drawing/2014/main" val="2992459552"/>
                  </a:ext>
                </a:extLst>
              </a:tr>
              <a:tr h="392589">
                <a:tc>
                  <a:txBody>
                    <a:bodyPr/>
                    <a:lstStyle/>
                    <a:p>
                      <a:pPr marL="0" marR="0" algn="ctr">
                        <a:lnSpc>
                          <a:spcPct val="100000"/>
                        </a:lnSpc>
                        <a:spcBef>
                          <a:spcPts val="0"/>
                        </a:spcBef>
                        <a:spcAft>
                          <a:spcPts val="0"/>
                        </a:spcAft>
                        <a:tabLst>
                          <a:tab pos="5280025" algn="l"/>
                        </a:tabLst>
                      </a:pPr>
                      <a:r>
                        <a:rPr lang="en-US" sz="900" b="1" dirty="0">
                          <a:solidFill>
                            <a:schemeClr val="accent4"/>
                          </a:solidFill>
                        </a:rPr>
                        <a:t>MB</a:t>
                      </a:r>
                    </a:p>
                  </a:txBody>
                  <a:tcPr marL="27934" marR="27934" marT="0" marB="0" anchor="ctr">
                    <a:solidFill>
                      <a:schemeClr val="accent2">
                        <a:lumMod val="20000"/>
                        <a:lumOff val="80000"/>
                      </a:schemeClr>
                    </a:solidFill>
                  </a:tcPr>
                </a:tc>
                <a:tc>
                  <a:txBody>
                    <a:bodyPr/>
                    <a:lstStyle/>
                    <a:p>
                      <a:pPr marL="0" marR="0" algn="ctr">
                        <a:lnSpc>
                          <a:spcPct val="100000"/>
                        </a:lnSpc>
                        <a:spcBef>
                          <a:spcPts val="0"/>
                        </a:spcBef>
                        <a:spcAft>
                          <a:spcPts val="0"/>
                        </a:spcAft>
                        <a:tabLst>
                          <a:tab pos="5280025" algn="l"/>
                        </a:tabLst>
                      </a:pPr>
                      <a:r>
                        <a:rPr lang="en-US" sz="900">
                          <a:solidFill>
                            <a:schemeClr val="accent4"/>
                          </a:solidFill>
                        </a:rPr>
                        <a:t>50</a:t>
                      </a:r>
                    </a:p>
                  </a:txBody>
                  <a:tcPr marL="27934" marR="27934" marT="0" marB="0" anchor="ctr"/>
                </a:tc>
                <a:tc>
                  <a:txBody>
                    <a:bodyPr/>
                    <a:lstStyle/>
                    <a:p>
                      <a:pPr marL="0" marR="0" algn="ctr">
                        <a:lnSpc>
                          <a:spcPct val="100000"/>
                        </a:lnSpc>
                        <a:spcBef>
                          <a:spcPts val="0"/>
                        </a:spcBef>
                        <a:spcAft>
                          <a:spcPts val="0"/>
                        </a:spcAft>
                        <a:tabLst>
                          <a:tab pos="5280025" algn="l"/>
                        </a:tabLst>
                      </a:pPr>
                      <a:r>
                        <a:rPr lang="en-US" sz="900">
                          <a:solidFill>
                            <a:schemeClr val="accent4"/>
                          </a:solidFill>
                        </a:rPr>
                        <a:t>2 years</a:t>
                      </a:r>
                    </a:p>
                  </a:txBody>
                  <a:tcPr marL="27934" marR="27934" marT="0" marB="0" anchor="ctr"/>
                </a:tc>
                <a:tc>
                  <a:txBody>
                    <a:bodyPr/>
                    <a:lstStyle/>
                    <a:p>
                      <a:pPr marL="0" marR="0" algn="ctr">
                        <a:lnSpc>
                          <a:spcPct val="100000"/>
                        </a:lnSpc>
                        <a:spcBef>
                          <a:spcPts val="0"/>
                        </a:spcBef>
                        <a:spcAft>
                          <a:spcPts val="0"/>
                        </a:spcAft>
                        <a:tabLst>
                          <a:tab pos="5280025" algn="l"/>
                        </a:tabLst>
                      </a:pPr>
                      <a:r>
                        <a:rPr lang="en-US" sz="900">
                          <a:solidFill>
                            <a:schemeClr val="accent4"/>
                          </a:solidFill>
                        </a:rPr>
                        <a:t>74</a:t>
                      </a:r>
                    </a:p>
                    <a:p>
                      <a:pPr marL="0" marR="0" algn="ctr">
                        <a:lnSpc>
                          <a:spcPct val="100000"/>
                        </a:lnSpc>
                        <a:spcBef>
                          <a:spcPts val="0"/>
                        </a:spcBef>
                        <a:spcAft>
                          <a:spcPts val="0"/>
                        </a:spcAft>
                        <a:tabLst>
                          <a:tab pos="5280025" algn="l"/>
                        </a:tabLst>
                      </a:pPr>
                      <a:r>
                        <a:rPr lang="en-US" sz="900">
                          <a:solidFill>
                            <a:schemeClr val="accent4"/>
                          </a:solidFill>
                        </a:rPr>
                        <a:t>(75+ have the option to continue)</a:t>
                      </a:r>
                    </a:p>
                  </a:txBody>
                  <a:tcPr marL="27934" marR="27934" marT="0" marB="0" anchor="ctr"/>
                </a:tc>
                <a:tc>
                  <a:txBody>
                    <a:bodyPr/>
                    <a:lstStyle/>
                    <a:p>
                      <a:pPr marL="342900" marR="0" lvl="0" indent="-342900">
                        <a:lnSpc>
                          <a:spcPct val="100000"/>
                        </a:lnSpc>
                        <a:spcBef>
                          <a:spcPts val="0"/>
                        </a:spcBef>
                        <a:spcAft>
                          <a:spcPts val="0"/>
                        </a:spcAft>
                        <a:buFont typeface="Symbol" panose="05050102010706020507" pitchFamily="18" charset="2"/>
                        <a:buChar char=""/>
                        <a:tabLst>
                          <a:tab pos="5280025" algn="l"/>
                        </a:tabLst>
                      </a:pPr>
                      <a:r>
                        <a:rPr lang="en-CA" sz="900">
                          <a:solidFill>
                            <a:schemeClr val="accent4"/>
                          </a:solidFill>
                        </a:rPr>
                        <a:t>Previous breast cancer diagnosis </a:t>
                      </a:r>
                      <a:endParaRPr lang="en-US" sz="900">
                        <a:solidFill>
                          <a:schemeClr val="accent4"/>
                        </a:solidFill>
                      </a:endParaRPr>
                    </a:p>
                    <a:p>
                      <a:pPr marL="342900" marR="0" lvl="0" indent="-342900">
                        <a:lnSpc>
                          <a:spcPct val="100000"/>
                        </a:lnSpc>
                        <a:spcBef>
                          <a:spcPts val="0"/>
                        </a:spcBef>
                        <a:spcAft>
                          <a:spcPts val="0"/>
                        </a:spcAft>
                        <a:buFont typeface="Symbol" panose="05050102010706020507" pitchFamily="18" charset="2"/>
                        <a:buChar char=""/>
                        <a:tabLst>
                          <a:tab pos="5280025" algn="l"/>
                        </a:tabLst>
                      </a:pPr>
                      <a:r>
                        <a:rPr lang="en-CA" sz="900">
                          <a:solidFill>
                            <a:schemeClr val="accent4"/>
                          </a:solidFill>
                        </a:rPr>
                        <a:t>Symptomatic</a:t>
                      </a:r>
                      <a:endParaRPr lang="en-US" sz="900">
                        <a:solidFill>
                          <a:schemeClr val="accent4"/>
                        </a:solidFill>
                      </a:endParaRPr>
                    </a:p>
                    <a:p>
                      <a:pPr marL="342900" marR="0" lvl="0" indent="-342900">
                        <a:lnSpc>
                          <a:spcPct val="100000"/>
                        </a:lnSpc>
                        <a:spcBef>
                          <a:spcPts val="0"/>
                        </a:spcBef>
                        <a:spcAft>
                          <a:spcPts val="0"/>
                        </a:spcAft>
                        <a:buFont typeface="Symbol" panose="05050102010706020507" pitchFamily="18" charset="2"/>
                        <a:buChar char=""/>
                        <a:tabLst>
                          <a:tab pos="5280025" algn="l"/>
                        </a:tabLst>
                      </a:pPr>
                      <a:r>
                        <a:rPr lang="en-CA" sz="900">
                          <a:solidFill>
                            <a:schemeClr val="accent4"/>
                          </a:solidFill>
                        </a:rPr>
                        <a:t>Breast implants</a:t>
                      </a:r>
                      <a:endParaRPr lang="en-US" sz="900">
                        <a:solidFill>
                          <a:schemeClr val="accent4"/>
                        </a:solidFill>
                      </a:endParaRPr>
                    </a:p>
                  </a:txBody>
                  <a:tcPr marL="27934" marR="27934" marT="0" marB="0"/>
                </a:tc>
                <a:extLst>
                  <a:ext uri="{0D108BD9-81ED-4DB2-BD59-A6C34878D82A}">
                    <a16:rowId xmlns:a16="http://schemas.microsoft.com/office/drawing/2014/main" val="196112998"/>
                  </a:ext>
                </a:extLst>
              </a:tr>
              <a:tr h="727083">
                <a:tc>
                  <a:txBody>
                    <a:bodyPr/>
                    <a:lstStyle/>
                    <a:p>
                      <a:pPr marL="0" marR="0" algn="ctr">
                        <a:lnSpc>
                          <a:spcPct val="100000"/>
                        </a:lnSpc>
                        <a:spcBef>
                          <a:spcPts val="0"/>
                        </a:spcBef>
                        <a:spcAft>
                          <a:spcPts val="0"/>
                        </a:spcAft>
                        <a:tabLst>
                          <a:tab pos="5280025" algn="l"/>
                        </a:tabLst>
                      </a:pPr>
                      <a:r>
                        <a:rPr lang="en-US" sz="900" b="1" dirty="0">
                          <a:solidFill>
                            <a:schemeClr val="accent4"/>
                          </a:solidFill>
                        </a:rPr>
                        <a:t>ON</a:t>
                      </a:r>
                    </a:p>
                  </a:txBody>
                  <a:tcPr marL="27934" marR="27934" marT="0" marB="0" anchor="ctr">
                    <a:solidFill>
                      <a:schemeClr val="accent2">
                        <a:lumMod val="20000"/>
                        <a:lumOff val="80000"/>
                      </a:schemeClr>
                    </a:solidFill>
                  </a:tcPr>
                </a:tc>
                <a:tc>
                  <a:txBody>
                    <a:bodyPr/>
                    <a:lstStyle/>
                    <a:p>
                      <a:pPr marL="0" marR="0" algn="ctr">
                        <a:lnSpc>
                          <a:spcPct val="100000"/>
                        </a:lnSpc>
                        <a:spcBef>
                          <a:spcPts val="0"/>
                        </a:spcBef>
                        <a:spcAft>
                          <a:spcPts val="0"/>
                        </a:spcAft>
                        <a:tabLst>
                          <a:tab pos="5280025" algn="l"/>
                        </a:tabLst>
                      </a:pPr>
                      <a:r>
                        <a:rPr lang="en-US" sz="900">
                          <a:solidFill>
                            <a:schemeClr val="accent4"/>
                          </a:solidFill>
                        </a:rPr>
                        <a:t>50</a:t>
                      </a:r>
                    </a:p>
                  </a:txBody>
                  <a:tcPr marL="27934" marR="27934" marT="0" marB="0" anchor="ctr"/>
                </a:tc>
                <a:tc>
                  <a:txBody>
                    <a:bodyPr/>
                    <a:lstStyle/>
                    <a:p>
                      <a:pPr marL="0" marR="0" algn="ctr">
                        <a:lnSpc>
                          <a:spcPct val="100000"/>
                        </a:lnSpc>
                        <a:spcBef>
                          <a:spcPts val="0"/>
                        </a:spcBef>
                        <a:spcAft>
                          <a:spcPts val="0"/>
                        </a:spcAft>
                        <a:tabLst>
                          <a:tab pos="5280025" algn="l"/>
                        </a:tabLst>
                      </a:pPr>
                      <a:r>
                        <a:rPr lang="en-US" sz="900">
                          <a:solidFill>
                            <a:schemeClr val="accent4"/>
                          </a:solidFill>
                        </a:rPr>
                        <a:t>2 years</a:t>
                      </a:r>
                    </a:p>
                  </a:txBody>
                  <a:tcPr marL="27934" marR="27934" marT="0" marB="0" anchor="ctr"/>
                </a:tc>
                <a:tc>
                  <a:txBody>
                    <a:bodyPr/>
                    <a:lstStyle/>
                    <a:p>
                      <a:pPr marL="0" marR="0" algn="ctr">
                        <a:lnSpc>
                          <a:spcPct val="100000"/>
                        </a:lnSpc>
                        <a:spcBef>
                          <a:spcPts val="0"/>
                        </a:spcBef>
                        <a:spcAft>
                          <a:spcPts val="0"/>
                        </a:spcAft>
                        <a:tabLst>
                          <a:tab pos="5280025" algn="l"/>
                        </a:tabLst>
                      </a:pPr>
                      <a:r>
                        <a:rPr lang="en-US" sz="900">
                          <a:solidFill>
                            <a:schemeClr val="accent4"/>
                          </a:solidFill>
                        </a:rPr>
                        <a:t>74</a:t>
                      </a:r>
                    </a:p>
                    <a:p>
                      <a:pPr marL="0" marR="0" algn="ctr">
                        <a:lnSpc>
                          <a:spcPct val="100000"/>
                        </a:lnSpc>
                        <a:spcBef>
                          <a:spcPts val="0"/>
                        </a:spcBef>
                        <a:spcAft>
                          <a:spcPts val="0"/>
                        </a:spcAft>
                        <a:tabLst>
                          <a:tab pos="5280025" algn="l"/>
                        </a:tabLst>
                      </a:pPr>
                      <a:r>
                        <a:rPr lang="en-US" sz="900">
                          <a:solidFill>
                            <a:schemeClr val="accent4"/>
                          </a:solidFill>
                        </a:rPr>
                        <a:t>(75+ with referral from PCP)</a:t>
                      </a:r>
                    </a:p>
                    <a:p>
                      <a:pPr marL="0" marR="0" algn="ctr">
                        <a:lnSpc>
                          <a:spcPct val="100000"/>
                        </a:lnSpc>
                        <a:spcBef>
                          <a:spcPts val="0"/>
                        </a:spcBef>
                        <a:spcAft>
                          <a:spcPts val="0"/>
                        </a:spcAft>
                        <a:tabLst>
                          <a:tab pos="5280025" algn="l"/>
                        </a:tabLst>
                      </a:pPr>
                      <a:r>
                        <a:rPr lang="en-US" sz="900">
                          <a:solidFill>
                            <a:schemeClr val="accent4"/>
                          </a:solidFill>
                        </a:rPr>
                        <a:t> </a:t>
                      </a:r>
                    </a:p>
                  </a:txBody>
                  <a:tcPr marL="27934" marR="27934" marT="0" marB="0" anchor="ctr"/>
                </a:tc>
                <a:tc>
                  <a:txBody>
                    <a:bodyPr/>
                    <a:lstStyle/>
                    <a:p>
                      <a:pPr marL="342900" marR="0" lvl="0" indent="-342900">
                        <a:lnSpc>
                          <a:spcPct val="100000"/>
                        </a:lnSpc>
                        <a:spcBef>
                          <a:spcPts val="0"/>
                        </a:spcBef>
                        <a:spcAft>
                          <a:spcPts val="0"/>
                        </a:spcAft>
                        <a:buFont typeface="Symbol" panose="05050102010706020507" pitchFamily="18" charset="2"/>
                        <a:buChar char=""/>
                        <a:tabLst>
                          <a:tab pos="5280025" algn="l"/>
                        </a:tabLst>
                      </a:pPr>
                      <a:r>
                        <a:rPr lang="en-US" sz="900">
                          <a:solidFill>
                            <a:schemeClr val="accent4"/>
                          </a:solidFill>
                        </a:rPr>
                        <a:t>Personal history of breast cancer</a:t>
                      </a:r>
                    </a:p>
                    <a:p>
                      <a:pPr marL="342900" marR="0" lvl="0" indent="-342900">
                        <a:lnSpc>
                          <a:spcPct val="100000"/>
                        </a:lnSpc>
                        <a:spcBef>
                          <a:spcPts val="0"/>
                        </a:spcBef>
                        <a:spcAft>
                          <a:spcPts val="0"/>
                        </a:spcAft>
                        <a:buFont typeface="Symbol" panose="05050102010706020507" pitchFamily="18" charset="2"/>
                        <a:buChar char=""/>
                        <a:tabLst>
                          <a:tab pos="5280025" algn="l"/>
                        </a:tabLst>
                      </a:pPr>
                      <a:r>
                        <a:rPr lang="en-CA" sz="900">
                          <a:solidFill>
                            <a:schemeClr val="accent4"/>
                          </a:solidFill>
                        </a:rPr>
                        <a:t>Mastectomy</a:t>
                      </a:r>
                    </a:p>
                    <a:p>
                      <a:pPr marL="342900" marR="0" lvl="0" indent="-342900">
                        <a:lnSpc>
                          <a:spcPct val="100000"/>
                        </a:lnSpc>
                        <a:spcBef>
                          <a:spcPts val="0"/>
                        </a:spcBef>
                        <a:spcAft>
                          <a:spcPts val="0"/>
                        </a:spcAft>
                        <a:buFont typeface="Symbol" panose="05050102010706020507" pitchFamily="18" charset="2"/>
                        <a:buChar char=""/>
                        <a:tabLst>
                          <a:tab pos="5280025" algn="l"/>
                        </a:tabLst>
                      </a:pPr>
                      <a:r>
                        <a:rPr lang="en-CA" sz="900">
                          <a:solidFill>
                            <a:schemeClr val="accent4"/>
                          </a:solidFill>
                        </a:rPr>
                        <a:t>Breast cancer symptoms</a:t>
                      </a:r>
                    </a:p>
                    <a:p>
                      <a:pPr marL="342900" marR="0" lvl="0" indent="-342900">
                        <a:lnSpc>
                          <a:spcPct val="100000"/>
                        </a:lnSpc>
                        <a:spcBef>
                          <a:spcPts val="0"/>
                        </a:spcBef>
                        <a:spcAft>
                          <a:spcPts val="0"/>
                        </a:spcAft>
                        <a:buFont typeface="Symbol" panose="05050102010706020507" pitchFamily="18" charset="2"/>
                        <a:buChar char=""/>
                        <a:tabLst>
                          <a:tab pos="5280025" algn="l"/>
                        </a:tabLst>
                      </a:pPr>
                      <a:r>
                        <a:rPr lang="en-CA" sz="900">
                          <a:solidFill>
                            <a:schemeClr val="accent4"/>
                          </a:solidFill>
                        </a:rPr>
                        <a:t>Screening mammogram within the last 11 months</a:t>
                      </a:r>
                    </a:p>
                    <a:p>
                      <a:pPr marL="342900" marR="0" lvl="0" indent="-342900">
                        <a:lnSpc>
                          <a:spcPct val="100000"/>
                        </a:lnSpc>
                        <a:spcBef>
                          <a:spcPts val="0"/>
                        </a:spcBef>
                        <a:spcAft>
                          <a:spcPts val="0"/>
                        </a:spcAft>
                        <a:buFont typeface="Symbol" panose="05050102010706020507" pitchFamily="18" charset="2"/>
                        <a:buChar char=""/>
                        <a:tabLst>
                          <a:tab pos="5280025" algn="l"/>
                        </a:tabLst>
                      </a:pPr>
                      <a:r>
                        <a:rPr lang="en-CA" sz="900">
                          <a:solidFill>
                            <a:schemeClr val="accent4"/>
                          </a:solidFill>
                        </a:rPr>
                        <a:t>Breast implants</a:t>
                      </a:r>
                      <a:endParaRPr lang="en-US" sz="900">
                        <a:solidFill>
                          <a:schemeClr val="accent4"/>
                        </a:solidFill>
                      </a:endParaRPr>
                    </a:p>
                  </a:txBody>
                  <a:tcPr marL="27934" marR="27934" marT="0" marB="0"/>
                </a:tc>
                <a:extLst>
                  <a:ext uri="{0D108BD9-81ED-4DB2-BD59-A6C34878D82A}">
                    <a16:rowId xmlns:a16="http://schemas.microsoft.com/office/drawing/2014/main" val="3034086132"/>
                  </a:ext>
                </a:extLst>
              </a:tr>
              <a:tr h="225343">
                <a:tc>
                  <a:txBody>
                    <a:bodyPr/>
                    <a:lstStyle/>
                    <a:p>
                      <a:pPr marL="0" marR="0" algn="ctr">
                        <a:lnSpc>
                          <a:spcPct val="100000"/>
                        </a:lnSpc>
                        <a:spcBef>
                          <a:spcPts val="0"/>
                        </a:spcBef>
                        <a:spcAft>
                          <a:spcPts val="0"/>
                        </a:spcAft>
                        <a:tabLst>
                          <a:tab pos="5280025" algn="l"/>
                        </a:tabLst>
                      </a:pPr>
                      <a:r>
                        <a:rPr lang="en-US" sz="900" b="1">
                          <a:solidFill>
                            <a:schemeClr val="accent4"/>
                          </a:solidFill>
                        </a:rPr>
                        <a:t>QC</a:t>
                      </a:r>
                    </a:p>
                  </a:txBody>
                  <a:tcPr marL="27934" marR="27934" marT="0" marB="0" anchor="ctr">
                    <a:solidFill>
                      <a:schemeClr val="accent2">
                        <a:lumMod val="20000"/>
                        <a:lumOff val="80000"/>
                      </a:schemeClr>
                    </a:solidFill>
                  </a:tcPr>
                </a:tc>
                <a:tc>
                  <a:txBody>
                    <a:bodyPr/>
                    <a:lstStyle/>
                    <a:p>
                      <a:pPr marL="0" marR="0" algn="ctr">
                        <a:lnSpc>
                          <a:spcPct val="100000"/>
                        </a:lnSpc>
                        <a:spcBef>
                          <a:spcPts val="0"/>
                        </a:spcBef>
                        <a:spcAft>
                          <a:spcPts val="0"/>
                        </a:spcAft>
                        <a:tabLst>
                          <a:tab pos="5280025" algn="l"/>
                        </a:tabLst>
                      </a:pPr>
                      <a:r>
                        <a:rPr lang="en-US" sz="900">
                          <a:solidFill>
                            <a:schemeClr val="accent4"/>
                          </a:solidFill>
                        </a:rPr>
                        <a:t>50</a:t>
                      </a:r>
                    </a:p>
                  </a:txBody>
                  <a:tcPr marL="27934" marR="27934" marT="0" marB="0" anchor="ctr"/>
                </a:tc>
                <a:tc>
                  <a:txBody>
                    <a:bodyPr/>
                    <a:lstStyle/>
                    <a:p>
                      <a:pPr marL="0" marR="0" algn="ctr">
                        <a:lnSpc>
                          <a:spcPct val="100000"/>
                        </a:lnSpc>
                        <a:spcBef>
                          <a:spcPts val="0"/>
                        </a:spcBef>
                        <a:spcAft>
                          <a:spcPts val="0"/>
                        </a:spcAft>
                        <a:tabLst>
                          <a:tab pos="5280025" algn="l"/>
                        </a:tabLst>
                      </a:pPr>
                      <a:r>
                        <a:rPr lang="en-US" sz="900">
                          <a:solidFill>
                            <a:schemeClr val="accent4"/>
                          </a:solidFill>
                        </a:rPr>
                        <a:t>2 years</a:t>
                      </a:r>
                    </a:p>
                  </a:txBody>
                  <a:tcPr marL="27934" marR="27934" marT="0" marB="0" anchor="ctr"/>
                </a:tc>
                <a:tc>
                  <a:txBody>
                    <a:bodyPr/>
                    <a:lstStyle/>
                    <a:p>
                      <a:pPr marL="0" marR="0" algn="ctr">
                        <a:lnSpc>
                          <a:spcPct val="100000"/>
                        </a:lnSpc>
                        <a:spcBef>
                          <a:spcPts val="0"/>
                        </a:spcBef>
                        <a:spcAft>
                          <a:spcPts val="0"/>
                        </a:spcAft>
                        <a:tabLst>
                          <a:tab pos="5280025" algn="l"/>
                        </a:tabLst>
                      </a:pPr>
                      <a:r>
                        <a:rPr lang="en-US" sz="900">
                          <a:solidFill>
                            <a:schemeClr val="accent4"/>
                          </a:solidFill>
                        </a:rPr>
                        <a:t> 69</a:t>
                      </a:r>
                    </a:p>
                  </a:txBody>
                  <a:tcPr marL="27934" marR="27934" marT="0" marB="0" anchor="ctr"/>
                </a:tc>
                <a:tc>
                  <a:txBody>
                    <a:bodyPr/>
                    <a:lstStyle/>
                    <a:p>
                      <a:pPr marL="342900" marR="0" lvl="0" indent="-342900">
                        <a:lnSpc>
                          <a:spcPct val="100000"/>
                        </a:lnSpc>
                        <a:spcBef>
                          <a:spcPts val="0"/>
                        </a:spcBef>
                        <a:spcAft>
                          <a:spcPts val="0"/>
                        </a:spcAft>
                        <a:buFont typeface="Symbol" panose="05050102010706020507" pitchFamily="18" charset="2"/>
                        <a:buChar char=""/>
                        <a:tabLst>
                          <a:tab pos="5280025" algn="l"/>
                        </a:tabLst>
                      </a:pPr>
                      <a:r>
                        <a:rPr lang="en-CA" sz="900">
                          <a:solidFill>
                            <a:schemeClr val="accent4"/>
                          </a:solidFill>
                        </a:rPr>
                        <a:t>Personal history of breast cancer</a:t>
                      </a:r>
                    </a:p>
                    <a:p>
                      <a:pPr marL="342900" marR="0" lvl="0" indent="-342900">
                        <a:lnSpc>
                          <a:spcPct val="100000"/>
                        </a:lnSpc>
                        <a:spcBef>
                          <a:spcPts val="0"/>
                        </a:spcBef>
                        <a:spcAft>
                          <a:spcPts val="0"/>
                        </a:spcAft>
                        <a:buFont typeface="Symbol" panose="05050102010706020507" pitchFamily="18" charset="2"/>
                        <a:buChar char=""/>
                        <a:tabLst>
                          <a:tab pos="5280025" algn="l"/>
                        </a:tabLst>
                      </a:pPr>
                      <a:r>
                        <a:rPr lang="en-CA" sz="900">
                          <a:solidFill>
                            <a:schemeClr val="accent4"/>
                          </a:solidFill>
                        </a:rPr>
                        <a:t>Screening mammogram within the last 11 months </a:t>
                      </a:r>
                      <a:endParaRPr lang="en-US" sz="900">
                        <a:solidFill>
                          <a:schemeClr val="accent4"/>
                        </a:solidFill>
                      </a:endParaRPr>
                    </a:p>
                  </a:txBody>
                  <a:tcPr marL="27934" marR="27934" marT="0" marB="0"/>
                </a:tc>
                <a:extLst>
                  <a:ext uri="{0D108BD9-81ED-4DB2-BD59-A6C34878D82A}">
                    <a16:rowId xmlns:a16="http://schemas.microsoft.com/office/drawing/2014/main" val="1723307865"/>
                  </a:ext>
                </a:extLst>
              </a:tr>
              <a:tr h="392589">
                <a:tc>
                  <a:txBody>
                    <a:bodyPr/>
                    <a:lstStyle/>
                    <a:p>
                      <a:pPr marL="0" marR="0" algn="ctr">
                        <a:lnSpc>
                          <a:spcPct val="100000"/>
                        </a:lnSpc>
                        <a:spcBef>
                          <a:spcPts val="0"/>
                        </a:spcBef>
                        <a:spcAft>
                          <a:spcPts val="0"/>
                        </a:spcAft>
                        <a:tabLst>
                          <a:tab pos="5280025" algn="l"/>
                        </a:tabLst>
                      </a:pPr>
                      <a:r>
                        <a:rPr lang="en-US" sz="900" b="1" dirty="0">
                          <a:solidFill>
                            <a:schemeClr val="accent4"/>
                          </a:solidFill>
                        </a:rPr>
                        <a:t>NB</a:t>
                      </a:r>
                    </a:p>
                  </a:txBody>
                  <a:tcPr marL="27934" marR="27934" marT="0" marB="0" anchor="ctr">
                    <a:solidFill>
                      <a:schemeClr val="accent2">
                        <a:lumMod val="20000"/>
                        <a:lumOff val="80000"/>
                      </a:schemeClr>
                    </a:solidFill>
                  </a:tcPr>
                </a:tc>
                <a:tc>
                  <a:txBody>
                    <a:bodyPr/>
                    <a:lstStyle/>
                    <a:p>
                      <a:pPr marL="0" marR="0" algn="ctr">
                        <a:lnSpc>
                          <a:spcPct val="100000"/>
                        </a:lnSpc>
                        <a:spcBef>
                          <a:spcPts val="0"/>
                        </a:spcBef>
                        <a:spcAft>
                          <a:spcPts val="0"/>
                        </a:spcAft>
                        <a:tabLst>
                          <a:tab pos="5280025" algn="l"/>
                        </a:tabLst>
                      </a:pPr>
                      <a:r>
                        <a:rPr lang="en-US" sz="900">
                          <a:solidFill>
                            <a:schemeClr val="accent4"/>
                          </a:solidFill>
                        </a:rPr>
                        <a:t>50</a:t>
                      </a:r>
                    </a:p>
                    <a:p>
                      <a:pPr marL="0" marR="0" algn="ctr">
                        <a:lnSpc>
                          <a:spcPct val="100000"/>
                        </a:lnSpc>
                        <a:spcBef>
                          <a:spcPts val="0"/>
                        </a:spcBef>
                        <a:spcAft>
                          <a:spcPts val="0"/>
                        </a:spcAft>
                        <a:tabLst>
                          <a:tab pos="5280025" algn="l"/>
                        </a:tabLst>
                      </a:pPr>
                      <a:r>
                        <a:rPr lang="en-US" sz="900">
                          <a:solidFill>
                            <a:schemeClr val="accent4"/>
                          </a:solidFill>
                        </a:rPr>
                        <a:t>(40 with referral from PCP)</a:t>
                      </a:r>
                    </a:p>
                  </a:txBody>
                  <a:tcPr marL="27934" marR="27934" marT="0" marB="0" anchor="ctr"/>
                </a:tc>
                <a:tc>
                  <a:txBody>
                    <a:bodyPr/>
                    <a:lstStyle/>
                    <a:p>
                      <a:pPr marL="0" marR="0" algn="ctr">
                        <a:lnSpc>
                          <a:spcPct val="100000"/>
                        </a:lnSpc>
                        <a:spcBef>
                          <a:spcPts val="0"/>
                        </a:spcBef>
                        <a:spcAft>
                          <a:spcPts val="0"/>
                        </a:spcAft>
                        <a:tabLst>
                          <a:tab pos="5280025" algn="l"/>
                        </a:tabLst>
                      </a:pPr>
                      <a:r>
                        <a:rPr lang="en-US" sz="900">
                          <a:solidFill>
                            <a:schemeClr val="accent4"/>
                          </a:solidFill>
                        </a:rPr>
                        <a:t>2 years</a:t>
                      </a:r>
                    </a:p>
                  </a:txBody>
                  <a:tcPr marL="27934" marR="27934" marT="0" marB="0" anchor="ctr"/>
                </a:tc>
                <a:tc>
                  <a:txBody>
                    <a:bodyPr/>
                    <a:lstStyle/>
                    <a:p>
                      <a:pPr marL="0" marR="0" algn="ctr">
                        <a:lnSpc>
                          <a:spcPct val="100000"/>
                        </a:lnSpc>
                        <a:spcBef>
                          <a:spcPts val="0"/>
                        </a:spcBef>
                        <a:spcAft>
                          <a:spcPts val="0"/>
                        </a:spcAft>
                        <a:tabLst>
                          <a:tab pos="5280025" algn="l"/>
                        </a:tabLst>
                      </a:pPr>
                      <a:r>
                        <a:rPr lang="en-US" sz="900">
                          <a:solidFill>
                            <a:schemeClr val="accent4"/>
                          </a:solidFill>
                        </a:rPr>
                        <a:t>74</a:t>
                      </a:r>
                    </a:p>
                    <a:p>
                      <a:pPr marL="0" marR="0" algn="ctr">
                        <a:lnSpc>
                          <a:spcPct val="100000"/>
                        </a:lnSpc>
                        <a:spcBef>
                          <a:spcPts val="0"/>
                        </a:spcBef>
                        <a:spcAft>
                          <a:spcPts val="0"/>
                        </a:spcAft>
                        <a:tabLst>
                          <a:tab pos="5280025" algn="l"/>
                        </a:tabLst>
                      </a:pPr>
                      <a:r>
                        <a:rPr lang="en-US" sz="900">
                          <a:solidFill>
                            <a:schemeClr val="accent4"/>
                          </a:solidFill>
                        </a:rPr>
                        <a:t>(75+ with referral from PCP)</a:t>
                      </a:r>
                    </a:p>
                  </a:txBody>
                  <a:tcPr marL="27934" marR="27934" marT="0" marB="0" anchor="ctr"/>
                </a:tc>
                <a:tc>
                  <a:txBody>
                    <a:bodyPr/>
                    <a:lstStyle/>
                    <a:p>
                      <a:pPr marL="342900" marR="0" lvl="0" indent="-342900">
                        <a:lnSpc>
                          <a:spcPct val="100000"/>
                        </a:lnSpc>
                        <a:spcBef>
                          <a:spcPts val="0"/>
                        </a:spcBef>
                        <a:spcAft>
                          <a:spcPts val="0"/>
                        </a:spcAft>
                        <a:buFont typeface="Symbol" panose="05050102010706020507" pitchFamily="18" charset="2"/>
                        <a:buChar char=""/>
                        <a:tabLst>
                          <a:tab pos="5280025" algn="l"/>
                        </a:tabLst>
                      </a:pPr>
                      <a:r>
                        <a:rPr lang="en-CA" sz="900">
                          <a:solidFill>
                            <a:schemeClr val="accent4"/>
                          </a:solidFill>
                        </a:rPr>
                        <a:t>Personal history of breast cancer</a:t>
                      </a:r>
                    </a:p>
                    <a:p>
                      <a:pPr marL="342900" marR="0" lvl="0" indent="-342900">
                        <a:lnSpc>
                          <a:spcPct val="100000"/>
                        </a:lnSpc>
                        <a:spcBef>
                          <a:spcPts val="0"/>
                        </a:spcBef>
                        <a:spcAft>
                          <a:spcPts val="0"/>
                        </a:spcAft>
                        <a:buFont typeface="Symbol" panose="05050102010706020507" pitchFamily="18" charset="2"/>
                        <a:buChar char=""/>
                        <a:tabLst>
                          <a:tab pos="5280025" algn="l"/>
                        </a:tabLst>
                      </a:pPr>
                      <a:r>
                        <a:rPr lang="en-CA" sz="900">
                          <a:solidFill>
                            <a:schemeClr val="accent4"/>
                          </a:solidFill>
                        </a:rPr>
                        <a:t>Symptomatic for breast cancer</a:t>
                      </a:r>
                    </a:p>
                    <a:p>
                      <a:pPr marL="342900" marR="0" lvl="0" indent="-342900">
                        <a:lnSpc>
                          <a:spcPct val="100000"/>
                        </a:lnSpc>
                        <a:spcBef>
                          <a:spcPts val="0"/>
                        </a:spcBef>
                        <a:spcAft>
                          <a:spcPts val="0"/>
                        </a:spcAft>
                        <a:buFont typeface="Symbol" panose="05050102010706020507" pitchFamily="18" charset="2"/>
                        <a:buChar char=""/>
                        <a:tabLst>
                          <a:tab pos="5280025" algn="l"/>
                        </a:tabLst>
                      </a:pPr>
                      <a:r>
                        <a:rPr lang="en-CA" sz="900">
                          <a:solidFill>
                            <a:schemeClr val="accent4"/>
                          </a:solidFill>
                        </a:rPr>
                        <a:t>Breast Implants</a:t>
                      </a:r>
                      <a:endParaRPr lang="en-US" sz="900">
                        <a:solidFill>
                          <a:schemeClr val="accent4"/>
                        </a:solidFill>
                      </a:endParaRPr>
                    </a:p>
                  </a:txBody>
                  <a:tcPr marL="27934" marR="27934" marT="0" marB="0"/>
                </a:tc>
                <a:extLst>
                  <a:ext uri="{0D108BD9-81ED-4DB2-BD59-A6C34878D82A}">
                    <a16:rowId xmlns:a16="http://schemas.microsoft.com/office/drawing/2014/main" val="2724942937"/>
                  </a:ext>
                </a:extLst>
              </a:tr>
              <a:tr h="392589">
                <a:tc>
                  <a:txBody>
                    <a:bodyPr/>
                    <a:lstStyle/>
                    <a:p>
                      <a:pPr marL="0" marR="0" algn="ctr">
                        <a:lnSpc>
                          <a:spcPct val="100000"/>
                        </a:lnSpc>
                        <a:spcBef>
                          <a:spcPts val="0"/>
                        </a:spcBef>
                        <a:spcAft>
                          <a:spcPts val="0"/>
                        </a:spcAft>
                        <a:tabLst>
                          <a:tab pos="5280025" algn="l"/>
                        </a:tabLst>
                      </a:pPr>
                      <a:r>
                        <a:rPr lang="en-US" sz="900" b="1" dirty="0">
                          <a:solidFill>
                            <a:schemeClr val="accent4"/>
                          </a:solidFill>
                        </a:rPr>
                        <a:t>NS</a:t>
                      </a:r>
                    </a:p>
                  </a:txBody>
                  <a:tcPr marL="27934" marR="27934" marT="0" marB="0" anchor="ctr">
                    <a:solidFill>
                      <a:schemeClr val="accent2">
                        <a:lumMod val="20000"/>
                        <a:lumOff val="80000"/>
                      </a:schemeClr>
                    </a:solidFill>
                  </a:tcPr>
                </a:tc>
                <a:tc>
                  <a:txBody>
                    <a:bodyPr/>
                    <a:lstStyle/>
                    <a:p>
                      <a:pPr marL="0" marR="0" algn="ctr">
                        <a:lnSpc>
                          <a:spcPct val="100000"/>
                        </a:lnSpc>
                        <a:spcBef>
                          <a:spcPts val="0"/>
                        </a:spcBef>
                        <a:spcAft>
                          <a:spcPts val="0"/>
                        </a:spcAft>
                      </a:pPr>
                      <a:r>
                        <a:rPr lang="en-US" sz="900">
                          <a:solidFill>
                            <a:schemeClr val="accent4"/>
                          </a:solidFill>
                        </a:rPr>
                        <a:t>50</a:t>
                      </a:r>
                    </a:p>
                    <a:p>
                      <a:pPr marL="0" marR="0" algn="ctr">
                        <a:lnSpc>
                          <a:spcPct val="100000"/>
                        </a:lnSpc>
                        <a:spcBef>
                          <a:spcPts val="0"/>
                        </a:spcBef>
                        <a:spcAft>
                          <a:spcPts val="0"/>
                        </a:spcAft>
                        <a:tabLst>
                          <a:tab pos="5280025" algn="l"/>
                        </a:tabLst>
                      </a:pPr>
                      <a:r>
                        <a:rPr lang="en-US" sz="900">
                          <a:solidFill>
                            <a:schemeClr val="accent4"/>
                          </a:solidFill>
                        </a:rPr>
                        <a:t>(age 40-49 accepted by self-referral but not actively recruited)</a:t>
                      </a:r>
                    </a:p>
                  </a:txBody>
                  <a:tcPr marL="27934" marR="27934" marT="0" marB="0" anchor="ctr"/>
                </a:tc>
                <a:tc>
                  <a:txBody>
                    <a:bodyPr/>
                    <a:lstStyle/>
                    <a:p>
                      <a:pPr marL="0" marR="0" algn="ctr">
                        <a:lnSpc>
                          <a:spcPct val="100000"/>
                        </a:lnSpc>
                        <a:spcBef>
                          <a:spcPts val="0"/>
                        </a:spcBef>
                        <a:spcAft>
                          <a:spcPts val="0"/>
                        </a:spcAft>
                        <a:tabLst>
                          <a:tab pos="5280025" algn="l"/>
                        </a:tabLst>
                      </a:pPr>
                      <a:r>
                        <a:rPr lang="en-US" sz="900">
                          <a:solidFill>
                            <a:schemeClr val="accent4"/>
                          </a:solidFill>
                        </a:rPr>
                        <a:t>2 years</a:t>
                      </a:r>
                    </a:p>
                  </a:txBody>
                  <a:tcPr marL="27934" marR="27934" marT="0" marB="0" anchor="ctr"/>
                </a:tc>
                <a:tc>
                  <a:txBody>
                    <a:bodyPr/>
                    <a:lstStyle/>
                    <a:p>
                      <a:pPr marL="0" marR="0" algn="ctr">
                        <a:lnSpc>
                          <a:spcPct val="100000"/>
                        </a:lnSpc>
                        <a:spcBef>
                          <a:spcPts val="0"/>
                        </a:spcBef>
                        <a:spcAft>
                          <a:spcPts val="0"/>
                        </a:spcAft>
                        <a:tabLst>
                          <a:tab pos="5280025" algn="l"/>
                        </a:tabLst>
                      </a:pPr>
                      <a:r>
                        <a:rPr lang="en-US" sz="900">
                          <a:solidFill>
                            <a:schemeClr val="accent4"/>
                          </a:solidFill>
                        </a:rPr>
                        <a:t>74</a:t>
                      </a:r>
                    </a:p>
                    <a:p>
                      <a:pPr marL="0" marR="0" algn="ctr">
                        <a:lnSpc>
                          <a:spcPct val="100000"/>
                        </a:lnSpc>
                        <a:spcBef>
                          <a:spcPts val="0"/>
                        </a:spcBef>
                        <a:spcAft>
                          <a:spcPts val="0"/>
                        </a:spcAft>
                        <a:tabLst>
                          <a:tab pos="5280025" algn="l"/>
                        </a:tabLst>
                      </a:pPr>
                      <a:r>
                        <a:rPr lang="en-US" sz="900">
                          <a:solidFill>
                            <a:schemeClr val="accent4"/>
                          </a:solidFill>
                        </a:rPr>
                        <a:t>(75+ accepted by self-referral, but not actively recruited)</a:t>
                      </a:r>
                    </a:p>
                  </a:txBody>
                  <a:tcPr marL="27934" marR="27934" marT="0" marB="0" anchor="ctr"/>
                </a:tc>
                <a:tc>
                  <a:txBody>
                    <a:bodyPr/>
                    <a:lstStyle/>
                    <a:p>
                      <a:pPr marL="342900" marR="0" lvl="0" indent="-342900">
                        <a:lnSpc>
                          <a:spcPct val="100000"/>
                        </a:lnSpc>
                        <a:spcBef>
                          <a:spcPts val="0"/>
                        </a:spcBef>
                        <a:spcAft>
                          <a:spcPts val="0"/>
                        </a:spcAft>
                        <a:buFont typeface="Symbol" panose="05050102010706020507" pitchFamily="18" charset="2"/>
                        <a:buChar char=""/>
                        <a:tabLst>
                          <a:tab pos="5280025" algn="l"/>
                        </a:tabLst>
                      </a:pPr>
                      <a:r>
                        <a:rPr lang="en-CA" sz="900">
                          <a:solidFill>
                            <a:schemeClr val="accent4"/>
                          </a:solidFill>
                        </a:rPr>
                        <a:t>Personal history of breast cancer</a:t>
                      </a:r>
                    </a:p>
                    <a:p>
                      <a:pPr marL="342900" marR="0" lvl="0" indent="-342900">
                        <a:lnSpc>
                          <a:spcPct val="100000"/>
                        </a:lnSpc>
                        <a:spcBef>
                          <a:spcPts val="0"/>
                        </a:spcBef>
                        <a:spcAft>
                          <a:spcPts val="0"/>
                        </a:spcAft>
                        <a:buFont typeface="Symbol" panose="05050102010706020507" pitchFamily="18" charset="2"/>
                        <a:buChar char=""/>
                        <a:tabLst>
                          <a:tab pos="5280025" algn="l"/>
                        </a:tabLst>
                      </a:pPr>
                      <a:r>
                        <a:rPr lang="en-CA" sz="900">
                          <a:solidFill>
                            <a:schemeClr val="accent4"/>
                          </a:solidFill>
                        </a:rPr>
                        <a:t>Breast symptoms </a:t>
                      </a:r>
                      <a:endParaRPr lang="en-US" sz="900">
                        <a:solidFill>
                          <a:schemeClr val="accent4"/>
                        </a:solidFill>
                      </a:endParaRPr>
                    </a:p>
                    <a:p>
                      <a:pPr marL="342900" marR="0" lvl="0" indent="-342900">
                        <a:lnSpc>
                          <a:spcPct val="100000"/>
                        </a:lnSpc>
                        <a:spcBef>
                          <a:spcPts val="0"/>
                        </a:spcBef>
                        <a:spcAft>
                          <a:spcPts val="0"/>
                        </a:spcAft>
                        <a:buFont typeface="Symbol" panose="05050102010706020507" pitchFamily="18" charset="2"/>
                        <a:buChar char=""/>
                        <a:tabLst>
                          <a:tab pos="5280025" algn="l"/>
                        </a:tabLst>
                      </a:pPr>
                      <a:r>
                        <a:rPr lang="en-CA" sz="900">
                          <a:solidFill>
                            <a:schemeClr val="accent4"/>
                          </a:solidFill>
                        </a:rPr>
                        <a:t>Breast implants</a:t>
                      </a:r>
                      <a:endParaRPr lang="en-US" sz="900">
                        <a:solidFill>
                          <a:schemeClr val="accent4"/>
                        </a:solidFill>
                      </a:endParaRPr>
                    </a:p>
                  </a:txBody>
                  <a:tcPr marL="27934" marR="27934" marT="0" marB="0"/>
                </a:tc>
                <a:extLst>
                  <a:ext uri="{0D108BD9-81ED-4DB2-BD59-A6C34878D82A}">
                    <a16:rowId xmlns:a16="http://schemas.microsoft.com/office/drawing/2014/main" val="856473866"/>
                  </a:ext>
                </a:extLst>
              </a:tr>
              <a:tr h="559836">
                <a:tc>
                  <a:txBody>
                    <a:bodyPr/>
                    <a:lstStyle/>
                    <a:p>
                      <a:pPr marL="0" marR="0" algn="ctr">
                        <a:lnSpc>
                          <a:spcPct val="100000"/>
                        </a:lnSpc>
                        <a:spcBef>
                          <a:spcPts val="0"/>
                        </a:spcBef>
                        <a:spcAft>
                          <a:spcPts val="0"/>
                        </a:spcAft>
                        <a:tabLst>
                          <a:tab pos="5280025" algn="l"/>
                        </a:tabLst>
                      </a:pPr>
                      <a:r>
                        <a:rPr lang="en-US" sz="900" b="1" dirty="0">
                          <a:solidFill>
                            <a:schemeClr val="accent4"/>
                          </a:solidFill>
                        </a:rPr>
                        <a:t>PE</a:t>
                      </a:r>
                    </a:p>
                  </a:txBody>
                  <a:tcPr marL="27934" marR="27934" marT="0" marB="0" anchor="ctr">
                    <a:solidFill>
                      <a:schemeClr val="accent2">
                        <a:lumMod val="20000"/>
                        <a:lumOff val="80000"/>
                      </a:schemeClr>
                    </a:solidFill>
                  </a:tcPr>
                </a:tc>
                <a:tc>
                  <a:txBody>
                    <a:bodyPr/>
                    <a:lstStyle/>
                    <a:p>
                      <a:pPr marL="0" marR="0" algn="ctr">
                        <a:lnSpc>
                          <a:spcPct val="100000"/>
                        </a:lnSpc>
                        <a:spcBef>
                          <a:spcPts val="0"/>
                        </a:spcBef>
                        <a:spcAft>
                          <a:spcPts val="0"/>
                        </a:spcAft>
                        <a:tabLst>
                          <a:tab pos="5280025" algn="l"/>
                        </a:tabLst>
                      </a:pPr>
                      <a:r>
                        <a:rPr lang="en-US" sz="900">
                          <a:solidFill>
                            <a:schemeClr val="accent4"/>
                          </a:solidFill>
                        </a:rPr>
                        <a:t>50</a:t>
                      </a:r>
                    </a:p>
                    <a:p>
                      <a:pPr marL="0" marR="0" algn="ctr">
                        <a:lnSpc>
                          <a:spcPct val="100000"/>
                        </a:lnSpc>
                        <a:spcBef>
                          <a:spcPts val="0"/>
                        </a:spcBef>
                        <a:spcAft>
                          <a:spcPts val="0"/>
                        </a:spcAft>
                        <a:tabLst>
                          <a:tab pos="5280025" algn="l"/>
                        </a:tabLst>
                      </a:pPr>
                      <a:r>
                        <a:rPr lang="en-US" sz="900">
                          <a:solidFill>
                            <a:schemeClr val="accent4"/>
                          </a:solidFill>
                        </a:rPr>
                        <a:t>(available for age 40-49)</a:t>
                      </a:r>
                    </a:p>
                  </a:txBody>
                  <a:tcPr marL="27934" marR="27934" marT="0" marB="0" anchor="ctr"/>
                </a:tc>
                <a:tc>
                  <a:txBody>
                    <a:bodyPr/>
                    <a:lstStyle/>
                    <a:p>
                      <a:pPr marL="0" marR="0" algn="ctr">
                        <a:lnSpc>
                          <a:spcPct val="100000"/>
                        </a:lnSpc>
                        <a:spcBef>
                          <a:spcPts val="0"/>
                        </a:spcBef>
                        <a:spcAft>
                          <a:spcPts val="0"/>
                        </a:spcAft>
                        <a:tabLst>
                          <a:tab pos="5280025" algn="l"/>
                        </a:tabLst>
                      </a:pPr>
                      <a:r>
                        <a:rPr lang="en-US" sz="900">
                          <a:solidFill>
                            <a:schemeClr val="accent4"/>
                          </a:solidFill>
                        </a:rPr>
                        <a:t>2 years</a:t>
                      </a:r>
                    </a:p>
                  </a:txBody>
                  <a:tcPr marL="27934" marR="27934" marT="0" marB="0" anchor="ctr"/>
                </a:tc>
                <a:tc>
                  <a:txBody>
                    <a:bodyPr/>
                    <a:lstStyle/>
                    <a:p>
                      <a:pPr marL="0" marR="0" algn="ctr">
                        <a:lnSpc>
                          <a:spcPct val="100000"/>
                        </a:lnSpc>
                        <a:spcBef>
                          <a:spcPts val="0"/>
                        </a:spcBef>
                        <a:spcAft>
                          <a:spcPts val="0"/>
                        </a:spcAft>
                        <a:tabLst>
                          <a:tab pos="5280025" algn="l"/>
                        </a:tabLst>
                      </a:pPr>
                      <a:r>
                        <a:rPr lang="en-US" sz="900">
                          <a:solidFill>
                            <a:schemeClr val="accent4"/>
                          </a:solidFill>
                        </a:rPr>
                        <a:t>74</a:t>
                      </a:r>
                    </a:p>
                  </a:txBody>
                  <a:tcPr marL="27934" marR="27934" marT="0" marB="0" anchor="ctr"/>
                </a:tc>
                <a:tc>
                  <a:txBody>
                    <a:bodyPr/>
                    <a:lstStyle/>
                    <a:p>
                      <a:pPr marL="342900" marR="0" lvl="0" indent="-342900">
                        <a:lnSpc>
                          <a:spcPct val="100000"/>
                        </a:lnSpc>
                        <a:spcBef>
                          <a:spcPts val="0"/>
                        </a:spcBef>
                        <a:spcAft>
                          <a:spcPts val="0"/>
                        </a:spcAft>
                        <a:buFont typeface="Symbol" panose="05050102010706020507" pitchFamily="18" charset="2"/>
                        <a:buChar char=""/>
                        <a:tabLst>
                          <a:tab pos="5280025" algn="l"/>
                        </a:tabLst>
                      </a:pPr>
                      <a:r>
                        <a:rPr lang="en-CA" sz="900">
                          <a:solidFill>
                            <a:schemeClr val="accent4"/>
                          </a:solidFill>
                        </a:rPr>
                        <a:t>Personal history of breast cancer</a:t>
                      </a:r>
                    </a:p>
                    <a:p>
                      <a:pPr marL="342900" marR="0" lvl="0" indent="-342900">
                        <a:lnSpc>
                          <a:spcPct val="100000"/>
                        </a:lnSpc>
                        <a:spcBef>
                          <a:spcPts val="0"/>
                        </a:spcBef>
                        <a:spcAft>
                          <a:spcPts val="0"/>
                        </a:spcAft>
                        <a:buFont typeface="Symbol" panose="05050102010706020507" pitchFamily="18" charset="2"/>
                        <a:buChar char=""/>
                        <a:tabLst>
                          <a:tab pos="5280025" algn="l"/>
                        </a:tabLst>
                      </a:pPr>
                      <a:r>
                        <a:rPr lang="en-CA" sz="900">
                          <a:solidFill>
                            <a:schemeClr val="accent4"/>
                          </a:solidFill>
                        </a:rPr>
                        <a:t>Breast symptoms </a:t>
                      </a:r>
                      <a:endParaRPr lang="en-US" sz="900">
                        <a:solidFill>
                          <a:schemeClr val="accent4"/>
                        </a:solidFill>
                      </a:endParaRPr>
                    </a:p>
                    <a:p>
                      <a:pPr marL="342900" marR="0" lvl="0" indent="-342900">
                        <a:lnSpc>
                          <a:spcPct val="100000"/>
                        </a:lnSpc>
                        <a:spcBef>
                          <a:spcPts val="0"/>
                        </a:spcBef>
                        <a:spcAft>
                          <a:spcPts val="0"/>
                        </a:spcAft>
                        <a:buFont typeface="Symbol" panose="05050102010706020507" pitchFamily="18" charset="2"/>
                        <a:buChar char=""/>
                        <a:tabLst>
                          <a:tab pos="5280025" algn="l"/>
                        </a:tabLst>
                      </a:pPr>
                      <a:r>
                        <a:rPr lang="en-CA" sz="900">
                          <a:solidFill>
                            <a:schemeClr val="accent4"/>
                          </a:solidFill>
                        </a:rPr>
                        <a:t>Screening mammogram within the last 11 months </a:t>
                      </a:r>
                      <a:endParaRPr lang="en-US" sz="900">
                        <a:solidFill>
                          <a:schemeClr val="accent4"/>
                        </a:solidFill>
                      </a:endParaRPr>
                    </a:p>
                    <a:p>
                      <a:pPr marL="342900" marR="0" lvl="0" indent="-342900">
                        <a:lnSpc>
                          <a:spcPct val="100000"/>
                        </a:lnSpc>
                        <a:spcBef>
                          <a:spcPts val="0"/>
                        </a:spcBef>
                        <a:spcAft>
                          <a:spcPts val="0"/>
                        </a:spcAft>
                        <a:buFont typeface="Symbol" panose="05050102010706020507" pitchFamily="18" charset="2"/>
                        <a:buChar char=""/>
                        <a:tabLst>
                          <a:tab pos="5280025" algn="l"/>
                        </a:tabLst>
                      </a:pPr>
                      <a:r>
                        <a:rPr lang="en-CA" sz="900">
                          <a:solidFill>
                            <a:schemeClr val="accent4"/>
                          </a:solidFill>
                        </a:rPr>
                        <a:t>Breast implants</a:t>
                      </a:r>
                      <a:endParaRPr lang="en-US" sz="900">
                        <a:solidFill>
                          <a:schemeClr val="accent4"/>
                        </a:solidFill>
                      </a:endParaRPr>
                    </a:p>
                  </a:txBody>
                  <a:tcPr marL="27934" marR="27934" marT="0" marB="0"/>
                </a:tc>
                <a:extLst>
                  <a:ext uri="{0D108BD9-81ED-4DB2-BD59-A6C34878D82A}">
                    <a16:rowId xmlns:a16="http://schemas.microsoft.com/office/drawing/2014/main" val="355222361"/>
                  </a:ext>
                </a:extLst>
              </a:tr>
              <a:tr h="392589">
                <a:tc>
                  <a:txBody>
                    <a:bodyPr/>
                    <a:lstStyle/>
                    <a:p>
                      <a:pPr marL="0" marR="0" algn="ctr">
                        <a:lnSpc>
                          <a:spcPct val="100000"/>
                        </a:lnSpc>
                        <a:spcBef>
                          <a:spcPts val="0"/>
                        </a:spcBef>
                        <a:spcAft>
                          <a:spcPts val="0"/>
                        </a:spcAft>
                        <a:tabLst>
                          <a:tab pos="5280025" algn="l"/>
                        </a:tabLst>
                      </a:pPr>
                      <a:r>
                        <a:rPr lang="en-US" sz="900" b="1" dirty="0">
                          <a:solidFill>
                            <a:schemeClr val="accent4"/>
                          </a:solidFill>
                        </a:rPr>
                        <a:t>NL</a:t>
                      </a:r>
                    </a:p>
                  </a:txBody>
                  <a:tcPr marL="27934" marR="27934" marT="0" marB="0" anchor="ctr">
                    <a:solidFill>
                      <a:schemeClr val="accent2">
                        <a:lumMod val="20000"/>
                        <a:lumOff val="80000"/>
                      </a:schemeClr>
                    </a:solidFill>
                  </a:tcPr>
                </a:tc>
                <a:tc>
                  <a:txBody>
                    <a:bodyPr/>
                    <a:lstStyle/>
                    <a:p>
                      <a:pPr marL="0" marR="0" algn="ctr">
                        <a:lnSpc>
                          <a:spcPct val="100000"/>
                        </a:lnSpc>
                        <a:spcBef>
                          <a:spcPts val="0"/>
                        </a:spcBef>
                        <a:spcAft>
                          <a:spcPts val="0"/>
                        </a:spcAft>
                        <a:tabLst>
                          <a:tab pos="5280025" algn="l"/>
                        </a:tabLst>
                      </a:pPr>
                      <a:r>
                        <a:rPr lang="en-US" sz="900">
                          <a:solidFill>
                            <a:schemeClr val="accent4"/>
                          </a:solidFill>
                        </a:rPr>
                        <a:t>50</a:t>
                      </a:r>
                    </a:p>
                  </a:txBody>
                  <a:tcPr marL="27934" marR="27934" marT="0" marB="0" anchor="ctr"/>
                </a:tc>
                <a:tc>
                  <a:txBody>
                    <a:bodyPr/>
                    <a:lstStyle/>
                    <a:p>
                      <a:pPr marL="0" marR="0" algn="ctr">
                        <a:lnSpc>
                          <a:spcPct val="100000"/>
                        </a:lnSpc>
                        <a:spcBef>
                          <a:spcPts val="0"/>
                        </a:spcBef>
                        <a:spcAft>
                          <a:spcPts val="0"/>
                        </a:spcAft>
                        <a:tabLst>
                          <a:tab pos="5280025" algn="l"/>
                        </a:tabLst>
                      </a:pPr>
                      <a:r>
                        <a:rPr lang="en-US" sz="900">
                          <a:solidFill>
                            <a:schemeClr val="accent4"/>
                          </a:solidFill>
                        </a:rPr>
                        <a:t>2 years</a:t>
                      </a:r>
                    </a:p>
                  </a:txBody>
                  <a:tcPr marL="27934" marR="27934" marT="0" marB="0" anchor="ctr"/>
                </a:tc>
                <a:tc>
                  <a:txBody>
                    <a:bodyPr/>
                    <a:lstStyle/>
                    <a:p>
                      <a:pPr marL="0" marR="0" algn="ctr">
                        <a:lnSpc>
                          <a:spcPct val="100000"/>
                        </a:lnSpc>
                        <a:spcBef>
                          <a:spcPts val="0"/>
                        </a:spcBef>
                        <a:spcAft>
                          <a:spcPts val="0"/>
                        </a:spcAft>
                        <a:tabLst>
                          <a:tab pos="5280025" algn="l"/>
                        </a:tabLst>
                      </a:pPr>
                      <a:r>
                        <a:rPr lang="en-US" sz="900">
                          <a:solidFill>
                            <a:schemeClr val="accent4"/>
                          </a:solidFill>
                        </a:rPr>
                        <a:t>74</a:t>
                      </a:r>
                    </a:p>
                    <a:p>
                      <a:pPr marL="0" marR="0" algn="ctr">
                        <a:lnSpc>
                          <a:spcPct val="100000"/>
                        </a:lnSpc>
                        <a:spcBef>
                          <a:spcPts val="0"/>
                        </a:spcBef>
                        <a:spcAft>
                          <a:spcPts val="0"/>
                        </a:spcAft>
                        <a:tabLst>
                          <a:tab pos="5280025" algn="l"/>
                        </a:tabLst>
                      </a:pPr>
                      <a:r>
                        <a:rPr lang="en-US" sz="900">
                          <a:solidFill>
                            <a:schemeClr val="accent4"/>
                          </a:solidFill>
                        </a:rPr>
                        <a:t>(age 74+ only if previously enrolled in the program)</a:t>
                      </a:r>
                    </a:p>
                  </a:txBody>
                  <a:tcPr marL="27934" marR="27934" marT="0" marB="0" anchor="ctr"/>
                </a:tc>
                <a:tc>
                  <a:txBody>
                    <a:bodyPr/>
                    <a:lstStyle/>
                    <a:p>
                      <a:pPr marL="342900" marR="0" lvl="0" indent="-342900">
                        <a:lnSpc>
                          <a:spcPct val="100000"/>
                        </a:lnSpc>
                        <a:spcBef>
                          <a:spcPts val="0"/>
                        </a:spcBef>
                        <a:spcAft>
                          <a:spcPts val="0"/>
                        </a:spcAft>
                        <a:buFont typeface="Symbol" panose="05050102010706020507" pitchFamily="18" charset="2"/>
                        <a:buChar char=""/>
                        <a:tabLst>
                          <a:tab pos="5280025" algn="l"/>
                        </a:tabLst>
                      </a:pPr>
                      <a:r>
                        <a:rPr lang="en-CA" sz="900" dirty="0">
                          <a:solidFill>
                            <a:schemeClr val="accent4"/>
                          </a:solidFill>
                        </a:rPr>
                        <a:t>Personal history of breast cancer</a:t>
                      </a:r>
                    </a:p>
                    <a:p>
                      <a:pPr marL="342900" marR="0" lvl="0" indent="-342900">
                        <a:lnSpc>
                          <a:spcPct val="100000"/>
                        </a:lnSpc>
                        <a:spcBef>
                          <a:spcPts val="0"/>
                        </a:spcBef>
                        <a:spcAft>
                          <a:spcPts val="0"/>
                        </a:spcAft>
                        <a:buFont typeface="Symbol" panose="05050102010706020507" pitchFamily="18" charset="2"/>
                        <a:buChar char=""/>
                        <a:tabLst>
                          <a:tab pos="5280025" algn="l"/>
                        </a:tabLst>
                      </a:pPr>
                      <a:r>
                        <a:rPr lang="en-CA" sz="900" dirty="0">
                          <a:solidFill>
                            <a:schemeClr val="accent4"/>
                          </a:solidFill>
                        </a:rPr>
                        <a:t>Breast symptoms </a:t>
                      </a:r>
                      <a:endParaRPr lang="en-US" sz="900" dirty="0">
                        <a:solidFill>
                          <a:schemeClr val="accent4"/>
                        </a:solidFill>
                      </a:endParaRPr>
                    </a:p>
                    <a:p>
                      <a:pPr marL="342900" marR="0" lvl="0" indent="-342900">
                        <a:lnSpc>
                          <a:spcPct val="100000"/>
                        </a:lnSpc>
                        <a:spcBef>
                          <a:spcPts val="0"/>
                        </a:spcBef>
                        <a:spcAft>
                          <a:spcPts val="0"/>
                        </a:spcAft>
                        <a:buFont typeface="Symbol" panose="05050102010706020507" pitchFamily="18" charset="2"/>
                        <a:buChar char=""/>
                        <a:tabLst>
                          <a:tab pos="5280025" algn="l"/>
                        </a:tabLst>
                      </a:pPr>
                      <a:r>
                        <a:rPr lang="en-CA" sz="900" dirty="0">
                          <a:solidFill>
                            <a:schemeClr val="accent4"/>
                          </a:solidFill>
                        </a:rPr>
                        <a:t>Breast implants</a:t>
                      </a:r>
                      <a:endParaRPr lang="en-US" sz="900" dirty="0">
                        <a:solidFill>
                          <a:schemeClr val="accent4"/>
                        </a:solidFill>
                      </a:endParaRPr>
                    </a:p>
                  </a:txBody>
                  <a:tcPr marL="27934" marR="27934" marT="0" marB="0"/>
                </a:tc>
                <a:extLst>
                  <a:ext uri="{0D108BD9-81ED-4DB2-BD59-A6C34878D82A}">
                    <a16:rowId xmlns:a16="http://schemas.microsoft.com/office/drawing/2014/main" val="1605994661"/>
                  </a:ext>
                </a:extLst>
              </a:tr>
            </a:tbl>
          </a:graphicData>
        </a:graphic>
      </p:graphicFrame>
    </p:spTree>
    <p:extLst>
      <p:ext uri="{BB962C8B-B14F-4D97-AF65-F5344CB8AC3E}">
        <p14:creationId xmlns:p14="http://schemas.microsoft.com/office/powerpoint/2010/main" val="1632485149"/>
      </p:ext>
    </p:extLst>
  </p:cSld>
  <p:clrMapOvr>
    <a:masterClrMapping/>
  </p:clrMapOvr>
</p:sld>
</file>

<file path=ppt/theme/theme1.xml><?xml version="1.0" encoding="utf-8"?>
<a:theme xmlns:a="http://schemas.openxmlformats.org/drawingml/2006/main" name="Office Theme">
  <a:themeElements>
    <a:clrScheme name="Partnership Colors">
      <a:dk1>
        <a:srgbClr val="015C9B"/>
      </a:dk1>
      <a:lt1>
        <a:srgbClr val="1E4E58"/>
      </a:lt1>
      <a:dk2>
        <a:srgbClr val="223A6D"/>
      </a:dk2>
      <a:lt2>
        <a:srgbClr val="389182"/>
      </a:lt2>
      <a:accent1>
        <a:srgbClr val="4F3785"/>
      </a:accent1>
      <a:accent2>
        <a:srgbClr val="AD3543"/>
      </a:accent2>
      <a:accent3>
        <a:srgbClr val="2E6E45"/>
      </a:accent3>
      <a:accent4>
        <a:srgbClr val="263037"/>
      </a:accent4>
      <a:accent5>
        <a:srgbClr val="EEA95F"/>
      </a:accent5>
      <a:accent6>
        <a:srgbClr val="23A5C5"/>
      </a:accent6>
      <a:hlink>
        <a:srgbClr val="DD6C51"/>
      </a:hlink>
      <a:folHlink>
        <a:srgbClr val="82BE4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PAC_External Deck" id="{BC7F182A-0D15-9442-A129-CE1539EA203E}" vid="{DAEAE6CB-614F-9A48-B90D-C32624752A4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Partnership Colors">
    <a:dk1>
      <a:srgbClr val="015C9B"/>
    </a:dk1>
    <a:lt1>
      <a:srgbClr val="1E4E58"/>
    </a:lt1>
    <a:dk2>
      <a:srgbClr val="223A6D"/>
    </a:dk2>
    <a:lt2>
      <a:srgbClr val="389182"/>
    </a:lt2>
    <a:accent1>
      <a:srgbClr val="4F3785"/>
    </a:accent1>
    <a:accent2>
      <a:srgbClr val="AD3543"/>
    </a:accent2>
    <a:accent3>
      <a:srgbClr val="2E6E45"/>
    </a:accent3>
    <a:accent4>
      <a:srgbClr val="263037"/>
    </a:accent4>
    <a:accent5>
      <a:srgbClr val="EEA95F"/>
    </a:accent5>
    <a:accent6>
      <a:srgbClr val="23A5C5"/>
    </a:accent6>
    <a:hlink>
      <a:srgbClr val="DD6C51"/>
    </a:hlink>
    <a:folHlink>
      <a:srgbClr val="82BE41"/>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5390df65-eabd-49d4-aa3f-7d95fad082a4">
      <Terms xmlns="http://schemas.microsoft.com/office/infopath/2007/PartnerControls"/>
    </lcf76f155ced4ddcb4097134ff3c332f>
    <TaxCatchAll xmlns="5b78d93a-6580-430d-b136-279dfa9889f1"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D5D6952581B294C98232D5E32F435BE" ma:contentTypeVersion="13" ma:contentTypeDescription="Create a new document." ma:contentTypeScope="" ma:versionID="14e76a66c224bf0b1898b5a0fba18a85">
  <xsd:schema xmlns:xsd="http://www.w3.org/2001/XMLSchema" xmlns:xs="http://www.w3.org/2001/XMLSchema" xmlns:p="http://schemas.microsoft.com/office/2006/metadata/properties" xmlns:ns2="5390df65-eabd-49d4-aa3f-7d95fad082a4" xmlns:ns3="5b78d93a-6580-430d-b136-279dfa9889f1" targetNamespace="http://schemas.microsoft.com/office/2006/metadata/properties" ma:root="true" ma:fieldsID="9d9f7273a7953ad95bee50d6a3a9b153" ns2:_="" ns3:_="">
    <xsd:import namespace="5390df65-eabd-49d4-aa3f-7d95fad082a4"/>
    <xsd:import namespace="5b78d93a-6580-430d-b136-279dfa9889f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390df65-eabd-49d4-aa3f-7d95fad082a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342a9708-8294-4f62-a706-783335cf6f68"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DateTaken" ma:index="20"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b78d93a-6580-430d-b136-279dfa9889f1"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10515d79-45c5-4890-9562-6df18ff178d8}" ma:internalName="TaxCatchAll" ma:showField="CatchAllData" ma:web="5b78d93a-6580-430d-b136-279dfa9889f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FCE7D2B-763A-47EF-BE26-7F82C31CA132}">
  <ds:schemaRefs>
    <ds:schemaRef ds:uri="http://schemas.microsoft.com/sharepoint/v3/contenttype/forms"/>
  </ds:schemaRefs>
</ds:datastoreItem>
</file>

<file path=customXml/itemProps2.xml><?xml version="1.0" encoding="utf-8"?>
<ds:datastoreItem xmlns:ds="http://schemas.openxmlformats.org/officeDocument/2006/customXml" ds:itemID="{C7270D22-A1C9-4350-9AF7-20199DE346D0}">
  <ds:schemaRefs>
    <ds:schemaRef ds:uri="46e670aa-78ae-4e77-8fa2-32b6ad63d848"/>
    <ds:schemaRef ds:uri="5390df65-eabd-49d4-aa3f-7d95fad082a4"/>
    <ds:schemaRef ds:uri="5b78d93a-6580-430d-b136-279dfa9889f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6CB0C217-1559-45DD-924E-2663DC3C41E1}">
  <ds:schemaRefs>
    <ds:schemaRef ds:uri="5390df65-eabd-49d4-aa3f-7d95fad082a4"/>
    <ds:schemaRef ds:uri="5b78d93a-6580-430d-b136-279dfa9889f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72</TotalTime>
  <Words>13176</Words>
  <Application>Microsoft Office PowerPoint</Application>
  <PresentationFormat>Widescreen</PresentationFormat>
  <Paragraphs>2385</Paragraphs>
  <Slides>42</Slides>
  <Notes>8</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42</vt:i4>
      </vt:variant>
    </vt:vector>
  </HeadingPairs>
  <TitlesOfParts>
    <vt:vector size="54" baseType="lpstr">
      <vt:lpstr>Montserrat</vt:lpstr>
      <vt:lpstr>Arial</vt:lpstr>
      <vt:lpstr>Calibri</vt:lpstr>
      <vt:lpstr>Calibri Light</vt:lpstr>
      <vt:lpstr>Symbol</vt:lpstr>
      <vt:lpstr>Segoe UI Symbol</vt:lpstr>
      <vt:lpstr>Courier New</vt:lpstr>
      <vt:lpstr>Montserrat SemiBold</vt:lpstr>
      <vt:lpstr>Montserrat Light</vt:lpstr>
      <vt:lpstr>Helvetica</vt:lpstr>
      <vt:lpstr>ITC New Baskerville</vt:lpstr>
      <vt:lpstr>Office Theme</vt:lpstr>
      <vt:lpstr>PowerPoint Presentation</vt:lpstr>
      <vt:lpstr>Summary</vt:lpstr>
      <vt:lpstr>Breast cancer screening pathway</vt:lpstr>
      <vt:lpstr>Key Highlights</vt:lpstr>
      <vt:lpstr>Strategies Being Implemented to Reach the Abnormal Call Rate Target</vt:lpstr>
      <vt:lpstr>Programs</vt:lpstr>
      <vt:lpstr>PowerPoint Presentation</vt:lpstr>
      <vt:lpstr>Breast Cancer Screening Programs in Canada</vt:lpstr>
      <vt:lpstr>Provincial and Territorial Screening Guidelines</vt:lpstr>
      <vt:lpstr>Breast Screening Recruitment Methods</vt:lpstr>
      <vt:lpstr>Booking of Mammograms</vt:lpstr>
      <vt:lpstr>Modalities for breast screening</vt:lpstr>
      <vt:lpstr>Primary Breast Screening Modalities in Canada: Digital Mammography*</vt:lpstr>
      <vt:lpstr>Location where Mammography Screening is Conducted</vt:lpstr>
      <vt:lpstr>Mobile Breast Cancer Screening</vt:lpstr>
      <vt:lpstr>3D Tomosynthesis*</vt:lpstr>
      <vt:lpstr>MRI and Ultrasound</vt:lpstr>
      <vt:lpstr>Correspondence and follow-up strategies</vt:lpstr>
      <vt:lpstr>Receiving Results and Follow-Up for Normal Breast Screening Test Results</vt:lpstr>
      <vt:lpstr>Recall Methods for Normal Breast Screening Test Results</vt:lpstr>
      <vt:lpstr>Recall Interval for Normal Breast Screening Results</vt:lpstr>
      <vt:lpstr>Breast Screening Reminder Notifications</vt:lpstr>
      <vt:lpstr>Receiving Results and Follow-Up for Abnormal Breast Screening Results (1/2)</vt:lpstr>
      <vt:lpstr>Receiving Results and Follow-Up for Abnormal Breast Screening Results (2/2)</vt:lpstr>
      <vt:lpstr>Process When Participants do not have a Primary Care Provider or Cannot be Reached</vt:lpstr>
      <vt:lpstr>Breast screening for individuals at elevated and high risk</vt:lpstr>
      <vt:lpstr>Definitions of Elevated Risk for Breast Cancer</vt:lpstr>
      <vt:lpstr>Management of Participants at Elevated Risk by Screening Programs</vt:lpstr>
      <vt:lpstr>Definitions of High Risk for Breast Cancer</vt:lpstr>
      <vt:lpstr>Management of Participants at High-Risk by Screening Programs</vt:lpstr>
      <vt:lpstr>Definition and Data Collection for High Breast Density by Screening Programs</vt:lpstr>
      <vt:lpstr>Notification of Participant’s Breast Density</vt:lpstr>
      <vt:lpstr>Population Outreach </vt:lpstr>
      <vt:lpstr>Strategies to Improve Breast Screening for All Eligible People (1/2)</vt:lpstr>
      <vt:lpstr>Strategies to Improve Breast Screening for All Eligible People (2/2)</vt:lpstr>
      <vt:lpstr>Strategies to Improve Breast Screening for First Nations, Inuit, and Métis (1/2)</vt:lpstr>
      <vt:lpstr>Strategies to Improve Breast Screening for First Nations, Inuit, and Métis(2/2)</vt:lpstr>
      <vt:lpstr>Strategies to Improve Screening for Underserved Populations (1/3)</vt:lpstr>
      <vt:lpstr>Strategies to Improve Screening for Underserved Populations (2/3)</vt:lpstr>
      <vt:lpstr>Strategies to Improve Screening for Underserved Populations (3/3)</vt:lpstr>
      <vt:lpstr>Strategies to Improve Access to Screening for Rural and Remote Populations</vt:lpstr>
      <vt:lpstr>Strategies to Improve Screening for LGBTQ2S+ People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Kris Atterbury</dc:creator>
  <cp:lastModifiedBy>Catherine Jan</cp:lastModifiedBy>
  <cp:revision>2</cp:revision>
  <dcterms:created xsi:type="dcterms:W3CDTF">2020-09-24T23:36:57Z</dcterms:created>
  <dcterms:modified xsi:type="dcterms:W3CDTF">2022-09-28T19:54:40Z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0x010100CD5D6952581B294C98232D5E32F435BE</vt:lpwstr>
  </property>
  <property fmtid="{D5CDD505-2E9C-101B-9397-08002B2CF9AE}" pid="3" name="MediaServiceImageTags">
    <vt:lpwstr/>
  </property>
</Properties>
</file>