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3"/>
  </p:notesMasterIdLst>
  <p:sldIdLst>
    <p:sldId id="256" r:id="rId5"/>
    <p:sldId id="267" r:id="rId6"/>
    <p:sldId id="257" r:id="rId7"/>
    <p:sldId id="258" r:id="rId8"/>
    <p:sldId id="262" r:id="rId9"/>
    <p:sldId id="268"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ITC New Baskerville" charset="0"/>
      <p:regular r:id="rId38"/>
      <p:bold r:id="rId39"/>
    </p:embeddedFont>
    <p:embeddedFont>
      <p:font typeface="Montserrat" panose="00000500000000000000" pitchFamily="2" charset="0"/>
      <p:regular r:id="rId40"/>
      <p:bold r:id="rId41"/>
      <p:italic r:id="rId42"/>
      <p:boldItalic r:id="rId43"/>
    </p:embeddedFont>
    <p:embeddedFont>
      <p:font typeface="Montserrat SemiBold" panose="00000700000000000000"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55B93-7992-4845-B280-36A02C31D01D}" v="36" dt="2021-10-13T20:02:13.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6420" autoAdjust="0"/>
  </p:normalViewPr>
  <p:slideViewPr>
    <p:cSldViewPr snapToGrid="0">
      <p:cViewPr varScale="1">
        <p:scale>
          <a:sx n="112" d="100"/>
          <a:sy n="112" d="100"/>
        </p:scale>
        <p:origin x="63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a:t>
            </a:fld>
            <a:endParaRPr lang="en-US"/>
          </a:p>
        </p:txBody>
      </p:sp>
    </p:spTree>
    <p:extLst>
      <p:ext uri="{BB962C8B-B14F-4D97-AF65-F5344CB8AC3E}">
        <p14:creationId xmlns:p14="http://schemas.microsoft.com/office/powerpoint/2010/main" val="284614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Terre-Neuve-et-Labrador,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Alb</a:t>
            </a:r>
            <a:r>
              <a:rPr lang="fr-CA" sz="1800">
                <a:effectLst/>
                <a:latin typeface="Calibri" panose="020F0502020204030204" pitchFamily="34" charset="0"/>
                <a:ea typeface="Times New Roman" panose="02020603050405020304" pitchFamily="18" charset="0"/>
                <a:cs typeface="Calibri" panose="020F0502020204030204" pitchFamily="34" charset="0"/>
              </a:rPr>
              <a:t>. : Les données sur les TF ont été extraites de la base de données du programme de dépistage du cancer colorectal de l’Alberta. Les données sur les coloscopies ont été extraites de la BDCP et du SNISA, ainsi que de la base de données des réclamations des médecins, pour l’Alberta.</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Cette analyse excluait les sigmoïdoscopies. Le dépistage opportuniste était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Man. : Le dénominateur comprenait uniquement les coloscopies effectuées dans le cadre du programme de dépistage, tandis que le numérateur comprenait les coloscopies effectuées dans le cadre ou en dehors du programme de dépistage.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Comprenait les personnes ayant reçu un résultat anormal à un test fécal entre janvier 2017 et juin 2019. Les coloscopies effectuées dans les 60 jours ont été comptées parmi les personnes qui avaient subi cet examen dans les 183 jours ayant suivi le résultat anormal au test fécal.</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N.-B. : Le programme de dépistage du cancer du côlon n’avait pas été entièrement, mis en œuvre à l’échelle de la province, au cours de la période de référence. Cet indicateur comprenait les personnes qui s’étaient retirées du programme ou n’avaient pas passé de coloscopie.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14</a:t>
            </a:fld>
            <a:endParaRPr lang="en-US"/>
          </a:p>
        </p:txBody>
      </p:sp>
    </p:spTree>
    <p:extLst>
      <p:ext uri="{BB962C8B-B14F-4D97-AF65-F5344CB8AC3E}">
        <p14:creationId xmlns:p14="http://schemas.microsoft.com/office/powerpoint/2010/main" val="388620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Terre-Neuve-et-Labrador,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Alb</a:t>
            </a:r>
            <a:r>
              <a:rPr lang="fr-CA" sz="1800">
                <a:effectLst/>
                <a:latin typeface="Calibri" panose="020F0502020204030204" pitchFamily="34" charset="0"/>
                <a:ea typeface="Times New Roman" panose="02020603050405020304" pitchFamily="18" charset="0"/>
                <a:cs typeface="Calibri" panose="020F0502020204030204" pitchFamily="34" charset="0"/>
              </a:rPr>
              <a:t>. : Les données sur les TF ont été extraites de la base de données du programme de dépistage du cancer colorectal de l’Alberta. Les données sur les coloscopies ont été extraites de la BDCP et du SNISA, ainsi que de la base de données des réclamations des médecins, pour l’Alberta.</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Cette analyse excluait les sigmoïdoscopies. Le dépistage opportuniste était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Man. : Les données comprenaient les coloscopies effectuées dans le cadre ou en dehors du programme de dépistage.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Comprenait les personnes ayant reçu un résultat anormal à un test fécal entre janvier 2017 et juin 2019. Les coloscopies ont été décomptées dans les 183 jours ayant suivi le résultat anormal à un test fécal.</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N.-B. : Le programme de dépistage du cancer du côlon n’avait pas été entièrement mis en œuvre, à l’échelle de la province, au cours de la période de référence. Cet indicateur comprenait les personnes qui s’étaient retirées du programme ou n’avaient pas passé de coloscopie.</a:t>
            </a:r>
            <a:br>
              <a:rPr lang="fr-CA" sz="1800">
                <a:effectLst/>
                <a:latin typeface="Calibri" panose="020F0502020204030204" pitchFamily="34" charset="0"/>
                <a:ea typeface="Times New Roman" panose="02020603050405020304" pitchFamily="18" charset="0"/>
                <a:cs typeface="Calibri" panose="020F0502020204030204" pitchFamily="34" charset="0"/>
              </a:rPr>
            </a:br>
            <a:br>
              <a:rPr lang="fr-CA" sz="1800">
                <a:effectLst/>
                <a:latin typeface="Calibri" panose="020F0502020204030204" pitchFamily="34" charset="0"/>
                <a:ea typeface="Times New Roman" panose="02020603050405020304" pitchFamily="18" charset="0"/>
                <a:cs typeface="Calibri" panose="020F0502020204030204" pitchFamily="34" charset="0"/>
              </a:rPr>
            </a:b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15</a:t>
            </a:fld>
            <a:endParaRPr lang="en-US"/>
          </a:p>
        </p:txBody>
      </p:sp>
    </p:spTree>
    <p:extLst>
      <p:ext uri="{BB962C8B-B14F-4D97-AF65-F5344CB8AC3E}">
        <p14:creationId xmlns:p14="http://schemas.microsoft.com/office/powerpoint/2010/main" val="384146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le Yukon,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b="1">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Un cancer colorectal invasif correspondait aux codes CIM-O-3 C18.0, C18.2 à C18.9, C19.9 et C20.9, ainsi qu’à une morphologie indicative du cancer colorectal, confirmée au microscope, avec un rapport de parcours, hors codes histologiques : 9590 à 9989, 8240 à 8246 et 8248 à 8249.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17</a:t>
            </a:fld>
            <a:endParaRPr lang="en-US"/>
          </a:p>
        </p:txBody>
      </p:sp>
    </p:spTree>
    <p:extLst>
      <p:ext uri="{BB962C8B-B14F-4D97-AF65-F5344CB8AC3E}">
        <p14:creationId xmlns:p14="http://schemas.microsoft.com/office/powerpoint/2010/main" val="212701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le Yukon,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Un cancer colorectal invasif correspondait aux codes CIM-O-3 C18.0, C18.2 à C18.9, C19.9 et C20.9, ainsi qu’à une morphologie indicative du cancer colorectal, confirmée au microscope, avec un rapport de parcours, hors codes histologiques : 9590 à 9989, 8240 à 8246 et 8248 à 8249.</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18</a:t>
            </a:fld>
            <a:endParaRPr lang="en-US"/>
          </a:p>
        </p:txBody>
      </p:sp>
    </p:spTree>
    <p:extLst>
      <p:ext uri="{BB962C8B-B14F-4D97-AF65-F5344CB8AC3E}">
        <p14:creationId xmlns:p14="http://schemas.microsoft.com/office/powerpoint/2010/main" val="182837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le Yukon,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Man. : Les données pour le groupe d’âge 60 à 64 ans ont été combinées avec celles du groupe d’âge 55 à 59 ans.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Un cancer colorectal invasif correspondait aux codes CIM-O-3 C18.0, C18.2 à C18.9, C19.9 et C20.9, ainsi qu’à une morphologie indicative du cancer colorectal, confirmée au microscope, avec un rapport de parcours, hors codes histologiques : 9590 à 9989, 8240 à 8246 et 8248 à 8249.</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N.-B. : Les données pour le groupe d’âge 50 à 54 ans ont été combinées avec celles du groupe d’âge 55 à 59 ans.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Î.-P.-É. : Les données pour le groupe d’âge 55 à 59 ans ont été combinées avec celles du groupe d’âge 50 à 54 ans.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19</a:t>
            </a:fld>
            <a:endParaRPr lang="en-US"/>
          </a:p>
        </p:txBody>
      </p:sp>
    </p:spTree>
    <p:extLst>
      <p:ext uri="{BB962C8B-B14F-4D97-AF65-F5344CB8AC3E}">
        <p14:creationId xmlns:p14="http://schemas.microsoft.com/office/powerpoint/2010/main" val="265779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le Yukon,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 Données supprimées en raison de la faiblesse des chiffres</a:t>
            </a:r>
            <a:br>
              <a:rPr lang="fr-CA" sz="1800">
                <a:effectLst/>
                <a:latin typeface="Calibri" panose="020F0502020204030204" pitchFamily="34" charset="0"/>
                <a:ea typeface="Times New Roman" panose="02020603050405020304" pitchFamily="18" charset="0"/>
                <a:cs typeface="Calibri" panose="020F0502020204030204" pitchFamily="34" charset="0"/>
              </a:rPr>
            </a:b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Un cancer colorectal invasif correspondait aux codes CIM-O-3 C18.0, C18.2 à C18.9, C19.9 et C20.9, ainsi qu’à une morphologie indicative du cancer colorectal, confirmée au microscope, avec un rapport de parcours, hors codes histologiques : 9590 à 9989, 8240 à 8246 et 8248 à 8249.</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20</a:t>
            </a:fld>
            <a:endParaRPr lang="en-US"/>
          </a:p>
        </p:txBody>
      </p:sp>
    </p:spTree>
    <p:extLst>
      <p:ext uri="{BB962C8B-B14F-4D97-AF65-F5344CB8AC3E}">
        <p14:creationId xmlns:p14="http://schemas.microsoft.com/office/powerpoint/2010/main" val="181155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le Yukon,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b="1">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Alb</a:t>
            </a:r>
            <a:r>
              <a:rPr lang="fr-CA" sz="1800">
                <a:effectLst/>
                <a:latin typeface="Calibri" panose="020F0502020204030204" pitchFamily="34" charset="0"/>
                <a:ea typeface="Times New Roman" panose="02020603050405020304" pitchFamily="18" charset="0"/>
                <a:cs typeface="Calibri" panose="020F0502020204030204" pitchFamily="34" charset="0"/>
              </a:rPr>
              <a:t>. : Les groupes de stades de cancer ont été définis selon la 7</a:t>
            </a:r>
            <a:r>
              <a:rPr lang="fr-CA" sz="1800" baseline="30000">
                <a:effectLst/>
                <a:latin typeface="Calibri" panose="020F0502020204030204" pitchFamily="34" charset="0"/>
                <a:ea typeface="Times New Roman" panose="02020603050405020304" pitchFamily="18" charset="0"/>
                <a:cs typeface="Calibri" panose="020F0502020204030204" pitchFamily="34" charset="0"/>
              </a:rPr>
              <a:t>e</a:t>
            </a:r>
            <a:r>
              <a:rPr lang="fr-CA" sz="1800">
                <a:effectLst/>
                <a:latin typeface="Calibri" panose="020F0502020204030204" pitchFamily="34" charset="0"/>
                <a:ea typeface="Times New Roman" panose="02020603050405020304" pitchFamily="18" charset="0"/>
                <a:cs typeface="Calibri (Corps)"/>
              </a:rPr>
              <a:t> édition</a:t>
            </a:r>
            <a:r>
              <a:rPr lang="fr-CA" sz="1800">
                <a:effectLst/>
                <a:latin typeface="Calibri" panose="020F0502020204030204" pitchFamily="34" charset="0"/>
                <a:ea typeface="Times New Roman" panose="02020603050405020304" pitchFamily="18" charset="0"/>
                <a:cs typeface="Calibri" panose="020F0502020204030204" pitchFamily="34" charset="0"/>
              </a:rPr>
              <a:t> du </a:t>
            </a:r>
            <a:r>
              <a:rPr lang="fr-CA" sz="1800" err="1">
                <a:effectLst/>
                <a:latin typeface="Calibri" panose="020F0502020204030204" pitchFamily="34" charset="0"/>
                <a:ea typeface="Times New Roman" panose="02020603050405020304" pitchFamily="18" charset="0"/>
                <a:cs typeface="Calibri" panose="020F0502020204030204" pitchFamily="34" charset="0"/>
              </a:rPr>
              <a:t>Staging</a:t>
            </a:r>
            <a:r>
              <a:rPr lang="fr-CA" sz="1800">
                <a:effectLst/>
                <a:latin typeface="Calibri" panose="020F0502020204030204" pitchFamily="34" charset="0"/>
                <a:ea typeface="Times New Roman" panose="02020603050405020304" pitchFamily="18" charset="0"/>
                <a:cs typeface="Calibri" panose="020F0502020204030204" pitchFamily="34" charset="0"/>
              </a:rPr>
              <a:t> Manual de l’AJCC, pour 2016 et 2017. À compter de 2018, on a utilisé la 8</a:t>
            </a:r>
            <a:r>
              <a:rPr lang="fr-CA" sz="1800" baseline="30000">
                <a:effectLst/>
                <a:latin typeface="Calibri" panose="020F0502020204030204" pitchFamily="34" charset="0"/>
                <a:ea typeface="Times New Roman" panose="02020603050405020304" pitchFamily="18" charset="0"/>
                <a:cs typeface="Calibri" panose="020F0502020204030204" pitchFamily="34" charset="0"/>
              </a:rPr>
              <a:t>e</a:t>
            </a:r>
            <a:r>
              <a:rPr lang="fr-CA" sz="1800">
                <a:effectLst/>
                <a:latin typeface="Calibri" panose="020F0502020204030204" pitchFamily="34" charset="0"/>
                <a:ea typeface="Times New Roman" panose="02020603050405020304" pitchFamily="18" charset="0"/>
                <a:cs typeface="Calibri" panose="020F0502020204030204" pitchFamily="34" charset="0"/>
              </a:rPr>
              <a:t> édition.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Man. : Les données pour les stades III et IV ont été combinées en raison de la faiblesse des chiffres. Les cas diagnostiqués avant 2018 ont été classés en utilisant la 7</a:t>
            </a:r>
            <a:r>
              <a:rPr lang="fr-CA" sz="1800" baseline="30000">
                <a:effectLst/>
                <a:latin typeface="Calibri" panose="020F0502020204030204" pitchFamily="34" charset="0"/>
                <a:ea typeface="Times New Roman" panose="02020603050405020304" pitchFamily="18" charset="0"/>
                <a:cs typeface="Calibri" panose="020F0502020204030204" pitchFamily="34" charset="0"/>
              </a:rPr>
              <a:t>e</a:t>
            </a:r>
            <a:r>
              <a:rPr lang="fr-CA" sz="1800">
                <a:effectLst/>
                <a:latin typeface="Calibri" panose="020F0502020204030204" pitchFamily="34" charset="0"/>
                <a:ea typeface="Times New Roman" panose="02020603050405020304" pitchFamily="18" charset="0"/>
                <a:cs typeface="Calibri" panose="020F0502020204030204" pitchFamily="34" charset="0"/>
              </a:rPr>
              <a:t> édition du </a:t>
            </a:r>
            <a:r>
              <a:rPr lang="fr-CA" sz="1800" err="1">
                <a:effectLst/>
                <a:latin typeface="Calibri" panose="020F0502020204030204" pitchFamily="34" charset="0"/>
                <a:ea typeface="Times New Roman" panose="02020603050405020304" pitchFamily="18" charset="0"/>
                <a:cs typeface="Calibri" panose="020F0502020204030204" pitchFamily="34" charset="0"/>
              </a:rPr>
              <a:t>Staging</a:t>
            </a:r>
            <a:r>
              <a:rPr lang="fr-CA" sz="1800">
                <a:effectLst/>
                <a:latin typeface="Calibri" panose="020F0502020204030204" pitchFamily="34" charset="0"/>
                <a:ea typeface="Times New Roman" panose="02020603050405020304" pitchFamily="18" charset="0"/>
                <a:cs typeface="Calibri" panose="020F0502020204030204" pitchFamily="34" charset="0"/>
              </a:rPr>
              <a:t> Manual de l’AJCC; à partir de 2018, on a utilisé la 8</a:t>
            </a:r>
            <a:r>
              <a:rPr lang="fr-CA" sz="1800" baseline="30000">
                <a:effectLst/>
                <a:latin typeface="Calibri" panose="020F0502020204030204" pitchFamily="34" charset="0"/>
                <a:ea typeface="Times New Roman" panose="02020603050405020304" pitchFamily="18" charset="0"/>
                <a:cs typeface="Calibri" panose="020F0502020204030204" pitchFamily="34" charset="0"/>
              </a:rPr>
              <a:t>e</a:t>
            </a:r>
            <a:r>
              <a:rPr lang="fr-CA" sz="1800">
                <a:effectLst/>
                <a:latin typeface="Calibri" panose="020F0502020204030204" pitchFamily="34" charset="0"/>
                <a:ea typeface="Times New Roman" panose="02020603050405020304" pitchFamily="18" charset="0"/>
                <a:cs typeface="Calibri" panose="020F0502020204030204" pitchFamily="34" charset="0"/>
              </a:rPr>
              <a:t> </a:t>
            </a:r>
            <a:r>
              <a:rPr lang="fr-CA" sz="1800">
                <a:effectLst/>
                <a:latin typeface="Calibri" panose="020F0502020204030204" pitchFamily="34" charset="0"/>
                <a:ea typeface="Times New Roman" panose="02020603050405020304" pitchFamily="18" charset="0"/>
                <a:cs typeface="Calibri (Corps)"/>
              </a:rPr>
              <a:t>édition</a:t>
            </a:r>
            <a:r>
              <a:rPr lang="fr-CA" sz="1800">
                <a:effectLst/>
                <a:latin typeface="Calibri" panose="020F0502020204030204" pitchFamily="34" charset="0"/>
                <a:ea typeface="Times New Roman" panose="02020603050405020304" pitchFamily="18" charset="0"/>
                <a:cs typeface="Calibri" panose="020F0502020204030204" pitchFamily="34" charset="0"/>
              </a:rPr>
              <a:t>.</a:t>
            </a:r>
            <a:br>
              <a:rPr lang="fr-CA" sz="1800">
                <a:effectLst/>
                <a:latin typeface="Calibri" panose="020F0502020204030204" pitchFamily="34" charset="0"/>
                <a:ea typeface="Times New Roman" panose="02020603050405020304" pitchFamily="18" charset="0"/>
                <a:cs typeface="Calibri" panose="020F0502020204030204" pitchFamily="34" charset="0"/>
              </a:rPr>
            </a:br>
            <a:r>
              <a:rPr lang="fr-CA" sz="1800">
                <a:effectLst/>
                <a:latin typeface="Calibri" panose="020F0502020204030204" pitchFamily="34" charset="0"/>
                <a:ea typeface="Times New Roman" panose="02020603050405020304" pitchFamily="18" charset="0"/>
                <a:cs typeface="Calibri" panose="020F0502020204030204" pitchFamily="34" charset="0"/>
              </a:rPr>
              <a:t>Ont. : Les données de stadification ont été basées sur la date du diagnostic.</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Î.-P.-É. : Les données pour les stades I et II ont été combinées en raison de la faiblesse des chiffres.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T.-N.-L. : Les données pour les stades III et IV ont été combinées en raison de la faiblesse des chiffres.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22</a:t>
            </a:fld>
            <a:endParaRPr lang="en-US"/>
          </a:p>
        </p:txBody>
      </p:sp>
    </p:spTree>
    <p:extLst>
      <p:ext uri="{BB962C8B-B14F-4D97-AF65-F5344CB8AC3E}">
        <p14:creationId xmlns:p14="http://schemas.microsoft.com/office/powerpoint/2010/main" val="32149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Calibri" panose="020F0502020204030204" pitchFamily="34" charset="0"/>
              </a:rPr>
              <a:t>Les données incluaient l’Alberta, la Saskatchewan, le Nouveau-Brunswick, la Nouvelle-Écosse, l’Île-du-Prince-Édouard et Terre-Neuve-et-Labrador.</a:t>
            </a:r>
          </a:p>
          <a:p>
            <a:pPr marL="0" marR="0">
              <a:lnSpc>
                <a:spcPct val="107000"/>
              </a:lnSpc>
              <a:spcBef>
                <a:spcPts val="0"/>
              </a:spcBef>
              <a:spcAft>
                <a:spcPts val="0"/>
              </a:spcAft>
            </a:pPr>
            <a:br>
              <a:rPr lang="fr-CA" sz="1800">
                <a:effectLst/>
                <a:latin typeface="Calibri" panose="020F0502020204030204" pitchFamily="34" charset="0"/>
                <a:ea typeface="Calibri" panose="020F0502020204030204" pitchFamily="34" charset="0"/>
                <a:cs typeface="Calibri" panose="020F0502020204030204" pitchFamily="34" charset="0"/>
              </a:rPr>
            </a:br>
            <a:r>
              <a:rPr lang="fr-CA" sz="1800">
                <a:effectLst/>
                <a:latin typeface="Calibri" panose="020F0502020204030204" pitchFamily="34" charset="0"/>
                <a:ea typeface="Calibri" panose="020F0502020204030204" pitchFamily="34" charset="0"/>
                <a:cs typeface="Calibri" panose="020F0502020204030204" pitchFamily="34" charset="0"/>
              </a:rPr>
              <a:t>Certains totaux sont inférieurs ou supérieurs à 100 % en raison des arrondis.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r>
              <a:rPr lang="fr-CA" sz="1800">
                <a:effectLst/>
                <a:latin typeface="Calibri" panose="020F0502020204030204" pitchFamily="34" charset="0"/>
                <a:ea typeface="Times New Roman" panose="02020603050405020304" pitchFamily="18" charset="0"/>
              </a:rPr>
              <a:t>Source des données : Agences et programmes provinciaux et territoriaux de lutte contre le cancer.</a:t>
            </a:r>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23</a:t>
            </a:fld>
            <a:endParaRPr lang="en-US"/>
          </a:p>
        </p:txBody>
      </p:sp>
    </p:spTree>
    <p:extLst>
      <p:ext uri="{BB962C8B-B14F-4D97-AF65-F5344CB8AC3E}">
        <p14:creationId xmlns:p14="http://schemas.microsoft.com/office/powerpoint/2010/main" val="101458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Calibri" panose="020F0502020204030204" pitchFamily="34" charset="0"/>
              </a:rPr>
              <a:t>Ont. : </a:t>
            </a:r>
            <a:r>
              <a:rPr lang="fr-CA" sz="1800">
                <a:effectLst/>
                <a:latin typeface="Calibri" panose="020F0502020204030204" pitchFamily="34" charset="0"/>
                <a:ea typeface="Times New Roman" panose="02020603050405020304" pitchFamily="18" charset="0"/>
                <a:cs typeface="Calibri" panose="020F0502020204030204" pitchFamily="34" charset="0"/>
              </a:rPr>
              <a:t>Les hospitalisations pour perforation ont été calculées sur la base des personnes de 18 ans et plus admises à l’hôpital dans les 7 jours ayant suivi leur coloscopie ambulatoire. Les hospitalisations pour saignements ont été calculées sur la base des personnes âgées de plus de 50 ans, admises à l’hôpital dans les 14 jours ayant suivi une coloscopie ambulatoire, lorsqu’au moins un polype avait été retiré au cours de la période de déclaration.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br>
              <a:rPr lang="fr-CA" sz="1800">
                <a:effectLst/>
                <a:latin typeface="Calibri" panose="020F0502020204030204" pitchFamily="34" charset="0"/>
                <a:ea typeface="Times New Roman" panose="02020603050405020304" pitchFamily="18" charset="0"/>
                <a:cs typeface="Calibri" panose="020F0502020204030204" pitchFamily="34" charset="0"/>
              </a:rPr>
            </a:b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13F1E39-3A41-0A4A-BFEA-38E4F95F2B1B}" type="slidenum">
              <a:rPr lang="en-US" smtClean="0"/>
              <a:t>25</a:t>
            </a:fld>
            <a:endParaRPr lang="en-US"/>
          </a:p>
        </p:txBody>
      </p:sp>
    </p:spTree>
    <p:extLst>
      <p:ext uri="{BB962C8B-B14F-4D97-AF65-F5344CB8AC3E}">
        <p14:creationId xmlns:p14="http://schemas.microsoft.com/office/powerpoint/2010/main" val="314595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l’Ontario, le Québec, le Nouveau-Brunswick, Terre-Neuve-et-Labrador, le Yukon, les Territoires du Nord-Ouest, et le Nunavut.</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Calibri" panose="020F0502020204030204" pitchFamily="34" charset="0"/>
                <a:cs typeface="Calibri" panose="020F0502020204030204" pitchFamily="34" charset="0"/>
              </a:rPr>
              <a:t>Sask</a:t>
            </a:r>
            <a:r>
              <a:rPr lang="fr-CA" sz="1800">
                <a:effectLst/>
                <a:latin typeface="Calibri" panose="020F0502020204030204" pitchFamily="34" charset="0"/>
                <a:ea typeface="Calibri" panose="020F0502020204030204" pitchFamily="34"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Calibri" panose="020F0502020204030204" pitchFamily="34" charset="0"/>
              </a:rPr>
              <a:t>Man. : L’âge a été calculé à la date du dernier TF ayant donné des résultats négatifs analysé en 2014 ou en 2015.</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13F1E39-3A41-0A4A-BFEA-38E4F95F2B1B}" type="slidenum">
              <a:rPr lang="en-US" smtClean="0"/>
              <a:t>27</a:t>
            </a:fld>
            <a:endParaRPr lang="en-US"/>
          </a:p>
        </p:txBody>
      </p:sp>
    </p:spTree>
    <p:extLst>
      <p:ext uri="{BB962C8B-B14F-4D97-AF65-F5344CB8AC3E}">
        <p14:creationId xmlns:p14="http://schemas.microsoft.com/office/powerpoint/2010/main" val="90658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https://cdn.cancer.ca/-/media/files/research/cancer-statistics/2019-statistics/canadian-cancer-statistics-2019-en.pdf</a:t>
            </a:r>
          </a:p>
        </p:txBody>
      </p:sp>
      <p:sp>
        <p:nvSpPr>
          <p:cNvPr id="4" name="Slide Number Placeholder 3"/>
          <p:cNvSpPr>
            <a:spLocks noGrp="1"/>
          </p:cNvSpPr>
          <p:nvPr>
            <p:ph type="sldNum" sz="quarter" idx="5"/>
          </p:nvPr>
        </p:nvSpPr>
        <p:spPr/>
        <p:txBody>
          <a:bodyPr/>
          <a:lstStyle/>
          <a:p>
            <a:fld id="{613F1E39-3A41-0A4A-BFEA-38E4F95F2B1B}" type="slidenum">
              <a:rPr lang="en-US" smtClean="0"/>
              <a:t>3</a:t>
            </a:fld>
            <a:endParaRPr lang="en-US"/>
          </a:p>
        </p:txBody>
      </p:sp>
    </p:spTree>
    <p:extLst>
      <p:ext uri="{BB962C8B-B14F-4D97-AF65-F5344CB8AC3E}">
        <p14:creationId xmlns:p14="http://schemas.microsoft.com/office/powerpoint/2010/main" val="334803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incluent le Saskatchewan et l’Île-du-Prince-Édouard combinés.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13F1E39-3A41-0A4A-BFEA-38E4F95F2B1B}" type="slidenum">
              <a:rPr lang="en-US" smtClean="0"/>
              <a:t>28</a:t>
            </a:fld>
            <a:endParaRPr lang="en-US"/>
          </a:p>
        </p:txBody>
      </p:sp>
    </p:spTree>
    <p:extLst>
      <p:ext uri="{BB962C8B-B14F-4D97-AF65-F5344CB8AC3E}">
        <p14:creationId xmlns:p14="http://schemas.microsoft.com/office/powerpoint/2010/main" val="812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comprennent l’ensemble des provinces et des territoires, sauf le Québec.</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a:t>
            </a:fld>
            <a:endParaRPr lang="en-US"/>
          </a:p>
        </p:txBody>
      </p:sp>
    </p:spTree>
    <p:extLst>
      <p:ext uri="{BB962C8B-B14F-4D97-AF65-F5344CB8AC3E}">
        <p14:creationId xmlns:p14="http://schemas.microsoft.com/office/powerpoint/2010/main" val="275138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comprennent l’ensemble des provinces et des territoires, sauf le Québec.</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5</a:t>
            </a:fld>
            <a:endParaRPr lang="en-US"/>
          </a:p>
        </p:txBody>
      </p:sp>
    </p:spTree>
    <p:extLst>
      <p:ext uri="{BB962C8B-B14F-4D97-AF65-F5344CB8AC3E}">
        <p14:creationId xmlns:p14="http://schemas.microsoft.com/office/powerpoint/2010/main" val="171792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br>
              <a:rPr lang="fr-CA" sz="1800">
                <a:effectLst/>
                <a:latin typeface="Calibri" panose="020F0502020204030204" pitchFamily="34" charset="0"/>
                <a:ea typeface="Times New Roman" panose="02020603050405020304" pitchFamily="18" charset="0"/>
                <a:cs typeface="Calibri" panose="020F0502020204030204" pitchFamily="34" charset="0"/>
              </a:rPr>
            </a:b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Le dépistage opportuniste a été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Man. : Les données comprenaient les RSOS effectuées dans le cadre du programme ayant débouché sur un résultat « réussi » et les RSOS effectuées hors programme dont le résultat était inconnu et dont on supposait qu’il était « réussi ». Le numérateur comprenait un sous-ensemble de tests fécaux effectués dans la province (ceux pour lesquels les données étaient disponibles).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Les personnes étaient considérées comme admissibles au dépistage si elles étaient âgées de 50 à 74 ans, sans antécédents de cancer colorectal ou de colectomie totale, ou si elles n’avaient subi ni coloscopie ni sigmoïdoscopie à sonde souple au cours des 10 ans ayant précédé le 1</a:t>
            </a:r>
            <a:r>
              <a:rPr lang="fr-CA" sz="1800" baseline="30000">
                <a:effectLst/>
                <a:latin typeface="Calibri" panose="020F0502020204030204" pitchFamily="34" charset="0"/>
                <a:ea typeface="Times New Roman" panose="02020603050405020304" pitchFamily="18" charset="0"/>
                <a:cs typeface="Calibri" panose="020F0502020204030204" pitchFamily="34" charset="0"/>
              </a:rPr>
              <a:t>er</a:t>
            </a:r>
            <a:r>
              <a:rPr lang="fr-CA" sz="1800">
                <a:effectLst/>
                <a:latin typeface="Calibri" panose="020F0502020204030204" pitchFamily="34" charset="0"/>
                <a:ea typeface="Times New Roman" panose="02020603050405020304" pitchFamily="18" charset="0"/>
                <a:cs typeface="Calibri" panose="020F0502020204030204" pitchFamily="34" charset="0"/>
              </a:rPr>
              <a:t> janvier 2017. Les « TF réussis » incluaient les TF ayant débouché sur des résultats « positifs réussis » et « négatifs réussis », ainsi que sur des résultats « inconnus » ayant été recensés dans la base de données des réclamations de l’Assurance-santé de l’Ontario.</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Qc : Les données reflétaient uniquement le dépistage opportuniste, car le programme de dépistage n’avait pas encore été mis en œuvre. La population admissible au dépistage, inscrite au dénominateur, correspondait aux projections démographiques de 2011 à 2036 (séries produites en novembre 2014) par l’Institut de la statistique du Québec.</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N.-B. : Le programme de dépistage du cancer du côlon n’avait pas été entièrement mis en œuvre, à l’échelle de la province, au cours de la période de référence.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T.-N.-L. : Le programme de dépistage dispose d’un système basé sur des accès directs et des aiguillages par les fournisseurs de soins.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Yn</a:t>
            </a:r>
            <a:r>
              <a:rPr lang="fr-CA" sz="1800">
                <a:effectLst/>
                <a:latin typeface="Calibri" panose="020F0502020204030204" pitchFamily="34" charset="0"/>
                <a:ea typeface="Times New Roman" panose="02020603050405020304" pitchFamily="18" charset="0"/>
                <a:cs typeface="Calibri" panose="020F0502020204030204" pitchFamily="34" charset="0"/>
              </a:rPr>
              <a:t> : La population admissible au dépistage, pour chaque groupe d’âge, correspondait à la population moyenne de 2017 et 2018 provenant du Bureau des statistiques du Yukon.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T.N.-O. : La population admissible au dépistage, inscrite au dénominateur, correspondait aux estimations de la population de juillet 2018 provenant du Bureau des statistiques des Territoires du Nord-Ouest.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7</a:t>
            </a:fld>
            <a:endParaRPr lang="en-US"/>
          </a:p>
        </p:txBody>
      </p:sp>
    </p:spTree>
    <p:extLst>
      <p:ext uri="{BB962C8B-B14F-4D97-AF65-F5344CB8AC3E}">
        <p14:creationId xmlns:p14="http://schemas.microsoft.com/office/powerpoint/2010/main" val="200131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Calibri" panose="020F0502020204030204" pitchFamily="34" charset="0"/>
              </a:rPr>
              <a:t>Les données incluaient l’Alberta, la Saskatchewan, le Manitoba, l’Ontario, le Québec, le Nouveau-Brunswick, la Nouvelle-Écosse, l’Île-du-Prince-Édouard, Terre-Neuve-et-Labrador, le Yukon et les Territoires du Nord-Ouest.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8</a:t>
            </a:fld>
            <a:endParaRPr lang="en-US"/>
          </a:p>
        </p:txBody>
      </p:sp>
    </p:spTree>
    <p:extLst>
      <p:ext uri="{BB962C8B-B14F-4D97-AF65-F5344CB8AC3E}">
        <p14:creationId xmlns:p14="http://schemas.microsoft.com/office/powerpoint/2010/main" val="269548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l’Alberta, l’Ontario, le Québec, Terre-Neuve-et-Labrador, les Territoires du Nord-Ouest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Man. : L’âge a été calculé à la date de la première RSOS réussie analysée au cours de la période de 30 mois. Pour les personnes sans RSOS réussie au cours de la période de 30 mois, l’âge a été calculé à la date à laquelle la première invitation a été postée au cours de la période de deux ans.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N.-B. : Le programme de dépistage du cancer du côlon n’avait pas été entièrement mis en œuvre, à l’échelle de la province, au cours de la période de référence.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Î.-P.-É. : Il existe un système d’invitation à l’échelle de l’ensemble de la population. L’invitation s’adresse aux personnes n’ayant pas d’antécédents de dépistage par </a:t>
            </a:r>
            <a:r>
              <a:rPr lang="fr-CA" sz="1800" err="1">
                <a:effectLst/>
                <a:latin typeface="Calibri" panose="020F0502020204030204" pitchFamily="34" charset="0"/>
                <a:ea typeface="Calibri" panose="020F0502020204030204" pitchFamily="34" charset="0"/>
                <a:cs typeface="Arial" panose="020B0604020202020204" pitchFamily="34" charset="0"/>
              </a:rPr>
              <a:t>TFi</a:t>
            </a:r>
            <a:r>
              <a:rPr lang="fr-CA" sz="1800">
                <a:effectLst/>
                <a:latin typeface="Calibri" panose="020F0502020204030204" pitchFamily="34" charset="0"/>
                <a:ea typeface="Calibri" panose="020F0502020204030204" pitchFamily="34" charset="0"/>
                <a:cs typeface="Arial" panose="020B0604020202020204" pitchFamily="34" charset="0"/>
              </a:rPr>
              <a:t> : nouveaux résidents de la province, âgés de 50 à 74 ans, ou personnes ayant récemment eu 50 ans, 55 ans, 60 ans, 65 ans ou 70 ans. Environ 18 % des invitations par courrier sont renvoyées au programme en raison d’une adresse invalide.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Calibri" panose="020F0502020204030204" pitchFamily="34" charset="0"/>
                <a:cs typeface="Arial" panose="020B0604020202020204" pitchFamily="34" charset="0"/>
              </a:rPr>
              <a:t>Yn</a:t>
            </a:r>
            <a:r>
              <a:rPr lang="fr-CA" sz="1800">
                <a:effectLst/>
                <a:latin typeface="Calibri" panose="020F0502020204030204" pitchFamily="34" charset="0"/>
                <a:ea typeface="Calibri" panose="020F0502020204030204" pitchFamily="34" charset="0"/>
                <a:cs typeface="Arial" panose="020B0604020202020204" pitchFamily="34" charset="0"/>
              </a:rPr>
              <a:t> : Il n’y a pas de processus d’invitation à l’échelle de la population, en raison de la capacité disponible. On estime qu’il y a un plus grand nombre d’hommes et de femmes qui ont été invités du 1</a:t>
            </a:r>
            <a:r>
              <a:rPr lang="fr-CA" sz="1800" baseline="30000">
                <a:effectLst/>
                <a:latin typeface="Calibri" panose="020F0502020204030204" pitchFamily="34" charset="0"/>
                <a:ea typeface="Calibri" panose="020F0502020204030204" pitchFamily="34" charset="0"/>
                <a:cs typeface="Arial" panose="020B0604020202020204" pitchFamily="34" charset="0"/>
              </a:rPr>
              <a:t>er</a:t>
            </a:r>
            <a:r>
              <a:rPr lang="fr-CA" sz="1800">
                <a:effectLst/>
                <a:latin typeface="Calibri" panose="020F0502020204030204" pitchFamily="34" charset="0"/>
                <a:ea typeface="Calibri" panose="020F0502020204030204" pitchFamily="34" charset="0"/>
                <a:cs typeface="Arial" panose="020B0604020202020204" pitchFamily="34" charset="0"/>
              </a:rPr>
              <a:t> janvier 2017 au 31 décembre 2018, c’est-à-dire que les fournisseurs de soins de santé ont invité plus de personnes à participer au programme, sans que ces dernières ne soient effectivement enregistrées, entraînant, mathématiquement, un taux de participation plus élevé.</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tabLst>
                <a:tab pos="1242060" algn="l"/>
              </a:tabLs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9</a:t>
            </a:fld>
            <a:endParaRPr lang="en-US"/>
          </a:p>
        </p:txBody>
      </p:sp>
    </p:spTree>
    <p:extLst>
      <p:ext uri="{BB962C8B-B14F-4D97-AF65-F5344CB8AC3E}">
        <p14:creationId xmlns:p14="http://schemas.microsoft.com/office/powerpoint/2010/main" val="224973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fr-FR" sz="2800" b="0" i="0" dirty="0">
                <a:solidFill>
                  <a:srgbClr val="555555"/>
                </a:solidFill>
                <a:effectLst/>
                <a:latin typeface="Montserrat" panose="00000500000000000000" pitchFamily="2" charset="0"/>
              </a:rPr>
              <a:t>Les données ne sont pas disponibles pour la Colombie-Britannique, l’Alberta, l’Ontario, le Québec, Terre-Neuve-et-Labrador, les Territoires du Nord-Ouest et le Nunavut.</a:t>
            </a:r>
          </a:p>
          <a:p>
            <a:pPr marL="0" marR="0">
              <a:lnSpc>
                <a:spcPct val="107000"/>
              </a:lnSpc>
              <a:spcBef>
                <a:spcPts val="0"/>
              </a:spcBef>
              <a:spcAft>
                <a:spcPts val="800"/>
              </a:spcAft>
              <a:tabLst>
                <a:tab pos="124206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Man. : Une personne était considérée comme non admissible et était donc exclue du calcul si l’un quelconque des événements suivants s’était produit : (1) décès, avant fin 2018; (2) arrêt de l’assurance-maladie provinciale, avant fin 2018; (3) diagnostic de cancer, avant fin 2018; (4) pas de dossier démographique dans le registre </a:t>
            </a:r>
            <a:r>
              <a:rPr lang="fr-CA" sz="1800" dirty="0" err="1">
                <a:effectLst/>
                <a:latin typeface="Calibri" panose="020F0502020204030204" pitchFamily="34" charset="0"/>
                <a:ea typeface="Times New Roman" panose="02020603050405020304" pitchFamily="18" charset="0"/>
                <a:cs typeface="Calibri" panose="020F0502020204030204" pitchFamily="34" charset="0"/>
              </a:rPr>
              <a:t>ColonCheck</a:t>
            </a:r>
            <a:r>
              <a:rPr lang="fr-CA" sz="1800" dirty="0">
                <a:effectLst/>
                <a:latin typeface="Calibri" panose="020F0502020204030204" pitchFamily="34" charset="0"/>
                <a:ea typeface="Times New Roman" panose="02020603050405020304" pitchFamily="18" charset="0"/>
                <a:cs typeface="Calibri" panose="020F0502020204030204" pitchFamily="34" charset="0"/>
              </a:rPr>
              <a:t>, avant fin 2018; (5) décision de non-participation à </a:t>
            </a:r>
            <a:r>
              <a:rPr lang="fr-CA" sz="1800" dirty="0" err="1">
                <a:effectLst/>
                <a:latin typeface="Calibri" panose="020F0502020204030204" pitchFamily="34" charset="0"/>
                <a:ea typeface="Times New Roman" panose="02020603050405020304" pitchFamily="18" charset="0"/>
                <a:cs typeface="Calibri" panose="020F0502020204030204" pitchFamily="34" charset="0"/>
              </a:rPr>
              <a:t>ColonCheck</a:t>
            </a:r>
            <a:r>
              <a:rPr lang="fr-CA"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Ont. : Les personnes dont le numéro d’assurance-maladie ou la date de naissance étaient manquants ou invalides, ainsi que les non-résidents de l’Ontario étaient exclus. Les personnes étaient considérées comme « admissibles au dépistage » si elles avaient entre 50 et 74 ans, au 1</a:t>
            </a:r>
            <a:r>
              <a:rPr lang="fr-CA"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CA" sz="1800" dirty="0">
                <a:effectLst/>
                <a:latin typeface="Calibri" panose="020F0502020204030204" pitchFamily="34" charset="0"/>
                <a:ea typeface="Times New Roman" panose="02020603050405020304" pitchFamily="18" charset="0"/>
                <a:cs typeface="Calibri" panose="020F0502020204030204" pitchFamily="34" charset="0"/>
              </a:rPr>
              <a:t> janvier 2018, sans avoir de cancer colorectal ni subi de colectomie totale, avant le 1</a:t>
            </a:r>
            <a:r>
              <a:rPr lang="fr-CA"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CA" sz="1800" dirty="0">
                <a:effectLst/>
                <a:latin typeface="Calibri" panose="020F0502020204030204" pitchFamily="34" charset="0"/>
                <a:ea typeface="Times New Roman" panose="02020603050405020304" pitchFamily="18" charset="0"/>
                <a:cs typeface="Calibri" panose="020F0502020204030204" pitchFamily="34" charset="0"/>
              </a:rPr>
              <a:t> janvier 2018.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Î.-P.-É. : Les données concernaient 2019. Une personne était considérée comme ayant dépassé l’échéance si elle n’avait pas subi de </a:t>
            </a:r>
            <a:r>
              <a:rPr lang="fr-CA" sz="1800" dirty="0" err="1">
                <a:effectLst/>
                <a:latin typeface="Calibri" panose="020F0502020204030204" pitchFamily="34" charset="0"/>
                <a:ea typeface="Times New Roman" panose="02020603050405020304" pitchFamily="18" charset="0"/>
                <a:cs typeface="Calibri" panose="020F0502020204030204" pitchFamily="34" charset="0"/>
              </a:rPr>
              <a:t>TFi</a:t>
            </a:r>
            <a:r>
              <a:rPr lang="fr-CA" sz="1800" dirty="0">
                <a:effectLst/>
                <a:latin typeface="Calibri" panose="020F0502020204030204" pitchFamily="34" charset="0"/>
                <a:ea typeface="Times New Roman" panose="02020603050405020304" pitchFamily="18" charset="0"/>
                <a:cs typeface="Calibri" panose="020F0502020204030204" pitchFamily="34" charset="0"/>
              </a:rPr>
              <a:t> au cours des deux années et demie précédentes, ou si elle n’avait pas subi de coloscopie ou de sigmoïdoscopie au cours des dix dernières années. Les personnes atteintes d’un cancer colorectal ont été retirées. Les données peuvent inclure des tests diagnostiques pour les personnes symptomatiques.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err="1">
                <a:effectLst/>
                <a:latin typeface="Calibri" panose="020F0502020204030204" pitchFamily="34" charset="0"/>
                <a:ea typeface="Times New Roman" panose="02020603050405020304" pitchFamily="18" charset="0"/>
                <a:cs typeface="Calibri" panose="020F0502020204030204" pitchFamily="34" charset="0"/>
              </a:rPr>
              <a:t>Yn</a:t>
            </a:r>
            <a:r>
              <a:rPr lang="fr-CA" sz="1800" dirty="0">
                <a:effectLst/>
                <a:latin typeface="Calibri" panose="020F0502020204030204" pitchFamily="34" charset="0"/>
                <a:ea typeface="Times New Roman" panose="02020603050405020304" pitchFamily="18" charset="0"/>
                <a:cs typeface="Calibri" panose="020F0502020204030204" pitchFamily="34" charset="0"/>
              </a:rPr>
              <a:t> : La population admissible a été estimée à partir des données du Bureau de la statistique du Yukon, au 31 décembre 2018. La population dont l’échéance était dépassée correspondait à la population admissible diminuée du nombre de personnes ayant subi un </a:t>
            </a:r>
            <a:r>
              <a:rPr lang="fr-CA" sz="1800" dirty="0" err="1">
                <a:effectLst/>
                <a:latin typeface="Calibri" panose="020F0502020204030204" pitchFamily="34" charset="0"/>
                <a:ea typeface="Times New Roman" panose="02020603050405020304" pitchFamily="18" charset="0"/>
                <a:cs typeface="Calibri" panose="020F0502020204030204" pitchFamily="34" charset="0"/>
              </a:rPr>
              <a:t>TFi</a:t>
            </a:r>
            <a:r>
              <a:rPr lang="fr-CA" sz="1800" dirty="0">
                <a:effectLst/>
                <a:latin typeface="Calibri" panose="020F0502020204030204" pitchFamily="34" charset="0"/>
                <a:ea typeface="Times New Roman" panose="02020603050405020304" pitchFamily="18" charset="0"/>
                <a:cs typeface="Calibri" panose="020F0502020204030204" pitchFamily="34" charset="0"/>
              </a:rPr>
              <a:t> au cours des deux années précédentes ET de celles ayant subi une coloscopie ou une sigmoïdoscopie au cours des dix dernières années.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dirty="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10</a:t>
            </a:fld>
            <a:endParaRPr lang="en-US"/>
          </a:p>
        </p:txBody>
      </p:sp>
    </p:spTree>
    <p:extLst>
      <p:ext uri="{BB962C8B-B14F-4D97-AF65-F5344CB8AC3E}">
        <p14:creationId xmlns:p14="http://schemas.microsoft.com/office/powerpoint/2010/main" val="309901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CA" sz="1800">
                <a:effectLst/>
                <a:latin typeface="Calibri" panose="020F0502020204030204" pitchFamily="34" charset="0"/>
                <a:ea typeface="Calibri" panose="020F0502020204030204" pitchFamily="34" charset="0"/>
                <a:cs typeface="Arial" panose="020B0604020202020204" pitchFamily="34" charset="0"/>
              </a:rPr>
              <a:t>Les données ne sont pas disponibles pour la Colombie-Britannique, le Québec, Terre-Neuve-et-Labrador, et le Nunavut.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800" b="1">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Alb</a:t>
            </a:r>
            <a:r>
              <a:rPr lang="fr-CA" sz="1800">
                <a:effectLst/>
                <a:latin typeface="Calibri" panose="020F0502020204030204" pitchFamily="34" charset="0"/>
                <a:ea typeface="Times New Roman" panose="02020603050405020304" pitchFamily="18" charset="0"/>
                <a:cs typeface="Calibri" panose="020F0502020204030204" pitchFamily="34" charset="0"/>
              </a:rPr>
              <a:t>. : Les données sur les TF ont été extraites de la base de données du programme de dépistage du cancer colorectal de l’Alberta. Les données sur les coloscopies ont été extraites de la Base de données sur les congés des patients (BDCP) et du Système national d’information sur les soins ambulatoires (SNISA), ainsi que de la base de données des réclamations des médecins, pour l’Alberta.</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err="1">
                <a:effectLst/>
                <a:latin typeface="Calibri" panose="020F0502020204030204" pitchFamily="34" charset="0"/>
                <a:ea typeface="Times New Roman" panose="02020603050405020304" pitchFamily="18" charset="0"/>
                <a:cs typeface="Calibri" panose="020F0502020204030204" pitchFamily="34" charset="0"/>
              </a:rPr>
              <a:t>Sask</a:t>
            </a:r>
            <a:r>
              <a:rPr lang="fr-CA" sz="1800">
                <a:effectLst/>
                <a:latin typeface="Calibri" panose="020F0502020204030204" pitchFamily="34" charset="0"/>
                <a:ea typeface="Times New Roman" panose="02020603050405020304" pitchFamily="18" charset="0"/>
                <a:cs typeface="Calibri" panose="020F0502020204030204" pitchFamily="34" charset="0"/>
              </a:rPr>
              <a:t>. : Cette analyse excluait les sigmoïdoscopies. Le dépistage opportuniste était inclus dans cette analyse.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Ont. : Comprenait les personnes ayant reçu un résultat anormal à un test fécal entre janvier 2017 et juin 2019. Les coloscopies ont été décomptées dans les 183 jours ayant suivi le résultat anormal au test fécal.</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N.-B. : Le programme de dépistage du cancer du côlon n’avait pas été entièrement mis en œuvre, à l’échelle de la province, au cours de la période de référence. Cet indicateur comprenait les personnes qui s’étaient retirées du programme ou n’avaient pas passé de coloscopie.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800">
                <a:effectLst/>
                <a:latin typeface="Calibri" panose="020F0502020204030204" pitchFamily="34" charset="0"/>
                <a:ea typeface="Times New Roman" panose="02020603050405020304" pitchFamily="18" charset="0"/>
                <a:cs typeface="Calibri" panose="020F0502020204030204" pitchFamily="34" charset="0"/>
              </a:rPr>
              <a:t>Source des données : Agences et programmes provinciaux et territoriaux de lutte contre le cancer.</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12</a:t>
            </a:fld>
            <a:endParaRPr lang="en-US"/>
          </a:p>
        </p:txBody>
      </p:sp>
    </p:spTree>
    <p:extLst>
      <p:ext uri="{BB962C8B-B14F-4D97-AF65-F5344CB8AC3E}">
        <p14:creationId xmlns:p14="http://schemas.microsoft.com/office/powerpoint/2010/main" val="4098279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2021-11-02</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6"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4"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2"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0"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3"/>
            <a:ext cx="2438086"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40522"/>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7"/>
            <a:ext cx="2438298"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7"/>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49"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3"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7"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599"/>
            <a:ext cx="2438086"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33598"/>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3"/>
            <a:ext cx="2438298"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3"/>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0"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0"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8"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2"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4"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69"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8"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2"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0"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8"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2"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2"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8"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2"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0"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8"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7"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4"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0"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2"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3"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2"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3"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4" y="5993296"/>
            <a:ext cx="11218986"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39" y="6356350"/>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2" y="492185"/>
            <a:ext cx="7004538"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2" y="1825625"/>
            <a:ext cx="7004538"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3" y="1782396"/>
            <a:ext cx="5072630"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8"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8"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7"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8"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6"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2"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8" y="1922580"/>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2"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8"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0" y="242667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599" y="23837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4" y="235303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5"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5"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2021-11-02</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tnershipagainstcancer.ca/fr/topics/colorectal-indicators-2017-201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noGrp="1"/>
          </p:cNvSpPr>
          <p:nvPr>
            <p:ph type="title" idx="4294967295"/>
          </p:nvPr>
        </p:nvSpPr>
        <p:spPr>
          <a:xfrm>
            <a:off x="1524000" y="2792024"/>
            <a:ext cx="9952892" cy="1782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4800"/>
              </a:lnSpc>
              <a:spcBef>
                <a:spcPct val="0"/>
              </a:spcBef>
              <a:spcAft>
                <a:spcPts val="0"/>
              </a:spcAft>
              <a:buClrTx/>
              <a:buSzTx/>
              <a:buFontTx/>
              <a:buNone/>
              <a:tabLst/>
              <a:defRPr/>
            </a:pPr>
            <a:r>
              <a:rPr kumimoji="0" lang="fr-FR" sz="4000" b="0" i="0" u="none" strike="noStrike" kern="1200" cap="none" spc="0" normalizeH="0" baseline="0" noProof="0" dirty="0">
                <a:ln>
                  <a:noFill/>
                </a:ln>
                <a:solidFill>
                  <a:srgbClr val="FEFFFE"/>
                </a:solidFill>
                <a:effectLst/>
                <a:uLnTx/>
                <a:uFillTx/>
                <a:latin typeface="ITC New Baskerville" pitchFamily="50" charset="0"/>
                <a:ea typeface="+mj-ea"/>
                <a:cs typeface="+mj-cs"/>
              </a:rPr>
              <a:t>Surveillance et évaluation des indicateurs de la qualité du dépistage du cancer colorectal</a:t>
            </a:r>
            <a:endParaRPr kumimoji="0" lang="en-US" sz="4000" b="0" i="0" u="none" strike="noStrike" kern="1200" cap="none" spc="0" normalizeH="0" baseline="0" noProof="0" dirty="0">
              <a:ln>
                <a:noFill/>
              </a:ln>
              <a:solidFill>
                <a:srgbClr val="FEFFFE"/>
              </a:solidFill>
              <a:effectLst/>
              <a:uLnTx/>
              <a:uFillTx/>
              <a:latin typeface="ITC New Baskerville" pitchFamily="50" charset="0"/>
              <a:ea typeface="+mj-ea"/>
              <a:cs typeface="+mj-cs"/>
            </a:endParaRPr>
          </a:p>
        </p:txBody>
      </p:sp>
      <p:sp>
        <p:nvSpPr>
          <p:cNvPr id="3" name="TextBox 2">
            <a:extLst>
              <a:ext uri="{FF2B5EF4-FFF2-40B4-BE49-F238E27FC236}">
                <a16:creationId xmlns:a16="http://schemas.microsoft.com/office/drawing/2014/main" id="{CCA86FDA-746D-4873-8337-DB2EC62EF92B}"/>
              </a:ext>
            </a:extLst>
          </p:cNvPr>
          <p:cNvSpPr txBox="1"/>
          <p:nvPr/>
        </p:nvSpPr>
        <p:spPr>
          <a:xfrm>
            <a:off x="1524000" y="4943255"/>
            <a:ext cx="8174477" cy="1754326"/>
          </a:xfrm>
          <a:prstGeom prst="rect">
            <a:avLst/>
          </a:prstGeom>
          <a:noFill/>
        </p:spPr>
        <p:txBody>
          <a:bodyPr wrap="square" rtlCol="0">
            <a:spAutoFit/>
          </a:bodyPr>
          <a:lstStyle/>
          <a:p>
            <a:r>
              <a:rPr lang="en-US" dirty="0"/>
              <a:t>Lien </a:t>
            </a:r>
            <a:r>
              <a:rPr lang="en-US" dirty="0" err="1"/>
              <a:t>vers</a:t>
            </a:r>
            <a:r>
              <a:rPr lang="en-US" dirty="0"/>
              <a:t> le rapport </a:t>
            </a:r>
            <a:r>
              <a:rPr lang="en-US"/>
              <a:t>: </a:t>
            </a:r>
          </a:p>
          <a:p>
            <a:r>
              <a:rPr lang="en-US">
                <a:hlinkClick r:id="rId3"/>
              </a:rPr>
              <a:t>https</a:t>
            </a:r>
            <a:r>
              <a:rPr lang="en-US" dirty="0">
                <a:hlinkClick r:id="rId3"/>
              </a:rPr>
              <a:t>://www.partnershipagainstcancer.ca/fr/topics/colorectal-indicators-2017-2018/</a:t>
            </a:r>
            <a:r>
              <a:rPr lang="en-US" dirty="0"/>
              <a:t> </a:t>
            </a:r>
          </a:p>
          <a:p>
            <a:endParaRPr lang="en-US" dirty="0"/>
          </a:p>
          <a:p>
            <a:r>
              <a:rPr lang="fr-FR" dirty="0"/>
              <a:t>Citation suggérée : Partenariat canadien contre le cancer. Suivi et évaluation des indicateurs de qualité du dépistage du cancer colorectal. Toronto : Partenariat canadien contre le cancer; 2021.</a:t>
            </a: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249508" y="6238909"/>
            <a:ext cx="2227384" cy="32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cap="all" err="1">
                <a:solidFill>
                  <a:srgbClr val="0070C0"/>
                </a:solidFill>
                <a:latin typeface="Montserrat SemiBold" pitchFamily="2" charset="77"/>
              </a:rPr>
              <a:t>Octobre</a:t>
            </a:r>
            <a:r>
              <a:rPr lang="en-US" sz="1400" b="1" cap="all">
                <a:solidFill>
                  <a:srgbClr val="0070C0"/>
                </a:solidFill>
                <a:latin typeface="Montserrat SemiBold" pitchFamily="2" charset="77"/>
              </a:rPr>
              <a:t> 2021</a:t>
            </a:r>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Pourcentage de personnes de 50 à 74 ans dont l’échéance de dépistage du cancer colorectal était dépassée, par province et par territoire, en 2018</a:t>
            </a:r>
          </a:p>
        </p:txBody>
      </p:sp>
      <p:pic>
        <p:nvPicPr>
          <p:cNvPr id="6" name="Picture 5" descr="Ce graphique montre le pourcentage de personnes dont l’échéance de dépistage du cancer colorectal était dépassée, par province et par territoire, comme suit :&#10;&#10;Manitoba : 46 %&#10;Ontario : 37 %&#10;Île-du-Prince-Édouard : 40 %&#10;Yukon : 77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155938" y="1713156"/>
            <a:ext cx="9880124" cy="4505336"/>
          </a:xfrm>
          <a:prstGeom prst="rect">
            <a:avLst/>
          </a:prstGeom>
        </p:spPr>
      </p:pic>
    </p:spTree>
    <p:extLst>
      <p:ext uri="{BB962C8B-B14F-4D97-AF65-F5344CB8AC3E}">
        <p14:creationId xmlns:p14="http://schemas.microsoft.com/office/powerpoint/2010/main" val="79668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fr-FR"/>
              <a:t>Taux de coloscopie de suivi</a:t>
            </a:r>
            <a:endParaRPr lang="en-US"/>
          </a:p>
        </p:txBody>
      </p:sp>
    </p:spTree>
    <p:extLst>
      <p:ext uri="{BB962C8B-B14F-4D97-AF65-F5344CB8AC3E}">
        <p14:creationId xmlns:p14="http://schemas.microsoft.com/office/powerpoint/2010/main" val="175184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Pourcentage de recours à une coloscopie dans les 180 jours suivant un résultat anormal à un test fécal, chez les personnes âgées de 50 à 74 ans, par province et par territoire, pour les années de dépistage 2017 et 2018</a:t>
            </a:r>
            <a:endParaRPr lang="en-US" sz="2400" dirty="0"/>
          </a:p>
        </p:txBody>
      </p:sp>
      <p:pic>
        <p:nvPicPr>
          <p:cNvPr id="6" name="Picture 5" descr="Ce graphique montre le pourcentage de recours à une coloscopie suivant un résultat anormal à un test fécal, par province et par territoire, comme suit :&#10;&#10;Alberta : 70 %&#10;Saskatchewan : 81 %&#10;Manitoba : 87 %&#10;Ontario : 82 %&#10;Nouveau-Brunswick : 84 %&#10;Nouvelle-Écosse : 61 %&#10;Île-du-Prince-Édouard : 81 %&#10;Terre-Neuve-et-Labrador : 96 %&#10;Yukon : 65 %&#10;L’objectif est indiqué à 85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381857" y="1370256"/>
            <a:ext cx="9428286" cy="5119559"/>
          </a:xfrm>
          <a:prstGeom prst="rect">
            <a:avLst/>
          </a:prstGeom>
        </p:spPr>
      </p:pic>
    </p:spTree>
    <p:extLst>
      <p:ext uri="{BB962C8B-B14F-4D97-AF65-F5344CB8AC3E}">
        <p14:creationId xmlns:p14="http://schemas.microsoft.com/office/powerpoint/2010/main" val="159576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err="1"/>
              <a:t>Délai</a:t>
            </a:r>
            <a:r>
              <a:rPr lang="en-US"/>
              <a:t> </a:t>
            </a:r>
            <a:r>
              <a:rPr lang="en-US" err="1"/>
              <a:t>d’attente</a:t>
            </a:r>
            <a:endParaRPr lang="en-US"/>
          </a:p>
        </p:txBody>
      </p:sp>
    </p:spTree>
    <p:extLst>
      <p:ext uri="{BB962C8B-B14F-4D97-AF65-F5344CB8AC3E}">
        <p14:creationId xmlns:p14="http://schemas.microsoft.com/office/powerpoint/2010/main" val="157747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Pourcentage de coloscopies effectuées dans les 60 jours suivant des résultats anormaux à un test fécal, chez les personnes âgées de 50 à 74 ans, par province et par territoire, pour les années de dépistage 2017 et 2018</a:t>
            </a:r>
          </a:p>
        </p:txBody>
      </p:sp>
      <p:pic>
        <p:nvPicPr>
          <p:cNvPr id="6" name="Picture 5" descr="Ce graphique montre le pourcentage de coloscopies effectuées dans les 60 jours suivant des résultats anormaux à un test fécal, par province et par territoire, comme suit :&#10;&#10;Alberta : 40 %&#10;Saskatchewan : 69 %&#10;Manitoba : 64 %&#10;Ontario : 66 %&#10;Nouveau-Brunswick : 54 %&#10;Nouvelle-Écosse : 26 %&#10;Île-du-Prince-Édouard : 33 %&#10;Terre-Neuve-et-Labrador : 77 %&#10;Yukon : 11 %&#10;&#10;Une ligne cible est indiquée à 90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508592" y="1730375"/>
            <a:ext cx="9174815" cy="4991099"/>
          </a:xfrm>
          <a:prstGeom prst="rect">
            <a:avLst/>
          </a:prstGeom>
        </p:spPr>
      </p:pic>
    </p:spTree>
    <p:extLst>
      <p:ext uri="{BB962C8B-B14F-4D97-AF65-F5344CB8AC3E}">
        <p14:creationId xmlns:p14="http://schemas.microsoft.com/office/powerpoint/2010/main" val="134245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Délai d’attente en jours entre des résultats anormaux à un test fécal et la coloscopie chez les personnes âgées de 50 à 74 ans, par province et par territoire, pour les années de dépistage 2017 et 2018</a:t>
            </a:r>
          </a:p>
        </p:txBody>
      </p:sp>
      <p:pic>
        <p:nvPicPr>
          <p:cNvPr id="6" name="Picture 5" descr="Ce graphique montre le nombre de jours entre un test fécal anormal et une coloscopie pour la médiane et le 90e percentile, par province et par territoire, comme suit :&#10;&#10;Alberta :&#10;Médiane : 69 jours&#10;90e percentile : 133 jours&#10;&#10;&#10;Nouveau-Brunswick :&#10;Médiane : 56 jours&#10;90e percentile : 106 jours&#10;&#10;Nouvelle-Écosse :&#10;Médiane : 86 jours&#10;90e percentile : 160 jours&#10;&#10;Île-du-Prince-Édouard :&#10;Médiane : 79 jours&#10;90e percentile : 143 jours&#10;&#10;Terre-Neuve-et-Labrador :&#10;Médiane : 33 jours&#10;90e percentile : 85 jours&#10;&#10;Yukon :&#10;Médiane : 98 jours&#10;90e percentile : 154 jours&#10;&#10;Une ligne cible est indiquée à 60 jours.">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2887749" y="1442898"/>
            <a:ext cx="6130752" cy="5278577"/>
          </a:xfrm>
          <a:prstGeom prst="rect">
            <a:avLst/>
          </a:prstGeom>
        </p:spPr>
      </p:pic>
    </p:spTree>
    <p:extLst>
      <p:ext uri="{BB962C8B-B14F-4D97-AF65-F5344CB8AC3E}">
        <p14:creationId xmlns:p14="http://schemas.microsoft.com/office/powerpoint/2010/main" val="47714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a:t>Cancers </a:t>
            </a:r>
            <a:r>
              <a:rPr lang="en-US" err="1"/>
              <a:t>colorectaux</a:t>
            </a:r>
            <a:r>
              <a:rPr lang="en-US"/>
              <a:t> </a:t>
            </a:r>
            <a:r>
              <a:rPr lang="en-US" err="1"/>
              <a:t>invasifs</a:t>
            </a:r>
            <a:endParaRPr lang="en-US"/>
          </a:p>
        </p:txBody>
      </p:sp>
    </p:spTree>
    <p:extLst>
      <p:ext uri="{BB962C8B-B14F-4D97-AF65-F5344CB8AC3E}">
        <p14:creationId xmlns:p14="http://schemas.microsoft.com/office/powerpoint/2010/main" val="161492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détection (pour 1 000) d’un cancer colorectal invasif grâce au dépistage systématique chez les personnes âgées de 50 à 74 ans, par province et par territoire, pour les années de dépistage 2016 et 2017</a:t>
            </a:r>
          </a:p>
        </p:txBody>
      </p:sp>
      <p:pic>
        <p:nvPicPr>
          <p:cNvPr id="6" name="Picture 5" descr="Ce graphique présente le nombre de cancers colorectaux invasifs détectés pour 1 000 dépistages par province et par territoire, comme suit :&#10;&#10;Alberta : 2,3 pour 1 000&#10;Saskatchewan : 2 pour 1 000&#10;Manitoba : 1,1 pour 1 000&#10;Ontario : 1,5 pour 1 000&#10;Nouveau-Brunswick : 2,3 pour 1 000&#10;Nouvelle-Écosse : 1,5 pour 1 000&#10;Île-du-Prince-Édouard : 3,5 pour 1 000&#10;Terre-Neuve-et-Labrador : 5,4 pour 1 000&#10;Une ligne cible est indiquée à 2,0 pour 1 00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052769" y="1686675"/>
            <a:ext cx="10221276" cy="4323600"/>
          </a:xfrm>
          <a:prstGeom prst="rect">
            <a:avLst/>
          </a:prstGeom>
        </p:spPr>
      </p:pic>
    </p:spTree>
    <p:extLst>
      <p:ext uri="{BB962C8B-B14F-4D97-AF65-F5344CB8AC3E}">
        <p14:creationId xmlns:p14="http://schemas.microsoft.com/office/powerpoint/2010/main" val="294245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détection (pour 1 000) d’un cancer colorectal invasif grâce au dépistage systématique chez les personnes âgées de 50 à 74 ans, par province et par territoire, par sexe, pour les années de dépistage 2016 et 2017</a:t>
            </a:r>
          </a:p>
        </p:txBody>
      </p:sp>
      <p:pic>
        <p:nvPicPr>
          <p:cNvPr id="6" name="Picture 5" descr="Ce graphique montre le nombre de cancers colorectaux détectés pour 1 000 dépistages, par province et par territoire et par sexe, comme suit :&#10;&#10;Alberta :&#10;Tous les sexes : 2,3 pour 1 000&#10;Hommes : 2,8 pour 1 000&#10;Femmes : 1,7 pour 1 000&#10;&#10;Saskatchewan :&#10;Tous les sexes : 2,0 pour 1 000&#10;Hommes : 2,7 pour 1 000&#10;Femmes : 1,4 pour 1 000&#10;&#10;Manitoba :&#10;Tous les sexes : 1,1 pour 1 000&#10;Hommes : 1,5 pour 1 000&#10;Femmes : 0,9 pour 1 000&#10;&#10;Ontario :&#10;Tous les sexes : 1,5 pour 1 000&#10;Hommes : 2,0 pour 1 000&#10;Femmes : 1,0 pour 1 000&#10;&#10;Nouveau-Brunswick :&#10;Tous les sexes : 2,3 pour 1 000&#10;Hommes : 2,8 pour 1 000&#10;Femmes : 1,9 pour 1 000&#10;&#10;Nouvelle-Écosse :&#10;Tous les sexes : 1,5 pour 1 000&#10;Hommes : 1,7 pour 1 000&#10;Femmes : 1,3 pour 1 000&#10;&#10;Île-du-Prince-Édouard :&#10;Tous les sexes : 3,5 pour 1 000&#10;Hommes : 4,1 pour 1 000&#10;Femmes : 2,9 pour 1 000&#10;&#10;Terre-Neuve-et-Labrador :&#10;Tous les sexes : 5,4 pour 1 000&#10;Hommes : 6,8 pour 1 000&#10;Femmes : 4,3 pour 1 000&#10;&#10;Une ligne cible est indiquée à 2,0 pour 1 00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067532" y="1458074"/>
            <a:ext cx="10056935" cy="4847443"/>
          </a:xfrm>
          <a:prstGeom prst="rect">
            <a:avLst/>
          </a:prstGeom>
        </p:spPr>
      </p:pic>
    </p:spTree>
    <p:extLst>
      <p:ext uri="{BB962C8B-B14F-4D97-AF65-F5344CB8AC3E}">
        <p14:creationId xmlns:p14="http://schemas.microsoft.com/office/powerpoint/2010/main" val="31172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détection (pour 1 000) d’un cancer colorectal invasif grâce au dépistage systématique chez les personnes âgées de 50 à 74 ans, par province et par territoire, par groupe d’âge, pour les années de dépistage 2016 et 2017</a:t>
            </a:r>
          </a:p>
        </p:txBody>
      </p:sp>
      <p:pic>
        <p:nvPicPr>
          <p:cNvPr id="5" name="Picture 4" descr="Ce graphique montre le nombre de cancers colorectaux détectés pour 1 000 dépistages, par province et par territoire et par groupe d’âge, comme suit :&#10;&#10;Alberta :&#10;De 50 à 54 ans : 1,4 pour 1 000&#10;De 55 à 59 ans : 1,9 pour 1 000&#10;De 60 à 64 ans : 2,2 pour 1 000&#10;De 65 à 69 ans : 3,0 pour 1 000&#10;De 70 à 74 : 3,9 pour 1 000&#10;&#10;Saskatchewan :&#10;De 50 à 54 : 1,4 pour 1 000&#10;De 55 à 59 : 1,4 pour 1 000&#10;De 60 à 64 : 1,7 pour 1 000&#10;De 65 à 69 : 3,0 pour 1 000&#10;De 70 à 74 : 2,9 pour 1 000&#10;&#10;Manitoba :&#10;De 50 à 54 : 0,7 pour 1 000&#10;De 55 à 59 : données non disponibles&#10;De 60 à 64 : 0,7 pour 1 000&#10;De 65 à 69 : 2,0 pour 1 000&#10;De 70 à 74 : 1,8 pour 1 000&#10;&#10;Ontario :&#10;De 50 à 54 : 0,7 pour 1 000&#10;De 55 à 59 : 0,9 pour 1 000&#10;De 60 à 64 : 1,5 pour 1 000&#10;De 65 à 69 : 2,0 pour 1 000&#10;De 70 à 74 : 2,7 pour 1 000&#10;&#10;Nouveau-Brunswick :&#10;De 50 à 54 : données non disponibles&#10;De 55 à 59 : 1,1 pour 1 000&#10;De 60 à 64 : 2,5 pour 1 000&#10;De 65 à 69 : 1,5 pour 1 000&#10;De 70 à 74 : 4,8 pour 1 000&#10;&#10;Nouvelle-Écosse :&#10;De 50 à 54 : 0,9 pour 1 000&#10;De 55 à 59 : 1,0 pour 1 000&#10;De 60 à 64 : 1,1 pour 1 000&#10;De 65 à 69 : 1,4 pour 1 000&#10;De 70 à 74 : 2,9 pour 1 000&#10;&#10;Île-du-Prince-Édouard :&#10;De 50 à 54 : données non disponibles&#10;De 55 à 59 : 2,6 pour 1 000&#10;De 60 à 64 : 2,7 pour 1 000&#10;De 65 à 69 : 5,0 pour 1 000&#10;De 70 à 74 : 4,2 pour 1 000&#10;&#10;Terre-Neuve-et-Labrador :&#10;De 50 à 54 : 2,7 pour 1 000&#10;De 55 à 59 : 6,2 pour 1 000&#10;De 60 à 64 : 1,8 pour 1 000&#10;De 65 à 69 : 9,5 pour 1 000&#10;De 70 à 74 : 11,4 pour 1 000&#10;&#10;Une ligne cible est indiquée à 2,0 pour 1 000.">
            <a:extLst>
              <a:ext uri="{FF2B5EF4-FFF2-40B4-BE49-F238E27FC236}">
                <a16:creationId xmlns:a16="http://schemas.microsoft.com/office/drawing/2014/main" id="{662AB625-397E-4AA6-8EA6-52745320422C}"/>
              </a:ext>
            </a:extLst>
          </p:cNvPr>
          <p:cNvPicPr>
            <a:picLocks noChangeAspect="1"/>
          </p:cNvPicPr>
          <p:nvPr/>
        </p:nvPicPr>
        <p:blipFill>
          <a:blip r:embed="rId3"/>
          <a:srcRect/>
          <a:stretch/>
        </p:blipFill>
        <p:spPr>
          <a:xfrm>
            <a:off x="1173740" y="1518365"/>
            <a:ext cx="9844520" cy="5203109"/>
          </a:xfrm>
          <a:prstGeom prst="rect">
            <a:avLst/>
          </a:prstGeom>
        </p:spPr>
      </p:pic>
    </p:spTree>
    <p:extLst>
      <p:ext uri="{BB962C8B-B14F-4D97-AF65-F5344CB8AC3E}">
        <p14:creationId xmlns:p14="http://schemas.microsoft.com/office/powerpoint/2010/main" val="233761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dirty="0" err="1"/>
              <a:t>Statistiques</a:t>
            </a:r>
            <a:r>
              <a:rPr lang="en-US" dirty="0"/>
              <a:t> </a:t>
            </a:r>
            <a:r>
              <a:rPr lang="en-US" dirty="0" err="1"/>
              <a:t>clés</a:t>
            </a:r>
            <a:endParaRPr lang="en-US" dirty="0"/>
          </a:p>
        </p:txBody>
      </p:sp>
    </p:spTree>
    <p:extLst>
      <p:ext uri="{BB962C8B-B14F-4D97-AF65-F5344CB8AC3E}">
        <p14:creationId xmlns:p14="http://schemas.microsoft.com/office/powerpoint/2010/main" val="26284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détection (pour 1 000) d’un cancer colorectal invasif grâce au dépistage systématique chez les personnes âgées de 50 à 74 ans, par province et par territoire, pour les tests fécaux initiaux et subséquents, pour les années de dépistage 2016 et 2017</a:t>
            </a:r>
          </a:p>
        </p:txBody>
      </p:sp>
      <p:pic>
        <p:nvPicPr>
          <p:cNvPr id="6" name="Picture 5" descr="Ce graphique montre le nombre de cancers colorectaux détectés pour 1 000 dépistages, par province et par territoire, pour les tests fécaux initiaux et subséquents, comme suit :&#10;&#10;Alberta :&#10;Tous les tests fécaux : 2,3 pour 1 000&#10;Tests fécaux initiaux : 3,4 pour 1 000&#10;Tests fécaux subséquents : 1,7 pour 1 000&#10;&#10;Saskatchewan :&#10;Tous les tests fécaux : 2,0 pour 1 000&#10;Tests fécaux initiaux : 4,2 pour 1 000&#10;Tests fécaux subséquents : 1,2 pour 1 000&#10;&#10;Manitoba :&#10;Tous les tests fécaux : 1,1 pour 1 000&#10;Tests fécaux initiaux : 1,4 pour 1 000&#10;Tests fécaux subséquents : 0,9 pour 1 000&#10;&#10;Ontario :&#10;Tous les tests fécaux : 1,5 pour 1 000&#10;Tests fécaux initiaux : données non disponibles&#10;Tests fécaux subséquents : données non disponibles&#10;&#10;Nouveau-Brunswick :&#10;Tous les tests fécaux : 2,3 pour 1 000&#10;Tests fécaux initiaux  : données supprimées en raison des chiffres peu élevés&#10;Tests fécaux subséquents : données supprimées en raison des chiffres peu élevés&#10;&#10;Nouvelle-Écosse :&#10;Tous les tests fécaux : 1,5 pour 1 000&#10;Tests fécaux initiaux  : 2,1 pour 1 000&#10;Tests fécaux subséquents : 1,2 pour 1 000&#10;&#10;Île-du-Prince-Édouard :&#10;Tous les tests fécaux : 3,5 pour 1 000&#10;Tests fécaux initiaux  : 5,4 pour 1 000&#10;Tests fécaux subséquents : 1,6 pour 1 000&#10;&#10;Terre-Neuve-et-Labrador:&#10;Tous les tests fécaux : 5,4 pour 1 000&#10;Tests fécaux initiaux  : 7,4 pour 1 000&#10;Tests fécaux subséquents : 1,3 pour 1 000&#10;&#10;L’objectif est indiqué à 2,0 pour 1 00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484207" y="1547504"/>
            <a:ext cx="9223586" cy="5091419"/>
          </a:xfrm>
          <a:prstGeom prst="rect">
            <a:avLst/>
          </a:prstGeom>
        </p:spPr>
      </p:pic>
    </p:spTree>
    <p:extLst>
      <p:ext uri="{BB962C8B-B14F-4D97-AF65-F5344CB8AC3E}">
        <p14:creationId xmlns:p14="http://schemas.microsoft.com/office/powerpoint/2010/main" val="15042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err="1"/>
              <a:t>Répartition</a:t>
            </a:r>
            <a:r>
              <a:rPr lang="en-US"/>
              <a:t> des </a:t>
            </a:r>
            <a:r>
              <a:rPr lang="en-US" err="1"/>
              <a:t>stades</a:t>
            </a:r>
            <a:endParaRPr lang="en-US"/>
          </a:p>
        </p:txBody>
      </p:sp>
    </p:spTree>
    <p:extLst>
      <p:ext uri="{BB962C8B-B14F-4D97-AF65-F5344CB8AC3E}">
        <p14:creationId xmlns:p14="http://schemas.microsoft.com/office/powerpoint/2010/main" val="270496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Répartition des stades des cancers colorectaux invasifs, détectés grâce au programme de dépistage, chez les personnes âgées de 50 à 74 ans, par province et par territoire, pour les années de dépistage 2016 et 2017</a:t>
            </a:r>
          </a:p>
        </p:txBody>
      </p:sp>
      <p:pic>
        <p:nvPicPr>
          <p:cNvPr id="6" name="Picture 5" descr="Ce graphique montre la répartition des stades des cancers colorectaux invasifs, détectés grâce au programme de dépistage, par province et par territoire, comme suit :&#10;&#10;Alberta :&#10;Stade 1 : 37 %&#10;Stade 2 : 20 %&#10;Stade 3 : 30 %&#10;Stade 4 : 13 %&#10;&#10;Saskatchewan :&#10;Stade 1 : 37 %&#10;Stade 2 : 24 %&#10;Stade 3 : 27 %&#10;Stade 4 : 12 %&#10;&#10;Manitoba :&#10;Stade 1 : 33 %&#10;Stade 2 : 32 %&#10;Stades 3 et 4 combinés : 35%&#10;&#10;Ontario :&#10;Stade 1 : 30 %&#10;Stade 2 : 26 %&#10;Stade 3 : 35 %&#10;Stade 4 : 9 %&#10;&#10;Nouveau Brunswick :&#10;Stade 1 : 38 %&#10;Stade 2 : 22 %&#10;Stade 3 : 26 %&#10;Stade 4 : 14 %&#10;&#10;Nouvelle-Écosse :&#10;Stade 1 : 48 %&#10;Stade 2 : 18 %&#10;Stade 3 : 30 %&#10;Stade 4 : 4 %&#10;&#10;Île-du-Prince-Édouard :&#10;Stades 1 et 2 combinés : 63%&#10;Stade 3 : 19 %&#10;Stade 4 : 19 %&#10;&#10;Terre-Neuve-et-Labrador :&#10;Stade 1 : 48 %&#10;Stade 2 : 23 %&#10;Stades 3 et 4 combinés : 29 %&#10;&#1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2793470" y="1387902"/>
            <a:ext cx="6605060" cy="5251022"/>
          </a:xfrm>
          <a:prstGeom prst="rect">
            <a:avLst/>
          </a:prstGeom>
        </p:spPr>
      </p:pic>
    </p:spTree>
    <p:extLst>
      <p:ext uri="{BB962C8B-B14F-4D97-AF65-F5344CB8AC3E}">
        <p14:creationId xmlns:p14="http://schemas.microsoft.com/office/powerpoint/2010/main" val="56097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Répartition des stades des cancers colorectaux invasifs détectés grâce au programme de dépistage chez les personnes âgées de 50 à 74 ans, pour l’ensemble des provinces et des territoires, pour les tests fécaux initiaux et subséquents, pour les années de dépistage 2016 et 2017</a:t>
            </a:r>
          </a:p>
        </p:txBody>
      </p:sp>
      <p:pic>
        <p:nvPicPr>
          <p:cNvPr id="6" name="Picture 5" descr="Ce graphique montre la répartition des stades des cancers colorectaux invasifs détectés grâce au programme de dépistage chez les personnes âgées de 50 à 74 ans, pour l’ensemble des provinces et des territoires, par premier test fécal ou test fécal ultérieur, comme suit :&#10;&#10;Tous les tests fécaux :&#10;Stade 1 : 39 %&#10;Stade 2 : 21 %&#10;Stade 3 : 29 %&#10;Stade 4 : 11 %&#10;&#10;Tests fécaux initiaux :&#10;Stade 1 : 36 %&#10;Stade 2 : 20 %&#10;Stade 3 : 31 %&#10;Stade 4 : 13 %&#10;&#10;Tests fécaux subséquents:&#10;Stade 1 : 43 %&#10;Stade 2 : 22 %&#10;Stade 3 : 27 %&#10;Stade 4 : 8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2050521" y="1532936"/>
            <a:ext cx="7607828" cy="5188539"/>
          </a:xfrm>
          <a:prstGeom prst="rect">
            <a:avLst/>
          </a:prstGeom>
        </p:spPr>
      </p:pic>
    </p:spTree>
    <p:extLst>
      <p:ext uri="{BB962C8B-B14F-4D97-AF65-F5344CB8AC3E}">
        <p14:creationId xmlns:p14="http://schemas.microsoft.com/office/powerpoint/2010/main" val="125169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normAutofit fontScale="90000"/>
          </a:bodyPr>
          <a:lstStyle/>
          <a:p>
            <a:r>
              <a:rPr lang="fr-FR"/>
              <a:t>Taux d’hospitalisations suivant une coloscopie</a:t>
            </a:r>
            <a:endParaRPr lang="en-US"/>
          </a:p>
        </p:txBody>
      </p:sp>
    </p:spTree>
    <p:extLst>
      <p:ext uri="{BB962C8B-B14F-4D97-AF65-F5344CB8AC3E}">
        <p14:creationId xmlns:p14="http://schemas.microsoft.com/office/powerpoint/2010/main" val="58778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d’hospitalisations (pour 1 000) en Ontario, par motif d’hospitalisation, pour les coloscopies ambulatoires effectuées en 2017 et en 2018</a:t>
            </a:r>
          </a:p>
        </p:txBody>
      </p:sp>
      <p:pic>
        <p:nvPicPr>
          <p:cNvPr id="6" name="Picture 5" descr="Cette infographie montre que pour chaque 1000 personnes qui subissent une coloscopie en Ontario 0,3 personne a été admise à l’hôpital en raison d’une perforation et 2,9 personnes ont été admises à l’hôpital en raison d’une hémorragie.">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783074" y="1710471"/>
            <a:ext cx="8625851" cy="3881633"/>
          </a:xfrm>
          <a:prstGeom prst="rect">
            <a:avLst/>
          </a:prstGeom>
        </p:spPr>
      </p:pic>
    </p:spTree>
    <p:extLst>
      <p:ext uri="{BB962C8B-B14F-4D97-AF65-F5344CB8AC3E}">
        <p14:creationId xmlns:p14="http://schemas.microsoft.com/office/powerpoint/2010/main" val="396210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a:t>Cancers </a:t>
            </a:r>
            <a:r>
              <a:rPr lang="en-US" err="1"/>
              <a:t>d’intervalle</a:t>
            </a:r>
            <a:endParaRPr lang="en-US"/>
          </a:p>
        </p:txBody>
      </p:sp>
      <p:sp>
        <p:nvSpPr>
          <p:cNvPr id="4" name="Content Placeholder 3">
            <a:extLst>
              <a:ext uri="{FF2B5EF4-FFF2-40B4-BE49-F238E27FC236}">
                <a16:creationId xmlns:a16="http://schemas.microsoft.com/office/drawing/2014/main" id="{DF87F081-B1CB-4D5A-AE99-1B9B46DFAF1E}"/>
              </a:ext>
            </a:extLst>
          </p:cNvPr>
          <p:cNvSpPr>
            <a:spLocks noGrp="1"/>
          </p:cNvSpPr>
          <p:nvPr>
            <p:ph idx="1"/>
          </p:nvPr>
        </p:nvSpPr>
        <p:spPr/>
        <p:txBody>
          <a:bodyPr/>
          <a:lstStyle/>
          <a:p>
            <a:r>
              <a:rPr lang="fr-FR"/>
              <a:t>Après un test fécal ayant donné un résultat négatif.</a:t>
            </a:r>
          </a:p>
          <a:p>
            <a:r>
              <a:rPr lang="fr-FR"/>
              <a:t>Après une coloscopie ayant donné un résultat négatif, effectuée à la suite d’un test fécal ayant donné un résultat positif.</a:t>
            </a:r>
            <a:endParaRPr lang="en-US"/>
          </a:p>
        </p:txBody>
      </p:sp>
    </p:spTree>
    <p:extLst>
      <p:ext uri="{BB962C8B-B14F-4D97-AF65-F5344CB8AC3E}">
        <p14:creationId xmlns:p14="http://schemas.microsoft.com/office/powerpoint/2010/main" val="102816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cancers colorectaux d’intervalle (pour 1 000), détectés dans les 24 mois ayant suivi des résultats normaux à un test fécal, chez les personnes âgées de 50 à 74 ans, par province et par territoire, pour les tests fécaux subis en 2014 et en 2015</a:t>
            </a:r>
          </a:p>
        </p:txBody>
      </p:sp>
      <p:pic>
        <p:nvPicPr>
          <p:cNvPr id="6" name="Picture 5" descr="Ce graphique montre le taux de cancers colorectaux d’intervalle suite à des résultats normaux à un test fécal, par province et par territoire, comme suit :&#10;&#10;Alberta : 0,8 pour 1 000&#10;Saskatchewan : 0,7 pour 1 000&#10;Manitoba : 1,3 pour 1 000&#10;Nouvelle-Écosse : 1,0 pour 1 000&#10;Île-du-Prince-Édouard : 3,2 pour 1 000&#1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973015" y="1707514"/>
            <a:ext cx="10380784" cy="4141933"/>
          </a:xfrm>
          <a:prstGeom prst="rect">
            <a:avLst/>
          </a:prstGeom>
        </p:spPr>
      </p:pic>
    </p:spTree>
    <p:extLst>
      <p:ext uri="{BB962C8B-B14F-4D97-AF65-F5344CB8AC3E}">
        <p14:creationId xmlns:p14="http://schemas.microsoft.com/office/powerpoint/2010/main" val="85934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cancers colorectaux post-colonoscopie (pour 1 000) détectés dans les 6 à 36 mois ayant suivi des résultats normaux de coloscopie, chez les personnes âgées de 50 à 74 ans, pour la Saskatchewan et l’Île-du-Prince-Édouard, pour les tests fécaux subis en 2012 et en 2013</a:t>
            </a:r>
          </a:p>
        </p:txBody>
      </p:sp>
      <p:pic>
        <p:nvPicPr>
          <p:cNvPr id="6" name="Picture 5" descr="Cette figure montre que le taux de cancers colorectaux post-colonoscopie (pour 1 000) détectés suite à des résultats normaux de coloscopie, pour la Saskatchewan et l’Île-du-Prince-Édouard, est de 3,0 pour 1 00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480966" y="1593214"/>
            <a:ext cx="9051264" cy="4661401"/>
          </a:xfrm>
          <a:prstGeom prst="rect">
            <a:avLst/>
          </a:prstGeom>
        </p:spPr>
      </p:pic>
    </p:spTree>
    <p:extLst>
      <p:ext uri="{BB962C8B-B14F-4D97-AF65-F5344CB8AC3E}">
        <p14:creationId xmlns:p14="http://schemas.microsoft.com/office/powerpoint/2010/main" val="346415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tte infographie du rapport sur le suivi et l’évaluation des indicateurs de qualité du dépistage du cancer colorectal présente les statistiques clés sur le cancer colorectal de 2019.&#10;&#10;Le cancer colorectal est le troisième cancer le plus diagnostiqué au Canada et la deuxième cause de décès par cancer.&#10;&#10;La probabilité à vie de développer un cancer colorectal est de 6,3 %. La probabilité à vie de mourir d’un cancer colorectal est de 2,9 %.&#10;&#10;On estime qu’en 2019, 26 300 personnes ont reçu un diagnostic de cancer colorectal (72 par jour) et que 9 500 personnes sont décédées d’un cancer colorectal (26 par jour).">
            <a:extLst>
              <a:ext uri="{FF2B5EF4-FFF2-40B4-BE49-F238E27FC236}">
                <a16:creationId xmlns:a16="http://schemas.microsoft.com/office/drawing/2014/main" id="{4A4AC976-E671-A347-BED3-E4CEA394445A}"/>
              </a:ext>
            </a:extLst>
          </p:cNvPr>
          <p:cNvSpPr>
            <a:spLocks noGrp="1"/>
          </p:cNvSpPr>
          <p:nvPr>
            <p:ph type="title"/>
          </p:nvPr>
        </p:nvSpPr>
        <p:spPr/>
        <p:txBody>
          <a:bodyPr>
            <a:normAutofit/>
          </a:bodyPr>
          <a:lstStyle/>
          <a:p>
            <a:r>
              <a:rPr lang="fr-FR" sz="2400" dirty="0"/>
              <a:t>Infographie : le fardeau du cancer colorectal au Canada</a:t>
            </a:r>
          </a:p>
        </p:txBody>
      </p:sp>
      <p:pic>
        <p:nvPicPr>
          <p:cNvPr id="6" name="Content Placeholder 5" descr="Cette infographie du rapport sur le suivi et l’évaluation des indicateurs de qualité du dépistage du cancer colorectal présente les statistiques clés sur le cancer colorectal de 2019.&#10;&#10;Le cancer colorectal est le troisième cancer le plus diagnostiqué au Canada et la deuxième cause de décès par cancer.&#10;La probabilité à vie de développer un cancer colorectal est de 6,3 %. La probabilité à vie de mourir d’un cancer colorectal est de 2,9 %.&#10;On estime qu’en 2019, 26 300 personnes ont reçu un diagnostic de cancer colorectal (72 par jour) et que 9 500 personnes sont décédées d’un cancer colorectal (26 par jour).">
            <a:extLst>
              <a:ext uri="{FF2B5EF4-FFF2-40B4-BE49-F238E27FC236}">
                <a16:creationId xmlns:a16="http://schemas.microsoft.com/office/drawing/2014/main" id="{AEB506A0-259E-4B5A-8AF4-923D152AC9B7}"/>
              </a:ext>
            </a:extLst>
          </p:cNvPr>
          <p:cNvPicPr>
            <a:picLocks noGrp="1" noChangeAspect="1"/>
          </p:cNvPicPr>
          <p:nvPr>
            <p:ph idx="1"/>
          </p:nvPr>
        </p:nvPicPr>
        <p:blipFill>
          <a:blip r:embed="rId3"/>
          <a:srcRect/>
          <a:stretch/>
        </p:blipFill>
        <p:spPr>
          <a:xfrm>
            <a:off x="3780557" y="1245027"/>
            <a:ext cx="4337947" cy="5353026"/>
          </a:xfrm>
        </p:spPr>
      </p:pic>
    </p:spTree>
    <p:extLst>
      <p:ext uri="{BB962C8B-B14F-4D97-AF65-F5344CB8AC3E}">
        <p14:creationId xmlns:p14="http://schemas.microsoft.com/office/powerpoint/2010/main" val="207314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a:t>Taux d'incidence normalisé selon l'âge au Canada, selon l'âge (50-64 et 64+), 2009 – 2018</a:t>
            </a:r>
            <a:endParaRPr lang="en-US" sz="2400"/>
          </a:p>
        </p:txBody>
      </p:sp>
      <p:pic>
        <p:nvPicPr>
          <p:cNvPr id="6" name="Picture 5" descr="Ce graphique montre le taux d’incidence normalisé selon l’âge du cancer colorectal au Canada pour les personnes âgées de 50 à 64 ans entre 2009 et 2018 comme suit :&#10;&#10;2009 : 87 pour 100 000 personnes&#10;2010 : 85 pour 100 000 personnes&#10;2011 : 85 pour 100 000 personnes&#10;2012 : 85 pour 100 000 personnes&#10;2013 : 82 pour 100 000 personnes&#10;2014 : 85 pour 100 000 personnes&#10;2015 : 83 pour 100 000 personnes&#10;2016 : 80 pour 100 000 personnes&#10;2017 : 76 pour 100 000 personnes&#10;2018 : 75 pour 100 000 personnes&#10;&#10;Chez les personnes âgées de plus de 65 ans, le taux d’incidence du cancer colorectal standardisé sur l’âge entre 2009 et 2018 était le suivant :&#10;&#10;2009 : 291 pour 100 000 personnes&#10;2010 : 292 pour 100 000 personnes&#10;2011 : 290 pour 100 000 personnes&#10;2012 : 279 pour 100 000 personnes&#10;2013 : 280 pour 100 000 personnes&#10;2014 : 271 pour 100 000 personnes&#10;2015 : 265 pour 100 000 personnes&#10;2016 : 244 pour 100 000 personnes&#10;2017 : 234 pour 100 000 personnes&#10;2018 : 223 pour 100 000 personnes&#10;">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356209" y="1245027"/>
            <a:ext cx="11479582" cy="4890301"/>
          </a:xfrm>
          <a:prstGeom prst="rect">
            <a:avLst/>
          </a:prstGeom>
        </p:spPr>
      </p:pic>
    </p:spTree>
    <p:extLst>
      <p:ext uri="{BB962C8B-B14F-4D97-AF65-F5344CB8AC3E}">
        <p14:creationId xmlns:p14="http://schemas.microsoft.com/office/powerpoint/2010/main" val="49508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d’incidence normalisé selon l’âge, par groupe d’âge, au Canada, 2018</a:t>
            </a:r>
          </a:p>
        </p:txBody>
      </p:sp>
      <p:pic>
        <p:nvPicPr>
          <p:cNvPr id="6" name="Picture 5" descr="Ce graphique présente le taux d’incidence normalisé selon l’âge du cancer colorectal au Canada pour différents groupes d’âge en 2018, comme suit :&#10;&#10;De 20 à 29 ans : 3 pour 100 000 personnes&#10;De 30 à 39 ans : 9 pour 100 000 personnes&#10;De 40 à 44 ans : 19 pour 100 000 personnes&#10;De 45 à 49 ans : 33 pour 100 000 personnes&#10;De 50 à 64 ans : 75 pour 100 000 personnes&#10;Plus de 65 ans : 223 pour 100 000 personnes">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356210" y="1709950"/>
            <a:ext cx="11479579" cy="3960455"/>
          </a:xfrm>
          <a:prstGeom prst="rect">
            <a:avLst/>
          </a:prstGeom>
        </p:spPr>
      </p:pic>
    </p:spTree>
    <p:extLst>
      <p:ext uri="{BB962C8B-B14F-4D97-AF65-F5344CB8AC3E}">
        <p14:creationId xmlns:p14="http://schemas.microsoft.com/office/powerpoint/2010/main" val="342657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6232-638B-415D-A9CE-CCC1CCCA8BA1}"/>
              </a:ext>
            </a:extLst>
          </p:cNvPr>
          <p:cNvSpPr>
            <a:spLocks noGrp="1"/>
          </p:cNvSpPr>
          <p:nvPr>
            <p:ph type="title"/>
          </p:nvPr>
        </p:nvSpPr>
        <p:spPr/>
        <p:txBody>
          <a:bodyPr/>
          <a:lstStyle/>
          <a:p>
            <a:r>
              <a:rPr lang="en-US" err="1"/>
              <a:t>Taux</a:t>
            </a:r>
            <a:r>
              <a:rPr lang="en-US"/>
              <a:t> de participation</a:t>
            </a:r>
          </a:p>
        </p:txBody>
      </p:sp>
      <p:sp>
        <p:nvSpPr>
          <p:cNvPr id="4" name="Content Placeholder 3">
            <a:extLst>
              <a:ext uri="{FF2B5EF4-FFF2-40B4-BE49-F238E27FC236}">
                <a16:creationId xmlns:a16="http://schemas.microsoft.com/office/drawing/2014/main" id="{C69F15D0-86D4-43E8-8C9C-4ACAD6D8A90D}"/>
              </a:ext>
            </a:extLst>
          </p:cNvPr>
          <p:cNvSpPr>
            <a:spLocks noGrp="1"/>
          </p:cNvSpPr>
          <p:nvPr>
            <p:ph idx="1"/>
          </p:nvPr>
        </p:nvSpPr>
        <p:spPr/>
        <p:txBody>
          <a:bodyPr/>
          <a:lstStyle/>
          <a:p>
            <a:r>
              <a:rPr lang="fr-FR"/>
              <a:t>Le taux de participation au dépistage à l’échelle de la population admissible.</a:t>
            </a:r>
          </a:p>
          <a:p>
            <a:r>
              <a:rPr lang="fr-FR"/>
              <a:t>Le taux de participation au programme de dépistage (parmi les personnes invitées).</a:t>
            </a:r>
          </a:p>
          <a:p>
            <a:r>
              <a:rPr lang="fr-FR"/>
              <a:t>Le pourcentage de personnes dont l’échéance de dépistage du cancer colorectal est dépassée.</a:t>
            </a:r>
            <a:endParaRPr lang="en-US"/>
          </a:p>
        </p:txBody>
      </p:sp>
    </p:spTree>
    <p:extLst>
      <p:ext uri="{BB962C8B-B14F-4D97-AF65-F5344CB8AC3E}">
        <p14:creationId xmlns:p14="http://schemas.microsoft.com/office/powerpoint/2010/main" val="294069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participation aux tests fécaux pour l’ensemble de la population, par province et par territoire, au cours d’une période de 30 mois, du 1er janvier 2017 au 30 juin 2019</a:t>
            </a:r>
            <a:endParaRPr lang="en-US" sz="2400" dirty="0"/>
          </a:p>
        </p:txBody>
      </p:sp>
      <p:pic>
        <p:nvPicPr>
          <p:cNvPr id="6" name="Picture 5" descr="Ce graphique présente le taux de participation aux tests fécaux par province et par territoire comme suit :&#10;&#10;Alberta : 45 %&#10;Saskatchewan : 55 %&#10;Manitoba : 38 %&#10;Ontario : 35 %&#10;Québec : 42 %&#10;Nouveau-Brunswick : 18 %&#10;Nouvelle-Écosse : 37 %&#10;Île-du-Prince-Édouard : 27 %&#10;Terre-Neuve-et-Labrador : 26 %&#10;Yukon : 31 %&#10;Territoires du Nord-Ouest : 27 %&#10;L’objectif est indiqué à 60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1105632" y="1652939"/>
            <a:ext cx="9980735" cy="4491331"/>
          </a:xfrm>
          <a:prstGeom prst="rect">
            <a:avLst/>
          </a:prstGeom>
        </p:spPr>
      </p:pic>
    </p:spTree>
    <p:extLst>
      <p:ext uri="{BB962C8B-B14F-4D97-AF65-F5344CB8AC3E}">
        <p14:creationId xmlns:p14="http://schemas.microsoft.com/office/powerpoint/2010/main" val="166848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participation aux tests </a:t>
            </a:r>
            <a:r>
              <a:rPr lang="fr-FR" sz="2400"/>
              <a:t>fécaux pour </a:t>
            </a:r>
            <a:r>
              <a:rPr lang="fr-FR" sz="2400" dirty="0"/>
              <a:t>l’ensemble de la population, pour l’ensemble des provinces et des territoires, par groupe d’âge et par sexe, au cours d’une période de 30 mois, du 1er janvier 2017 au 30 juin 2019</a:t>
            </a:r>
          </a:p>
        </p:txBody>
      </p:sp>
      <p:pic>
        <p:nvPicPr>
          <p:cNvPr id="6" name="Picture 5" descr="Ce graphique montre le taux de participation aux tests fécaux pour l’ensemble des provinces et des territoires, par groupe d’âge et par sexe. Pour tous les sexes, le taux de participation est le suivant :&#10;&#10;De 50 à 74 ans : 39 %&#10;De 50 à 54 ans : 29 %&#10;De 55 à 59 ans : 36 %&#10;De 60 à 64 ans : 43 %&#10;De 65 à 69 ans : 46 %&#10;De 70 à 74 ans : 49 %&#10;&#10;Pour les hommes, le taux de participation est le suivant :&#10;&#10;De 50 à 74 ans : 37 %&#10;De 50 à 54 ans : 27 %&#10;De 55 à 59 ans : 33 %&#10;De 60 à 64 ans : 41 %&#10;De 65 à 69 ans : 45 %&#10;De 70 à 74 ans : 49 %&#10;&#10;Pour les femmes, le taux de participation est le suivant :&#10;&#10;De 50 à 74 ans : 41 %&#10;De 50 à 54 ans : 32 %&#10;De 55 à 59 ans : 38 %&#10;De 60 à 64 ans : 45 %&#10;De 65 à 69 ans : 47 %&#10;De 70 à 74 ans : 49 %&#10;&#10;L’objectif est indiqué à 60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973014" y="1654369"/>
            <a:ext cx="10009311" cy="4884543"/>
          </a:xfrm>
          <a:prstGeom prst="rect">
            <a:avLst/>
          </a:prstGeom>
        </p:spPr>
      </p:pic>
    </p:spTree>
    <p:extLst>
      <p:ext uri="{BB962C8B-B14F-4D97-AF65-F5344CB8AC3E}">
        <p14:creationId xmlns:p14="http://schemas.microsoft.com/office/powerpoint/2010/main" val="80700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2B4D-D149-4955-BB8B-5267576CEEFA}"/>
              </a:ext>
            </a:extLst>
          </p:cNvPr>
          <p:cNvSpPr>
            <a:spLocks noGrp="1"/>
          </p:cNvSpPr>
          <p:nvPr>
            <p:ph type="title"/>
          </p:nvPr>
        </p:nvSpPr>
        <p:spPr/>
        <p:txBody>
          <a:bodyPr>
            <a:noAutofit/>
          </a:bodyPr>
          <a:lstStyle/>
          <a:p>
            <a:r>
              <a:rPr lang="fr-FR" sz="2400" dirty="0"/>
              <a:t>Taux de participation aux tests fécaux parmi les personnes invitées, par province et par territoire, au cours d’une période de 30 mois, du 1er janvier 2017 au 31 décembre 2018</a:t>
            </a:r>
          </a:p>
        </p:txBody>
      </p:sp>
      <p:pic>
        <p:nvPicPr>
          <p:cNvPr id="6" name="Picture 5" descr="Ce graphique montre le taux de participation aux tests fécaux parmi les personnes invitées, par province et par territoire, comme suit :&#10;&#10;Saskatchewan : 49 %&#10;Manitoba : 49 %&#10;Nouveau-Brunswick : 22 %&#10;Nouvelle-Écosse : 37 %&#10;Île-du-Prince-Édouard : 14 %&#10;Yukon : 76 %">
            <a:extLst>
              <a:ext uri="{FF2B5EF4-FFF2-40B4-BE49-F238E27FC236}">
                <a16:creationId xmlns:a16="http://schemas.microsoft.com/office/drawing/2014/main" id="{B0502354-4692-428A-A50A-E2A98764990A}"/>
              </a:ext>
            </a:extLst>
          </p:cNvPr>
          <p:cNvPicPr>
            <a:picLocks noChangeAspect="1"/>
          </p:cNvPicPr>
          <p:nvPr/>
        </p:nvPicPr>
        <p:blipFill>
          <a:blip r:embed="rId3"/>
          <a:srcRect/>
          <a:stretch/>
        </p:blipFill>
        <p:spPr>
          <a:xfrm>
            <a:off x="973014" y="1465506"/>
            <a:ext cx="10247435" cy="4631841"/>
          </a:xfrm>
          <a:prstGeom prst="rect">
            <a:avLst/>
          </a:prstGeom>
        </p:spPr>
      </p:pic>
    </p:spTree>
    <p:extLst>
      <p:ext uri="{BB962C8B-B14F-4D97-AF65-F5344CB8AC3E}">
        <p14:creationId xmlns:p14="http://schemas.microsoft.com/office/powerpoint/2010/main" val="1080006630"/>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BB30E729083A41AEC4C2F5B3A6B066" ma:contentTypeVersion="10" ma:contentTypeDescription="Create a new document." ma:contentTypeScope="" ma:versionID="83e753b0db38f498c82e063172f2682a">
  <xsd:schema xmlns:xsd="http://www.w3.org/2001/XMLSchema" xmlns:xs="http://www.w3.org/2001/XMLSchema" xmlns:p="http://schemas.microsoft.com/office/2006/metadata/properties" xmlns:ns2="c4bdbaa2-af1d-4bec-a20e-1a5e7fd64f1a" xmlns:ns3="a4ead59a-cfe1-4854-83b3-e47e5558d5f6" targetNamespace="http://schemas.microsoft.com/office/2006/metadata/properties" ma:root="true" ma:fieldsID="300c572ee13433319d29b241dc88d031" ns2:_="" ns3:_="">
    <xsd:import namespace="c4bdbaa2-af1d-4bec-a20e-1a5e7fd64f1a"/>
    <xsd:import namespace="a4ead59a-cfe1-4854-83b3-e47e5558d5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dbaa2-af1d-4bec-a20e-1a5e7fd64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ead59a-cfe1-4854-83b3-e47e5558d5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73BF61-7D97-445F-A02C-501D900F6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dbaa2-af1d-4bec-a20e-1a5e7fd64f1a"/>
    <ds:schemaRef ds:uri="a4ead59a-cfe1-4854-83b3-e47e5558d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70D22-A1C9-4350-9AF7-20199DE346D0}">
  <ds:schemaRefs>
    <ds:schemaRef ds:uri="http://schemas.microsoft.com/office/2006/metadata/propertie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a4ead59a-cfe1-4854-83b3-e47e5558d5f6"/>
    <ds:schemaRef ds:uri="http://schemas.microsoft.com/office/2006/documentManagement/types"/>
    <ds:schemaRef ds:uri="c4bdbaa2-af1d-4bec-a20e-1a5e7fd64f1a"/>
    <ds:schemaRef ds:uri="http://purl.org/dc/terms/"/>
  </ds:schemaRefs>
</ds:datastoreItem>
</file>

<file path=customXml/itemProps3.xml><?xml version="1.0" encoding="utf-8"?>
<ds:datastoreItem xmlns:ds="http://schemas.openxmlformats.org/officeDocument/2006/customXml" ds:itemID="{BFCE7D2B-763A-47EF-BE26-7F82C31CA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3730</Words>
  <Application>Microsoft Office PowerPoint</Application>
  <PresentationFormat>Widescreen</PresentationFormat>
  <Paragraphs>165</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Surveillance et évaluation des indicateurs de la qualité du dépistage du cancer colorectal</vt:lpstr>
      <vt:lpstr>Statistiques clés</vt:lpstr>
      <vt:lpstr>Infographie : le fardeau du cancer colorectal au Canada</vt:lpstr>
      <vt:lpstr>Taux d'incidence normalisé selon l'âge au Canada, selon l'âge (50-64 et 64+), 2009 – 2018</vt:lpstr>
      <vt:lpstr>Taux d’incidence normalisé selon l’âge, par groupe d’âge, au Canada, 2018</vt:lpstr>
      <vt:lpstr>Taux de participation</vt:lpstr>
      <vt:lpstr>Taux de participation aux tests fécaux pour l’ensemble de la population, par province et par territoire, au cours d’une période de 30 mois, du 1er janvier 2017 au 30 juin 2019</vt:lpstr>
      <vt:lpstr>Taux de participation aux tests fécaux pour l’ensemble de la population, pour l’ensemble des provinces et des territoires, par groupe d’âge et par sexe, au cours d’une période de 30 mois, du 1er janvier 2017 au 30 juin 2019</vt:lpstr>
      <vt:lpstr>Taux de participation aux tests fécaux parmi les personnes invitées, par province et par territoire, au cours d’une période de 30 mois, du 1er janvier 2017 au 31 décembre 2018</vt:lpstr>
      <vt:lpstr>Pourcentage de personnes de 50 à 74 ans dont l’échéance de dépistage du cancer colorectal était dépassée, par province et par territoire, en 2018</vt:lpstr>
      <vt:lpstr>Taux de coloscopie de suivi</vt:lpstr>
      <vt:lpstr>Pourcentage de recours à une coloscopie dans les 180 jours suivant un résultat anormal à un test fécal, chez les personnes âgées de 50 à 74 ans, par province et par territoire, pour les années de dépistage 2017 et 2018</vt:lpstr>
      <vt:lpstr>Délai d’attente</vt:lpstr>
      <vt:lpstr>Pourcentage de coloscopies effectuées dans les 60 jours suivant des résultats anormaux à un test fécal, chez les personnes âgées de 50 à 74 ans, par province et par territoire, pour les années de dépistage 2017 et 2018</vt:lpstr>
      <vt:lpstr>Délai d’attente en jours entre des résultats anormaux à un test fécal et la coloscopie chez les personnes âgées de 50 à 74 ans, par province et par territoire, pour les années de dépistage 2017 et 2018</vt:lpstr>
      <vt:lpstr>Cancers colorectaux invasifs</vt:lpstr>
      <vt:lpstr>Taux de détection (pour 1 000) d’un cancer colorectal invasif grâce au dépistage systématique chez les personnes âgées de 50 à 74 ans, par province et par territoire, pour les années de dépistage 2016 et 2017</vt:lpstr>
      <vt:lpstr>Taux de détection (pour 1 000) d’un cancer colorectal invasif grâce au dépistage systématique chez les personnes âgées de 50 à 74 ans, par province et par territoire, par sexe, pour les années de dépistage 2016 et 2017</vt:lpstr>
      <vt:lpstr>Taux de détection (pour 1 000) d’un cancer colorectal invasif grâce au dépistage systématique chez les personnes âgées de 50 à 74 ans, par province et par territoire, par groupe d’âge, pour les années de dépistage 2016 et 2017</vt:lpstr>
      <vt:lpstr>Taux de détection (pour 1 000) d’un cancer colorectal invasif grâce au dépistage systématique chez les personnes âgées de 50 à 74 ans, par province et par territoire, pour les tests fécaux initiaux et subséquents, pour les années de dépistage 2016 et 2017</vt:lpstr>
      <vt:lpstr>Répartition des stades</vt:lpstr>
      <vt:lpstr>Répartition des stades des cancers colorectaux invasifs, détectés grâce au programme de dépistage, chez les personnes âgées de 50 à 74 ans, par province et par territoire, pour les années de dépistage 2016 et 2017</vt:lpstr>
      <vt:lpstr>Répartition des stades des cancers colorectaux invasifs détectés grâce au programme de dépistage chez les personnes âgées de 50 à 74 ans, pour l’ensemble des provinces et des territoires, pour les tests fécaux initiaux et subséquents, pour les années de dépistage 2016 et 2017</vt:lpstr>
      <vt:lpstr>Taux d’hospitalisations suivant une coloscopie</vt:lpstr>
      <vt:lpstr>Taux d’hospitalisations (pour 1 000) en Ontario, par motif d’hospitalisation, pour les coloscopies ambulatoires effectuées en 2017 et en 2018</vt:lpstr>
      <vt:lpstr>Cancers d’intervalle</vt:lpstr>
      <vt:lpstr>Taux de cancers colorectaux d’intervalle (pour 1 000), détectés dans les 24 mois ayant suivi des résultats normaux à un test fécal, chez les personnes âgées de 50 à 74 ans, par province et par territoire, pour les tests fécaux subis en 2014 et en 2015</vt:lpstr>
      <vt:lpstr>Taux de cancers colorectaux post-colonoscopie (pour 1 000) détectés dans les 6 à 36 mois ayant suivi des résultats normaux de coloscopie, chez les personnes âgées de 50 à 74 ans, pour la Saskatchewan et l’Île-du-Prince-Édouard, pour les tests fécaux subis en 2012 et en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Selina Costa</cp:lastModifiedBy>
  <cp:revision>2</cp:revision>
  <dcterms:created xsi:type="dcterms:W3CDTF">2020-09-24T23:36:57Z</dcterms:created>
  <dcterms:modified xsi:type="dcterms:W3CDTF">2021-11-02T13:03:58Z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0x01010014BB30E729083A41AEC4C2F5B3A6B066</vt:lpwstr>
  </property>
</Properties>
</file>