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8" r:id="rId2"/>
    <p:sldId id="360" r:id="rId3"/>
    <p:sldId id="361" r:id="rId4"/>
    <p:sldId id="299" r:id="rId5"/>
    <p:sldId id="309" r:id="rId6"/>
    <p:sldId id="311" r:id="rId7"/>
    <p:sldId id="310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0" r:id="rId27"/>
    <p:sldId id="362" r:id="rId28"/>
    <p:sldId id="363" r:id="rId29"/>
    <p:sldId id="364" r:id="rId30"/>
    <p:sldId id="365" r:id="rId31"/>
    <p:sldId id="331" r:id="rId32"/>
    <p:sldId id="332" r:id="rId33"/>
    <p:sldId id="333" r:id="rId34"/>
    <p:sldId id="334" r:id="rId35"/>
    <p:sldId id="335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3" r:id="rId53"/>
    <p:sldId id="352" r:id="rId54"/>
    <p:sldId id="354" r:id="rId55"/>
    <p:sldId id="355" r:id="rId56"/>
    <p:sldId id="356" r:id="rId57"/>
    <p:sldId id="357" r:id="rId58"/>
    <p:sldId id="358" r:id="rId59"/>
    <p:sldId id="359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3">
          <p15:clr>
            <a:srgbClr val="A4A3A4"/>
          </p15:clr>
        </p15:guide>
        <p15:guide id="2" pos="288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674"/>
  </p:normalViewPr>
  <p:slideViewPr>
    <p:cSldViewPr snapToGrid="0">
      <p:cViewPr varScale="1">
        <p:scale>
          <a:sx n="40" d="100"/>
          <a:sy n="40" d="100"/>
        </p:scale>
        <p:origin x="1410" y="54"/>
      </p:cViewPr>
      <p:guideLst>
        <p:guide orient="horz" pos="2203"/>
        <p:guide pos="288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51552-0DF6-5842-AC30-13E78EDCBFE1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81067-E1EB-8548-B2A1-5EAA33BB026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15.xml"/><Relationship Id="rId3" Type="http://schemas.openxmlformats.org/officeDocument/2006/relationships/slide" Target="slide5.xml"/><Relationship Id="rId7" Type="http://schemas.openxmlformats.org/officeDocument/2006/relationships/slide" Target="slide9.xml"/><Relationship Id="rId12" Type="http://schemas.openxmlformats.org/officeDocument/2006/relationships/slide" Target="slide14.xml"/><Relationship Id="rId17" Type="http://schemas.openxmlformats.org/officeDocument/2006/relationships/slide" Target="slide19.xml"/><Relationship Id="rId2" Type="http://schemas.openxmlformats.org/officeDocument/2006/relationships/slide" Target="slide4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11" Type="http://schemas.openxmlformats.org/officeDocument/2006/relationships/slide" Target="slide13.xml"/><Relationship Id="rId5" Type="http://schemas.openxmlformats.org/officeDocument/2006/relationships/slide" Target="slide7.xml"/><Relationship Id="rId15" Type="http://schemas.openxmlformats.org/officeDocument/2006/relationships/slide" Target="slide17.xml"/><Relationship Id="rId10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slide" Target="slide31.xml"/><Relationship Id="rId18" Type="http://schemas.openxmlformats.org/officeDocument/2006/relationships/slide" Target="slide36.xml"/><Relationship Id="rId3" Type="http://schemas.openxmlformats.org/officeDocument/2006/relationships/slide" Target="slide21.xml"/><Relationship Id="rId7" Type="http://schemas.openxmlformats.org/officeDocument/2006/relationships/slide" Target="slide25.xml"/><Relationship Id="rId12" Type="http://schemas.openxmlformats.org/officeDocument/2006/relationships/slide" Target="slide30.xml"/><Relationship Id="rId17" Type="http://schemas.openxmlformats.org/officeDocument/2006/relationships/slide" Target="slide35.xml"/><Relationship Id="rId2" Type="http://schemas.openxmlformats.org/officeDocument/2006/relationships/slide" Target="slide20.xml"/><Relationship Id="rId16" Type="http://schemas.openxmlformats.org/officeDocument/2006/relationships/slide" Target="slide3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4.xml"/><Relationship Id="rId11" Type="http://schemas.openxmlformats.org/officeDocument/2006/relationships/slide" Target="slide29.xml"/><Relationship Id="rId5" Type="http://schemas.openxmlformats.org/officeDocument/2006/relationships/slide" Target="slide23.xml"/><Relationship Id="rId15" Type="http://schemas.openxmlformats.org/officeDocument/2006/relationships/slide" Target="slide33.xml"/><Relationship Id="rId10" Type="http://schemas.openxmlformats.org/officeDocument/2006/relationships/slide" Target="slide28.xml"/><Relationship Id="rId4" Type="http://schemas.openxmlformats.org/officeDocument/2006/relationships/slide" Target="slide22.xml"/><Relationship Id="rId9" Type="http://schemas.openxmlformats.org/officeDocument/2006/relationships/slide" Target="slide27.xml"/><Relationship Id="rId14" Type="http://schemas.openxmlformats.org/officeDocument/2006/relationships/slide" Target="slide3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3.xml"/><Relationship Id="rId13" Type="http://schemas.openxmlformats.org/officeDocument/2006/relationships/slide" Target="slide48.xml"/><Relationship Id="rId18" Type="http://schemas.openxmlformats.org/officeDocument/2006/relationships/slide" Target="slide53.xml"/><Relationship Id="rId3" Type="http://schemas.openxmlformats.org/officeDocument/2006/relationships/slide" Target="slide38.xml"/><Relationship Id="rId21" Type="http://schemas.openxmlformats.org/officeDocument/2006/relationships/slide" Target="slide56.xml"/><Relationship Id="rId7" Type="http://schemas.openxmlformats.org/officeDocument/2006/relationships/slide" Target="slide42.xml"/><Relationship Id="rId12" Type="http://schemas.openxmlformats.org/officeDocument/2006/relationships/slide" Target="slide47.xml"/><Relationship Id="rId17" Type="http://schemas.openxmlformats.org/officeDocument/2006/relationships/slide" Target="slide52.xml"/><Relationship Id="rId2" Type="http://schemas.openxmlformats.org/officeDocument/2006/relationships/slide" Target="slide37.xml"/><Relationship Id="rId16" Type="http://schemas.openxmlformats.org/officeDocument/2006/relationships/slide" Target="slide51.xml"/><Relationship Id="rId20" Type="http://schemas.openxmlformats.org/officeDocument/2006/relationships/slide" Target="slide55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1.xml"/><Relationship Id="rId11" Type="http://schemas.openxmlformats.org/officeDocument/2006/relationships/slide" Target="slide46.xml"/><Relationship Id="rId24" Type="http://schemas.openxmlformats.org/officeDocument/2006/relationships/slide" Target="slide59.xml"/><Relationship Id="rId5" Type="http://schemas.openxmlformats.org/officeDocument/2006/relationships/slide" Target="slide40.xml"/><Relationship Id="rId15" Type="http://schemas.openxmlformats.org/officeDocument/2006/relationships/slide" Target="slide50.xml"/><Relationship Id="rId23" Type="http://schemas.openxmlformats.org/officeDocument/2006/relationships/slide" Target="slide58.xml"/><Relationship Id="rId10" Type="http://schemas.openxmlformats.org/officeDocument/2006/relationships/slide" Target="slide45.xml"/><Relationship Id="rId19" Type="http://schemas.openxmlformats.org/officeDocument/2006/relationships/slide" Target="slide54.xml"/><Relationship Id="rId4" Type="http://schemas.openxmlformats.org/officeDocument/2006/relationships/slide" Target="slide39.xml"/><Relationship Id="rId9" Type="http://schemas.openxmlformats.org/officeDocument/2006/relationships/slide" Target="slide44.xml"/><Relationship Id="rId14" Type="http://schemas.openxmlformats.org/officeDocument/2006/relationships/slide" Target="slide49.xml"/><Relationship Id="rId22" Type="http://schemas.openxmlformats.org/officeDocument/2006/relationships/slide" Target="slide5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6303962"/>
          </a:xfrm>
        </p:spPr>
        <p:txBody>
          <a:bodyPr>
            <a:normAutofit fontScale="92500" lnSpcReduction="20000"/>
          </a:bodyPr>
          <a:lstStyle/>
          <a:p>
            <a:pPr marL="742950" lvl="0" indent="-742950" algn="ctr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900" b="1" u="sng" dirty="0"/>
              <a:t>Rapport de 2016 </a:t>
            </a:r>
            <a:r>
              <a:rPr lang="en-US" sz="1900" b="1" u="sng" dirty="0" err="1"/>
              <a:t>sur</a:t>
            </a:r>
            <a:r>
              <a:rPr lang="en-US" sz="1900" b="1" u="sng" dirty="0"/>
              <a:t> le </a:t>
            </a:r>
            <a:r>
              <a:rPr lang="en-US" sz="1900" b="1" u="sng" dirty="0" err="1"/>
              <a:t>rendement</a:t>
            </a:r>
            <a:r>
              <a:rPr lang="en-US" sz="1900" b="1" u="sng" dirty="0"/>
              <a:t> du </a:t>
            </a:r>
            <a:r>
              <a:rPr lang="en-US" sz="1900" b="1" u="sng" dirty="0" err="1"/>
              <a:t>système</a:t>
            </a:r>
            <a:r>
              <a:rPr lang="en-US" sz="1900" b="1" u="sng" dirty="0"/>
              <a:t> de </a:t>
            </a:r>
            <a:r>
              <a:rPr lang="en-US" sz="1900" b="1" u="sng" dirty="0" err="1"/>
              <a:t>lutte</a:t>
            </a:r>
            <a:r>
              <a:rPr lang="en-US" sz="1900" b="1" u="sng" dirty="0"/>
              <a:t> </a:t>
            </a:r>
            <a:r>
              <a:rPr lang="en-US" sz="1900" b="1" u="sng" dirty="0" err="1"/>
              <a:t>contre</a:t>
            </a:r>
            <a:r>
              <a:rPr lang="en-US" sz="1900" b="1" u="sng" dirty="0"/>
              <a:t> le cancer</a:t>
            </a:r>
            <a:r>
              <a:rPr lang="en-US" sz="2000" dirty="0"/>
              <a:t> </a:t>
            </a:r>
          </a:p>
          <a:p>
            <a:pPr marL="742950" lvl="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fr-CA" sz="1100" dirty="0">
                <a:solidFill>
                  <a:prstClr val="black"/>
                </a:solidFill>
              </a:rPr>
              <a:t>Appuyer sur Ctrl, puis cliquer sur un titre ci-dessous pour suivre le lien hypertexte</a:t>
            </a:r>
            <a:r>
              <a:rPr lang="fr-CA" sz="1100" u="sng" dirty="0">
                <a:solidFill>
                  <a:prstClr val="black"/>
                </a:solidFill>
              </a:rPr>
              <a:t>.</a:t>
            </a:r>
            <a:endParaRPr lang="en-US" sz="1100" dirty="0">
              <a:solidFill>
                <a:prstClr val="black"/>
              </a:solidFill>
            </a:endParaRPr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2" action="ppaction://hlinksldjump"/>
              </a:rPr>
              <a:t>Figure 1.1	</a:t>
            </a:r>
            <a:r>
              <a:rPr lang="en-US" sz="1050" dirty="0" err="1">
                <a:hlinkClick r:id="rId2" action="ppaction://hlinksldjump"/>
              </a:rPr>
              <a:t>Pourcentage</a:t>
            </a:r>
            <a:r>
              <a:rPr lang="en-US" sz="1050" dirty="0">
                <a:hlinkClick r:id="rId2" action="ppaction://hlinksldjump"/>
              </a:rPr>
              <a:t> de la population (≥ 12 </a:t>
            </a:r>
            <a:r>
              <a:rPr lang="en-US" sz="1050" dirty="0" err="1">
                <a:hlinkClick r:id="rId2" action="ppaction://hlinksldjump"/>
              </a:rPr>
              <a:t>ans</a:t>
            </a:r>
            <a:r>
              <a:rPr lang="en-US" sz="1050" dirty="0">
                <a:hlinkClick r:id="rId2" action="ppaction://hlinksldjump"/>
              </a:rPr>
              <a:t>) </a:t>
            </a:r>
            <a:r>
              <a:rPr lang="en-US" sz="1050" dirty="0" err="1">
                <a:hlinkClick r:id="rId2" action="ppaction://hlinksldjump"/>
              </a:rPr>
              <a:t>déclarant</a:t>
            </a:r>
            <a:r>
              <a:rPr lang="en-US" sz="1050" dirty="0">
                <a:hlinkClick r:id="rId2" action="ppaction://hlinksldjump"/>
              </a:rPr>
              <a:t> </a:t>
            </a:r>
            <a:r>
              <a:rPr lang="en-US" sz="1050" dirty="0" err="1">
                <a:hlinkClick r:id="rId2" action="ppaction://hlinksldjump"/>
              </a:rPr>
              <a:t>fumer</a:t>
            </a:r>
            <a:r>
              <a:rPr lang="en-US" sz="1050" dirty="0">
                <a:hlinkClick r:id="rId2" action="ppaction://hlinksldjump"/>
              </a:rPr>
              <a:t> </a:t>
            </a:r>
            <a:r>
              <a:rPr lang="en-US" sz="1050" dirty="0" err="1">
                <a:hlinkClick r:id="rId2" action="ppaction://hlinksldjump"/>
              </a:rPr>
              <a:t>tous</a:t>
            </a:r>
            <a:r>
              <a:rPr lang="en-US" sz="1050" dirty="0">
                <a:hlinkClick r:id="rId2" action="ppaction://hlinksldjump"/>
              </a:rPr>
              <a:t> les </a:t>
            </a:r>
            <a:r>
              <a:rPr lang="en-US" sz="1050" dirty="0" err="1">
                <a:hlinkClick r:id="rId2" action="ppaction://hlinksldjump"/>
              </a:rPr>
              <a:t>jours</a:t>
            </a:r>
            <a:r>
              <a:rPr lang="en-US" sz="1050" dirty="0">
                <a:hlinkClick r:id="rId2" action="ppaction://hlinksldjump"/>
              </a:rPr>
              <a:t> </a:t>
            </a:r>
            <a:r>
              <a:rPr lang="en-US" sz="1050" dirty="0" err="1">
                <a:hlinkClick r:id="rId2" action="ppaction://hlinksldjump"/>
              </a:rPr>
              <a:t>ou</a:t>
            </a:r>
            <a:r>
              <a:rPr lang="en-US" sz="1050" dirty="0">
                <a:hlinkClick r:id="rId2" action="ppaction://hlinksldjump"/>
              </a:rPr>
              <a:t> </a:t>
            </a:r>
            <a:r>
              <a:rPr lang="en-US" sz="1050" dirty="0" err="1">
                <a:hlinkClick r:id="rId2" action="ppaction://hlinksldjump"/>
              </a:rPr>
              <a:t>à</a:t>
            </a:r>
            <a:r>
              <a:rPr lang="en-US" sz="1050" dirty="0">
                <a:hlinkClick r:id="rId2" action="ppaction://hlinksldjump"/>
              </a:rPr>
              <a:t> </a:t>
            </a:r>
            <a:r>
              <a:rPr lang="en-US" sz="1050" dirty="0" err="1">
                <a:hlinkClick r:id="rId2" action="ppaction://hlinksldjump"/>
              </a:rPr>
              <a:t>l’occasion</a:t>
            </a:r>
            <a:r>
              <a:rPr lang="en-US" sz="1050" dirty="0">
                <a:hlinkClick r:id="rId2" action="ppaction://hlinksldjump"/>
              </a:rPr>
              <a:t> </a:t>
            </a:r>
            <a:r>
              <a:rPr lang="en-US" sz="1050" dirty="0" err="1">
                <a:hlinkClick r:id="rId2" action="ppaction://hlinksldjump"/>
              </a:rPr>
              <a:t>selon</a:t>
            </a:r>
            <a:r>
              <a:rPr lang="en-US" sz="1050" dirty="0">
                <a:hlinkClick r:id="rId2" action="ppaction://hlinksldjump"/>
              </a:rPr>
              <a:t> la province </a:t>
            </a:r>
            <a:r>
              <a:rPr lang="en-US" sz="1050" dirty="0" err="1">
                <a:hlinkClick r:id="rId2" action="ppaction://hlinksldjump"/>
              </a:rPr>
              <a:t>ou</a:t>
            </a:r>
            <a:r>
              <a:rPr lang="en-US" sz="1050" dirty="0">
                <a:hlinkClick r:id="rId2" action="ppaction://hlinksldjump"/>
              </a:rPr>
              <a:t> le </a:t>
            </a:r>
            <a:r>
              <a:rPr lang="en-US" sz="1050" dirty="0" err="1">
                <a:hlinkClick r:id="rId2" action="ppaction://hlinksldjump"/>
              </a:rPr>
              <a:t>territoire</a:t>
            </a:r>
            <a:r>
              <a:rPr lang="en-US" sz="1050" dirty="0">
                <a:hlinkClick r:id="rId2" action="ppaction://hlinksldjump"/>
              </a:rPr>
              <a:t> – </a:t>
            </a:r>
            <a:r>
              <a:rPr lang="en-US" sz="1050" dirty="0" err="1">
                <a:hlinkClick r:id="rId2" action="ppaction://hlinksldjump"/>
              </a:rPr>
              <a:t>année</a:t>
            </a:r>
            <a:r>
              <a:rPr lang="en-US" sz="1050" dirty="0">
                <a:hlinkClick r:id="rId2" action="ppaction://hlinksldjump"/>
              </a:rPr>
              <a:t> de </a:t>
            </a:r>
            <a:r>
              <a:rPr lang="en-US" sz="1050" dirty="0" err="1">
                <a:hlinkClick r:id="rId2" action="ppaction://hlinksldjump"/>
              </a:rPr>
              <a:t>déclaration</a:t>
            </a:r>
            <a:r>
              <a:rPr lang="en-US" sz="1050" dirty="0">
                <a:hlinkClick r:id="rId2" action="ppaction://hlinksldjump"/>
              </a:rPr>
              <a:t> 2014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3" action="ppaction://hlinksldjump"/>
              </a:rPr>
              <a:t>Figure 1.2	</a:t>
            </a:r>
            <a:r>
              <a:rPr lang="en-US" sz="1050" dirty="0" err="1">
                <a:hlinkClick r:id="rId3" action="ppaction://hlinksldjump"/>
              </a:rPr>
              <a:t>Pourcentage</a:t>
            </a:r>
            <a:r>
              <a:rPr lang="en-US" sz="1050" dirty="0">
                <a:hlinkClick r:id="rId3" action="ppaction://hlinksldjump"/>
              </a:rPr>
              <a:t> de la population (≥ 12 </a:t>
            </a:r>
            <a:r>
              <a:rPr lang="en-US" sz="1050" dirty="0" err="1">
                <a:hlinkClick r:id="rId3" action="ppaction://hlinksldjump"/>
              </a:rPr>
              <a:t>ans</a:t>
            </a:r>
            <a:r>
              <a:rPr lang="en-US" sz="1050" dirty="0">
                <a:hlinkClick r:id="rId3" action="ppaction://hlinksldjump"/>
              </a:rPr>
              <a:t>) </a:t>
            </a:r>
            <a:r>
              <a:rPr lang="en-US" sz="1050" dirty="0" err="1">
                <a:hlinkClick r:id="rId3" action="ppaction://hlinksldjump"/>
              </a:rPr>
              <a:t>selon</a:t>
            </a:r>
            <a:r>
              <a:rPr lang="en-US" sz="1050" dirty="0">
                <a:hlinkClick r:id="rId3" action="ppaction://hlinksldjump"/>
              </a:rPr>
              <a:t> les habitudes de </a:t>
            </a:r>
            <a:r>
              <a:rPr lang="en-US" sz="1050" dirty="0" err="1">
                <a:hlinkClick r:id="rId3" action="ppaction://hlinksldjump"/>
              </a:rPr>
              <a:t>tabagisme</a:t>
            </a:r>
            <a:r>
              <a:rPr lang="en-US" sz="1050" dirty="0">
                <a:hlinkClick r:id="rId3" action="ppaction://hlinksldjump"/>
              </a:rPr>
              <a:t> et le </a:t>
            </a:r>
            <a:r>
              <a:rPr lang="en-US" sz="1050" dirty="0" err="1">
                <a:hlinkClick r:id="rId3" action="ppaction://hlinksldjump"/>
              </a:rPr>
              <a:t>sexe,au</a:t>
            </a:r>
            <a:r>
              <a:rPr lang="en-US" sz="1050" dirty="0">
                <a:hlinkClick r:id="rId3" action="ppaction://hlinksldjump"/>
              </a:rPr>
              <a:t> Canada – </a:t>
            </a:r>
            <a:r>
              <a:rPr lang="en-US" sz="1050" dirty="0" err="1">
                <a:hlinkClick r:id="rId3" action="ppaction://hlinksldjump"/>
              </a:rPr>
              <a:t>année</a:t>
            </a:r>
            <a:r>
              <a:rPr lang="en-US" sz="1050" dirty="0">
                <a:hlinkClick r:id="rId3" action="ppaction://hlinksldjump"/>
              </a:rPr>
              <a:t> de </a:t>
            </a:r>
            <a:r>
              <a:rPr lang="en-US" sz="1050" dirty="0" err="1">
                <a:hlinkClick r:id="rId3" action="ppaction://hlinksldjump"/>
              </a:rPr>
              <a:t>déclaration</a:t>
            </a:r>
            <a:r>
              <a:rPr lang="en-US" sz="1050" dirty="0">
                <a:hlinkClick r:id="rId3" action="ppaction://hlinksldjump"/>
              </a:rPr>
              <a:t> 2014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4" action="ppaction://hlinksldjump"/>
              </a:rPr>
              <a:t>Figure 1.i	</a:t>
            </a:r>
            <a:r>
              <a:rPr lang="en-US" sz="1050" dirty="0" err="1">
                <a:hlinkClick r:id="rId4" action="ppaction://hlinksldjump"/>
              </a:rPr>
              <a:t>Pourcentage</a:t>
            </a:r>
            <a:r>
              <a:rPr lang="en-US" sz="1050" dirty="0">
                <a:hlinkClick r:id="rId4" action="ppaction://hlinksldjump"/>
              </a:rPr>
              <a:t> de </a:t>
            </a:r>
            <a:r>
              <a:rPr lang="en-US" sz="1050" dirty="0" err="1">
                <a:hlinkClick r:id="rId4" action="ppaction://hlinksldjump"/>
              </a:rPr>
              <a:t>sujets</a:t>
            </a:r>
            <a:r>
              <a:rPr lang="en-US" sz="1050" dirty="0">
                <a:hlinkClick r:id="rId4" action="ppaction://hlinksldjump"/>
              </a:rPr>
              <a:t> (≥ 12 </a:t>
            </a:r>
            <a:r>
              <a:rPr lang="en-US" sz="1050" dirty="0" err="1">
                <a:hlinkClick r:id="rId4" action="ppaction://hlinksldjump"/>
              </a:rPr>
              <a:t>ans</a:t>
            </a:r>
            <a:r>
              <a:rPr lang="en-US" sz="1050" dirty="0">
                <a:hlinkClick r:id="rId4" action="ppaction://hlinksldjump"/>
              </a:rPr>
              <a:t>) </a:t>
            </a:r>
            <a:r>
              <a:rPr lang="en-US" sz="1050" dirty="0" err="1">
                <a:hlinkClick r:id="rId4" action="ppaction://hlinksldjump"/>
              </a:rPr>
              <a:t>déclarant</a:t>
            </a:r>
            <a:r>
              <a:rPr lang="en-US" sz="1050" dirty="0">
                <a:hlinkClick r:id="rId4" action="ppaction://hlinksldjump"/>
              </a:rPr>
              <a:t> </a:t>
            </a:r>
            <a:r>
              <a:rPr lang="en-US" sz="1050" dirty="0" err="1">
                <a:hlinkClick r:id="rId4" action="ppaction://hlinksldjump"/>
              </a:rPr>
              <a:t>fumer</a:t>
            </a:r>
            <a:r>
              <a:rPr lang="en-US" sz="1050" dirty="0">
                <a:hlinkClick r:id="rId4" action="ppaction://hlinksldjump"/>
              </a:rPr>
              <a:t> </a:t>
            </a:r>
            <a:r>
              <a:rPr lang="en-US" sz="1050" dirty="0" err="1">
                <a:hlinkClick r:id="rId4" action="ppaction://hlinksldjump"/>
              </a:rPr>
              <a:t>tous</a:t>
            </a:r>
            <a:r>
              <a:rPr lang="en-US" sz="1050" dirty="0">
                <a:hlinkClick r:id="rId4" action="ppaction://hlinksldjump"/>
              </a:rPr>
              <a:t> les </a:t>
            </a:r>
            <a:r>
              <a:rPr lang="en-US" sz="1050" dirty="0" err="1">
                <a:hlinkClick r:id="rId4" action="ppaction://hlinksldjump"/>
              </a:rPr>
              <a:t>jours</a:t>
            </a:r>
            <a:r>
              <a:rPr lang="en-US" sz="1050" dirty="0">
                <a:hlinkClick r:id="rId4" action="ppaction://hlinksldjump"/>
              </a:rPr>
              <a:t> </a:t>
            </a:r>
            <a:r>
              <a:rPr lang="en-US" sz="1050" dirty="0" err="1">
                <a:hlinkClick r:id="rId4" action="ppaction://hlinksldjump"/>
              </a:rPr>
              <a:t>ou</a:t>
            </a:r>
            <a:r>
              <a:rPr lang="en-US" sz="1050" dirty="0">
                <a:hlinkClick r:id="rId4" action="ppaction://hlinksldjump"/>
              </a:rPr>
              <a:t> </a:t>
            </a:r>
            <a:r>
              <a:rPr lang="en-US" sz="1050" dirty="0" err="1">
                <a:hlinkClick r:id="rId4" action="ppaction://hlinksldjump"/>
              </a:rPr>
              <a:t>à</a:t>
            </a:r>
            <a:r>
              <a:rPr lang="en-US" sz="1050" dirty="0">
                <a:hlinkClick r:id="rId4" action="ppaction://hlinksldjump"/>
              </a:rPr>
              <a:t> </a:t>
            </a:r>
            <a:r>
              <a:rPr lang="en-US" sz="1050" dirty="0" err="1">
                <a:hlinkClick r:id="rId4" action="ppaction://hlinksldjump"/>
              </a:rPr>
              <a:t>l’occasion</a:t>
            </a:r>
            <a:r>
              <a:rPr lang="en-US" sz="1050" dirty="0">
                <a:hlinkClick r:id="rId4" action="ppaction://hlinksldjump"/>
              </a:rPr>
              <a:t> </a:t>
            </a:r>
            <a:r>
              <a:rPr lang="en-US" sz="1050" dirty="0" err="1">
                <a:hlinkClick r:id="rId4" action="ppaction://hlinksldjump"/>
              </a:rPr>
              <a:t>selon</a:t>
            </a:r>
            <a:r>
              <a:rPr lang="en-US" sz="1050" dirty="0">
                <a:hlinkClick r:id="rId4" action="ppaction://hlinksldjump"/>
              </a:rPr>
              <a:t> la </a:t>
            </a:r>
            <a:r>
              <a:rPr lang="en-US" sz="1050" dirty="0" err="1">
                <a:hlinkClick r:id="rId4" action="ppaction://hlinksldjump"/>
              </a:rPr>
              <a:t>présence</a:t>
            </a:r>
            <a:r>
              <a:rPr lang="en-US" sz="1050" dirty="0">
                <a:hlinkClick r:id="rId4" action="ppaction://hlinksldjump"/>
              </a:rPr>
              <a:t> </a:t>
            </a:r>
            <a:r>
              <a:rPr lang="en-US" sz="1050" dirty="0" err="1">
                <a:hlinkClick r:id="rId4" action="ppaction://hlinksldjump"/>
              </a:rPr>
              <a:t>ou</a:t>
            </a:r>
            <a:r>
              <a:rPr lang="en-US" sz="1050" dirty="0">
                <a:hlinkClick r:id="rId4" action="ppaction://hlinksldjump"/>
              </a:rPr>
              <a:t> </a:t>
            </a:r>
            <a:r>
              <a:rPr lang="en-US" sz="1050" dirty="0" err="1">
                <a:hlinkClick r:id="rId4" action="ppaction://hlinksldjump"/>
              </a:rPr>
              <a:t>l’absence</a:t>
            </a:r>
            <a:r>
              <a:rPr lang="en-US" sz="1050" dirty="0">
                <a:hlinkClick r:id="rId4" action="ppaction://hlinksldjump"/>
              </a:rPr>
              <a:t> d’un cancer et le </a:t>
            </a:r>
            <a:r>
              <a:rPr lang="en-US" sz="1050" dirty="0" err="1">
                <a:hlinkClick r:id="rId4" action="ppaction://hlinksldjump"/>
              </a:rPr>
              <a:t>sexe</a:t>
            </a:r>
            <a:r>
              <a:rPr lang="en-US" sz="1050" dirty="0">
                <a:hlinkClick r:id="rId4" action="ppaction://hlinksldjump"/>
              </a:rPr>
              <a:t>, au Canada, </a:t>
            </a:r>
            <a:r>
              <a:rPr lang="en-US" sz="1050" dirty="0" err="1">
                <a:hlinkClick r:id="rId4" action="ppaction://hlinksldjump"/>
              </a:rPr>
              <a:t>normalisé</a:t>
            </a:r>
            <a:r>
              <a:rPr lang="en-US" sz="1050" dirty="0">
                <a:hlinkClick r:id="rId4" action="ppaction://hlinksldjump"/>
              </a:rPr>
              <a:t> </a:t>
            </a:r>
            <a:r>
              <a:rPr lang="en-US" sz="1050" dirty="0" err="1">
                <a:hlinkClick r:id="rId4" action="ppaction://hlinksldjump"/>
              </a:rPr>
              <a:t>selon</a:t>
            </a:r>
            <a:r>
              <a:rPr lang="en-US" sz="1050" dirty="0">
                <a:hlinkClick r:id="rId4" action="ppaction://hlinksldjump"/>
              </a:rPr>
              <a:t> </a:t>
            </a:r>
            <a:r>
              <a:rPr lang="en-US" sz="1050" dirty="0" err="1">
                <a:hlinkClick r:id="rId4" action="ppaction://hlinksldjump"/>
              </a:rPr>
              <a:t>l’âge</a:t>
            </a:r>
            <a:r>
              <a:rPr lang="en-US" sz="1050" dirty="0">
                <a:hlinkClick r:id="rId4" action="ppaction://hlinksldjump"/>
              </a:rPr>
              <a:t> de la population </a:t>
            </a:r>
            <a:r>
              <a:rPr lang="en-US" sz="1050" dirty="0" err="1">
                <a:hlinkClick r:id="rId4" action="ppaction://hlinksldjump"/>
              </a:rPr>
              <a:t>canadienne</a:t>
            </a:r>
            <a:r>
              <a:rPr lang="en-US" sz="1050" dirty="0">
                <a:hlinkClick r:id="rId4" action="ppaction://hlinksldjump"/>
              </a:rPr>
              <a:t> en 2011 – </a:t>
            </a:r>
            <a:r>
              <a:rPr lang="en-US" sz="1050" dirty="0" err="1">
                <a:hlinkClick r:id="rId4" action="ppaction://hlinksldjump"/>
              </a:rPr>
              <a:t>années</a:t>
            </a:r>
            <a:r>
              <a:rPr lang="en-US" sz="1050" dirty="0">
                <a:hlinkClick r:id="rId4" action="ppaction://hlinksldjump"/>
              </a:rPr>
              <a:t> de </a:t>
            </a:r>
            <a:r>
              <a:rPr lang="en-US" sz="1050" dirty="0" err="1">
                <a:hlinkClick r:id="rId4" action="ppaction://hlinksldjump"/>
              </a:rPr>
              <a:t>déclaration</a:t>
            </a:r>
            <a:r>
              <a:rPr lang="en-US" sz="1050" dirty="0">
                <a:hlinkClick r:id="rId4" action="ppaction://hlinksldjump"/>
              </a:rPr>
              <a:t> 2011 </a:t>
            </a:r>
            <a:r>
              <a:rPr lang="en-US" sz="1050" dirty="0" err="1">
                <a:hlinkClick r:id="rId4" action="ppaction://hlinksldjump"/>
              </a:rPr>
              <a:t>à</a:t>
            </a:r>
            <a:r>
              <a:rPr lang="en-US" sz="1050" dirty="0">
                <a:hlinkClick r:id="rId4" action="ppaction://hlinksldjump"/>
              </a:rPr>
              <a:t> 2014 </a:t>
            </a:r>
            <a:r>
              <a:rPr lang="en-US" sz="1050" dirty="0" err="1">
                <a:hlinkClick r:id="rId4" action="ppaction://hlinksldjump"/>
              </a:rPr>
              <a:t>combinées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5" action="ppaction://hlinksldjump"/>
              </a:rPr>
              <a:t>Figure 1.3	</a:t>
            </a:r>
            <a:r>
              <a:rPr lang="en-US" sz="1050" dirty="0" err="1">
                <a:hlinkClick r:id="rId5" action="ppaction://hlinksldjump"/>
              </a:rPr>
              <a:t>Pourcentage</a:t>
            </a:r>
            <a:r>
              <a:rPr lang="en-US" sz="1050" dirty="0">
                <a:hlinkClick r:id="rId5" action="ppaction://hlinksldjump"/>
              </a:rPr>
              <a:t> de </a:t>
            </a:r>
            <a:r>
              <a:rPr lang="en-US" sz="1050" dirty="0" err="1">
                <a:hlinkClick r:id="rId5" action="ppaction://hlinksldjump"/>
              </a:rPr>
              <a:t>filles</a:t>
            </a:r>
            <a:r>
              <a:rPr lang="en-US" sz="1050" dirty="0">
                <a:hlinkClick r:id="rId5" action="ppaction://hlinksldjump"/>
              </a:rPr>
              <a:t> en </a:t>
            </a:r>
            <a:r>
              <a:rPr lang="en-US" sz="1050" dirty="0" err="1">
                <a:hlinkClick r:id="rId5" action="ppaction://hlinksldjump"/>
              </a:rPr>
              <a:t>âge</a:t>
            </a:r>
            <a:r>
              <a:rPr lang="en-US" sz="1050" dirty="0">
                <a:hlinkClick r:id="rId5" action="ppaction://hlinksldjump"/>
              </a:rPr>
              <a:t> d’être </a:t>
            </a:r>
            <a:r>
              <a:rPr lang="en-US" sz="1050" dirty="0" err="1">
                <a:hlinkClick r:id="rId5" action="ppaction://hlinksldjump"/>
              </a:rPr>
              <a:t>immunisées</a:t>
            </a:r>
            <a:r>
              <a:rPr lang="en-US" sz="1050" dirty="0">
                <a:hlinkClick r:id="rId5" action="ppaction://hlinksldjump"/>
              </a:rPr>
              <a:t> </a:t>
            </a:r>
            <a:r>
              <a:rPr lang="en-US" sz="1050" dirty="0" err="1">
                <a:hlinkClick r:id="rId5" action="ppaction://hlinksldjump"/>
              </a:rPr>
              <a:t>ayant</a:t>
            </a:r>
            <a:r>
              <a:rPr lang="en-US" sz="1050" dirty="0">
                <a:hlinkClick r:id="rId5" action="ppaction://hlinksldjump"/>
              </a:rPr>
              <a:t> </a:t>
            </a:r>
            <a:r>
              <a:rPr lang="en-US" sz="1050" dirty="0" err="1">
                <a:hlinkClick r:id="rId5" action="ppaction://hlinksldjump"/>
              </a:rPr>
              <a:t>complété</a:t>
            </a:r>
            <a:r>
              <a:rPr lang="en-US" sz="1050" dirty="0">
                <a:hlinkClick r:id="rId5" action="ppaction://hlinksldjump"/>
              </a:rPr>
              <a:t> la </a:t>
            </a:r>
            <a:r>
              <a:rPr lang="en-US" sz="1050" dirty="0" err="1">
                <a:hlinkClick r:id="rId5" action="ppaction://hlinksldjump"/>
              </a:rPr>
              <a:t>série</a:t>
            </a:r>
            <a:r>
              <a:rPr lang="en-US" sz="1050" dirty="0">
                <a:hlinkClick r:id="rId5" action="ppaction://hlinksldjump"/>
              </a:rPr>
              <a:t> de </a:t>
            </a:r>
            <a:r>
              <a:rPr lang="en-US" sz="1050" dirty="0" err="1">
                <a:hlinkClick r:id="rId5" action="ppaction://hlinksldjump"/>
              </a:rPr>
              <a:t>vaccins</a:t>
            </a:r>
            <a:r>
              <a:rPr lang="en-US" sz="1050" dirty="0">
                <a:hlinkClick r:id="rId5" action="ppaction://hlinksldjump"/>
              </a:rPr>
              <a:t> </a:t>
            </a:r>
            <a:r>
              <a:rPr lang="en-US" sz="1050" dirty="0" err="1">
                <a:hlinkClick r:id="rId5" action="ppaction://hlinksldjump"/>
              </a:rPr>
              <a:t>contre</a:t>
            </a:r>
            <a:r>
              <a:rPr lang="en-US" sz="1050" dirty="0">
                <a:hlinkClick r:id="rId5" action="ppaction://hlinksldjump"/>
              </a:rPr>
              <a:t> le virus du </a:t>
            </a:r>
            <a:r>
              <a:rPr lang="en-US" sz="1050" dirty="0" err="1">
                <a:hlinkClick r:id="rId5" action="ppaction://hlinksldjump"/>
              </a:rPr>
              <a:t>papillome</a:t>
            </a:r>
            <a:r>
              <a:rPr lang="en-US" sz="1050" dirty="0">
                <a:hlinkClick r:id="rId5" action="ppaction://hlinksldjump"/>
              </a:rPr>
              <a:t> </a:t>
            </a:r>
            <a:r>
              <a:rPr lang="en-US" sz="1050" dirty="0" err="1">
                <a:hlinkClick r:id="rId5" action="ppaction://hlinksldjump"/>
              </a:rPr>
              <a:t>humain</a:t>
            </a:r>
            <a:r>
              <a:rPr lang="en-US" sz="1050" dirty="0">
                <a:hlinkClick r:id="rId5" action="ppaction://hlinksldjump"/>
              </a:rPr>
              <a:t>, </a:t>
            </a:r>
            <a:r>
              <a:rPr lang="en-US" sz="1050" dirty="0" err="1">
                <a:hlinkClick r:id="rId5" action="ppaction://hlinksldjump"/>
              </a:rPr>
              <a:t>selon</a:t>
            </a:r>
            <a:r>
              <a:rPr lang="en-US" sz="1050" dirty="0">
                <a:hlinkClick r:id="rId5" action="ppaction://hlinksldjump"/>
              </a:rPr>
              <a:t> le </a:t>
            </a:r>
            <a:r>
              <a:rPr lang="en-US" sz="1050" dirty="0" err="1">
                <a:hlinkClick r:id="rId5" action="ppaction://hlinksldjump"/>
              </a:rPr>
              <a:t>calendrier</a:t>
            </a:r>
            <a:r>
              <a:rPr lang="en-US" sz="1050" dirty="0">
                <a:hlinkClick r:id="rId5" action="ppaction://hlinksldjump"/>
              </a:rPr>
              <a:t> de vaccination </a:t>
            </a:r>
            <a:r>
              <a:rPr lang="en-US" sz="1050" dirty="0" err="1">
                <a:hlinkClick r:id="rId5" action="ppaction://hlinksldjump"/>
              </a:rPr>
              <a:t>recommandé</a:t>
            </a:r>
            <a:r>
              <a:rPr lang="en-US" sz="1050" dirty="0">
                <a:hlinkClick r:id="rId5" action="ppaction://hlinksldjump"/>
              </a:rPr>
              <a:t> par la province </a:t>
            </a:r>
            <a:r>
              <a:rPr lang="en-US" sz="1050" dirty="0" err="1">
                <a:hlinkClick r:id="rId5" action="ppaction://hlinksldjump"/>
              </a:rPr>
              <a:t>ou</a:t>
            </a:r>
            <a:r>
              <a:rPr lang="en-US" sz="1050" dirty="0">
                <a:hlinkClick r:id="rId5" action="ppaction://hlinksldjump"/>
              </a:rPr>
              <a:t> le </a:t>
            </a:r>
            <a:r>
              <a:rPr lang="en-US" sz="1050" dirty="0" err="1">
                <a:hlinkClick r:id="rId5" action="ppaction://hlinksldjump"/>
              </a:rPr>
              <a:t>territoire</a:t>
            </a:r>
            <a:r>
              <a:rPr lang="en-US" sz="1050" dirty="0">
                <a:hlinkClick r:id="rId5" action="ppaction://hlinksldjump"/>
              </a:rPr>
              <a:t>, par province </a:t>
            </a:r>
            <a:r>
              <a:rPr lang="en-US" sz="1050" dirty="0" err="1">
                <a:hlinkClick r:id="rId5" action="ppaction://hlinksldjump"/>
              </a:rPr>
              <a:t>ou</a:t>
            </a:r>
            <a:r>
              <a:rPr lang="en-US" sz="1050" dirty="0">
                <a:hlinkClick r:id="rId5" action="ppaction://hlinksldjump"/>
              </a:rPr>
              <a:t> </a:t>
            </a:r>
            <a:r>
              <a:rPr lang="en-US" sz="1050" dirty="0" err="1">
                <a:hlinkClick r:id="rId5" action="ppaction://hlinksldjump"/>
              </a:rPr>
              <a:t>territoire</a:t>
            </a:r>
            <a:r>
              <a:rPr lang="en-US" sz="1050" dirty="0">
                <a:hlinkClick r:id="rId5" action="ppaction://hlinksldjump"/>
              </a:rPr>
              <a:t> — </a:t>
            </a:r>
            <a:r>
              <a:rPr lang="en-US" sz="1050" dirty="0" err="1">
                <a:hlinkClick r:id="rId5" action="ppaction://hlinksldjump"/>
              </a:rPr>
              <a:t>année</a:t>
            </a:r>
            <a:r>
              <a:rPr lang="en-US" sz="1050" dirty="0">
                <a:hlinkClick r:id="rId5" action="ppaction://hlinksldjump"/>
              </a:rPr>
              <a:t> de vaccination la plus </a:t>
            </a:r>
            <a:r>
              <a:rPr lang="en-US" sz="1050" dirty="0" err="1">
                <a:hlinkClick r:id="rId5" action="ppaction://hlinksldjump"/>
              </a:rPr>
              <a:t>récente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6" action="ppaction://hlinksldjump"/>
              </a:rPr>
              <a:t>Figure 2.1	</a:t>
            </a:r>
            <a:r>
              <a:rPr lang="en-US" sz="1050" dirty="0" err="1">
                <a:hlinkClick r:id="rId6" action="ppaction://hlinksldjump"/>
              </a:rPr>
              <a:t>Pourcentage</a:t>
            </a:r>
            <a:r>
              <a:rPr lang="en-US" sz="1050" dirty="0">
                <a:hlinkClick r:id="rId6" action="ppaction://hlinksldjump"/>
              </a:rPr>
              <a:t> des femmes (de 25 </a:t>
            </a:r>
            <a:r>
              <a:rPr lang="en-US" sz="1050" dirty="0" err="1">
                <a:hlinkClick r:id="rId6" action="ppaction://hlinksldjump"/>
              </a:rPr>
              <a:t>à</a:t>
            </a:r>
            <a:r>
              <a:rPr lang="en-US" sz="1050" dirty="0">
                <a:hlinkClick r:id="rId6" action="ppaction://hlinksldjump"/>
              </a:rPr>
              <a:t> 69 </a:t>
            </a:r>
            <a:r>
              <a:rPr lang="en-US" sz="1050" dirty="0" err="1">
                <a:hlinkClick r:id="rId6" action="ppaction://hlinksldjump"/>
              </a:rPr>
              <a:t>ans</a:t>
            </a:r>
            <a:r>
              <a:rPr lang="en-US" sz="1050" dirty="0">
                <a:hlinkClick r:id="rId6" action="ppaction://hlinksldjump"/>
              </a:rPr>
              <a:t>) </a:t>
            </a:r>
            <a:r>
              <a:rPr lang="en-US" sz="1050" dirty="0" err="1">
                <a:hlinkClick r:id="rId6" action="ppaction://hlinksldjump"/>
              </a:rPr>
              <a:t>déclarant</a:t>
            </a:r>
            <a:r>
              <a:rPr lang="en-US" sz="1050" dirty="0">
                <a:hlinkClick r:id="rId6" action="ppaction://hlinksldjump"/>
              </a:rPr>
              <a:t> </a:t>
            </a:r>
            <a:r>
              <a:rPr lang="en-US" sz="1050" dirty="0" err="1">
                <a:hlinkClick r:id="rId6" action="ppaction://hlinksldjump"/>
              </a:rPr>
              <a:t>avoir</a:t>
            </a:r>
            <a:r>
              <a:rPr lang="en-US" sz="1050" dirty="0">
                <a:hlinkClick r:id="rId6" action="ppaction://hlinksldjump"/>
              </a:rPr>
              <a:t> </a:t>
            </a:r>
            <a:r>
              <a:rPr lang="en-US" sz="1050" dirty="0" err="1">
                <a:hlinkClick r:id="rId6" action="ppaction://hlinksldjump"/>
              </a:rPr>
              <a:t>subi</a:t>
            </a:r>
            <a:r>
              <a:rPr lang="en-US" sz="1050" dirty="0">
                <a:hlinkClick r:id="rId6" action="ppaction://hlinksldjump"/>
              </a:rPr>
              <a:t> au </a:t>
            </a:r>
            <a:r>
              <a:rPr lang="en-US" sz="1050" dirty="0" err="1">
                <a:hlinkClick r:id="rId6" action="ppaction://hlinksldjump"/>
              </a:rPr>
              <a:t>moins</a:t>
            </a:r>
            <a:r>
              <a:rPr lang="en-US" sz="1050" dirty="0">
                <a:hlinkClick r:id="rId6" action="ppaction://hlinksldjump"/>
              </a:rPr>
              <a:t> un test Pap au </a:t>
            </a:r>
            <a:r>
              <a:rPr lang="en-US" sz="1050" dirty="0" err="1">
                <a:hlinkClick r:id="rId6" action="ppaction://hlinksldjump"/>
              </a:rPr>
              <a:t>cours</a:t>
            </a:r>
            <a:r>
              <a:rPr lang="en-US" sz="1050" dirty="0">
                <a:hlinkClick r:id="rId6" action="ppaction://hlinksldjump"/>
              </a:rPr>
              <a:t> des </a:t>
            </a:r>
            <a:r>
              <a:rPr lang="en-US" sz="1050" dirty="0" err="1">
                <a:hlinkClick r:id="rId6" action="ppaction://hlinksldjump"/>
              </a:rPr>
              <a:t>trois</a:t>
            </a:r>
            <a:r>
              <a:rPr lang="en-US" sz="1050" dirty="0">
                <a:hlinkClick r:id="rId6" action="ppaction://hlinksldjump"/>
              </a:rPr>
              <a:t> </a:t>
            </a:r>
            <a:r>
              <a:rPr lang="en-US" sz="1050" dirty="0" err="1">
                <a:hlinkClick r:id="rId6" action="ppaction://hlinksldjump"/>
              </a:rPr>
              <a:t>dernières</a:t>
            </a:r>
            <a:r>
              <a:rPr lang="en-US" sz="1050" dirty="0">
                <a:hlinkClick r:id="rId6" action="ppaction://hlinksldjump"/>
              </a:rPr>
              <a:t> </a:t>
            </a:r>
            <a:r>
              <a:rPr lang="en-US" sz="1050" dirty="0" err="1">
                <a:hlinkClick r:id="rId6" action="ppaction://hlinksldjump"/>
              </a:rPr>
              <a:t>années</a:t>
            </a:r>
            <a:r>
              <a:rPr lang="en-US" sz="1050" dirty="0">
                <a:hlinkClick r:id="rId6" action="ppaction://hlinksldjump"/>
              </a:rPr>
              <a:t>, par province </a:t>
            </a:r>
            <a:r>
              <a:rPr lang="en-US" sz="1050" dirty="0" err="1">
                <a:hlinkClick r:id="rId6" action="ppaction://hlinksldjump"/>
              </a:rPr>
              <a:t>ou</a:t>
            </a:r>
            <a:r>
              <a:rPr lang="en-US" sz="1050" dirty="0">
                <a:hlinkClick r:id="rId6" action="ppaction://hlinksldjump"/>
              </a:rPr>
              <a:t> </a:t>
            </a:r>
            <a:r>
              <a:rPr lang="en-US" sz="1050" dirty="0" err="1">
                <a:hlinkClick r:id="rId6" action="ppaction://hlinksldjump"/>
              </a:rPr>
              <a:t>territoire</a:t>
            </a:r>
            <a:r>
              <a:rPr lang="en-US" sz="1050" dirty="0">
                <a:hlinkClick r:id="rId6" action="ppaction://hlinksldjump"/>
              </a:rPr>
              <a:t>, </a:t>
            </a:r>
            <a:r>
              <a:rPr lang="en-US" sz="1050" dirty="0" err="1">
                <a:hlinkClick r:id="rId6" action="ppaction://hlinksldjump"/>
              </a:rPr>
              <a:t>normalisé</a:t>
            </a:r>
            <a:r>
              <a:rPr lang="en-US" sz="1050" dirty="0">
                <a:hlinkClick r:id="rId6" action="ppaction://hlinksldjump"/>
              </a:rPr>
              <a:t> </a:t>
            </a:r>
            <a:r>
              <a:rPr lang="en-US" sz="1050" dirty="0" err="1">
                <a:hlinkClick r:id="rId6" action="ppaction://hlinksldjump"/>
              </a:rPr>
              <a:t>selon</a:t>
            </a:r>
            <a:r>
              <a:rPr lang="en-US" sz="1050" dirty="0">
                <a:hlinkClick r:id="rId6" action="ppaction://hlinksldjump"/>
              </a:rPr>
              <a:t> </a:t>
            </a:r>
            <a:r>
              <a:rPr lang="en-US" sz="1050" dirty="0" err="1">
                <a:hlinkClick r:id="rId6" action="ppaction://hlinksldjump"/>
              </a:rPr>
              <a:t>l’âge</a:t>
            </a:r>
            <a:r>
              <a:rPr lang="en-US" sz="1050" dirty="0">
                <a:hlinkClick r:id="rId6" action="ppaction://hlinksldjump"/>
              </a:rPr>
              <a:t> de la population </a:t>
            </a:r>
            <a:r>
              <a:rPr lang="en-US" sz="1050" dirty="0" err="1">
                <a:hlinkClick r:id="rId6" action="ppaction://hlinksldjump"/>
              </a:rPr>
              <a:t>canadienne</a:t>
            </a:r>
            <a:r>
              <a:rPr lang="en-US" sz="1050" dirty="0">
                <a:hlinkClick r:id="rId6" action="ppaction://hlinksldjump"/>
              </a:rPr>
              <a:t> en 2011 — </a:t>
            </a:r>
            <a:r>
              <a:rPr lang="en-US" sz="1050" dirty="0" err="1">
                <a:hlinkClick r:id="rId6" action="ppaction://hlinksldjump"/>
              </a:rPr>
              <a:t>année</a:t>
            </a:r>
            <a:r>
              <a:rPr lang="en-US" sz="1050" dirty="0">
                <a:hlinkClick r:id="rId6" action="ppaction://hlinksldjump"/>
              </a:rPr>
              <a:t> de </a:t>
            </a:r>
            <a:r>
              <a:rPr lang="en-US" sz="1050" dirty="0" err="1">
                <a:hlinkClick r:id="rId6" action="ppaction://hlinksldjump"/>
              </a:rPr>
              <a:t>déclaration</a:t>
            </a:r>
            <a:r>
              <a:rPr lang="en-US" sz="1050" dirty="0">
                <a:hlinkClick r:id="rId6" action="ppaction://hlinksldjump"/>
              </a:rPr>
              <a:t> 2012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7" action="ppaction://hlinksldjump"/>
              </a:rPr>
              <a:t>Figure 2.2	</a:t>
            </a:r>
            <a:r>
              <a:rPr lang="en-US" sz="1050" dirty="0" err="1">
                <a:hlinkClick r:id="rId7" action="ppaction://hlinksldjump"/>
              </a:rPr>
              <a:t>Pourcentage</a:t>
            </a:r>
            <a:r>
              <a:rPr lang="en-US" sz="1050" dirty="0">
                <a:hlinkClick r:id="rId7" action="ppaction://hlinksldjump"/>
              </a:rPr>
              <a:t> des femmes (de 50 </a:t>
            </a:r>
            <a:r>
              <a:rPr lang="en-US" sz="1050" dirty="0" err="1">
                <a:hlinkClick r:id="rId7" action="ppaction://hlinksldjump"/>
              </a:rPr>
              <a:t>à</a:t>
            </a:r>
            <a:r>
              <a:rPr lang="en-US" sz="1050" dirty="0">
                <a:hlinkClick r:id="rId7" action="ppaction://hlinksldjump"/>
              </a:rPr>
              <a:t> 69 </a:t>
            </a:r>
            <a:r>
              <a:rPr lang="en-US" sz="1050" dirty="0" err="1">
                <a:hlinkClick r:id="rId7" action="ppaction://hlinksldjump"/>
              </a:rPr>
              <a:t>ans</a:t>
            </a:r>
            <a:r>
              <a:rPr lang="en-US" sz="1050" dirty="0">
                <a:hlinkClick r:id="rId7" action="ppaction://hlinksldjump"/>
              </a:rPr>
              <a:t>) </a:t>
            </a:r>
            <a:r>
              <a:rPr lang="en-US" sz="1050" dirty="0" err="1">
                <a:hlinkClick r:id="rId7" action="ppaction://hlinksldjump"/>
              </a:rPr>
              <a:t>déclarant</a:t>
            </a:r>
            <a:r>
              <a:rPr lang="en-US" sz="1050" dirty="0">
                <a:hlinkClick r:id="rId7" action="ppaction://hlinksldjump"/>
              </a:rPr>
              <a:t> </a:t>
            </a:r>
            <a:r>
              <a:rPr lang="en-US" sz="1050" dirty="0" err="1">
                <a:hlinkClick r:id="rId7" action="ppaction://hlinksldjump"/>
              </a:rPr>
              <a:t>avoir</a:t>
            </a:r>
            <a:r>
              <a:rPr lang="en-US" sz="1050" dirty="0">
                <a:hlinkClick r:id="rId7" action="ppaction://hlinksldjump"/>
              </a:rPr>
              <a:t> </a:t>
            </a:r>
            <a:r>
              <a:rPr lang="en-US" sz="1050" dirty="0" err="1">
                <a:hlinkClick r:id="rId7" action="ppaction://hlinksldjump"/>
              </a:rPr>
              <a:t>subi</a:t>
            </a:r>
            <a:r>
              <a:rPr lang="en-US" sz="1050" dirty="0">
                <a:hlinkClick r:id="rId7" action="ppaction://hlinksldjump"/>
              </a:rPr>
              <a:t> </a:t>
            </a:r>
            <a:r>
              <a:rPr lang="en-US" sz="1050" dirty="0" err="1">
                <a:hlinkClick r:id="rId7" action="ppaction://hlinksldjump"/>
              </a:rPr>
              <a:t>une</a:t>
            </a:r>
            <a:r>
              <a:rPr lang="en-US" sz="1050" dirty="0">
                <a:hlinkClick r:id="rId7" action="ppaction://hlinksldjump"/>
              </a:rPr>
              <a:t> </a:t>
            </a:r>
            <a:r>
              <a:rPr lang="en-US" sz="1050" dirty="0" err="1">
                <a:hlinkClick r:id="rId7" action="ppaction://hlinksldjump"/>
              </a:rPr>
              <a:t>mammographie</a:t>
            </a:r>
            <a:r>
              <a:rPr lang="en-US" sz="1050" dirty="0">
                <a:hlinkClick r:id="rId7" action="ppaction://hlinksldjump"/>
              </a:rPr>
              <a:t> pour </a:t>
            </a:r>
            <a:r>
              <a:rPr lang="en-US" sz="1050" dirty="0" err="1">
                <a:hlinkClick r:id="rId7" action="ppaction://hlinksldjump"/>
              </a:rPr>
              <a:t>une</a:t>
            </a:r>
            <a:r>
              <a:rPr lang="en-US" sz="1050" dirty="0">
                <a:hlinkClick r:id="rId7" action="ppaction://hlinksldjump"/>
              </a:rPr>
              <a:t> raison </a:t>
            </a:r>
            <a:r>
              <a:rPr lang="en-US" sz="1050" dirty="0" err="1">
                <a:hlinkClick r:id="rId7" action="ppaction://hlinksldjump"/>
              </a:rPr>
              <a:t>quelconque</a:t>
            </a:r>
            <a:r>
              <a:rPr lang="en-US" sz="1050" dirty="0">
                <a:hlinkClick r:id="rId7" action="ppaction://hlinksldjump"/>
              </a:rPr>
              <a:t> au </a:t>
            </a:r>
            <a:r>
              <a:rPr lang="en-US" sz="1050" dirty="0" err="1">
                <a:hlinkClick r:id="rId7" action="ppaction://hlinksldjump"/>
              </a:rPr>
              <a:t>cours</a:t>
            </a:r>
            <a:r>
              <a:rPr lang="en-US" sz="1050" dirty="0">
                <a:hlinkClick r:id="rId7" action="ppaction://hlinksldjump"/>
              </a:rPr>
              <a:t> des </a:t>
            </a:r>
            <a:r>
              <a:rPr lang="en-US" sz="1050" dirty="0" err="1">
                <a:hlinkClick r:id="rId7" action="ppaction://hlinksldjump"/>
              </a:rPr>
              <a:t>deux</a:t>
            </a:r>
            <a:r>
              <a:rPr lang="en-US" sz="1050" dirty="0">
                <a:hlinkClick r:id="rId7" action="ppaction://hlinksldjump"/>
              </a:rPr>
              <a:t> </a:t>
            </a:r>
            <a:r>
              <a:rPr lang="en-US" sz="1050" dirty="0" err="1">
                <a:hlinkClick r:id="rId7" action="ppaction://hlinksldjump"/>
              </a:rPr>
              <a:t>dernières</a:t>
            </a:r>
            <a:r>
              <a:rPr lang="en-US" sz="1050" dirty="0">
                <a:hlinkClick r:id="rId7" action="ppaction://hlinksldjump"/>
              </a:rPr>
              <a:t> </a:t>
            </a:r>
            <a:r>
              <a:rPr lang="en-US" sz="1050" dirty="0" err="1">
                <a:hlinkClick r:id="rId7" action="ppaction://hlinksldjump"/>
              </a:rPr>
              <a:t>années</a:t>
            </a:r>
            <a:r>
              <a:rPr lang="en-US" sz="1050" dirty="0">
                <a:hlinkClick r:id="rId7" action="ppaction://hlinksldjump"/>
              </a:rPr>
              <a:t>, par province </a:t>
            </a:r>
            <a:r>
              <a:rPr lang="en-US" sz="1050" dirty="0" err="1">
                <a:hlinkClick r:id="rId7" action="ppaction://hlinksldjump"/>
              </a:rPr>
              <a:t>ou</a:t>
            </a:r>
            <a:r>
              <a:rPr lang="en-US" sz="1050" dirty="0">
                <a:hlinkClick r:id="rId7" action="ppaction://hlinksldjump"/>
              </a:rPr>
              <a:t> </a:t>
            </a:r>
            <a:r>
              <a:rPr lang="en-US" sz="1050" dirty="0" err="1">
                <a:hlinkClick r:id="rId7" action="ppaction://hlinksldjump"/>
              </a:rPr>
              <a:t>territoire</a:t>
            </a:r>
            <a:r>
              <a:rPr lang="en-US" sz="1050" dirty="0">
                <a:hlinkClick r:id="rId7" action="ppaction://hlinksldjump"/>
              </a:rPr>
              <a:t> — </a:t>
            </a:r>
            <a:r>
              <a:rPr lang="en-US" sz="1050" dirty="0" err="1">
                <a:hlinkClick r:id="rId7" action="ppaction://hlinksldjump"/>
              </a:rPr>
              <a:t>année</a:t>
            </a:r>
            <a:r>
              <a:rPr lang="en-US" sz="1050" dirty="0">
                <a:hlinkClick r:id="rId7" action="ppaction://hlinksldjump"/>
              </a:rPr>
              <a:t> de </a:t>
            </a:r>
            <a:r>
              <a:rPr lang="en-US" sz="1050" dirty="0" err="1">
                <a:hlinkClick r:id="rId7" action="ppaction://hlinksldjump"/>
              </a:rPr>
              <a:t>déclaration</a:t>
            </a:r>
            <a:r>
              <a:rPr lang="en-US" sz="1050" dirty="0">
                <a:hlinkClick r:id="rId7" action="ppaction://hlinksldjump"/>
              </a:rPr>
              <a:t> 2012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8" action="ppaction://hlinksldjump"/>
              </a:rPr>
              <a:t>Figure 2.3	</a:t>
            </a:r>
            <a:r>
              <a:rPr lang="en-US" sz="1050" dirty="0" err="1">
                <a:hlinkClick r:id="rId8" action="ppaction://hlinksldjump"/>
              </a:rPr>
              <a:t>Pourcentage</a:t>
            </a:r>
            <a:r>
              <a:rPr lang="en-US" sz="1050" dirty="0">
                <a:hlinkClick r:id="rId8" action="ppaction://hlinksldjump"/>
              </a:rPr>
              <a:t> de la population (de 50 </a:t>
            </a:r>
            <a:r>
              <a:rPr lang="en-US" sz="1050" dirty="0" err="1">
                <a:hlinkClick r:id="rId8" action="ppaction://hlinksldjump"/>
              </a:rPr>
              <a:t>à</a:t>
            </a:r>
            <a:r>
              <a:rPr lang="en-US" sz="1050" dirty="0">
                <a:hlinkClick r:id="rId8" action="ppaction://hlinksldjump"/>
              </a:rPr>
              <a:t> 74 </a:t>
            </a:r>
            <a:r>
              <a:rPr lang="en-US" sz="1050" dirty="0" err="1">
                <a:hlinkClick r:id="rId8" action="ppaction://hlinksldjump"/>
              </a:rPr>
              <a:t>ans</a:t>
            </a:r>
            <a:r>
              <a:rPr lang="en-US" sz="1050" dirty="0">
                <a:hlinkClick r:id="rId8" action="ppaction://hlinksldjump"/>
              </a:rPr>
              <a:t>) </a:t>
            </a:r>
            <a:r>
              <a:rPr lang="en-US" sz="1050" dirty="0" err="1">
                <a:hlinkClick r:id="rId8" action="ppaction://hlinksldjump"/>
              </a:rPr>
              <a:t>déclarant</a:t>
            </a:r>
            <a:r>
              <a:rPr lang="en-US" sz="1050" dirty="0">
                <a:hlinkClick r:id="rId8" action="ppaction://hlinksldjump"/>
              </a:rPr>
              <a:t> </a:t>
            </a:r>
            <a:r>
              <a:rPr lang="en-US" sz="1050" dirty="0" err="1">
                <a:hlinkClick r:id="rId8" action="ppaction://hlinksldjump"/>
              </a:rPr>
              <a:t>avoir</a:t>
            </a:r>
            <a:r>
              <a:rPr lang="en-US" sz="1050" dirty="0">
                <a:hlinkClick r:id="rId8" action="ppaction://hlinksldjump"/>
              </a:rPr>
              <a:t> </a:t>
            </a:r>
            <a:r>
              <a:rPr lang="en-US" sz="1050" dirty="0" err="1">
                <a:hlinkClick r:id="rId8" action="ppaction://hlinksldjump"/>
              </a:rPr>
              <a:t>subi</a:t>
            </a:r>
            <a:r>
              <a:rPr lang="en-US" sz="1050" dirty="0">
                <a:hlinkClick r:id="rId8" action="ppaction://hlinksldjump"/>
              </a:rPr>
              <a:t> un test </a:t>
            </a:r>
            <a:r>
              <a:rPr lang="en-US" sz="1050" dirty="0" err="1">
                <a:hlinkClick r:id="rId8" action="ppaction://hlinksldjump"/>
              </a:rPr>
              <a:t>fécal</a:t>
            </a:r>
            <a:r>
              <a:rPr lang="en-US" sz="1050" dirty="0">
                <a:hlinkClick r:id="rId8" action="ppaction://hlinksldjump"/>
              </a:rPr>
              <a:t> au </a:t>
            </a:r>
            <a:r>
              <a:rPr lang="en-US" sz="1050" dirty="0" err="1">
                <a:hlinkClick r:id="rId8" action="ppaction://hlinksldjump"/>
              </a:rPr>
              <a:t>cours</a:t>
            </a:r>
            <a:r>
              <a:rPr lang="en-US" sz="1050" dirty="0">
                <a:hlinkClick r:id="rId8" action="ppaction://hlinksldjump"/>
              </a:rPr>
              <a:t> des </a:t>
            </a:r>
            <a:r>
              <a:rPr lang="en-US" sz="1050" dirty="0" err="1">
                <a:hlinkClick r:id="rId8" action="ppaction://hlinksldjump"/>
              </a:rPr>
              <a:t>deux</a:t>
            </a:r>
            <a:r>
              <a:rPr lang="en-US" sz="1050" dirty="0">
                <a:hlinkClick r:id="rId8" action="ppaction://hlinksldjump"/>
              </a:rPr>
              <a:t> </a:t>
            </a:r>
            <a:r>
              <a:rPr lang="en-US" sz="1050" dirty="0" err="1">
                <a:hlinkClick r:id="rId8" action="ppaction://hlinksldjump"/>
              </a:rPr>
              <a:t>dernières</a:t>
            </a:r>
            <a:r>
              <a:rPr lang="en-US" sz="1050" dirty="0">
                <a:hlinkClick r:id="rId8" action="ppaction://hlinksldjump"/>
              </a:rPr>
              <a:t> </a:t>
            </a:r>
            <a:r>
              <a:rPr lang="en-US" sz="1050" dirty="0" err="1">
                <a:hlinkClick r:id="rId8" action="ppaction://hlinksldjump"/>
              </a:rPr>
              <a:t>années</a:t>
            </a:r>
            <a:r>
              <a:rPr lang="en-US" sz="1050" dirty="0">
                <a:hlinkClick r:id="rId8" action="ppaction://hlinksldjump"/>
              </a:rPr>
              <a:t> et(</a:t>
            </a:r>
            <a:r>
              <a:rPr lang="en-US" sz="1050" dirty="0" err="1">
                <a:hlinkClick r:id="rId8" action="ppaction://hlinksldjump"/>
              </a:rPr>
              <a:t>ou</a:t>
            </a:r>
            <a:r>
              <a:rPr lang="en-US" sz="1050" dirty="0">
                <a:hlinkClick r:id="rId8" action="ppaction://hlinksldjump"/>
              </a:rPr>
              <a:t>) </a:t>
            </a:r>
            <a:r>
              <a:rPr lang="en-US" sz="1050" dirty="0" err="1">
                <a:hlinkClick r:id="rId8" action="ppaction://hlinksldjump"/>
              </a:rPr>
              <a:t>une</a:t>
            </a:r>
            <a:r>
              <a:rPr lang="en-US" sz="1050" dirty="0">
                <a:hlinkClick r:id="rId8" action="ppaction://hlinksldjump"/>
              </a:rPr>
              <a:t> </a:t>
            </a:r>
            <a:r>
              <a:rPr lang="en-US" sz="1050" dirty="0" err="1">
                <a:hlinkClick r:id="rId8" action="ppaction://hlinksldjump"/>
              </a:rPr>
              <a:t>sigmoïdoscopie</a:t>
            </a:r>
            <a:r>
              <a:rPr lang="en-US" sz="1050" dirty="0">
                <a:hlinkClick r:id="rId8" action="ppaction://hlinksldjump"/>
              </a:rPr>
              <a:t>/</a:t>
            </a:r>
            <a:r>
              <a:rPr lang="en-US" sz="1050" dirty="0" err="1">
                <a:hlinkClick r:id="rId8" action="ppaction://hlinksldjump"/>
              </a:rPr>
              <a:t>coloscopie</a:t>
            </a:r>
            <a:r>
              <a:rPr lang="en-US" sz="1050" dirty="0">
                <a:hlinkClick r:id="rId8" action="ppaction://hlinksldjump"/>
              </a:rPr>
              <a:t> au </a:t>
            </a:r>
            <a:r>
              <a:rPr lang="en-US" sz="1050" dirty="0" err="1">
                <a:hlinkClick r:id="rId8" action="ppaction://hlinksldjump"/>
              </a:rPr>
              <a:t>cours</a:t>
            </a:r>
            <a:r>
              <a:rPr lang="en-US" sz="1050" dirty="0">
                <a:hlinkClick r:id="rId8" action="ppaction://hlinksldjump"/>
              </a:rPr>
              <a:t> des </a:t>
            </a:r>
            <a:r>
              <a:rPr lang="en-US" sz="1050" dirty="0" err="1">
                <a:hlinkClick r:id="rId8" action="ppaction://hlinksldjump"/>
              </a:rPr>
              <a:t>cinq</a:t>
            </a:r>
            <a:r>
              <a:rPr lang="en-US" sz="1050" dirty="0">
                <a:hlinkClick r:id="rId8" action="ppaction://hlinksldjump"/>
              </a:rPr>
              <a:t> </a:t>
            </a:r>
            <a:r>
              <a:rPr lang="en-US" sz="1050" dirty="0" err="1">
                <a:hlinkClick r:id="rId8" action="ppaction://hlinksldjump"/>
              </a:rPr>
              <a:t>dernières</a:t>
            </a:r>
            <a:r>
              <a:rPr lang="en-US" sz="1050" dirty="0">
                <a:hlinkClick r:id="rId8" action="ppaction://hlinksldjump"/>
              </a:rPr>
              <a:t> </a:t>
            </a:r>
            <a:r>
              <a:rPr lang="en-US" sz="1050" dirty="0" err="1">
                <a:hlinkClick r:id="rId8" action="ppaction://hlinksldjump"/>
              </a:rPr>
              <a:t>années</a:t>
            </a:r>
            <a:r>
              <a:rPr lang="en-US" sz="1050" dirty="0">
                <a:hlinkClick r:id="rId8" action="ppaction://hlinksldjump"/>
              </a:rPr>
              <a:t> pour </a:t>
            </a:r>
            <a:r>
              <a:rPr lang="en-US" sz="1050" dirty="0" err="1">
                <a:hlinkClick r:id="rId8" action="ppaction://hlinksldjump"/>
              </a:rPr>
              <a:t>une</a:t>
            </a:r>
            <a:r>
              <a:rPr lang="en-US" sz="1050" dirty="0">
                <a:hlinkClick r:id="rId8" action="ppaction://hlinksldjump"/>
              </a:rPr>
              <a:t> raison </a:t>
            </a:r>
            <a:r>
              <a:rPr lang="en-US" sz="1050" dirty="0" err="1">
                <a:hlinkClick r:id="rId8" action="ppaction://hlinksldjump"/>
              </a:rPr>
              <a:t>quelconque</a:t>
            </a:r>
            <a:r>
              <a:rPr lang="en-US" sz="1050" dirty="0">
                <a:hlinkClick r:id="rId8" action="ppaction://hlinksldjump"/>
              </a:rPr>
              <a:t>, </a:t>
            </a:r>
            <a:r>
              <a:rPr lang="en-US" sz="1050" dirty="0" err="1">
                <a:hlinkClick r:id="rId8" action="ppaction://hlinksldjump"/>
              </a:rPr>
              <a:t>selon</a:t>
            </a:r>
            <a:r>
              <a:rPr lang="en-US" sz="1050" dirty="0">
                <a:hlinkClick r:id="rId8" action="ppaction://hlinksldjump"/>
              </a:rPr>
              <a:t> la province </a:t>
            </a:r>
            <a:r>
              <a:rPr lang="en-US" sz="1050" dirty="0" err="1">
                <a:hlinkClick r:id="rId8" action="ppaction://hlinksldjump"/>
              </a:rPr>
              <a:t>ou</a:t>
            </a:r>
            <a:r>
              <a:rPr lang="en-US" sz="1050" dirty="0">
                <a:hlinkClick r:id="rId8" action="ppaction://hlinksldjump"/>
              </a:rPr>
              <a:t> le </a:t>
            </a:r>
            <a:r>
              <a:rPr lang="en-US" sz="1050" dirty="0" err="1">
                <a:hlinkClick r:id="rId8" action="ppaction://hlinksldjump"/>
              </a:rPr>
              <a:t>territoire</a:t>
            </a:r>
            <a:r>
              <a:rPr lang="en-US" sz="1050" dirty="0">
                <a:hlinkClick r:id="rId8" action="ppaction://hlinksldjump"/>
              </a:rPr>
              <a:t> – </a:t>
            </a:r>
            <a:r>
              <a:rPr lang="en-US" sz="1050" dirty="0" err="1">
                <a:hlinkClick r:id="rId8" action="ppaction://hlinksldjump"/>
              </a:rPr>
              <a:t>année</a:t>
            </a:r>
            <a:r>
              <a:rPr lang="en-US" sz="1050" dirty="0">
                <a:hlinkClick r:id="rId8" action="ppaction://hlinksldjump"/>
              </a:rPr>
              <a:t> de </a:t>
            </a:r>
            <a:r>
              <a:rPr lang="en-US" sz="1050" dirty="0" err="1">
                <a:hlinkClick r:id="rId8" action="ppaction://hlinksldjump"/>
              </a:rPr>
              <a:t>déclaration</a:t>
            </a:r>
            <a:r>
              <a:rPr lang="en-US" sz="1050" dirty="0">
                <a:hlinkClick r:id="rId8" action="ppaction://hlinksldjump"/>
              </a:rPr>
              <a:t> 2012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9" action="ppaction://hlinksldjump"/>
              </a:rPr>
              <a:t>Figure 2.4	</a:t>
            </a:r>
            <a:r>
              <a:rPr lang="en-US" sz="1050" dirty="0" err="1">
                <a:hlinkClick r:id="rId9" action="ppaction://hlinksldjump"/>
              </a:rPr>
              <a:t>Pourcentage</a:t>
            </a:r>
            <a:r>
              <a:rPr lang="en-US" sz="1050" dirty="0">
                <a:hlinkClick r:id="rId9" action="ppaction://hlinksldjump"/>
              </a:rPr>
              <a:t> de la population (de 50 </a:t>
            </a:r>
            <a:r>
              <a:rPr lang="en-US" sz="1050" dirty="0" err="1">
                <a:hlinkClick r:id="rId9" action="ppaction://hlinksldjump"/>
              </a:rPr>
              <a:t>à</a:t>
            </a:r>
            <a:r>
              <a:rPr lang="en-US" sz="1050" dirty="0">
                <a:hlinkClick r:id="rId9" action="ppaction://hlinksldjump"/>
              </a:rPr>
              <a:t> 74 </a:t>
            </a:r>
            <a:r>
              <a:rPr lang="en-US" sz="1050" dirty="0" err="1">
                <a:hlinkClick r:id="rId9" action="ppaction://hlinksldjump"/>
              </a:rPr>
              <a:t>ans</a:t>
            </a:r>
            <a:r>
              <a:rPr lang="en-US" sz="1050" dirty="0">
                <a:hlinkClick r:id="rId9" action="ppaction://hlinksldjump"/>
              </a:rPr>
              <a:t>) </a:t>
            </a:r>
            <a:r>
              <a:rPr lang="en-US" sz="1050" dirty="0" err="1">
                <a:hlinkClick r:id="rId9" action="ppaction://hlinksldjump"/>
              </a:rPr>
              <a:t>déclarant</a:t>
            </a:r>
            <a:r>
              <a:rPr lang="en-US" sz="1050" dirty="0">
                <a:hlinkClick r:id="rId9" action="ppaction://hlinksldjump"/>
              </a:rPr>
              <a:t> </a:t>
            </a:r>
            <a:r>
              <a:rPr lang="en-US" sz="1050" dirty="0" err="1">
                <a:hlinkClick r:id="rId9" action="ppaction://hlinksldjump"/>
              </a:rPr>
              <a:t>avoir</a:t>
            </a:r>
            <a:r>
              <a:rPr lang="en-US" sz="1050" dirty="0">
                <a:hlinkClick r:id="rId9" action="ppaction://hlinksldjump"/>
              </a:rPr>
              <a:t> </a:t>
            </a:r>
            <a:r>
              <a:rPr lang="en-US" sz="1050" dirty="0" err="1">
                <a:hlinkClick r:id="rId9" action="ppaction://hlinksldjump"/>
              </a:rPr>
              <a:t>subi</a:t>
            </a:r>
            <a:r>
              <a:rPr lang="en-US" sz="1050" dirty="0">
                <a:hlinkClick r:id="rId9" action="ppaction://hlinksldjump"/>
              </a:rPr>
              <a:t> un test </a:t>
            </a:r>
            <a:r>
              <a:rPr lang="en-US" sz="1050" dirty="0" err="1">
                <a:hlinkClick r:id="rId9" action="ppaction://hlinksldjump"/>
              </a:rPr>
              <a:t>fécal</a:t>
            </a:r>
            <a:r>
              <a:rPr lang="en-US" sz="1050" dirty="0">
                <a:hlinkClick r:id="rId9" action="ppaction://hlinksldjump"/>
              </a:rPr>
              <a:t> au </a:t>
            </a:r>
            <a:r>
              <a:rPr lang="en-US" sz="1050" dirty="0" err="1">
                <a:hlinkClick r:id="rId9" action="ppaction://hlinksldjump"/>
              </a:rPr>
              <a:t>cours</a:t>
            </a:r>
            <a:r>
              <a:rPr lang="en-US" sz="1050" dirty="0">
                <a:hlinkClick r:id="rId9" action="ppaction://hlinksldjump"/>
              </a:rPr>
              <a:t> des </a:t>
            </a:r>
            <a:r>
              <a:rPr lang="en-US" sz="1050" dirty="0" err="1">
                <a:hlinkClick r:id="rId9" action="ppaction://hlinksldjump"/>
              </a:rPr>
              <a:t>deux</a:t>
            </a:r>
            <a:r>
              <a:rPr lang="en-US" sz="1050" dirty="0">
                <a:hlinkClick r:id="rId9" action="ppaction://hlinksldjump"/>
              </a:rPr>
              <a:t> </a:t>
            </a:r>
            <a:r>
              <a:rPr lang="en-US" sz="1050" dirty="0" err="1">
                <a:hlinkClick r:id="rId9" action="ppaction://hlinksldjump"/>
              </a:rPr>
              <a:t>dernières</a:t>
            </a:r>
            <a:r>
              <a:rPr lang="en-US" sz="1050" dirty="0">
                <a:hlinkClick r:id="rId9" action="ppaction://hlinksldjump"/>
              </a:rPr>
              <a:t> </a:t>
            </a:r>
            <a:r>
              <a:rPr lang="en-US" sz="1050" dirty="0" err="1">
                <a:hlinkClick r:id="rId9" action="ppaction://hlinksldjump"/>
              </a:rPr>
              <a:t>années</a:t>
            </a:r>
            <a:r>
              <a:rPr lang="en-US" sz="1050" dirty="0">
                <a:hlinkClick r:id="rId9" action="ppaction://hlinksldjump"/>
              </a:rPr>
              <a:t> et(</a:t>
            </a:r>
            <a:r>
              <a:rPr lang="en-US" sz="1050" dirty="0" err="1">
                <a:hlinkClick r:id="rId9" action="ppaction://hlinksldjump"/>
              </a:rPr>
              <a:t>ou</a:t>
            </a:r>
            <a:r>
              <a:rPr lang="en-US" sz="1050" dirty="0">
                <a:hlinkClick r:id="rId9" action="ppaction://hlinksldjump"/>
              </a:rPr>
              <a:t>) </a:t>
            </a:r>
            <a:r>
              <a:rPr lang="en-US" sz="1050" dirty="0" err="1">
                <a:hlinkClick r:id="rId9" action="ppaction://hlinksldjump"/>
              </a:rPr>
              <a:t>une</a:t>
            </a:r>
            <a:r>
              <a:rPr lang="en-US" sz="1050" dirty="0">
                <a:hlinkClick r:id="rId9" action="ppaction://hlinksldjump"/>
              </a:rPr>
              <a:t> </a:t>
            </a:r>
            <a:r>
              <a:rPr lang="en-US" sz="1050" dirty="0" err="1">
                <a:hlinkClick r:id="rId9" action="ppaction://hlinksldjump"/>
              </a:rPr>
              <a:t>sigmoïdoscopie</a:t>
            </a:r>
            <a:r>
              <a:rPr lang="en-US" sz="1050" dirty="0">
                <a:hlinkClick r:id="rId9" action="ppaction://hlinksldjump"/>
              </a:rPr>
              <a:t>/</a:t>
            </a:r>
            <a:r>
              <a:rPr lang="en-US" sz="1050" dirty="0" err="1">
                <a:hlinkClick r:id="rId9" action="ppaction://hlinksldjump"/>
              </a:rPr>
              <a:t>coloscopie</a:t>
            </a:r>
            <a:r>
              <a:rPr lang="en-US" sz="1050" dirty="0">
                <a:hlinkClick r:id="rId9" action="ppaction://hlinksldjump"/>
              </a:rPr>
              <a:t> au </a:t>
            </a:r>
            <a:r>
              <a:rPr lang="en-US" sz="1050" dirty="0" err="1">
                <a:hlinkClick r:id="rId9" action="ppaction://hlinksldjump"/>
              </a:rPr>
              <a:t>cours</a:t>
            </a:r>
            <a:r>
              <a:rPr lang="en-US" sz="1050" dirty="0">
                <a:hlinkClick r:id="rId9" action="ppaction://hlinksldjump"/>
              </a:rPr>
              <a:t> des </a:t>
            </a:r>
            <a:r>
              <a:rPr lang="en-US" sz="1050" dirty="0" err="1">
                <a:hlinkClick r:id="rId9" action="ppaction://hlinksldjump"/>
              </a:rPr>
              <a:t>cinq</a:t>
            </a:r>
            <a:r>
              <a:rPr lang="en-US" sz="1050" dirty="0">
                <a:hlinkClick r:id="rId9" action="ppaction://hlinksldjump"/>
              </a:rPr>
              <a:t> </a:t>
            </a:r>
            <a:r>
              <a:rPr lang="en-US" sz="1050" dirty="0" err="1">
                <a:hlinkClick r:id="rId9" action="ppaction://hlinksldjump"/>
              </a:rPr>
              <a:t>dernières</a:t>
            </a:r>
            <a:r>
              <a:rPr lang="en-US" sz="1050" dirty="0">
                <a:hlinkClick r:id="rId9" action="ppaction://hlinksldjump"/>
              </a:rPr>
              <a:t> </a:t>
            </a:r>
            <a:r>
              <a:rPr lang="en-US" sz="1050" dirty="0" err="1">
                <a:hlinkClick r:id="rId9" action="ppaction://hlinksldjump"/>
              </a:rPr>
              <a:t>années</a:t>
            </a:r>
            <a:r>
              <a:rPr lang="en-US" sz="1050" dirty="0">
                <a:hlinkClick r:id="rId9" action="ppaction://hlinksldjump"/>
              </a:rPr>
              <a:t> pour </a:t>
            </a:r>
            <a:r>
              <a:rPr lang="en-US" sz="1050" dirty="0" err="1">
                <a:hlinkClick r:id="rId9" action="ppaction://hlinksldjump"/>
              </a:rPr>
              <a:t>une</a:t>
            </a:r>
            <a:r>
              <a:rPr lang="en-US" sz="1050" dirty="0">
                <a:hlinkClick r:id="rId9" action="ppaction://hlinksldjump"/>
              </a:rPr>
              <a:t> raison </a:t>
            </a:r>
            <a:r>
              <a:rPr lang="en-US" sz="1050" dirty="0" err="1">
                <a:hlinkClick r:id="rId9" action="ppaction://hlinksldjump"/>
              </a:rPr>
              <a:t>quelconque</a:t>
            </a:r>
            <a:r>
              <a:rPr lang="en-US" sz="1050" dirty="0">
                <a:hlinkClick r:id="rId9" action="ppaction://hlinksldjump"/>
              </a:rPr>
              <a:t>, au Canada – </a:t>
            </a:r>
            <a:r>
              <a:rPr lang="en-US" sz="1050" dirty="0" err="1">
                <a:hlinkClick r:id="rId9" action="ppaction://hlinksldjump"/>
              </a:rPr>
              <a:t>années</a:t>
            </a:r>
            <a:r>
              <a:rPr lang="en-US" sz="1050" dirty="0">
                <a:hlinkClick r:id="rId9" action="ppaction://hlinksldjump"/>
              </a:rPr>
              <a:t> de </a:t>
            </a:r>
            <a:r>
              <a:rPr lang="en-US" sz="1050" dirty="0" err="1">
                <a:hlinkClick r:id="rId9" action="ppaction://hlinksldjump"/>
              </a:rPr>
              <a:t>déclaration</a:t>
            </a:r>
            <a:r>
              <a:rPr lang="en-US" sz="1050" dirty="0">
                <a:hlinkClick r:id="rId9" action="ppaction://hlinksldjump"/>
              </a:rPr>
              <a:t> 2008 </a:t>
            </a:r>
            <a:r>
              <a:rPr lang="en-US" sz="1050" dirty="0" err="1">
                <a:hlinkClick r:id="rId9" action="ppaction://hlinksldjump"/>
              </a:rPr>
              <a:t>à</a:t>
            </a:r>
            <a:r>
              <a:rPr lang="en-US" sz="1050" dirty="0">
                <a:hlinkClick r:id="rId9" action="ppaction://hlinksldjump"/>
              </a:rPr>
              <a:t> 2014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10" action="ppaction://hlinksldjump"/>
              </a:rPr>
              <a:t>Figure 2.5	</a:t>
            </a:r>
            <a:r>
              <a:rPr lang="en-US" sz="1050" dirty="0" err="1">
                <a:hlinkClick r:id="rId10" action="ppaction://hlinksldjump"/>
              </a:rPr>
              <a:t>Pourcentage</a:t>
            </a:r>
            <a:r>
              <a:rPr lang="en-US" sz="1050" dirty="0">
                <a:hlinkClick r:id="rId10" action="ppaction://hlinksldjump"/>
              </a:rPr>
              <a:t> de la population (de 50 </a:t>
            </a:r>
            <a:r>
              <a:rPr lang="en-US" sz="1050" dirty="0" err="1">
                <a:hlinkClick r:id="rId10" action="ppaction://hlinksldjump"/>
              </a:rPr>
              <a:t>à</a:t>
            </a:r>
            <a:r>
              <a:rPr lang="en-US" sz="1050" dirty="0">
                <a:hlinkClick r:id="rId10" action="ppaction://hlinksldjump"/>
              </a:rPr>
              <a:t> 74 </a:t>
            </a:r>
            <a:r>
              <a:rPr lang="en-US" sz="1050" dirty="0" err="1">
                <a:hlinkClick r:id="rId10" action="ppaction://hlinksldjump"/>
              </a:rPr>
              <a:t>ans</a:t>
            </a:r>
            <a:r>
              <a:rPr lang="en-US" sz="1050" dirty="0">
                <a:hlinkClick r:id="rId10" action="ppaction://hlinksldjump"/>
              </a:rPr>
              <a:t>) </a:t>
            </a:r>
            <a:r>
              <a:rPr lang="en-US" sz="1050" dirty="0" err="1">
                <a:hlinkClick r:id="rId10" action="ppaction://hlinksldjump"/>
              </a:rPr>
              <a:t>déclarant</a:t>
            </a:r>
            <a:r>
              <a:rPr lang="en-US" sz="1050" dirty="0">
                <a:hlinkClick r:id="rId10" action="ppaction://hlinksldjump"/>
              </a:rPr>
              <a:t> </a:t>
            </a:r>
            <a:r>
              <a:rPr lang="en-US" sz="1050" dirty="0" err="1">
                <a:hlinkClick r:id="rId10" action="ppaction://hlinksldjump"/>
              </a:rPr>
              <a:t>avoir</a:t>
            </a:r>
            <a:r>
              <a:rPr lang="en-US" sz="1050" dirty="0">
                <a:hlinkClick r:id="rId10" action="ppaction://hlinksldjump"/>
              </a:rPr>
              <a:t> </a:t>
            </a:r>
            <a:r>
              <a:rPr lang="en-US" sz="1050" dirty="0" err="1">
                <a:hlinkClick r:id="rId10" action="ppaction://hlinksldjump"/>
              </a:rPr>
              <a:t>subi</a:t>
            </a:r>
            <a:r>
              <a:rPr lang="en-US" sz="1050" dirty="0">
                <a:hlinkClick r:id="rId10" action="ppaction://hlinksldjump"/>
              </a:rPr>
              <a:t> un test </a:t>
            </a:r>
            <a:r>
              <a:rPr lang="en-US" sz="1050" dirty="0" err="1">
                <a:hlinkClick r:id="rId10" action="ppaction://hlinksldjump"/>
              </a:rPr>
              <a:t>fécal</a:t>
            </a:r>
            <a:r>
              <a:rPr lang="en-US" sz="1050" dirty="0">
                <a:hlinkClick r:id="rId10" action="ppaction://hlinksldjump"/>
              </a:rPr>
              <a:t> au </a:t>
            </a:r>
            <a:r>
              <a:rPr lang="en-US" sz="1050" dirty="0" err="1">
                <a:hlinkClick r:id="rId10" action="ppaction://hlinksldjump"/>
              </a:rPr>
              <a:t>cours</a:t>
            </a:r>
            <a:r>
              <a:rPr lang="en-US" sz="1050" dirty="0">
                <a:hlinkClick r:id="rId10" action="ppaction://hlinksldjump"/>
              </a:rPr>
              <a:t> des </a:t>
            </a:r>
            <a:r>
              <a:rPr lang="en-US" sz="1050" dirty="0" err="1">
                <a:hlinkClick r:id="rId10" action="ppaction://hlinksldjump"/>
              </a:rPr>
              <a:t>deux</a:t>
            </a:r>
            <a:r>
              <a:rPr lang="en-US" sz="1050" dirty="0">
                <a:hlinkClick r:id="rId10" action="ppaction://hlinksldjump"/>
              </a:rPr>
              <a:t> </a:t>
            </a:r>
            <a:r>
              <a:rPr lang="en-US" sz="1050" dirty="0" err="1">
                <a:hlinkClick r:id="rId10" action="ppaction://hlinksldjump"/>
              </a:rPr>
              <a:t>dernières</a:t>
            </a:r>
            <a:r>
              <a:rPr lang="en-US" sz="1050" dirty="0">
                <a:hlinkClick r:id="rId10" action="ppaction://hlinksldjump"/>
              </a:rPr>
              <a:t> </a:t>
            </a:r>
            <a:r>
              <a:rPr lang="en-US" sz="1050" dirty="0" err="1">
                <a:hlinkClick r:id="rId10" action="ppaction://hlinksldjump"/>
              </a:rPr>
              <a:t>années</a:t>
            </a:r>
            <a:r>
              <a:rPr lang="en-US" sz="1050" dirty="0">
                <a:hlinkClick r:id="rId10" action="ppaction://hlinksldjump"/>
              </a:rPr>
              <a:t> pour </a:t>
            </a:r>
            <a:r>
              <a:rPr lang="en-US" sz="1050" dirty="0" err="1">
                <a:hlinkClick r:id="rId10" action="ppaction://hlinksldjump"/>
              </a:rPr>
              <a:t>une</a:t>
            </a:r>
            <a:r>
              <a:rPr lang="en-US" sz="1050" dirty="0">
                <a:hlinkClick r:id="rId10" action="ppaction://hlinksldjump"/>
              </a:rPr>
              <a:t> raison </a:t>
            </a:r>
            <a:r>
              <a:rPr lang="en-US" sz="1050" dirty="0" err="1">
                <a:hlinkClick r:id="rId10" action="ppaction://hlinksldjump"/>
              </a:rPr>
              <a:t>quelconque</a:t>
            </a:r>
            <a:r>
              <a:rPr lang="en-US" sz="1050" dirty="0">
                <a:hlinkClick r:id="rId10" action="ppaction://hlinksldjump"/>
              </a:rPr>
              <a:t>, </a:t>
            </a:r>
            <a:r>
              <a:rPr lang="en-US" sz="1050" dirty="0" err="1">
                <a:hlinkClick r:id="rId10" action="ppaction://hlinksldjump"/>
              </a:rPr>
              <a:t>selon</a:t>
            </a:r>
            <a:r>
              <a:rPr lang="en-US" sz="1050" dirty="0">
                <a:hlinkClick r:id="rId10" action="ppaction://hlinksldjump"/>
              </a:rPr>
              <a:t> la province </a:t>
            </a:r>
            <a:r>
              <a:rPr lang="en-US" sz="1050" dirty="0" err="1">
                <a:hlinkClick r:id="rId10" action="ppaction://hlinksldjump"/>
              </a:rPr>
              <a:t>ou</a:t>
            </a:r>
            <a:r>
              <a:rPr lang="en-US" sz="1050" dirty="0">
                <a:hlinkClick r:id="rId10" action="ppaction://hlinksldjump"/>
              </a:rPr>
              <a:t> le </a:t>
            </a:r>
            <a:r>
              <a:rPr lang="en-US" sz="1050" dirty="0" err="1">
                <a:hlinkClick r:id="rId10" action="ppaction://hlinksldjump"/>
              </a:rPr>
              <a:t>territoire</a:t>
            </a:r>
            <a:r>
              <a:rPr lang="en-US" sz="1050" dirty="0">
                <a:hlinkClick r:id="rId10" action="ppaction://hlinksldjump"/>
              </a:rPr>
              <a:t> – </a:t>
            </a:r>
            <a:r>
              <a:rPr lang="en-US" sz="1050" dirty="0" err="1">
                <a:hlinkClick r:id="rId10" action="ppaction://hlinksldjump"/>
              </a:rPr>
              <a:t>année</a:t>
            </a:r>
            <a:r>
              <a:rPr lang="en-US" sz="1050" dirty="0">
                <a:hlinkClick r:id="rId10" action="ppaction://hlinksldjump"/>
              </a:rPr>
              <a:t> de </a:t>
            </a:r>
            <a:r>
              <a:rPr lang="en-US" sz="1050" dirty="0" err="1">
                <a:hlinkClick r:id="rId10" action="ppaction://hlinksldjump"/>
              </a:rPr>
              <a:t>déclaration</a:t>
            </a:r>
            <a:r>
              <a:rPr lang="en-US" sz="1050" dirty="0">
                <a:hlinkClick r:id="rId10" action="ppaction://hlinksldjump"/>
              </a:rPr>
              <a:t> 2012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11" action="ppaction://hlinksldjump"/>
              </a:rPr>
              <a:t>Figure 3.1	Temps </a:t>
            </a:r>
            <a:r>
              <a:rPr lang="en-US" sz="1050" dirty="0" err="1">
                <a:hlinkClick r:id="rId11" action="ppaction://hlinksldjump"/>
              </a:rPr>
              <a:t>d’attente</a:t>
            </a:r>
            <a:r>
              <a:rPr lang="en-US" sz="1050" dirty="0">
                <a:hlinkClick r:id="rId11" action="ppaction://hlinksldjump"/>
              </a:rPr>
              <a:t> </a:t>
            </a:r>
            <a:r>
              <a:rPr lang="en-US" sz="1050" dirty="0" err="1">
                <a:hlinkClick r:id="rId11" action="ppaction://hlinksldjump"/>
              </a:rPr>
              <a:t>médian</a:t>
            </a:r>
            <a:r>
              <a:rPr lang="en-US" sz="1050" dirty="0">
                <a:hlinkClick r:id="rId11" action="ppaction://hlinksldjump"/>
              </a:rPr>
              <a:t> et du 90e percentile </a:t>
            </a:r>
            <a:r>
              <a:rPr lang="en-US" sz="1050" dirty="0" err="1">
                <a:hlinkClick r:id="rId11" action="ppaction://hlinksldjump"/>
              </a:rPr>
              <a:t>jusqu’à</a:t>
            </a:r>
            <a:r>
              <a:rPr lang="en-US" sz="1050" dirty="0">
                <a:hlinkClick r:id="rId11" action="ppaction://hlinksldjump"/>
              </a:rPr>
              <a:t> la </a:t>
            </a:r>
            <a:r>
              <a:rPr lang="en-US" sz="1050" dirty="0" err="1">
                <a:hlinkClick r:id="rId11" action="ppaction://hlinksldjump"/>
              </a:rPr>
              <a:t>résolution</a:t>
            </a:r>
            <a:r>
              <a:rPr lang="en-US" sz="1050" dirty="0">
                <a:hlinkClick r:id="rId11" action="ppaction://hlinksldjump"/>
              </a:rPr>
              <a:t> </a:t>
            </a:r>
            <a:r>
              <a:rPr lang="en-US" sz="1050" dirty="0" err="1">
                <a:hlinkClick r:id="rId11" action="ppaction://hlinksldjump"/>
              </a:rPr>
              <a:t>d’une</a:t>
            </a:r>
            <a:r>
              <a:rPr lang="en-US" sz="1050" dirty="0">
                <a:hlinkClick r:id="rId11" action="ppaction://hlinksldjump"/>
              </a:rPr>
              <a:t> </a:t>
            </a:r>
            <a:r>
              <a:rPr lang="en-US" sz="1050" dirty="0" err="1">
                <a:hlinkClick r:id="rId11" action="ppaction://hlinksldjump"/>
              </a:rPr>
              <a:t>anomalie</a:t>
            </a:r>
            <a:r>
              <a:rPr lang="en-US" sz="1050" dirty="0">
                <a:hlinkClick r:id="rId11" action="ppaction://hlinksldjump"/>
              </a:rPr>
              <a:t> au </a:t>
            </a:r>
            <a:r>
              <a:rPr lang="en-US" sz="1050" dirty="0" err="1">
                <a:hlinkClick r:id="rId11" action="ppaction://hlinksldjump"/>
              </a:rPr>
              <a:t>sein</a:t>
            </a:r>
            <a:r>
              <a:rPr lang="en-US" sz="1050" dirty="0">
                <a:hlinkClick r:id="rId11" action="ppaction://hlinksldjump"/>
              </a:rPr>
              <a:t> </a:t>
            </a:r>
            <a:r>
              <a:rPr lang="en-US" sz="1050" dirty="0" err="1">
                <a:hlinkClick r:id="rId11" action="ppaction://hlinksldjump"/>
              </a:rPr>
              <a:t>dépistée</a:t>
            </a:r>
            <a:r>
              <a:rPr lang="en-US" sz="1050" dirty="0">
                <a:hlinkClick r:id="rId11" action="ppaction://hlinksldjump"/>
              </a:rPr>
              <a:t> sans </a:t>
            </a:r>
            <a:r>
              <a:rPr lang="en-US" sz="1050" dirty="0" err="1">
                <a:hlinkClick r:id="rId11" action="ppaction://hlinksldjump"/>
              </a:rPr>
              <a:t>biopsie</a:t>
            </a:r>
            <a:r>
              <a:rPr lang="en-US" sz="1050" dirty="0">
                <a:hlinkClick r:id="rId11" action="ppaction://hlinksldjump"/>
              </a:rPr>
              <a:t> </a:t>
            </a:r>
            <a:r>
              <a:rPr lang="en-US" sz="1050" dirty="0" err="1">
                <a:hlinkClick r:id="rId11" action="ppaction://hlinksldjump"/>
              </a:rPr>
              <a:t>tissulaire</a:t>
            </a:r>
            <a:r>
              <a:rPr lang="en-US" sz="1050" dirty="0">
                <a:hlinkClick r:id="rId11" action="ppaction://hlinksldjump"/>
              </a:rPr>
              <a:t> chez les femmes </a:t>
            </a:r>
            <a:r>
              <a:rPr lang="en-US" sz="1050" dirty="0" err="1">
                <a:hlinkClick r:id="rId11" action="ppaction://hlinksldjump"/>
              </a:rPr>
              <a:t>asymptomatiques</a:t>
            </a:r>
            <a:r>
              <a:rPr lang="en-US" sz="1050" dirty="0">
                <a:hlinkClick r:id="rId11" action="ppaction://hlinksldjump"/>
              </a:rPr>
              <a:t> (de 50 </a:t>
            </a:r>
            <a:r>
              <a:rPr lang="en-US" sz="1050" dirty="0" err="1">
                <a:hlinkClick r:id="rId11" action="ppaction://hlinksldjump"/>
              </a:rPr>
              <a:t>à</a:t>
            </a:r>
            <a:r>
              <a:rPr lang="en-US" sz="1050" dirty="0">
                <a:hlinkClick r:id="rId11" action="ppaction://hlinksldjump"/>
              </a:rPr>
              <a:t> 69 </a:t>
            </a:r>
            <a:r>
              <a:rPr lang="en-US" sz="1050" dirty="0" err="1">
                <a:hlinkClick r:id="rId11" action="ppaction://hlinksldjump"/>
              </a:rPr>
              <a:t>ans</a:t>
            </a:r>
            <a:r>
              <a:rPr lang="en-US" sz="1050" dirty="0">
                <a:hlinkClick r:id="rId11" action="ppaction://hlinksldjump"/>
              </a:rPr>
              <a:t>), </a:t>
            </a:r>
            <a:r>
              <a:rPr lang="en-US" sz="1050" dirty="0" err="1">
                <a:hlinkClick r:id="rId11" action="ppaction://hlinksldjump"/>
              </a:rPr>
              <a:t>selon</a:t>
            </a:r>
            <a:r>
              <a:rPr lang="en-US" sz="1050" dirty="0">
                <a:hlinkClick r:id="rId11" action="ppaction://hlinksldjump"/>
              </a:rPr>
              <a:t> la province — </a:t>
            </a:r>
            <a:r>
              <a:rPr lang="en-US" sz="1050" dirty="0" err="1">
                <a:hlinkClick r:id="rId11" action="ppaction://hlinksldjump"/>
              </a:rPr>
              <a:t>année</a:t>
            </a:r>
            <a:r>
              <a:rPr lang="en-US" sz="1050" dirty="0">
                <a:hlinkClick r:id="rId11" action="ppaction://hlinksldjump"/>
              </a:rPr>
              <a:t> de </a:t>
            </a:r>
            <a:r>
              <a:rPr lang="en-US" sz="1050" dirty="0" err="1">
                <a:hlinkClick r:id="rId11" action="ppaction://hlinksldjump"/>
              </a:rPr>
              <a:t>dépistage</a:t>
            </a:r>
            <a:r>
              <a:rPr lang="en-US" sz="1050" dirty="0">
                <a:hlinkClick r:id="rId11" action="ppaction://hlinksldjump"/>
              </a:rPr>
              <a:t> 2013 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12" action="ppaction://hlinksldjump"/>
              </a:rPr>
              <a:t>Figure 3.2	Temps </a:t>
            </a:r>
            <a:r>
              <a:rPr lang="en-US" sz="1050" dirty="0" err="1">
                <a:hlinkClick r:id="rId12" action="ppaction://hlinksldjump"/>
              </a:rPr>
              <a:t>d’attente</a:t>
            </a:r>
            <a:r>
              <a:rPr lang="en-US" sz="1050" dirty="0">
                <a:hlinkClick r:id="rId12" action="ppaction://hlinksldjump"/>
              </a:rPr>
              <a:t> </a:t>
            </a:r>
            <a:r>
              <a:rPr lang="en-US" sz="1050" dirty="0" err="1">
                <a:hlinkClick r:id="rId12" action="ppaction://hlinksldjump"/>
              </a:rPr>
              <a:t>médian</a:t>
            </a:r>
            <a:r>
              <a:rPr lang="en-US" sz="1050" dirty="0">
                <a:hlinkClick r:id="rId12" action="ppaction://hlinksldjump"/>
              </a:rPr>
              <a:t> et du 90e percentile </a:t>
            </a:r>
            <a:r>
              <a:rPr lang="en-US" sz="1050" dirty="0" err="1">
                <a:hlinkClick r:id="rId12" action="ppaction://hlinksldjump"/>
              </a:rPr>
              <a:t>jusqu’à</a:t>
            </a:r>
            <a:r>
              <a:rPr lang="en-US" sz="1050" dirty="0">
                <a:hlinkClick r:id="rId12" action="ppaction://hlinksldjump"/>
              </a:rPr>
              <a:t> la </a:t>
            </a:r>
            <a:r>
              <a:rPr lang="en-US" sz="1050" dirty="0" err="1">
                <a:hlinkClick r:id="rId12" action="ppaction://hlinksldjump"/>
              </a:rPr>
              <a:t>résolution</a:t>
            </a:r>
            <a:r>
              <a:rPr lang="en-US" sz="1050" dirty="0">
                <a:hlinkClick r:id="rId12" action="ppaction://hlinksldjump"/>
              </a:rPr>
              <a:t> </a:t>
            </a:r>
            <a:r>
              <a:rPr lang="en-US" sz="1050" dirty="0" err="1">
                <a:hlinkClick r:id="rId12" action="ppaction://hlinksldjump"/>
              </a:rPr>
              <a:t>d’une</a:t>
            </a:r>
            <a:r>
              <a:rPr lang="en-US" sz="1050" dirty="0">
                <a:hlinkClick r:id="rId12" action="ppaction://hlinksldjump"/>
              </a:rPr>
              <a:t> </a:t>
            </a:r>
            <a:r>
              <a:rPr lang="en-US" sz="1050" dirty="0" err="1">
                <a:hlinkClick r:id="rId12" action="ppaction://hlinksldjump"/>
              </a:rPr>
              <a:t>anomalie</a:t>
            </a:r>
            <a:r>
              <a:rPr lang="en-US" sz="1050" dirty="0">
                <a:hlinkClick r:id="rId12" action="ppaction://hlinksldjump"/>
              </a:rPr>
              <a:t> au </a:t>
            </a:r>
            <a:r>
              <a:rPr lang="en-US" sz="1050" dirty="0" err="1">
                <a:hlinkClick r:id="rId12" action="ppaction://hlinksldjump"/>
              </a:rPr>
              <a:t>sein</a:t>
            </a:r>
            <a:r>
              <a:rPr lang="en-US" sz="1050" dirty="0">
                <a:hlinkClick r:id="rId12" action="ppaction://hlinksldjump"/>
              </a:rPr>
              <a:t> </a:t>
            </a:r>
            <a:r>
              <a:rPr lang="en-US" sz="1050" dirty="0" err="1">
                <a:hlinkClick r:id="rId12" action="ppaction://hlinksldjump"/>
              </a:rPr>
              <a:t>dépistée</a:t>
            </a:r>
            <a:r>
              <a:rPr lang="en-US" sz="1050" dirty="0">
                <a:hlinkClick r:id="rId12" action="ppaction://hlinksldjump"/>
              </a:rPr>
              <a:t> par </a:t>
            </a:r>
            <a:r>
              <a:rPr lang="en-US" sz="1050" dirty="0" err="1">
                <a:hlinkClick r:id="rId12" action="ppaction://hlinksldjump"/>
              </a:rPr>
              <a:t>biopsie</a:t>
            </a:r>
            <a:r>
              <a:rPr lang="en-US" sz="1050" dirty="0">
                <a:hlinkClick r:id="rId12" action="ppaction://hlinksldjump"/>
              </a:rPr>
              <a:t> </a:t>
            </a:r>
            <a:r>
              <a:rPr lang="en-US" sz="1050" dirty="0" err="1">
                <a:hlinkClick r:id="rId12" action="ppaction://hlinksldjump"/>
              </a:rPr>
              <a:t>tissulaire</a:t>
            </a:r>
            <a:r>
              <a:rPr lang="en-US" sz="1050" dirty="0">
                <a:hlinkClick r:id="rId12" action="ppaction://hlinksldjump"/>
              </a:rPr>
              <a:t> chez les femmes </a:t>
            </a:r>
            <a:r>
              <a:rPr lang="en-US" sz="1050" dirty="0" err="1">
                <a:hlinkClick r:id="rId12" action="ppaction://hlinksldjump"/>
              </a:rPr>
              <a:t>asymptomatiques</a:t>
            </a:r>
            <a:r>
              <a:rPr lang="en-US" sz="1050" dirty="0">
                <a:hlinkClick r:id="rId12" action="ppaction://hlinksldjump"/>
              </a:rPr>
              <a:t> (de 50 </a:t>
            </a:r>
            <a:r>
              <a:rPr lang="en-US" sz="1050" dirty="0" err="1">
                <a:hlinkClick r:id="rId12" action="ppaction://hlinksldjump"/>
              </a:rPr>
              <a:t>à</a:t>
            </a:r>
            <a:r>
              <a:rPr lang="en-US" sz="1050" dirty="0">
                <a:hlinkClick r:id="rId12" action="ppaction://hlinksldjump"/>
              </a:rPr>
              <a:t> 69 </a:t>
            </a:r>
            <a:r>
              <a:rPr lang="en-US" sz="1050" dirty="0" err="1">
                <a:hlinkClick r:id="rId12" action="ppaction://hlinksldjump"/>
              </a:rPr>
              <a:t>ans</a:t>
            </a:r>
            <a:r>
              <a:rPr lang="en-US" sz="1050" dirty="0">
                <a:hlinkClick r:id="rId12" action="ppaction://hlinksldjump"/>
              </a:rPr>
              <a:t>), </a:t>
            </a:r>
            <a:r>
              <a:rPr lang="en-US" sz="1050" dirty="0" err="1">
                <a:hlinkClick r:id="rId12" action="ppaction://hlinksldjump"/>
              </a:rPr>
              <a:t>selon</a:t>
            </a:r>
            <a:r>
              <a:rPr lang="en-US" sz="1050" dirty="0">
                <a:hlinkClick r:id="rId12" action="ppaction://hlinksldjump"/>
              </a:rPr>
              <a:t> la province — </a:t>
            </a:r>
            <a:r>
              <a:rPr lang="en-US" sz="1050" dirty="0" err="1">
                <a:hlinkClick r:id="rId12" action="ppaction://hlinksldjump"/>
              </a:rPr>
              <a:t>année</a:t>
            </a:r>
            <a:r>
              <a:rPr lang="en-US" sz="1050" dirty="0">
                <a:hlinkClick r:id="rId12" action="ppaction://hlinksldjump"/>
              </a:rPr>
              <a:t> de </a:t>
            </a:r>
            <a:r>
              <a:rPr lang="en-US" sz="1050" dirty="0" err="1">
                <a:hlinkClick r:id="rId12" action="ppaction://hlinksldjump"/>
              </a:rPr>
              <a:t>dépistage</a:t>
            </a:r>
            <a:r>
              <a:rPr lang="en-US" sz="1050" dirty="0">
                <a:hlinkClick r:id="rId12" action="ppaction://hlinksldjump"/>
              </a:rPr>
              <a:t> 2013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13" action="ppaction://hlinksldjump"/>
              </a:rPr>
              <a:t>Figure 3.3	Temps </a:t>
            </a:r>
            <a:r>
              <a:rPr lang="en-US" sz="1050" dirty="0" err="1">
                <a:hlinkClick r:id="rId13" action="ppaction://hlinksldjump"/>
              </a:rPr>
              <a:t>d’attente</a:t>
            </a:r>
            <a:r>
              <a:rPr lang="en-US" sz="1050" dirty="0">
                <a:hlinkClick r:id="rId13" action="ppaction://hlinksldjump"/>
              </a:rPr>
              <a:t> </a:t>
            </a:r>
            <a:r>
              <a:rPr lang="en-US" sz="1050" dirty="0" err="1">
                <a:hlinkClick r:id="rId13" action="ppaction://hlinksldjump"/>
              </a:rPr>
              <a:t>médian</a:t>
            </a:r>
            <a:r>
              <a:rPr lang="en-US" sz="1050" dirty="0">
                <a:hlinkClick r:id="rId13" action="ppaction://hlinksldjump"/>
              </a:rPr>
              <a:t> et du 90e percentile entre un test </a:t>
            </a:r>
            <a:r>
              <a:rPr lang="en-US" sz="1050" dirty="0" err="1">
                <a:hlinkClick r:id="rId13" action="ppaction://hlinksldjump"/>
              </a:rPr>
              <a:t>fécal</a:t>
            </a:r>
            <a:r>
              <a:rPr lang="en-US" sz="1050" dirty="0">
                <a:hlinkClick r:id="rId13" action="ppaction://hlinksldjump"/>
              </a:rPr>
              <a:t> </a:t>
            </a:r>
            <a:r>
              <a:rPr lang="en-US" sz="1050" dirty="0" err="1">
                <a:hlinkClick r:id="rId13" action="ppaction://hlinksldjump"/>
              </a:rPr>
              <a:t>dont</a:t>
            </a:r>
            <a:r>
              <a:rPr lang="en-US" sz="1050" dirty="0">
                <a:hlinkClick r:id="rId13" action="ppaction://hlinksldjump"/>
              </a:rPr>
              <a:t> le </a:t>
            </a:r>
            <a:r>
              <a:rPr lang="en-US" sz="1050" dirty="0" err="1">
                <a:hlinkClick r:id="rId13" action="ppaction://hlinksldjump"/>
              </a:rPr>
              <a:t>résultat</a:t>
            </a:r>
            <a:r>
              <a:rPr lang="en-US" sz="1050" dirty="0">
                <a:hlinkClick r:id="rId13" action="ppaction://hlinksldjump"/>
              </a:rPr>
              <a:t> </a:t>
            </a:r>
            <a:r>
              <a:rPr lang="en-US" sz="1050" dirty="0" err="1">
                <a:hlinkClick r:id="rId13" action="ppaction://hlinksldjump"/>
              </a:rPr>
              <a:t>est</a:t>
            </a:r>
            <a:r>
              <a:rPr lang="en-US" sz="1050" dirty="0">
                <a:hlinkClick r:id="rId13" action="ppaction://hlinksldjump"/>
              </a:rPr>
              <a:t> </a:t>
            </a:r>
            <a:r>
              <a:rPr lang="en-US" sz="1050" dirty="0" err="1">
                <a:hlinkClick r:id="rId13" action="ppaction://hlinksldjump"/>
              </a:rPr>
              <a:t>anormal</a:t>
            </a:r>
            <a:r>
              <a:rPr lang="en-US" sz="1050" dirty="0">
                <a:hlinkClick r:id="rId13" action="ppaction://hlinksldjump"/>
              </a:rPr>
              <a:t> et la </a:t>
            </a:r>
            <a:r>
              <a:rPr lang="en-US" sz="1050" dirty="0" err="1">
                <a:hlinkClick r:id="rId13" action="ppaction://hlinksldjump"/>
              </a:rPr>
              <a:t>coloscopie</a:t>
            </a:r>
            <a:r>
              <a:rPr lang="en-US" sz="1050" dirty="0">
                <a:hlinkClick r:id="rId13" action="ppaction://hlinksldjump"/>
              </a:rPr>
              <a:t> de </a:t>
            </a:r>
            <a:r>
              <a:rPr lang="en-US" sz="1050" dirty="0" err="1">
                <a:hlinkClick r:id="rId13" action="ppaction://hlinksldjump"/>
              </a:rPr>
              <a:t>suivi</a:t>
            </a:r>
            <a:r>
              <a:rPr lang="en-US" sz="1050" dirty="0">
                <a:hlinkClick r:id="rId13" action="ppaction://hlinksldjump"/>
              </a:rPr>
              <a:t>, </a:t>
            </a:r>
            <a:r>
              <a:rPr lang="en-US" sz="1050" dirty="0" err="1">
                <a:hlinkClick r:id="rId13" action="ppaction://hlinksldjump"/>
              </a:rPr>
              <a:t>selon</a:t>
            </a:r>
            <a:r>
              <a:rPr lang="en-US" sz="1050" dirty="0">
                <a:hlinkClick r:id="rId13" action="ppaction://hlinksldjump"/>
              </a:rPr>
              <a:t> la province – première </a:t>
            </a:r>
            <a:r>
              <a:rPr lang="en-US" sz="1050" dirty="0" err="1">
                <a:hlinkClick r:id="rId13" action="ppaction://hlinksldjump"/>
              </a:rPr>
              <a:t>série</a:t>
            </a:r>
            <a:r>
              <a:rPr lang="en-US" sz="1050" dirty="0">
                <a:hlinkClick r:id="rId13" action="ppaction://hlinksldjump"/>
              </a:rPr>
              <a:t> de tests de </a:t>
            </a:r>
            <a:r>
              <a:rPr lang="en-US" sz="1050" dirty="0" err="1">
                <a:hlinkClick r:id="rId13" action="ppaction://hlinksldjump"/>
              </a:rPr>
              <a:t>dépistage</a:t>
            </a:r>
            <a:r>
              <a:rPr lang="en-US" sz="1050" dirty="0">
                <a:hlinkClick r:id="rId13" action="ppaction://hlinksldjump"/>
              </a:rPr>
              <a:t> </a:t>
            </a:r>
            <a:r>
              <a:rPr lang="en-US" sz="1050" dirty="0" err="1">
                <a:hlinkClick r:id="rId13" action="ppaction://hlinksldjump"/>
              </a:rPr>
              <a:t>effectuée</a:t>
            </a:r>
            <a:r>
              <a:rPr lang="en-US" sz="1050" dirty="0">
                <a:hlinkClick r:id="rId13" action="ppaction://hlinksldjump"/>
              </a:rPr>
              <a:t> en 2013 et 2014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14" action="ppaction://hlinksldjump"/>
              </a:rPr>
              <a:t>Figure 4.1	</a:t>
            </a:r>
            <a:r>
              <a:rPr lang="en-US" sz="1050" dirty="0" err="1">
                <a:hlinkClick r:id="rId14" action="ppaction://hlinksldjump"/>
              </a:rPr>
              <a:t>Taux</a:t>
            </a:r>
            <a:r>
              <a:rPr lang="en-US" sz="1050" dirty="0">
                <a:hlinkClick r:id="rId14" action="ppaction://hlinksldjump"/>
              </a:rPr>
              <a:t> de </a:t>
            </a:r>
            <a:r>
              <a:rPr lang="en-US" sz="1050" dirty="0" err="1">
                <a:hlinkClick r:id="rId14" action="ppaction://hlinksldjump"/>
              </a:rPr>
              <a:t>résection</a:t>
            </a:r>
            <a:r>
              <a:rPr lang="en-US" sz="1050" dirty="0">
                <a:hlinkClick r:id="rId14" action="ppaction://hlinksldjump"/>
              </a:rPr>
              <a:t> de </a:t>
            </a:r>
            <a:r>
              <a:rPr lang="en-US" sz="1050" dirty="0" err="1">
                <a:hlinkClick r:id="rId14" action="ppaction://hlinksldjump"/>
              </a:rPr>
              <a:t>tumeurs</a:t>
            </a:r>
            <a:r>
              <a:rPr lang="en-US" sz="1050" dirty="0">
                <a:hlinkClick r:id="rId14" action="ppaction://hlinksldjump"/>
              </a:rPr>
              <a:t> du </a:t>
            </a:r>
            <a:r>
              <a:rPr lang="en-US" sz="1050" dirty="0" err="1">
                <a:hlinkClick r:id="rId14" action="ppaction://hlinksldjump"/>
              </a:rPr>
              <a:t>côlon</a:t>
            </a:r>
            <a:r>
              <a:rPr lang="en-US" sz="1050" dirty="0">
                <a:hlinkClick r:id="rId14" action="ppaction://hlinksldjump"/>
              </a:rPr>
              <a:t> avec </a:t>
            </a:r>
            <a:r>
              <a:rPr lang="en-US" sz="1050" dirty="0" err="1">
                <a:hlinkClick r:id="rId14" action="ppaction://hlinksldjump"/>
              </a:rPr>
              <a:t>prélèvement</a:t>
            </a:r>
            <a:r>
              <a:rPr lang="en-US" sz="1050" dirty="0">
                <a:hlinkClick r:id="rId14" action="ppaction://hlinksldjump"/>
              </a:rPr>
              <a:t> et </a:t>
            </a:r>
            <a:r>
              <a:rPr lang="en-US" sz="1050" dirty="0" err="1">
                <a:hlinkClick r:id="rId14" action="ppaction://hlinksldjump"/>
              </a:rPr>
              <a:t>examen</a:t>
            </a:r>
            <a:r>
              <a:rPr lang="en-US" sz="1050" dirty="0">
                <a:hlinkClick r:id="rId14" action="ppaction://hlinksldjump"/>
              </a:rPr>
              <a:t> </a:t>
            </a:r>
            <a:r>
              <a:rPr lang="en-US" sz="1050" dirty="0" err="1">
                <a:hlinkClick r:id="rId14" action="ppaction://hlinksldjump"/>
              </a:rPr>
              <a:t>d’au</a:t>
            </a:r>
            <a:r>
              <a:rPr lang="en-US" sz="1050" dirty="0">
                <a:hlinkClick r:id="rId14" action="ppaction://hlinksldjump"/>
              </a:rPr>
              <a:t> </a:t>
            </a:r>
            <a:r>
              <a:rPr lang="en-US" sz="1050" dirty="0" err="1">
                <a:hlinkClick r:id="rId14" action="ppaction://hlinksldjump"/>
              </a:rPr>
              <a:t>moins</a:t>
            </a:r>
            <a:r>
              <a:rPr lang="en-US" sz="1050" dirty="0">
                <a:hlinkClick r:id="rId14" action="ppaction://hlinksldjump"/>
              </a:rPr>
              <a:t> 12 ganglions </a:t>
            </a:r>
            <a:r>
              <a:rPr lang="en-US" sz="1050" dirty="0" err="1">
                <a:hlinkClick r:id="rId14" action="ppaction://hlinksldjump"/>
              </a:rPr>
              <a:t>lymphatiques</a:t>
            </a:r>
            <a:r>
              <a:rPr lang="en-US" sz="1050" dirty="0">
                <a:hlinkClick r:id="rId14" action="ppaction://hlinksldjump"/>
              </a:rPr>
              <a:t>, </a:t>
            </a:r>
            <a:r>
              <a:rPr lang="en-US" sz="1050" dirty="0" err="1">
                <a:hlinkClick r:id="rId14" action="ppaction://hlinksldjump"/>
              </a:rPr>
              <a:t>selon</a:t>
            </a:r>
            <a:r>
              <a:rPr lang="en-US" sz="1050" dirty="0">
                <a:hlinkClick r:id="rId14" action="ppaction://hlinksldjump"/>
              </a:rPr>
              <a:t> la province – </a:t>
            </a:r>
            <a:r>
              <a:rPr lang="en-US" sz="1050" dirty="0" err="1">
                <a:hlinkClick r:id="rId14" action="ppaction://hlinksldjump"/>
              </a:rPr>
              <a:t>années</a:t>
            </a:r>
            <a:r>
              <a:rPr lang="en-US" sz="1050" dirty="0">
                <a:hlinkClick r:id="rId14" action="ppaction://hlinksldjump"/>
              </a:rPr>
              <a:t> de diagnostic de 2009 </a:t>
            </a:r>
            <a:r>
              <a:rPr lang="en-US" sz="1050" dirty="0" err="1">
                <a:hlinkClick r:id="rId14" action="ppaction://hlinksldjump"/>
              </a:rPr>
              <a:t>à</a:t>
            </a:r>
            <a:r>
              <a:rPr lang="en-US" sz="1050" dirty="0">
                <a:hlinkClick r:id="rId14" action="ppaction://hlinksldjump"/>
              </a:rPr>
              <a:t> 2012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15" action="ppaction://hlinksldjump"/>
              </a:rPr>
              <a:t>Figure 4.2	</a:t>
            </a:r>
            <a:r>
              <a:rPr lang="en-US" sz="1050" dirty="0" err="1">
                <a:hlinkClick r:id="rId15" action="ppaction://hlinksldjump"/>
              </a:rPr>
              <a:t>Taux</a:t>
            </a:r>
            <a:r>
              <a:rPr lang="en-US" sz="1050" dirty="0">
                <a:hlinkClick r:id="rId15" action="ppaction://hlinksldjump"/>
              </a:rPr>
              <a:t> de </a:t>
            </a:r>
            <a:r>
              <a:rPr lang="en-US" sz="1050" dirty="0" err="1">
                <a:hlinkClick r:id="rId15" action="ppaction://hlinksldjump"/>
              </a:rPr>
              <a:t>résection</a:t>
            </a:r>
            <a:r>
              <a:rPr lang="en-US" sz="1050" dirty="0">
                <a:hlinkClick r:id="rId15" action="ppaction://hlinksldjump"/>
              </a:rPr>
              <a:t> de </a:t>
            </a:r>
            <a:r>
              <a:rPr lang="en-US" sz="1050" dirty="0" err="1">
                <a:hlinkClick r:id="rId15" action="ppaction://hlinksldjump"/>
              </a:rPr>
              <a:t>tumeurs</a:t>
            </a:r>
            <a:r>
              <a:rPr lang="en-US" sz="1050" dirty="0">
                <a:hlinkClick r:id="rId15" action="ppaction://hlinksldjump"/>
              </a:rPr>
              <a:t> </a:t>
            </a:r>
            <a:r>
              <a:rPr lang="en-US" sz="1050" dirty="0" err="1">
                <a:hlinkClick r:id="rId15" action="ppaction://hlinksldjump"/>
              </a:rPr>
              <a:t>cancéreusesdu</a:t>
            </a:r>
            <a:r>
              <a:rPr lang="en-US" sz="1050" dirty="0">
                <a:hlinkClick r:id="rId15" action="ppaction://hlinksldjump"/>
              </a:rPr>
              <a:t> </a:t>
            </a:r>
            <a:r>
              <a:rPr lang="en-US" sz="1050" dirty="0" err="1">
                <a:hlinkClick r:id="rId15" action="ppaction://hlinksldjump"/>
              </a:rPr>
              <a:t>sein</a:t>
            </a:r>
            <a:r>
              <a:rPr lang="en-US" sz="1050" dirty="0">
                <a:hlinkClick r:id="rId15" action="ppaction://hlinksldjump"/>
              </a:rPr>
              <a:t> qui </a:t>
            </a:r>
            <a:r>
              <a:rPr lang="en-US" sz="1050" dirty="0" err="1">
                <a:hlinkClick r:id="rId15" action="ppaction://hlinksldjump"/>
              </a:rPr>
              <a:t>constituaient</a:t>
            </a:r>
            <a:r>
              <a:rPr lang="en-US" sz="1050" dirty="0">
                <a:hlinkClick r:id="rId15" action="ppaction://hlinksldjump"/>
              </a:rPr>
              <a:t> des </a:t>
            </a:r>
            <a:r>
              <a:rPr lang="en-US" sz="1050" dirty="0" err="1">
                <a:hlinkClick r:id="rId15" action="ppaction://hlinksldjump"/>
              </a:rPr>
              <a:t>chirurgies</a:t>
            </a:r>
            <a:r>
              <a:rPr lang="en-US" sz="1050" dirty="0">
                <a:hlinkClick r:id="rId15" action="ppaction://hlinksldjump"/>
              </a:rPr>
              <a:t> </a:t>
            </a:r>
            <a:r>
              <a:rPr lang="en-US" sz="1050" dirty="0" err="1">
                <a:hlinkClick r:id="rId15" action="ppaction://hlinksldjump"/>
              </a:rPr>
              <a:t>mammaires</a:t>
            </a:r>
            <a:r>
              <a:rPr lang="en-US" sz="1050" dirty="0">
                <a:hlinkClick r:id="rId15" action="ppaction://hlinksldjump"/>
              </a:rPr>
              <a:t> </a:t>
            </a:r>
            <a:r>
              <a:rPr lang="en-US" sz="1050" dirty="0" err="1">
                <a:hlinkClick r:id="rId15" action="ppaction://hlinksldjump"/>
              </a:rPr>
              <a:t>conservatrices</a:t>
            </a:r>
            <a:r>
              <a:rPr lang="en-US" sz="1050" dirty="0">
                <a:hlinkClick r:id="rId15" action="ppaction://hlinksldjump"/>
              </a:rPr>
              <a:t>, </a:t>
            </a:r>
            <a:r>
              <a:rPr lang="en-US" sz="1050" dirty="0" err="1">
                <a:hlinkClick r:id="rId15" action="ppaction://hlinksldjump"/>
              </a:rPr>
              <a:t>selon</a:t>
            </a:r>
            <a:r>
              <a:rPr lang="en-US" sz="1050" dirty="0">
                <a:hlinkClick r:id="rId15" action="ppaction://hlinksldjump"/>
              </a:rPr>
              <a:t> la province </a:t>
            </a:r>
            <a:r>
              <a:rPr lang="en-US" sz="1050" dirty="0" err="1">
                <a:hlinkClick r:id="rId15" action="ppaction://hlinksldjump"/>
              </a:rPr>
              <a:t>ou</a:t>
            </a:r>
            <a:r>
              <a:rPr lang="en-US" sz="1050" dirty="0">
                <a:hlinkClick r:id="rId15" action="ppaction://hlinksldjump"/>
              </a:rPr>
              <a:t> le </a:t>
            </a:r>
            <a:r>
              <a:rPr lang="en-US" sz="1050" dirty="0" err="1">
                <a:hlinkClick r:id="rId15" action="ppaction://hlinksldjump"/>
              </a:rPr>
              <a:t>territoire</a:t>
            </a:r>
            <a:r>
              <a:rPr lang="en-US" sz="1050" dirty="0">
                <a:hlinkClick r:id="rId15" action="ppaction://hlinksldjump"/>
              </a:rPr>
              <a:t> – </a:t>
            </a:r>
            <a:r>
              <a:rPr lang="en-US" sz="1050" dirty="0" err="1">
                <a:hlinkClick r:id="rId15" action="ppaction://hlinksldjump"/>
              </a:rPr>
              <a:t>années</a:t>
            </a:r>
            <a:r>
              <a:rPr lang="en-US" sz="1050" dirty="0">
                <a:hlinkClick r:id="rId15" action="ppaction://hlinksldjump"/>
              </a:rPr>
              <a:t> 2009-2010 </a:t>
            </a:r>
            <a:r>
              <a:rPr lang="en-US" sz="1050" dirty="0" err="1">
                <a:hlinkClick r:id="rId15" action="ppaction://hlinksldjump"/>
              </a:rPr>
              <a:t>à</a:t>
            </a:r>
            <a:r>
              <a:rPr lang="en-US" sz="1050" dirty="0">
                <a:hlinkClick r:id="rId15" action="ppaction://hlinksldjump"/>
              </a:rPr>
              <a:t> 2013-2014 </a:t>
            </a:r>
            <a:r>
              <a:rPr lang="en-US" sz="1050" dirty="0" err="1">
                <a:hlinkClick r:id="rId15" action="ppaction://hlinksldjump"/>
              </a:rPr>
              <a:t>combinées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16" action="ppaction://hlinksldjump"/>
              </a:rPr>
              <a:t>Figure 4.3	</a:t>
            </a:r>
            <a:r>
              <a:rPr lang="en-US" sz="1050" dirty="0" err="1">
                <a:hlinkClick r:id="rId16" action="ppaction://hlinksldjump"/>
              </a:rPr>
              <a:t>Taux</a:t>
            </a:r>
            <a:r>
              <a:rPr lang="en-US" sz="1050" dirty="0">
                <a:hlinkClick r:id="rId16" action="ppaction://hlinksldjump"/>
              </a:rPr>
              <a:t> de </a:t>
            </a:r>
            <a:r>
              <a:rPr lang="en-US" sz="1050" dirty="0" err="1">
                <a:hlinkClick r:id="rId16" action="ppaction://hlinksldjump"/>
              </a:rPr>
              <a:t>résection</a:t>
            </a:r>
            <a:r>
              <a:rPr lang="en-US" sz="1050" dirty="0">
                <a:hlinkClick r:id="rId16" action="ppaction://hlinksldjump"/>
              </a:rPr>
              <a:t> de </a:t>
            </a:r>
            <a:r>
              <a:rPr lang="en-US" sz="1050" dirty="0" err="1">
                <a:hlinkClick r:id="rId16" action="ppaction://hlinksldjump"/>
              </a:rPr>
              <a:t>tumeurs</a:t>
            </a:r>
            <a:r>
              <a:rPr lang="en-US" sz="1050" dirty="0">
                <a:hlinkClick r:id="rId16" action="ppaction://hlinksldjump"/>
              </a:rPr>
              <a:t> </a:t>
            </a:r>
            <a:r>
              <a:rPr lang="en-US" sz="1050" dirty="0" err="1">
                <a:hlinkClick r:id="rId16" action="ppaction://hlinksldjump"/>
              </a:rPr>
              <a:t>cancéreuses</a:t>
            </a:r>
            <a:r>
              <a:rPr lang="en-US" sz="1050" dirty="0">
                <a:hlinkClick r:id="rId16" action="ppaction://hlinksldjump"/>
              </a:rPr>
              <a:t> du </a:t>
            </a:r>
            <a:r>
              <a:rPr lang="en-US" sz="1050" dirty="0" err="1">
                <a:hlinkClick r:id="rId16" action="ppaction://hlinksldjump"/>
              </a:rPr>
              <a:t>sein</a:t>
            </a:r>
            <a:r>
              <a:rPr lang="en-US" sz="1050" dirty="0">
                <a:hlinkClick r:id="rId16" action="ppaction://hlinksldjump"/>
              </a:rPr>
              <a:t> qui </a:t>
            </a:r>
            <a:r>
              <a:rPr lang="en-US" sz="1050" dirty="0" err="1">
                <a:hlinkClick r:id="rId16" action="ppaction://hlinksldjump"/>
              </a:rPr>
              <a:t>constituaient</a:t>
            </a:r>
            <a:r>
              <a:rPr lang="en-US" sz="1050" dirty="0">
                <a:hlinkClick r:id="rId16" action="ppaction://hlinksldjump"/>
              </a:rPr>
              <a:t> des </a:t>
            </a:r>
            <a:r>
              <a:rPr lang="en-US" sz="1050" dirty="0" err="1">
                <a:hlinkClick r:id="rId16" action="ppaction://hlinksldjump"/>
              </a:rPr>
              <a:t>chirurgies</a:t>
            </a:r>
            <a:r>
              <a:rPr lang="en-US" sz="1050" dirty="0">
                <a:hlinkClick r:id="rId16" action="ppaction://hlinksldjump"/>
              </a:rPr>
              <a:t> </a:t>
            </a:r>
            <a:r>
              <a:rPr lang="en-US" sz="1050" dirty="0" err="1">
                <a:hlinkClick r:id="rId16" action="ppaction://hlinksldjump"/>
              </a:rPr>
              <a:t>mammaires</a:t>
            </a:r>
            <a:r>
              <a:rPr lang="en-US" sz="1050" dirty="0">
                <a:hlinkClick r:id="rId16" action="ppaction://hlinksldjump"/>
              </a:rPr>
              <a:t> </a:t>
            </a:r>
            <a:r>
              <a:rPr lang="en-US" sz="1050" dirty="0" err="1">
                <a:hlinkClick r:id="rId16" action="ppaction://hlinksldjump"/>
              </a:rPr>
              <a:t>conservatrices</a:t>
            </a:r>
            <a:r>
              <a:rPr lang="en-US" sz="1050" dirty="0">
                <a:hlinkClick r:id="rId16" action="ppaction://hlinksldjump"/>
              </a:rPr>
              <a:t>, </a:t>
            </a:r>
            <a:r>
              <a:rPr lang="en-US" sz="1050" dirty="0" err="1">
                <a:hlinkClick r:id="rId16" action="ppaction://hlinksldjump"/>
              </a:rPr>
              <a:t>selon</a:t>
            </a:r>
            <a:r>
              <a:rPr lang="en-US" sz="1050" dirty="0">
                <a:hlinkClick r:id="rId16" action="ppaction://hlinksldjump"/>
              </a:rPr>
              <a:t> la province </a:t>
            </a:r>
            <a:r>
              <a:rPr lang="en-US" sz="1050" dirty="0" err="1">
                <a:hlinkClick r:id="rId16" action="ppaction://hlinksldjump"/>
              </a:rPr>
              <a:t>ou</a:t>
            </a:r>
            <a:r>
              <a:rPr lang="en-US" sz="1050" dirty="0">
                <a:hlinkClick r:id="rId16" action="ppaction://hlinksldjump"/>
              </a:rPr>
              <a:t> le </a:t>
            </a:r>
            <a:r>
              <a:rPr lang="en-US" sz="1050" dirty="0" err="1">
                <a:hlinkClick r:id="rId16" action="ppaction://hlinksldjump"/>
              </a:rPr>
              <a:t>territoire</a:t>
            </a:r>
            <a:r>
              <a:rPr lang="en-US" sz="1050" dirty="0">
                <a:hlinkClick r:id="rId16" action="ppaction://hlinksldjump"/>
              </a:rPr>
              <a:t> – </a:t>
            </a:r>
            <a:r>
              <a:rPr lang="en-US" sz="1050" dirty="0" err="1">
                <a:hlinkClick r:id="rId16" action="ppaction://hlinksldjump"/>
              </a:rPr>
              <a:t>années</a:t>
            </a:r>
            <a:r>
              <a:rPr lang="en-US" sz="1050" dirty="0">
                <a:hlinkClick r:id="rId16" action="ppaction://hlinksldjump"/>
              </a:rPr>
              <a:t> </a:t>
            </a:r>
            <a:r>
              <a:rPr lang="en-US" sz="1050" dirty="0" err="1">
                <a:hlinkClick r:id="rId16" action="ppaction://hlinksldjump"/>
              </a:rPr>
              <a:t>combinées</a:t>
            </a:r>
            <a:r>
              <a:rPr lang="en-US" sz="1050" dirty="0">
                <a:hlinkClick r:id="rId16" action="ppaction://hlinksldjump"/>
              </a:rPr>
              <a:t> 2008/2009-2010/2011 </a:t>
            </a:r>
            <a:r>
              <a:rPr lang="en-US" sz="1050" dirty="0" err="1">
                <a:hlinkClick r:id="rId16" action="ppaction://hlinksldjump"/>
              </a:rPr>
              <a:t>comparativement</a:t>
            </a:r>
            <a:r>
              <a:rPr lang="en-US" sz="1050" dirty="0">
                <a:hlinkClick r:id="rId16" action="ppaction://hlinksldjump"/>
              </a:rPr>
              <a:t> </a:t>
            </a:r>
            <a:r>
              <a:rPr lang="en-US" sz="1050" dirty="0" err="1">
                <a:hlinkClick r:id="rId16" action="ppaction://hlinksldjump"/>
              </a:rPr>
              <a:t>à</a:t>
            </a:r>
            <a:r>
              <a:rPr lang="en-US" sz="1050" dirty="0">
                <a:hlinkClick r:id="rId16" action="ppaction://hlinksldjump"/>
              </a:rPr>
              <a:t> 2011/2012-2013/2014 </a:t>
            </a:r>
            <a:endParaRPr lang="en-US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1050" dirty="0">
                <a:hlinkClick r:id="rId17" action="ppaction://hlinksldjump"/>
              </a:rPr>
              <a:t>Figure 4.4	Temps </a:t>
            </a:r>
            <a:r>
              <a:rPr lang="en-US" sz="1050" dirty="0" err="1">
                <a:hlinkClick r:id="rId17" action="ppaction://hlinksldjump"/>
              </a:rPr>
              <a:t>d’attente</a:t>
            </a:r>
            <a:r>
              <a:rPr lang="en-US" sz="1050" dirty="0">
                <a:hlinkClick r:id="rId17" action="ppaction://hlinksldjump"/>
              </a:rPr>
              <a:t> </a:t>
            </a:r>
            <a:r>
              <a:rPr lang="en-US" sz="1050" dirty="0" err="1">
                <a:hlinkClick r:id="rId17" action="ppaction://hlinksldjump"/>
              </a:rPr>
              <a:t>médian</a:t>
            </a:r>
            <a:r>
              <a:rPr lang="en-US" sz="1050" dirty="0">
                <a:hlinkClick r:id="rId17" action="ppaction://hlinksldjump"/>
              </a:rPr>
              <a:t> et du 90e percentile en </a:t>
            </a:r>
            <a:r>
              <a:rPr lang="en-US" sz="1050" dirty="0" err="1">
                <a:hlinkClick r:id="rId17" action="ppaction://hlinksldjump"/>
              </a:rPr>
              <a:t>radiothérapie</a:t>
            </a:r>
            <a:r>
              <a:rPr lang="en-US" sz="1050" dirty="0">
                <a:hlinkClick r:id="rId17" action="ppaction://hlinksldjump"/>
              </a:rPr>
              <a:t> pour </a:t>
            </a:r>
            <a:r>
              <a:rPr lang="en-US" sz="1050" dirty="0" err="1">
                <a:hlinkClick r:id="rId17" action="ppaction://hlinksldjump"/>
              </a:rPr>
              <a:t>tous</a:t>
            </a:r>
            <a:r>
              <a:rPr lang="en-US" sz="1050" dirty="0">
                <a:hlinkClick r:id="rId17" action="ppaction://hlinksldjump"/>
              </a:rPr>
              <a:t> les cancers, </a:t>
            </a:r>
            <a:r>
              <a:rPr lang="en-US" sz="1050" dirty="0" err="1">
                <a:hlinkClick r:id="rId17" action="ppaction://hlinksldjump"/>
              </a:rPr>
              <a:t>selon</a:t>
            </a:r>
            <a:r>
              <a:rPr lang="en-US" sz="1050" dirty="0">
                <a:hlinkClick r:id="rId17" action="ppaction://hlinksldjump"/>
              </a:rPr>
              <a:t> la province – </a:t>
            </a:r>
            <a:r>
              <a:rPr lang="en-US" sz="1050" dirty="0" err="1">
                <a:hlinkClick r:id="rId17" action="ppaction://hlinksldjump"/>
              </a:rPr>
              <a:t>traitement</a:t>
            </a:r>
            <a:r>
              <a:rPr lang="en-US" sz="1050" dirty="0">
                <a:hlinkClick r:id="rId17" action="ppaction://hlinksldjump"/>
              </a:rPr>
              <a:t> </a:t>
            </a:r>
            <a:r>
              <a:rPr lang="en-US" sz="1050" dirty="0" err="1">
                <a:hlinkClick r:id="rId17" action="ppaction://hlinksldjump"/>
              </a:rPr>
              <a:t>suivi</a:t>
            </a:r>
            <a:r>
              <a:rPr lang="en-US" sz="1050" dirty="0">
                <a:hlinkClick r:id="rId17" action="ppaction://hlinksldjump"/>
              </a:rPr>
              <a:t> en 2014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03681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0"/>
            <a:ext cx="7315202" cy="822960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47" y="0"/>
            <a:ext cx="7312154" cy="822617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46"/>
          <a:stretch/>
        </p:blipFill>
        <p:spPr>
          <a:xfrm>
            <a:off x="914400" y="0"/>
            <a:ext cx="7315200" cy="612725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22" y="-1"/>
            <a:ext cx="6039556" cy="679450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6303962"/>
          </a:xfrm>
        </p:spPr>
        <p:txBody>
          <a:bodyPr>
            <a:normAutofit fontScale="85000" lnSpcReduction="20000"/>
          </a:bodyPr>
          <a:lstStyle/>
          <a:p>
            <a:pPr marL="742950" lvl="0" indent="-742950" algn="ctr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2100" b="1" u="sng" dirty="0">
                <a:solidFill>
                  <a:prstClr val="black"/>
                </a:solidFill>
              </a:rPr>
              <a:t>Rapport de 2016 </a:t>
            </a:r>
            <a:r>
              <a:rPr lang="en-US" sz="2100" b="1" u="sng" dirty="0" err="1">
                <a:solidFill>
                  <a:prstClr val="black"/>
                </a:solidFill>
              </a:rPr>
              <a:t>sur</a:t>
            </a:r>
            <a:r>
              <a:rPr lang="en-US" sz="2100" b="1" u="sng" dirty="0">
                <a:solidFill>
                  <a:prstClr val="black"/>
                </a:solidFill>
              </a:rPr>
              <a:t> le </a:t>
            </a:r>
            <a:r>
              <a:rPr lang="en-US" sz="2100" b="1" u="sng" dirty="0" err="1">
                <a:solidFill>
                  <a:prstClr val="black"/>
                </a:solidFill>
              </a:rPr>
              <a:t>rendement</a:t>
            </a:r>
            <a:r>
              <a:rPr lang="en-US" sz="2100" b="1" u="sng" dirty="0">
                <a:solidFill>
                  <a:prstClr val="black"/>
                </a:solidFill>
              </a:rPr>
              <a:t> du </a:t>
            </a:r>
            <a:r>
              <a:rPr lang="en-US" sz="2100" b="1" u="sng" dirty="0" err="1">
                <a:solidFill>
                  <a:prstClr val="black"/>
                </a:solidFill>
              </a:rPr>
              <a:t>système</a:t>
            </a:r>
            <a:r>
              <a:rPr lang="en-US" sz="2100" b="1" u="sng" dirty="0">
                <a:solidFill>
                  <a:prstClr val="black"/>
                </a:solidFill>
              </a:rPr>
              <a:t> de </a:t>
            </a:r>
            <a:r>
              <a:rPr lang="en-US" sz="2100" b="1" u="sng" dirty="0" err="1">
                <a:solidFill>
                  <a:prstClr val="black"/>
                </a:solidFill>
              </a:rPr>
              <a:t>lutte</a:t>
            </a:r>
            <a:r>
              <a:rPr lang="en-US" sz="2100" b="1" u="sng" dirty="0">
                <a:solidFill>
                  <a:prstClr val="black"/>
                </a:solidFill>
              </a:rPr>
              <a:t> </a:t>
            </a:r>
            <a:r>
              <a:rPr lang="en-US" sz="2100" b="1" u="sng" dirty="0" err="1">
                <a:solidFill>
                  <a:prstClr val="black"/>
                </a:solidFill>
              </a:rPr>
              <a:t>contre</a:t>
            </a:r>
            <a:r>
              <a:rPr lang="en-US" sz="2100" b="1" u="sng" dirty="0">
                <a:solidFill>
                  <a:prstClr val="black"/>
                </a:solidFill>
              </a:rPr>
              <a:t> le cancer</a:t>
            </a:r>
            <a:r>
              <a:rPr lang="en-US" sz="2100" dirty="0">
                <a:solidFill>
                  <a:prstClr val="black"/>
                </a:solidFill>
              </a:rPr>
              <a:t> </a:t>
            </a:r>
          </a:p>
          <a:p>
            <a:pPr marL="742950" lvl="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fr-CA" sz="1300" dirty="0">
                <a:solidFill>
                  <a:prstClr val="black"/>
                </a:solidFill>
              </a:rPr>
              <a:t>Appuyer sur Ctrl, puis cliquer sur un titre ci-dessous pour suivre le lien hypertexte</a:t>
            </a:r>
            <a:r>
              <a:rPr lang="fr-CA" sz="1300" u="sng" dirty="0">
                <a:solidFill>
                  <a:prstClr val="black"/>
                </a:solidFill>
              </a:rPr>
              <a:t>.</a:t>
            </a:r>
            <a:endParaRPr lang="en-US" sz="1300" dirty="0">
              <a:solidFill>
                <a:prstClr val="black"/>
              </a:solidFill>
            </a:endParaRPr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2" action="ppaction://hlinksldjump"/>
              </a:rPr>
              <a:t>Figure 4.5	Temps d’attente du 90e percentile en radiothérapie, selon le siège de la maladie et la province – traitement suivi en 2014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3" action="ppaction://hlinksldjump"/>
              </a:rPr>
              <a:t>Figure 4.6	</a:t>
            </a:r>
            <a:r>
              <a:rPr lang="en-CA" sz="1050" dirty="0" err="1">
                <a:hlinkClick r:id="rId3" action="ppaction://hlinksldjump"/>
              </a:rPr>
              <a:t>Pourcentage</a:t>
            </a:r>
            <a:r>
              <a:rPr lang="en-CA" sz="1050" dirty="0">
                <a:hlinkClick r:id="rId3" action="ppaction://hlinksldjump"/>
              </a:rPr>
              <a:t> des patients </a:t>
            </a:r>
            <a:r>
              <a:rPr lang="en-CA" sz="1050" dirty="0" err="1">
                <a:hlinkClick r:id="rId3" action="ppaction://hlinksldjump"/>
              </a:rPr>
              <a:t>atteints</a:t>
            </a:r>
            <a:r>
              <a:rPr lang="en-CA" sz="1050" dirty="0">
                <a:hlinkClick r:id="rId3" action="ppaction://hlinksldjump"/>
              </a:rPr>
              <a:t> d’un cancer du rectum de </a:t>
            </a:r>
            <a:r>
              <a:rPr lang="en-CA" sz="1050" dirty="0" err="1">
                <a:hlinkClick r:id="rId3" action="ppaction://hlinksldjump"/>
              </a:rPr>
              <a:t>stade</a:t>
            </a:r>
            <a:r>
              <a:rPr lang="en-CA" sz="1050" dirty="0">
                <a:hlinkClick r:id="rId3" action="ppaction://hlinksldjump"/>
              </a:rPr>
              <a:t> II </a:t>
            </a:r>
            <a:r>
              <a:rPr lang="en-CA" sz="1050" dirty="0" err="1">
                <a:hlinkClick r:id="rId3" action="ppaction://hlinksldjump"/>
              </a:rPr>
              <a:t>ou</a:t>
            </a:r>
            <a:r>
              <a:rPr lang="en-CA" sz="1050" dirty="0">
                <a:hlinkClick r:id="rId3" action="ppaction://hlinksldjump"/>
              </a:rPr>
              <a:t> III </a:t>
            </a:r>
            <a:r>
              <a:rPr lang="en-CA" sz="1050" dirty="0" err="1">
                <a:hlinkClick r:id="rId3" action="ppaction://hlinksldjump"/>
              </a:rPr>
              <a:t>ayant</a:t>
            </a:r>
            <a:r>
              <a:rPr lang="en-CA" sz="1050" dirty="0">
                <a:hlinkClick r:id="rId3" action="ppaction://hlinksldjump"/>
              </a:rPr>
              <a:t> </a:t>
            </a:r>
            <a:r>
              <a:rPr lang="en-CA" sz="1050" dirty="0" err="1">
                <a:hlinkClick r:id="rId3" action="ppaction://hlinksldjump"/>
              </a:rPr>
              <a:t>subi</a:t>
            </a:r>
            <a:r>
              <a:rPr lang="en-CA" sz="1050" dirty="0">
                <a:hlinkClick r:id="rId3" action="ppaction://hlinksldjump"/>
              </a:rPr>
              <a:t> </a:t>
            </a:r>
            <a:r>
              <a:rPr lang="en-CA" sz="1050" dirty="0" err="1">
                <a:hlinkClick r:id="rId3" action="ppaction://hlinksldjump"/>
              </a:rPr>
              <a:t>une</a:t>
            </a:r>
            <a:r>
              <a:rPr lang="en-CA" sz="1050" dirty="0">
                <a:hlinkClick r:id="rId3" action="ppaction://hlinksldjump"/>
              </a:rPr>
              <a:t> </a:t>
            </a:r>
            <a:r>
              <a:rPr lang="en-CA" sz="1050" dirty="0" err="1">
                <a:hlinkClick r:id="rId3" action="ppaction://hlinksldjump"/>
              </a:rPr>
              <a:t>radiothérapie</a:t>
            </a:r>
            <a:r>
              <a:rPr lang="en-CA" sz="1050" dirty="0">
                <a:hlinkClick r:id="rId3" action="ppaction://hlinksldjump"/>
              </a:rPr>
              <a:t> </a:t>
            </a:r>
            <a:r>
              <a:rPr lang="en-CA" sz="1050" dirty="0" err="1">
                <a:hlinkClick r:id="rId3" action="ppaction://hlinksldjump"/>
              </a:rPr>
              <a:t>avant</a:t>
            </a:r>
            <a:r>
              <a:rPr lang="en-CA" sz="1050" dirty="0">
                <a:hlinkClick r:id="rId3" action="ppaction://hlinksldjump"/>
              </a:rPr>
              <a:t> la </a:t>
            </a:r>
            <a:r>
              <a:rPr lang="en-CA" sz="1050" dirty="0" err="1">
                <a:hlinkClick r:id="rId3" action="ppaction://hlinksldjump"/>
              </a:rPr>
              <a:t>chirurgie</a:t>
            </a:r>
            <a:r>
              <a:rPr lang="en-CA" sz="1050" dirty="0">
                <a:hlinkClick r:id="rId3" action="ppaction://hlinksldjump"/>
              </a:rPr>
              <a:t>, </a:t>
            </a:r>
            <a:r>
              <a:rPr lang="en-CA" sz="1050" dirty="0" err="1">
                <a:hlinkClick r:id="rId3" action="ppaction://hlinksldjump"/>
              </a:rPr>
              <a:t>selon</a:t>
            </a:r>
            <a:r>
              <a:rPr lang="en-CA" sz="1050" dirty="0">
                <a:hlinkClick r:id="rId3" action="ppaction://hlinksldjump"/>
              </a:rPr>
              <a:t> la province – diagnostic </a:t>
            </a:r>
            <a:r>
              <a:rPr lang="en-CA" sz="1050" dirty="0" err="1">
                <a:hlinkClick r:id="rId3" action="ppaction://hlinksldjump"/>
              </a:rPr>
              <a:t>établi</a:t>
            </a:r>
            <a:r>
              <a:rPr lang="en-CA" sz="1050" dirty="0">
                <a:hlinkClick r:id="rId3" action="ppaction://hlinksldjump"/>
              </a:rPr>
              <a:t> entre 2009 et 2012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4" action="ppaction://hlinksldjump"/>
              </a:rPr>
              <a:t>Figure 4.7	</a:t>
            </a:r>
            <a:r>
              <a:rPr lang="en-CA" sz="1050" dirty="0" err="1">
                <a:hlinkClick r:id="rId4" action="ppaction://hlinksldjump"/>
              </a:rPr>
              <a:t>Pourcentage</a:t>
            </a:r>
            <a:r>
              <a:rPr lang="en-CA" sz="1050" dirty="0">
                <a:hlinkClick r:id="rId4" action="ppaction://hlinksldjump"/>
              </a:rPr>
              <a:t> des patients </a:t>
            </a:r>
            <a:r>
              <a:rPr lang="en-CA" sz="1050" dirty="0" err="1">
                <a:hlinkClick r:id="rId4" action="ppaction://hlinksldjump"/>
              </a:rPr>
              <a:t>atteints</a:t>
            </a:r>
            <a:r>
              <a:rPr lang="en-CA" sz="1050" dirty="0">
                <a:hlinkClick r:id="rId4" action="ppaction://hlinksldjump"/>
              </a:rPr>
              <a:t> d’un cancer du rectum de </a:t>
            </a:r>
            <a:r>
              <a:rPr lang="en-CA" sz="1050" dirty="0" err="1">
                <a:hlinkClick r:id="rId4" action="ppaction://hlinksldjump"/>
              </a:rPr>
              <a:t>stade</a:t>
            </a:r>
            <a:r>
              <a:rPr lang="en-CA" sz="1050" dirty="0">
                <a:hlinkClick r:id="rId4" action="ppaction://hlinksldjump"/>
              </a:rPr>
              <a:t> II </a:t>
            </a:r>
            <a:r>
              <a:rPr lang="en-CA" sz="1050" dirty="0" err="1">
                <a:hlinkClick r:id="rId4" action="ppaction://hlinksldjump"/>
              </a:rPr>
              <a:t>ou</a:t>
            </a:r>
            <a:r>
              <a:rPr lang="en-CA" sz="1050" dirty="0">
                <a:hlinkClick r:id="rId4" action="ppaction://hlinksldjump"/>
              </a:rPr>
              <a:t> III </a:t>
            </a:r>
            <a:r>
              <a:rPr lang="en-CA" sz="1050" dirty="0" err="1">
                <a:hlinkClick r:id="rId4" action="ppaction://hlinksldjump"/>
              </a:rPr>
              <a:t>ayant</a:t>
            </a:r>
            <a:r>
              <a:rPr lang="en-CA" sz="1050" dirty="0">
                <a:hlinkClick r:id="rId4" action="ppaction://hlinksldjump"/>
              </a:rPr>
              <a:t> </a:t>
            </a:r>
            <a:r>
              <a:rPr lang="en-CA" sz="1050" dirty="0" err="1">
                <a:hlinkClick r:id="rId4" action="ppaction://hlinksldjump"/>
              </a:rPr>
              <a:t>subi</a:t>
            </a:r>
            <a:r>
              <a:rPr lang="en-CA" sz="1050" dirty="0">
                <a:hlinkClick r:id="rId4" action="ppaction://hlinksldjump"/>
              </a:rPr>
              <a:t> </a:t>
            </a:r>
            <a:r>
              <a:rPr lang="en-CA" sz="1050" dirty="0" err="1">
                <a:hlinkClick r:id="rId4" action="ppaction://hlinksldjump"/>
              </a:rPr>
              <a:t>une</a:t>
            </a:r>
            <a:r>
              <a:rPr lang="en-CA" sz="1050" dirty="0">
                <a:hlinkClick r:id="rId4" action="ppaction://hlinksldjump"/>
              </a:rPr>
              <a:t> </a:t>
            </a:r>
            <a:r>
              <a:rPr lang="en-CA" sz="1050" dirty="0" err="1">
                <a:hlinkClick r:id="rId4" action="ppaction://hlinksldjump"/>
              </a:rPr>
              <a:t>radiothérapie</a:t>
            </a:r>
            <a:r>
              <a:rPr lang="en-CA" sz="1050" dirty="0">
                <a:hlinkClick r:id="rId4" action="ppaction://hlinksldjump"/>
              </a:rPr>
              <a:t> </a:t>
            </a:r>
            <a:r>
              <a:rPr lang="en-CA" sz="1050" dirty="0" err="1">
                <a:hlinkClick r:id="rId4" action="ppaction://hlinksldjump"/>
              </a:rPr>
              <a:t>avant</a:t>
            </a:r>
            <a:r>
              <a:rPr lang="en-CA" sz="1050" dirty="0">
                <a:hlinkClick r:id="rId4" action="ppaction://hlinksldjump"/>
              </a:rPr>
              <a:t> la </a:t>
            </a:r>
            <a:r>
              <a:rPr lang="en-CA" sz="1050" dirty="0" err="1">
                <a:hlinkClick r:id="rId4" action="ppaction://hlinksldjump"/>
              </a:rPr>
              <a:t>chirurgie</a:t>
            </a:r>
            <a:r>
              <a:rPr lang="en-CA" sz="1050" dirty="0">
                <a:hlinkClick r:id="rId4" action="ppaction://hlinksldjump"/>
              </a:rPr>
              <a:t>, </a:t>
            </a:r>
            <a:r>
              <a:rPr lang="en-CA" sz="1050" dirty="0" err="1">
                <a:hlinkClick r:id="rId4" action="ppaction://hlinksldjump"/>
              </a:rPr>
              <a:t>selon</a:t>
            </a:r>
            <a:r>
              <a:rPr lang="en-CA" sz="1050" dirty="0">
                <a:hlinkClick r:id="rId4" action="ppaction://hlinksldjump"/>
              </a:rPr>
              <a:t> le </a:t>
            </a:r>
            <a:r>
              <a:rPr lang="en-CA" sz="1050" dirty="0" err="1">
                <a:hlinkClick r:id="rId4" action="ppaction://hlinksldjump"/>
              </a:rPr>
              <a:t>groupe</a:t>
            </a:r>
            <a:r>
              <a:rPr lang="en-CA" sz="1050" dirty="0">
                <a:hlinkClick r:id="rId4" action="ppaction://hlinksldjump"/>
              </a:rPr>
              <a:t> </a:t>
            </a:r>
            <a:r>
              <a:rPr lang="en-CA" sz="1050" dirty="0" err="1">
                <a:hlinkClick r:id="rId4" action="ppaction://hlinksldjump"/>
              </a:rPr>
              <a:t>d’âge</a:t>
            </a:r>
            <a:r>
              <a:rPr lang="en-CA" sz="1050" dirty="0">
                <a:hlinkClick r:id="rId4" action="ppaction://hlinksldjump"/>
              </a:rPr>
              <a:t> – diagnostic </a:t>
            </a:r>
            <a:r>
              <a:rPr lang="en-CA" sz="1050" dirty="0" err="1">
                <a:hlinkClick r:id="rId4" action="ppaction://hlinksldjump"/>
              </a:rPr>
              <a:t>établi</a:t>
            </a:r>
            <a:r>
              <a:rPr lang="en-CA" sz="1050" dirty="0">
                <a:hlinkClick r:id="rId4" action="ppaction://hlinksldjump"/>
              </a:rPr>
              <a:t> entre 2009 et 2012 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5" action="ppaction://hlinksldjump"/>
              </a:rPr>
              <a:t>Figure 4.8	Impact de </a:t>
            </a:r>
            <a:r>
              <a:rPr lang="en-CA" sz="1050" dirty="0" err="1">
                <a:hlinkClick r:id="rId5" action="ppaction://hlinksldjump"/>
              </a:rPr>
              <a:t>l’inclusion</a:t>
            </a:r>
            <a:r>
              <a:rPr lang="en-CA" sz="1050" dirty="0">
                <a:hlinkClick r:id="rId5" action="ppaction://hlinksldjump"/>
              </a:rPr>
              <a:t> </a:t>
            </a:r>
            <a:r>
              <a:rPr lang="en-CA" sz="1050" dirty="0" err="1">
                <a:hlinkClick r:id="rId5" action="ppaction://hlinksldjump"/>
              </a:rPr>
              <a:t>ou</a:t>
            </a:r>
            <a:r>
              <a:rPr lang="en-CA" sz="1050" dirty="0">
                <a:hlinkClick r:id="rId5" action="ppaction://hlinksldjump"/>
              </a:rPr>
              <a:t> de </a:t>
            </a:r>
            <a:r>
              <a:rPr lang="en-CA" sz="1050" dirty="0" err="1">
                <a:hlinkClick r:id="rId5" action="ppaction://hlinksldjump"/>
              </a:rPr>
              <a:t>l’exclusion</a:t>
            </a:r>
            <a:r>
              <a:rPr lang="en-CA" sz="1050" dirty="0">
                <a:hlinkClick r:id="rId5" action="ppaction://hlinksldjump"/>
              </a:rPr>
              <a:t> des cancers de la </a:t>
            </a:r>
            <a:r>
              <a:rPr lang="en-CA" sz="1050" dirty="0" err="1">
                <a:hlinkClick r:id="rId5" action="ppaction://hlinksldjump"/>
              </a:rPr>
              <a:t>jonction</a:t>
            </a:r>
            <a:r>
              <a:rPr lang="en-CA" sz="1050" dirty="0">
                <a:hlinkClick r:id="rId5" action="ppaction://hlinksldjump"/>
              </a:rPr>
              <a:t> </a:t>
            </a:r>
            <a:r>
              <a:rPr lang="en-CA" sz="1050" dirty="0" err="1">
                <a:hlinkClick r:id="rId5" action="ppaction://hlinksldjump"/>
              </a:rPr>
              <a:t>rectosigmoïde</a:t>
            </a:r>
            <a:r>
              <a:rPr lang="en-CA" sz="1050" dirty="0">
                <a:hlinkClick r:id="rId5" action="ppaction://hlinksldjump"/>
              </a:rPr>
              <a:t> :  </a:t>
            </a:r>
            <a:r>
              <a:rPr lang="en-CA" sz="1050" dirty="0" err="1">
                <a:hlinkClick r:id="rId5" action="ppaction://hlinksldjump"/>
              </a:rPr>
              <a:t>pourcentage</a:t>
            </a:r>
            <a:r>
              <a:rPr lang="en-CA" sz="1050" dirty="0">
                <a:hlinkClick r:id="rId5" action="ppaction://hlinksldjump"/>
              </a:rPr>
              <a:t> des patients </a:t>
            </a:r>
            <a:r>
              <a:rPr lang="en-CA" sz="1050" dirty="0" err="1">
                <a:hlinkClick r:id="rId5" action="ppaction://hlinksldjump"/>
              </a:rPr>
              <a:t>atteints</a:t>
            </a:r>
            <a:r>
              <a:rPr lang="en-CA" sz="1050" dirty="0">
                <a:hlinkClick r:id="rId5" action="ppaction://hlinksldjump"/>
              </a:rPr>
              <a:t> d’un cancer du rectum de </a:t>
            </a:r>
            <a:r>
              <a:rPr lang="en-CA" sz="1050" dirty="0" err="1">
                <a:hlinkClick r:id="rId5" action="ppaction://hlinksldjump"/>
              </a:rPr>
              <a:t>stade</a:t>
            </a:r>
            <a:r>
              <a:rPr lang="en-CA" sz="1050" dirty="0">
                <a:hlinkClick r:id="rId5" action="ppaction://hlinksldjump"/>
              </a:rPr>
              <a:t> II </a:t>
            </a:r>
            <a:r>
              <a:rPr lang="en-CA" sz="1050" dirty="0" err="1">
                <a:hlinkClick r:id="rId5" action="ppaction://hlinksldjump"/>
              </a:rPr>
              <a:t>ou</a:t>
            </a:r>
            <a:r>
              <a:rPr lang="en-CA" sz="1050" dirty="0">
                <a:hlinkClick r:id="rId5" action="ppaction://hlinksldjump"/>
              </a:rPr>
              <a:t> III </a:t>
            </a:r>
            <a:r>
              <a:rPr lang="en-CA" sz="1050" dirty="0" err="1">
                <a:hlinkClick r:id="rId5" action="ppaction://hlinksldjump"/>
              </a:rPr>
              <a:t>ayant</a:t>
            </a:r>
            <a:r>
              <a:rPr lang="en-CA" sz="1050" dirty="0">
                <a:hlinkClick r:id="rId5" action="ppaction://hlinksldjump"/>
              </a:rPr>
              <a:t> </a:t>
            </a:r>
            <a:r>
              <a:rPr lang="en-CA" sz="1050" dirty="0" err="1">
                <a:hlinkClick r:id="rId5" action="ppaction://hlinksldjump"/>
              </a:rPr>
              <a:t>subi</a:t>
            </a:r>
            <a:r>
              <a:rPr lang="en-CA" sz="1050" dirty="0">
                <a:hlinkClick r:id="rId5" action="ppaction://hlinksldjump"/>
              </a:rPr>
              <a:t> </a:t>
            </a:r>
            <a:r>
              <a:rPr lang="en-CA" sz="1050" dirty="0" err="1">
                <a:hlinkClick r:id="rId5" action="ppaction://hlinksldjump"/>
              </a:rPr>
              <a:t>une</a:t>
            </a:r>
            <a:r>
              <a:rPr lang="en-CA" sz="1050" dirty="0">
                <a:hlinkClick r:id="rId5" action="ppaction://hlinksldjump"/>
              </a:rPr>
              <a:t> </a:t>
            </a:r>
            <a:r>
              <a:rPr lang="en-CA" sz="1050" dirty="0" err="1">
                <a:hlinkClick r:id="rId5" action="ppaction://hlinksldjump"/>
              </a:rPr>
              <a:t>radiothérapie</a:t>
            </a:r>
            <a:r>
              <a:rPr lang="en-CA" sz="1050" dirty="0">
                <a:hlinkClick r:id="rId5" action="ppaction://hlinksldjump"/>
              </a:rPr>
              <a:t> </a:t>
            </a:r>
            <a:r>
              <a:rPr lang="en-CA" sz="1050" dirty="0" err="1">
                <a:hlinkClick r:id="rId5" action="ppaction://hlinksldjump"/>
              </a:rPr>
              <a:t>avant</a:t>
            </a:r>
            <a:r>
              <a:rPr lang="en-CA" sz="1050" dirty="0">
                <a:hlinkClick r:id="rId5" action="ppaction://hlinksldjump"/>
              </a:rPr>
              <a:t> la </a:t>
            </a:r>
            <a:r>
              <a:rPr lang="en-CA" sz="1050" dirty="0" err="1">
                <a:hlinkClick r:id="rId5" action="ppaction://hlinksldjump"/>
              </a:rPr>
              <a:t>chirurgie</a:t>
            </a:r>
            <a:r>
              <a:rPr lang="en-CA" sz="1050" dirty="0">
                <a:hlinkClick r:id="rId5" action="ppaction://hlinksldjump"/>
              </a:rPr>
              <a:t>, </a:t>
            </a:r>
            <a:r>
              <a:rPr lang="en-CA" sz="1050" dirty="0" err="1">
                <a:hlinkClick r:id="rId5" action="ppaction://hlinksldjump"/>
              </a:rPr>
              <a:t>selon</a:t>
            </a:r>
            <a:r>
              <a:rPr lang="en-CA" sz="1050" dirty="0">
                <a:hlinkClick r:id="rId5" action="ppaction://hlinksldjump"/>
              </a:rPr>
              <a:t> la province – diagnostic </a:t>
            </a:r>
            <a:r>
              <a:rPr lang="en-CA" sz="1050" dirty="0" err="1">
                <a:hlinkClick r:id="rId5" action="ppaction://hlinksldjump"/>
              </a:rPr>
              <a:t>établi</a:t>
            </a:r>
            <a:r>
              <a:rPr lang="en-CA" sz="1050" dirty="0">
                <a:hlinkClick r:id="rId5" action="ppaction://hlinksldjump"/>
              </a:rPr>
              <a:t> en 2012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6" action="ppaction://hlinksldjump"/>
              </a:rPr>
              <a:t>Figure 4.9	</a:t>
            </a:r>
            <a:r>
              <a:rPr lang="en-CA" sz="1050" dirty="0" err="1">
                <a:hlinkClick r:id="rId6" action="ppaction://hlinksldjump"/>
              </a:rPr>
              <a:t>Pourcentage</a:t>
            </a:r>
            <a:r>
              <a:rPr lang="en-CA" sz="1050" dirty="0">
                <a:hlinkClick r:id="rId6" action="ppaction://hlinksldjump"/>
              </a:rPr>
              <a:t> des patients </a:t>
            </a:r>
            <a:r>
              <a:rPr lang="en-CA" sz="1050" dirty="0" err="1">
                <a:hlinkClick r:id="rId6" action="ppaction://hlinksldjump"/>
              </a:rPr>
              <a:t>atteints</a:t>
            </a:r>
            <a:r>
              <a:rPr lang="en-CA" sz="1050" dirty="0">
                <a:hlinkClick r:id="rId6" action="ppaction://hlinksldjump"/>
              </a:rPr>
              <a:t> d’un cancer du </a:t>
            </a:r>
            <a:r>
              <a:rPr lang="en-CA" sz="1050" dirty="0" err="1">
                <a:hlinkClick r:id="rId6" action="ppaction://hlinksldjump"/>
              </a:rPr>
              <a:t>poumon</a:t>
            </a:r>
            <a:r>
              <a:rPr lang="en-CA" sz="1050" dirty="0">
                <a:hlinkClick r:id="rId6" action="ppaction://hlinksldjump"/>
              </a:rPr>
              <a:t> non </a:t>
            </a:r>
            <a:r>
              <a:rPr lang="en-CA" sz="1050" dirty="0" err="1">
                <a:hlinkClick r:id="rId6" action="ppaction://hlinksldjump"/>
              </a:rPr>
              <a:t>à</a:t>
            </a:r>
            <a:r>
              <a:rPr lang="en-CA" sz="1050" dirty="0">
                <a:hlinkClick r:id="rId6" action="ppaction://hlinksldjump"/>
              </a:rPr>
              <a:t> petites cellules de </a:t>
            </a:r>
            <a:r>
              <a:rPr lang="en-CA" sz="1050" dirty="0" err="1">
                <a:hlinkClick r:id="rId6" action="ppaction://hlinksldjump"/>
              </a:rPr>
              <a:t>stade</a:t>
            </a:r>
            <a:r>
              <a:rPr lang="en-CA" sz="1050" dirty="0">
                <a:hlinkClick r:id="rId6" action="ppaction://hlinksldjump"/>
              </a:rPr>
              <a:t> II </a:t>
            </a:r>
            <a:r>
              <a:rPr lang="en-CA" sz="1050" dirty="0" err="1">
                <a:hlinkClick r:id="rId6" action="ppaction://hlinksldjump"/>
              </a:rPr>
              <a:t>ou</a:t>
            </a:r>
            <a:r>
              <a:rPr lang="en-CA" sz="1050" dirty="0">
                <a:hlinkClick r:id="rId6" action="ppaction://hlinksldjump"/>
              </a:rPr>
              <a:t> IIIA </a:t>
            </a:r>
            <a:r>
              <a:rPr lang="en-CA" sz="1050" dirty="0" err="1">
                <a:hlinkClick r:id="rId6" action="ppaction://hlinksldjump"/>
              </a:rPr>
              <a:t>ayant</a:t>
            </a:r>
            <a:r>
              <a:rPr lang="en-CA" sz="1050" dirty="0">
                <a:hlinkClick r:id="rId6" action="ppaction://hlinksldjump"/>
              </a:rPr>
              <a:t> </a:t>
            </a:r>
            <a:r>
              <a:rPr lang="en-CA" sz="1050" dirty="0" err="1">
                <a:hlinkClick r:id="rId6" action="ppaction://hlinksldjump"/>
              </a:rPr>
              <a:t>subi</a:t>
            </a:r>
            <a:r>
              <a:rPr lang="en-CA" sz="1050" dirty="0">
                <a:hlinkClick r:id="rId6" action="ppaction://hlinksldjump"/>
              </a:rPr>
              <a:t> </a:t>
            </a:r>
            <a:r>
              <a:rPr lang="en-CA" sz="1050" dirty="0" err="1">
                <a:hlinkClick r:id="rId6" action="ppaction://hlinksldjump"/>
              </a:rPr>
              <a:t>une</a:t>
            </a:r>
            <a:r>
              <a:rPr lang="en-CA" sz="1050" dirty="0">
                <a:hlinkClick r:id="rId6" action="ppaction://hlinksldjump"/>
              </a:rPr>
              <a:t> </a:t>
            </a:r>
            <a:r>
              <a:rPr lang="en-CA" sz="1050" dirty="0" err="1">
                <a:hlinkClick r:id="rId6" action="ppaction://hlinksldjump"/>
              </a:rPr>
              <a:t>chimiothérapie</a:t>
            </a:r>
            <a:r>
              <a:rPr lang="en-CA" sz="1050" dirty="0">
                <a:hlinkClick r:id="rId6" action="ppaction://hlinksldjump"/>
              </a:rPr>
              <a:t> après la </a:t>
            </a:r>
            <a:r>
              <a:rPr lang="en-CA" sz="1050" dirty="0" err="1">
                <a:hlinkClick r:id="rId6" action="ppaction://hlinksldjump"/>
              </a:rPr>
              <a:t>résection</a:t>
            </a:r>
            <a:r>
              <a:rPr lang="en-CA" sz="1050" dirty="0">
                <a:hlinkClick r:id="rId6" action="ppaction://hlinksldjump"/>
              </a:rPr>
              <a:t> </a:t>
            </a:r>
            <a:r>
              <a:rPr lang="en-CA" sz="1050" dirty="0" err="1">
                <a:hlinkClick r:id="rId6" action="ppaction://hlinksldjump"/>
              </a:rPr>
              <a:t>chirurgicale</a:t>
            </a:r>
            <a:r>
              <a:rPr lang="en-CA" sz="1050" dirty="0">
                <a:hlinkClick r:id="rId6" action="ppaction://hlinksldjump"/>
              </a:rPr>
              <a:t>, </a:t>
            </a:r>
            <a:r>
              <a:rPr lang="en-CA" sz="1050" dirty="0" err="1">
                <a:hlinkClick r:id="rId6" action="ppaction://hlinksldjump"/>
              </a:rPr>
              <a:t>selon</a:t>
            </a:r>
            <a:r>
              <a:rPr lang="en-CA" sz="1050" dirty="0">
                <a:hlinkClick r:id="rId6" action="ppaction://hlinksldjump"/>
              </a:rPr>
              <a:t> la province – </a:t>
            </a:r>
            <a:r>
              <a:rPr lang="en-CA" sz="1050" dirty="0" err="1">
                <a:hlinkClick r:id="rId6" action="ppaction://hlinksldjump"/>
              </a:rPr>
              <a:t>années</a:t>
            </a:r>
            <a:r>
              <a:rPr lang="en-CA" sz="1050" dirty="0">
                <a:hlinkClick r:id="rId6" action="ppaction://hlinksldjump"/>
              </a:rPr>
              <a:t> de diagnostic 2009 </a:t>
            </a:r>
            <a:r>
              <a:rPr lang="en-CA" sz="1050" dirty="0" err="1">
                <a:hlinkClick r:id="rId6" action="ppaction://hlinksldjump"/>
              </a:rPr>
              <a:t>à</a:t>
            </a:r>
            <a:r>
              <a:rPr lang="en-CA" sz="1050" dirty="0">
                <a:hlinkClick r:id="rId6" action="ppaction://hlinksldjump"/>
              </a:rPr>
              <a:t> 2012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7" action="ppaction://hlinksldjump"/>
              </a:rPr>
              <a:t>Figure 4.10	</a:t>
            </a:r>
            <a:r>
              <a:rPr lang="en-CA" sz="1050" dirty="0" err="1">
                <a:hlinkClick r:id="rId7" action="ppaction://hlinksldjump"/>
              </a:rPr>
              <a:t>Pourcentage</a:t>
            </a:r>
            <a:r>
              <a:rPr lang="en-CA" sz="1050" dirty="0">
                <a:hlinkClick r:id="rId7" action="ppaction://hlinksldjump"/>
              </a:rPr>
              <a:t> des patients </a:t>
            </a:r>
            <a:r>
              <a:rPr lang="en-CA" sz="1050" dirty="0" err="1">
                <a:hlinkClick r:id="rId7" action="ppaction://hlinksldjump"/>
              </a:rPr>
              <a:t>atteints</a:t>
            </a:r>
            <a:r>
              <a:rPr lang="en-CA" sz="1050" dirty="0">
                <a:hlinkClick r:id="rId7" action="ppaction://hlinksldjump"/>
              </a:rPr>
              <a:t> d’un cancer du </a:t>
            </a:r>
            <a:r>
              <a:rPr lang="en-CA" sz="1050" dirty="0" err="1">
                <a:hlinkClick r:id="rId7" action="ppaction://hlinksldjump"/>
              </a:rPr>
              <a:t>poumon</a:t>
            </a:r>
            <a:r>
              <a:rPr lang="en-CA" sz="1050" dirty="0">
                <a:hlinkClick r:id="rId7" action="ppaction://hlinksldjump"/>
              </a:rPr>
              <a:t> non </a:t>
            </a:r>
            <a:r>
              <a:rPr lang="en-CA" sz="1050" dirty="0" err="1">
                <a:hlinkClick r:id="rId7" action="ppaction://hlinksldjump"/>
              </a:rPr>
              <a:t>à</a:t>
            </a:r>
            <a:r>
              <a:rPr lang="en-CA" sz="1050" dirty="0">
                <a:hlinkClick r:id="rId7" action="ppaction://hlinksldjump"/>
              </a:rPr>
              <a:t> petites cellules de </a:t>
            </a:r>
            <a:r>
              <a:rPr lang="en-CA" sz="1050" dirty="0" err="1">
                <a:hlinkClick r:id="rId7" action="ppaction://hlinksldjump"/>
              </a:rPr>
              <a:t>stade</a:t>
            </a:r>
            <a:r>
              <a:rPr lang="en-CA" sz="1050" dirty="0">
                <a:hlinkClick r:id="rId7" action="ppaction://hlinksldjump"/>
              </a:rPr>
              <a:t> II </a:t>
            </a:r>
            <a:r>
              <a:rPr lang="en-CA" sz="1050" dirty="0" err="1">
                <a:hlinkClick r:id="rId7" action="ppaction://hlinksldjump"/>
              </a:rPr>
              <a:t>ou</a:t>
            </a:r>
            <a:r>
              <a:rPr lang="en-CA" sz="1050" dirty="0">
                <a:hlinkClick r:id="rId7" action="ppaction://hlinksldjump"/>
              </a:rPr>
              <a:t> IIIA </a:t>
            </a:r>
            <a:r>
              <a:rPr lang="en-CA" sz="1050" dirty="0" err="1">
                <a:hlinkClick r:id="rId7" action="ppaction://hlinksldjump"/>
              </a:rPr>
              <a:t>ayant</a:t>
            </a:r>
            <a:r>
              <a:rPr lang="en-CA" sz="1050" dirty="0">
                <a:hlinkClick r:id="rId7" action="ppaction://hlinksldjump"/>
              </a:rPr>
              <a:t> </a:t>
            </a:r>
            <a:r>
              <a:rPr lang="en-CA" sz="1050" dirty="0" err="1">
                <a:hlinkClick r:id="rId7" action="ppaction://hlinksldjump"/>
              </a:rPr>
              <a:t>subi</a:t>
            </a:r>
            <a:r>
              <a:rPr lang="en-CA" sz="1050" dirty="0">
                <a:hlinkClick r:id="rId7" action="ppaction://hlinksldjump"/>
              </a:rPr>
              <a:t> </a:t>
            </a:r>
            <a:r>
              <a:rPr lang="en-CA" sz="1050" dirty="0" err="1">
                <a:hlinkClick r:id="rId7" action="ppaction://hlinksldjump"/>
              </a:rPr>
              <a:t>une</a:t>
            </a:r>
            <a:r>
              <a:rPr lang="en-CA" sz="1050" dirty="0">
                <a:hlinkClick r:id="rId7" action="ppaction://hlinksldjump"/>
              </a:rPr>
              <a:t> </a:t>
            </a:r>
            <a:r>
              <a:rPr lang="en-CA" sz="1050" dirty="0" err="1">
                <a:hlinkClick r:id="rId7" action="ppaction://hlinksldjump"/>
              </a:rPr>
              <a:t>chimiothérapie</a:t>
            </a:r>
            <a:r>
              <a:rPr lang="en-CA" sz="1050" dirty="0">
                <a:hlinkClick r:id="rId7" action="ppaction://hlinksldjump"/>
              </a:rPr>
              <a:t> après la </a:t>
            </a:r>
            <a:r>
              <a:rPr lang="en-CA" sz="1050" dirty="0" err="1">
                <a:hlinkClick r:id="rId7" action="ppaction://hlinksldjump"/>
              </a:rPr>
              <a:t>résection</a:t>
            </a:r>
            <a:r>
              <a:rPr lang="en-CA" sz="1050" dirty="0">
                <a:hlinkClick r:id="rId7" action="ppaction://hlinksldjump"/>
              </a:rPr>
              <a:t> </a:t>
            </a:r>
            <a:r>
              <a:rPr lang="en-CA" sz="1050" dirty="0" err="1">
                <a:hlinkClick r:id="rId7" action="ppaction://hlinksldjump"/>
              </a:rPr>
              <a:t>chirurgicale</a:t>
            </a:r>
            <a:r>
              <a:rPr lang="en-CA" sz="1050" dirty="0">
                <a:hlinkClick r:id="rId7" action="ppaction://hlinksldjump"/>
              </a:rPr>
              <a:t>, </a:t>
            </a:r>
            <a:r>
              <a:rPr lang="en-CA" sz="1050" dirty="0" err="1">
                <a:hlinkClick r:id="rId7" action="ppaction://hlinksldjump"/>
              </a:rPr>
              <a:t>selon</a:t>
            </a:r>
            <a:r>
              <a:rPr lang="en-CA" sz="1050" dirty="0">
                <a:hlinkClick r:id="rId7" action="ppaction://hlinksldjump"/>
              </a:rPr>
              <a:t> le </a:t>
            </a:r>
            <a:r>
              <a:rPr lang="en-CA" sz="1050" dirty="0" err="1">
                <a:hlinkClick r:id="rId7" action="ppaction://hlinksldjump"/>
              </a:rPr>
              <a:t>groupe</a:t>
            </a:r>
            <a:r>
              <a:rPr lang="en-CA" sz="1050" dirty="0">
                <a:hlinkClick r:id="rId7" action="ppaction://hlinksldjump"/>
              </a:rPr>
              <a:t> </a:t>
            </a:r>
            <a:r>
              <a:rPr lang="en-CA" sz="1050" dirty="0" err="1">
                <a:hlinkClick r:id="rId7" action="ppaction://hlinksldjump"/>
              </a:rPr>
              <a:t>d’âge</a:t>
            </a:r>
            <a:r>
              <a:rPr lang="en-CA" sz="1050" dirty="0">
                <a:hlinkClick r:id="rId7" action="ppaction://hlinksldjump"/>
              </a:rPr>
              <a:t> – </a:t>
            </a:r>
            <a:r>
              <a:rPr lang="en-CA" sz="1050" dirty="0" err="1">
                <a:hlinkClick r:id="rId7" action="ppaction://hlinksldjump"/>
              </a:rPr>
              <a:t>années</a:t>
            </a:r>
            <a:r>
              <a:rPr lang="en-CA" sz="1050" dirty="0">
                <a:hlinkClick r:id="rId7" action="ppaction://hlinksldjump"/>
              </a:rPr>
              <a:t> de diagnostic 2009 </a:t>
            </a:r>
            <a:r>
              <a:rPr lang="en-CA" sz="1050" dirty="0" err="1">
                <a:hlinkClick r:id="rId7" action="ppaction://hlinksldjump"/>
              </a:rPr>
              <a:t>à</a:t>
            </a:r>
            <a:r>
              <a:rPr lang="en-CA" sz="1050" dirty="0">
                <a:hlinkClick r:id="rId7" action="ppaction://hlinksldjump"/>
              </a:rPr>
              <a:t> 2012 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8" action="ppaction://hlinksldjump"/>
              </a:rPr>
              <a:t>Figure 4.i	</a:t>
            </a:r>
            <a:r>
              <a:rPr lang="en-CA" sz="1050" dirty="0" err="1">
                <a:hlinkClick r:id="rId8" action="ppaction://hlinksldjump"/>
              </a:rPr>
              <a:t>Nombre</a:t>
            </a:r>
            <a:r>
              <a:rPr lang="en-CA" sz="1050" dirty="0">
                <a:hlinkClick r:id="rId8" action="ppaction://hlinksldjump"/>
              </a:rPr>
              <a:t> de </a:t>
            </a:r>
            <a:r>
              <a:rPr lang="en-CA" sz="1050" dirty="0" err="1">
                <a:hlinkClick r:id="rId8" action="ppaction://hlinksldjump"/>
              </a:rPr>
              <a:t>résections</a:t>
            </a:r>
            <a:r>
              <a:rPr lang="en-CA" sz="1050" dirty="0">
                <a:hlinkClick r:id="rId8" action="ppaction://hlinksldjump"/>
              </a:rPr>
              <a:t> de cancers de </a:t>
            </a:r>
            <a:r>
              <a:rPr lang="en-CA" sz="1050" dirty="0" err="1">
                <a:hlinkClick r:id="rId8" action="ppaction://hlinksldjump"/>
              </a:rPr>
              <a:t>l’œsophage</a:t>
            </a:r>
            <a:r>
              <a:rPr lang="en-CA" sz="1050" dirty="0">
                <a:hlinkClick r:id="rId8" action="ppaction://hlinksldjump"/>
              </a:rPr>
              <a:t>, du </a:t>
            </a:r>
            <a:r>
              <a:rPr lang="en-CA" sz="1050" dirty="0" err="1">
                <a:hlinkClick r:id="rId8" action="ppaction://hlinksldjump"/>
              </a:rPr>
              <a:t>pancréas</a:t>
            </a:r>
            <a:r>
              <a:rPr lang="en-CA" sz="1050" dirty="0">
                <a:hlinkClick r:id="rId8" action="ppaction://hlinksldjump"/>
              </a:rPr>
              <a:t>, du </a:t>
            </a:r>
            <a:r>
              <a:rPr lang="en-CA" sz="1050" dirty="0" err="1">
                <a:hlinkClick r:id="rId8" action="ppaction://hlinksldjump"/>
              </a:rPr>
              <a:t>foie</a:t>
            </a:r>
            <a:r>
              <a:rPr lang="en-CA" sz="1050" dirty="0">
                <a:hlinkClick r:id="rId8" action="ppaction://hlinksldjump"/>
              </a:rPr>
              <a:t>, de </a:t>
            </a:r>
            <a:r>
              <a:rPr lang="en-CA" sz="1050" dirty="0" err="1">
                <a:hlinkClick r:id="rId8" action="ppaction://hlinksldjump"/>
              </a:rPr>
              <a:t>l’ovaire</a:t>
            </a:r>
            <a:r>
              <a:rPr lang="en-CA" sz="1050" dirty="0">
                <a:hlinkClick r:id="rId8" action="ppaction://hlinksldjump"/>
              </a:rPr>
              <a:t> </a:t>
            </a:r>
            <a:r>
              <a:rPr lang="en-CA" sz="1050" dirty="0" err="1">
                <a:hlinkClick r:id="rId8" action="ppaction://hlinksldjump"/>
              </a:rPr>
              <a:t>ou</a:t>
            </a:r>
            <a:r>
              <a:rPr lang="en-CA" sz="1050" dirty="0">
                <a:hlinkClick r:id="rId8" action="ppaction://hlinksldjump"/>
              </a:rPr>
              <a:t> du </a:t>
            </a:r>
            <a:r>
              <a:rPr lang="en-CA" sz="1050" dirty="0" err="1">
                <a:hlinkClick r:id="rId8" action="ppaction://hlinksldjump"/>
              </a:rPr>
              <a:t>poumon</a:t>
            </a:r>
            <a:r>
              <a:rPr lang="en-CA" sz="1050" dirty="0">
                <a:hlinkClick r:id="rId8" action="ppaction://hlinksldjump"/>
              </a:rPr>
              <a:t> par 100 000 </a:t>
            </a:r>
            <a:r>
              <a:rPr lang="en-CA" sz="1050" dirty="0" err="1">
                <a:hlinkClick r:id="rId8" action="ppaction://hlinksldjump"/>
              </a:rPr>
              <a:t>personnes</a:t>
            </a:r>
            <a:r>
              <a:rPr lang="en-CA" sz="1050" dirty="0">
                <a:hlinkClick r:id="rId8" action="ppaction://hlinksldjump"/>
              </a:rPr>
              <a:t>, </a:t>
            </a:r>
            <a:r>
              <a:rPr lang="en-CA" sz="1050" dirty="0" err="1">
                <a:hlinkClick r:id="rId8" action="ppaction://hlinksldjump"/>
              </a:rPr>
              <a:t>selon</a:t>
            </a:r>
            <a:r>
              <a:rPr lang="en-CA" sz="1050" dirty="0">
                <a:hlinkClick r:id="rId8" action="ppaction://hlinksldjump"/>
              </a:rPr>
              <a:t> la province – </a:t>
            </a:r>
            <a:r>
              <a:rPr lang="en-CA" sz="1050" dirty="0" err="1">
                <a:hlinkClick r:id="rId8" action="ppaction://hlinksldjump"/>
              </a:rPr>
              <a:t>années</a:t>
            </a:r>
            <a:r>
              <a:rPr lang="en-CA" sz="1050" dirty="0">
                <a:hlinkClick r:id="rId8" action="ppaction://hlinksldjump"/>
              </a:rPr>
              <a:t> 2010 </a:t>
            </a:r>
            <a:r>
              <a:rPr lang="en-CA" sz="1050" dirty="0" err="1">
                <a:hlinkClick r:id="rId8" action="ppaction://hlinksldjump"/>
              </a:rPr>
              <a:t>à</a:t>
            </a:r>
            <a:r>
              <a:rPr lang="en-CA" sz="1050" dirty="0">
                <a:hlinkClick r:id="rId8" action="ppaction://hlinksldjump"/>
              </a:rPr>
              <a:t> 2012 </a:t>
            </a:r>
            <a:r>
              <a:rPr lang="en-CA" sz="1050" dirty="0" err="1">
                <a:hlinkClick r:id="rId8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9" action="ppaction://hlinksldjump"/>
              </a:rPr>
              <a:t>Tableau 4.i	Rang </a:t>
            </a:r>
            <a:r>
              <a:rPr lang="en-CA" sz="1050" dirty="0" err="1">
                <a:hlinkClick r:id="rId9" action="ppaction://hlinksldjump"/>
              </a:rPr>
              <a:t>selon</a:t>
            </a:r>
            <a:r>
              <a:rPr lang="en-CA" sz="1050" dirty="0">
                <a:hlinkClick r:id="rId9" action="ppaction://hlinksldjump"/>
              </a:rPr>
              <a:t> le </a:t>
            </a:r>
            <a:r>
              <a:rPr lang="en-CA" sz="1050" dirty="0" err="1">
                <a:hlinkClick r:id="rId9" action="ppaction://hlinksldjump"/>
              </a:rPr>
              <a:t>nombre</a:t>
            </a:r>
            <a:r>
              <a:rPr lang="en-CA" sz="1050" dirty="0">
                <a:hlinkClick r:id="rId9" action="ppaction://hlinksldjump"/>
              </a:rPr>
              <a:t> de </a:t>
            </a:r>
            <a:r>
              <a:rPr lang="en-CA" sz="1050" dirty="0" err="1">
                <a:hlinkClick r:id="rId9" action="ppaction://hlinksldjump"/>
              </a:rPr>
              <a:t>résections</a:t>
            </a:r>
            <a:r>
              <a:rPr lang="en-CA" sz="1050" dirty="0">
                <a:hlinkClick r:id="rId9" action="ppaction://hlinksldjump"/>
              </a:rPr>
              <a:t> de cancers de </a:t>
            </a:r>
            <a:r>
              <a:rPr lang="en-CA" sz="1050" dirty="0" err="1">
                <a:hlinkClick r:id="rId9" action="ppaction://hlinksldjump"/>
              </a:rPr>
              <a:t>l’œsophage</a:t>
            </a:r>
            <a:r>
              <a:rPr lang="en-CA" sz="1050" dirty="0">
                <a:hlinkClick r:id="rId9" action="ppaction://hlinksldjump"/>
              </a:rPr>
              <a:t>, du </a:t>
            </a:r>
            <a:r>
              <a:rPr lang="en-CA" sz="1050" dirty="0" err="1">
                <a:hlinkClick r:id="rId9" action="ppaction://hlinksldjump"/>
              </a:rPr>
              <a:t>pancréas</a:t>
            </a:r>
            <a:r>
              <a:rPr lang="en-CA" sz="1050" dirty="0">
                <a:hlinkClick r:id="rId9" action="ppaction://hlinksldjump"/>
              </a:rPr>
              <a:t>, du </a:t>
            </a:r>
            <a:r>
              <a:rPr lang="en-CA" sz="1050" dirty="0" err="1">
                <a:hlinkClick r:id="rId9" action="ppaction://hlinksldjump"/>
              </a:rPr>
              <a:t>foie</a:t>
            </a:r>
            <a:r>
              <a:rPr lang="en-CA" sz="1050" dirty="0">
                <a:hlinkClick r:id="rId9" action="ppaction://hlinksldjump"/>
              </a:rPr>
              <a:t>, de </a:t>
            </a:r>
            <a:r>
              <a:rPr lang="en-CA" sz="1050" dirty="0" err="1">
                <a:hlinkClick r:id="rId9" action="ppaction://hlinksldjump"/>
              </a:rPr>
              <a:t>l’ovaire</a:t>
            </a:r>
            <a:r>
              <a:rPr lang="en-CA" sz="1050" dirty="0">
                <a:hlinkClick r:id="rId9" action="ppaction://hlinksldjump"/>
              </a:rPr>
              <a:t> </a:t>
            </a:r>
            <a:r>
              <a:rPr lang="en-CA" sz="1050" dirty="0" err="1">
                <a:hlinkClick r:id="rId9" action="ppaction://hlinksldjump"/>
              </a:rPr>
              <a:t>ou</a:t>
            </a:r>
            <a:r>
              <a:rPr lang="en-CA" sz="1050" dirty="0">
                <a:hlinkClick r:id="rId9" action="ppaction://hlinksldjump"/>
              </a:rPr>
              <a:t> du </a:t>
            </a:r>
            <a:r>
              <a:rPr lang="en-CA" sz="1050" dirty="0" err="1">
                <a:hlinkClick r:id="rId9" action="ppaction://hlinksldjump"/>
              </a:rPr>
              <a:t>poumon</a:t>
            </a:r>
            <a:r>
              <a:rPr lang="en-CA" sz="1050" dirty="0">
                <a:hlinkClick r:id="rId9" action="ppaction://hlinksldjump"/>
              </a:rPr>
              <a:t> par 100 000 </a:t>
            </a:r>
            <a:r>
              <a:rPr lang="en-CA" sz="1050" dirty="0" err="1">
                <a:hlinkClick r:id="rId9" action="ppaction://hlinksldjump"/>
              </a:rPr>
              <a:t>personnes</a:t>
            </a:r>
            <a:r>
              <a:rPr lang="en-CA" sz="1050" dirty="0">
                <a:hlinkClick r:id="rId9" action="ppaction://hlinksldjump"/>
              </a:rPr>
              <a:t>, </a:t>
            </a:r>
            <a:r>
              <a:rPr lang="en-CA" sz="1050" dirty="0" err="1">
                <a:hlinkClick r:id="rId9" action="ppaction://hlinksldjump"/>
              </a:rPr>
              <a:t>selon</a:t>
            </a:r>
            <a:r>
              <a:rPr lang="en-CA" sz="1050" dirty="0">
                <a:hlinkClick r:id="rId9" action="ppaction://hlinksldjump"/>
              </a:rPr>
              <a:t> la province – </a:t>
            </a:r>
            <a:r>
              <a:rPr lang="en-CA" sz="1050" dirty="0" err="1">
                <a:hlinkClick r:id="rId9" action="ppaction://hlinksldjump"/>
              </a:rPr>
              <a:t>années</a:t>
            </a:r>
            <a:r>
              <a:rPr lang="en-CA" sz="1050" dirty="0">
                <a:hlinkClick r:id="rId9" action="ppaction://hlinksldjump"/>
              </a:rPr>
              <a:t> 2010 </a:t>
            </a:r>
            <a:r>
              <a:rPr lang="en-CA" sz="1050" dirty="0" err="1">
                <a:hlinkClick r:id="rId9" action="ppaction://hlinksldjump"/>
              </a:rPr>
              <a:t>à</a:t>
            </a:r>
            <a:r>
              <a:rPr lang="en-CA" sz="1050" dirty="0">
                <a:hlinkClick r:id="rId9" action="ppaction://hlinksldjump"/>
              </a:rPr>
              <a:t> 2012 </a:t>
            </a:r>
            <a:r>
              <a:rPr lang="en-CA" sz="1050" dirty="0" err="1">
                <a:hlinkClick r:id="rId9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0" action="ppaction://hlinksldjump"/>
              </a:rPr>
              <a:t>Tableau 4.ii	</a:t>
            </a:r>
            <a:r>
              <a:rPr lang="en-CA" sz="1050" dirty="0" err="1">
                <a:hlinkClick r:id="rId10" action="ppaction://hlinksldjump"/>
              </a:rPr>
              <a:t>Nombre</a:t>
            </a:r>
            <a:r>
              <a:rPr lang="en-CA" sz="1050" dirty="0">
                <a:hlinkClick r:id="rId10" action="ppaction://hlinksldjump"/>
              </a:rPr>
              <a:t> de </a:t>
            </a:r>
            <a:r>
              <a:rPr lang="en-CA" sz="1050" dirty="0" err="1">
                <a:hlinkClick r:id="rId10" action="ppaction://hlinksldjump"/>
              </a:rPr>
              <a:t>résections</a:t>
            </a:r>
            <a:r>
              <a:rPr lang="en-CA" sz="1050" dirty="0">
                <a:hlinkClick r:id="rId10" action="ppaction://hlinksldjump"/>
              </a:rPr>
              <a:t> et </a:t>
            </a:r>
            <a:r>
              <a:rPr lang="en-CA" sz="1050" dirty="0" err="1">
                <a:hlinkClick r:id="rId10" action="ppaction://hlinksldjump"/>
              </a:rPr>
              <a:t>d’hôpitaux</a:t>
            </a:r>
            <a:r>
              <a:rPr lang="en-CA" sz="1050" dirty="0">
                <a:hlinkClick r:id="rId10" action="ppaction://hlinksldjump"/>
              </a:rPr>
              <a:t> </a:t>
            </a:r>
            <a:r>
              <a:rPr lang="en-CA" sz="1050" dirty="0" err="1">
                <a:hlinkClick r:id="rId10" action="ppaction://hlinksldjump"/>
              </a:rPr>
              <a:t>effectuant</a:t>
            </a:r>
            <a:r>
              <a:rPr lang="en-CA" sz="1050" dirty="0">
                <a:hlinkClick r:id="rId10" action="ppaction://hlinksldjump"/>
              </a:rPr>
              <a:t> des </a:t>
            </a:r>
            <a:r>
              <a:rPr lang="en-CA" sz="1050" dirty="0" err="1">
                <a:hlinkClick r:id="rId10" action="ppaction://hlinksldjump"/>
              </a:rPr>
              <a:t>résections</a:t>
            </a:r>
            <a:r>
              <a:rPr lang="en-CA" sz="1050" dirty="0">
                <a:hlinkClick r:id="rId10" action="ppaction://hlinksldjump"/>
              </a:rPr>
              <a:t> de cancers de </a:t>
            </a:r>
            <a:r>
              <a:rPr lang="en-CA" sz="1050" dirty="0" err="1">
                <a:hlinkClick r:id="rId10" action="ppaction://hlinksldjump"/>
              </a:rPr>
              <a:t>l’œsophage</a:t>
            </a:r>
            <a:r>
              <a:rPr lang="en-CA" sz="1050" dirty="0">
                <a:hlinkClick r:id="rId10" action="ppaction://hlinksldjump"/>
              </a:rPr>
              <a:t>, du </a:t>
            </a:r>
            <a:r>
              <a:rPr lang="en-CA" sz="1050" dirty="0" err="1">
                <a:hlinkClick r:id="rId10" action="ppaction://hlinksldjump"/>
              </a:rPr>
              <a:t>pancréas</a:t>
            </a:r>
            <a:r>
              <a:rPr lang="en-CA" sz="1050" dirty="0">
                <a:hlinkClick r:id="rId10" action="ppaction://hlinksldjump"/>
              </a:rPr>
              <a:t>, du </a:t>
            </a:r>
            <a:r>
              <a:rPr lang="en-CA" sz="1050" dirty="0" err="1">
                <a:hlinkClick r:id="rId10" action="ppaction://hlinksldjump"/>
              </a:rPr>
              <a:t>foie</a:t>
            </a:r>
            <a:r>
              <a:rPr lang="en-CA" sz="1050" dirty="0">
                <a:hlinkClick r:id="rId10" action="ppaction://hlinksldjump"/>
              </a:rPr>
              <a:t>, de </a:t>
            </a:r>
            <a:r>
              <a:rPr lang="en-CA" sz="1050" dirty="0" err="1">
                <a:hlinkClick r:id="rId10" action="ppaction://hlinksldjump"/>
              </a:rPr>
              <a:t>l’ovaire</a:t>
            </a:r>
            <a:r>
              <a:rPr lang="en-CA" sz="1050" dirty="0">
                <a:hlinkClick r:id="rId10" action="ppaction://hlinksldjump"/>
              </a:rPr>
              <a:t> </a:t>
            </a:r>
            <a:r>
              <a:rPr lang="en-CA" sz="1050" dirty="0" err="1">
                <a:hlinkClick r:id="rId10" action="ppaction://hlinksldjump"/>
              </a:rPr>
              <a:t>ou</a:t>
            </a:r>
            <a:r>
              <a:rPr lang="en-CA" sz="1050" dirty="0">
                <a:hlinkClick r:id="rId10" action="ppaction://hlinksldjump"/>
              </a:rPr>
              <a:t> du </a:t>
            </a:r>
            <a:r>
              <a:rPr lang="en-CA" sz="1050" dirty="0" err="1">
                <a:hlinkClick r:id="rId10" action="ppaction://hlinksldjump"/>
              </a:rPr>
              <a:t>poumon</a:t>
            </a:r>
            <a:r>
              <a:rPr lang="en-CA" sz="1050" dirty="0">
                <a:hlinkClick r:id="rId10" action="ppaction://hlinksldjump"/>
              </a:rPr>
              <a:t>, au Canada –  </a:t>
            </a:r>
            <a:r>
              <a:rPr lang="en-CA" sz="1050" dirty="0" err="1">
                <a:hlinkClick r:id="rId10" action="ppaction://hlinksldjump"/>
              </a:rPr>
              <a:t>année</a:t>
            </a:r>
            <a:r>
              <a:rPr lang="en-CA" sz="1050" dirty="0">
                <a:hlinkClick r:id="rId10" action="ppaction://hlinksldjump"/>
              </a:rPr>
              <a:t> de </a:t>
            </a:r>
            <a:r>
              <a:rPr lang="en-CA" sz="1050" dirty="0" err="1">
                <a:hlinkClick r:id="rId10" action="ppaction://hlinksldjump"/>
              </a:rPr>
              <a:t>traitement</a:t>
            </a:r>
            <a:r>
              <a:rPr lang="en-CA" sz="1050" dirty="0">
                <a:hlinkClick r:id="rId10" action="ppaction://hlinksldjump"/>
              </a:rPr>
              <a:t> 2012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1" action="ppaction://hlinksldjump"/>
              </a:rPr>
              <a:t>Tableau 4.iii	</a:t>
            </a:r>
            <a:r>
              <a:rPr lang="en-CA" sz="1050" dirty="0" err="1">
                <a:hlinkClick r:id="rId11" action="ppaction://hlinksldjump"/>
              </a:rPr>
              <a:t>Effet</a:t>
            </a:r>
            <a:r>
              <a:rPr lang="en-CA" sz="1050" dirty="0">
                <a:hlinkClick r:id="rId11" action="ppaction://hlinksldjump"/>
              </a:rPr>
              <a:t> du volume de </a:t>
            </a:r>
            <a:r>
              <a:rPr lang="en-CA" sz="1050" dirty="0" err="1">
                <a:hlinkClick r:id="rId11" action="ppaction://hlinksldjump"/>
              </a:rPr>
              <a:t>l’hôpital</a:t>
            </a:r>
            <a:r>
              <a:rPr lang="en-CA" sz="1050" dirty="0">
                <a:hlinkClick r:id="rId11" action="ppaction://hlinksldjump"/>
              </a:rPr>
              <a:t> </a:t>
            </a:r>
            <a:r>
              <a:rPr lang="en-CA" sz="1050" dirty="0" err="1">
                <a:hlinkClick r:id="rId11" action="ppaction://hlinksldjump"/>
              </a:rPr>
              <a:t>sur</a:t>
            </a:r>
            <a:r>
              <a:rPr lang="en-CA" sz="1050" dirty="0">
                <a:hlinkClick r:id="rId11" action="ppaction://hlinksldjump"/>
              </a:rPr>
              <a:t> les </a:t>
            </a:r>
            <a:r>
              <a:rPr lang="en-CA" sz="1050" dirty="0" err="1">
                <a:hlinkClick r:id="rId11" action="ppaction://hlinksldjump"/>
              </a:rPr>
              <a:t>résultats</a:t>
            </a:r>
            <a:r>
              <a:rPr lang="en-CA" sz="1050" dirty="0">
                <a:hlinkClick r:id="rId11" action="ppaction://hlinksldjump"/>
              </a:rPr>
              <a:t> des </a:t>
            </a:r>
            <a:r>
              <a:rPr lang="en-CA" sz="1050" dirty="0" err="1">
                <a:hlinkClick r:id="rId11" action="ppaction://hlinksldjump"/>
              </a:rPr>
              <a:t>chirurgies</a:t>
            </a:r>
            <a:r>
              <a:rPr lang="en-CA" sz="1050" dirty="0">
                <a:hlinkClick r:id="rId11" action="ppaction://hlinksldjump"/>
              </a:rPr>
              <a:t> </a:t>
            </a:r>
            <a:r>
              <a:rPr lang="en-CA" sz="1050" dirty="0" err="1">
                <a:hlinkClick r:id="rId11" action="ppaction://hlinksldjump"/>
              </a:rPr>
              <a:t>oncologiques</a:t>
            </a:r>
            <a:r>
              <a:rPr lang="en-CA" sz="1050" dirty="0">
                <a:hlinkClick r:id="rId11" action="ppaction://hlinksldjump"/>
              </a:rPr>
              <a:t> de </a:t>
            </a:r>
            <a:r>
              <a:rPr lang="en-CA" sz="1050" dirty="0" err="1">
                <a:hlinkClick r:id="rId11" action="ppaction://hlinksldjump"/>
              </a:rPr>
              <a:t>l’œsophage</a:t>
            </a:r>
            <a:r>
              <a:rPr lang="en-CA" sz="1050" dirty="0">
                <a:hlinkClick r:id="rId11" action="ppaction://hlinksldjump"/>
              </a:rPr>
              <a:t>, du </a:t>
            </a:r>
            <a:r>
              <a:rPr lang="en-CA" sz="1050" dirty="0" err="1">
                <a:hlinkClick r:id="rId11" action="ppaction://hlinksldjump"/>
              </a:rPr>
              <a:t>pancréas</a:t>
            </a:r>
            <a:r>
              <a:rPr lang="en-CA" sz="1050" dirty="0">
                <a:hlinkClick r:id="rId11" action="ppaction://hlinksldjump"/>
              </a:rPr>
              <a:t>, du </a:t>
            </a:r>
            <a:r>
              <a:rPr lang="en-CA" sz="1050" dirty="0" err="1">
                <a:hlinkClick r:id="rId11" action="ppaction://hlinksldjump"/>
              </a:rPr>
              <a:t>foie</a:t>
            </a:r>
            <a:r>
              <a:rPr lang="en-CA" sz="1050" dirty="0">
                <a:hlinkClick r:id="rId11" action="ppaction://hlinksldjump"/>
              </a:rPr>
              <a:t>, de </a:t>
            </a:r>
            <a:r>
              <a:rPr lang="en-CA" sz="1050" dirty="0" err="1">
                <a:hlinkClick r:id="rId11" action="ppaction://hlinksldjump"/>
              </a:rPr>
              <a:t>l’ovaire</a:t>
            </a:r>
            <a:r>
              <a:rPr lang="en-CA" sz="1050" dirty="0">
                <a:hlinkClick r:id="rId11" action="ppaction://hlinksldjump"/>
              </a:rPr>
              <a:t> </a:t>
            </a:r>
            <a:r>
              <a:rPr lang="en-CA" sz="1050" dirty="0" err="1">
                <a:hlinkClick r:id="rId11" action="ppaction://hlinksldjump"/>
              </a:rPr>
              <a:t>ou</a:t>
            </a:r>
            <a:r>
              <a:rPr lang="en-CA" sz="1050" dirty="0">
                <a:hlinkClick r:id="rId11" action="ppaction://hlinksldjump"/>
              </a:rPr>
              <a:t> du </a:t>
            </a:r>
            <a:r>
              <a:rPr lang="en-CA" sz="1050" dirty="0" err="1">
                <a:hlinkClick r:id="rId11" action="ppaction://hlinksldjump"/>
              </a:rPr>
              <a:t>poumon</a:t>
            </a:r>
            <a:r>
              <a:rPr lang="en-CA" sz="1050" dirty="0">
                <a:hlinkClick r:id="rId11" action="ppaction://hlinksldjump"/>
              </a:rPr>
              <a:t>, au Canada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2" action="ppaction://hlinksldjump"/>
              </a:rPr>
              <a:t>Tableau 5.1	</a:t>
            </a:r>
            <a:r>
              <a:rPr lang="en-CA" sz="1050" dirty="0" err="1">
                <a:hlinkClick r:id="rId12" action="ppaction://hlinksldjump"/>
              </a:rPr>
              <a:t>Étendue</a:t>
            </a:r>
            <a:r>
              <a:rPr lang="en-CA" sz="1050" dirty="0">
                <a:hlinkClick r:id="rId12" action="ppaction://hlinksldjump"/>
              </a:rPr>
              <a:t> de </a:t>
            </a:r>
            <a:r>
              <a:rPr lang="en-CA" sz="1050" dirty="0" err="1">
                <a:hlinkClick r:id="rId12" action="ppaction://hlinksldjump"/>
              </a:rPr>
              <a:t>l’utilisation</a:t>
            </a:r>
            <a:r>
              <a:rPr lang="en-CA" sz="1050" dirty="0">
                <a:hlinkClick r:id="rId12" action="ppaction://hlinksldjump"/>
              </a:rPr>
              <a:t> </a:t>
            </a:r>
            <a:r>
              <a:rPr lang="en-CA" sz="1050" dirty="0" err="1">
                <a:hlinkClick r:id="rId12" action="ppaction://hlinksldjump"/>
              </a:rPr>
              <a:t>d’outils</a:t>
            </a:r>
            <a:r>
              <a:rPr lang="en-CA" sz="1050" dirty="0">
                <a:hlinkClick r:id="rId12" action="ppaction://hlinksldjump"/>
              </a:rPr>
              <a:t> </a:t>
            </a:r>
            <a:r>
              <a:rPr lang="en-CA" sz="1050" dirty="0" err="1">
                <a:hlinkClick r:id="rId12" action="ppaction://hlinksldjump"/>
              </a:rPr>
              <a:t>normalisés</a:t>
            </a:r>
            <a:r>
              <a:rPr lang="en-CA" sz="1050" dirty="0">
                <a:hlinkClick r:id="rId12" action="ppaction://hlinksldjump"/>
              </a:rPr>
              <a:t> de </a:t>
            </a:r>
            <a:r>
              <a:rPr lang="en-CA" sz="1050" dirty="0" err="1">
                <a:hlinkClick r:id="rId12" action="ppaction://hlinksldjump"/>
              </a:rPr>
              <a:t>dépistage</a:t>
            </a:r>
            <a:r>
              <a:rPr lang="en-CA" sz="1050" dirty="0">
                <a:hlinkClick r:id="rId12" action="ppaction://hlinksldjump"/>
              </a:rPr>
              <a:t> de la </a:t>
            </a:r>
            <a:r>
              <a:rPr lang="en-CA" sz="1050" dirty="0" err="1">
                <a:hlinkClick r:id="rId12" action="ppaction://hlinksldjump"/>
              </a:rPr>
              <a:t>détresse</a:t>
            </a:r>
            <a:r>
              <a:rPr lang="en-CA" sz="1050" dirty="0">
                <a:hlinkClick r:id="rId12" action="ppaction://hlinksldjump"/>
              </a:rPr>
              <a:t> par province – 2015 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3" action="ppaction://hlinksldjump"/>
              </a:rPr>
              <a:t>Figure 6.1	Ratio entre le </a:t>
            </a:r>
            <a:r>
              <a:rPr lang="en-CA" sz="1050" dirty="0" err="1">
                <a:hlinkClick r:id="rId13" action="ppaction://hlinksldjump"/>
              </a:rPr>
              <a:t>nombre</a:t>
            </a:r>
            <a:r>
              <a:rPr lang="en-CA" sz="1050" dirty="0">
                <a:hlinkClick r:id="rId13" action="ppaction://hlinksldjump"/>
              </a:rPr>
              <a:t> de patients </a:t>
            </a:r>
            <a:r>
              <a:rPr lang="en-CA" sz="1050" dirty="0" err="1">
                <a:hlinkClick r:id="rId13" action="ppaction://hlinksldjump"/>
              </a:rPr>
              <a:t>adultes</a:t>
            </a:r>
            <a:r>
              <a:rPr lang="en-CA" sz="1050" dirty="0">
                <a:hlinkClick r:id="rId13" action="ppaction://hlinksldjump"/>
              </a:rPr>
              <a:t> </a:t>
            </a:r>
            <a:r>
              <a:rPr lang="en-CA" sz="1050" dirty="0" err="1">
                <a:hlinkClick r:id="rId13" action="ppaction://hlinksldjump"/>
              </a:rPr>
              <a:t>inscrits</a:t>
            </a:r>
            <a:r>
              <a:rPr lang="en-CA" sz="1050" dirty="0">
                <a:hlinkClick r:id="rId13" action="ppaction://hlinksldjump"/>
              </a:rPr>
              <a:t> </a:t>
            </a:r>
            <a:r>
              <a:rPr lang="en-CA" sz="1050" dirty="0" err="1">
                <a:hlinkClick r:id="rId13" action="ppaction://hlinksldjump"/>
              </a:rPr>
              <a:t>à</a:t>
            </a:r>
            <a:r>
              <a:rPr lang="en-CA" sz="1050" dirty="0">
                <a:hlinkClick r:id="rId13" action="ppaction://hlinksldjump"/>
              </a:rPr>
              <a:t> des </a:t>
            </a:r>
            <a:r>
              <a:rPr lang="en-CA" sz="1050" dirty="0" err="1">
                <a:hlinkClick r:id="rId13" action="ppaction://hlinksldjump"/>
              </a:rPr>
              <a:t>essais</a:t>
            </a:r>
            <a:r>
              <a:rPr lang="en-CA" sz="1050" dirty="0">
                <a:hlinkClick r:id="rId13" action="ppaction://hlinksldjump"/>
              </a:rPr>
              <a:t> </a:t>
            </a:r>
            <a:r>
              <a:rPr lang="en-CA" sz="1050" dirty="0" err="1">
                <a:hlinkClick r:id="rId13" action="ppaction://hlinksldjump"/>
              </a:rPr>
              <a:t>cliniques</a:t>
            </a:r>
            <a:r>
              <a:rPr lang="en-CA" sz="1050" dirty="0">
                <a:hlinkClick r:id="rId13" action="ppaction://hlinksldjump"/>
              </a:rPr>
              <a:t> et le </a:t>
            </a:r>
            <a:r>
              <a:rPr lang="en-CA" sz="1050" dirty="0" err="1">
                <a:hlinkClick r:id="rId13" action="ppaction://hlinksldjump"/>
              </a:rPr>
              <a:t>nombre</a:t>
            </a:r>
            <a:r>
              <a:rPr lang="en-CA" sz="1050" dirty="0">
                <a:hlinkClick r:id="rId13" action="ppaction://hlinksldjump"/>
              </a:rPr>
              <a:t> de nouveaux </a:t>
            </a:r>
            <a:r>
              <a:rPr lang="en-CA" sz="1050" dirty="0" err="1">
                <a:hlinkClick r:id="rId13" action="ppaction://hlinksldjump"/>
              </a:rPr>
              <a:t>cas</a:t>
            </a:r>
            <a:r>
              <a:rPr lang="en-CA" sz="1050" dirty="0">
                <a:hlinkClick r:id="rId13" action="ppaction://hlinksldjump"/>
              </a:rPr>
              <a:t>, </a:t>
            </a:r>
            <a:r>
              <a:rPr lang="en-CA" sz="1050" dirty="0" err="1">
                <a:hlinkClick r:id="rId13" action="ppaction://hlinksldjump"/>
              </a:rPr>
              <a:t>selon</a:t>
            </a:r>
            <a:r>
              <a:rPr lang="en-CA" sz="1050" dirty="0">
                <a:hlinkClick r:id="rId13" action="ppaction://hlinksldjump"/>
              </a:rPr>
              <a:t> la province, </a:t>
            </a:r>
            <a:r>
              <a:rPr lang="en-CA" sz="1050" dirty="0" err="1">
                <a:hlinkClick r:id="rId13" action="ppaction://hlinksldjump"/>
              </a:rPr>
              <a:t>tous</a:t>
            </a:r>
            <a:r>
              <a:rPr lang="en-CA" sz="1050" dirty="0">
                <a:hlinkClick r:id="rId13" action="ppaction://hlinksldjump"/>
              </a:rPr>
              <a:t> les cancers – inscription en 2014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4" action="ppaction://hlinksldjump"/>
              </a:rPr>
              <a:t>Figure 6.2	Ratio entre le </a:t>
            </a:r>
            <a:r>
              <a:rPr lang="en-CA" sz="1050" dirty="0" err="1">
                <a:hlinkClick r:id="rId14" action="ppaction://hlinksldjump"/>
              </a:rPr>
              <a:t>nombre</a:t>
            </a:r>
            <a:r>
              <a:rPr lang="en-CA" sz="1050" dirty="0">
                <a:hlinkClick r:id="rId14" action="ppaction://hlinksldjump"/>
              </a:rPr>
              <a:t> de patients </a:t>
            </a:r>
            <a:r>
              <a:rPr lang="en-CA" sz="1050" dirty="0" err="1">
                <a:hlinkClick r:id="rId14" action="ppaction://hlinksldjump"/>
              </a:rPr>
              <a:t>adultes</a:t>
            </a:r>
            <a:r>
              <a:rPr lang="en-CA" sz="1050" dirty="0">
                <a:hlinkClick r:id="rId14" action="ppaction://hlinksldjump"/>
              </a:rPr>
              <a:t> </a:t>
            </a:r>
            <a:r>
              <a:rPr lang="en-CA" sz="1050" dirty="0" err="1">
                <a:hlinkClick r:id="rId14" action="ppaction://hlinksldjump"/>
              </a:rPr>
              <a:t>inscrits</a:t>
            </a:r>
            <a:r>
              <a:rPr lang="en-CA" sz="1050" dirty="0">
                <a:hlinkClick r:id="rId14" action="ppaction://hlinksldjump"/>
              </a:rPr>
              <a:t> </a:t>
            </a:r>
            <a:r>
              <a:rPr lang="en-CA" sz="1050" dirty="0" err="1">
                <a:hlinkClick r:id="rId14" action="ppaction://hlinksldjump"/>
              </a:rPr>
              <a:t>à</a:t>
            </a:r>
            <a:r>
              <a:rPr lang="en-CA" sz="1050" dirty="0">
                <a:hlinkClick r:id="rId14" action="ppaction://hlinksldjump"/>
              </a:rPr>
              <a:t> des </a:t>
            </a:r>
            <a:r>
              <a:rPr lang="en-CA" sz="1050" dirty="0" err="1">
                <a:hlinkClick r:id="rId14" action="ppaction://hlinksldjump"/>
              </a:rPr>
              <a:t>essais</a:t>
            </a:r>
            <a:r>
              <a:rPr lang="en-CA" sz="1050" dirty="0">
                <a:hlinkClick r:id="rId14" action="ppaction://hlinksldjump"/>
              </a:rPr>
              <a:t> </a:t>
            </a:r>
            <a:r>
              <a:rPr lang="en-CA" sz="1050" dirty="0" err="1">
                <a:hlinkClick r:id="rId14" action="ppaction://hlinksldjump"/>
              </a:rPr>
              <a:t>cliniques</a:t>
            </a:r>
            <a:r>
              <a:rPr lang="en-CA" sz="1050" dirty="0">
                <a:hlinkClick r:id="rId14" action="ppaction://hlinksldjump"/>
              </a:rPr>
              <a:t> et le </a:t>
            </a:r>
            <a:r>
              <a:rPr lang="en-CA" sz="1050" dirty="0" err="1">
                <a:hlinkClick r:id="rId14" action="ppaction://hlinksldjump"/>
              </a:rPr>
              <a:t>nombre</a:t>
            </a:r>
            <a:r>
              <a:rPr lang="en-CA" sz="1050" dirty="0">
                <a:hlinkClick r:id="rId14" action="ppaction://hlinksldjump"/>
              </a:rPr>
              <a:t> de nouveaux </a:t>
            </a:r>
            <a:r>
              <a:rPr lang="en-CA" sz="1050" dirty="0" err="1">
                <a:hlinkClick r:id="rId14" action="ppaction://hlinksldjump"/>
              </a:rPr>
              <a:t>cas</a:t>
            </a:r>
            <a:r>
              <a:rPr lang="en-CA" sz="1050" dirty="0">
                <a:hlinkClick r:id="rId14" action="ppaction://hlinksldjump"/>
              </a:rPr>
              <a:t> </a:t>
            </a:r>
            <a:r>
              <a:rPr lang="en-CA" sz="1050" dirty="0" err="1">
                <a:hlinkClick r:id="rId14" action="ppaction://hlinksldjump"/>
              </a:rPr>
              <a:t>selon</a:t>
            </a:r>
            <a:r>
              <a:rPr lang="en-CA" sz="1050" dirty="0">
                <a:hlinkClick r:id="rId14" action="ppaction://hlinksldjump"/>
              </a:rPr>
              <a:t> le </a:t>
            </a:r>
            <a:r>
              <a:rPr lang="en-CA" sz="1050" dirty="0" err="1">
                <a:hlinkClick r:id="rId14" action="ppaction://hlinksldjump"/>
              </a:rPr>
              <a:t>siège</a:t>
            </a:r>
            <a:r>
              <a:rPr lang="en-CA" sz="1050" dirty="0">
                <a:hlinkClick r:id="rId14" action="ppaction://hlinksldjump"/>
              </a:rPr>
              <a:t> de la </a:t>
            </a:r>
            <a:r>
              <a:rPr lang="en-CA" sz="1050" dirty="0" err="1">
                <a:hlinkClick r:id="rId14" action="ppaction://hlinksldjump"/>
              </a:rPr>
              <a:t>maladie</a:t>
            </a:r>
            <a:r>
              <a:rPr lang="en-CA" sz="1050" dirty="0">
                <a:hlinkClick r:id="rId14" action="ppaction://hlinksldjump"/>
              </a:rPr>
              <a:t>, les </a:t>
            </a:r>
            <a:r>
              <a:rPr lang="en-CA" sz="1050" dirty="0" err="1">
                <a:hlinkClick r:id="rId14" action="ppaction://hlinksldjump"/>
              </a:rPr>
              <a:t>quatre</a:t>
            </a:r>
            <a:r>
              <a:rPr lang="en-CA" sz="1050" dirty="0">
                <a:hlinkClick r:id="rId14" action="ppaction://hlinksldjump"/>
              </a:rPr>
              <a:t> types de cancer les plus courants et </a:t>
            </a:r>
            <a:r>
              <a:rPr lang="en-CA" sz="1050" dirty="0" err="1">
                <a:hlinkClick r:id="rId14" action="ppaction://hlinksldjump"/>
              </a:rPr>
              <a:t>tous</a:t>
            </a:r>
            <a:r>
              <a:rPr lang="en-CA" sz="1050" dirty="0">
                <a:hlinkClick r:id="rId14" action="ppaction://hlinksldjump"/>
              </a:rPr>
              <a:t> les cancers </a:t>
            </a:r>
            <a:r>
              <a:rPr lang="en-CA" sz="1050" dirty="0" err="1">
                <a:hlinkClick r:id="rId14" action="ppaction://hlinksldjump"/>
              </a:rPr>
              <a:t>combinés</a:t>
            </a:r>
            <a:r>
              <a:rPr lang="en-CA" sz="1050" dirty="0">
                <a:hlinkClick r:id="rId14" action="ppaction://hlinksldjump"/>
              </a:rPr>
              <a:t> – inscription en 2014 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5" action="ppaction://hlinksldjump"/>
              </a:rPr>
              <a:t>Figure 7.1	</a:t>
            </a:r>
            <a:r>
              <a:rPr lang="en-CA" sz="1050" dirty="0" err="1">
                <a:hlinkClick r:id="rId15" action="ppaction://hlinksldjump"/>
              </a:rPr>
              <a:t>Pourcentage</a:t>
            </a:r>
            <a:r>
              <a:rPr lang="en-CA" sz="1050" dirty="0">
                <a:hlinkClick r:id="rId15" action="ppaction://hlinksldjump"/>
              </a:rPr>
              <a:t> des </a:t>
            </a:r>
            <a:r>
              <a:rPr lang="en-CA" sz="1050" dirty="0" err="1">
                <a:hlinkClick r:id="rId15" action="ppaction://hlinksldjump"/>
              </a:rPr>
              <a:t>mammographies</a:t>
            </a:r>
            <a:r>
              <a:rPr lang="en-CA" sz="1050" dirty="0">
                <a:hlinkClick r:id="rId15" action="ppaction://hlinksldjump"/>
              </a:rPr>
              <a:t> de </a:t>
            </a:r>
            <a:r>
              <a:rPr lang="en-CA" sz="1050" dirty="0" err="1">
                <a:hlinkClick r:id="rId15" action="ppaction://hlinksldjump"/>
              </a:rPr>
              <a:t>dépistage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déclarées</a:t>
            </a:r>
            <a:r>
              <a:rPr lang="en-CA" sz="1050" dirty="0">
                <a:hlinkClick r:id="rId15" action="ppaction://hlinksldjump"/>
              </a:rPr>
              <a:t> par les </a:t>
            </a:r>
            <a:r>
              <a:rPr lang="en-CA" sz="1050" dirty="0" err="1">
                <a:hlinkClick r:id="rId15" action="ppaction://hlinksldjump"/>
              </a:rPr>
              <a:t>patientes</a:t>
            </a:r>
            <a:r>
              <a:rPr lang="en-CA" sz="1050" dirty="0">
                <a:hlinkClick r:id="rId15" action="ppaction://hlinksldjump"/>
              </a:rPr>
              <a:t>, </a:t>
            </a:r>
            <a:r>
              <a:rPr lang="en-CA" sz="1050" dirty="0" err="1">
                <a:hlinkClick r:id="rId15" action="ppaction://hlinksldjump"/>
              </a:rPr>
              <a:t>effectuées</a:t>
            </a:r>
            <a:r>
              <a:rPr lang="en-CA" sz="1050" dirty="0">
                <a:hlinkClick r:id="rId15" action="ppaction://hlinksldjump"/>
              </a:rPr>
              <a:t> chez des femmes </a:t>
            </a:r>
            <a:r>
              <a:rPr lang="en-CA" sz="1050" dirty="0" err="1">
                <a:hlinkClick r:id="rId15" action="ppaction://hlinksldjump"/>
              </a:rPr>
              <a:t>asymptomatiques</a:t>
            </a:r>
            <a:r>
              <a:rPr lang="en-CA" sz="1050" dirty="0">
                <a:hlinkClick r:id="rId15" action="ppaction://hlinksldjump"/>
              </a:rPr>
              <a:t> se </a:t>
            </a:r>
            <a:r>
              <a:rPr lang="en-CA" sz="1050" dirty="0" err="1">
                <a:hlinkClick r:id="rId15" action="ppaction://hlinksldjump"/>
              </a:rPr>
              <a:t>trouvant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à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l’intérieur</a:t>
            </a:r>
            <a:r>
              <a:rPr lang="en-CA" sz="1050" dirty="0">
                <a:hlinkClick r:id="rId15" action="ppaction://hlinksldjump"/>
              </a:rPr>
              <a:t> et </a:t>
            </a:r>
            <a:r>
              <a:rPr lang="en-CA" sz="1050" dirty="0" err="1">
                <a:hlinkClick r:id="rId15" action="ppaction://hlinksldjump"/>
              </a:rPr>
              <a:t>à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l’extérieur</a:t>
            </a:r>
            <a:r>
              <a:rPr lang="en-CA" sz="1050" dirty="0">
                <a:hlinkClick r:id="rId15" action="ppaction://hlinksldjump"/>
              </a:rPr>
              <a:t> des </a:t>
            </a:r>
            <a:r>
              <a:rPr lang="en-CA" sz="1050" dirty="0" err="1">
                <a:hlinkClick r:id="rId15" action="ppaction://hlinksldjump"/>
              </a:rPr>
              <a:t>groupes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d’âge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cible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recommandés</a:t>
            </a:r>
            <a:r>
              <a:rPr lang="en-CA" sz="1050" dirty="0">
                <a:hlinkClick r:id="rId15" action="ppaction://hlinksldjump"/>
              </a:rPr>
              <a:t> pour le </a:t>
            </a:r>
            <a:r>
              <a:rPr lang="en-CA" sz="1050" dirty="0" err="1">
                <a:hlinkClick r:id="rId15" action="ppaction://hlinksldjump"/>
              </a:rPr>
              <a:t>dépistage</a:t>
            </a:r>
            <a:r>
              <a:rPr lang="en-CA" sz="1050" dirty="0">
                <a:hlinkClick r:id="rId15" action="ppaction://hlinksldjump"/>
              </a:rPr>
              <a:t> au </a:t>
            </a:r>
            <a:r>
              <a:rPr lang="en-CA" sz="1050" dirty="0" err="1">
                <a:hlinkClick r:id="rId15" action="ppaction://hlinksldjump"/>
              </a:rPr>
              <a:t>cours</a:t>
            </a:r>
            <a:r>
              <a:rPr lang="en-CA" sz="1050" dirty="0">
                <a:hlinkClick r:id="rId15" action="ppaction://hlinksldjump"/>
              </a:rPr>
              <a:t> des </a:t>
            </a:r>
            <a:r>
              <a:rPr lang="en-CA" sz="1050" dirty="0" err="1">
                <a:hlinkClick r:id="rId15" action="ppaction://hlinksldjump"/>
              </a:rPr>
              <a:t>deux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dernières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années</a:t>
            </a:r>
            <a:r>
              <a:rPr lang="en-CA" sz="1050" dirty="0">
                <a:hlinkClick r:id="rId15" action="ppaction://hlinksldjump"/>
              </a:rPr>
              <a:t>, par province </a:t>
            </a:r>
            <a:r>
              <a:rPr lang="en-CA" sz="1050" dirty="0" err="1">
                <a:hlinkClick r:id="rId15" action="ppaction://hlinksldjump"/>
              </a:rPr>
              <a:t>ou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territoire</a:t>
            </a:r>
            <a:r>
              <a:rPr lang="en-CA" sz="1050" dirty="0">
                <a:hlinkClick r:id="rId15" action="ppaction://hlinksldjump"/>
              </a:rPr>
              <a:t> — </a:t>
            </a:r>
            <a:r>
              <a:rPr lang="en-CA" sz="1050" dirty="0" err="1">
                <a:hlinkClick r:id="rId15" action="ppaction://hlinksldjump"/>
              </a:rPr>
              <a:t>année</a:t>
            </a:r>
            <a:r>
              <a:rPr lang="en-CA" sz="1050" dirty="0">
                <a:hlinkClick r:id="rId15" action="ppaction://hlinksldjump"/>
              </a:rPr>
              <a:t> de </a:t>
            </a:r>
            <a:r>
              <a:rPr lang="en-CA" sz="1050" dirty="0" err="1">
                <a:hlinkClick r:id="rId15" action="ppaction://hlinksldjump"/>
              </a:rPr>
              <a:t>déclaration</a:t>
            </a:r>
            <a:r>
              <a:rPr lang="en-CA" sz="1050" dirty="0">
                <a:hlinkClick r:id="rId15" action="ppaction://hlinksldjump"/>
              </a:rPr>
              <a:t> 2012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6" action="ppaction://hlinksldjump"/>
              </a:rPr>
              <a:t>Figure 7.2	</a:t>
            </a:r>
            <a:r>
              <a:rPr lang="en-CA" sz="1050" dirty="0" err="1">
                <a:hlinkClick r:id="rId16" action="ppaction://hlinksldjump"/>
              </a:rPr>
              <a:t>Pourcentage</a:t>
            </a:r>
            <a:r>
              <a:rPr lang="en-CA" sz="1050" dirty="0">
                <a:hlinkClick r:id="rId16" action="ppaction://hlinksldjump"/>
              </a:rPr>
              <a:t> des mastectomies dues au cancer du </a:t>
            </a:r>
            <a:r>
              <a:rPr lang="en-CA" sz="1050" dirty="0" err="1">
                <a:hlinkClick r:id="rId16" action="ppaction://hlinksldjump"/>
              </a:rPr>
              <a:t>sein</a:t>
            </a:r>
            <a:r>
              <a:rPr lang="en-CA" sz="1050" dirty="0">
                <a:hlinkClick r:id="rId16" action="ppaction://hlinksldjump"/>
              </a:rPr>
              <a:t> </a:t>
            </a:r>
            <a:r>
              <a:rPr lang="en-CA" sz="1050" dirty="0" err="1">
                <a:hlinkClick r:id="rId16" action="ppaction://hlinksldjump"/>
              </a:rPr>
              <a:t>effectuées</a:t>
            </a:r>
            <a:r>
              <a:rPr lang="en-CA" sz="1050" dirty="0">
                <a:hlinkClick r:id="rId16" action="ppaction://hlinksldjump"/>
              </a:rPr>
              <a:t> en </a:t>
            </a:r>
            <a:r>
              <a:rPr lang="en-CA" sz="1050" dirty="0" err="1">
                <a:hlinkClick r:id="rId16" action="ppaction://hlinksldjump"/>
              </a:rPr>
              <a:t>chirurgie</a:t>
            </a:r>
            <a:r>
              <a:rPr lang="en-CA" sz="1050" dirty="0">
                <a:hlinkClick r:id="rId16" action="ppaction://hlinksldjump"/>
              </a:rPr>
              <a:t> d’un jour, </a:t>
            </a:r>
            <a:r>
              <a:rPr lang="en-CA" sz="1050" dirty="0" err="1">
                <a:hlinkClick r:id="rId16" action="ppaction://hlinksldjump"/>
              </a:rPr>
              <a:t>selon</a:t>
            </a:r>
            <a:r>
              <a:rPr lang="en-CA" sz="1050" dirty="0">
                <a:hlinkClick r:id="rId16" action="ppaction://hlinksldjump"/>
              </a:rPr>
              <a:t> la province </a:t>
            </a:r>
            <a:r>
              <a:rPr lang="en-CA" sz="1050" dirty="0" err="1">
                <a:hlinkClick r:id="rId16" action="ppaction://hlinksldjump"/>
              </a:rPr>
              <a:t>ou</a:t>
            </a:r>
            <a:r>
              <a:rPr lang="en-CA" sz="1050" dirty="0">
                <a:hlinkClick r:id="rId16" action="ppaction://hlinksldjump"/>
              </a:rPr>
              <a:t> le </a:t>
            </a:r>
            <a:r>
              <a:rPr lang="en-CA" sz="1050" dirty="0" err="1">
                <a:hlinkClick r:id="rId16" action="ppaction://hlinksldjump"/>
              </a:rPr>
              <a:t>territoire</a:t>
            </a:r>
            <a:r>
              <a:rPr lang="en-CA" sz="1050" dirty="0">
                <a:hlinkClick r:id="rId16" action="ppaction://hlinksldjump"/>
              </a:rPr>
              <a:t> – </a:t>
            </a:r>
            <a:r>
              <a:rPr lang="en-CA" sz="1050" dirty="0" err="1">
                <a:hlinkClick r:id="rId16" action="ppaction://hlinksldjump"/>
              </a:rPr>
              <a:t>années</a:t>
            </a:r>
            <a:r>
              <a:rPr lang="en-CA" sz="1050" dirty="0">
                <a:hlinkClick r:id="rId16" action="ppaction://hlinksldjump"/>
              </a:rPr>
              <a:t> 2009-2010 </a:t>
            </a:r>
            <a:r>
              <a:rPr lang="en-CA" sz="1050" dirty="0" err="1">
                <a:hlinkClick r:id="rId16" action="ppaction://hlinksldjump"/>
              </a:rPr>
              <a:t>à</a:t>
            </a:r>
            <a:r>
              <a:rPr lang="en-CA" sz="1050" dirty="0">
                <a:hlinkClick r:id="rId16" action="ppaction://hlinksldjump"/>
              </a:rPr>
              <a:t> 2013-2014 </a:t>
            </a:r>
            <a:r>
              <a:rPr lang="en-CA" sz="1050" dirty="0" err="1">
                <a:hlinkClick r:id="rId16" action="ppaction://hlinksldjump"/>
              </a:rPr>
              <a:t>combinées</a:t>
            </a:r>
            <a:r>
              <a:rPr lang="en-CA" sz="1050" dirty="0">
                <a:hlinkClick r:id="rId16" action="ppaction://hlinksldjump"/>
              </a:rPr>
              <a:t> 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7" action="ppaction://hlinksldjump"/>
              </a:rPr>
              <a:t>Figure 7.3	</a:t>
            </a:r>
            <a:r>
              <a:rPr lang="en-CA" sz="1050" dirty="0" err="1">
                <a:hlinkClick r:id="rId17" action="ppaction://hlinksldjump"/>
              </a:rPr>
              <a:t>Pourcentage</a:t>
            </a:r>
            <a:r>
              <a:rPr lang="en-CA" sz="1050" dirty="0">
                <a:hlinkClick r:id="rId17" action="ppaction://hlinksldjump"/>
              </a:rPr>
              <a:t> des mastectomies dues au cancer du </a:t>
            </a:r>
            <a:r>
              <a:rPr lang="en-CA" sz="1050" dirty="0" err="1">
                <a:hlinkClick r:id="rId17" action="ppaction://hlinksldjump"/>
              </a:rPr>
              <a:t>sein</a:t>
            </a:r>
            <a:r>
              <a:rPr lang="en-CA" sz="1050" dirty="0">
                <a:hlinkClick r:id="rId17" action="ppaction://hlinksldjump"/>
              </a:rPr>
              <a:t> </a:t>
            </a:r>
            <a:r>
              <a:rPr lang="en-CA" sz="1050" dirty="0" err="1">
                <a:hlinkClick r:id="rId17" action="ppaction://hlinksldjump"/>
              </a:rPr>
              <a:t>effectuées</a:t>
            </a:r>
            <a:r>
              <a:rPr lang="en-CA" sz="1050" dirty="0">
                <a:hlinkClick r:id="rId17" action="ppaction://hlinksldjump"/>
              </a:rPr>
              <a:t> en </a:t>
            </a:r>
            <a:r>
              <a:rPr lang="en-CA" sz="1050" dirty="0" err="1">
                <a:hlinkClick r:id="rId17" action="ppaction://hlinksldjump"/>
              </a:rPr>
              <a:t>chirurgie</a:t>
            </a:r>
            <a:r>
              <a:rPr lang="en-CA" sz="1050" dirty="0">
                <a:hlinkClick r:id="rId17" action="ppaction://hlinksldjump"/>
              </a:rPr>
              <a:t> d’un jour </a:t>
            </a:r>
            <a:r>
              <a:rPr lang="en-CA" sz="1050" dirty="0" err="1">
                <a:hlinkClick r:id="rId17" action="ppaction://hlinksldjump"/>
              </a:rPr>
              <a:t>selon</a:t>
            </a:r>
            <a:r>
              <a:rPr lang="en-CA" sz="1050" dirty="0">
                <a:hlinkClick r:id="rId17" action="ppaction://hlinksldjump"/>
              </a:rPr>
              <a:t> la province </a:t>
            </a:r>
            <a:r>
              <a:rPr lang="en-CA" sz="1050" dirty="0" err="1">
                <a:hlinkClick r:id="rId17" action="ppaction://hlinksldjump"/>
              </a:rPr>
              <a:t>ou</a:t>
            </a:r>
            <a:r>
              <a:rPr lang="en-CA" sz="1050" dirty="0">
                <a:hlinkClick r:id="rId17" action="ppaction://hlinksldjump"/>
              </a:rPr>
              <a:t> le </a:t>
            </a:r>
            <a:r>
              <a:rPr lang="en-CA" sz="1050" dirty="0" err="1">
                <a:hlinkClick r:id="rId17" action="ppaction://hlinksldjump"/>
              </a:rPr>
              <a:t>territoire</a:t>
            </a:r>
            <a:r>
              <a:rPr lang="en-CA" sz="1050" dirty="0">
                <a:hlinkClick r:id="rId17" action="ppaction://hlinksldjump"/>
              </a:rPr>
              <a:t> – </a:t>
            </a:r>
            <a:r>
              <a:rPr lang="en-CA" sz="1050" dirty="0" err="1">
                <a:hlinkClick r:id="rId17" action="ppaction://hlinksldjump"/>
              </a:rPr>
              <a:t>années</a:t>
            </a:r>
            <a:r>
              <a:rPr lang="en-CA" sz="1050" dirty="0">
                <a:hlinkClick r:id="rId17" action="ppaction://hlinksldjump"/>
              </a:rPr>
              <a:t> 2008-2009/2010-2011 </a:t>
            </a:r>
            <a:r>
              <a:rPr lang="en-CA" sz="1050" dirty="0" err="1">
                <a:hlinkClick r:id="rId17" action="ppaction://hlinksldjump"/>
              </a:rPr>
              <a:t>contre</a:t>
            </a:r>
            <a:r>
              <a:rPr lang="en-CA" sz="1050" dirty="0">
                <a:hlinkClick r:id="rId17" action="ppaction://hlinksldjump"/>
              </a:rPr>
              <a:t> 2011-2012/2013-2014 </a:t>
            </a:r>
            <a:r>
              <a:rPr lang="en-CA" sz="1050" dirty="0" err="1">
                <a:hlinkClick r:id="rId17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8" action="ppaction://hlinksldjump"/>
              </a:rPr>
              <a:t>Figure 8.1	</a:t>
            </a:r>
            <a:r>
              <a:rPr lang="en-CA" sz="1050" dirty="0" err="1">
                <a:hlinkClick r:id="rId18" action="ppaction://hlinksldjump"/>
              </a:rPr>
              <a:t>Taux</a:t>
            </a:r>
            <a:r>
              <a:rPr lang="en-CA" sz="1050" dirty="0">
                <a:hlinkClick r:id="rId18" action="ppaction://hlinksldjump"/>
              </a:rPr>
              <a:t> </a:t>
            </a:r>
            <a:r>
              <a:rPr lang="en-CA" sz="1050" dirty="0" err="1">
                <a:hlinkClick r:id="rId18" action="ppaction://hlinksldjump"/>
              </a:rPr>
              <a:t>d’incidence</a:t>
            </a:r>
            <a:r>
              <a:rPr lang="en-CA" sz="1050" dirty="0">
                <a:hlinkClick r:id="rId18" action="ppaction://hlinksldjump"/>
              </a:rPr>
              <a:t> et de </a:t>
            </a:r>
            <a:r>
              <a:rPr lang="en-CA" sz="1050" dirty="0" err="1">
                <a:hlinkClick r:id="rId18" action="ppaction://hlinksldjump"/>
              </a:rPr>
              <a:t>mortalité</a:t>
            </a:r>
            <a:r>
              <a:rPr lang="en-CA" sz="1050" dirty="0">
                <a:hlinkClick r:id="rId18" action="ppaction://hlinksldjump"/>
              </a:rPr>
              <a:t> pour le cancer du </a:t>
            </a:r>
            <a:r>
              <a:rPr lang="en-CA" sz="1050" dirty="0" err="1">
                <a:hlinkClick r:id="rId18" action="ppaction://hlinksldjump"/>
              </a:rPr>
              <a:t>sein</a:t>
            </a:r>
            <a:r>
              <a:rPr lang="en-CA" sz="1050" dirty="0">
                <a:hlinkClick r:id="rId18" action="ppaction://hlinksldjump"/>
              </a:rPr>
              <a:t> chez les femmes, au Canada, </a:t>
            </a:r>
            <a:r>
              <a:rPr lang="en-CA" sz="1050" dirty="0" err="1">
                <a:hlinkClick r:id="rId18" action="ppaction://hlinksldjump"/>
              </a:rPr>
              <a:t>normalisés</a:t>
            </a:r>
            <a:r>
              <a:rPr lang="en-CA" sz="1050" dirty="0">
                <a:hlinkClick r:id="rId18" action="ppaction://hlinksldjump"/>
              </a:rPr>
              <a:t> </a:t>
            </a:r>
            <a:r>
              <a:rPr lang="en-CA" sz="1050" dirty="0" err="1">
                <a:hlinkClick r:id="rId18" action="ppaction://hlinksldjump"/>
              </a:rPr>
              <a:t>selon</a:t>
            </a:r>
            <a:r>
              <a:rPr lang="en-CA" sz="1050" dirty="0">
                <a:hlinkClick r:id="rId18" action="ppaction://hlinksldjump"/>
              </a:rPr>
              <a:t> </a:t>
            </a:r>
            <a:r>
              <a:rPr lang="en-CA" sz="1050" dirty="0" err="1">
                <a:hlinkClick r:id="rId18" action="ppaction://hlinksldjump"/>
              </a:rPr>
              <a:t>l’âge</a:t>
            </a:r>
            <a:r>
              <a:rPr lang="en-CA" sz="1050" dirty="0">
                <a:hlinkClick r:id="rId18" action="ppaction://hlinksldjump"/>
              </a:rPr>
              <a:t> de la population </a:t>
            </a:r>
            <a:r>
              <a:rPr lang="en-CA" sz="1050" dirty="0" err="1">
                <a:hlinkClick r:id="rId18" action="ppaction://hlinksldjump"/>
              </a:rPr>
              <a:t>canadienne</a:t>
            </a:r>
            <a:r>
              <a:rPr lang="en-CA" sz="1050" dirty="0">
                <a:hlinkClick r:id="rId18" action="ppaction://hlinksldjump"/>
              </a:rPr>
              <a:t> en 2011 – de 1992 </a:t>
            </a:r>
            <a:r>
              <a:rPr lang="en-CA" sz="1050" dirty="0" err="1">
                <a:hlinkClick r:id="rId18" action="ppaction://hlinksldjump"/>
              </a:rPr>
              <a:t>à</a:t>
            </a:r>
            <a:r>
              <a:rPr lang="en-CA" sz="1050" dirty="0">
                <a:hlinkClick r:id="rId18" action="ppaction://hlinksldjump"/>
              </a:rPr>
              <a:t> 2012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103681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2" y="0"/>
            <a:ext cx="498763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6303962"/>
          </a:xfrm>
        </p:spPr>
        <p:txBody>
          <a:bodyPr>
            <a:normAutofit fontScale="77500" lnSpcReduction="20000"/>
          </a:bodyPr>
          <a:lstStyle/>
          <a:p>
            <a:pPr marL="742950" lvl="0" indent="-742950" algn="ctr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US" sz="2300" b="1" u="sng" dirty="0">
                <a:solidFill>
                  <a:prstClr val="black"/>
                </a:solidFill>
              </a:rPr>
              <a:t>Rapport de 2016 </a:t>
            </a:r>
            <a:r>
              <a:rPr lang="en-US" sz="2300" b="1" u="sng" dirty="0" err="1">
                <a:solidFill>
                  <a:prstClr val="black"/>
                </a:solidFill>
              </a:rPr>
              <a:t>sur</a:t>
            </a:r>
            <a:r>
              <a:rPr lang="en-US" sz="2300" b="1" u="sng" dirty="0">
                <a:solidFill>
                  <a:prstClr val="black"/>
                </a:solidFill>
              </a:rPr>
              <a:t> le </a:t>
            </a:r>
            <a:r>
              <a:rPr lang="en-US" sz="2300" b="1" u="sng" dirty="0" err="1">
                <a:solidFill>
                  <a:prstClr val="black"/>
                </a:solidFill>
              </a:rPr>
              <a:t>rendement</a:t>
            </a:r>
            <a:r>
              <a:rPr lang="en-US" sz="2300" b="1" u="sng" dirty="0">
                <a:solidFill>
                  <a:prstClr val="black"/>
                </a:solidFill>
              </a:rPr>
              <a:t> du </a:t>
            </a:r>
            <a:r>
              <a:rPr lang="en-US" sz="2300" b="1" u="sng" dirty="0" err="1">
                <a:solidFill>
                  <a:prstClr val="black"/>
                </a:solidFill>
              </a:rPr>
              <a:t>système</a:t>
            </a:r>
            <a:r>
              <a:rPr lang="en-US" sz="2300" b="1" u="sng" dirty="0">
                <a:solidFill>
                  <a:prstClr val="black"/>
                </a:solidFill>
              </a:rPr>
              <a:t> de </a:t>
            </a:r>
            <a:r>
              <a:rPr lang="en-US" sz="2300" b="1" u="sng" dirty="0" err="1">
                <a:solidFill>
                  <a:prstClr val="black"/>
                </a:solidFill>
              </a:rPr>
              <a:t>lutte</a:t>
            </a:r>
            <a:r>
              <a:rPr lang="en-US" sz="2300" b="1" u="sng" dirty="0">
                <a:solidFill>
                  <a:prstClr val="black"/>
                </a:solidFill>
              </a:rPr>
              <a:t> </a:t>
            </a:r>
            <a:r>
              <a:rPr lang="en-US" sz="2300" b="1" u="sng" dirty="0" err="1">
                <a:solidFill>
                  <a:prstClr val="black"/>
                </a:solidFill>
              </a:rPr>
              <a:t>contre</a:t>
            </a:r>
            <a:r>
              <a:rPr lang="en-US" sz="2300" b="1" u="sng" dirty="0">
                <a:solidFill>
                  <a:prstClr val="black"/>
                </a:solidFill>
              </a:rPr>
              <a:t> le cancer</a:t>
            </a:r>
            <a:r>
              <a:rPr lang="en-US" sz="2300" dirty="0">
                <a:solidFill>
                  <a:prstClr val="black"/>
                </a:solidFill>
              </a:rPr>
              <a:t> </a:t>
            </a:r>
          </a:p>
          <a:p>
            <a:pPr marL="742950" lvl="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fr-CA" sz="1300" dirty="0">
                <a:solidFill>
                  <a:prstClr val="black"/>
                </a:solidFill>
              </a:rPr>
              <a:t>Appuyer sur Ctrl, puis cliquer sur un titre ci-dessous pour suivre le lien hypertexte</a:t>
            </a:r>
            <a:r>
              <a:rPr lang="fr-CA" sz="1300" u="sng" dirty="0">
                <a:solidFill>
                  <a:prstClr val="black"/>
                </a:solidFill>
              </a:rPr>
              <a:t>.</a:t>
            </a:r>
            <a:endParaRPr lang="en-US" sz="1300" dirty="0">
              <a:solidFill>
                <a:prstClr val="black"/>
              </a:solidFill>
            </a:endParaRPr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2" action="ppaction://hlinksldjump"/>
              </a:rPr>
              <a:t>Figure 8.2	Taux d’incidence du cancer du sein chez les femmes, par province, normalisé selon l’âge de la population canadienne en 2011 – années 2010 à 2012 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3" action="ppaction://hlinksldjump"/>
              </a:rPr>
              <a:t>Figure 8.3	</a:t>
            </a:r>
            <a:r>
              <a:rPr lang="en-CA" sz="1050" dirty="0" err="1">
                <a:hlinkClick r:id="rId3" action="ppaction://hlinksldjump"/>
              </a:rPr>
              <a:t>Taux</a:t>
            </a:r>
            <a:r>
              <a:rPr lang="en-CA" sz="1050" dirty="0">
                <a:hlinkClick r:id="rId3" action="ppaction://hlinksldjump"/>
              </a:rPr>
              <a:t> de </a:t>
            </a:r>
            <a:r>
              <a:rPr lang="en-CA" sz="1050" dirty="0" err="1">
                <a:hlinkClick r:id="rId3" action="ppaction://hlinksldjump"/>
              </a:rPr>
              <a:t>mortalité</a:t>
            </a:r>
            <a:r>
              <a:rPr lang="en-CA" sz="1050" dirty="0">
                <a:hlinkClick r:id="rId3" action="ppaction://hlinksldjump"/>
              </a:rPr>
              <a:t> due au cancer du </a:t>
            </a:r>
            <a:r>
              <a:rPr lang="en-CA" sz="1050" dirty="0" err="1">
                <a:hlinkClick r:id="rId3" action="ppaction://hlinksldjump"/>
              </a:rPr>
              <a:t>sein</a:t>
            </a:r>
            <a:r>
              <a:rPr lang="en-CA" sz="1050" dirty="0">
                <a:hlinkClick r:id="rId3" action="ppaction://hlinksldjump"/>
              </a:rPr>
              <a:t> chez les femmes, par province, </a:t>
            </a:r>
            <a:r>
              <a:rPr lang="en-CA" sz="1050" dirty="0" err="1">
                <a:hlinkClick r:id="rId3" action="ppaction://hlinksldjump"/>
              </a:rPr>
              <a:t>normalisé</a:t>
            </a:r>
            <a:r>
              <a:rPr lang="en-CA" sz="1050" dirty="0">
                <a:hlinkClick r:id="rId3" action="ppaction://hlinksldjump"/>
              </a:rPr>
              <a:t> </a:t>
            </a:r>
            <a:r>
              <a:rPr lang="en-CA" sz="1050" dirty="0" err="1">
                <a:hlinkClick r:id="rId3" action="ppaction://hlinksldjump"/>
              </a:rPr>
              <a:t>selon</a:t>
            </a:r>
            <a:r>
              <a:rPr lang="en-CA" sz="1050" dirty="0">
                <a:hlinkClick r:id="rId3" action="ppaction://hlinksldjump"/>
              </a:rPr>
              <a:t> </a:t>
            </a:r>
            <a:r>
              <a:rPr lang="en-CA" sz="1050" dirty="0" err="1">
                <a:hlinkClick r:id="rId3" action="ppaction://hlinksldjump"/>
              </a:rPr>
              <a:t>l’âge</a:t>
            </a:r>
            <a:r>
              <a:rPr lang="en-CA" sz="1050" dirty="0">
                <a:hlinkClick r:id="rId3" action="ppaction://hlinksldjump"/>
              </a:rPr>
              <a:t> de la population </a:t>
            </a:r>
            <a:r>
              <a:rPr lang="en-CA" sz="1050" dirty="0" err="1">
                <a:hlinkClick r:id="rId3" action="ppaction://hlinksldjump"/>
              </a:rPr>
              <a:t>canadienne</a:t>
            </a:r>
            <a:r>
              <a:rPr lang="en-CA" sz="1050" dirty="0">
                <a:hlinkClick r:id="rId3" action="ppaction://hlinksldjump"/>
              </a:rPr>
              <a:t> en 2011 – </a:t>
            </a:r>
            <a:r>
              <a:rPr lang="en-CA" sz="1050" dirty="0" err="1">
                <a:hlinkClick r:id="rId3" action="ppaction://hlinksldjump"/>
              </a:rPr>
              <a:t>années</a:t>
            </a:r>
            <a:r>
              <a:rPr lang="en-CA" sz="1050" dirty="0">
                <a:hlinkClick r:id="rId3" action="ppaction://hlinksldjump"/>
              </a:rPr>
              <a:t> 2009 </a:t>
            </a:r>
            <a:r>
              <a:rPr lang="en-CA" sz="1050" dirty="0" err="1">
                <a:hlinkClick r:id="rId3" action="ppaction://hlinksldjump"/>
              </a:rPr>
              <a:t>à</a:t>
            </a:r>
            <a:r>
              <a:rPr lang="en-CA" sz="1050" dirty="0">
                <a:hlinkClick r:id="rId3" action="ppaction://hlinksldjump"/>
              </a:rPr>
              <a:t> 2011 </a:t>
            </a:r>
            <a:r>
              <a:rPr lang="en-CA" sz="1050" dirty="0" err="1">
                <a:hlinkClick r:id="rId3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4" action="ppaction://hlinksldjump"/>
              </a:rPr>
              <a:t>Figure 8.4	</a:t>
            </a:r>
            <a:r>
              <a:rPr lang="en-CA" sz="1050" dirty="0" err="1">
                <a:hlinkClick r:id="rId4" action="ppaction://hlinksldjump"/>
              </a:rPr>
              <a:t>Taux</a:t>
            </a:r>
            <a:r>
              <a:rPr lang="en-CA" sz="1050" dirty="0">
                <a:hlinkClick r:id="rId4" action="ppaction://hlinksldjump"/>
              </a:rPr>
              <a:t> </a:t>
            </a:r>
            <a:r>
              <a:rPr lang="en-CA" sz="1050" dirty="0" err="1">
                <a:hlinkClick r:id="rId4" action="ppaction://hlinksldjump"/>
              </a:rPr>
              <a:t>d’incidence</a:t>
            </a:r>
            <a:r>
              <a:rPr lang="en-CA" sz="1050" dirty="0">
                <a:hlinkClick r:id="rId4" action="ppaction://hlinksldjump"/>
              </a:rPr>
              <a:t> du cancer du </a:t>
            </a:r>
            <a:r>
              <a:rPr lang="en-CA" sz="1050" dirty="0" err="1">
                <a:hlinkClick r:id="rId4" action="ppaction://hlinksldjump"/>
              </a:rPr>
              <a:t>sein</a:t>
            </a:r>
            <a:r>
              <a:rPr lang="en-CA" sz="1050" dirty="0">
                <a:hlinkClick r:id="rId4" action="ppaction://hlinksldjump"/>
              </a:rPr>
              <a:t> chez les femmes, par </a:t>
            </a:r>
            <a:r>
              <a:rPr lang="en-CA" sz="1050" dirty="0" err="1">
                <a:hlinkClick r:id="rId4" action="ppaction://hlinksldjump"/>
              </a:rPr>
              <a:t>stade</a:t>
            </a:r>
            <a:r>
              <a:rPr lang="en-CA" sz="1050" dirty="0">
                <a:hlinkClick r:id="rId4" action="ppaction://hlinksldjump"/>
              </a:rPr>
              <a:t> au moment du diagnostic et par province, </a:t>
            </a:r>
            <a:r>
              <a:rPr lang="en-CA" sz="1050" dirty="0" err="1">
                <a:hlinkClick r:id="rId4" action="ppaction://hlinksldjump"/>
              </a:rPr>
              <a:t>normalisé</a:t>
            </a:r>
            <a:r>
              <a:rPr lang="en-CA" sz="1050" dirty="0">
                <a:hlinkClick r:id="rId4" action="ppaction://hlinksldjump"/>
              </a:rPr>
              <a:t> </a:t>
            </a:r>
            <a:r>
              <a:rPr lang="en-CA" sz="1050" dirty="0" err="1">
                <a:hlinkClick r:id="rId4" action="ppaction://hlinksldjump"/>
              </a:rPr>
              <a:t>selon</a:t>
            </a:r>
            <a:r>
              <a:rPr lang="en-CA" sz="1050" dirty="0">
                <a:hlinkClick r:id="rId4" action="ppaction://hlinksldjump"/>
              </a:rPr>
              <a:t> </a:t>
            </a:r>
            <a:r>
              <a:rPr lang="en-CA" sz="1050" dirty="0" err="1">
                <a:hlinkClick r:id="rId4" action="ppaction://hlinksldjump"/>
              </a:rPr>
              <a:t>l’âge</a:t>
            </a:r>
            <a:r>
              <a:rPr lang="en-CA" sz="1050" dirty="0">
                <a:hlinkClick r:id="rId4" action="ppaction://hlinksldjump"/>
              </a:rPr>
              <a:t> de la population </a:t>
            </a:r>
            <a:r>
              <a:rPr lang="en-CA" sz="1050" dirty="0" err="1">
                <a:hlinkClick r:id="rId4" action="ppaction://hlinksldjump"/>
              </a:rPr>
              <a:t>canadienne</a:t>
            </a:r>
            <a:r>
              <a:rPr lang="en-CA" sz="1050" dirty="0">
                <a:hlinkClick r:id="rId4" action="ppaction://hlinksldjump"/>
              </a:rPr>
              <a:t> en 2011 – </a:t>
            </a:r>
            <a:r>
              <a:rPr lang="en-CA" sz="1050" dirty="0" err="1">
                <a:hlinkClick r:id="rId4" action="ppaction://hlinksldjump"/>
              </a:rPr>
              <a:t>années</a:t>
            </a:r>
            <a:r>
              <a:rPr lang="en-CA" sz="1050" dirty="0">
                <a:hlinkClick r:id="rId4" action="ppaction://hlinksldjump"/>
              </a:rPr>
              <a:t> de diagnostic 2011 </a:t>
            </a:r>
            <a:r>
              <a:rPr lang="en-CA" sz="1050" dirty="0" err="1">
                <a:hlinkClick r:id="rId4" action="ppaction://hlinksldjump"/>
              </a:rPr>
              <a:t>à</a:t>
            </a:r>
            <a:r>
              <a:rPr lang="en-CA" sz="1050" dirty="0">
                <a:hlinkClick r:id="rId4" action="ppaction://hlinksldjump"/>
              </a:rPr>
              <a:t> 2013 </a:t>
            </a:r>
            <a:r>
              <a:rPr lang="en-CA" sz="1050" dirty="0" err="1">
                <a:hlinkClick r:id="rId4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5" action="ppaction://hlinksldjump"/>
              </a:rPr>
              <a:t>Figure 8.5	</a:t>
            </a:r>
            <a:r>
              <a:rPr lang="en-CA" sz="1050" dirty="0" err="1">
                <a:hlinkClick r:id="rId5" action="ppaction://hlinksldjump"/>
              </a:rPr>
              <a:t>Taux</a:t>
            </a:r>
            <a:r>
              <a:rPr lang="en-CA" sz="1050" dirty="0">
                <a:hlinkClick r:id="rId5" action="ppaction://hlinksldjump"/>
              </a:rPr>
              <a:t> </a:t>
            </a:r>
            <a:r>
              <a:rPr lang="en-CA" sz="1050" dirty="0" err="1">
                <a:hlinkClick r:id="rId5" action="ppaction://hlinksldjump"/>
              </a:rPr>
              <a:t>d’incidence</a:t>
            </a:r>
            <a:r>
              <a:rPr lang="en-CA" sz="1050" dirty="0">
                <a:hlinkClick r:id="rId5" action="ppaction://hlinksldjump"/>
              </a:rPr>
              <a:t> et de </a:t>
            </a:r>
            <a:r>
              <a:rPr lang="en-CA" sz="1050" dirty="0" err="1">
                <a:hlinkClick r:id="rId5" action="ppaction://hlinksldjump"/>
              </a:rPr>
              <a:t>mortalité</a:t>
            </a:r>
            <a:r>
              <a:rPr lang="en-CA" sz="1050" dirty="0">
                <a:hlinkClick r:id="rId5" action="ppaction://hlinksldjump"/>
              </a:rPr>
              <a:t> pour le cancer du </a:t>
            </a:r>
            <a:r>
              <a:rPr lang="en-CA" sz="1050" dirty="0" err="1">
                <a:hlinkClick r:id="rId5" action="ppaction://hlinksldjump"/>
              </a:rPr>
              <a:t>poumon</a:t>
            </a:r>
            <a:r>
              <a:rPr lang="en-CA" sz="1050" dirty="0">
                <a:hlinkClick r:id="rId5" action="ppaction://hlinksldjump"/>
              </a:rPr>
              <a:t>, par </a:t>
            </a:r>
            <a:r>
              <a:rPr lang="en-CA" sz="1050" dirty="0" err="1">
                <a:hlinkClick r:id="rId5" action="ppaction://hlinksldjump"/>
              </a:rPr>
              <a:t>sexe</a:t>
            </a:r>
            <a:r>
              <a:rPr lang="en-CA" sz="1050" dirty="0">
                <a:hlinkClick r:id="rId5" action="ppaction://hlinksldjump"/>
              </a:rPr>
              <a:t>, au Canada, </a:t>
            </a:r>
            <a:r>
              <a:rPr lang="en-CA" sz="1050" dirty="0" err="1">
                <a:hlinkClick r:id="rId5" action="ppaction://hlinksldjump"/>
              </a:rPr>
              <a:t>normalisés</a:t>
            </a:r>
            <a:r>
              <a:rPr lang="en-CA" sz="1050" dirty="0">
                <a:hlinkClick r:id="rId5" action="ppaction://hlinksldjump"/>
              </a:rPr>
              <a:t> </a:t>
            </a:r>
            <a:r>
              <a:rPr lang="en-CA" sz="1050" dirty="0" err="1">
                <a:hlinkClick r:id="rId5" action="ppaction://hlinksldjump"/>
              </a:rPr>
              <a:t>selon</a:t>
            </a:r>
            <a:r>
              <a:rPr lang="en-CA" sz="1050" dirty="0">
                <a:hlinkClick r:id="rId5" action="ppaction://hlinksldjump"/>
              </a:rPr>
              <a:t> </a:t>
            </a:r>
            <a:r>
              <a:rPr lang="en-CA" sz="1050" dirty="0" err="1">
                <a:hlinkClick r:id="rId5" action="ppaction://hlinksldjump"/>
              </a:rPr>
              <a:t>l’âge</a:t>
            </a:r>
            <a:r>
              <a:rPr lang="en-CA" sz="1050" dirty="0">
                <a:hlinkClick r:id="rId5" action="ppaction://hlinksldjump"/>
              </a:rPr>
              <a:t> de la population </a:t>
            </a:r>
            <a:r>
              <a:rPr lang="en-CA" sz="1050" dirty="0" err="1">
                <a:hlinkClick r:id="rId5" action="ppaction://hlinksldjump"/>
              </a:rPr>
              <a:t>canadienne</a:t>
            </a:r>
            <a:r>
              <a:rPr lang="en-CA" sz="1050" dirty="0">
                <a:hlinkClick r:id="rId5" action="ppaction://hlinksldjump"/>
              </a:rPr>
              <a:t> en 2011 – de 1992 </a:t>
            </a:r>
            <a:r>
              <a:rPr lang="en-CA" sz="1050" dirty="0" err="1">
                <a:hlinkClick r:id="rId5" action="ppaction://hlinksldjump"/>
              </a:rPr>
              <a:t>à</a:t>
            </a:r>
            <a:r>
              <a:rPr lang="en-CA" sz="1050" dirty="0">
                <a:hlinkClick r:id="rId5" action="ppaction://hlinksldjump"/>
              </a:rPr>
              <a:t> 2012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6" action="ppaction://hlinksldjump"/>
              </a:rPr>
              <a:t>Figure 8.6	</a:t>
            </a:r>
            <a:r>
              <a:rPr lang="en-CA" sz="1050" dirty="0" err="1">
                <a:hlinkClick r:id="rId6" action="ppaction://hlinksldjump"/>
              </a:rPr>
              <a:t>Taux</a:t>
            </a:r>
            <a:r>
              <a:rPr lang="en-CA" sz="1050" dirty="0">
                <a:hlinkClick r:id="rId6" action="ppaction://hlinksldjump"/>
              </a:rPr>
              <a:t> </a:t>
            </a:r>
            <a:r>
              <a:rPr lang="en-CA" sz="1050" dirty="0" err="1">
                <a:hlinkClick r:id="rId6" action="ppaction://hlinksldjump"/>
              </a:rPr>
              <a:t>d’incidence</a:t>
            </a:r>
            <a:r>
              <a:rPr lang="en-CA" sz="1050" dirty="0">
                <a:hlinkClick r:id="rId6" action="ppaction://hlinksldjump"/>
              </a:rPr>
              <a:t> du cancer du </a:t>
            </a:r>
            <a:r>
              <a:rPr lang="en-CA" sz="1050" dirty="0" err="1">
                <a:hlinkClick r:id="rId6" action="ppaction://hlinksldjump"/>
              </a:rPr>
              <a:t>poumon</a:t>
            </a:r>
            <a:r>
              <a:rPr lang="en-CA" sz="1050" dirty="0">
                <a:hlinkClick r:id="rId6" action="ppaction://hlinksldjump"/>
              </a:rPr>
              <a:t>, par </a:t>
            </a:r>
            <a:r>
              <a:rPr lang="en-CA" sz="1050" dirty="0" err="1">
                <a:hlinkClick r:id="rId6" action="ppaction://hlinksldjump"/>
              </a:rPr>
              <a:t>sexe</a:t>
            </a:r>
            <a:r>
              <a:rPr lang="en-CA" sz="1050" dirty="0">
                <a:hlinkClick r:id="rId6" action="ppaction://hlinksldjump"/>
              </a:rPr>
              <a:t> et province, </a:t>
            </a:r>
            <a:r>
              <a:rPr lang="en-CA" sz="1050" dirty="0" err="1">
                <a:hlinkClick r:id="rId6" action="ppaction://hlinksldjump"/>
              </a:rPr>
              <a:t>normalisé</a:t>
            </a:r>
            <a:r>
              <a:rPr lang="en-CA" sz="1050" dirty="0">
                <a:hlinkClick r:id="rId6" action="ppaction://hlinksldjump"/>
              </a:rPr>
              <a:t> </a:t>
            </a:r>
            <a:r>
              <a:rPr lang="en-CA" sz="1050" dirty="0" err="1">
                <a:hlinkClick r:id="rId6" action="ppaction://hlinksldjump"/>
              </a:rPr>
              <a:t>selon</a:t>
            </a:r>
            <a:r>
              <a:rPr lang="en-CA" sz="1050" dirty="0">
                <a:hlinkClick r:id="rId6" action="ppaction://hlinksldjump"/>
              </a:rPr>
              <a:t> </a:t>
            </a:r>
            <a:r>
              <a:rPr lang="en-CA" sz="1050" dirty="0" err="1">
                <a:hlinkClick r:id="rId6" action="ppaction://hlinksldjump"/>
              </a:rPr>
              <a:t>l’âge</a:t>
            </a:r>
            <a:r>
              <a:rPr lang="en-CA" sz="1050" dirty="0">
                <a:hlinkClick r:id="rId6" action="ppaction://hlinksldjump"/>
              </a:rPr>
              <a:t> de la population </a:t>
            </a:r>
            <a:r>
              <a:rPr lang="en-CA" sz="1050" dirty="0" err="1">
                <a:hlinkClick r:id="rId6" action="ppaction://hlinksldjump"/>
              </a:rPr>
              <a:t>canadienne</a:t>
            </a:r>
            <a:r>
              <a:rPr lang="en-CA" sz="1050" dirty="0">
                <a:hlinkClick r:id="rId6" action="ppaction://hlinksldjump"/>
              </a:rPr>
              <a:t> en 2011 – </a:t>
            </a:r>
            <a:r>
              <a:rPr lang="en-CA" sz="1050" dirty="0" err="1">
                <a:hlinkClick r:id="rId6" action="ppaction://hlinksldjump"/>
              </a:rPr>
              <a:t>années</a:t>
            </a:r>
            <a:r>
              <a:rPr lang="en-CA" sz="1050" dirty="0">
                <a:hlinkClick r:id="rId6" action="ppaction://hlinksldjump"/>
              </a:rPr>
              <a:t> 2010 </a:t>
            </a:r>
            <a:r>
              <a:rPr lang="en-CA" sz="1050" dirty="0" err="1">
                <a:hlinkClick r:id="rId6" action="ppaction://hlinksldjump"/>
              </a:rPr>
              <a:t>à</a:t>
            </a:r>
            <a:r>
              <a:rPr lang="en-CA" sz="1050" dirty="0">
                <a:hlinkClick r:id="rId6" action="ppaction://hlinksldjump"/>
              </a:rPr>
              <a:t> 2012 </a:t>
            </a:r>
            <a:r>
              <a:rPr lang="en-CA" sz="1050" dirty="0" err="1">
                <a:hlinkClick r:id="rId6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7" action="ppaction://hlinksldjump"/>
              </a:rPr>
              <a:t>Figure 8.7	</a:t>
            </a:r>
            <a:r>
              <a:rPr lang="en-CA" sz="1050" dirty="0" err="1">
                <a:hlinkClick r:id="rId7" action="ppaction://hlinksldjump"/>
              </a:rPr>
              <a:t>Taux</a:t>
            </a:r>
            <a:r>
              <a:rPr lang="en-CA" sz="1050" dirty="0">
                <a:hlinkClick r:id="rId7" action="ppaction://hlinksldjump"/>
              </a:rPr>
              <a:t> de </a:t>
            </a:r>
            <a:r>
              <a:rPr lang="en-CA" sz="1050" dirty="0" err="1">
                <a:hlinkClick r:id="rId7" action="ppaction://hlinksldjump"/>
              </a:rPr>
              <a:t>mortalité</a:t>
            </a:r>
            <a:r>
              <a:rPr lang="en-CA" sz="1050" dirty="0">
                <a:hlinkClick r:id="rId7" action="ppaction://hlinksldjump"/>
              </a:rPr>
              <a:t> due au cancer du </a:t>
            </a:r>
            <a:r>
              <a:rPr lang="en-CA" sz="1050" dirty="0" err="1">
                <a:hlinkClick r:id="rId7" action="ppaction://hlinksldjump"/>
              </a:rPr>
              <a:t>poumon</a:t>
            </a:r>
            <a:r>
              <a:rPr lang="en-CA" sz="1050" dirty="0">
                <a:hlinkClick r:id="rId7" action="ppaction://hlinksldjump"/>
              </a:rPr>
              <a:t>, par province, </a:t>
            </a:r>
            <a:r>
              <a:rPr lang="en-CA" sz="1050" dirty="0" err="1">
                <a:hlinkClick r:id="rId7" action="ppaction://hlinksldjump"/>
              </a:rPr>
              <a:t>normalisé</a:t>
            </a:r>
            <a:r>
              <a:rPr lang="en-CA" sz="1050" dirty="0">
                <a:hlinkClick r:id="rId7" action="ppaction://hlinksldjump"/>
              </a:rPr>
              <a:t> </a:t>
            </a:r>
            <a:r>
              <a:rPr lang="en-CA" sz="1050" dirty="0" err="1">
                <a:hlinkClick r:id="rId7" action="ppaction://hlinksldjump"/>
              </a:rPr>
              <a:t>selon</a:t>
            </a:r>
            <a:r>
              <a:rPr lang="en-CA" sz="1050" dirty="0">
                <a:hlinkClick r:id="rId7" action="ppaction://hlinksldjump"/>
              </a:rPr>
              <a:t> </a:t>
            </a:r>
            <a:r>
              <a:rPr lang="en-CA" sz="1050" dirty="0" err="1">
                <a:hlinkClick r:id="rId7" action="ppaction://hlinksldjump"/>
              </a:rPr>
              <a:t>l’âge</a:t>
            </a:r>
            <a:r>
              <a:rPr lang="en-CA" sz="1050" dirty="0">
                <a:hlinkClick r:id="rId7" action="ppaction://hlinksldjump"/>
              </a:rPr>
              <a:t> de la population </a:t>
            </a:r>
            <a:r>
              <a:rPr lang="en-CA" sz="1050" dirty="0" err="1">
                <a:hlinkClick r:id="rId7" action="ppaction://hlinksldjump"/>
              </a:rPr>
              <a:t>canadienne</a:t>
            </a:r>
            <a:r>
              <a:rPr lang="en-CA" sz="1050" dirty="0">
                <a:hlinkClick r:id="rId7" action="ppaction://hlinksldjump"/>
              </a:rPr>
              <a:t> en 2011 – </a:t>
            </a:r>
            <a:r>
              <a:rPr lang="en-CA" sz="1050" dirty="0" err="1">
                <a:hlinkClick r:id="rId7" action="ppaction://hlinksldjump"/>
              </a:rPr>
              <a:t>années</a:t>
            </a:r>
            <a:r>
              <a:rPr lang="en-CA" sz="1050" dirty="0">
                <a:hlinkClick r:id="rId7" action="ppaction://hlinksldjump"/>
              </a:rPr>
              <a:t> 2009 </a:t>
            </a:r>
            <a:r>
              <a:rPr lang="en-CA" sz="1050" dirty="0" err="1">
                <a:hlinkClick r:id="rId7" action="ppaction://hlinksldjump"/>
              </a:rPr>
              <a:t>à</a:t>
            </a:r>
            <a:r>
              <a:rPr lang="en-CA" sz="1050" dirty="0">
                <a:hlinkClick r:id="rId7" action="ppaction://hlinksldjump"/>
              </a:rPr>
              <a:t> 2011 </a:t>
            </a:r>
            <a:r>
              <a:rPr lang="en-CA" sz="1050" dirty="0" err="1">
                <a:hlinkClick r:id="rId7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8" action="ppaction://hlinksldjump"/>
              </a:rPr>
              <a:t>Figure 8.8	</a:t>
            </a:r>
            <a:r>
              <a:rPr lang="en-CA" sz="1050" dirty="0" err="1">
                <a:hlinkClick r:id="rId8" action="ppaction://hlinksldjump"/>
              </a:rPr>
              <a:t>Taux</a:t>
            </a:r>
            <a:r>
              <a:rPr lang="en-CA" sz="1050" dirty="0">
                <a:hlinkClick r:id="rId8" action="ppaction://hlinksldjump"/>
              </a:rPr>
              <a:t> </a:t>
            </a:r>
            <a:r>
              <a:rPr lang="en-CA" sz="1050" dirty="0" err="1">
                <a:hlinkClick r:id="rId8" action="ppaction://hlinksldjump"/>
              </a:rPr>
              <a:t>d’incidence</a:t>
            </a:r>
            <a:r>
              <a:rPr lang="en-CA" sz="1050" dirty="0">
                <a:hlinkClick r:id="rId8" action="ppaction://hlinksldjump"/>
              </a:rPr>
              <a:t> du cancer du </a:t>
            </a:r>
            <a:r>
              <a:rPr lang="en-CA" sz="1050" dirty="0" err="1">
                <a:hlinkClick r:id="rId8" action="ppaction://hlinksldjump"/>
              </a:rPr>
              <a:t>poumon</a:t>
            </a:r>
            <a:r>
              <a:rPr lang="en-CA" sz="1050" dirty="0">
                <a:hlinkClick r:id="rId8" action="ppaction://hlinksldjump"/>
              </a:rPr>
              <a:t>, par </a:t>
            </a:r>
            <a:r>
              <a:rPr lang="en-CA" sz="1050" dirty="0" err="1">
                <a:hlinkClick r:id="rId8" action="ppaction://hlinksldjump"/>
              </a:rPr>
              <a:t>stade</a:t>
            </a:r>
            <a:r>
              <a:rPr lang="en-CA" sz="1050" dirty="0">
                <a:hlinkClick r:id="rId8" action="ppaction://hlinksldjump"/>
              </a:rPr>
              <a:t> au moment du diagnostic et par province, </a:t>
            </a:r>
            <a:r>
              <a:rPr lang="en-CA" sz="1050" dirty="0" err="1">
                <a:hlinkClick r:id="rId8" action="ppaction://hlinksldjump"/>
              </a:rPr>
              <a:t>normalisé</a:t>
            </a:r>
            <a:r>
              <a:rPr lang="en-CA" sz="1050" dirty="0">
                <a:hlinkClick r:id="rId8" action="ppaction://hlinksldjump"/>
              </a:rPr>
              <a:t> </a:t>
            </a:r>
            <a:r>
              <a:rPr lang="en-CA" sz="1050" dirty="0" err="1">
                <a:hlinkClick r:id="rId8" action="ppaction://hlinksldjump"/>
              </a:rPr>
              <a:t>selon</a:t>
            </a:r>
            <a:r>
              <a:rPr lang="en-CA" sz="1050" dirty="0">
                <a:hlinkClick r:id="rId8" action="ppaction://hlinksldjump"/>
              </a:rPr>
              <a:t> </a:t>
            </a:r>
            <a:r>
              <a:rPr lang="en-CA" sz="1050" dirty="0" err="1">
                <a:hlinkClick r:id="rId8" action="ppaction://hlinksldjump"/>
              </a:rPr>
              <a:t>l’âge</a:t>
            </a:r>
            <a:r>
              <a:rPr lang="en-CA" sz="1050" dirty="0">
                <a:hlinkClick r:id="rId8" action="ppaction://hlinksldjump"/>
              </a:rPr>
              <a:t> de la population </a:t>
            </a:r>
            <a:r>
              <a:rPr lang="en-CA" sz="1050" dirty="0" err="1">
                <a:hlinkClick r:id="rId8" action="ppaction://hlinksldjump"/>
              </a:rPr>
              <a:t>canadienne</a:t>
            </a:r>
            <a:r>
              <a:rPr lang="en-CA" sz="1050" dirty="0">
                <a:hlinkClick r:id="rId8" action="ppaction://hlinksldjump"/>
              </a:rPr>
              <a:t> en 2011 – </a:t>
            </a:r>
            <a:r>
              <a:rPr lang="en-CA" sz="1050" dirty="0" err="1">
                <a:hlinkClick r:id="rId8" action="ppaction://hlinksldjump"/>
              </a:rPr>
              <a:t>années</a:t>
            </a:r>
            <a:r>
              <a:rPr lang="en-CA" sz="1050" dirty="0">
                <a:hlinkClick r:id="rId8" action="ppaction://hlinksldjump"/>
              </a:rPr>
              <a:t> de diagnostic 2011 </a:t>
            </a:r>
            <a:r>
              <a:rPr lang="en-CA" sz="1050" dirty="0" err="1">
                <a:hlinkClick r:id="rId8" action="ppaction://hlinksldjump"/>
              </a:rPr>
              <a:t>à</a:t>
            </a:r>
            <a:r>
              <a:rPr lang="en-CA" sz="1050" dirty="0">
                <a:hlinkClick r:id="rId8" action="ppaction://hlinksldjump"/>
              </a:rPr>
              <a:t> 2013 </a:t>
            </a:r>
            <a:r>
              <a:rPr lang="en-CA" sz="1050" dirty="0" err="1">
                <a:hlinkClick r:id="rId8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9" action="ppaction://hlinksldjump"/>
              </a:rPr>
              <a:t>Figure 8.9	</a:t>
            </a:r>
            <a:r>
              <a:rPr lang="en-CA" sz="1050" dirty="0" err="1">
                <a:hlinkClick r:id="rId9" action="ppaction://hlinksldjump"/>
              </a:rPr>
              <a:t>Taux</a:t>
            </a:r>
            <a:r>
              <a:rPr lang="en-CA" sz="1050" dirty="0">
                <a:hlinkClick r:id="rId9" action="ppaction://hlinksldjump"/>
              </a:rPr>
              <a:t> </a:t>
            </a:r>
            <a:r>
              <a:rPr lang="en-CA" sz="1050" dirty="0" err="1">
                <a:hlinkClick r:id="rId9" action="ppaction://hlinksldjump"/>
              </a:rPr>
              <a:t>d’incidence</a:t>
            </a:r>
            <a:r>
              <a:rPr lang="en-CA" sz="1050" dirty="0">
                <a:hlinkClick r:id="rId9" action="ppaction://hlinksldjump"/>
              </a:rPr>
              <a:t> et de </a:t>
            </a:r>
            <a:r>
              <a:rPr lang="en-CA" sz="1050" dirty="0" err="1">
                <a:hlinkClick r:id="rId9" action="ppaction://hlinksldjump"/>
              </a:rPr>
              <a:t>mortalité</a:t>
            </a:r>
            <a:r>
              <a:rPr lang="en-CA" sz="1050" dirty="0">
                <a:hlinkClick r:id="rId9" action="ppaction://hlinksldjump"/>
              </a:rPr>
              <a:t> pour le cancer colorectal, par </a:t>
            </a:r>
            <a:r>
              <a:rPr lang="en-CA" sz="1050" dirty="0" err="1">
                <a:hlinkClick r:id="rId9" action="ppaction://hlinksldjump"/>
              </a:rPr>
              <a:t>sexe</a:t>
            </a:r>
            <a:r>
              <a:rPr lang="en-CA" sz="1050" dirty="0">
                <a:hlinkClick r:id="rId9" action="ppaction://hlinksldjump"/>
              </a:rPr>
              <a:t>, au Canada, </a:t>
            </a:r>
            <a:r>
              <a:rPr lang="en-CA" sz="1050" dirty="0" err="1">
                <a:hlinkClick r:id="rId9" action="ppaction://hlinksldjump"/>
              </a:rPr>
              <a:t>normalisés</a:t>
            </a:r>
            <a:r>
              <a:rPr lang="en-CA" sz="1050" dirty="0">
                <a:hlinkClick r:id="rId9" action="ppaction://hlinksldjump"/>
              </a:rPr>
              <a:t> </a:t>
            </a:r>
            <a:r>
              <a:rPr lang="en-CA" sz="1050" dirty="0" err="1">
                <a:hlinkClick r:id="rId9" action="ppaction://hlinksldjump"/>
              </a:rPr>
              <a:t>selon</a:t>
            </a:r>
            <a:r>
              <a:rPr lang="en-CA" sz="1050" dirty="0">
                <a:hlinkClick r:id="rId9" action="ppaction://hlinksldjump"/>
              </a:rPr>
              <a:t> </a:t>
            </a:r>
            <a:r>
              <a:rPr lang="en-CA" sz="1050" dirty="0" err="1">
                <a:hlinkClick r:id="rId9" action="ppaction://hlinksldjump"/>
              </a:rPr>
              <a:t>l’âge</a:t>
            </a:r>
            <a:r>
              <a:rPr lang="en-CA" sz="1050" dirty="0">
                <a:hlinkClick r:id="rId9" action="ppaction://hlinksldjump"/>
              </a:rPr>
              <a:t> de la population </a:t>
            </a:r>
            <a:r>
              <a:rPr lang="en-CA" sz="1050" dirty="0" err="1">
                <a:hlinkClick r:id="rId9" action="ppaction://hlinksldjump"/>
              </a:rPr>
              <a:t>canadienne</a:t>
            </a:r>
            <a:r>
              <a:rPr lang="en-CA" sz="1050" dirty="0">
                <a:hlinkClick r:id="rId9" action="ppaction://hlinksldjump"/>
              </a:rPr>
              <a:t> en 2011 – de 1992 </a:t>
            </a:r>
            <a:r>
              <a:rPr lang="en-CA" sz="1050" dirty="0" err="1">
                <a:hlinkClick r:id="rId9" action="ppaction://hlinksldjump"/>
              </a:rPr>
              <a:t>à</a:t>
            </a:r>
            <a:r>
              <a:rPr lang="en-CA" sz="1050" dirty="0">
                <a:hlinkClick r:id="rId9" action="ppaction://hlinksldjump"/>
              </a:rPr>
              <a:t> 2012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0" action="ppaction://hlinksldjump"/>
              </a:rPr>
              <a:t>Figure 8.10	</a:t>
            </a:r>
            <a:r>
              <a:rPr lang="en-CA" sz="1050" dirty="0" err="1">
                <a:hlinkClick r:id="rId10" action="ppaction://hlinksldjump"/>
              </a:rPr>
              <a:t>Taux</a:t>
            </a:r>
            <a:r>
              <a:rPr lang="en-CA" sz="1050" dirty="0">
                <a:hlinkClick r:id="rId10" action="ppaction://hlinksldjump"/>
              </a:rPr>
              <a:t> </a:t>
            </a:r>
            <a:r>
              <a:rPr lang="en-CA" sz="1050" dirty="0" err="1">
                <a:hlinkClick r:id="rId10" action="ppaction://hlinksldjump"/>
              </a:rPr>
              <a:t>d’incidence</a:t>
            </a:r>
            <a:r>
              <a:rPr lang="en-CA" sz="1050" dirty="0">
                <a:hlinkClick r:id="rId10" action="ppaction://hlinksldjump"/>
              </a:rPr>
              <a:t> du cancer colorectal, par </a:t>
            </a:r>
            <a:r>
              <a:rPr lang="en-CA" sz="1050" dirty="0" err="1">
                <a:hlinkClick r:id="rId10" action="ppaction://hlinksldjump"/>
              </a:rPr>
              <a:t>sexe</a:t>
            </a:r>
            <a:r>
              <a:rPr lang="en-CA" sz="1050" dirty="0">
                <a:hlinkClick r:id="rId10" action="ppaction://hlinksldjump"/>
              </a:rPr>
              <a:t> et province, </a:t>
            </a:r>
            <a:r>
              <a:rPr lang="en-CA" sz="1050" dirty="0" err="1">
                <a:hlinkClick r:id="rId10" action="ppaction://hlinksldjump"/>
              </a:rPr>
              <a:t>normalisé</a:t>
            </a:r>
            <a:r>
              <a:rPr lang="en-CA" sz="1050" dirty="0">
                <a:hlinkClick r:id="rId10" action="ppaction://hlinksldjump"/>
              </a:rPr>
              <a:t> </a:t>
            </a:r>
            <a:r>
              <a:rPr lang="en-CA" sz="1050" dirty="0" err="1">
                <a:hlinkClick r:id="rId10" action="ppaction://hlinksldjump"/>
              </a:rPr>
              <a:t>selon</a:t>
            </a:r>
            <a:r>
              <a:rPr lang="en-CA" sz="1050" dirty="0">
                <a:hlinkClick r:id="rId10" action="ppaction://hlinksldjump"/>
              </a:rPr>
              <a:t> </a:t>
            </a:r>
            <a:r>
              <a:rPr lang="en-CA" sz="1050" dirty="0" err="1">
                <a:hlinkClick r:id="rId10" action="ppaction://hlinksldjump"/>
              </a:rPr>
              <a:t>l’âge</a:t>
            </a:r>
            <a:r>
              <a:rPr lang="en-CA" sz="1050" dirty="0">
                <a:hlinkClick r:id="rId10" action="ppaction://hlinksldjump"/>
              </a:rPr>
              <a:t> de la population </a:t>
            </a:r>
            <a:r>
              <a:rPr lang="en-CA" sz="1050" dirty="0" err="1">
                <a:hlinkClick r:id="rId10" action="ppaction://hlinksldjump"/>
              </a:rPr>
              <a:t>canadienne</a:t>
            </a:r>
            <a:r>
              <a:rPr lang="en-CA" sz="1050" dirty="0">
                <a:hlinkClick r:id="rId10" action="ppaction://hlinksldjump"/>
              </a:rPr>
              <a:t> en 2011 – </a:t>
            </a:r>
            <a:r>
              <a:rPr lang="en-CA" sz="1050" dirty="0" err="1">
                <a:hlinkClick r:id="rId10" action="ppaction://hlinksldjump"/>
              </a:rPr>
              <a:t>années</a:t>
            </a:r>
            <a:r>
              <a:rPr lang="en-CA" sz="1050" dirty="0">
                <a:hlinkClick r:id="rId10" action="ppaction://hlinksldjump"/>
              </a:rPr>
              <a:t> 2010 </a:t>
            </a:r>
            <a:r>
              <a:rPr lang="en-CA" sz="1050" dirty="0" err="1">
                <a:hlinkClick r:id="rId10" action="ppaction://hlinksldjump"/>
              </a:rPr>
              <a:t>à</a:t>
            </a:r>
            <a:r>
              <a:rPr lang="en-CA" sz="1050" dirty="0">
                <a:hlinkClick r:id="rId10" action="ppaction://hlinksldjump"/>
              </a:rPr>
              <a:t> 2012 </a:t>
            </a:r>
            <a:r>
              <a:rPr lang="en-CA" sz="1050" dirty="0" err="1">
                <a:hlinkClick r:id="rId10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1" action="ppaction://hlinksldjump"/>
              </a:rPr>
              <a:t>Figure 8.11	</a:t>
            </a:r>
            <a:r>
              <a:rPr lang="en-CA" sz="1050" dirty="0" err="1">
                <a:hlinkClick r:id="rId11" action="ppaction://hlinksldjump"/>
              </a:rPr>
              <a:t>Taux</a:t>
            </a:r>
            <a:r>
              <a:rPr lang="en-CA" sz="1050" dirty="0">
                <a:hlinkClick r:id="rId11" action="ppaction://hlinksldjump"/>
              </a:rPr>
              <a:t> de </a:t>
            </a:r>
            <a:r>
              <a:rPr lang="en-CA" sz="1050" dirty="0" err="1">
                <a:hlinkClick r:id="rId11" action="ppaction://hlinksldjump"/>
              </a:rPr>
              <a:t>mortalité</a:t>
            </a:r>
            <a:r>
              <a:rPr lang="en-CA" sz="1050" dirty="0">
                <a:hlinkClick r:id="rId11" action="ppaction://hlinksldjump"/>
              </a:rPr>
              <a:t> due au cancer colorectal, par province, </a:t>
            </a:r>
            <a:r>
              <a:rPr lang="en-CA" sz="1050" dirty="0" err="1">
                <a:hlinkClick r:id="rId11" action="ppaction://hlinksldjump"/>
              </a:rPr>
              <a:t>normalisé</a:t>
            </a:r>
            <a:r>
              <a:rPr lang="en-CA" sz="1050" dirty="0">
                <a:hlinkClick r:id="rId11" action="ppaction://hlinksldjump"/>
              </a:rPr>
              <a:t> </a:t>
            </a:r>
            <a:r>
              <a:rPr lang="en-CA" sz="1050" dirty="0" err="1">
                <a:hlinkClick r:id="rId11" action="ppaction://hlinksldjump"/>
              </a:rPr>
              <a:t>selon</a:t>
            </a:r>
            <a:r>
              <a:rPr lang="en-CA" sz="1050" dirty="0">
                <a:hlinkClick r:id="rId11" action="ppaction://hlinksldjump"/>
              </a:rPr>
              <a:t> </a:t>
            </a:r>
            <a:r>
              <a:rPr lang="en-CA" sz="1050" dirty="0" err="1">
                <a:hlinkClick r:id="rId11" action="ppaction://hlinksldjump"/>
              </a:rPr>
              <a:t>l’âge</a:t>
            </a:r>
            <a:r>
              <a:rPr lang="en-CA" sz="1050" dirty="0">
                <a:hlinkClick r:id="rId11" action="ppaction://hlinksldjump"/>
              </a:rPr>
              <a:t> de la population </a:t>
            </a:r>
            <a:r>
              <a:rPr lang="en-CA" sz="1050" dirty="0" err="1">
                <a:hlinkClick r:id="rId11" action="ppaction://hlinksldjump"/>
              </a:rPr>
              <a:t>canadienne</a:t>
            </a:r>
            <a:r>
              <a:rPr lang="en-CA" sz="1050" dirty="0">
                <a:hlinkClick r:id="rId11" action="ppaction://hlinksldjump"/>
              </a:rPr>
              <a:t> en 2011 – </a:t>
            </a:r>
            <a:r>
              <a:rPr lang="en-CA" sz="1050" dirty="0" err="1">
                <a:hlinkClick r:id="rId11" action="ppaction://hlinksldjump"/>
              </a:rPr>
              <a:t>années</a:t>
            </a:r>
            <a:r>
              <a:rPr lang="en-CA" sz="1050" dirty="0">
                <a:hlinkClick r:id="rId11" action="ppaction://hlinksldjump"/>
              </a:rPr>
              <a:t> 2009 </a:t>
            </a:r>
            <a:r>
              <a:rPr lang="en-CA" sz="1050" dirty="0" err="1">
                <a:hlinkClick r:id="rId11" action="ppaction://hlinksldjump"/>
              </a:rPr>
              <a:t>à</a:t>
            </a:r>
            <a:r>
              <a:rPr lang="en-CA" sz="1050" dirty="0">
                <a:hlinkClick r:id="rId11" action="ppaction://hlinksldjump"/>
              </a:rPr>
              <a:t> 2011 </a:t>
            </a:r>
            <a:r>
              <a:rPr lang="en-CA" sz="1050" dirty="0" err="1">
                <a:hlinkClick r:id="rId11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2" action="ppaction://hlinksldjump"/>
              </a:rPr>
              <a:t>Figure 8.12	</a:t>
            </a:r>
            <a:r>
              <a:rPr lang="en-CA" sz="1050" dirty="0" err="1">
                <a:hlinkClick r:id="rId12" action="ppaction://hlinksldjump"/>
              </a:rPr>
              <a:t>Taux</a:t>
            </a:r>
            <a:r>
              <a:rPr lang="en-CA" sz="1050" dirty="0">
                <a:hlinkClick r:id="rId12" action="ppaction://hlinksldjump"/>
              </a:rPr>
              <a:t> </a:t>
            </a:r>
            <a:r>
              <a:rPr lang="en-CA" sz="1050" dirty="0" err="1">
                <a:hlinkClick r:id="rId12" action="ppaction://hlinksldjump"/>
              </a:rPr>
              <a:t>d’incidence</a:t>
            </a:r>
            <a:r>
              <a:rPr lang="en-CA" sz="1050" dirty="0">
                <a:hlinkClick r:id="rId12" action="ppaction://hlinksldjump"/>
              </a:rPr>
              <a:t> du cancer colorectal, par </a:t>
            </a:r>
            <a:r>
              <a:rPr lang="en-CA" sz="1050" dirty="0" err="1">
                <a:hlinkClick r:id="rId12" action="ppaction://hlinksldjump"/>
              </a:rPr>
              <a:t>stade</a:t>
            </a:r>
            <a:r>
              <a:rPr lang="en-CA" sz="1050" dirty="0">
                <a:hlinkClick r:id="rId12" action="ppaction://hlinksldjump"/>
              </a:rPr>
              <a:t> au moment du diagnostic et par province, </a:t>
            </a:r>
            <a:r>
              <a:rPr lang="en-CA" sz="1050" dirty="0" err="1">
                <a:hlinkClick r:id="rId12" action="ppaction://hlinksldjump"/>
              </a:rPr>
              <a:t>normalisé</a:t>
            </a:r>
            <a:r>
              <a:rPr lang="en-CA" sz="1050" dirty="0">
                <a:hlinkClick r:id="rId12" action="ppaction://hlinksldjump"/>
              </a:rPr>
              <a:t> </a:t>
            </a:r>
            <a:r>
              <a:rPr lang="en-CA" sz="1050" dirty="0" err="1">
                <a:hlinkClick r:id="rId12" action="ppaction://hlinksldjump"/>
              </a:rPr>
              <a:t>selon</a:t>
            </a:r>
            <a:r>
              <a:rPr lang="en-CA" sz="1050" dirty="0">
                <a:hlinkClick r:id="rId12" action="ppaction://hlinksldjump"/>
              </a:rPr>
              <a:t> </a:t>
            </a:r>
            <a:r>
              <a:rPr lang="en-CA" sz="1050" dirty="0" err="1">
                <a:hlinkClick r:id="rId12" action="ppaction://hlinksldjump"/>
              </a:rPr>
              <a:t>l’âge</a:t>
            </a:r>
            <a:r>
              <a:rPr lang="en-CA" sz="1050" dirty="0">
                <a:hlinkClick r:id="rId12" action="ppaction://hlinksldjump"/>
              </a:rPr>
              <a:t> de la population </a:t>
            </a:r>
            <a:r>
              <a:rPr lang="en-CA" sz="1050" dirty="0" err="1">
                <a:hlinkClick r:id="rId12" action="ppaction://hlinksldjump"/>
              </a:rPr>
              <a:t>canadienne</a:t>
            </a:r>
            <a:r>
              <a:rPr lang="en-CA" sz="1050" dirty="0">
                <a:hlinkClick r:id="rId12" action="ppaction://hlinksldjump"/>
              </a:rPr>
              <a:t> en 2011 – </a:t>
            </a:r>
            <a:r>
              <a:rPr lang="en-CA" sz="1050" dirty="0" err="1">
                <a:hlinkClick r:id="rId12" action="ppaction://hlinksldjump"/>
              </a:rPr>
              <a:t>années</a:t>
            </a:r>
            <a:r>
              <a:rPr lang="en-CA" sz="1050" dirty="0">
                <a:hlinkClick r:id="rId12" action="ppaction://hlinksldjump"/>
              </a:rPr>
              <a:t> de diagnostic 2011 </a:t>
            </a:r>
            <a:r>
              <a:rPr lang="en-CA" sz="1050" dirty="0" err="1">
                <a:hlinkClick r:id="rId12" action="ppaction://hlinksldjump"/>
              </a:rPr>
              <a:t>à</a:t>
            </a:r>
            <a:r>
              <a:rPr lang="en-CA" sz="1050" dirty="0">
                <a:hlinkClick r:id="rId12" action="ppaction://hlinksldjump"/>
              </a:rPr>
              <a:t> 2013 </a:t>
            </a:r>
            <a:r>
              <a:rPr lang="en-CA" sz="1050" dirty="0" err="1">
                <a:hlinkClick r:id="rId12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3" action="ppaction://hlinksldjump"/>
              </a:rPr>
              <a:t>Figure 8.13	</a:t>
            </a:r>
            <a:r>
              <a:rPr lang="en-CA" sz="1050" dirty="0" err="1">
                <a:hlinkClick r:id="rId13" action="ppaction://hlinksldjump"/>
              </a:rPr>
              <a:t>Taux</a:t>
            </a:r>
            <a:r>
              <a:rPr lang="en-CA" sz="1050" dirty="0">
                <a:hlinkClick r:id="rId13" action="ppaction://hlinksldjump"/>
              </a:rPr>
              <a:t> </a:t>
            </a:r>
            <a:r>
              <a:rPr lang="en-CA" sz="1050" dirty="0" err="1">
                <a:hlinkClick r:id="rId13" action="ppaction://hlinksldjump"/>
              </a:rPr>
              <a:t>d’incidence</a:t>
            </a:r>
            <a:r>
              <a:rPr lang="en-CA" sz="1050" dirty="0">
                <a:hlinkClick r:id="rId13" action="ppaction://hlinksldjump"/>
              </a:rPr>
              <a:t> et de </a:t>
            </a:r>
            <a:r>
              <a:rPr lang="en-CA" sz="1050" dirty="0" err="1">
                <a:hlinkClick r:id="rId13" action="ppaction://hlinksldjump"/>
              </a:rPr>
              <a:t>mortalité</a:t>
            </a:r>
            <a:r>
              <a:rPr lang="en-CA" sz="1050" dirty="0">
                <a:hlinkClick r:id="rId13" action="ppaction://hlinksldjump"/>
              </a:rPr>
              <a:t> pour le cancer de la prostate, au Canada, </a:t>
            </a:r>
            <a:r>
              <a:rPr lang="en-CA" sz="1050" dirty="0" err="1">
                <a:hlinkClick r:id="rId13" action="ppaction://hlinksldjump"/>
              </a:rPr>
              <a:t>normalisés</a:t>
            </a:r>
            <a:r>
              <a:rPr lang="en-CA" sz="1050" dirty="0">
                <a:hlinkClick r:id="rId13" action="ppaction://hlinksldjump"/>
              </a:rPr>
              <a:t> </a:t>
            </a:r>
            <a:r>
              <a:rPr lang="en-CA" sz="1050" dirty="0" err="1">
                <a:hlinkClick r:id="rId13" action="ppaction://hlinksldjump"/>
              </a:rPr>
              <a:t>selon</a:t>
            </a:r>
            <a:r>
              <a:rPr lang="en-CA" sz="1050" dirty="0">
                <a:hlinkClick r:id="rId13" action="ppaction://hlinksldjump"/>
              </a:rPr>
              <a:t> </a:t>
            </a:r>
            <a:r>
              <a:rPr lang="en-CA" sz="1050" dirty="0" err="1">
                <a:hlinkClick r:id="rId13" action="ppaction://hlinksldjump"/>
              </a:rPr>
              <a:t>l’âge</a:t>
            </a:r>
            <a:r>
              <a:rPr lang="en-CA" sz="1050" dirty="0">
                <a:hlinkClick r:id="rId13" action="ppaction://hlinksldjump"/>
              </a:rPr>
              <a:t> de la population </a:t>
            </a:r>
            <a:r>
              <a:rPr lang="en-CA" sz="1050" dirty="0" err="1">
                <a:hlinkClick r:id="rId13" action="ppaction://hlinksldjump"/>
              </a:rPr>
              <a:t>canadienne</a:t>
            </a:r>
            <a:r>
              <a:rPr lang="en-CA" sz="1050" dirty="0">
                <a:hlinkClick r:id="rId13" action="ppaction://hlinksldjump"/>
              </a:rPr>
              <a:t> en 2011 – de 1992 </a:t>
            </a:r>
            <a:r>
              <a:rPr lang="en-CA" sz="1050" dirty="0" err="1">
                <a:hlinkClick r:id="rId13" action="ppaction://hlinksldjump"/>
              </a:rPr>
              <a:t>à</a:t>
            </a:r>
            <a:r>
              <a:rPr lang="en-CA" sz="1050" dirty="0">
                <a:hlinkClick r:id="rId13" action="ppaction://hlinksldjump"/>
              </a:rPr>
              <a:t> 2012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4" action="ppaction://hlinksldjump"/>
              </a:rPr>
              <a:t>Figure 8.14	</a:t>
            </a:r>
            <a:r>
              <a:rPr lang="en-CA" sz="1050" dirty="0" err="1">
                <a:hlinkClick r:id="rId14" action="ppaction://hlinksldjump"/>
              </a:rPr>
              <a:t>Taux</a:t>
            </a:r>
            <a:r>
              <a:rPr lang="en-CA" sz="1050" dirty="0">
                <a:hlinkClick r:id="rId14" action="ppaction://hlinksldjump"/>
              </a:rPr>
              <a:t> </a:t>
            </a:r>
            <a:r>
              <a:rPr lang="en-CA" sz="1050" dirty="0" err="1">
                <a:hlinkClick r:id="rId14" action="ppaction://hlinksldjump"/>
              </a:rPr>
              <a:t>d’incidence</a:t>
            </a:r>
            <a:r>
              <a:rPr lang="en-CA" sz="1050" dirty="0">
                <a:hlinkClick r:id="rId14" action="ppaction://hlinksldjump"/>
              </a:rPr>
              <a:t> du cancer de la prostate, par province, </a:t>
            </a:r>
            <a:r>
              <a:rPr lang="en-CA" sz="1050" dirty="0" err="1">
                <a:hlinkClick r:id="rId14" action="ppaction://hlinksldjump"/>
              </a:rPr>
              <a:t>normalisé</a:t>
            </a:r>
            <a:r>
              <a:rPr lang="en-CA" sz="1050" dirty="0">
                <a:hlinkClick r:id="rId14" action="ppaction://hlinksldjump"/>
              </a:rPr>
              <a:t> </a:t>
            </a:r>
            <a:r>
              <a:rPr lang="en-CA" sz="1050" dirty="0" err="1">
                <a:hlinkClick r:id="rId14" action="ppaction://hlinksldjump"/>
              </a:rPr>
              <a:t>selon</a:t>
            </a:r>
            <a:r>
              <a:rPr lang="en-CA" sz="1050" dirty="0">
                <a:hlinkClick r:id="rId14" action="ppaction://hlinksldjump"/>
              </a:rPr>
              <a:t> </a:t>
            </a:r>
            <a:r>
              <a:rPr lang="en-CA" sz="1050" dirty="0" err="1">
                <a:hlinkClick r:id="rId14" action="ppaction://hlinksldjump"/>
              </a:rPr>
              <a:t>l’âge</a:t>
            </a:r>
            <a:r>
              <a:rPr lang="en-CA" sz="1050" dirty="0">
                <a:hlinkClick r:id="rId14" action="ppaction://hlinksldjump"/>
              </a:rPr>
              <a:t> de la population </a:t>
            </a:r>
            <a:r>
              <a:rPr lang="en-CA" sz="1050" dirty="0" err="1">
                <a:hlinkClick r:id="rId14" action="ppaction://hlinksldjump"/>
              </a:rPr>
              <a:t>canadienne</a:t>
            </a:r>
            <a:r>
              <a:rPr lang="en-CA" sz="1050" dirty="0">
                <a:hlinkClick r:id="rId14" action="ppaction://hlinksldjump"/>
              </a:rPr>
              <a:t> en 2011 – </a:t>
            </a:r>
            <a:r>
              <a:rPr lang="en-CA" sz="1050" dirty="0" err="1">
                <a:hlinkClick r:id="rId14" action="ppaction://hlinksldjump"/>
              </a:rPr>
              <a:t>années</a:t>
            </a:r>
            <a:r>
              <a:rPr lang="en-CA" sz="1050" dirty="0">
                <a:hlinkClick r:id="rId14" action="ppaction://hlinksldjump"/>
              </a:rPr>
              <a:t> 2010 </a:t>
            </a:r>
            <a:r>
              <a:rPr lang="en-CA" sz="1050" dirty="0" err="1">
                <a:hlinkClick r:id="rId14" action="ppaction://hlinksldjump"/>
              </a:rPr>
              <a:t>à</a:t>
            </a:r>
            <a:r>
              <a:rPr lang="en-CA" sz="1050" dirty="0">
                <a:hlinkClick r:id="rId14" action="ppaction://hlinksldjump"/>
              </a:rPr>
              <a:t> 2012 </a:t>
            </a:r>
            <a:r>
              <a:rPr lang="en-CA" sz="1050" dirty="0" err="1">
                <a:hlinkClick r:id="rId14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5" action="ppaction://hlinksldjump"/>
              </a:rPr>
              <a:t>Figure 8.15	</a:t>
            </a:r>
            <a:r>
              <a:rPr lang="en-CA" sz="1050" dirty="0" err="1">
                <a:hlinkClick r:id="rId15" action="ppaction://hlinksldjump"/>
              </a:rPr>
              <a:t>Taux</a:t>
            </a:r>
            <a:r>
              <a:rPr lang="en-CA" sz="1050" dirty="0">
                <a:hlinkClick r:id="rId15" action="ppaction://hlinksldjump"/>
              </a:rPr>
              <a:t> de </a:t>
            </a:r>
            <a:r>
              <a:rPr lang="en-CA" sz="1050" dirty="0" err="1">
                <a:hlinkClick r:id="rId15" action="ppaction://hlinksldjump"/>
              </a:rPr>
              <a:t>mortalité</a:t>
            </a:r>
            <a:r>
              <a:rPr lang="en-CA" sz="1050" dirty="0">
                <a:hlinkClick r:id="rId15" action="ppaction://hlinksldjump"/>
              </a:rPr>
              <a:t> due au cancer de la prostate, par province, </a:t>
            </a:r>
            <a:r>
              <a:rPr lang="en-CA" sz="1050" dirty="0" err="1">
                <a:hlinkClick r:id="rId15" action="ppaction://hlinksldjump"/>
              </a:rPr>
              <a:t>normalisé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selon</a:t>
            </a:r>
            <a:r>
              <a:rPr lang="en-CA" sz="1050" dirty="0">
                <a:hlinkClick r:id="rId15" action="ppaction://hlinksldjump"/>
              </a:rPr>
              <a:t> </a:t>
            </a:r>
            <a:r>
              <a:rPr lang="en-CA" sz="1050" dirty="0" err="1">
                <a:hlinkClick r:id="rId15" action="ppaction://hlinksldjump"/>
              </a:rPr>
              <a:t>l’âge</a:t>
            </a:r>
            <a:r>
              <a:rPr lang="en-CA" sz="1050" dirty="0">
                <a:hlinkClick r:id="rId15" action="ppaction://hlinksldjump"/>
              </a:rPr>
              <a:t> de la population </a:t>
            </a:r>
            <a:r>
              <a:rPr lang="en-CA" sz="1050" dirty="0" err="1">
                <a:hlinkClick r:id="rId15" action="ppaction://hlinksldjump"/>
              </a:rPr>
              <a:t>canadienne</a:t>
            </a:r>
            <a:r>
              <a:rPr lang="en-CA" sz="1050" dirty="0">
                <a:hlinkClick r:id="rId15" action="ppaction://hlinksldjump"/>
              </a:rPr>
              <a:t> en 2011 – </a:t>
            </a:r>
            <a:r>
              <a:rPr lang="en-CA" sz="1050" dirty="0" err="1">
                <a:hlinkClick r:id="rId15" action="ppaction://hlinksldjump"/>
              </a:rPr>
              <a:t>années</a:t>
            </a:r>
            <a:r>
              <a:rPr lang="en-CA" sz="1050" dirty="0">
                <a:hlinkClick r:id="rId15" action="ppaction://hlinksldjump"/>
              </a:rPr>
              <a:t> 2009 </a:t>
            </a:r>
            <a:r>
              <a:rPr lang="en-CA" sz="1050" dirty="0" err="1">
                <a:hlinkClick r:id="rId15" action="ppaction://hlinksldjump"/>
              </a:rPr>
              <a:t>à</a:t>
            </a:r>
            <a:r>
              <a:rPr lang="en-CA" sz="1050" dirty="0">
                <a:hlinkClick r:id="rId15" action="ppaction://hlinksldjump"/>
              </a:rPr>
              <a:t> 2011 </a:t>
            </a:r>
            <a:r>
              <a:rPr lang="en-CA" sz="1050" dirty="0" err="1">
                <a:hlinkClick r:id="rId15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6" action="ppaction://hlinksldjump"/>
              </a:rPr>
              <a:t>Figure 8.16	</a:t>
            </a:r>
            <a:r>
              <a:rPr lang="en-CA" sz="1050" dirty="0" err="1">
                <a:hlinkClick r:id="rId16" action="ppaction://hlinksldjump"/>
              </a:rPr>
              <a:t>Taux</a:t>
            </a:r>
            <a:r>
              <a:rPr lang="en-CA" sz="1050" dirty="0">
                <a:hlinkClick r:id="rId16" action="ppaction://hlinksldjump"/>
              </a:rPr>
              <a:t> </a:t>
            </a:r>
            <a:r>
              <a:rPr lang="en-CA" sz="1050" dirty="0" err="1">
                <a:hlinkClick r:id="rId16" action="ppaction://hlinksldjump"/>
              </a:rPr>
              <a:t>d’incidence</a:t>
            </a:r>
            <a:r>
              <a:rPr lang="en-CA" sz="1050" dirty="0">
                <a:hlinkClick r:id="rId16" action="ppaction://hlinksldjump"/>
              </a:rPr>
              <a:t> du cancer de la prostate, par </a:t>
            </a:r>
            <a:r>
              <a:rPr lang="en-CA" sz="1050" dirty="0" err="1">
                <a:hlinkClick r:id="rId16" action="ppaction://hlinksldjump"/>
              </a:rPr>
              <a:t>stade</a:t>
            </a:r>
            <a:r>
              <a:rPr lang="en-CA" sz="1050" dirty="0">
                <a:hlinkClick r:id="rId16" action="ppaction://hlinksldjump"/>
              </a:rPr>
              <a:t> au moment du diagnostic et par province, </a:t>
            </a:r>
            <a:r>
              <a:rPr lang="en-CA" sz="1050" dirty="0" err="1">
                <a:hlinkClick r:id="rId16" action="ppaction://hlinksldjump"/>
              </a:rPr>
              <a:t>normalisé</a:t>
            </a:r>
            <a:r>
              <a:rPr lang="en-CA" sz="1050" dirty="0">
                <a:hlinkClick r:id="rId16" action="ppaction://hlinksldjump"/>
              </a:rPr>
              <a:t> </a:t>
            </a:r>
            <a:r>
              <a:rPr lang="en-CA" sz="1050" dirty="0" err="1">
                <a:hlinkClick r:id="rId16" action="ppaction://hlinksldjump"/>
              </a:rPr>
              <a:t>selon</a:t>
            </a:r>
            <a:r>
              <a:rPr lang="en-CA" sz="1050" dirty="0">
                <a:hlinkClick r:id="rId16" action="ppaction://hlinksldjump"/>
              </a:rPr>
              <a:t> </a:t>
            </a:r>
            <a:r>
              <a:rPr lang="en-CA" sz="1050" dirty="0" err="1">
                <a:hlinkClick r:id="rId16" action="ppaction://hlinksldjump"/>
              </a:rPr>
              <a:t>l’âge</a:t>
            </a:r>
            <a:r>
              <a:rPr lang="en-CA" sz="1050" dirty="0">
                <a:hlinkClick r:id="rId16" action="ppaction://hlinksldjump"/>
              </a:rPr>
              <a:t> de la population </a:t>
            </a:r>
            <a:r>
              <a:rPr lang="en-CA" sz="1050" dirty="0" err="1">
                <a:hlinkClick r:id="rId16" action="ppaction://hlinksldjump"/>
              </a:rPr>
              <a:t>canadienne</a:t>
            </a:r>
            <a:r>
              <a:rPr lang="en-CA" sz="1050" dirty="0">
                <a:hlinkClick r:id="rId16" action="ppaction://hlinksldjump"/>
              </a:rPr>
              <a:t> en 2011 – </a:t>
            </a:r>
            <a:r>
              <a:rPr lang="en-CA" sz="1050" dirty="0" err="1">
                <a:hlinkClick r:id="rId16" action="ppaction://hlinksldjump"/>
              </a:rPr>
              <a:t>années</a:t>
            </a:r>
            <a:r>
              <a:rPr lang="en-CA" sz="1050" dirty="0">
                <a:hlinkClick r:id="rId16" action="ppaction://hlinksldjump"/>
              </a:rPr>
              <a:t> de diagnostic 2011 </a:t>
            </a:r>
            <a:r>
              <a:rPr lang="en-CA" sz="1050" dirty="0" err="1">
                <a:hlinkClick r:id="rId16" action="ppaction://hlinksldjump"/>
              </a:rPr>
              <a:t>à</a:t>
            </a:r>
            <a:r>
              <a:rPr lang="en-CA" sz="1050" dirty="0">
                <a:hlinkClick r:id="rId16" action="ppaction://hlinksldjump"/>
              </a:rPr>
              <a:t> 2013 </a:t>
            </a:r>
            <a:r>
              <a:rPr lang="en-CA" sz="1050" dirty="0" err="1">
                <a:hlinkClick r:id="rId16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7" action="ppaction://hlinksldjump"/>
              </a:rPr>
              <a:t>Figure 8.17	</a:t>
            </a:r>
            <a:r>
              <a:rPr lang="en-CA" sz="1050" dirty="0" err="1">
                <a:hlinkClick r:id="rId17" action="ppaction://hlinksldjump"/>
              </a:rPr>
              <a:t>Taux</a:t>
            </a:r>
            <a:r>
              <a:rPr lang="en-CA" sz="1050" dirty="0">
                <a:hlinkClick r:id="rId17" action="ppaction://hlinksldjump"/>
              </a:rPr>
              <a:t> </a:t>
            </a:r>
            <a:r>
              <a:rPr lang="en-CA" sz="1050" dirty="0" err="1">
                <a:hlinkClick r:id="rId17" action="ppaction://hlinksldjump"/>
              </a:rPr>
              <a:t>d’incidence</a:t>
            </a:r>
            <a:r>
              <a:rPr lang="en-CA" sz="1050" dirty="0">
                <a:hlinkClick r:id="rId17" action="ppaction://hlinksldjump"/>
              </a:rPr>
              <a:t> et de </a:t>
            </a:r>
            <a:r>
              <a:rPr lang="en-CA" sz="1050" dirty="0" err="1">
                <a:hlinkClick r:id="rId17" action="ppaction://hlinksldjump"/>
              </a:rPr>
              <a:t>mortalité</a:t>
            </a:r>
            <a:r>
              <a:rPr lang="en-CA" sz="1050" dirty="0">
                <a:hlinkClick r:id="rId17" action="ppaction://hlinksldjump"/>
              </a:rPr>
              <a:t> pour le cancer du </a:t>
            </a:r>
            <a:r>
              <a:rPr lang="en-CA" sz="1050" dirty="0" err="1">
                <a:hlinkClick r:id="rId17" action="ppaction://hlinksldjump"/>
              </a:rPr>
              <a:t>pancréas</a:t>
            </a:r>
            <a:r>
              <a:rPr lang="en-CA" sz="1050" dirty="0">
                <a:hlinkClick r:id="rId17" action="ppaction://hlinksldjump"/>
              </a:rPr>
              <a:t>, par </a:t>
            </a:r>
            <a:r>
              <a:rPr lang="en-CA" sz="1050" dirty="0" err="1">
                <a:hlinkClick r:id="rId17" action="ppaction://hlinksldjump"/>
              </a:rPr>
              <a:t>sexe</a:t>
            </a:r>
            <a:r>
              <a:rPr lang="en-CA" sz="1050" dirty="0">
                <a:hlinkClick r:id="rId17" action="ppaction://hlinksldjump"/>
              </a:rPr>
              <a:t>, au Canada, </a:t>
            </a:r>
            <a:r>
              <a:rPr lang="en-CA" sz="1050" dirty="0" err="1">
                <a:hlinkClick r:id="rId17" action="ppaction://hlinksldjump"/>
              </a:rPr>
              <a:t>normalisés</a:t>
            </a:r>
            <a:r>
              <a:rPr lang="en-CA" sz="1050" dirty="0">
                <a:hlinkClick r:id="rId17" action="ppaction://hlinksldjump"/>
              </a:rPr>
              <a:t> </a:t>
            </a:r>
            <a:r>
              <a:rPr lang="en-CA" sz="1050" dirty="0" err="1">
                <a:hlinkClick r:id="rId17" action="ppaction://hlinksldjump"/>
              </a:rPr>
              <a:t>selon</a:t>
            </a:r>
            <a:r>
              <a:rPr lang="en-CA" sz="1050" dirty="0">
                <a:hlinkClick r:id="rId17" action="ppaction://hlinksldjump"/>
              </a:rPr>
              <a:t> </a:t>
            </a:r>
            <a:r>
              <a:rPr lang="en-CA" sz="1050" dirty="0" err="1">
                <a:hlinkClick r:id="rId17" action="ppaction://hlinksldjump"/>
              </a:rPr>
              <a:t>l’âge</a:t>
            </a:r>
            <a:r>
              <a:rPr lang="en-CA" sz="1050" dirty="0">
                <a:hlinkClick r:id="rId17" action="ppaction://hlinksldjump"/>
              </a:rPr>
              <a:t> de la population </a:t>
            </a:r>
            <a:r>
              <a:rPr lang="en-CA" sz="1050" dirty="0" err="1">
                <a:hlinkClick r:id="rId17" action="ppaction://hlinksldjump"/>
              </a:rPr>
              <a:t>canadienne</a:t>
            </a:r>
            <a:r>
              <a:rPr lang="en-CA" sz="1050" dirty="0">
                <a:hlinkClick r:id="rId17" action="ppaction://hlinksldjump"/>
              </a:rPr>
              <a:t> en 2011 – de 1992 </a:t>
            </a:r>
            <a:r>
              <a:rPr lang="en-CA" sz="1050" dirty="0" err="1">
                <a:hlinkClick r:id="rId17" action="ppaction://hlinksldjump"/>
              </a:rPr>
              <a:t>à</a:t>
            </a:r>
            <a:r>
              <a:rPr lang="en-CA" sz="1050" dirty="0">
                <a:hlinkClick r:id="rId17" action="ppaction://hlinksldjump"/>
              </a:rPr>
              <a:t> 2012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8" action="ppaction://hlinksldjump"/>
              </a:rPr>
              <a:t>Figure 8.18	</a:t>
            </a:r>
            <a:r>
              <a:rPr lang="en-CA" sz="1050" dirty="0" err="1">
                <a:hlinkClick r:id="rId18" action="ppaction://hlinksldjump"/>
              </a:rPr>
              <a:t>Taux</a:t>
            </a:r>
            <a:r>
              <a:rPr lang="en-CA" sz="1050" dirty="0">
                <a:hlinkClick r:id="rId18" action="ppaction://hlinksldjump"/>
              </a:rPr>
              <a:t> </a:t>
            </a:r>
            <a:r>
              <a:rPr lang="en-CA" sz="1050" dirty="0" err="1">
                <a:hlinkClick r:id="rId18" action="ppaction://hlinksldjump"/>
              </a:rPr>
              <a:t>d’incidence</a:t>
            </a:r>
            <a:r>
              <a:rPr lang="en-CA" sz="1050" dirty="0">
                <a:hlinkClick r:id="rId18" action="ppaction://hlinksldjump"/>
              </a:rPr>
              <a:t> du cancer du </a:t>
            </a:r>
            <a:r>
              <a:rPr lang="en-CA" sz="1050" dirty="0" err="1">
                <a:hlinkClick r:id="rId18" action="ppaction://hlinksldjump"/>
              </a:rPr>
              <a:t>pancréas</a:t>
            </a:r>
            <a:r>
              <a:rPr lang="en-CA" sz="1050" dirty="0">
                <a:hlinkClick r:id="rId18" action="ppaction://hlinksldjump"/>
              </a:rPr>
              <a:t>, par </a:t>
            </a:r>
            <a:r>
              <a:rPr lang="en-CA" sz="1050" dirty="0" err="1">
                <a:hlinkClick r:id="rId18" action="ppaction://hlinksldjump"/>
              </a:rPr>
              <a:t>sexe</a:t>
            </a:r>
            <a:r>
              <a:rPr lang="en-CA" sz="1050" dirty="0">
                <a:hlinkClick r:id="rId18" action="ppaction://hlinksldjump"/>
              </a:rPr>
              <a:t> et province, </a:t>
            </a:r>
            <a:r>
              <a:rPr lang="en-CA" sz="1050" dirty="0" err="1">
                <a:hlinkClick r:id="rId18" action="ppaction://hlinksldjump"/>
              </a:rPr>
              <a:t>normalisé</a:t>
            </a:r>
            <a:r>
              <a:rPr lang="en-CA" sz="1050" dirty="0">
                <a:hlinkClick r:id="rId18" action="ppaction://hlinksldjump"/>
              </a:rPr>
              <a:t> </a:t>
            </a:r>
            <a:r>
              <a:rPr lang="en-CA" sz="1050" dirty="0" err="1">
                <a:hlinkClick r:id="rId18" action="ppaction://hlinksldjump"/>
              </a:rPr>
              <a:t>selon</a:t>
            </a:r>
            <a:r>
              <a:rPr lang="en-CA" sz="1050" dirty="0">
                <a:hlinkClick r:id="rId18" action="ppaction://hlinksldjump"/>
              </a:rPr>
              <a:t> </a:t>
            </a:r>
            <a:r>
              <a:rPr lang="en-CA" sz="1050" dirty="0" err="1">
                <a:hlinkClick r:id="rId18" action="ppaction://hlinksldjump"/>
              </a:rPr>
              <a:t>l’âge</a:t>
            </a:r>
            <a:r>
              <a:rPr lang="en-CA" sz="1050" dirty="0">
                <a:hlinkClick r:id="rId18" action="ppaction://hlinksldjump"/>
              </a:rPr>
              <a:t> de la population </a:t>
            </a:r>
            <a:r>
              <a:rPr lang="en-CA" sz="1050" dirty="0" err="1">
                <a:hlinkClick r:id="rId18" action="ppaction://hlinksldjump"/>
              </a:rPr>
              <a:t>canadienne</a:t>
            </a:r>
            <a:r>
              <a:rPr lang="en-CA" sz="1050" dirty="0">
                <a:hlinkClick r:id="rId18" action="ppaction://hlinksldjump"/>
              </a:rPr>
              <a:t> en 2011 – </a:t>
            </a:r>
            <a:r>
              <a:rPr lang="en-CA" sz="1050" dirty="0" err="1">
                <a:hlinkClick r:id="rId18" action="ppaction://hlinksldjump"/>
              </a:rPr>
              <a:t>années</a:t>
            </a:r>
            <a:r>
              <a:rPr lang="en-CA" sz="1050" dirty="0">
                <a:hlinkClick r:id="rId18" action="ppaction://hlinksldjump"/>
              </a:rPr>
              <a:t> 2010 </a:t>
            </a:r>
            <a:r>
              <a:rPr lang="en-CA" sz="1050" dirty="0" err="1">
                <a:hlinkClick r:id="rId18" action="ppaction://hlinksldjump"/>
              </a:rPr>
              <a:t>à</a:t>
            </a:r>
            <a:r>
              <a:rPr lang="en-CA" sz="1050" dirty="0">
                <a:hlinkClick r:id="rId18" action="ppaction://hlinksldjump"/>
              </a:rPr>
              <a:t> 2012 </a:t>
            </a:r>
            <a:r>
              <a:rPr lang="en-CA" sz="1050" dirty="0" err="1">
                <a:hlinkClick r:id="rId18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19" action="ppaction://hlinksldjump"/>
              </a:rPr>
              <a:t>Figure 8.19	</a:t>
            </a:r>
            <a:r>
              <a:rPr lang="en-CA" sz="1050" dirty="0" err="1">
                <a:hlinkClick r:id="rId19" action="ppaction://hlinksldjump"/>
              </a:rPr>
              <a:t>Taux</a:t>
            </a:r>
            <a:r>
              <a:rPr lang="en-CA" sz="1050" dirty="0">
                <a:hlinkClick r:id="rId19" action="ppaction://hlinksldjump"/>
              </a:rPr>
              <a:t> de </a:t>
            </a:r>
            <a:r>
              <a:rPr lang="en-CA" sz="1050" dirty="0" err="1">
                <a:hlinkClick r:id="rId19" action="ppaction://hlinksldjump"/>
              </a:rPr>
              <a:t>mortalité</a:t>
            </a:r>
            <a:r>
              <a:rPr lang="en-CA" sz="1050" dirty="0">
                <a:hlinkClick r:id="rId19" action="ppaction://hlinksldjump"/>
              </a:rPr>
              <a:t> due au cancer du </a:t>
            </a:r>
            <a:r>
              <a:rPr lang="en-CA" sz="1050" dirty="0" err="1">
                <a:hlinkClick r:id="rId19" action="ppaction://hlinksldjump"/>
              </a:rPr>
              <a:t>pancréas</a:t>
            </a:r>
            <a:r>
              <a:rPr lang="en-CA" sz="1050" dirty="0">
                <a:hlinkClick r:id="rId19" action="ppaction://hlinksldjump"/>
              </a:rPr>
              <a:t>, par province, </a:t>
            </a:r>
            <a:r>
              <a:rPr lang="en-CA" sz="1050" dirty="0" err="1">
                <a:hlinkClick r:id="rId19" action="ppaction://hlinksldjump"/>
              </a:rPr>
              <a:t>normalisé</a:t>
            </a:r>
            <a:r>
              <a:rPr lang="en-CA" sz="1050" dirty="0">
                <a:hlinkClick r:id="rId19" action="ppaction://hlinksldjump"/>
              </a:rPr>
              <a:t> </a:t>
            </a:r>
            <a:r>
              <a:rPr lang="en-CA" sz="1050" dirty="0" err="1">
                <a:hlinkClick r:id="rId19" action="ppaction://hlinksldjump"/>
              </a:rPr>
              <a:t>selon</a:t>
            </a:r>
            <a:r>
              <a:rPr lang="en-CA" sz="1050" dirty="0">
                <a:hlinkClick r:id="rId19" action="ppaction://hlinksldjump"/>
              </a:rPr>
              <a:t> </a:t>
            </a:r>
            <a:r>
              <a:rPr lang="en-CA" sz="1050" dirty="0" err="1">
                <a:hlinkClick r:id="rId19" action="ppaction://hlinksldjump"/>
              </a:rPr>
              <a:t>l’âge</a:t>
            </a:r>
            <a:r>
              <a:rPr lang="en-CA" sz="1050" dirty="0">
                <a:hlinkClick r:id="rId19" action="ppaction://hlinksldjump"/>
              </a:rPr>
              <a:t> de la population </a:t>
            </a:r>
            <a:r>
              <a:rPr lang="en-CA" sz="1050" dirty="0" err="1">
                <a:hlinkClick r:id="rId19" action="ppaction://hlinksldjump"/>
              </a:rPr>
              <a:t>canadienne</a:t>
            </a:r>
            <a:r>
              <a:rPr lang="en-CA" sz="1050" dirty="0">
                <a:hlinkClick r:id="rId19" action="ppaction://hlinksldjump"/>
              </a:rPr>
              <a:t> en 2011 – </a:t>
            </a:r>
            <a:r>
              <a:rPr lang="en-CA" sz="1050" dirty="0" err="1">
                <a:hlinkClick r:id="rId19" action="ppaction://hlinksldjump"/>
              </a:rPr>
              <a:t>années</a:t>
            </a:r>
            <a:r>
              <a:rPr lang="en-CA" sz="1050" dirty="0">
                <a:hlinkClick r:id="rId19" action="ppaction://hlinksldjump"/>
              </a:rPr>
              <a:t> 2009 </a:t>
            </a:r>
            <a:r>
              <a:rPr lang="en-CA" sz="1050" dirty="0" err="1">
                <a:hlinkClick r:id="rId19" action="ppaction://hlinksldjump"/>
              </a:rPr>
              <a:t>à</a:t>
            </a:r>
            <a:r>
              <a:rPr lang="en-CA" sz="1050" dirty="0">
                <a:hlinkClick r:id="rId19" action="ppaction://hlinksldjump"/>
              </a:rPr>
              <a:t> 2011 </a:t>
            </a:r>
            <a:r>
              <a:rPr lang="en-CA" sz="1050" dirty="0" err="1">
                <a:hlinkClick r:id="rId19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20" action="ppaction://hlinksldjump"/>
              </a:rPr>
              <a:t>Figure 8.20	</a:t>
            </a:r>
            <a:r>
              <a:rPr lang="en-CA" sz="1050" dirty="0" err="1">
                <a:hlinkClick r:id="rId20" action="ppaction://hlinksldjump"/>
              </a:rPr>
              <a:t>Taux</a:t>
            </a:r>
            <a:r>
              <a:rPr lang="en-CA" sz="1050" dirty="0">
                <a:hlinkClick r:id="rId20" action="ppaction://hlinksldjump"/>
              </a:rPr>
              <a:t> </a:t>
            </a:r>
            <a:r>
              <a:rPr lang="en-CA" sz="1050" dirty="0" err="1">
                <a:hlinkClick r:id="rId20" action="ppaction://hlinksldjump"/>
              </a:rPr>
              <a:t>d’incidence</a:t>
            </a:r>
            <a:r>
              <a:rPr lang="en-CA" sz="1050" dirty="0">
                <a:hlinkClick r:id="rId20" action="ppaction://hlinksldjump"/>
              </a:rPr>
              <a:t> et de </a:t>
            </a:r>
            <a:r>
              <a:rPr lang="en-CA" sz="1050" dirty="0" err="1">
                <a:hlinkClick r:id="rId20" action="ppaction://hlinksldjump"/>
              </a:rPr>
              <a:t>mortalité</a:t>
            </a:r>
            <a:r>
              <a:rPr lang="en-CA" sz="1050" dirty="0">
                <a:hlinkClick r:id="rId20" action="ppaction://hlinksldjump"/>
              </a:rPr>
              <a:t> pour le cancer de </a:t>
            </a:r>
            <a:r>
              <a:rPr lang="en-CA" sz="1050" dirty="0" err="1">
                <a:hlinkClick r:id="rId20" action="ppaction://hlinksldjump"/>
              </a:rPr>
              <a:t>l’ovaire</a:t>
            </a:r>
            <a:r>
              <a:rPr lang="en-CA" sz="1050" dirty="0">
                <a:hlinkClick r:id="rId20" action="ppaction://hlinksldjump"/>
              </a:rPr>
              <a:t>, au Canada, </a:t>
            </a:r>
            <a:r>
              <a:rPr lang="en-CA" sz="1050" dirty="0" err="1">
                <a:hlinkClick r:id="rId20" action="ppaction://hlinksldjump"/>
              </a:rPr>
              <a:t>normalisés</a:t>
            </a:r>
            <a:r>
              <a:rPr lang="en-CA" sz="1050" dirty="0">
                <a:hlinkClick r:id="rId20" action="ppaction://hlinksldjump"/>
              </a:rPr>
              <a:t> </a:t>
            </a:r>
            <a:r>
              <a:rPr lang="en-CA" sz="1050" dirty="0" err="1">
                <a:hlinkClick r:id="rId20" action="ppaction://hlinksldjump"/>
              </a:rPr>
              <a:t>selon</a:t>
            </a:r>
            <a:r>
              <a:rPr lang="en-CA" sz="1050" dirty="0">
                <a:hlinkClick r:id="rId20" action="ppaction://hlinksldjump"/>
              </a:rPr>
              <a:t> </a:t>
            </a:r>
            <a:r>
              <a:rPr lang="en-CA" sz="1050" dirty="0" err="1">
                <a:hlinkClick r:id="rId20" action="ppaction://hlinksldjump"/>
              </a:rPr>
              <a:t>l’âge</a:t>
            </a:r>
            <a:r>
              <a:rPr lang="en-CA" sz="1050" dirty="0">
                <a:hlinkClick r:id="rId20" action="ppaction://hlinksldjump"/>
              </a:rPr>
              <a:t> de la population </a:t>
            </a:r>
            <a:r>
              <a:rPr lang="en-CA" sz="1050" dirty="0" err="1">
                <a:hlinkClick r:id="rId20" action="ppaction://hlinksldjump"/>
              </a:rPr>
              <a:t>canadienne</a:t>
            </a:r>
            <a:r>
              <a:rPr lang="en-CA" sz="1050" dirty="0">
                <a:hlinkClick r:id="rId20" action="ppaction://hlinksldjump"/>
              </a:rPr>
              <a:t> en 2011 – de 1992 </a:t>
            </a:r>
            <a:r>
              <a:rPr lang="en-CA" sz="1050" dirty="0" err="1">
                <a:hlinkClick r:id="rId20" action="ppaction://hlinksldjump"/>
              </a:rPr>
              <a:t>à</a:t>
            </a:r>
            <a:r>
              <a:rPr lang="en-CA" sz="1050" dirty="0">
                <a:hlinkClick r:id="rId20" action="ppaction://hlinksldjump"/>
              </a:rPr>
              <a:t> 2012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21" action="ppaction://hlinksldjump"/>
              </a:rPr>
              <a:t>Figure 8.21	</a:t>
            </a:r>
            <a:r>
              <a:rPr lang="en-CA" sz="1050" dirty="0" err="1">
                <a:hlinkClick r:id="rId21" action="ppaction://hlinksldjump"/>
              </a:rPr>
              <a:t>Taux</a:t>
            </a:r>
            <a:r>
              <a:rPr lang="en-CA" sz="1050" dirty="0">
                <a:hlinkClick r:id="rId21" action="ppaction://hlinksldjump"/>
              </a:rPr>
              <a:t> </a:t>
            </a:r>
            <a:r>
              <a:rPr lang="en-CA" sz="1050" dirty="0" err="1">
                <a:hlinkClick r:id="rId21" action="ppaction://hlinksldjump"/>
              </a:rPr>
              <a:t>d’incidence</a:t>
            </a:r>
            <a:r>
              <a:rPr lang="en-CA" sz="1050" dirty="0">
                <a:hlinkClick r:id="rId21" action="ppaction://hlinksldjump"/>
              </a:rPr>
              <a:t> du cancer de </a:t>
            </a:r>
            <a:r>
              <a:rPr lang="en-CA" sz="1050" dirty="0" err="1">
                <a:hlinkClick r:id="rId21" action="ppaction://hlinksldjump"/>
              </a:rPr>
              <a:t>l’ovaire</a:t>
            </a:r>
            <a:r>
              <a:rPr lang="en-CA" sz="1050" dirty="0">
                <a:hlinkClick r:id="rId21" action="ppaction://hlinksldjump"/>
              </a:rPr>
              <a:t>, par province, </a:t>
            </a:r>
            <a:r>
              <a:rPr lang="en-CA" sz="1050" dirty="0" err="1">
                <a:hlinkClick r:id="rId21" action="ppaction://hlinksldjump"/>
              </a:rPr>
              <a:t>normalisé</a:t>
            </a:r>
            <a:r>
              <a:rPr lang="en-CA" sz="1050" dirty="0">
                <a:hlinkClick r:id="rId21" action="ppaction://hlinksldjump"/>
              </a:rPr>
              <a:t> </a:t>
            </a:r>
            <a:r>
              <a:rPr lang="en-CA" sz="1050" dirty="0" err="1">
                <a:hlinkClick r:id="rId21" action="ppaction://hlinksldjump"/>
              </a:rPr>
              <a:t>selon</a:t>
            </a:r>
            <a:r>
              <a:rPr lang="en-CA" sz="1050" dirty="0">
                <a:hlinkClick r:id="rId21" action="ppaction://hlinksldjump"/>
              </a:rPr>
              <a:t> </a:t>
            </a:r>
            <a:r>
              <a:rPr lang="en-CA" sz="1050" dirty="0" err="1">
                <a:hlinkClick r:id="rId21" action="ppaction://hlinksldjump"/>
              </a:rPr>
              <a:t>l’âge</a:t>
            </a:r>
            <a:r>
              <a:rPr lang="en-CA" sz="1050" dirty="0">
                <a:hlinkClick r:id="rId21" action="ppaction://hlinksldjump"/>
              </a:rPr>
              <a:t> de la population </a:t>
            </a:r>
            <a:r>
              <a:rPr lang="en-CA" sz="1050" dirty="0" err="1">
                <a:hlinkClick r:id="rId21" action="ppaction://hlinksldjump"/>
              </a:rPr>
              <a:t>canadienne</a:t>
            </a:r>
            <a:r>
              <a:rPr lang="en-CA" sz="1050" dirty="0">
                <a:hlinkClick r:id="rId21" action="ppaction://hlinksldjump"/>
              </a:rPr>
              <a:t> en 2011 – </a:t>
            </a:r>
            <a:r>
              <a:rPr lang="en-CA" sz="1050" dirty="0" err="1">
                <a:hlinkClick r:id="rId21" action="ppaction://hlinksldjump"/>
              </a:rPr>
              <a:t>années</a:t>
            </a:r>
            <a:r>
              <a:rPr lang="en-CA" sz="1050" dirty="0">
                <a:hlinkClick r:id="rId21" action="ppaction://hlinksldjump"/>
              </a:rPr>
              <a:t> 2010 </a:t>
            </a:r>
            <a:r>
              <a:rPr lang="en-CA" sz="1050" dirty="0" err="1">
                <a:hlinkClick r:id="rId21" action="ppaction://hlinksldjump"/>
              </a:rPr>
              <a:t>à</a:t>
            </a:r>
            <a:r>
              <a:rPr lang="en-CA" sz="1050" dirty="0">
                <a:hlinkClick r:id="rId21" action="ppaction://hlinksldjump"/>
              </a:rPr>
              <a:t> 2012 </a:t>
            </a:r>
            <a:r>
              <a:rPr lang="en-CA" sz="1050" dirty="0" err="1">
                <a:hlinkClick r:id="rId21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22" action="ppaction://hlinksldjump"/>
              </a:rPr>
              <a:t>Figure 8.22	</a:t>
            </a:r>
            <a:r>
              <a:rPr lang="en-CA" sz="1050" dirty="0" err="1">
                <a:hlinkClick r:id="rId22" action="ppaction://hlinksldjump"/>
              </a:rPr>
              <a:t>Taux</a:t>
            </a:r>
            <a:r>
              <a:rPr lang="en-CA" sz="1050" dirty="0">
                <a:hlinkClick r:id="rId22" action="ppaction://hlinksldjump"/>
              </a:rPr>
              <a:t> de </a:t>
            </a:r>
            <a:r>
              <a:rPr lang="en-CA" sz="1050" dirty="0" err="1">
                <a:hlinkClick r:id="rId22" action="ppaction://hlinksldjump"/>
              </a:rPr>
              <a:t>mortalité</a:t>
            </a:r>
            <a:r>
              <a:rPr lang="en-CA" sz="1050" dirty="0">
                <a:hlinkClick r:id="rId22" action="ppaction://hlinksldjump"/>
              </a:rPr>
              <a:t> due au cancer de </a:t>
            </a:r>
            <a:r>
              <a:rPr lang="en-CA" sz="1050" dirty="0" err="1">
                <a:hlinkClick r:id="rId22" action="ppaction://hlinksldjump"/>
              </a:rPr>
              <a:t>l’ovaire</a:t>
            </a:r>
            <a:r>
              <a:rPr lang="en-CA" sz="1050" dirty="0">
                <a:hlinkClick r:id="rId22" action="ppaction://hlinksldjump"/>
              </a:rPr>
              <a:t>, par province, </a:t>
            </a:r>
            <a:r>
              <a:rPr lang="en-CA" sz="1050" dirty="0" err="1">
                <a:hlinkClick r:id="rId22" action="ppaction://hlinksldjump"/>
              </a:rPr>
              <a:t>normalisé</a:t>
            </a:r>
            <a:r>
              <a:rPr lang="en-CA" sz="1050" dirty="0">
                <a:hlinkClick r:id="rId22" action="ppaction://hlinksldjump"/>
              </a:rPr>
              <a:t> </a:t>
            </a:r>
            <a:r>
              <a:rPr lang="en-CA" sz="1050" dirty="0" err="1">
                <a:hlinkClick r:id="rId22" action="ppaction://hlinksldjump"/>
              </a:rPr>
              <a:t>selon</a:t>
            </a:r>
            <a:r>
              <a:rPr lang="en-CA" sz="1050" dirty="0">
                <a:hlinkClick r:id="rId22" action="ppaction://hlinksldjump"/>
              </a:rPr>
              <a:t> </a:t>
            </a:r>
            <a:r>
              <a:rPr lang="en-CA" sz="1050" dirty="0" err="1">
                <a:hlinkClick r:id="rId22" action="ppaction://hlinksldjump"/>
              </a:rPr>
              <a:t>l’âge</a:t>
            </a:r>
            <a:r>
              <a:rPr lang="en-CA" sz="1050" dirty="0">
                <a:hlinkClick r:id="rId22" action="ppaction://hlinksldjump"/>
              </a:rPr>
              <a:t> de la population </a:t>
            </a:r>
            <a:r>
              <a:rPr lang="en-CA" sz="1050" dirty="0" err="1">
                <a:hlinkClick r:id="rId22" action="ppaction://hlinksldjump"/>
              </a:rPr>
              <a:t>canadienne</a:t>
            </a:r>
            <a:r>
              <a:rPr lang="en-CA" sz="1050" dirty="0">
                <a:hlinkClick r:id="rId22" action="ppaction://hlinksldjump"/>
              </a:rPr>
              <a:t> en 2011 – </a:t>
            </a:r>
            <a:r>
              <a:rPr lang="en-CA" sz="1050" dirty="0" err="1">
                <a:hlinkClick r:id="rId22" action="ppaction://hlinksldjump"/>
              </a:rPr>
              <a:t>années</a:t>
            </a:r>
            <a:r>
              <a:rPr lang="en-CA" sz="1050" dirty="0">
                <a:hlinkClick r:id="rId22" action="ppaction://hlinksldjump"/>
              </a:rPr>
              <a:t> 2009 </a:t>
            </a:r>
            <a:r>
              <a:rPr lang="en-CA" sz="1050" dirty="0" err="1">
                <a:hlinkClick r:id="rId22" action="ppaction://hlinksldjump"/>
              </a:rPr>
              <a:t>à</a:t>
            </a:r>
            <a:r>
              <a:rPr lang="en-CA" sz="1050" dirty="0">
                <a:hlinkClick r:id="rId22" action="ppaction://hlinksldjump"/>
              </a:rPr>
              <a:t> 2011 </a:t>
            </a:r>
            <a:r>
              <a:rPr lang="en-CA" sz="1050" dirty="0" err="1">
                <a:hlinkClick r:id="rId22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23" action="ppaction://hlinksldjump"/>
              </a:rPr>
              <a:t>Figure 8.23	</a:t>
            </a:r>
            <a:r>
              <a:rPr lang="en-CA" sz="1050" dirty="0" err="1">
                <a:hlinkClick r:id="rId23" action="ppaction://hlinksldjump"/>
              </a:rPr>
              <a:t>Taux</a:t>
            </a:r>
            <a:r>
              <a:rPr lang="en-CA" sz="1050" dirty="0">
                <a:hlinkClick r:id="rId23" action="ppaction://hlinksldjump"/>
              </a:rPr>
              <a:t> </a:t>
            </a:r>
            <a:r>
              <a:rPr lang="en-CA" sz="1050" dirty="0" err="1">
                <a:hlinkClick r:id="rId23" action="ppaction://hlinksldjump"/>
              </a:rPr>
              <a:t>d’incidence</a:t>
            </a:r>
            <a:r>
              <a:rPr lang="en-CA" sz="1050" dirty="0">
                <a:hlinkClick r:id="rId23" action="ppaction://hlinksldjump"/>
              </a:rPr>
              <a:t> du cancer de </a:t>
            </a:r>
            <a:r>
              <a:rPr lang="en-CA" sz="1050" dirty="0" err="1">
                <a:hlinkClick r:id="rId23" action="ppaction://hlinksldjump"/>
              </a:rPr>
              <a:t>l’ovaire</a:t>
            </a:r>
            <a:r>
              <a:rPr lang="en-CA" sz="1050" dirty="0">
                <a:hlinkClick r:id="rId23" action="ppaction://hlinksldjump"/>
              </a:rPr>
              <a:t>, par </a:t>
            </a:r>
            <a:r>
              <a:rPr lang="en-CA" sz="1050" dirty="0" err="1">
                <a:hlinkClick r:id="rId23" action="ppaction://hlinksldjump"/>
              </a:rPr>
              <a:t>stade</a:t>
            </a:r>
            <a:r>
              <a:rPr lang="en-CA" sz="1050" dirty="0">
                <a:hlinkClick r:id="rId23" action="ppaction://hlinksldjump"/>
              </a:rPr>
              <a:t> au moment du diagnostic et par province, </a:t>
            </a:r>
            <a:r>
              <a:rPr lang="en-CA" sz="1050" dirty="0" err="1">
                <a:hlinkClick r:id="rId23" action="ppaction://hlinksldjump"/>
              </a:rPr>
              <a:t>normalisé</a:t>
            </a:r>
            <a:r>
              <a:rPr lang="en-CA" sz="1050" dirty="0">
                <a:hlinkClick r:id="rId23" action="ppaction://hlinksldjump"/>
              </a:rPr>
              <a:t> </a:t>
            </a:r>
            <a:r>
              <a:rPr lang="en-CA" sz="1050" dirty="0" err="1">
                <a:hlinkClick r:id="rId23" action="ppaction://hlinksldjump"/>
              </a:rPr>
              <a:t>selon</a:t>
            </a:r>
            <a:r>
              <a:rPr lang="en-CA" sz="1050" dirty="0">
                <a:hlinkClick r:id="rId23" action="ppaction://hlinksldjump"/>
              </a:rPr>
              <a:t> </a:t>
            </a:r>
            <a:r>
              <a:rPr lang="en-CA" sz="1050" dirty="0" err="1">
                <a:hlinkClick r:id="rId23" action="ppaction://hlinksldjump"/>
              </a:rPr>
              <a:t>l’âge</a:t>
            </a:r>
            <a:r>
              <a:rPr lang="en-CA" sz="1050" dirty="0">
                <a:hlinkClick r:id="rId23" action="ppaction://hlinksldjump"/>
              </a:rPr>
              <a:t> de la population </a:t>
            </a:r>
            <a:r>
              <a:rPr lang="en-CA" sz="1050" dirty="0" err="1">
                <a:hlinkClick r:id="rId23" action="ppaction://hlinksldjump"/>
              </a:rPr>
              <a:t>canadienne</a:t>
            </a:r>
            <a:r>
              <a:rPr lang="en-CA" sz="1050" dirty="0">
                <a:hlinkClick r:id="rId23" action="ppaction://hlinksldjump"/>
              </a:rPr>
              <a:t> en 2011 – </a:t>
            </a:r>
            <a:r>
              <a:rPr lang="en-CA" sz="1050" dirty="0" err="1">
                <a:hlinkClick r:id="rId23" action="ppaction://hlinksldjump"/>
              </a:rPr>
              <a:t>années</a:t>
            </a:r>
            <a:r>
              <a:rPr lang="en-CA" sz="1050" dirty="0">
                <a:hlinkClick r:id="rId23" action="ppaction://hlinksldjump"/>
              </a:rPr>
              <a:t> de diagnostic 2011 </a:t>
            </a:r>
            <a:r>
              <a:rPr lang="en-CA" sz="1050" dirty="0" err="1">
                <a:hlinkClick r:id="rId23" action="ppaction://hlinksldjump"/>
              </a:rPr>
              <a:t>à</a:t>
            </a:r>
            <a:r>
              <a:rPr lang="en-CA" sz="1050" dirty="0">
                <a:hlinkClick r:id="rId23" action="ppaction://hlinksldjump"/>
              </a:rPr>
              <a:t> 2013 </a:t>
            </a:r>
            <a:r>
              <a:rPr lang="en-CA" sz="1050" dirty="0" err="1">
                <a:hlinkClick r:id="rId23" action="ppaction://hlinksldjump"/>
              </a:rPr>
              <a:t>combinées</a:t>
            </a:r>
            <a:endParaRPr lang="en-CA" sz="1050" dirty="0"/>
          </a:p>
          <a:p>
            <a:pPr marL="742950" indent="-742950">
              <a:spcAft>
                <a:spcPts val="600"/>
              </a:spcAft>
              <a:buNone/>
              <a:tabLst>
                <a:tab pos="744538" algn="l"/>
              </a:tabLst>
            </a:pPr>
            <a:r>
              <a:rPr lang="en-CA" sz="1050" dirty="0">
                <a:hlinkClick r:id="rId24" action="ppaction://hlinksldjump"/>
              </a:rPr>
              <a:t>Figure 8.i	</a:t>
            </a:r>
            <a:r>
              <a:rPr lang="en-CA" sz="1050" dirty="0" err="1">
                <a:hlinkClick r:id="rId24" action="ppaction://hlinksldjump"/>
              </a:rPr>
              <a:t>Survie</a:t>
            </a:r>
            <a:r>
              <a:rPr lang="en-CA" sz="1050" dirty="0">
                <a:hlinkClick r:id="rId24" action="ppaction://hlinksldjump"/>
              </a:rPr>
              <a:t> </a:t>
            </a:r>
            <a:r>
              <a:rPr lang="en-CA" sz="1050" dirty="0" err="1">
                <a:hlinkClick r:id="rId24" action="ppaction://hlinksldjump"/>
              </a:rPr>
              <a:t>nette</a:t>
            </a:r>
            <a:r>
              <a:rPr lang="en-CA" sz="1050" dirty="0">
                <a:hlinkClick r:id="rId24" action="ppaction://hlinksldjump"/>
              </a:rPr>
              <a:t> </a:t>
            </a:r>
            <a:r>
              <a:rPr lang="en-CA" sz="1050" dirty="0" err="1">
                <a:hlinkClick r:id="rId24" action="ppaction://hlinksldjump"/>
              </a:rPr>
              <a:t>à</a:t>
            </a:r>
            <a:r>
              <a:rPr lang="en-CA" sz="1050" dirty="0">
                <a:hlinkClick r:id="rId24" action="ppaction://hlinksldjump"/>
              </a:rPr>
              <a:t> </a:t>
            </a:r>
            <a:r>
              <a:rPr lang="en-CA" sz="1050" dirty="0" err="1">
                <a:hlinkClick r:id="rId24" action="ppaction://hlinksldjump"/>
              </a:rPr>
              <a:t>cinq</a:t>
            </a:r>
            <a:r>
              <a:rPr lang="en-CA" sz="1050" dirty="0">
                <a:hlinkClick r:id="rId24" action="ppaction://hlinksldjump"/>
              </a:rPr>
              <a:t> </a:t>
            </a:r>
            <a:r>
              <a:rPr lang="en-CA" sz="1050" dirty="0" err="1">
                <a:hlinkClick r:id="rId24" action="ppaction://hlinksldjump"/>
              </a:rPr>
              <a:t>ans</a:t>
            </a:r>
            <a:r>
              <a:rPr lang="en-CA" sz="1050" dirty="0">
                <a:hlinkClick r:id="rId24" action="ppaction://hlinksldjump"/>
              </a:rPr>
              <a:t> par quintile de </a:t>
            </a:r>
            <a:r>
              <a:rPr lang="en-CA" sz="1050" dirty="0" err="1">
                <a:hlinkClick r:id="rId24" action="ppaction://hlinksldjump"/>
              </a:rPr>
              <a:t>revenu</a:t>
            </a:r>
            <a:r>
              <a:rPr lang="en-CA" sz="1050" dirty="0">
                <a:hlinkClick r:id="rId24" action="ppaction://hlinksldjump"/>
              </a:rPr>
              <a:t> du patient pour six cancers, </a:t>
            </a:r>
            <a:r>
              <a:rPr lang="en-CA" sz="1050" dirty="0" err="1">
                <a:hlinkClick r:id="rId24" action="ppaction://hlinksldjump"/>
              </a:rPr>
              <a:t>normalisée</a:t>
            </a:r>
            <a:r>
              <a:rPr lang="en-CA" sz="1050" dirty="0">
                <a:hlinkClick r:id="rId24" action="ppaction://hlinksldjump"/>
              </a:rPr>
              <a:t> </a:t>
            </a:r>
            <a:r>
              <a:rPr lang="en-CA" sz="1050" dirty="0" err="1">
                <a:hlinkClick r:id="rId24" action="ppaction://hlinksldjump"/>
              </a:rPr>
              <a:t>selon</a:t>
            </a:r>
            <a:r>
              <a:rPr lang="en-CA" sz="1050" dirty="0">
                <a:hlinkClick r:id="rId24" action="ppaction://hlinksldjump"/>
              </a:rPr>
              <a:t> </a:t>
            </a:r>
            <a:r>
              <a:rPr lang="en-CA" sz="1050" dirty="0" err="1">
                <a:hlinkClick r:id="rId24" action="ppaction://hlinksldjump"/>
              </a:rPr>
              <a:t>l’âge</a:t>
            </a:r>
            <a:r>
              <a:rPr lang="en-CA" sz="1050" dirty="0">
                <a:hlinkClick r:id="rId24" action="ppaction://hlinksldjump"/>
              </a:rPr>
              <a:t> — </a:t>
            </a:r>
            <a:r>
              <a:rPr lang="en-CA" sz="1050" dirty="0" err="1">
                <a:hlinkClick r:id="rId24" action="ppaction://hlinksldjump"/>
              </a:rPr>
              <a:t>années</a:t>
            </a:r>
            <a:r>
              <a:rPr lang="en-CA" sz="1050" dirty="0">
                <a:hlinkClick r:id="rId24" action="ppaction://hlinksldjump"/>
              </a:rPr>
              <a:t> de diagnostic 2004 </a:t>
            </a:r>
            <a:r>
              <a:rPr lang="en-CA" sz="1050" dirty="0" err="1">
                <a:hlinkClick r:id="rId24" action="ppaction://hlinksldjump"/>
              </a:rPr>
              <a:t>à</a:t>
            </a:r>
            <a:r>
              <a:rPr lang="en-CA" sz="1050" dirty="0">
                <a:hlinkClick r:id="rId24" action="ppaction://hlinksldjump"/>
              </a:rPr>
              <a:t> 2009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103681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_English_Figures8_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96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315200" cy="6400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2062</Words>
  <Application>Microsoft Office PowerPoint</Application>
  <PresentationFormat>On-screen Show (4:3)</PresentationFormat>
  <Paragraphs>62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accurate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Tina George</dc:creator>
  <cp:lastModifiedBy>Catherine Jan</cp:lastModifiedBy>
  <cp:revision>44</cp:revision>
  <dcterms:created xsi:type="dcterms:W3CDTF">2016-07-07T15:42:24Z</dcterms:created>
  <dcterms:modified xsi:type="dcterms:W3CDTF">2019-12-24T13:31:11Z</dcterms:modified>
</cp:coreProperties>
</file>