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76" y="96"/>
      </p:cViewPr>
      <p:guideLst>
        <p:guide orient="horz" pos="2203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1552-0DF6-5842-AC30-13E78EDCBF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1552-0DF6-5842-AC30-13E78EDCBFE1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1067-E1EB-8548-B2A1-5EAA33BB02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000" b="1" u="sng" dirty="0"/>
              <a:t>Cancer Stage in Performance Measurement</a:t>
            </a:r>
          </a:p>
          <a:p>
            <a:pPr marL="0" indent="0">
              <a:buNone/>
            </a:pPr>
            <a:r>
              <a:rPr lang="en-CA" sz="1200" dirty="0"/>
              <a:t>To use a hyperlink, right click on it and select ‘Open Hyperlink’, or begin a Slide Show and click on the link.</a:t>
            </a:r>
            <a:endParaRPr lang="en-CA" sz="1200" dirty="0" smtClean="0">
              <a:hlinkClick r:id="rId2" action="ppaction://hlinksldjump"/>
            </a:endParaRPr>
          </a:p>
          <a:p>
            <a:pPr>
              <a:buFont typeface="+mj-lt"/>
              <a:buAutoNum type="arabicPeriod"/>
            </a:pPr>
            <a:endParaRPr lang="en-CA" sz="1200" dirty="0">
              <a:hlinkClick r:id="rId2" action="ppaction://hlinksldjump"/>
            </a:endParaRPr>
          </a:p>
          <a:p>
            <a:pPr>
              <a:buFont typeface="+mj-lt"/>
              <a:buAutoNum type="arabicPeriod"/>
            </a:pPr>
            <a:r>
              <a:rPr lang="en-CA" sz="1200" dirty="0" smtClean="0">
                <a:hlinkClick r:id="rId2" action="ppaction://hlinksldjump"/>
              </a:rPr>
              <a:t>Percentage of incident cases for which stage data are available in provincial registries, four most common cancers and all cancers, by province, 2011 diagnosis year. </a:t>
            </a:r>
            <a:endParaRPr lang="en-CA" sz="1200" dirty="0" smtClean="0"/>
          </a:p>
          <a:p>
            <a:pPr>
              <a:buFont typeface="+mj-lt"/>
              <a:buAutoNum type="arabicPeriod"/>
            </a:pPr>
            <a:r>
              <a:rPr lang="en-CA" sz="1200" dirty="0" smtClean="0">
                <a:hlinkClick r:id="rId3" action="ppaction://hlinksldjump"/>
              </a:rPr>
              <a:t>Percentage of cases for which stage is unknown, by disease site and province, 2010 and 2011 diagnosis years.</a:t>
            </a:r>
            <a:endParaRPr lang="en-CA" sz="1200" dirty="0" smtClean="0"/>
          </a:p>
          <a:p>
            <a:pPr>
              <a:buFont typeface="+mj-lt"/>
              <a:buAutoNum type="arabicPeriod"/>
            </a:pPr>
            <a:r>
              <a:rPr lang="en-CA" sz="1200" dirty="0" smtClean="0">
                <a:hlinkClick r:id="rId4" action="ppaction://hlinksldjump"/>
              </a:rPr>
              <a:t>Incidence rates for breast cancer in women, by stage at diagnosis, by province, age-standardized to the 2011 population, 2010 diagnosis year.</a:t>
            </a:r>
            <a:endParaRPr lang="en-CA" sz="1200" dirty="0" smtClean="0"/>
          </a:p>
          <a:p>
            <a:pPr>
              <a:buFont typeface="+mj-lt"/>
              <a:buAutoNum type="arabicPeriod"/>
            </a:pPr>
            <a:r>
              <a:rPr lang="en-CA" sz="1200" dirty="0" smtClean="0">
                <a:hlinkClick r:id="rId5" action="ppaction://hlinksldjump"/>
              </a:rPr>
              <a:t>Incidence rates for colorectal cancer, </a:t>
            </a:r>
            <a:r>
              <a:rPr lang="en-CA" sz="1200" dirty="0">
                <a:hlinkClick r:id="rId5" action="ppaction://hlinksldjump"/>
              </a:rPr>
              <a:t>by stage at diagnosis, by province, age-standardized to the 2011 population, 2010 diagnosis year</a:t>
            </a:r>
            <a:r>
              <a:rPr lang="en-CA" sz="1200" dirty="0" smtClean="0">
                <a:hlinkClick r:id="rId5" action="ppaction://hlinksldjump"/>
              </a:rPr>
              <a:t>.</a:t>
            </a:r>
            <a:endParaRPr lang="en-CA" sz="1200" dirty="0" smtClean="0"/>
          </a:p>
          <a:p>
            <a:pPr>
              <a:buFont typeface="+mj-lt"/>
              <a:buAutoNum type="arabicPeriod"/>
            </a:pPr>
            <a:r>
              <a:rPr lang="en-CA" sz="1200" dirty="0">
                <a:hlinkClick r:id="rId6" action="ppaction://hlinksldjump"/>
              </a:rPr>
              <a:t>Incidence rates for </a:t>
            </a:r>
            <a:r>
              <a:rPr lang="en-CA" sz="1200" dirty="0" smtClean="0">
                <a:hlinkClick r:id="rId6" action="ppaction://hlinksldjump"/>
              </a:rPr>
              <a:t>prostate </a:t>
            </a:r>
            <a:r>
              <a:rPr lang="en-CA" sz="1200" dirty="0">
                <a:hlinkClick r:id="rId6" action="ppaction://hlinksldjump"/>
              </a:rPr>
              <a:t>cancer, by stage at diagnosis, by province, age-standardized to the 2011 population, 2010 diagnosis year</a:t>
            </a:r>
            <a:r>
              <a:rPr lang="en-CA" sz="1200" dirty="0" smtClean="0">
                <a:hlinkClick r:id="rId6" action="ppaction://hlinksldjump"/>
              </a:rPr>
              <a:t>.</a:t>
            </a:r>
            <a:endParaRPr lang="en-CA" sz="1200" dirty="0" smtClean="0"/>
          </a:p>
          <a:p>
            <a:pPr>
              <a:buFont typeface="+mj-lt"/>
              <a:buAutoNum type="arabicPeriod"/>
            </a:pPr>
            <a:r>
              <a:rPr lang="en-CA" sz="1200" dirty="0">
                <a:hlinkClick r:id="rId7" action="ppaction://hlinksldjump"/>
              </a:rPr>
              <a:t>Incidence rates for </a:t>
            </a:r>
            <a:r>
              <a:rPr lang="en-CA" sz="1200" dirty="0" smtClean="0">
                <a:hlinkClick r:id="rId7" action="ppaction://hlinksldjump"/>
              </a:rPr>
              <a:t>lung </a:t>
            </a:r>
            <a:r>
              <a:rPr lang="en-CA" sz="1200" dirty="0">
                <a:hlinkClick r:id="rId7" action="ppaction://hlinksldjump"/>
              </a:rPr>
              <a:t>cancer, by stage at diagnosis, by province, age-standardized to the 2011 population, 2010 diagnosis year.</a:t>
            </a:r>
            <a:endParaRPr lang="en-CA" sz="1200" dirty="0"/>
          </a:p>
          <a:p>
            <a:pPr>
              <a:buFont typeface="+mj-lt"/>
              <a:buAutoNum type="arabicPeriod"/>
            </a:pPr>
            <a:r>
              <a:rPr lang="en-CA" sz="1200" dirty="0" smtClean="0">
                <a:hlinkClick r:id="rId8" action="ppaction://hlinksldjump"/>
              </a:rPr>
              <a:t>Percentage of invasive breast cancer cases (women aged ≥ 20) diagnosed as triple negative (ER,PR,HER2), by province, 2010 diagnosis year.</a:t>
            </a:r>
            <a:endParaRPr lang="en-CA" sz="1200" dirty="0" smtClean="0"/>
          </a:p>
          <a:p>
            <a:pPr>
              <a:buFont typeface="+mj-lt"/>
              <a:buAutoNum type="arabicPeriod"/>
            </a:pPr>
            <a:r>
              <a:rPr lang="en-CA" sz="1200" dirty="0" smtClean="0">
                <a:hlinkClick r:id="rId9" action="ppaction://hlinksldjump"/>
              </a:rPr>
              <a:t>Distribution of non-metastatic prostate cancer cases (men aged ≥ 20) by risk category, by province, 2010 diagnosis year.</a:t>
            </a:r>
            <a:endParaRPr lang="en-CA" sz="1200" dirty="0" smtClean="0"/>
          </a:p>
          <a:p>
            <a:pPr>
              <a:buFont typeface="+mj-lt"/>
              <a:buAutoNum type="arabicPeriod"/>
            </a:pPr>
            <a:r>
              <a:rPr lang="en-CA" sz="1200" dirty="0" smtClean="0">
                <a:hlinkClick r:id="rId10" action="ppaction://hlinksldjump"/>
              </a:rPr>
              <a:t>Percentage of invasive rectal cancer resections (patients aged ≥ 20) with a positive circumferential margin, by province, 2010 diagnosis year.</a:t>
            </a:r>
            <a:endParaRPr lang="en-CA" sz="1200" dirty="0"/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10368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00" y="738000"/>
            <a:ext cx="5565648" cy="4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69" y="736811"/>
            <a:ext cx="5565648" cy="51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00" y="738000"/>
            <a:ext cx="5565648" cy="49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00" y="738000"/>
            <a:ext cx="5565648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00" y="738000"/>
            <a:ext cx="5565648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00" y="738000"/>
            <a:ext cx="5565648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00" y="738000"/>
            <a:ext cx="5565648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00" y="738000"/>
            <a:ext cx="5565648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00" y="738000"/>
            <a:ext cx="5565648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253</Words>
  <Application>Microsoft Office PowerPoint</Application>
  <PresentationFormat>Affichage à l'écran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accurate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 George</dc:creator>
  <cp:lastModifiedBy>michel jan</cp:lastModifiedBy>
  <cp:revision>30</cp:revision>
  <dcterms:created xsi:type="dcterms:W3CDTF">2014-04-08T13:58:05Z</dcterms:created>
  <dcterms:modified xsi:type="dcterms:W3CDTF">2019-11-04T14:40:54Z</dcterms:modified>
</cp:coreProperties>
</file>