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87"/>
  </p:notesMasterIdLst>
  <p:handoutMasterIdLst>
    <p:handoutMasterId r:id="rId88"/>
  </p:handoutMasterIdLst>
  <p:sldIdLst>
    <p:sldId id="267" r:id="rId3"/>
    <p:sldId id="263" r:id="rId4"/>
    <p:sldId id="268" r:id="rId5"/>
    <p:sldId id="265" r:id="rId6"/>
    <p:sldId id="271" r:id="rId7"/>
    <p:sldId id="270" r:id="rId8"/>
    <p:sldId id="272" r:id="rId9"/>
    <p:sldId id="276" r:id="rId10"/>
    <p:sldId id="277" r:id="rId11"/>
    <p:sldId id="278" r:id="rId12"/>
    <p:sldId id="279" r:id="rId13"/>
    <p:sldId id="280" r:id="rId14"/>
    <p:sldId id="281" r:id="rId15"/>
    <p:sldId id="282" r:id="rId16"/>
    <p:sldId id="283" r:id="rId17"/>
    <p:sldId id="284" r:id="rId18"/>
    <p:sldId id="285" r:id="rId19"/>
    <p:sldId id="286" r:id="rId20"/>
    <p:sldId id="289" r:id="rId21"/>
    <p:sldId id="292"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87"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7" r:id="rId52"/>
    <p:sldId id="348" r:id="rId53"/>
    <p:sldId id="349" r:id="rId54"/>
    <p:sldId id="380" r:id="rId55"/>
    <p:sldId id="381"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82" r:id="rId71"/>
    <p:sldId id="365" r:id="rId72"/>
    <p:sldId id="366" r:id="rId73"/>
    <p:sldId id="383" r:id="rId74"/>
    <p:sldId id="367" r:id="rId75"/>
    <p:sldId id="368" r:id="rId76"/>
    <p:sldId id="375" r:id="rId77"/>
    <p:sldId id="376" r:id="rId78"/>
    <p:sldId id="377" r:id="rId79"/>
    <p:sldId id="378" r:id="rId80"/>
    <p:sldId id="379" r:id="rId81"/>
    <p:sldId id="384" r:id="rId82"/>
    <p:sldId id="385" r:id="rId83"/>
    <p:sldId id="374" r:id="rId84"/>
    <p:sldId id="386" r:id="rId85"/>
    <p:sldId id="266" r:id="rId8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8656B"/>
    <a:srgbClr val="4F80A2"/>
    <a:srgbClr val="54B1AD"/>
    <a:srgbClr val="003CA6"/>
    <a:srgbClr val="F68C2C"/>
    <a:srgbClr val="009E7C"/>
    <a:srgbClr val="01B4DE"/>
    <a:srgbClr val="FAAB1B"/>
    <a:srgbClr val="005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8"/>
    <p:restoredTop sz="66851"/>
  </p:normalViewPr>
  <p:slideViewPr>
    <p:cSldViewPr snapToGrid="0" snapToObjects="1">
      <p:cViewPr varScale="1">
        <p:scale>
          <a:sx n="26" d="100"/>
          <a:sy n="26" d="100"/>
        </p:scale>
        <p:origin x="1728" y="24"/>
      </p:cViewPr>
      <p:guideLst/>
    </p:cSldViewPr>
  </p:slideViewPr>
  <p:notesTextViewPr>
    <p:cViewPr>
      <p:scale>
        <a:sx n="90" d="100"/>
        <a:sy n="90" d="100"/>
      </p:scale>
      <p:origin x="0" y="0"/>
    </p:cViewPr>
  </p:notesTextViewPr>
  <p:notesViewPr>
    <p:cSldViewPr snapToGrid="0" snapToObjects="1">
      <p:cViewPr varScale="1">
        <p:scale>
          <a:sx n="170" d="100"/>
          <a:sy n="170" d="100"/>
        </p:scale>
        <p:origin x="12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68958-E55C-E042-AB04-65AD8D08C46C}" type="datetimeFigureOut">
              <a:rPr lang="en-US"/>
              <a:t>11/28/2018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BA19E4-8F94-924B-A8B4-A301861FC822}" type="slidenum">
              <a:rPr/>
              <a:t>‹#›</a:t>
            </a:fld>
            <a:endParaRPr lang="en-US" dirty="0"/>
          </a:p>
        </p:txBody>
      </p:sp>
    </p:spTree>
    <p:extLst>
      <p:ext uri="{BB962C8B-B14F-4D97-AF65-F5344CB8AC3E}">
        <p14:creationId xmlns:p14="http://schemas.microsoft.com/office/powerpoint/2010/main" val="58376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761067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726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Krueger H, Andres E.N., Koot J.M., Reilly B.D. The economic burden of cancers attributable to tobacco smoking, excess weight, alcohol use, and physical inactivity in Canada. </a:t>
            </a:r>
            <a:r>
              <a:rPr lang="fr-CA" sz="2400" b="0" i="1" dirty="0">
                <a:solidFill>
                  <a:srgbClr val="000000"/>
                </a:solidFill>
              </a:rPr>
              <a:t>Curr</a:t>
            </a:r>
            <a:r>
              <a:rPr lang="fr-CA" sz="2400" b="0" i="0" dirty="0">
                <a:solidFill>
                  <a:srgbClr val="000000"/>
                </a:solidFill>
              </a:rPr>
              <a:t> </a:t>
            </a:r>
            <a:r>
              <a:rPr lang="fr-CA" sz="2400" b="0" i="1" dirty="0">
                <a:solidFill>
                  <a:srgbClr val="000000"/>
                </a:solidFill>
              </a:rPr>
              <a:t>Oncol</a:t>
            </a:r>
            <a:r>
              <a:rPr lang="fr-CA" sz="2400" b="0" i="0" dirty="0">
                <a:solidFill>
                  <a:srgbClr val="000000"/>
                </a:solidFill>
              </a:rPr>
              <a:t>. 2016; 23 (4): 241-249.</a:t>
            </a:r>
          </a:p>
          <a:p>
            <a:endParaRPr lang="en-CA" altLang="en-US" dirty="0"/>
          </a:p>
        </p:txBody>
      </p:sp>
    </p:spTree>
    <p:extLst>
      <p:ext uri="{BB962C8B-B14F-4D97-AF65-F5344CB8AC3E}">
        <p14:creationId xmlns:p14="http://schemas.microsoft.com/office/powerpoint/2010/main" val="122639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Liu J, Chadder J, Fung S, G Lockwood, Rahal R, Halligan M, Mowat D, Bryant H. Smoking behaviours of current cancer patients in Canada. </a:t>
            </a:r>
            <a:r>
              <a:rPr lang="fr-CA" sz="2400" b="0" i="1" dirty="0">
                <a:solidFill>
                  <a:srgbClr val="000000"/>
                </a:solidFill>
              </a:rPr>
              <a:t>Current Oncology</a:t>
            </a:r>
            <a:r>
              <a:rPr lang="fr-CA" sz="2400" b="0" i="0" dirty="0">
                <a:solidFill>
                  <a:srgbClr val="000000"/>
                </a:solidFill>
              </a:rPr>
              <a:t> 2016; 23(3):201-203.</a:t>
            </a:r>
          </a:p>
        </p:txBody>
      </p:sp>
    </p:spTree>
    <p:extLst>
      <p:ext uri="{BB962C8B-B14F-4D97-AF65-F5344CB8AC3E}">
        <p14:creationId xmlns:p14="http://schemas.microsoft.com/office/powerpoint/2010/main" val="2131541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Graham W, Toll B, Tami-Maury I, Gritz ER. Cancer prevention: Tobacco dependence and its treatment. </a:t>
            </a:r>
            <a:r>
              <a:rPr lang="fr-CA" dirty="0">
                <a:solidFill>
                  <a:srgbClr val="000000"/>
                </a:solidFill>
              </a:rPr>
              <a:t>D</a:t>
            </a:r>
            <a:r>
              <a:rPr lang="fr-CA" sz="2400" b="0" i="0" dirty="0">
                <a:solidFill>
                  <a:srgbClr val="000000"/>
                </a:solidFill>
              </a:rPr>
              <a:t>ans : DeVita, Hellman, and Rosenberg’s Cancer: Principles &amp; Practice of Oncology, 10th. </a:t>
            </a:r>
            <a:r>
              <a:rPr lang="fr-CA" dirty="0" err="1">
                <a:solidFill>
                  <a:srgbClr val="000000"/>
                </a:solidFill>
              </a:rPr>
              <a:t>Éds</a:t>
            </a:r>
            <a:r>
              <a:rPr lang="fr-CA" sz="2400" b="0" i="0" dirty="0">
                <a:solidFill>
                  <a:srgbClr val="000000"/>
                </a:solidFill>
              </a:rPr>
              <a:t> VT DeVita, Jr., TS Lawrence, SA Rosenberg. Lippincott Williams &amp; Wilkins: Philadelphie. 2014.</a:t>
            </a:r>
          </a:p>
        </p:txBody>
      </p:sp>
    </p:spTree>
    <p:extLst>
      <p:ext uri="{BB962C8B-B14F-4D97-AF65-F5344CB8AC3E}">
        <p14:creationId xmlns:p14="http://schemas.microsoft.com/office/powerpoint/2010/main" val="82525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U.S. Department of Health and Human Services. The Health Consequences of Smoking – 50 years of Progress: A Report of the Surgeon General. Atlanta : U.S. Department of Health and Human Services. Centers for Disease Control and Prevention, National Center for Chronic Disease Prevention and Health Promotion, Office on Smoking and Health; 2014. </a:t>
            </a:r>
          </a:p>
        </p:txBody>
      </p:sp>
    </p:spTree>
    <p:extLst>
      <p:ext uri="{BB962C8B-B14F-4D97-AF65-F5344CB8AC3E}">
        <p14:creationId xmlns:p14="http://schemas.microsoft.com/office/powerpoint/2010/main" val="25267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Graham W, Toll B, Tami-Maury I, Gritz ER. Cancer prevention: Tobacco dependence and its treatment. </a:t>
            </a:r>
            <a:r>
              <a:rPr lang="fr-CA" dirty="0">
                <a:solidFill>
                  <a:srgbClr val="000000"/>
                </a:solidFill>
              </a:rPr>
              <a:t>Dans </a:t>
            </a:r>
            <a:r>
              <a:rPr lang="fr-CA" sz="2400" b="0" i="0" dirty="0">
                <a:solidFill>
                  <a:srgbClr val="000000"/>
                </a:solidFill>
              </a:rPr>
              <a:t>: DeVita, Hellman, and Rosenberg’s Cancer: Principles &amp; Practice of Oncology, 10th. </a:t>
            </a:r>
            <a:r>
              <a:rPr lang="fr-CA" sz="2400" b="0" i="0" dirty="0" err="1">
                <a:solidFill>
                  <a:srgbClr val="000000"/>
                </a:solidFill>
              </a:rPr>
              <a:t>Éds</a:t>
            </a:r>
            <a:r>
              <a:rPr lang="fr-CA" sz="2400" b="0" i="0" dirty="0">
                <a:solidFill>
                  <a:srgbClr val="000000"/>
                </a:solidFill>
              </a:rPr>
              <a:t> VT DeVita, Jr., TS Lawrence, SA Rosenberg. Lippincott Williams &amp; Wilkins: Philadelphia. 2014.</a:t>
            </a: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U.S. Department of Health and Human Services. The Health Consequences of Smoking – 50 years of Progress: A Report of the Surgeon General. Atlanta : U.S. Department of Health and Human Services. Centers for Disease Control and Prevention, National Center for Chronic Disease Prevention and Health Promotion, Office on Smoking and Health; 2014. </a:t>
            </a:r>
          </a:p>
        </p:txBody>
      </p:sp>
    </p:spTree>
    <p:extLst>
      <p:ext uri="{BB962C8B-B14F-4D97-AF65-F5344CB8AC3E}">
        <p14:creationId xmlns:p14="http://schemas.microsoft.com/office/powerpoint/2010/main" val="34475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Graham W, Toll B, Tami-Maury I, Gritz ER. Cancer prevention: Tobacco dependence and its treatment. Dans : DeVita, Hellman, and Rosenberg’s Cancer: Principles &amp; Practice of Oncology, 10th. </a:t>
            </a:r>
            <a:r>
              <a:rPr lang="fr-CA" dirty="0" err="1">
                <a:solidFill>
                  <a:srgbClr val="000000"/>
                </a:solidFill>
              </a:rPr>
              <a:t>É</a:t>
            </a:r>
            <a:r>
              <a:rPr lang="fr-CA" sz="2400" b="0" i="0" dirty="0" err="1">
                <a:solidFill>
                  <a:srgbClr val="000000"/>
                </a:solidFill>
              </a:rPr>
              <a:t>ds</a:t>
            </a:r>
            <a:r>
              <a:rPr lang="fr-CA" sz="2400" b="0" i="0" dirty="0">
                <a:solidFill>
                  <a:srgbClr val="000000"/>
                </a:solidFill>
              </a:rPr>
              <a:t> VT DeVita, Jr., TS Lawrence, SA Rosenberg. Lippincott Williams &amp; Wilkins: Philadelphia. 2014.</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U.S. Department of Health and Human Services. The Health Consequences of Smoking – 50 years of Progress: A Report of the Surgeon General. Atlanta : U.S. Department of Health and Human Services. Centers for Disease Control and Prevention, National Center for Chronic Disease Prevention and Health Promotion, Office on Smoking and Health; 2014. </a:t>
            </a:r>
          </a:p>
        </p:txBody>
      </p:sp>
    </p:spTree>
    <p:extLst>
      <p:ext uri="{BB962C8B-B14F-4D97-AF65-F5344CB8AC3E}">
        <p14:creationId xmlns:p14="http://schemas.microsoft.com/office/powerpoint/2010/main" val="147801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Graham W, Toll B, Tami-Maury I, Gritz ER. Cancer prevention: Tobacco dependence and its treatment. </a:t>
            </a:r>
            <a:r>
              <a:rPr lang="fr-CA" dirty="0">
                <a:solidFill>
                  <a:srgbClr val="000000"/>
                </a:solidFill>
              </a:rPr>
              <a:t>Dans </a:t>
            </a:r>
            <a:r>
              <a:rPr lang="fr-CA" sz="2400" b="0" i="0" dirty="0">
                <a:solidFill>
                  <a:srgbClr val="000000"/>
                </a:solidFill>
              </a:rPr>
              <a:t>: DeVita, Hellman, and Rosenberg’s Cancer: Principles &amp; Practice of Oncology, 10th. </a:t>
            </a:r>
            <a:r>
              <a:rPr lang="fr-CA" sz="2400" b="0" i="0" dirty="0" err="1">
                <a:solidFill>
                  <a:srgbClr val="000000"/>
                </a:solidFill>
              </a:rPr>
              <a:t>Éds</a:t>
            </a:r>
            <a:r>
              <a:rPr lang="fr-CA" sz="2400" b="0" i="0" dirty="0">
                <a:solidFill>
                  <a:srgbClr val="000000"/>
                </a:solidFill>
              </a:rPr>
              <a:t> VT DeVita, Jr., TS Lawrence, SA Rosenberg. Lippincott Williams &amp; Wilkins: Philadelphia. 2014.</a:t>
            </a:r>
          </a:p>
        </p:txBody>
      </p:sp>
    </p:spTree>
    <p:extLst>
      <p:ext uri="{BB962C8B-B14F-4D97-AF65-F5344CB8AC3E}">
        <p14:creationId xmlns:p14="http://schemas.microsoft.com/office/powerpoint/2010/main" val="39358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1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196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525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t>Sources des données :</a:t>
            </a:r>
          </a:p>
          <a:p>
            <a:r>
              <a:rPr lang="fr-CA" sz="2400" b="0" i="0" dirty="0"/>
              <a:t>Lucchiari C, Masiero M, Botturi A, Pravettoni G. Helping patients to reduce tobacco consumption in oncology: a narrative review. </a:t>
            </a:r>
            <a:r>
              <a:rPr lang="fr-CA" sz="2400" b="0" i="1" dirty="0"/>
              <a:t>Springerplus</a:t>
            </a:r>
            <a:r>
              <a:rPr lang="fr-CA" sz="2400" b="0" i="0" dirty="0"/>
              <a:t> 2016;5:1136.</a:t>
            </a:r>
          </a:p>
          <a:p>
            <a:endParaRPr lang="en-CA" dirty="0">
              <a:latin typeface="Calibri" charset="0"/>
              <a:ea typeface="MS PGothic" charset="0"/>
            </a:endParaRPr>
          </a:p>
          <a:p>
            <a:r>
              <a:rPr lang="fr-CA" sz="2400" b="0" i="0" dirty="0"/>
              <a:t>U.S. Department of Health and Human Services (HHS). The Health Consequences of Smoking: 50 Years of Progress. A Report of the Surgeon General. Atlanta, GA : U.S. Department of Health and Human Services, Centers for Disease Control and Prevention, National Center for Chronic Disease Prevention and Health Promotion, Office on Smoking and Health, 2014.</a:t>
            </a:r>
          </a:p>
          <a:p>
            <a:endParaRPr lang="en-CA" dirty="0">
              <a:latin typeface="Calibri" charset="0"/>
              <a:ea typeface="MS PGothic" charset="0"/>
            </a:endParaRPr>
          </a:p>
          <a:p>
            <a:r>
              <a:rPr lang="fr-CA" sz="2400" b="0" i="0" dirty="0"/>
              <a:t>Liu J, Chadder J, Fung S, G Lockwood, Rahal R, Halligan M, Mowat D, Bryant H. Smoking behaviours of current cancer patients in Canada. </a:t>
            </a:r>
            <a:r>
              <a:rPr lang="fr-CA" sz="2400" b="0" i="1" dirty="0"/>
              <a:t>Current Oncology</a:t>
            </a:r>
            <a:r>
              <a:rPr lang="fr-CA" sz="2400" b="0" i="0" dirty="0"/>
              <a:t> 2016; 23(3):201-203.</a:t>
            </a:r>
          </a:p>
          <a:p>
            <a:endParaRPr lang="en-CA" dirty="0">
              <a:latin typeface="Calibri" charset="0"/>
              <a:ea typeface="MS PGothic" charset="0"/>
            </a:endParaRPr>
          </a:p>
          <a:p>
            <a:r>
              <a:rPr lang="fr-CA" sz="2400" b="0" i="0" dirty="0"/>
              <a:t>Li WHC, Chan SSC, Wang KMP, Lam TH. Helping cancer patients quit smoking by increasing their risk perception: a study protocol of a cluster randomized controlled trial. </a:t>
            </a:r>
            <a:r>
              <a:rPr lang="fr-CA" sz="2400" b="0" i="1" dirty="0"/>
              <a:t>BMC</a:t>
            </a:r>
            <a:r>
              <a:rPr lang="fr-CA" sz="2400" b="0" i="0" dirty="0"/>
              <a:t> </a:t>
            </a:r>
            <a:r>
              <a:rPr lang="fr-CA" sz="2400" b="0" i="1" dirty="0"/>
              <a:t>Cancer</a:t>
            </a:r>
            <a:r>
              <a:rPr lang="fr-CA" sz="2400" b="0" i="0" dirty="0"/>
              <a:t> 2015;15:490.</a:t>
            </a:r>
          </a:p>
          <a:p>
            <a:endParaRPr lang="en-CA" dirty="0">
              <a:latin typeface="Calibri" charset="0"/>
              <a:ea typeface="MS PGothic" charset="0"/>
            </a:endParaRPr>
          </a:p>
          <a:p>
            <a:r>
              <a:rPr lang="fr-CA" sz="2400" b="0" i="0" dirty="0"/>
              <a:t>Warren GW, Ward KD. Integration of tobacco cessation services into multidisciplinary lung cancer care: rationale, state of the art, and future directions. </a:t>
            </a:r>
            <a:r>
              <a:rPr lang="fr-CA" sz="2400" b="0" i="1" dirty="0"/>
              <a:t>Transl</a:t>
            </a:r>
            <a:r>
              <a:rPr lang="fr-CA" sz="2400" b="0" i="0" dirty="0"/>
              <a:t> </a:t>
            </a:r>
            <a:r>
              <a:rPr lang="fr-CA" sz="2400" b="0" i="1" dirty="0"/>
              <a:t>Lung</a:t>
            </a:r>
            <a:r>
              <a:rPr lang="fr-CA" sz="2400" b="0" i="0" dirty="0"/>
              <a:t> </a:t>
            </a:r>
            <a:r>
              <a:rPr lang="fr-CA" sz="2400" b="0" i="1" dirty="0"/>
              <a:t>Cancer</a:t>
            </a:r>
            <a:r>
              <a:rPr lang="fr-CA" sz="2400" b="0" i="0" dirty="0"/>
              <a:t> </a:t>
            </a:r>
            <a:r>
              <a:rPr lang="fr-CA" sz="2400" b="0" i="1" dirty="0"/>
              <a:t>Res</a:t>
            </a:r>
            <a:r>
              <a:rPr lang="fr-CA" sz="2400" b="0" i="0" dirty="0"/>
              <a:t> 2015;4:339-52.</a:t>
            </a:r>
          </a:p>
        </p:txBody>
      </p:sp>
    </p:spTree>
    <p:extLst>
      <p:ext uri="{BB962C8B-B14F-4D97-AF65-F5344CB8AC3E}">
        <p14:creationId xmlns:p14="http://schemas.microsoft.com/office/powerpoint/2010/main" val="842352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34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206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9801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9852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8160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4876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Krueger H, Andres E.N., Koot J.M., Reilly B.D. The economic burden of cancers attributable to tobacco smoking, excess weight, alcohol use, and physical inactivity in Canada. </a:t>
            </a:r>
            <a:r>
              <a:rPr lang="fr-CA" sz="2400" b="0" i="1" dirty="0">
                <a:solidFill>
                  <a:srgbClr val="000000"/>
                </a:solidFill>
              </a:rPr>
              <a:t>Curr</a:t>
            </a:r>
            <a:r>
              <a:rPr lang="fr-CA" sz="2400" b="0" i="0" dirty="0">
                <a:solidFill>
                  <a:srgbClr val="000000"/>
                </a:solidFill>
              </a:rPr>
              <a:t> </a:t>
            </a:r>
            <a:r>
              <a:rPr lang="fr-CA" sz="2400" b="0" i="1" dirty="0">
                <a:solidFill>
                  <a:srgbClr val="000000"/>
                </a:solidFill>
              </a:rPr>
              <a:t>Oncol</a:t>
            </a:r>
            <a:r>
              <a:rPr lang="fr-CA" sz="2400" b="0" i="0" dirty="0">
                <a:solidFill>
                  <a:srgbClr val="000000"/>
                </a:solidFill>
              </a:rPr>
              <a:t>. 2016; 23 (4): 241-249.</a:t>
            </a:r>
          </a:p>
        </p:txBody>
      </p:sp>
    </p:spTree>
    <p:extLst>
      <p:ext uri="{BB962C8B-B14F-4D97-AF65-F5344CB8AC3E}">
        <p14:creationId xmlns:p14="http://schemas.microsoft.com/office/powerpoint/2010/main" val="29859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Liu J, Chadder J, Fung S, G Lockwood, Rahal R, Halligan M, Mowat D, Bryant H. Smoking behaviours of current cancer patients in Canada. </a:t>
            </a:r>
            <a:r>
              <a:rPr lang="fr-CA" sz="2400" b="0" i="1" dirty="0">
                <a:solidFill>
                  <a:srgbClr val="000000"/>
                </a:solidFill>
              </a:rPr>
              <a:t>Current Oncology</a:t>
            </a:r>
            <a:r>
              <a:rPr lang="fr-CA" sz="2400" b="0" i="0" dirty="0">
                <a:solidFill>
                  <a:srgbClr val="000000"/>
                </a:solidFill>
              </a:rPr>
              <a:t> 2016; 23(3):201-203.</a:t>
            </a:r>
          </a:p>
          <a:p>
            <a:endParaRPr lang="en-US" altLang="en-US" dirty="0"/>
          </a:p>
          <a:p>
            <a:r>
              <a:rPr lang="fr-CA" sz="2400" b="0" i="0" dirty="0">
                <a:solidFill>
                  <a:srgbClr val="000000"/>
                </a:solidFill>
              </a:rPr>
              <a:t>Park ER, Japuntich SJ, Rigotti NA, et coll. A snapshot of smokers after lung and colorectal cancer diagnosis. </a:t>
            </a:r>
            <a:r>
              <a:rPr lang="fr-CA" sz="2400" b="0" i="1" dirty="0">
                <a:solidFill>
                  <a:srgbClr val="000000"/>
                </a:solidFill>
              </a:rPr>
              <a:t>Cancer</a:t>
            </a:r>
            <a:r>
              <a:rPr lang="fr-CA" sz="2400" b="0" i="0" dirty="0">
                <a:solidFill>
                  <a:srgbClr val="000000"/>
                </a:solidFill>
              </a:rPr>
              <a:t>. Jun 15 2012;118(12):3153-3164.</a:t>
            </a:r>
          </a:p>
        </p:txBody>
      </p:sp>
    </p:spTree>
    <p:extLst>
      <p:ext uri="{BB962C8B-B14F-4D97-AF65-F5344CB8AC3E}">
        <p14:creationId xmlns:p14="http://schemas.microsoft.com/office/powerpoint/2010/main" val="253158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Burris JL, Studts JL, DeRosa AP, Ostroff JS. Systematic Review of Tobacco Use after Lung or Head/Neck Cancer Diagnosis: Results and Recommendations for Future Research. </a:t>
            </a:r>
            <a:r>
              <a:rPr lang="fr-CA" sz="2400" b="0" i="1" dirty="0">
                <a:solidFill>
                  <a:srgbClr val="000000"/>
                </a:solidFill>
              </a:rPr>
              <a:t>Cancer Epidemiol Biomarkers Prev</a:t>
            </a:r>
            <a:r>
              <a:rPr lang="fr-CA" sz="2400" b="0" i="0" dirty="0">
                <a:solidFill>
                  <a:srgbClr val="000000"/>
                </a:solidFill>
              </a:rPr>
              <a:t>. Oct 2015;24(10):1450-1461.</a:t>
            </a:r>
          </a:p>
          <a:p>
            <a:endParaRPr lang="en-CA" altLang="en-US" dirty="0"/>
          </a:p>
          <a:p>
            <a:r>
              <a:rPr lang="fr-CA" sz="2400" b="0" i="0" dirty="0">
                <a:solidFill>
                  <a:srgbClr val="000000"/>
                </a:solidFill>
              </a:rPr>
              <a:t>Fujisawa D, Umezawa S, Basaki-Tange A, Fujimori M, Miyashita M. Smoking status, service use and associated factors among Japanese cancer survivors--a web-based survey. </a:t>
            </a:r>
            <a:r>
              <a:rPr lang="fr-CA" sz="2400" b="0" i="1" dirty="0">
                <a:solidFill>
                  <a:srgbClr val="000000"/>
                </a:solidFill>
              </a:rPr>
              <a:t>Supportive Care In Cancer </a:t>
            </a:r>
            <a:r>
              <a:rPr lang="fr-CA" sz="2400" b="0" i="0" dirty="0">
                <a:solidFill>
                  <a:srgbClr val="000000"/>
                </a:solidFill>
              </a:rPr>
              <a:t>: revue officielle de la Multinational Association Of Supportive Care In Cancer. 2014;22(12):3125-3134.</a:t>
            </a:r>
          </a:p>
          <a:p>
            <a:endParaRPr lang="en-CA" altLang="en-US" dirty="0"/>
          </a:p>
          <a:p>
            <a:r>
              <a:rPr lang="fr-CA" sz="2400" b="0" i="0" dirty="0">
                <a:solidFill>
                  <a:srgbClr val="000000"/>
                </a:solidFill>
              </a:rPr>
              <a:t>Park ER, Japuntich SJ, Rigotti NA, et coll. A snapshot of smokers after lung and colorectal cancer diagnosis. </a:t>
            </a:r>
            <a:r>
              <a:rPr lang="fr-CA" sz="2400" b="0" i="1" dirty="0">
                <a:solidFill>
                  <a:srgbClr val="000000"/>
                </a:solidFill>
              </a:rPr>
              <a:t>Cancer</a:t>
            </a:r>
            <a:r>
              <a:rPr lang="fr-CA" sz="2400" b="0" i="0" dirty="0">
                <a:solidFill>
                  <a:srgbClr val="000000"/>
                </a:solidFill>
              </a:rPr>
              <a:t>. Jun 15 2012;118(12):3153-3164.</a:t>
            </a:r>
          </a:p>
          <a:p>
            <a:endParaRPr lang="en-CA" altLang="en-US" dirty="0"/>
          </a:p>
          <a:p>
            <a:r>
              <a:rPr lang="fr-CA" sz="2400" b="0" i="0" dirty="0">
                <a:solidFill>
                  <a:srgbClr val="000000"/>
                </a:solidFill>
              </a:rPr>
              <a:t>Cooley ME, Finn KT, Wang Q, et coll. Health behaviors, readiness to change, and interest in health promotion programs among smokers with lung cancer and their family members: a pilot study. </a:t>
            </a:r>
            <a:r>
              <a:rPr lang="fr-CA" sz="2400" b="0" i="1" dirty="0">
                <a:solidFill>
                  <a:srgbClr val="000000"/>
                </a:solidFill>
              </a:rPr>
              <a:t>Cancer Nurs</a:t>
            </a:r>
            <a:r>
              <a:rPr lang="fr-CA" sz="2400" b="0" i="0" dirty="0">
                <a:solidFill>
                  <a:srgbClr val="000000"/>
                </a:solidFill>
              </a:rPr>
              <a:t>. Mar-Apr 2013;36(2):145-154.</a:t>
            </a:r>
          </a:p>
        </p:txBody>
      </p:sp>
    </p:spTree>
    <p:extLst>
      <p:ext uri="{BB962C8B-B14F-4D97-AF65-F5344CB8AC3E}">
        <p14:creationId xmlns:p14="http://schemas.microsoft.com/office/powerpoint/2010/main" val="466787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Park ER, Japuntich SJ, Rigotti NA, et coll. A snapshot of smokers after lung and colorectal cancer diagnosis. </a:t>
            </a:r>
            <a:r>
              <a:rPr lang="fr-CA" sz="2400" b="0" i="1" dirty="0">
                <a:solidFill>
                  <a:srgbClr val="000000"/>
                </a:solidFill>
              </a:rPr>
              <a:t>Cancer</a:t>
            </a:r>
            <a:r>
              <a:rPr lang="fr-CA" sz="2400" b="0" i="0" dirty="0">
                <a:solidFill>
                  <a:srgbClr val="000000"/>
                </a:solidFill>
              </a:rPr>
              <a:t>. Jun 15 2012;118(12):3153-3164.</a:t>
            </a:r>
          </a:p>
        </p:txBody>
      </p:sp>
    </p:spTree>
    <p:extLst>
      <p:ext uri="{BB962C8B-B14F-4D97-AF65-F5344CB8AC3E}">
        <p14:creationId xmlns:p14="http://schemas.microsoft.com/office/powerpoint/2010/main" val="97927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6436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Cooley ME, Wang Q, Johnson BE, et coll. Factors associated with smoking abstinence among smokers and recent-quitters with lung and head and neck cancer. </a:t>
            </a:r>
            <a:r>
              <a:rPr lang="fr-CA" sz="2400" b="0" i="1" dirty="0">
                <a:solidFill>
                  <a:srgbClr val="000000"/>
                </a:solidFill>
              </a:rPr>
              <a:t>Lung Cancer</a:t>
            </a:r>
            <a:r>
              <a:rPr lang="fr-CA" sz="2400" b="0" i="0" dirty="0">
                <a:solidFill>
                  <a:srgbClr val="000000"/>
                </a:solidFill>
              </a:rPr>
              <a:t>. May 2012;76(2):144-149.</a:t>
            </a:r>
          </a:p>
          <a:p>
            <a:endParaRPr lang="en-CA" altLang="en-US" dirty="0"/>
          </a:p>
          <a:p>
            <a:r>
              <a:rPr lang="fr-CA" sz="2400" b="0" i="0" dirty="0">
                <a:solidFill>
                  <a:srgbClr val="000000"/>
                </a:solidFill>
              </a:rPr>
              <a:t>Farley A, Aveyard P, Kerr A, Naidu B, Dowswell G. Surgical lung cancer patients’ views about smoking and support to quit after diagnosis: a qualitative study. </a:t>
            </a:r>
            <a:r>
              <a:rPr lang="fr-CA" sz="2400" b="0" i="1" dirty="0">
                <a:solidFill>
                  <a:srgbClr val="000000"/>
                </a:solidFill>
              </a:rPr>
              <a:t>J</a:t>
            </a:r>
            <a:r>
              <a:rPr lang="fr-CA" sz="2400" b="0" i="0" dirty="0">
                <a:solidFill>
                  <a:srgbClr val="000000"/>
                </a:solidFill>
              </a:rPr>
              <a:t> </a:t>
            </a:r>
            <a:r>
              <a:rPr lang="fr-CA" sz="2400" b="0" i="1" dirty="0">
                <a:solidFill>
                  <a:srgbClr val="000000"/>
                </a:solidFill>
              </a:rPr>
              <a:t>Cancer</a:t>
            </a:r>
            <a:r>
              <a:rPr lang="fr-CA" sz="2400" b="0" i="0" dirty="0">
                <a:solidFill>
                  <a:srgbClr val="000000"/>
                </a:solidFill>
              </a:rPr>
              <a:t> </a:t>
            </a:r>
            <a:r>
              <a:rPr lang="fr-CA" sz="2400" b="0" i="1" dirty="0">
                <a:solidFill>
                  <a:srgbClr val="000000"/>
                </a:solidFill>
              </a:rPr>
              <a:t>Surviv</a:t>
            </a:r>
            <a:r>
              <a:rPr lang="fr-CA" sz="2400" b="0" i="0" dirty="0">
                <a:solidFill>
                  <a:srgbClr val="000000"/>
                </a:solidFill>
              </a:rPr>
              <a:t>. Apr 2016;10(2):312-319.</a:t>
            </a:r>
          </a:p>
          <a:p>
            <a:endParaRPr lang="en-CA" altLang="en-US" dirty="0"/>
          </a:p>
          <a:p>
            <a:r>
              <a:rPr lang="fr-CA" sz="2400" b="0" i="0" dirty="0">
                <a:solidFill>
                  <a:srgbClr val="000000"/>
                </a:solidFill>
              </a:rPr>
              <a:t>Berg CJ, Thomas AN, Mertens AC, et coll. Correlates of continued smoking versus cessation among survivors of smoking-related cancers. </a:t>
            </a:r>
            <a:r>
              <a:rPr lang="fr-CA" sz="2400" b="0" i="1" dirty="0">
                <a:solidFill>
                  <a:srgbClr val="000000"/>
                </a:solidFill>
              </a:rPr>
              <a:t>Psychooncology</a:t>
            </a:r>
            <a:r>
              <a:rPr lang="fr-CA" sz="2400" b="0" i="0" dirty="0">
                <a:solidFill>
                  <a:srgbClr val="000000"/>
                </a:solidFill>
              </a:rPr>
              <a:t>. Apr 2013;22(4):799-806.</a:t>
            </a:r>
          </a:p>
        </p:txBody>
      </p:sp>
    </p:spTree>
    <p:extLst>
      <p:ext uri="{BB962C8B-B14F-4D97-AF65-F5344CB8AC3E}">
        <p14:creationId xmlns:p14="http://schemas.microsoft.com/office/powerpoint/2010/main" val="138735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Simmons VN, Litvin EB, Jacobsen PB, et coll. Predictors of smoking relapse in patients with thoracic cancer or head and neck cancer. </a:t>
            </a:r>
            <a:r>
              <a:rPr lang="fr-CA" sz="2400" b="0" i="1" dirty="0">
                <a:solidFill>
                  <a:srgbClr val="000000"/>
                </a:solidFill>
              </a:rPr>
              <a:t>Cancer</a:t>
            </a:r>
            <a:r>
              <a:rPr lang="fr-CA" sz="2400" b="0" i="0" dirty="0">
                <a:solidFill>
                  <a:srgbClr val="000000"/>
                </a:solidFill>
              </a:rPr>
              <a:t>. Apr 1 2013;119(7):1420-1427.</a:t>
            </a:r>
          </a:p>
        </p:txBody>
      </p:sp>
    </p:spTree>
    <p:extLst>
      <p:ext uri="{BB962C8B-B14F-4D97-AF65-F5344CB8AC3E}">
        <p14:creationId xmlns:p14="http://schemas.microsoft.com/office/powerpoint/2010/main" val="56068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Zhang F, Han H, Wang C, et coll. A retrospective study: the prognostic value of anemia, smoking and drinking in esophageal squamous cell carcinoma with primary radiotherapy. </a:t>
            </a:r>
            <a:r>
              <a:rPr lang="fr-CA" sz="2400" b="0" i="1" dirty="0">
                <a:solidFill>
                  <a:srgbClr val="000000"/>
                </a:solidFill>
              </a:rPr>
              <a:t>World</a:t>
            </a:r>
            <a:r>
              <a:rPr lang="fr-CA" sz="2400" b="0" i="0" dirty="0">
                <a:solidFill>
                  <a:srgbClr val="000000"/>
                </a:solidFill>
              </a:rPr>
              <a:t> </a:t>
            </a:r>
            <a:r>
              <a:rPr lang="fr-CA" sz="2400" b="0" i="1" dirty="0">
                <a:solidFill>
                  <a:srgbClr val="000000"/>
                </a:solidFill>
              </a:rPr>
              <a:t>J</a:t>
            </a:r>
            <a:r>
              <a:rPr lang="fr-CA" sz="2400" b="0" i="0" dirty="0">
                <a:solidFill>
                  <a:srgbClr val="000000"/>
                </a:solidFill>
              </a:rPr>
              <a:t> </a:t>
            </a:r>
            <a:r>
              <a:rPr lang="fr-CA" sz="2400" b="0" i="1" dirty="0">
                <a:solidFill>
                  <a:srgbClr val="000000"/>
                </a:solidFill>
              </a:rPr>
              <a:t>Surg Oncol</a:t>
            </a:r>
            <a:r>
              <a:rPr lang="fr-CA" sz="2400" b="0" i="0" dirty="0">
                <a:solidFill>
                  <a:srgbClr val="000000"/>
                </a:solidFill>
              </a:rPr>
              <a:t>. Oct 01 2013;11:249.</a:t>
            </a:r>
          </a:p>
          <a:p>
            <a:endParaRPr lang="en-CA" altLang="en-US" dirty="0"/>
          </a:p>
          <a:p>
            <a:r>
              <a:rPr lang="fr-CA" sz="2400" b="0" i="0" dirty="0">
                <a:solidFill>
                  <a:srgbClr val="000000"/>
                </a:solidFill>
              </a:rPr>
              <a:t>Kawakita D, Hosono S, Ito H, et coll. Impact of smoking status on clinical outcome in oral cavity cancer patients. </a:t>
            </a:r>
            <a:r>
              <a:rPr lang="fr-CA" sz="2400" b="0" i="1" dirty="0">
                <a:solidFill>
                  <a:srgbClr val="000000"/>
                </a:solidFill>
              </a:rPr>
              <a:t>Oral Oncol</a:t>
            </a:r>
            <a:r>
              <a:rPr lang="fr-CA" sz="2400" b="0" i="0" dirty="0">
                <a:solidFill>
                  <a:srgbClr val="000000"/>
                </a:solidFill>
              </a:rPr>
              <a:t>. Feb 2012;48(2):186-191.</a:t>
            </a:r>
          </a:p>
          <a:p>
            <a:endParaRPr lang="en-CA" altLang="en-US" dirty="0"/>
          </a:p>
          <a:p>
            <a:r>
              <a:rPr lang="fr-CA" sz="2400" b="0" i="0" dirty="0">
                <a:solidFill>
                  <a:srgbClr val="000000"/>
                </a:solidFill>
              </a:rPr>
              <a:t>Hoff CM, Grau C, Overgaard J. Effect of smoking on oxygen delivery and outcome in patients treated with radiotherapy for head and neck squamous </a:t>
            </a:r>
            <a:r>
              <a:rPr lang="fr-CA" sz="2400" b="0" i="0" dirty="0" err="1">
                <a:solidFill>
                  <a:srgbClr val="000000"/>
                </a:solidFill>
              </a:rPr>
              <a:t>cell</a:t>
            </a:r>
            <a:r>
              <a:rPr lang="fr-CA" sz="2400" b="0" i="0" dirty="0">
                <a:solidFill>
                  <a:srgbClr val="000000"/>
                </a:solidFill>
              </a:rPr>
              <a:t> </a:t>
            </a:r>
            <a:r>
              <a:rPr lang="fr-CA" sz="2400" b="0" i="0" dirty="0" err="1">
                <a:solidFill>
                  <a:srgbClr val="000000"/>
                </a:solidFill>
              </a:rPr>
              <a:t>carcinoma</a:t>
            </a:r>
            <a:r>
              <a:rPr lang="fr-CA" sz="2400" b="0" i="0" dirty="0">
                <a:solidFill>
                  <a:srgbClr val="000000"/>
                </a:solidFill>
              </a:rPr>
              <a:t>-a prospective study. </a:t>
            </a:r>
            <a:r>
              <a:rPr lang="fr-CA" sz="2400" b="0" i="1" dirty="0">
                <a:solidFill>
                  <a:srgbClr val="000000"/>
                </a:solidFill>
              </a:rPr>
              <a:t>Radiother Oncol</a:t>
            </a:r>
            <a:r>
              <a:rPr lang="fr-CA" sz="2400" b="0" i="0" dirty="0">
                <a:solidFill>
                  <a:srgbClr val="000000"/>
                </a:solidFill>
              </a:rPr>
              <a:t>. Apr 2012;103(1):38-44.</a:t>
            </a:r>
          </a:p>
          <a:p>
            <a:endParaRPr lang="en-CA" altLang="en-US" dirty="0"/>
          </a:p>
          <a:p>
            <a:r>
              <a:rPr lang="fr-CA" sz="2400" b="0" i="0" dirty="0">
                <a:solidFill>
                  <a:srgbClr val="000000"/>
                </a:solidFill>
              </a:rPr>
              <a:t>Thomas RJ, Holm M, Williams M, et coll. Lifestyle factors correlate with the risk of late pelvic symptoms after prostatic radiotherapy. </a:t>
            </a:r>
            <a:r>
              <a:rPr lang="fr-CA" sz="2400" b="0" i="1" dirty="0">
                <a:solidFill>
                  <a:srgbClr val="000000"/>
                </a:solidFill>
              </a:rPr>
              <a:t>Clinical</a:t>
            </a:r>
            <a:r>
              <a:rPr lang="fr-CA" sz="2400" b="0" i="0" dirty="0">
                <a:solidFill>
                  <a:srgbClr val="000000"/>
                </a:solidFill>
              </a:rPr>
              <a:t> </a:t>
            </a:r>
            <a:r>
              <a:rPr lang="fr-CA" sz="2400" b="0" i="1" dirty="0">
                <a:solidFill>
                  <a:srgbClr val="000000"/>
                </a:solidFill>
              </a:rPr>
              <a:t>Oncology</a:t>
            </a:r>
            <a:r>
              <a:rPr lang="fr-CA" sz="2400" b="0" i="0" dirty="0">
                <a:solidFill>
                  <a:srgbClr val="000000"/>
                </a:solidFill>
              </a:rPr>
              <a:t> (Royal College Of </a:t>
            </a:r>
            <a:r>
              <a:rPr lang="fr-CA" sz="2400" b="0" i="0" dirty="0" err="1">
                <a:solidFill>
                  <a:srgbClr val="000000"/>
                </a:solidFill>
              </a:rPr>
              <a:t>Radiologists</a:t>
            </a:r>
            <a:r>
              <a:rPr lang="fr-CA" sz="2400" b="0" i="0" dirty="0">
                <a:solidFill>
                  <a:srgbClr val="000000"/>
                </a:solidFill>
              </a:rPr>
              <a:t> </a:t>
            </a:r>
            <a:r>
              <a:rPr lang="fr-CA" dirty="0">
                <a:solidFill>
                  <a:srgbClr val="000000"/>
                </a:solidFill>
              </a:rPr>
              <a:t>[</a:t>
            </a:r>
            <a:r>
              <a:rPr lang="fr-CA" sz="2400" b="0" i="0" dirty="0">
                <a:solidFill>
                  <a:srgbClr val="000000"/>
                </a:solidFill>
              </a:rPr>
              <a:t>Grande-Bretagne]). 2013;25(4):246-251.</a:t>
            </a:r>
          </a:p>
        </p:txBody>
      </p:sp>
    </p:spTree>
    <p:extLst>
      <p:ext uri="{BB962C8B-B14F-4D97-AF65-F5344CB8AC3E}">
        <p14:creationId xmlns:p14="http://schemas.microsoft.com/office/powerpoint/2010/main" val="1222554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t>Zheng Y, Cao X, Wen J, et coll. Smoking affects treatment outcome in patients with resected esophageal squamous cell carcinoma who received chemotherapy. </a:t>
            </a:r>
            <a:r>
              <a:rPr lang="fr-CA" sz="2400" b="0" i="1" dirty="0"/>
              <a:t>PLoS One</a:t>
            </a:r>
            <a:r>
              <a:rPr lang="fr-CA" sz="2400" b="0" i="0" dirty="0"/>
              <a:t>. 2015;10(4):e0123246.</a:t>
            </a:r>
          </a:p>
          <a:p>
            <a:endParaRPr lang="en-CA" altLang="en-US" dirty="0"/>
          </a:p>
          <a:p>
            <a:r>
              <a:rPr lang="fr-CA" sz="2400" b="0" i="0" dirty="0"/>
              <a:t>Samanta D, Kaufman J, Carbone DP, Datta PK. Long-term smoking mediated down-regulation of Smad3 induces resistance to carboplatin in non-small cell lung cancer. </a:t>
            </a:r>
            <a:r>
              <a:rPr lang="fr-CA" sz="2400" b="0" i="1" dirty="0"/>
              <a:t>Neoplasia</a:t>
            </a:r>
            <a:r>
              <a:rPr lang="fr-CA" sz="2400" b="0" i="0" dirty="0"/>
              <a:t>. Jul 2012;14(7):644-655.</a:t>
            </a:r>
          </a:p>
          <a:p>
            <a:endParaRPr lang="en-CA" altLang="en-US" dirty="0"/>
          </a:p>
          <a:p>
            <a:r>
              <a:rPr lang="fr-CA" sz="2400" b="0" i="0" dirty="0"/>
              <a:t>Kawakita D, Hosono S, Ito H, et coll. Impact of smoking status on clinical outcome in oral cavity cancer patients. </a:t>
            </a:r>
            <a:r>
              <a:rPr lang="fr-CA" sz="2400" b="0" i="1" dirty="0"/>
              <a:t>Oral Oncol</a:t>
            </a:r>
            <a:r>
              <a:rPr lang="fr-CA" sz="2400" b="0" i="0" dirty="0"/>
              <a:t>. Feb 2012;48(2):186-191.</a:t>
            </a:r>
          </a:p>
        </p:txBody>
      </p:sp>
    </p:spTree>
    <p:extLst>
      <p:ext uri="{BB962C8B-B14F-4D97-AF65-F5344CB8AC3E}">
        <p14:creationId xmlns:p14="http://schemas.microsoft.com/office/powerpoint/2010/main" val="1846154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t>Gajdos C, Hawn MT, Campagna EJ, Henderson WG, Singh JA, Houston T. Adverse effects of smoking on postoperative outcomes in cancer patients. </a:t>
            </a:r>
            <a:r>
              <a:rPr lang="fr-CA" sz="2400" b="0" i="1" dirty="0"/>
              <a:t>Ann Surg Oncol</a:t>
            </a:r>
            <a:r>
              <a:rPr lang="fr-CA" sz="2400" b="0" i="0" dirty="0"/>
              <a:t>. May 2012;19(5):1430-1438.</a:t>
            </a:r>
          </a:p>
          <a:p>
            <a:endParaRPr lang="en-CA" altLang="en-US" dirty="0"/>
          </a:p>
          <a:p>
            <a:r>
              <a:rPr lang="fr-CA" sz="2400" b="0" i="0" dirty="0"/>
              <a:t>Shiono S, Katahira M, Abiko M, Sato T. Smoking is a perioperative risk factor and prognostic factor for lung cancer surgery. </a:t>
            </a:r>
            <a:r>
              <a:rPr lang="fr-CA" sz="2400" b="0" i="1" dirty="0"/>
              <a:t>Gen Thorac Cardiovasc Surg</a:t>
            </a:r>
            <a:r>
              <a:rPr lang="fr-CA" sz="2400" b="0" i="0" dirty="0"/>
              <a:t>. Feb 2015;63(2):93-98.</a:t>
            </a:r>
          </a:p>
        </p:txBody>
      </p:sp>
    </p:spTree>
    <p:extLst>
      <p:ext uri="{BB962C8B-B14F-4D97-AF65-F5344CB8AC3E}">
        <p14:creationId xmlns:p14="http://schemas.microsoft.com/office/powerpoint/2010/main" val="78185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sz="2000" b="0" i="0" dirty="0"/>
              <a:t>Balduyck B, Sardari Nia P, Cogen A, et coll. The effect of smoking cessation on quality of life after lung cancer surgery. </a:t>
            </a:r>
            <a:r>
              <a:rPr lang="fr-CA" sz="2000" b="0" i="1" dirty="0"/>
              <a:t>Eur J Cardiothorac Surg</a:t>
            </a:r>
            <a:r>
              <a:rPr lang="fr-CA" sz="2000" b="0" i="0" dirty="0"/>
              <a:t>. Dec 2011;40(6):1432-1437; discussion 1437-1438.</a:t>
            </a:r>
          </a:p>
          <a:p>
            <a:endParaRPr lang="en-US" altLang="en-US" dirty="0"/>
          </a:p>
          <a:p>
            <a:r>
              <a:rPr lang="fr-CA" sz="2400" b="0" i="0" dirty="0"/>
              <a:t>Kawakita D, Hosono S, Ito H, et coll. Impact of smoking status on clinical outcome in oral cavity cancer patients. </a:t>
            </a:r>
            <a:r>
              <a:rPr lang="fr-CA" sz="2400" b="0" i="1" dirty="0"/>
              <a:t>Oral Oncol</a:t>
            </a:r>
            <a:r>
              <a:rPr lang="fr-CA" sz="2400" b="0" i="0" dirty="0"/>
              <a:t>. Feb 2012;48(2):186-191.</a:t>
            </a:r>
            <a:endParaRPr lang="en-US" altLang="en-US" dirty="0"/>
          </a:p>
        </p:txBody>
      </p:sp>
    </p:spTree>
    <p:extLst>
      <p:ext uri="{BB962C8B-B14F-4D97-AF65-F5344CB8AC3E}">
        <p14:creationId xmlns:p14="http://schemas.microsoft.com/office/powerpoint/2010/main" val="1886236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000" b="0" i="0" dirty="0"/>
              <a:t>Schmidt-Hansen M, Page R, Hasler E. The effect of preoperative smoking cessation or preoperative pulmonary rehabilitation on outcomes after lung cancer surgery: a systematic review. </a:t>
            </a:r>
            <a:r>
              <a:rPr lang="fr-CA" sz="2000" b="0" i="1" dirty="0"/>
              <a:t>Clin Lung Cancer</a:t>
            </a:r>
            <a:r>
              <a:rPr lang="fr-CA" sz="2000" b="0" i="0" dirty="0"/>
              <a:t>. Mar 2013;14(2):96-102.</a:t>
            </a:r>
          </a:p>
        </p:txBody>
      </p:sp>
    </p:spTree>
    <p:extLst>
      <p:ext uri="{BB962C8B-B14F-4D97-AF65-F5344CB8AC3E}">
        <p14:creationId xmlns:p14="http://schemas.microsoft.com/office/powerpoint/2010/main" val="1130876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t>Kajizono M, Saito M, Maeda M, et coll. Cetuximab-induced skin reactions are suppressed by cigarette smoking in patients with advanced colorectal cancer. </a:t>
            </a:r>
            <a:r>
              <a:rPr lang="fr-CA" sz="2400" b="0" i="1" dirty="0"/>
              <a:t>Int J Clin Oncol</a:t>
            </a:r>
            <a:r>
              <a:rPr lang="fr-CA" sz="2400" b="0" i="0" dirty="0"/>
              <a:t>. Aug 2013;18(4):684-688.</a:t>
            </a:r>
          </a:p>
          <a:p>
            <a:endParaRPr lang="en-CA" altLang="en-US" dirty="0"/>
          </a:p>
          <a:p>
            <a:r>
              <a:rPr lang="fr-CA" sz="2400" b="0" i="0" dirty="0"/>
              <a:t>Smit EF, Wu YL, Gervais R, et coll. A randomized, double-blind, phase III study comparing two doses of erlotinib for second-line treatment of current smokers with advanced non-small-cell lung cancer (CurrentS). </a:t>
            </a:r>
            <a:r>
              <a:rPr lang="fr-CA" sz="2400" b="0" i="1" dirty="0"/>
              <a:t>Lung Cancer</a:t>
            </a:r>
            <a:r>
              <a:rPr lang="fr-CA" sz="2400" b="0" i="0" dirty="0"/>
              <a:t>. Sep 2016;99:94-101.</a:t>
            </a:r>
          </a:p>
        </p:txBody>
      </p:sp>
    </p:spTree>
    <p:extLst>
      <p:ext uri="{BB962C8B-B14F-4D97-AF65-F5344CB8AC3E}">
        <p14:creationId xmlns:p14="http://schemas.microsoft.com/office/powerpoint/2010/main" val="1253943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Crivelli JJ, Xylinas E, Kluth LA, Rieken M, Rink M, Shariat SF. Effect of smoking on outcomes of urothelial carcinoma: a systematic review of the literature. </a:t>
            </a:r>
            <a:r>
              <a:rPr lang="fr-CA" sz="2400" b="0" i="1" dirty="0">
                <a:solidFill>
                  <a:srgbClr val="000000"/>
                </a:solidFill>
              </a:rPr>
              <a:t>Eur Urol. Apr </a:t>
            </a:r>
            <a:r>
              <a:rPr lang="fr-CA" sz="2400" b="0" i="0" dirty="0">
                <a:solidFill>
                  <a:srgbClr val="000000"/>
                </a:solidFill>
              </a:rPr>
              <a:t>2014;65(4):742-754.</a:t>
            </a:r>
          </a:p>
        </p:txBody>
      </p:sp>
    </p:spTree>
    <p:extLst>
      <p:ext uri="{BB962C8B-B14F-4D97-AF65-F5344CB8AC3E}">
        <p14:creationId xmlns:p14="http://schemas.microsoft.com/office/powerpoint/2010/main" val="159615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19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342544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t>Rieken M, Shariat SF, Kluth LA, et coll. Association of Cigarette Smoking and Smoking Cessation with Biochemical Recurrence of Prostate Cancer in Patients Treated with Radical Prostatectomy. </a:t>
            </a:r>
            <a:r>
              <a:rPr lang="fr-CA" sz="2400" b="0" i="1" dirty="0"/>
              <a:t>Eur</a:t>
            </a:r>
            <a:r>
              <a:rPr lang="fr-CA" sz="2400" b="0" i="0" dirty="0"/>
              <a:t> </a:t>
            </a:r>
            <a:r>
              <a:rPr lang="fr-CA" sz="2400" b="0" i="1" dirty="0"/>
              <a:t>Urol</a:t>
            </a:r>
            <a:r>
              <a:rPr lang="fr-CA" sz="2400" b="0" i="0" dirty="0"/>
              <a:t>. 2015;68(6):949-956.</a:t>
            </a:r>
          </a:p>
          <a:p>
            <a:endParaRPr lang="en-CA" altLang="en-US" dirty="0"/>
          </a:p>
          <a:p>
            <a:r>
              <a:rPr lang="fr-CA" sz="2400" b="0" i="0" dirty="0"/>
              <a:t>Rink M, Xylinas E, Babjuk M, et coll. Impact of smoking on outcomes of patients with a history of recurrent nonmuscle invasive bladder cancer. </a:t>
            </a:r>
            <a:r>
              <a:rPr lang="fr-CA" sz="2400" b="0" i="1" dirty="0"/>
              <a:t>J Urol</a:t>
            </a:r>
            <a:r>
              <a:rPr lang="fr-CA" sz="2400" b="0" i="0" dirty="0"/>
              <a:t>. Dec 2012;188(6):2120-2127.</a:t>
            </a:r>
          </a:p>
          <a:p>
            <a:endParaRPr lang="en-US" altLang="en-US" dirty="0"/>
          </a:p>
          <a:p>
            <a:r>
              <a:rPr lang="fr-CA" sz="2400" b="0" i="0" dirty="0"/>
              <a:t>Rink M, Furberg H, Zabor EC, et coll. Impact of smoking and smoking cessation on oncologic outcomes in primary non-muscle-invasive bladder cancer. </a:t>
            </a:r>
            <a:r>
              <a:rPr lang="fr-CA" sz="2400" b="0" i="1" dirty="0"/>
              <a:t>Eur Urol</a:t>
            </a:r>
            <a:r>
              <a:rPr lang="fr-CA" sz="2400" b="0" i="0" dirty="0"/>
              <a:t>. Apr 2013;63(4):724-732.</a:t>
            </a:r>
          </a:p>
        </p:txBody>
      </p:sp>
    </p:spTree>
    <p:extLst>
      <p:ext uri="{BB962C8B-B14F-4D97-AF65-F5344CB8AC3E}">
        <p14:creationId xmlns:p14="http://schemas.microsoft.com/office/powerpoint/2010/main" val="1092079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t>Neslund-Dudas C, Kandegedara A, Kryvenko ON, et coll. Prostate tissue metal levels and prostate cancer recurrence in smokers. </a:t>
            </a:r>
            <a:r>
              <a:rPr lang="fr-CA" sz="2400" b="0" i="1" dirty="0"/>
              <a:t>Biol Trace Elem Res</a:t>
            </a:r>
            <a:r>
              <a:rPr lang="fr-CA" sz="2400" b="0" i="0" dirty="0"/>
              <a:t>. Feb 2014;157(2):107-112.</a:t>
            </a:r>
          </a:p>
        </p:txBody>
      </p:sp>
    </p:spTree>
    <p:extLst>
      <p:ext uri="{BB962C8B-B14F-4D97-AF65-F5344CB8AC3E}">
        <p14:creationId xmlns:p14="http://schemas.microsoft.com/office/powerpoint/2010/main" val="917570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Hoff CM, Grau C, Overgaard J. Effect of smoking on oxygen delivery and outcome in patients treated with radiotherapy for head and neck squamous cell carcinoma--a prospective study. </a:t>
            </a:r>
            <a:r>
              <a:rPr lang="fr-CA" sz="2400" b="0" i="1" dirty="0">
                <a:solidFill>
                  <a:srgbClr val="000000"/>
                </a:solidFill>
              </a:rPr>
              <a:t>Radiother Oncol</a:t>
            </a:r>
            <a:r>
              <a:rPr lang="fr-CA" sz="2400" b="0" i="0" dirty="0">
                <a:solidFill>
                  <a:srgbClr val="000000"/>
                </a:solidFill>
              </a:rPr>
              <a:t>. Apr 2012;103(1):38-44.</a:t>
            </a:r>
          </a:p>
          <a:p>
            <a:endParaRPr lang="en-CA" altLang="en-US" dirty="0"/>
          </a:p>
          <a:p>
            <a:r>
              <a:rPr lang="fr-CA" sz="2400" b="0" i="0" dirty="0">
                <a:solidFill>
                  <a:srgbClr val="000000"/>
                </a:solidFill>
              </a:rPr>
              <a:t>Gillison ML, Zhang Q, Jordan R, et coll. Tobacco smoking and increased risk of death and progression for patients with p16-positive and p16-negative oropharyngeal cancer. J Clin Oncol. Jun 10 2012;30(17):2102-2111.</a:t>
            </a:r>
          </a:p>
        </p:txBody>
      </p:sp>
    </p:spTree>
    <p:extLst>
      <p:ext uri="{BB962C8B-B14F-4D97-AF65-F5344CB8AC3E}">
        <p14:creationId xmlns:p14="http://schemas.microsoft.com/office/powerpoint/2010/main" val="1521723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Graham W, Toll B, Tami-Maury I, Gritz ER. Cancer prevention: Tobacco dependence and its treatment. Dans</a:t>
            </a:r>
            <a:r>
              <a:rPr lang="fr-CA" sz="2400" b="0" i="0" baseline="0" dirty="0">
                <a:solidFill>
                  <a:srgbClr val="000000"/>
                </a:solidFill>
              </a:rPr>
              <a:t> </a:t>
            </a:r>
            <a:r>
              <a:rPr lang="fr-CA" sz="2400" b="0" i="0" dirty="0">
                <a:solidFill>
                  <a:srgbClr val="000000"/>
                </a:solidFill>
              </a:rPr>
              <a:t>: DeVita, Hellman, and Rosenberg’s Cancer: Principles &amp; Practice of Oncology, 10th. </a:t>
            </a:r>
            <a:r>
              <a:rPr lang="fr-CA" sz="2400" b="0" i="0" dirty="0" err="1">
                <a:solidFill>
                  <a:srgbClr val="000000"/>
                </a:solidFill>
              </a:rPr>
              <a:t>Éds</a:t>
            </a:r>
            <a:r>
              <a:rPr lang="fr-CA" sz="2400" b="0" i="0" dirty="0">
                <a:solidFill>
                  <a:srgbClr val="000000"/>
                </a:solidFill>
              </a:rPr>
              <a:t> VT DeVita, Jr., TS Lawrence, SA Rosenberg. Lippincott Williams &amp; Wilkins : Philadelphie. 2014.</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U.S. Department of Health and Human Services. The Health Consequences of Smoking – 50 years of Progress: A Report of the Surgeon General. Atlanta : U.S. Department of Health and Human Services. Centers for Disease Control and Prevention, National Center for Chronic Disease Prevention and Health Promotion, Office on Smoking and Health; 2014.</a:t>
            </a:r>
          </a:p>
        </p:txBody>
      </p:sp>
    </p:spTree>
    <p:extLst>
      <p:ext uri="{BB962C8B-B14F-4D97-AF65-F5344CB8AC3E}">
        <p14:creationId xmlns:p14="http://schemas.microsoft.com/office/powerpoint/2010/main" val="497670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fr-CA" sz="2400" b="0" i="0" dirty="0"/>
              <a:t>Usage du tabac et mortalité</a:t>
            </a:r>
          </a:p>
          <a:p>
            <a:pPr marL="171450" indent="-171450">
              <a:buFont typeface="Arial" panose="020B0604020202020204" pitchFamily="34" charset="0"/>
              <a:buChar char="•"/>
              <a:defRPr/>
            </a:pPr>
            <a:r>
              <a:rPr lang="fr-CA" sz="2400" b="0" i="0" dirty="0"/>
              <a:t>Chez des patients canadiens et finlandais atteints d'un cancer de la vessie, le tabagisme a été associé à un risque relatif de 1,4 (intervalle de confiance à 95 % : 1,0 à 1,9) pour la mortalité due au cancer de la vessie et de 1,4 (IC à 95 % : 1,1 à 1,8) pour la mortalité globale (</a:t>
            </a:r>
            <a:r>
              <a:rPr lang="fr-CA" sz="2400" b="0" i="0" dirty="0" err="1"/>
              <a:t>Bostrom</a:t>
            </a:r>
            <a:r>
              <a:rPr lang="fr-CA" sz="2400" b="0" i="0" dirty="0"/>
              <a:t> et coll., 2012)</a:t>
            </a:r>
          </a:p>
          <a:p>
            <a:pPr marL="171450" indent="-171450">
              <a:buFont typeface="Arial" panose="020B0604020202020204" pitchFamily="34" charset="0"/>
              <a:buChar char="•"/>
              <a:defRPr/>
            </a:pPr>
            <a:r>
              <a:rPr lang="fr-CA" sz="2400" b="0" i="0" dirty="0"/>
              <a:t>Une étude américaine effectuée auprès d'anciens combattants atteints de cancer a montré que les fumeurs actuels et anciens présentaient un taux de mortalité considérablement plus élevé à 30 jours (rapport des cotes : 1,50; IC à 95 % : 1,19 à 1,89) (RC : 1,41; IC à 95 % : 1,08 à 1,82) et à 1 an (RC : 1,22; IC à 95 % : 1,08 à 1,38) (RC : 1,62; IC à 95 % : 1,43 à 1,85) après l'intervention chirurgicale (</a:t>
            </a:r>
            <a:r>
              <a:rPr lang="fr-CA" sz="2400" b="0" i="0" dirty="0" err="1"/>
              <a:t>Gajdos</a:t>
            </a:r>
            <a:r>
              <a:rPr lang="fr-CA" sz="2400" b="0" i="0" dirty="0"/>
              <a:t> et coll., 2012)</a:t>
            </a:r>
          </a:p>
          <a:p>
            <a:pPr marL="171450" indent="-171450">
              <a:buFont typeface="Arial" panose="020B0604020202020204" pitchFamily="34" charset="0"/>
              <a:buChar char="•"/>
              <a:defRPr/>
            </a:pPr>
            <a:r>
              <a:rPr lang="fr-CA" sz="2400" b="0" i="0" dirty="0"/>
              <a:t>Une étude menée au sein d’une cohorte américaine de patients atteints de cancer</a:t>
            </a:r>
            <a:r>
              <a:rPr lang="fr-CA" sz="2400" b="0" i="0" baseline="0" dirty="0"/>
              <a:t> </a:t>
            </a:r>
            <a:r>
              <a:rPr lang="fr-CA" sz="2400" b="0" i="0" dirty="0"/>
              <a:t>a montré que le tabagisme augmente le risque de décès dus à la leucémie,</a:t>
            </a:r>
            <a:r>
              <a:rPr lang="fr-CA" sz="2400" b="0" i="0" baseline="0" dirty="0"/>
              <a:t> </a:t>
            </a:r>
            <a:r>
              <a:rPr lang="fr-CA" sz="2400" b="0" i="0" dirty="0"/>
              <a:t>au cancer du poumon, de la tête/du cou et de la prostate chez les hommes, ainsi qu'au cancer du sein, de l'ovaire et de l'utérus et au mélanome chez les femmes (Warren et coll., 2013)</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fr-CA" sz="2400" b="0" i="0" dirty="0"/>
              <a:t>Risque de décès</a:t>
            </a:r>
          </a:p>
          <a:p>
            <a:pPr marL="171450" indent="-171450">
              <a:buFont typeface="Arial" panose="020B0604020202020204" pitchFamily="34" charset="0"/>
              <a:buChar char="•"/>
              <a:defRPr/>
            </a:pPr>
            <a:r>
              <a:rPr lang="fr-CA" sz="2400" b="0" i="0" dirty="0"/>
              <a:t>Chez des patients japonais atteints d'un cancer du pancréas, on a constaté que les fumeurs avaient un risque considérablement accru de décès par rapport aux non-fumeurs avec un risque relatif de 1,7 (1,33 à 2,19). Les anciens fumeurs présentaient un risque de décès supérieur</a:t>
            </a:r>
            <a:r>
              <a:rPr lang="fr-CA" sz="2400" b="0" i="0" baseline="0" dirty="0"/>
              <a:t> de</a:t>
            </a:r>
            <a:r>
              <a:rPr lang="fr-CA" sz="2400" b="0" i="0" dirty="0"/>
              <a:t> 1,36 fois à celui des non-fumeurs (Lin et coll., 2013)</a:t>
            </a:r>
          </a:p>
          <a:p>
            <a:pPr marL="171450" indent="-171450">
              <a:buFont typeface="Arial" panose="020B0604020202020204" pitchFamily="34" charset="0"/>
              <a:buChar char="•"/>
              <a:defRPr/>
            </a:pPr>
            <a:r>
              <a:rPr lang="fr-CA" sz="2400" b="0" i="0" dirty="0"/>
              <a:t>Une étude menée au sein d’une cohorte américaine de patients atteints de cancer a montré que le risque de décès dus au cancer demeure considérablement plus élevé chez les fumeurs par rapport aux non-fumeurs, et que le risque de décès chez les fumeurs de sexe masculin à l'âge de 45 ans est de 27,7 % par rapport à 15,8 % chez les non-fumeurs. De même, le risque de décès dus au cancer chez les fumeuses est de 21,7 % par rapport à 13,2 % chez les non-fumeuses à l'âge de 45 ans (Gawron et coll., 2012)</a:t>
            </a:r>
          </a:p>
          <a:p>
            <a:pPr marL="171450" indent="-171450">
              <a:buFont typeface="Arial" panose="020B0604020202020204" pitchFamily="34" charset="0"/>
              <a:buChar char="•"/>
              <a:defRPr/>
            </a:pPr>
            <a:r>
              <a:rPr lang="fr-CA" sz="2400" b="0" i="0" dirty="0"/>
              <a:t>Une étude réalisée chez des patients américains atteints d'un carcinome épidermoïde de la tête et du cou a montré que le risque de décès double (rapport de risque : 2,19; IC à 95 % : 1,46 à 3,28) chez</a:t>
            </a:r>
            <a:r>
              <a:rPr lang="fr-CA" sz="2400" b="0" i="0" baseline="0" dirty="0"/>
              <a:t> les patients </a:t>
            </a:r>
            <a:r>
              <a:rPr lang="fr-CA" sz="2400" b="0" i="0" dirty="0"/>
              <a:t>qui ont fumé au cours des traitements de radiothérapie (Gillison et coll., 2012)</a:t>
            </a:r>
          </a:p>
          <a:p>
            <a:pPr marL="171450" indent="-171450">
              <a:buFont typeface="Arial" panose="020B0604020202020204" pitchFamily="34" charset="0"/>
              <a:buChar char="•"/>
              <a:defRPr/>
            </a:pPr>
            <a:r>
              <a:rPr lang="fr-CA" sz="2400" b="0" i="0" dirty="0"/>
              <a:t>Un examen systématique des études sur le cancer du sein a noté l'augmentation significative du risque de décès dus au cancer du sein chez les fumeuses, mais peu de données probantes ont montré l’existence d'un lien entre le fait d'avoir déjà fumé et la mortalité due au cancer du sein (Braithwaite et coll., 2012)</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fr-CA" sz="2400" b="0" i="0" dirty="0"/>
              <a:t>Bostrom PJ, Alkhateeb S, Trottier G, et coll. Sex differences in bladder cancer outcomes among smokers with advanced bladder cancer. </a:t>
            </a:r>
            <a:r>
              <a:rPr lang="fr-CA" sz="2400" b="0" i="1" dirty="0"/>
              <a:t>BJU Int. </a:t>
            </a:r>
            <a:r>
              <a:rPr lang="fr-CA" sz="2400" b="0" i="0" dirty="0"/>
              <a:t>Jan 2012;109(1):70-76.</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Gajdos C, Hawn MT, Campagna EJ, Henderson WG, Singh JA, Houston T. Adverse effects of smoking on postoperative outcomes in cancer patients. </a:t>
            </a:r>
            <a:r>
              <a:rPr lang="fr-CA" sz="2400" b="0" i="1" dirty="0"/>
              <a:t>Ann Surg Oncol</a:t>
            </a:r>
            <a:r>
              <a:rPr lang="fr-CA" sz="2400" b="0" i="0" dirty="0"/>
              <a:t>. May 2012;19(5):1430-1438.</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Warren GW, Kasza KA, Reid ME, Cummings KM, Marshall JR. Smoking at diagnosis and survival in cancer patients. </a:t>
            </a:r>
            <a:r>
              <a:rPr lang="fr-CA" sz="2400" b="0" i="1" dirty="0"/>
              <a:t>Int J Cancer</a:t>
            </a:r>
            <a:r>
              <a:rPr lang="fr-CA" sz="2400" b="0" i="0" dirty="0"/>
              <a:t>. Jan 15 2013;132(2):401-410.</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Lin Y, Yagyu K, Ueda J, Kurosawa M, Tamakoshi A, Kikuchi S. Active and passive smoking and risk of death from pancreatic cancer: findings from the Japan Collaborative Cohort Study. </a:t>
            </a:r>
            <a:r>
              <a:rPr lang="fr-CA" sz="2400" b="0" i="1" dirty="0"/>
              <a:t>Pancreatology</a:t>
            </a:r>
            <a:r>
              <a:rPr lang="fr-CA" sz="2400" b="0" i="0" dirty="0"/>
              <a:t>. May-Jun 2013;13(3):279-284.</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Gawron A, Hou L, Ning H, Berry JD, Lloyd-Jones DM. Lifetime risk for cancer death by sex and smoking status: the lifetime risk pooling project. </a:t>
            </a:r>
            <a:r>
              <a:rPr lang="fr-CA" sz="2400" b="0" i="1" dirty="0"/>
              <a:t>Cancer Causes Control</a:t>
            </a:r>
            <a:r>
              <a:rPr lang="fr-CA" sz="2400" b="0" i="0" dirty="0"/>
              <a:t>. Oct 2012;23(10):1729-1737.</a:t>
            </a:r>
          </a:p>
          <a:p>
            <a:pPr>
              <a:buFont typeface="Arial" panose="020B0604020202020204" pitchFamily="34" charset="0"/>
              <a:buNone/>
              <a:defRPr/>
            </a:pPr>
            <a:endParaRPr lang="en-US" altLang="en-US" dirty="0"/>
          </a:p>
          <a:p>
            <a:pPr>
              <a:buFont typeface="Arial" panose="020B0604020202020204" pitchFamily="34" charset="0"/>
              <a:buNone/>
              <a:defRPr/>
            </a:pPr>
            <a:r>
              <a:rPr lang="fr-CA" sz="2400" b="0" i="0" dirty="0"/>
              <a:t>Gillison M, Zhang Q, Jordan R, et coll. Tobacco use treatment in the U.S. National Cancer Institute’s designated Cancer Centers. </a:t>
            </a:r>
            <a:r>
              <a:rPr lang="fr-CA" sz="2400" b="0" i="1" dirty="0"/>
              <a:t>J Clin Concol</a:t>
            </a:r>
            <a:r>
              <a:rPr lang="fr-CA" sz="2400" b="0" i="0" dirty="0"/>
              <a:t>. 2012;30(17):2102-2111.</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Braithwaite D, Izano M, Moore DH, et coll. Smoking and survival after breast cancer diagnosis: a prospective observational study and systematic review. </a:t>
            </a:r>
            <a:r>
              <a:rPr lang="fr-CA" sz="2400" b="0" i="1" dirty="0"/>
              <a:t>Breast Cancer Res Treat</a:t>
            </a:r>
            <a:r>
              <a:rPr lang="fr-CA" sz="2400" b="0" i="0" dirty="0"/>
              <a:t>. Nov 2012;136(2):521-533.</a:t>
            </a:r>
          </a:p>
          <a:p>
            <a:pPr>
              <a:buFont typeface="Arial" panose="020B0604020202020204" pitchFamily="34" charset="0"/>
              <a:buNone/>
              <a:defRPr/>
            </a:pPr>
            <a:endParaRPr lang="en-US" altLang="en-US" dirty="0"/>
          </a:p>
          <a:p>
            <a:pPr>
              <a:buFont typeface="Arial" panose="020B0604020202020204" pitchFamily="34" charset="0"/>
              <a:buNone/>
              <a:defRPr/>
            </a:pPr>
            <a:r>
              <a:rPr lang="fr-CA" sz="2400" b="0" i="0" dirty="0"/>
              <a:t>Jerjes W, Upile T, Radhi H, et coll. The effect of tobacco and alcohol and their reduction/cessation on mortality in oral cancer patients: short communication. </a:t>
            </a:r>
            <a:r>
              <a:rPr lang="fr-CA" sz="2400" b="0" i="1" dirty="0"/>
              <a:t>Head Neck Oncol. </a:t>
            </a:r>
            <a:r>
              <a:rPr lang="fr-CA" sz="2400" b="0" i="0" dirty="0"/>
              <a:t>Mar 12 2012;4:6.</a:t>
            </a:r>
          </a:p>
        </p:txBody>
      </p:sp>
    </p:spTree>
    <p:extLst>
      <p:ext uri="{BB962C8B-B14F-4D97-AF65-F5344CB8AC3E}">
        <p14:creationId xmlns:p14="http://schemas.microsoft.com/office/powerpoint/2010/main" val="2119934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sz="2400" b="0" i="0" dirty="0"/>
              <a:t>Résultats mitigés ou non significatifs</a:t>
            </a:r>
          </a:p>
          <a:p>
            <a:pPr marL="171450" indent="-171450">
              <a:buFont typeface="Arial" panose="020B0604020202020204" pitchFamily="34" charset="0"/>
              <a:buChar char="•"/>
              <a:defRPr/>
            </a:pPr>
            <a:r>
              <a:rPr lang="fr-CA" sz="2400" b="0" i="0" dirty="0"/>
              <a:t>Une étude menée sur des patients atteints d'un cancer du poumon au Royaume-Uni a révélé que l'usage du tabac au moment du</a:t>
            </a:r>
            <a:r>
              <a:rPr lang="fr-CA" sz="2400" b="0" i="0" baseline="0" dirty="0"/>
              <a:t> traitement </a:t>
            </a:r>
            <a:r>
              <a:rPr lang="fr-CA" sz="2400" b="0" i="0" dirty="0"/>
              <a:t>chirurgical n'a pas eu d'effet sur la survie à long terme des patients atteints d'un carcinome épidermoïde, mais a présenté des effets</a:t>
            </a:r>
            <a:r>
              <a:rPr lang="fr-CA" sz="2400" b="0" i="0" baseline="0" dirty="0"/>
              <a:t> significatifs sur </a:t>
            </a:r>
            <a:r>
              <a:rPr lang="fr-CA" sz="2400" b="0" i="0" dirty="0"/>
              <a:t>les résultats à long terme des patients atteints d'un adénocarcinome (Poullis et coll., 2013)</a:t>
            </a:r>
          </a:p>
          <a:p>
            <a:pPr marL="171450" indent="-171450">
              <a:buFont typeface="Arial" panose="020B0604020202020204" pitchFamily="34" charset="0"/>
              <a:buChar char="•"/>
              <a:defRPr/>
            </a:pPr>
            <a:r>
              <a:rPr lang="fr-CA" sz="2400" b="0" i="0" dirty="0"/>
              <a:t>Une analyse multivariée</a:t>
            </a:r>
            <a:r>
              <a:rPr lang="fr-CA" sz="2400" b="0" i="0" baseline="0" dirty="0"/>
              <a:t> de </a:t>
            </a:r>
            <a:r>
              <a:rPr lang="fr-CA" sz="2400" b="0" i="0" dirty="0"/>
              <a:t>patients atteints d'un carcinome hépatocellulaire dans</a:t>
            </a:r>
            <a:r>
              <a:rPr lang="fr-CA" sz="2400" b="0" i="0" baseline="0" dirty="0"/>
              <a:t> </a:t>
            </a:r>
            <a:r>
              <a:rPr lang="fr-CA" sz="2400" b="0" i="0" dirty="0"/>
              <a:t>un centre américain a montré que le tabagisme n'était pas associé de manière indépendante</a:t>
            </a:r>
            <a:r>
              <a:rPr lang="fr-CA" sz="2400" b="0" i="0" baseline="0" dirty="0"/>
              <a:t> </a:t>
            </a:r>
            <a:r>
              <a:rPr lang="fr-CA" sz="2400" b="0" i="0" dirty="0"/>
              <a:t>à la survie (Siegel et coll., 2012)</a:t>
            </a:r>
          </a:p>
          <a:p>
            <a:pPr marL="171450" indent="-171450">
              <a:buFont typeface="Arial" panose="020B0604020202020204" pitchFamily="34" charset="0"/>
              <a:buChar char="•"/>
              <a:defRPr/>
            </a:pPr>
            <a:r>
              <a:rPr lang="fr-CA" sz="2400" b="0" i="0" dirty="0"/>
              <a:t>Aucune différence significative n'a été trouvée entre les non-fumeurs et les fumeurs en ce qui concerne la survie globale et la survie sans récidive au sein d’un échantillon de patients atteints d'un carcinome épidermoïde de l'œsophage en Chine (Zhang et coll., 2013)</a:t>
            </a:r>
          </a:p>
          <a:p>
            <a:pPr marL="171450" indent="-171450">
              <a:buFont typeface="Arial" panose="020B0604020202020204" pitchFamily="34" charset="0"/>
              <a:buChar char="•"/>
              <a:defRPr/>
            </a:pPr>
            <a:r>
              <a:rPr lang="fr-CA" sz="2400" b="0" i="0" dirty="0"/>
              <a:t>Bien qu'une étude multinationale effectuée auprès de patients atteints d'un cancer de la vessie n’ayant pas envahi le muscle vésical ait montré que les fumeurs avaient moins de chance de survivre que les anciens fumeurs, qui à leur tour avaient moins de chance de survivre que les non-fumeurs, ces différences n’étaient pas statistiquement significatives (Rink et coll., 2012)</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fr-CA" sz="2400" b="0" i="0" dirty="0"/>
              <a:t>Poullis M, McShane J, Shaw M, et coll. Smoking status at diagnosis and histology type as determinants of long-term outcomes of lung cancer patients. </a:t>
            </a:r>
            <a:r>
              <a:rPr lang="fr-CA" sz="2400" b="0" i="1" dirty="0"/>
              <a:t>Eur J Cardiothorac Surg.</a:t>
            </a:r>
            <a:r>
              <a:rPr lang="fr-CA" sz="2400" b="0" i="0" dirty="0"/>
              <a:t> May 2013;43(5):919-924.</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Siegel AB, Conner K, Wang S, et coll. Smoking and hepatocellular carcinoma mortality. </a:t>
            </a:r>
            <a:r>
              <a:rPr lang="fr-CA" sz="2400" b="0" i="1" dirty="0"/>
              <a:t>Exp Ther Med. </a:t>
            </a:r>
            <a:r>
              <a:rPr lang="fr-CA" sz="2400" b="0" i="0" dirty="0"/>
              <a:t>Jan 2012;3(1):124-128.</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Zhang F, Han H, Wang C, et coll. A retrospective study: the prognostic value of anemia, smoking and drinking in esophageal squamous cell carcinoma with primary radiotherapy. </a:t>
            </a:r>
            <a:r>
              <a:rPr lang="fr-CA" sz="2400" b="0" i="1" dirty="0"/>
              <a:t>World</a:t>
            </a:r>
            <a:r>
              <a:rPr lang="fr-CA" sz="2400" b="0" i="0" dirty="0"/>
              <a:t> </a:t>
            </a:r>
            <a:r>
              <a:rPr lang="fr-CA" sz="2400" b="0" i="1" dirty="0"/>
              <a:t>J Surg Oncol</a:t>
            </a:r>
            <a:r>
              <a:rPr lang="fr-CA" sz="2400" b="0" i="0" dirty="0"/>
              <a:t>. Oct 01 2013;11:249.</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Rink M, Xylinas E, Babjuk M, et coll. Impact of smoking on outcomes of patients with a history of recurrent nonmuscle invasive bladder cancer. </a:t>
            </a:r>
            <a:r>
              <a:rPr lang="fr-CA" sz="2400" b="0" i="1" dirty="0"/>
              <a:t>J Urol.</a:t>
            </a:r>
            <a:r>
              <a:rPr lang="fr-CA" sz="2400" b="0" i="0" dirty="0"/>
              <a:t> Dec 2012;188(6):2120-2127.</a:t>
            </a:r>
          </a:p>
        </p:txBody>
      </p:sp>
    </p:spTree>
    <p:extLst>
      <p:ext uri="{BB962C8B-B14F-4D97-AF65-F5344CB8AC3E}">
        <p14:creationId xmlns:p14="http://schemas.microsoft.com/office/powerpoint/2010/main" val="1525355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fr-CA" sz="2400" b="0" i="0" dirty="0"/>
              <a:t>Fumeurs par rapport aux non-fumeurs</a:t>
            </a:r>
          </a:p>
          <a:p>
            <a:pPr marL="171450" indent="-171450">
              <a:buFont typeface="Arial" panose="020B0604020202020204" pitchFamily="34" charset="0"/>
              <a:buChar char="•"/>
              <a:defRPr/>
            </a:pPr>
            <a:r>
              <a:rPr lang="fr-CA" sz="2400" b="0" i="0" dirty="0"/>
              <a:t>Chez des patients canadiens et finlandais atteints d'un cancer de la vessie, on a constaté que les fumeurs,</a:t>
            </a:r>
            <a:r>
              <a:rPr lang="fr-CA" sz="2400" b="0" i="0" baseline="0" dirty="0"/>
              <a:t> </a:t>
            </a:r>
            <a:r>
              <a:rPr lang="fr-CA" sz="2400" b="0" i="0" dirty="0"/>
              <a:t>par rapport aux non-fumeurs, présentaient des taux considérablement moins élevés de survie spécifique à la maladie (SSM) (52 % contre 66 %, respectivement) et de survie globale (SG) plus faible (37 % contre 62 %,</a:t>
            </a:r>
            <a:r>
              <a:rPr lang="fr-CA" sz="2400" b="0" i="0" baseline="0" dirty="0"/>
              <a:t> </a:t>
            </a:r>
            <a:r>
              <a:rPr lang="fr-CA" sz="2400" b="0" i="0" dirty="0"/>
              <a:t>respectivement) (</a:t>
            </a:r>
            <a:r>
              <a:rPr lang="fr-CA" sz="2400" b="0" i="0" dirty="0" err="1"/>
              <a:t>Bostrom</a:t>
            </a:r>
            <a:r>
              <a:rPr lang="fr-CA" sz="2400" b="0" i="0" dirty="0"/>
              <a:t> et coll., 2012)</a:t>
            </a:r>
          </a:p>
          <a:p>
            <a:pPr marL="171450" indent="-171450">
              <a:buFont typeface="Arial" panose="020B0604020202020204" pitchFamily="34" charset="0"/>
              <a:buChar char="•"/>
              <a:defRPr/>
            </a:pPr>
            <a:r>
              <a:rPr lang="fr-CA" sz="2400" b="0" i="0" dirty="0"/>
              <a:t>Une étude danoise</a:t>
            </a:r>
            <a:r>
              <a:rPr lang="fr-CA" sz="2400" b="0" i="0" baseline="0" dirty="0"/>
              <a:t> </a:t>
            </a:r>
            <a:r>
              <a:rPr lang="fr-CA" sz="2400" b="0" i="0" dirty="0"/>
              <a:t>menée auprès de patients atteints d'un cancer de la tête et du cou a montré que les gros fumeurs possédaient un taux de SSM et de SG considérablement moins élevés que les non-fumeurs (SSM de 56 % contre 77 %, et SG de 39 % contre 66 %) (Hoff et coll., 2012)</a:t>
            </a:r>
          </a:p>
          <a:p>
            <a:pPr marL="171450" indent="-171450">
              <a:buFont typeface="Arial" panose="020B0604020202020204" pitchFamily="34" charset="0"/>
              <a:buChar char="•"/>
              <a:defRPr/>
            </a:pPr>
            <a:r>
              <a:rPr lang="fr-CA" sz="2400" b="0" i="0" dirty="0"/>
              <a:t>Les dossiers médicaux de patients américains atteints d'un cancer épidermoïde de l’anus ont montré que le fait de posséder des antécédents de tabagisme diminuait considérablement la SG (SG de 75,4 % chez les patients ayant des antécédents de tabagisme contre</a:t>
            </a:r>
            <a:r>
              <a:rPr lang="fr-CA" sz="2400" b="0" i="0" baseline="0" dirty="0"/>
              <a:t> </a:t>
            </a:r>
            <a:r>
              <a:rPr lang="fr-CA" sz="2400" b="0" i="0" dirty="0"/>
              <a:t>87,1 % chez</a:t>
            </a:r>
            <a:r>
              <a:rPr lang="fr-CA" sz="2400" b="0" i="0" baseline="0" dirty="0"/>
              <a:t> </a:t>
            </a:r>
            <a:r>
              <a:rPr lang="fr-CA" sz="2400" b="0" i="0" dirty="0"/>
              <a:t>les patients sans antécédents de tabagisme) (Linam et coll., 2012) deux ans pour </a:t>
            </a:r>
          </a:p>
          <a:p>
            <a:pPr marL="171450" indent="-171450">
              <a:buFont typeface="Arial" panose="020B0604020202020204" pitchFamily="34" charset="0"/>
              <a:buChar char="•"/>
              <a:defRPr/>
            </a:pPr>
            <a:r>
              <a:rPr lang="fr-CA" sz="2400" b="0" i="0" dirty="0"/>
              <a:t>La SG à 5 ans chez des jeunes patientes chinoises atteintes d'un adénocarcinome pulmonaire était de 20 % chez les fumeuses et de 36,6 % chez les non-fumeuses (Liu et coll., 2012)</a:t>
            </a:r>
          </a:p>
          <a:p>
            <a:pPr marL="171450" indent="-171450">
              <a:buFont typeface="Arial" panose="020B0604020202020204" pitchFamily="34" charset="0"/>
              <a:buChar char="•"/>
              <a:defRPr/>
            </a:pPr>
            <a:r>
              <a:rPr lang="fr-CA" sz="2400" b="0" i="0" dirty="0"/>
              <a:t>Une étude du carcinome du nasopharynx chez des patients chinois a permis de montrer que les non-fumeurs ont des taux de survie considérablement plus élevés que les fumeurs (Qu et coll., 2015)</a:t>
            </a:r>
          </a:p>
          <a:p>
            <a:pPr marL="171450" indent="-171450">
              <a:buFont typeface="Arial" panose="020B0604020202020204" pitchFamily="34" charset="0"/>
              <a:buChar char="•"/>
              <a:defRPr/>
            </a:pPr>
            <a:r>
              <a:rPr lang="fr-CA" sz="2400" b="0" i="0" dirty="0"/>
              <a:t>Chez des patients américains atteints d'un hypernéphrome, la SG (62,37 mois contre 43,64 mois) et le taux de survie spécifique au cancer (SSC) (87,43 mois contre 56,57 mois) étaient considérablement plus faibles chez les patients fumeurs par rapport aux non-fumeurs (Kroeger et coll., 2012)</a:t>
            </a:r>
          </a:p>
          <a:p>
            <a:pPr marL="171450" indent="-171450">
              <a:buFont typeface="Arial" panose="020B0604020202020204" pitchFamily="34" charset="0"/>
              <a:buChar char="•"/>
              <a:defRPr/>
            </a:pPr>
            <a:r>
              <a:rPr lang="fr-CA" sz="2400" b="0" i="0" dirty="0"/>
              <a:t>Une étude portant sur des patients américains atteints d'un cancer du</a:t>
            </a:r>
            <a:r>
              <a:rPr lang="fr-CA" sz="2400" b="0" i="0" baseline="0" dirty="0"/>
              <a:t> poumon </a:t>
            </a:r>
            <a:r>
              <a:rPr lang="fr-CA" sz="2400" b="0" i="0" dirty="0"/>
              <a:t>non à petites cellules</a:t>
            </a:r>
            <a:r>
              <a:rPr lang="fr-CA" sz="2400" b="0" i="0" baseline="0" dirty="0"/>
              <a:t> </a:t>
            </a:r>
            <a:r>
              <a:rPr lang="fr-CA" sz="2400" b="0" i="0" dirty="0"/>
              <a:t>a montré que les patients n'ayant jamais fumé avaient une meilleure probabilité de survie que les fumeurs (risque relatif : 0,47 contre 0,51) (Ferketich et coll., 2013)</a:t>
            </a:r>
          </a:p>
          <a:p>
            <a:pPr marL="171450" indent="-171450">
              <a:buFont typeface="Arial" panose="020B0604020202020204" pitchFamily="34" charset="0"/>
              <a:buChar char="•"/>
              <a:defRPr/>
            </a:pPr>
            <a:r>
              <a:rPr lang="fr-CA" sz="2400" b="0" i="0" dirty="0"/>
              <a:t>Une étude ayant examiné la probabilité de survie de patients atteints d'un carcinome épidermoïde de l'œsophage dans un</a:t>
            </a:r>
            <a:r>
              <a:rPr lang="fr-CA" sz="2400" b="0" i="0" baseline="0" dirty="0"/>
              <a:t> établissement de soins de santé </a:t>
            </a:r>
            <a:r>
              <a:rPr lang="fr-CA" sz="2400" b="0" i="0" dirty="0"/>
              <a:t>chinois a montré que la SG à 5 ans était de 45,8 % et de 37,3 %</a:t>
            </a:r>
            <a:r>
              <a:rPr lang="fr-CA" sz="2400" b="0" i="0" baseline="0" dirty="0"/>
              <a:t> chez </a:t>
            </a:r>
            <a:r>
              <a:rPr lang="fr-CA" sz="2400" b="0" i="0" dirty="0"/>
              <a:t>les non-fumeurs et les fumeurs,</a:t>
            </a:r>
            <a:r>
              <a:rPr lang="fr-CA" sz="2400" b="0" i="0" baseline="0" dirty="0"/>
              <a:t> </a:t>
            </a:r>
            <a:r>
              <a:rPr lang="fr-CA" sz="2400" b="0" i="0" dirty="0"/>
              <a:t>respectivement (Zheng et coll., 2015)</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fr-CA" sz="2400" b="0" i="0" dirty="0"/>
              <a:t>Survie chez les différents types de fumeurs</a:t>
            </a:r>
          </a:p>
          <a:p>
            <a:pPr marL="171450" indent="-171450">
              <a:buFont typeface="Arial" panose="020B0604020202020204" pitchFamily="34" charset="0"/>
              <a:buChar char="•"/>
              <a:defRPr/>
            </a:pPr>
            <a:r>
              <a:rPr lang="fr-CA" sz="2400" b="0" i="0" dirty="0"/>
              <a:t>Chez des patients atteints d'un carcinome épidermoïde de la cavité orale au Japon, on a constaté que la survie globale à 5 ans était de 72,9 % chez les non-fumeurs, de 85,5 % chez les fumeurs légers, de 59,9 % chez les fumeurs modérés et de 69,0 % chez les gros fumeurs (Kawakita et coll., 2012)</a:t>
            </a:r>
          </a:p>
          <a:p>
            <a:pPr marL="171450" indent="-171450">
              <a:buFont typeface="Arial" panose="020B0604020202020204" pitchFamily="34" charset="0"/>
              <a:buChar char="•"/>
              <a:defRPr/>
            </a:pPr>
            <a:r>
              <a:rPr lang="fr-CA" sz="2400" b="0" i="0" dirty="0"/>
              <a:t>Une étude japonaise ayant examiné l'effet du tabagisme sur la survie après une intervention chirurgicale contre le cancer du poumon a constaté que les taux de survie à 5 ans chez les non-fumeurs, les anciens fumeurs et les fumeurs étaient de 81,4 %, de 65,4 % et de 68,8 %, respectivement (Shiono et coll., 2015)</a:t>
            </a:r>
          </a:p>
          <a:p>
            <a:pPr marL="171450" indent="-171450">
              <a:buFont typeface="Arial" panose="020B0604020202020204" pitchFamily="34" charset="0"/>
              <a:buChar char="•"/>
              <a:defRPr/>
            </a:pPr>
            <a:r>
              <a:rPr lang="fr-CA" sz="2400" b="0" i="0" dirty="0"/>
              <a:t>Parmi un échantillon de patients chinois atteints d'un cancer de la tête et du cou, il existait une différence significative en ce qui a trait à la survie entre les anciens fumeurs et les non-fumeurs d'une part, et les fumeurs d'autre part (Cao et coll., 2016)</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fr-CA" sz="2400" b="0" i="0" dirty="0"/>
              <a:t>Bostrom PJ, Alkhateeb S, Trottier G, et coll. Sex differences in bladder cancer outcomes among smokers with advanced bladder cancer. </a:t>
            </a:r>
            <a:r>
              <a:rPr lang="fr-CA" sz="2400" b="0" i="1" dirty="0"/>
              <a:t>BJU Int. </a:t>
            </a:r>
            <a:r>
              <a:rPr lang="fr-CA" sz="2400" b="0" i="0" dirty="0"/>
              <a:t>Jan 2012;109(1):70-76.</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Hoff CM, Grau C, Overgaard J. Effect of smoking on oxygen delivery and outcome in patients treated with radiotherapy for head and neck squamous cell carcinoma--a prospective study. </a:t>
            </a:r>
            <a:r>
              <a:rPr lang="fr-CA" sz="2400" b="0" i="1" dirty="0"/>
              <a:t>Radiother Oncol. </a:t>
            </a:r>
            <a:r>
              <a:rPr lang="fr-CA" sz="2400" b="0" i="0" dirty="0"/>
              <a:t>Apr 2012;103(1):38-44.</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Linam JM, Chand RR, Broudy VC, et coll. Evaluation of the impact of HIV serostatus, tobacco smoking and CD4 counts on epidermoid anal cancer survival. </a:t>
            </a:r>
            <a:r>
              <a:rPr lang="fr-CA" sz="2400" b="0" i="1" dirty="0"/>
              <a:t>Int J STD AIDS. </a:t>
            </a:r>
            <a:r>
              <a:rPr lang="fr-CA" sz="2400" b="0" i="0" dirty="0"/>
              <a:t>Feb 2012;23(2):77-82.</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Liu M, Jiang G, Ding J, et coll. Smoking reduces survival in young females with lung adenocarcinoma after curative resection. </a:t>
            </a:r>
            <a:r>
              <a:rPr lang="fr-CA" sz="2400" b="0" i="1" dirty="0"/>
              <a:t>Medical Oncology </a:t>
            </a:r>
            <a:r>
              <a:rPr lang="fr-CA" sz="2400" b="0" i="0" dirty="0"/>
              <a:t>(Northwood, London, England). 2012;29(2):570-573.</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Qu Y, Chen Y, Yu H, et coll. Survival and Prognostic Analysis of Primary Nasopharyngeal Carcinoma in North China. </a:t>
            </a:r>
            <a:r>
              <a:rPr lang="fr-CA" sz="2400" b="0" i="1" dirty="0"/>
              <a:t>Clin Lab</a:t>
            </a:r>
            <a:r>
              <a:rPr lang="fr-CA" sz="2400" b="0" i="0" dirty="0"/>
              <a:t>. 2015;61(7):699-708.</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Kroeger N, Klatte T, Birkhauser FD, et coll. Smoking negatively impacts renal cell carcinoma overall and cancer-specific survival. </a:t>
            </a:r>
            <a:r>
              <a:rPr lang="fr-CA" sz="2400" b="0" i="1" dirty="0"/>
              <a:t>Cancer</a:t>
            </a:r>
            <a:r>
              <a:rPr lang="fr-CA" sz="2400" b="0" i="0" dirty="0"/>
              <a:t>. Apr 1 2012;118(7):1795-1802.</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Ferketich AK, Niland JC, Mamet R, et coll. Smoking status and survival in the national comprehensive cancer network non-small cell lung cancer cohort. </a:t>
            </a:r>
            <a:r>
              <a:rPr lang="fr-CA" sz="2400" b="0" i="1" dirty="0"/>
              <a:t>Cancer</a:t>
            </a:r>
            <a:r>
              <a:rPr lang="fr-CA" sz="2400" b="0" i="0" dirty="0"/>
              <a:t>. Feb 15 2013;119(4):847-853.</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Zheng Y, Cao X, Wen J, et coll. Smoking affects </a:t>
            </a:r>
            <a:r>
              <a:rPr lang="fr-CA" sz="2400" b="0" i="0" dirty="0" err="1"/>
              <a:t>treatment</a:t>
            </a:r>
            <a:r>
              <a:rPr lang="fr-CA" sz="2400" b="0" i="0" dirty="0"/>
              <a:t> </a:t>
            </a:r>
            <a:r>
              <a:rPr lang="fr-CA" sz="2400" b="0" i="0" dirty="0" err="1"/>
              <a:t>outcome</a:t>
            </a:r>
            <a:r>
              <a:rPr lang="fr-CA" sz="2400" b="0" i="0" dirty="0"/>
              <a:t> in patients </a:t>
            </a:r>
            <a:r>
              <a:rPr lang="fr-CA" sz="2400" b="0" i="0" dirty="0" err="1"/>
              <a:t>with</a:t>
            </a:r>
            <a:r>
              <a:rPr lang="fr-CA" sz="2400" b="0" i="0" dirty="0"/>
              <a:t> </a:t>
            </a:r>
            <a:r>
              <a:rPr lang="fr-CA" sz="2400" b="0" i="0" dirty="0" err="1"/>
              <a:t>resected</a:t>
            </a:r>
            <a:r>
              <a:rPr lang="fr-CA" sz="2400" b="0" i="0" dirty="0"/>
              <a:t> </a:t>
            </a:r>
            <a:r>
              <a:rPr lang="fr-CA" sz="2400" b="0" i="0" dirty="0" err="1"/>
              <a:t>esophageal</a:t>
            </a:r>
            <a:r>
              <a:rPr lang="fr-CA" sz="2400" b="0" i="0" dirty="0"/>
              <a:t> </a:t>
            </a:r>
            <a:r>
              <a:rPr lang="fr-CA" sz="2400" b="0" i="0" dirty="0" err="1"/>
              <a:t>squamous</a:t>
            </a:r>
            <a:r>
              <a:rPr lang="fr-CA" sz="2400" b="0" i="0" dirty="0"/>
              <a:t> </a:t>
            </a:r>
            <a:r>
              <a:rPr lang="fr-CA" sz="2400" b="0" i="0" dirty="0" err="1"/>
              <a:t>cell</a:t>
            </a:r>
            <a:r>
              <a:rPr lang="fr-CA" sz="2400" b="0" i="0" dirty="0"/>
              <a:t> </a:t>
            </a:r>
            <a:r>
              <a:rPr lang="fr-CA" sz="2400" b="0" i="0" dirty="0" err="1"/>
              <a:t>carcinoma</a:t>
            </a:r>
            <a:r>
              <a:rPr lang="fr-CA" sz="2400" b="0" i="0" dirty="0"/>
              <a:t> </a:t>
            </a:r>
            <a:r>
              <a:rPr lang="fr-CA" sz="2400" b="0" i="0" dirty="0" err="1"/>
              <a:t>who</a:t>
            </a:r>
            <a:r>
              <a:rPr lang="fr-CA" sz="2400" b="0" i="0" dirty="0"/>
              <a:t> </a:t>
            </a:r>
            <a:r>
              <a:rPr lang="fr-CA" sz="2400" b="0" i="0" dirty="0" err="1"/>
              <a:t>received</a:t>
            </a:r>
            <a:r>
              <a:rPr lang="fr-CA" sz="2400" b="0" i="0" dirty="0"/>
              <a:t> </a:t>
            </a:r>
            <a:r>
              <a:rPr lang="fr-CA" sz="2400" b="0" i="0" dirty="0" err="1"/>
              <a:t>chemotherapy</a:t>
            </a:r>
            <a:r>
              <a:rPr lang="fr-CA" sz="2400" b="0" i="0" dirty="0"/>
              <a:t>. </a:t>
            </a:r>
            <a:r>
              <a:rPr lang="fr-CA" sz="2400" b="0" i="1" dirty="0" err="1"/>
              <a:t>PLoS</a:t>
            </a:r>
            <a:r>
              <a:rPr lang="fr-CA" sz="2400" b="0" i="1" dirty="0"/>
              <a:t> One</a:t>
            </a:r>
            <a:r>
              <a:rPr lang="fr-CA" sz="2400" b="0" i="0" dirty="0"/>
              <a:t>. 2015;10(4):e0123246.</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Kawakita D, Hosono S, Ito H, et coll. Impact of smoking status on clinical outcome in oral cavity cancer patients. </a:t>
            </a:r>
            <a:r>
              <a:rPr lang="fr-CA" sz="2400" b="0" i="1" dirty="0"/>
              <a:t>Oral Oncol. </a:t>
            </a:r>
            <a:r>
              <a:rPr lang="fr-CA" sz="2400" b="0" i="0" dirty="0"/>
              <a:t>Feb 2012;48(2):186-191.</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Shiono S, Katahira M, Abiko M, Sato T. Smoking is a perioperative risk factor and prognostic factor for lung cancer surgery. </a:t>
            </a:r>
            <a:r>
              <a:rPr lang="fr-CA" sz="2400" b="0" i="1" dirty="0"/>
              <a:t>Gen Thorac Cardiovasc Surg</a:t>
            </a:r>
            <a:r>
              <a:rPr lang="fr-CA" sz="2400" b="0" i="0" dirty="0"/>
              <a:t>. Feb 2015;63(2):93-98.</a:t>
            </a:r>
          </a:p>
          <a:p>
            <a:pPr>
              <a:buFont typeface="Arial" panose="020B0604020202020204" pitchFamily="34" charset="0"/>
              <a:buNone/>
              <a:defRPr/>
            </a:pPr>
            <a:endParaRPr lang="en-CA" dirty="0"/>
          </a:p>
          <a:p>
            <a:pPr>
              <a:buFont typeface="Arial" panose="020B0604020202020204" pitchFamily="34" charset="0"/>
              <a:buNone/>
              <a:defRPr/>
            </a:pPr>
            <a:r>
              <a:rPr lang="fr-CA" sz="2400" b="0" i="0" dirty="0"/>
              <a:t>Cao W, Liu Z, Gokavarapu S, Chen Y, Yang R, Ji T. Reformed smokers have survival benefits after head and neck cancer. </a:t>
            </a:r>
            <a:r>
              <a:rPr lang="fr-CA" sz="2400" b="0" i="1" dirty="0"/>
              <a:t>Br J Oral Maxillofac Surg</a:t>
            </a:r>
            <a:r>
              <a:rPr lang="fr-CA" sz="2400" b="0" i="0" dirty="0"/>
              <a:t>. Sep 2016;54(7):818-825.</a:t>
            </a:r>
          </a:p>
          <a:p>
            <a:pPr>
              <a:buFont typeface="Arial" panose="020B0604020202020204" pitchFamily="34" charset="0"/>
              <a:buNone/>
              <a:defRPr/>
            </a:pPr>
            <a:endParaRPr lang="en-CA" dirty="0"/>
          </a:p>
          <a:p>
            <a:pPr marL="171450" indent="-171450">
              <a:buFont typeface="Arial" panose="020B0604020202020204" pitchFamily="34" charset="0"/>
              <a:buChar char="•"/>
              <a:defRPr/>
            </a:pPr>
            <a:endParaRPr lang="en-CA" dirty="0"/>
          </a:p>
          <a:p>
            <a:pPr marL="171450" indent="-171450">
              <a:buFont typeface="Arial" panose="020B0604020202020204" pitchFamily="34" charset="0"/>
              <a:buChar char="•"/>
              <a:defRPr/>
            </a:pPr>
            <a:endParaRPr lang="en-CA" dirty="0"/>
          </a:p>
        </p:txBody>
      </p:sp>
    </p:spTree>
    <p:extLst>
      <p:ext uri="{BB962C8B-B14F-4D97-AF65-F5344CB8AC3E}">
        <p14:creationId xmlns:p14="http://schemas.microsoft.com/office/powerpoint/2010/main" val="2134753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Gillison ML, Zhang Q, Jordan R, et coll. Tobacco smoking and increased risk of death and progression for patients with p16-positive and p16-negative oropharyngeal cancer. </a:t>
            </a:r>
            <a:r>
              <a:rPr lang="fr-CA" sz="2400" b="0" i="1" dirty="0">
                <a:solidFill>
                  <a:srgbClr val="000000"/>
                </a:solidFill>
              </a:rPr>
              <a:t>J Clin Oncol</a:t>
            </a:r>
            <a:r>
              <a:rPr lang="fr-CA" sz="2400" b="0" i="0" dirty="0">
                <a:solidFill>
                  <a:srgbClr val="000000"/>
                </a:solidFill>
              </a:rPr>
              <a:t>. Jun 10 2012;30(17):2102-2111.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dirty="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Rink M, Furberg H, Zabor EC, et coll. Impact of smoking and smoking cessation on oncologic outcomes in primary non-muscle-invasive bladder cancer. </a:t>
            </a:r>
            <a:r>
              <a:rPr lang="fr-CA" sz="2400" b="0" i="1" dirty="0">
                <a:solidFill>
                  <a:srgbClr val="000000"/>
                </a:solidFill>
              </a:rPr>
              <a:t>Eur Urol. </a:t>
            </a:r>
            <a:r>
              <a:rPr lang="fr-CA" sz="2400" b="0" i="0" dirty="0">
                <a:solidFill>
                  <a:srgbClr val="000000"/>
                </a:solidFill>
              </a:rPr>
              <a:t>Apr 2013;63(4):724-732.</a:t>
            </a:r>
          </a:p>
        </p:txBody>
      </p:sp>
    </p:spTree>
    <p:extLst>
      <p:ext uri="{BB962C8B-B14F-4D97-AF65-F5344CB8AC3E}">
        <p14:creationId xmlns:p14="http://schemas.microsoft.com/office/powerpoint/2010/main" val="799137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Kruskemper G, Handschel J. Smoking affects quality of life in patients with oral squamous cell carcinomas. </a:t>
            </a:r>
            <a:r>
              <a:rPr lang="fr-CA" sz="2400" b="0" i="1" dirty="0">
                <a:solidFill>
                  <a:srgbClr val="000000"/>
                </a:solidFill>
              </a:rPr>
              <a:t>Clin Oral Investig</a:t>
            </a:r>
            <a:r>
              <a:rPr lang="fr-CA" sz="2400" b="0" i="0" dirty="0">
                <a:solidFill>
                  <a:srgbClr val="000000"/>
                </a:solidFill>
              </a:rPr>
              <a:t>. Oct 2012;16(5):1353-1361.</a:t>
            </a:r>
          </a:p>
          <a:p>
            <a:endParaRPr lang="en-CA" altLang="en-US" dirty="0"/>
          </a:p>
          <a:p>
            <a:r>
              <a:rPr lang="fr-CA" sz="2400" b="0" i="0" dirty="0">
                <a:solidFill>
                  <a:srgbClr val="000000"/>
                </a:solidFill>
              </a:rPr>
              <a:t>Balduyck B, Sardari Nia P, Cogen A, et coll. The effect of smoking cessation on quality of life after lung cancer surgery. </a:t>
            </a:r>
            <a:r>
              <a:rPr lang="fr-CA" sz="2400" b="0" i="1" dirty="0">
                <a:solidFill>
                  <a:srgbClr val="000000"/>
                </a:solidFill>
              </a:rPr>
              <a:t>Eur J Cardiothorac Surg</a:t>
            </a:r>
            <a:r>
              <a:rPr lang="fr-CA" sz="2400" b="0" i="0" dirty="0">
                <a:solidFill>
                  <a:srgbClr val="000000"/>
                </a:solidFill>
              </a:rPr>
              <a:t>. Dec 2011;40(6):1432-1437; discussion 1437-1438.</a:t>
            </a:r>
          </a:p>
        </p:txBody>
      </p:sp>
    </p:spTree>
    <p:extLst>
      <p:ext uri="{BB962C8B-B14F-4D97-AF65-F5344CB8AC3E}">
        <p14:creationId xmlns:p14="http://schemas.microsoft.com/office/powerpoint/2010/main" val="685257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QdV : qualité de vie</a:t>
            </a:r>
          </a:p>
          <a:p>
            <a:endParaRPr lang="en-US" altLang="en-US" dirty="0"/>
          </a:p>
          <a:p>
            <a:r>
              <a:rPr lang="fr-CA" sz="2400" b="0" i="0" dirty="0">
                <a:solidFill>
                  <a:srgbClr val="000000"/>
                </a:solidFill>
              </a:rPr>
              <a:t>Chen J, Qi Y, Wampfler JA, et coll. Effect of cigarette smoking on quality of life in small cell lung cancer patients. </a:t>
            </a:r>
            <a:r>
              <a:rPr lang="fr-CA" sz="2400" b="0" i="1" dirty="0">
                <a:solidFill>
                  <a:srgbClr val="000000"/>
                </a:solidFill>
              </a:rPr>
              <a:t>Eur J Cancer</a:t>
            </a:r>
            <a:r>
              <a:rPr lang="fr-CA" sz="2400" b="0" i="0" dirty="0">
                <a:solidFill>
                  <a:srgbClr val="000000"/>
                </a:solidFill>
              </a:rPr>
              <a:t>. Jul 2012;48(11):1593-1601.</a:t>
            </a:r>
          </a:p>
          <a:p>
            <a:endParaRPr lang="en-CA" altLang="en-US" dirty="0"/>
          </a:p>
          <a:p>
            <a:r>
              <a:rPr lang="fr-CA" sz="2400" b="0" i="0" dirty="0">
                <a:solidFill>
                  <a:srgbClr val="000000"/>
                </a:solidFill>
              </a:rPr>
              <a:t>Gopalakrishna A, Longo TA, Fantony JJ, Van Noord M, Inman BA. Lifestyle factors and health-related quality of life in bladder cancer survivors: a systematic review. </a:t>
            </a:r>
            <a:r>
              <a:rPr lang="fr-CA" sz="2400" b="0" i="1" dirty="0">
                <a:solidFill>
                  <a:srgbClr val="000000"/>
                </a:solidFill>
              </a:rPr>
              <a:t>J Cancer Surviv</a:t>
            </a:r>
            <a:r>
              <a:rPr lang="fr-CA" sz="2400" b="0" i="0" dirty="0">
                <a:solidFill>
                  <a:srgbClr val="000000"/>
                </a:solidFill>
              </a:rPr>
              <a:t>. Oct 2016;10(5):874-882.</a:t>
            </a:r>
            <a:endParaRPr lang="en-CA" altLang="en-US" dirty="0"/>
          </a:p>
        </p:txBody>
      </p:sp>
    </p:spTree>
    <p:extLst>
      <p:ext uri="{BB962C8B-B14F-4D97-AF65-F5344CB8AC3E}">
        <p14:creationId xmlns:p14="http://schemas.microsoft.com/office/powerpoint/2010/main" val="210256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sz="2400" b="0" i="0" dirty="0">
                <a:solidFill>
                  <a:srgbClr val="000000"/>
                </a:solidFill>
              </a:rPr>
              <a:t>QdV : qualité de vie</a:t>
            </a:r>
          </a:p>
        </p:txBody>
      </p:sp>
    </p:spTree>
    <p:extLst>
      <p:ext uri="{BB962C8B-B14F-4D97-AF65-F5344CB8AC3E}">
        <p14:creationId xmlns:p14="http://schemas.microsoft.com/office/powerpoint/2010/main" val="91540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000" b="0" i="0" dirty="0">
                <a:solidFill>
                  <a:srgbClr val="000000"/>
                </a:solidFill>
              </a:rPr>
              <a:t>Shen MJ, Coups EJ, Li Y, Holland JC, Hamann HA, Ostroff JS. The role of posttraumatic growth and timing of quitting smoking as moderators of the relationship between stigma and psychological distress among lung cancer survivors who are former smokers. </a:t>
            </a:r>
            <a:r>
              <a:rPr lang="fr-CA" sz="2000" b="0" i="1" dirty="0">
                <a:solidFill>
                  <a:srgbClr val="000000"/>
                </a:solidFill>
              </a:rPr>
              <a:t>Psychooncology</a:t>
            </a:r>
            <a:r>
              <a:rPr lang="fr-CA" sz="2000" b="0" i="0" dirty="0">
                <a:solidFill>
                  <a:srgbClr val="000000"/>
                </a:solidFill>
              </a:rPr>
              <a:t>. Jun 2015;24(6):683-690.</a:t>
            </a:r>
          </a:p>
        </p:txBody>
      </p:sp>
    </p:spTree>
    <p:extLst>
      <p:ext uri="{BB962C8B-B14F-4D97-AF65-F5344CB8AC3E}">
        <p14:creationId xmlns:p14="http://schemas.microsoft.com/office/powerpoint/2010/main" val="1151103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8927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Graham W, Toll B, Tami-Maury I, Gritz ER. Cancer prevention: Tobacco dependence and its treatment. Dans</a:t>
            </a:r>
            <a:r>
              <a:rPr lang="fr-CA" sz="2400" b="0" i="0" baseline="0" dirty="0">
                <a:solidFill>
                  <a:srgbClr val="000000"/>
                </a:solidFill>
              </a:rPr>
              <a:t> </a:t>
            </a:r>
            <a:r>
              <a:rPr lang="fr-CA" sz="2400" b="0" i="0" dirty="0">
                <a:solidFill>
                  <a:srgbClr val="000000"/>
                </a:solidFill>
              </a:rPr>
              <a:t>: DeVita, Hellman, and Rosenberg’s Cancer: Principles &amp; Practice of Oncology, 10th. </a:t>
            </a:r>
            <a:r>
              <a:rPr lang="fr-CA" sz="2400" b="0" i="0" dirty="0" err="1">
                <a:solidFill>
                  <a:srgbClr val="000000"/>
                </a:solidFill>
              </a:rPr>
              <a:t>Éds</a:t>
            </a:r>
            <a:r>
              <a:rPr lang="fr-CA" sz="2400" b="0" i="0" dirty="0">
                <a:solidFill>
                  <a:srgbClr val="000000"/>
                </a:solidFill>
              </a:rPr>
              <a:t> VT DeVita, Jr., TS Lawrence, SA Rosenberg. Lippincott Williams &amp; Wilkins : Philadelphie. 2014.</a:t>
            </a:r>
          </a:p>
        </p:txBody>
      </p:sp>
    </p:spTree>
    <p:extLst>
      <p:ext uri="{BB962C8B-B14F-4D97-AF65-F5344CB8AC3E}">
        <p14:creationId xmlns:p14="http://schemas.microsoft.com/office/powerpoint/2010/main" val="1931850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Emmons KM, Sprunck-Harrild K, Puleo E, de Moor J. Provider advice about smoking cessation and pharmacotherapy among cancer survivors who smoke: practice guidelines are not translating. </a:t>
            </a:r>
            <a:r>
              <a:rPr lang="fr-CA" sz="2400" b="0" i="1" dirty="0">
                <a:solidFill>
                  <a:srgbClr val="000000"/>
                </a:solidFill>
              </a:rPr>
              <a:t>Transl Behav Med</a:t>
            </a:r>
            <a:r>
              <a:rPr lang="fr-CA" sz="2400" b="0" i="0" dirty="0">
                <a:solidFill>
                  <a:srgbClr val="000000"/>
                </a:solidFill>
              </a:rPr>
              <a:t>. Jun 2013;3(2):211-217.</a:t>
            </a:r>
          </a:p>
        </p:txBody>
      </p:sp>
    </p:spTree>
    <p:extLst>
      <p:ext uri="{BB962C8B-B14F-4D97-AF65-F5344CB8AC3E}">
        <p14:creationId xmlns:p14="http://schemas.microsoft.com/office/powerpoint/2010/main" val="1917858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t>Simmons VN, Litvin EB, Unrod M, Brandon TH. Oncology healthcare providers’ implementation of the 5A’s model of brief intervention for smoking cessation: patients' perceptions. </a:t>
            </a:r>
            <a:r>
              <a:rPr lang="fr-CA" sz="2400" b="0" i="1" dirty="0"/>
              <a:t>Patient Educ Couns</a:t>
            </a:r>
            <a:r>
              <a:rPr lang="fr-CA" sz="2400" b="0" i="0" dirty="0"/>
              <a:t>. Mar 2012;86(3):414-419.</a:t>
            </a:r>
          </a:p>
          <a:p>
            <a:endParaRPr lang="en-US" altLang="en-US" dirty="0"/>
          </a:p>
          <a:p>
            <a:r>
              <a:rPr lang="fr-CA" sz="2400" b="0" i="0" dirty="0"/>
              <a:t>Goldstein AO, Gillison ML, Zhang Q, Jordan R, et coll. Tobacco smoking and increased risk of death and progression for patients with p16-positive and p16-negative oropharyngeal cancer. </a:t>
            </a:r>
            <a:r>
              <a:rPr lang="fr-CA" sz="2400" b="0" i="1" dirty="0"/>
              <a:t>J Clin Oncol. </a:t>
            </a:r>
            <a:r>
              <a:rPr lang="fr-CA" sz="2400" b="0" i="0" dirty="0"/>
              <a:t>Jun 10 2012;30(17):2102-2111.</a:t>
            </a:r>
          </a:p>
        </p:txBody>
      </p:sp>
    </p:spTree>
    <p:extLst>
      <p:ext uri="{BB962C8B-B14F-4D97-AF65-F5344CB8AC3E}">
        <p14:creationId xmlns:p14="http://schemas.microsoft.com/office/powerpoint/2010/main" val="21140091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Graham W, Toll B, Tami-Maury I, Gritz ER. Cancer prevention: Tobacco dependence and its treatment. </a:t>
            </a:r>
            <a:r>
              <a:rPr lang="fr-CA" dirty="0">
                <a:solidFill>
                  <a:srgbClr val="000000"/>
                </a:solidFill>
              </a:rPr>
              <a:t>Dans </a:t>
            </a:r>
            <a:r>
              <a:rPr lang="fr-CA" sz="2400" b="0" i="0" dirty="0">
                <a:solidFill>
                  <a:srgbClr val="000000"/>
                </a:solidFill>
              </a:rPr>
              <a:t>: DeVita, Hellman, and Rosenberg’s Cancer: Principles &amp; Practice of Oncology, 10th. </a:t>
            </a:r>
            <a:r>
              <a:rPr lang="fr-CA" sz="2400" b="0" i="0" dirty="0" err="1">
                <a:solidFill>
                  <a:srgbClr val="000000"/>
                </a:solidFill>
              </a:rPr>
              <a:t>Éds</a:t>
            </a:r>
            <a:r>
              <a:rPr lang="fr-CA" sz="2400" b="0" i="0" dirty="0">
                <a:solidFill>
                  <a:srgbClr val="000000"/>
                </a:solidFill>
              </a:rPr>
              <a:t> VT DeVita, Jr., TS Lawrence, SA Rosenberg. Lippincott Williams &amp; Wilkins : Philadelphie. 2014.</a:t>
            </a:r>
          </a:p>
          <a:p>
            <a:endParaRPr lang="en-US" altLang="en-US" dirty="0"/>
          </a:p>
          <a:p>
            <a:r>
              <a:rPr lang="fr-CA" sz="2400" b="0" i="0" dirty="0">
                <a:solidFill>
                  <a:srgbClr val="000000"/>
                </a:solidFill>
              </a:rPr>
              <a:t>Vaidya V, Hufstader-Gabriel M, Gangan N, Shah S, Bechtol R. Utilization of smoking-cessation pharmacotherapy among chronic obstructive pulmonary disease (COPD) and lung cancer patients. </a:t>
            </a:r>
            <a:r>
              <a:rPr lang="fr-CA" sz="2400" b="0" i="1" dirty="0">
                <a:solidFill>
                  <a:srgbClr val="000000"/>
                </a:solidFill>
              </a:rPr>
              <a:t>Curr Med Res Opin</a:t>
            </a:r>
            <a:r>
              <a:rPr lang="fr-CA" sz="2400" b="0" i="0" dirty="0">
                <a:solidFill>
                  <a:srgbClr val="000000"/>
                </a:solidFill>
              </a:rPr>
              <a:t>. Jun 2014;30(6):1043-1050.</a:t>
            </a:r>
          </a:p>
        </p:txBody>
      </p:sp>
    </p:spTree>
    <p:extLst>
      <p:ext uri="{BB962C8B-B14F-4D97-AF65-F5344CB8AC3E}">
        <p14:creationId xmlns:p14="http://schemas.microsoft.com/office/powerpoint/2010/main" val="7579438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de Bruin-Visser JC, Ackerstaff AH, Rehorst H, Retel VP, Hilgers FJ. Integration of a smoking cessation program in the treatment protocol for patients with head and neck and lung cancer. </a:t>
            </a:r>
            <a:r>
              <a:rPr lang="fr-CA" sz="2400" b="0" i="1" dirty="0">
                <a:solidFill>
                  <a:srgbClr val="000000"/>
                </a:solidFill>
              </a:rPr>
              <a:t>Eur Arch Otorhinolaryngol</a:t>
            </a:r>
            <a:r>
              <a:rPr lang="fr-CA" sz="2400" b="0" i="0" dirty="0">
                <a:solidFill>
                  <a:srgbClr val="000000"/>
                </a:solidFill>
              </a:rPr>
              <a:t>. Feb 2012;269(2):659-665.</a:t>
            </a:r>
          </a:p>
          <a:p>
            <a:endParaRPr lang="en-CA" altLang="en-US" dirty="0"/>
          </a:p>
          <a:p>
            <a:r>
              <a:rPr lang="fr-CA" sz="2400" b="0" i="0" dirty="0">
                <a:solidFill>
                  <a:srgbClr val="000000"/>
                </a:solidFill>
              </a:rPr>
              <a:t>Warren GW, Marshall JR, Cummings KM, et coll. Automated tobacco assessment and cessation support for cancer patients. </a:t>
            </a:r>
            <a:r>
              <a:rPr lang="fr-CA" sz="2400" b="0" i="1" dirty="0">
                <a:solidFill>
                  <a:srgbClr val="000000"/>
                </a:solidFill>
              </a:rPr>
              <a:t>Cancer</a:t>
            </a:r>
            <a:r>
              <a:rPr lang="fr-CA" sz="2400" b="0" i="0" dirty="0">
                <a:solidFill>
                  <a:srgbClr val="000000"/>
                </a:solidFill>
              </a:rPr>
              <a:t>. Feb 15 2014;120(4):562-569.</a:t>
            </a:r>
          </a:p>
        </p:txBody>
      </p:sp>
    </p:spTree>
    <p:extLst>
      <p:ext uri="{BB962C8B-B14F-4D97-AF65-F5344CB8AC3E}">
        <p14:creationId xmlns:p14="http://schemas.microsoft.com/office/powerpoint/2010/main" val="608035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Price S, Hitsman B, Veluz-Wilkins A, et coll. The use of varenicline to treat nicotine dependence among patients with cancer. </a:t>
            </a:r>
            <a:r>
              <a:rPr lang="fr-CA" sz="2400" b="0" i="1" dirty="0">
                <a:solidFill>
                  <a:srgbClr val="000000"/>
                </a:solidFill>
              </a:rPr>
              <a:t>Psychooncology</a:t>
            </a:r>
            <a:r>
              <a:rPr lang="fr-CA" sz="2400" b="0" i="0" dirty="0">
                <a:solidFill>
                  <a:srgbClr val="000000"/>
                </a:solidFill>
              </a:rPr>
              <a:t>. May 24 2016.</a:t>
            </a:r>
          </a:p>
          <a:p>
            <a:endParaRPr lang="en-CA" altLang="en-US" dirty="0"/>
          </a:p>
          <a:p>
            <a:r>
              <a:rPr lang="fr-CA" sz="2400" b="0" i="0" dirty="0">
                <a:solidFill>
                  <a:srgbClr val="000000"/>
                </a:solidFill>
              </a:rPr>
              <a:t>Klemp, I., Steffenssen, M., Bakholdt, V.,  Thygesen, T., Sorensen, J.A. Counselling is effective for Smoking Cessation in Head and Neck Cancer Patients - A Systematic Review and Meta-analysis. </a:t>
            </a:r>
            <a:r>
              <a:rPr lang="fr-CA" sz="2400" b="0" i="1" dirty="0">
                <a:solidFill>
                  <a:srgbClr val="000000"/>
                </a:solidFill>
              </a:rPr>
              <a:t>Oral and Maxillofacial Surgery</a:t>
            </a:r>
            <a:r>
              <a:rPr lang="fr-CA" sz="2400" b="0" i="0" dirty="0">
                <a:solidFill>
                  <a:srgbClr val="000000"/>
                </a:solidFill>
              </a:rPr>
              <a:t>. 2016; 74 (8): 687-694.</a:t>
            </a:r>
          </a:p>
        </p:txBody>
      </p:sp>
    </p:spTree>
    <p:extLst>
      <p:ext uri="{BB962C8B-B14F-4D97-AF65-F5344CB8AC3E}">
        <p14:creationId xmlns:p14="http://schemas.microsoft.com/office/powerpoint/2010/main" val="15135554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Ostroff JS, Burkhalter JE, Cinciripini PM, et coll. Randomized trial of a presurgical scheduled reduced smoking intervention for patients newly diagnosed with cancer. Health Psychol. Jul 2014;33(7):737-747.</a:t>
            </a:r>
          </a:p>
          <a:p>
            <a:endParaRPr lang="en-CA" altLang="en-US" dirty="0"/>
          </a:p>
          <a:p>
            <a:r>
              <a:rPr lang="fr-CA" sz="2400" b="0" i="0" dirty="0">
                <a:solidFill>
                  <a:srgbClr val="000000"/>
                </a:solidFill>
              </a:rPr>
              <a:t>Hawkes AL, Chambers SK, Pakenham KI, et coll. Effects of a telephone-delivered multiple health behavior change intervention (CanChange) on health and behavioral outcomes in survivors of colorectal cancer: a randomized controlled trial. </a:t>
            </a:r>
            <a:r>
              <a:rPr lang="fr-CA" sz="2400" b="0" i="1" dirty="0">
                <a:solidFill>
                  <a:srgbClr val="000000"/>
                </a:solidFill>
              </a:rPr>
              <a:t>J Clin Oncol</a:t>
            </a:r>
            <a:r>
              <a:rPr lang="fr-CA" sz="2400" b="0" i="0" dirty="0">
                <a:solidFill>
                  <a:srgbClr val="000000"/>
                </a:solidFill>
              </a:rPr>
              <a:t>. Jun 20 2013;31(18):2313-2321.</a:t>
            </a:r>
          </a:p>
        </p:txBody>
      </p:sp>
    </p:spTree>
    <p:extLst>
      <p:ext uri="{BB962C8B-B14F-4D97-AF65-F5344CB8AC3E}">
        <p14:creationId xmlns:p14="http://schemas.microsoft.com/office/powerpoint/2010/main" val="827130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Zeng L, Yu X, Yu T, Xiao J, Huang Y. Interventions for smoking cessation in people diagnosed with lung cancer. Cochrane Database of Systematic Reviews. 2015(12).</a:t>
            </a:r>
          </a:p>
        </p:txBody>
      </p:sp>
    </p:spTree>
    <p:extLst>
      <p:ext uri="{BB962C8B-B14F-4D97-AF65-F5344CB8AC3E}">
        <p14:creationId xmlns:p14="http://schemas.microsoft.com/office/powerpoint/2010/main" val="172201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203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Weaver K, Danhauer S, Tooze J, Blackstock A, Spangler J, Thomas L et coll. Smoking Cessation Counseling Beliefs and Behaviors of Outpatient Oncology Providers. </a:t>
            </a:r>
            <a:r>
              <a:rPr lang="fr-CA" sz="2400" b="0" i="1" dirty="0">
                <a:solidFill>
                  <a:srgbClr val="000000"/>
                </a:solidFill>
              </a:rPr>
              <a:t>The Oncologist</a:t>
            </a:r>
            <a:r>
              <a:rPr lang="fr-CA" sz="2400" b="0" i="0" dirty="0">
                <a:solidFill>
                  <a:srgbClr val="000000"/>
                </a:solidFill>
              </a:rPr>
              <a:t>. 2012;17(3):455-462. </a:t>
            </a:r>
          </a:p>
          <a:p>
            <a:endParaRPr lang="en-US" sz="2400" kern="1200" dirty="0">
              <a:solidFill>
                <a:schemeClr val="tx1"/>
              </a:solidFill>
              <a:effectLst/>
              <a:latin typeface="Helvetica Neue"/>
              <a:ea typeface="MS PGothic" panose="020B0600070205080204" pitchFamily="34" charset="-128"/>
              <a:cs typeface="MS PGothic" charset="0"/>
              <a:sym typeface="Helvetica Neue"/>
            </a:endParaRPr>
          </a:p>
          <a:p>
            <a:r>
              <a:rPr lang="fr-CA" sz="2400" b="0" i="0" dirty="0">
                <a:solidFill>
                  <a:srgbClr val="000000"/>
                </a:solidFill>
              </a:rPr>
              <a:t>Simmons V, Litvin E, Patel R, Jacobsen P, McCaffrey J, Bepler G et coll. Patient–provider communication and perspectives on smoking cessation and relapse in the oncology setting. </a:t>
            </a:r>
            <a:r>
              <a:rPr lang="fr-CA" sz="2400" b="0" i="1" dirty="0">
                <a:solidFill>
                  <a:srgbClr val="000000"/>
                </a:solidFill>
              </a:rPr>
              <a:t>Patient Education and Counseling</a:t>
            </a:r>
            <a:r>
              <a:rPr lang="fr-CA" sz="2400" b="0" i="0" dirty="0">
                <a:solidFill>
                  <a:srgbClr val="000000"/>
                </a:solidFill>
              </a:rPr>
              <a:t>. 2009;77(3):398-403. </a:t>
            </a:r>
          </a:p>
          <a:p>
            <a:endParaRPr lang="en-US" sz="2400" kern="1200" dirty="0">
              <a:solidFill>
                <a:schemeClr val="tx1"/>
              </a:solidFill>
              <a:effectLst/>
              <a:latin typeface="Helvetica Neue"/>
              <a:ea typeface="MS PGothic" panose="020B0600070205080204" pitchFamily="34" charset="-128"/>
              <a:cs typeface="MS PGothic" charset="0"/>
              <a:sym typeface="Helvetica Neue"/>
            </a:endParaRPr>
          </a:p>
          <a:p>
            <a:r>
              <a:rPr lang="fr-CA" sz="2400" b="0" i="0" dirty="0">
                <a:solidFill>
                  <a:srgbClr val="000000"/>
                </a:solidFill>
              </a:rPr>
              <a:t>Gritz E, Fingeret M, Vidrine D, Lazev A, Mehta N, Reece G. Successes and failures of the teachable moment: Smoking Cessation in Cancer Patients. </a:t>
            </a:r>
            <a:r>
              <a:rPr lang="fr-CA" sz="2400" b="0" i="1" dirty="0">
                <a:solidFill>
                  <a:srgbClr val="000000"/>
                </a:solidFill>
              </a:rPr>
              <a:t>Cancer</a:t>
            </a:r>
            <a:r>
              <a:rPr lang="fr-CA" sz="2400" b="0" i="0" dirty="0">
                <a:solidFill>
                  <a:srgbClr val="000000"/>
                </a:solidFill>
              </a:rPr>
              <a:t>. 2006;106(1):17-27.</a:t>
            </a:r>
          </a:p>
        </p:txBody>
      </p:sp>
    </p:spTree>
    <p:extLst>
      <p:ext uri="{BB962C8B-B14F-4D97-AF65-F5344CB8AC3E}">
        <p14:creationId xmlns:p14="http://schemas.microsoft.com/office/powerpoint/2010/main" val="1216062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Partenariat canadien contre le cancer (PCCC). Pratiques cliniques exemplaires en matière de renoncement au tabagisme : Résultats de l’analyse des programmes canadiens (2016).</a:t>
            </a:r>
            <a:endParaRPr lang="en-US"/>
          </a:p>
        </p:txBody>
      </p:sp>
    </p:spTree>
    <p:extLst>
      <p:ext uri="{BB962C8B-B14F-4D97-AF65-F5344CB8AC3E}">
        <p14:creationId xmlns:p14="http://schemas.microsoft.com/office/powerpoint/2010/main" val="20806651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2000" b="0" i="0" dirty="0">
                <a:solidFill>
                  <a:srgbClr val="000000"/>
                </a:solidFill>
              </a:rPr>
              <a:t>Graham W, Toll B, Tami-Maury I, Gritz ER. Cancer prevention: Tobacco dependence and its treatment. </a:t>
            </a:r>
            <a:r>
              <a:rPr lang="fr-CA" dirty="0">
                <a:solidFill>
                  <a:srgbClr val="000000"/>
                </a:solidFill>
              </a:rPr>
              <a:t>Dans </a:t>
            </a:r>
            <a:r>
              <a:rPr lang="fr-CA" sz="2000" b="0" i="0" dirty="0">
                <a:solidFill>
                  <a:srgbClr val="000000"/>
                </a:solidFill>
              </a:rPr>
              <a:t>: DeVita, Hellman, and Rosenberg’s Cancer: Principles &amp; Practice of Oncology, 10th. </a:t>
            </a:r>
            <a:r>
              <a:rPr lang="fr-CA" sz="2000" b="0" i="0" dirty="0" err="1">
                <a:solidFill>
                  <a:srgbClr val="000000"/>
                </a:solidFill>
              </a:rPr>
              <a:t>Éds</a:t>
            </a:r>
            <a:r>
              <a:rPr lang="fr-CA" sz="2000" b="0" i="0" dirty="0">
                <a:solidFill>
                  <a:srgbClr val="000000"/>
                </a:solidFill>
              </a:rPr>
              <a:t> VT DeVita, Jr., TS Lawrence, SA Rosenberg. Lippincott Williams &amp; Wilkins : Philadelphie. 2014.</a:t>
            </a:r>
          </a:p>
        </p:txBody>
      </p:sp>
    </p:spTree>
    <p:extLst>
      <p:ext uri="{BB962C8B-B14F-4D97-AF65-F5344CB8AC3E}">
        <p14:creationId xmlns:p14="http://schemas.microsoft.com/office/powerpoint/2010/main" val="509102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Warren GW, Marshall JR, Cummings KM, et coll. Practice patterns and perceptions of thoracic oncology providers on tobacco use and cessation in cancer patients. </a:t>
            </a:r>
            <a:r>
              <a:rPr lang="fr-CA" sz="2400" b="0" i="1" dirty="0">
                <a:solidFill>
                  <a:srgbClr val="000000"/>
                </a:solidFill>
              </a:rPr>
              <a:t>J Thorac Oncol. </a:t>
            </a:r>
            <a:r>
              <a:rPr lang="fr-CA" sz="2400" b="0" i="0" dirty="0">
                <a:solidFill>
                  <a:srgbClr val="000000"/>
                </a:solidFill>
              </a:rPr>
              <a:t>May 2013;8(5):543-548.</a:t>
            </a:r>
          </a:p>
        </p:txBody>
      </p:sp>
    </p:spTree>
    <p:extLst>
      <p:ext uri="{BB962C8B-B14F-4D97-AF65-F5344CB8AC3E}">
        <p14:creationId xmlns:p14="http://schemas.microsoft.com/office/powerpoint/2010/main" val="1951594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Warren GW, Marshall JR, Cummings KM, et coll. Addressing tobacco use in patients with cancer: a survey of American Society of Clinical Oncology members. </a:t>
            </a:r>
            <a:r>
              <a:rPr lang="fr-CA" sz="2400" b="0" i="1" dirty="0">
                <a:solidFill>
                  <a:srgbClr val="000000"/>
                </a:solidFill>
              </a:rPr>
              <a:t>J Oncol Pract</a:t>
            </a:r>
            <a:r>
              <a:rPr lang="fr-CA" sz="2400" b="0" i="0" dirty="0">
                <a:solidFill>
                  <a:srgbClr val="000000"/>
                </a:solidFill>
              </a:rPr>
              <a:t>. Sep 2013;9(5):258-262.</a:t>
            </a:r>
          </a:p>
        </p:txBody>
      </p:sp>
    </p:spTree>
    <p:extLst>
      <p:ext uri="{BB962C8B-B14F-4D97-AF65-F5344CB8AC3E}">
        <p14:creationId xmlns:p14="http://schemas.microsoft.com/office/powerpoint/2010/main" val="110796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116711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753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232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artnershipagainstcancer.c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94"/>
          <p:cNvSpPr/>
          <p:nvPr userDrawn="1"/>
        </p:nvSpPr>
        <p:spPr>
          <a:xfrm>
            <a:off x="0" y="0"/>
            <a:ext cx="13002768" cy="8686800"/>
          </a:xfrm>
          <a:prstGeom prst="rect">
            <a:avLst/>
          </a:prstGeom>
          <a:solidFill>
            <a:srgbClr val="01B4DE">
              <a:alpha val="1100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690233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5411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106"/>
          <p:cNvSpPr/>
          <p:nvPr userDrawn="1"/>
        </p:nvSpPr>
        <p:spPr>
          <a:xfrm>
            <a:off x="0" y="-1"/>
            <a:ext cx="5943600" cy="9753602"/>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09557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F">
    <p:spTree>
      <p:nvGrpSpPr>
        <p:cNvPr id="1" name=""/>
        <p:cNvGrpSpPr/>
        <p:nvPr/>
      </p:nvGrpSpPr>
      <p:grpSpPr>
        <a:xfrm>
          <a:off x="0" y="0"/>
          <a:ext cx="0" cy="0"/>
          <a:chOff x="0" y="0"/>
          <a:chExt cx="0" cy="0"/>
        </a:xfrm>
      </p:grpSpPr>
      <p:sp>
        <p:nvSpPr>
          <p:cNvPr id="4" name="Shape 106"/>
          <p:cNvSpPr/>
          <p:nvPr userDrawn="1"/>
        </p:nvSpPr>
        <p:spPr>
          <a:xfrm>
            <a:off x="0" y="1"/>
            <a:ext cx="130048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71002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G">
    <p:spTree>
      <p:nvGrpSpPr>
        <p:cNvPr id="1" name=""/>
        <p:cNvGrpSpPr/>
        <p:nvPr/>
      </p:nvGrpSpPr>
      <p:grpSpPr>
        <a:xfrm>
          <a:off x="0" y="0"/>
          <a:ext cx="0" cy="0"/>
          <a:chOff x="0" y="0"/>
          <a:chExt cx="0" cy="0"/>
        </a:xfrm>
      </p:grpSpPr>
      <p:sp>
        <p:nvSpPr>
          <p:cNvPr id="3" name="Shape 106"/>
          <p:cNvSpPr/>
          <p:nvPr userDrawn="1"/>
        </p:nvSpPr>
        <p:spPr>
          <a:xfrm>
            <a:off x="0" y="-1"/>
            <a:ext cx="130048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4"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54782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4"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3890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106"/>
          <p:cNvSpPr/>
          <p:nvPr userDrawn="1"/>
        </p:nvSpPr>
        <p:spPr>
          <a:xfrm>
            <a:off x="0" y="475"/>
            <a:ext cx="5943600" cy="9753126"/>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899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2061248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228298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4007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54B1AD">
              <a:alpha val="11000"/>
            </a:srgbClr>
          </a:solidFill>
          <a:ln w="12700">
            <a:miter lim="400000"/>
          </a:ln>
        </p:spPr>
        <p:txBody>
          <a:bodyPr lIns="50800" tIns="50800" rIns="50800" bIns="50800" anchor="ctr"/>
          <a:lstStyle/>
          <a:p>
            <a:pPr>
              <a:defRPr sz="2400">
                <a:solidFill>
                  <a:srgbClr val="FFFFFF"/>
                </a:solidFill>
              </a:defRPr>
            </a:pPr>
            <a:endParaRPr/>
          </a:p>
        </p:txBody>
      </p:sp>
      <p:sp>
        <p:nvSpPr>
          <p:cNvPr id="6"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4580842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4" name="Shape 115"/>
          <p:cNvSpPr/>
          <p:nvPr userDrawn="1"/>
        </p:nvSpPr>
        <p:spPr>
          <a:xfrm>
            <a:off x="0" y="0"/>
            <a:ext cx="13002769" cy="8686800"/>
          </a:xfrm>
          <a:prstGeom prst="rect">
            <a:avLst/>
          </a:prstGeom>
          <a:solidFill>
            <a:srgbClr val="4F80A2">
              <a:alpha val="11000"/>
            </a:srgbClr>
          </a:solidFill>
          <a:ln w="12700">
            <a:miter lim="400000"/>
          </a:ln>
        </p:spPr>
        <p:txBody>
          <a:bodyPr lIns="50800" tIns="50800" rIns="50800" bIns="50800" anchor="ctr"/>
          <a:lstStyle/>
          <a:p>
            <a:pPr>
              <a:defRPr sz="2400">
                <a:solidFill>
                  <a:srgbClr val="FFFFFF"/>
                </a:solidFill>
              </a:defRPr>
            </a:pPr>
            <a:endParaRPr/>
          </a:p>
        </p:txBody>
      </p:sp>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1545825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F68C2C">
              <a:alpha val="1098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2681061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solidFill>
          <a:srgbClr val="FFFFFF"/>
        </a:solidFill>
        <a:effectLst/>
      </p:bgPr>
    </p:bg>
    <p:spTree>
      <p:nvGrpSpPr>
        <p:cNvPr id="1" name=""/>
        <p:cNvGrpSpPr/>
        <p:nvPr/>
      </p:nvGrpSpPr>
      <p:grpSpPr>
        <a:xfrm>
          <a:off x="0" y="0"/>
          <a:ext cx="0" cy="0"/>
          <a:chOff x="0" y="0"/>
          <a:chExt cx="0" cy="0"/>
        </a:xfrm>
      </p:grpSpPr>
      <p:sp>
        <p:nvSpPr>
          <p:cNvPr id="126" name="Shape 126"/>
          <p:cNvSpPr/>
          <p:nvPr/>
        </p:nvSpPr>
        <p:spPr>
          <a:xfrm>
            <a:off x="0" y="-1"/>
            <a:ext cx="13004800" cy="8732520"/>
          </a:xfrm>
          <a:prstGeom prst="rect">
            <a:avLst/>
          </a:prstGeom>
          <a:solidFill>
            <a:srgbClr val="48656B"/>
          </a:solidFill>
          <a:ln w="12700">
            <a:miter lim="400000"/>
          </a:ln>
        </p:spPr>
        <p:txBody>
          <a:bodyPr lIns="50800" tIns="50800" rIns="50800" bIns="50800" anchor="ctr"/>
          <a:lstStyle/>
          <a:p>
            <a:pPr>
              <a:defRPr sz="2400">
                <a:solidFill>
                  <a:srgbClr val="FFFFFF"/>
                </a:solidFill>
              </a:defRPr>
            </a:pPr>
            <a:endParaRPr/>
          </a:p>
        </p:txBody>
      </p:sp>
      <p:sp>
        <p:nvSpPr>
          <p:cNvPr id="128" name="Shape 128"/>
          <p:cNvSpPr/>
          <p:nvPr/>
        </p:nvSpPr>
        <p:spPr>
          <a:xfrm>
            <a:off x="685800" y="3377849"/>
            <a:ext cx="6008104" cy="12659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a:t>La production de cette ressource a été rendue possible grâce au soutien financier de Santé Canada.</a:t>
            </a:r>
          </a:p>
        </p:txBody>
      </p:sp>
      <p:sp>
        <p:nvSpPr>
          <p:cNvPr id="10" name="Shape 128"/>
          <p:cNvSpPr/>
          <p:nvPr userDrawn="1"/>
        </p:nvSpPr>
        <p:spPr>
          <a:xfrm>
            <a:off x="685800" y="5760720"/>
            <a:ext cx="6400800" cy="3241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sz="1600" spc="100" baseline="0" dirty="0">
                <a:solidFill>
                  <a:srgbClr val="01B4DE"/>
                </a:solidFill>
              </a:rPr>
              <a:t>PARTNERSHIPAGAINSTCANCER.CA</a:t>
            </a:r>
            <a:endParaRPr sz="1600" spc="100" baseline="0" dirty="0">
              <a:solidFill>
                <a:srgbClr val="01B4DE"/>
              </a:solidFill>
            </a:endParaRPr>
          </a:p>
        </p:txBody>
      </p:sp>
      <p:sp>
        <p:nvSpPr>
          <p:cNvPr id="2" name="Rectangle 1">
            <a:hlinkClick r:id="rId2"/>
          </p:cNvPr>
          <p:cNvSpPr/>
          <p:nvPr userDrawn="1"/>
        </p:nvSpPr>
        <p:spPr>
          <a:xfrm>
            <a:off x="685800" y="5760720"/>
            <a:ext cx="3337560" cy="32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04" y="0"/>
            <a:ext cx="1680474" cy="1499616"/>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bg>
      <p:bgPr>
        <a:blipFill>
          <a:blip r:embed="rId2"/>
          <a:stretch>
            <a:fillRect/>
          </a:stretch>
        </a:blipFill>
        <a:effectLst/>
      </p:bgPr>
    </p:bg>
    <p:spTree>
      <p:nvGrpSpPr>
        <p:cNvPr id="1" name=""/>
        <p:cNvGrpSpPr/>
        <p:nvPr/>
      </p:nvGrpSpPr>
      <p:grpSpPr>
        <a:xfrm>
          <a:off x="0" y="0"/>
          <a:ext cx="0" cy="0"/>
          <a:chOff x="0" y="0"/>
          <a:chExt cx="0" cy="0"/>
        </a:xfrm>
      </p:grpSpPr>
      <p:sp>
        <p:nvSpPr>
          <p:cNvPr id="5" name="Shape 82"/>
          <p:cNvSpPr/>
          <p:nvPr userDrawn="1"/>
        </p:nvSpPr>
        <p:spPr>
          <a:xfrm>
            <a:off x="0" y="0"/>
            <a:ext cx="5943600" cy="8229601"/>
          </a:xfrm>
          <a:prstGeom prst="rect">
            <a:avLst/>
          </a:prstGeom>
          <a:solidFill>
            <a:srgbClr val="003CA6"/>
          </a:solidFill>
          <a:ln w="12700">
            <a:miter lim="400000"/>
          </a:ln>
        </p:spPr>
        <p:txBody>
          <a:bodyPr lIns="50800" tIns="50800" rIns="50800" bIns="50800" anchor="ctr"/>
          <a:lstStyle/>
          <a:p>
            <a:pPr>
              <a:defRPr sz="2400">
                <a:solidFill>
                  <a:srgbClr val="FFFFFF"/>
                </a:solidFill>
              </a:defRPr>
            </a:pPr>
            <a:endParaRPr/>
          </a:p>
        </p:txBody>
      </p:sp>
      <p:sp>
        <p:nvSpPr>
          <p:cNvPr id="8" name="Rectangle 7"/>
          <p:cNvSpPr/>
          <p:nvPr userDrawn="1"/>
        </p:nvSpPr>
        <p:spPr>
          <a:xfrm>
            <a:off x="0" y="8229601"/>
            <a:ext cx="13004800" cy="152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84"/>
          <p:cNvSpPr>
            <a:spLocks noGrp="1"/>
          </p:cNvSpPr>
          <p:nvPr>
            <p:ph type="body" sz="quarter" idx="13"/>
          </p:nvPr>
        </p:nvSpPr>
        <p:spPr>
          <a:xfrm>
            <a:off x="734164" y="7132320"/>
            <a:ext cx="5211610" cy="384721"/>
          </a:xfrm>
          <a:prstGeom prst="rect">
            <a:avLst/>
          </a:prstGeom>
        </p:spPr>
        <p:txBody>
          <a:bodyPr wrap="square">
            <a:spAutoFit/>
          </a:bodyPr>
          <a:lstStyle>
            <a:lvl1pPr marL="0" indent="0">
              <a:lnSpc>
                <a:spcPct val="100000"/>
              </a:lnSpc>
              <a:spcBef>
                <a:spcPts val="0"/>
              </a:spcBef>
              <a:buSzTx/>
              <a:buNone/>
              <a:defRPr sz="1900" b="1" cap="all" spc="76" baseline="0">
                <a:solidFill>
                  <a:srgbClr val="01B4DE"/>
                </a:solidFill>
              </a:defRPr>
            </a:lvl1pPr>
          </a:lstStyle>
          <a:p>
            <a:r>
              <a:t>DATE</a:t>
            </a:r>
          </a:p>
        </p:txBody>
      </p:sp>
      <p:sp>
        <p:nvSpPr>
          <p:cNvPr id="9" name="Title 1"/>
          <p:cNvSpPr>
            <a:spLocks noGrp="1"/>
          </p:cNvSpPr>
          <p:nvPr>
            <p:ph type="title"/>
          </p:nvPr>
        </p:nvSpPr>
        <p:spPr>
          <a:xfrm>
            <a:off x="733694" y="3429000"/>
            <a:ext cx="5212080" cy="3200400"/>
          </a:xfrm>
          <a:prstGeom prst="rect">
            <a:avLst/>
          </a:prstGeom>
        </p:spPr>
        <p:txBody>
          <a:bodyPr/>
          <a:lstStyle>
            <a:lvl1pPr>
              <a:lnSpc>
                <a:spcPct val="80000"/>
              </a:lnSpc>
              <a:defRPr sz="4100" b="1" i="0" baseline="0">
                <a:solidFill>
                  <a:schemeClr val="bg1"/>
                </a:solidFill>
                <a:latin typeface="calibri" charset="0"/>
              </a:defRPr>
            </a:lvl1pPr>
          </a:lstStyle>
          <a:p>
            <a:r>
              <a:rPr lang="en-US"/>
              <a:t>Click to edit Master 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5904" y="8567928"/>
            <a:ext cx="3867912" cy="727127"/>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656" y="0"/>
            <a:ext cx="2315774" cy="206654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A">
    <p:bg>
      <p:bgPr>
        <a:blipFill>
          <a:blip r:embed="rId2"/>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0" y="1"/>
            <a:ext cx="59436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2"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954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7126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914400" y="9079992"/>
            <a:ext cx="330219" cy="333425"/>
          </a:xfrm>
          <a:prstGeom prst="rect">
            <a:avLst/>
          </a:prstGeom>
          <a:ln w="12700">
            <a:miter lim="400000"/>
          </a:ln>
        </p:spPr>
        <p:txBody>
          <a:bodyPr wrap="none" lIns="50800" tIns="50800" rIns="50800" bIns="50800">
            <a:spAutoFit/>
          </a:bodyPr>
          <a:lstStyle>
            <a:lvl1pPr>
              <a:defRPr sz="1500" baseline="0">
                <a:solidFill>
                  <a:srgbClr val="0057A4"/>
                </a:solidFill>
                <a:latin typeface="calibri" charset="0"/>
              </a:defRPr>
            </a:lvl1pPr>
          </a:lstStyle>
          <a:p>
            <a:fld id="{86CB4B4D-7CA3-9044-876B-883B54F8677D}" type="slidenum">
              <a:rPr lang="uk-UA"/>
              <a:pPr/>
              <a:t>‹#›</a:t>
            </a:fld>
            <a:endParaRPr lang="uk-UA" dirty="0"/>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42248" y="8860536"/>
            <a:ext cx="3447288" cy="64805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5" r:id="rId3"/>
    <p:sldLayoutId id="2147483667" r:id="rId4"/>
    <p:sldLayoutId id="2147483659" r:id="rId5"/>
  </p:sldLayoutIdLst>
  <p:transition spd="med"/>
  <p:hf hdr="0" ftr="0" dt="0"/>
  <p:txStyles>
    <p:titleStyle>
      <a:lvl1pPr marL="0" marR="0" indent="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p:titleStyle>
    <p:bodyStyle>
      <a:lvl1pPr marL="358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02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247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691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136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6" r:id="rId4"/>
    <p:sldLayoutId id="2147483668" r:id="rId5"/>
    <p:sldLayoutId id="2147483671" r:id="rId6"/>
    <p:sldLayoutId id="2147483669" r:id="rId7"/>
    <p:sldLayoutId id="2147483673" r:id="rId8"/>
    <p:sldLayoutId id="2147483674" r:id="rId9"/>
    <p:sldLayoutId id="2147483672"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vuesurlecancer.ca/prevention_et_depistage/tabac/"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vuesurlecancer.ca/prevention_et_depistage/taba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iaslc.org/sites/default/files/wysiwyg-assets/ca_cancer_center_tobacco_call_to_action.pdf" TargetMode="External"/><Relationship Id="rId7" Type="http://schemas.openxmlformats.org/officeDocument/2006/relationships/hyperlink" Target="https://content.cancerview.ca/download/cv/prevention_and_screening/tobacco_cessation/documents/intergratingcctobaccocontrolfrpdf?attachment=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eviq.org.au/LinkClick.aspx?fileticket=e4GGXLOw_fo=&amp;tabid=37" TargetMode="External"/><Relationship Id="rId5" Type="http://schemas.openxmlformats.org/officeDocument/2006/relationships/hyperlink" Target="http://www.cancercare.mb.ca/resource/File/CPG/Practice_Guideline/PG-Smoking_Cessation_Supportive_Care_Smoking_Cessation_in_Oncology_Care_2015_11_30.pdf" TargetMode="External"/><Relationship Id="rId4" Type="http://schemas.openxmlformats.org/officeDocument/2006/relationships/hyperlink" Target="http://ottawamodel.ottawaheart.ca/sites/ottawamodel.ottawaheart.ca/files/omsc_hmpg/highlight_doc_fr_spread_web.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content.cancerview.ca/download/cv/prevention_and_screening/tobacco_cessation/documents/rapidliteraturereviewecoevalpdf?attachment=0" TargetMode="External"/><Relationship Id="rId3" Type="http://schemas.openxmlformats.org/officeDocument/2006/relationships/hyperlink" Target="https://content.cancerview.ca/download/cv/prevention_and_screening/tobacco_cessation/documents/cessationprogramscanv3frpdf?attachment=0" TargetMode="External"/><Relationship Id="rId7" Type="http://schemas.openxmlformats.org/officeDocument/2006/relationships/hyperlink" Target="https://content.cancerview.ca/download/cv/prevention_and_screening/tobacco_cessation/documents/rapidreviewofimpacttobaccopdf?attachment=0"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systemperformance.ca/" TargetMode="External"/><Relationship Id="rId5" Type="http://schemas.openxmlformats.org/officeDocument/2006/relationships/hyperlink" Target="https://content.cancerview.ca/download/cv/prevention_and_screening/tobacco_cessation/documents/cessationaidcoverage2pdf?attachment=0" TargetMode="External"/><Relationship Id="rId4" Type="http://schemas.openxmlformats.org/officeDocument/2006/relationships/hyperlink" Target="https://content.cancerview.ca/download/cv/prevention_and_screening/tobacco_cessation/documents/fnimtobaccoleadingpractices2pdf?attachment=0" TargetMode="External"/><Relationship Id="rId9" Type="http://schemas.openxmlformats.org/officeDocument/2006/relationships/hyperlink" Target="https://content.cancerview.ca/download/cv/prevention_and_screening/tobacco_cessation/documents/interventionsfortobaccousepdf?attachment=0"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ancer.gov/about-cancer/causes-prevention/risk/tobacco/smoking-cessation-pdq" TargetMode="External"/><Relationship Id="rId3" Type="http://schemas.openxmlformats.org/officeDocument/2006/relationships/hyperlink" Target="http://www.albertahealthservices.ca/assets/info/hp/cancer/if-hp-cancer-guide-tobacco-cessation-poster-trifold.pdf" TargetMode="External"/><Relationship Id="rId7" Type="http://schemas.openxmlformats.org/officeDocument/2006/relationships/hyperlink" Target="http://www.michigancancer.org/PDFs/TobaccoCessationBrochure.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asco.org/sites/new-www.asco.org/files/content-files/practice-and-guidelines/documents/stopping-tobacco-use-booklet.pdf" TargetMode="External"/><Relationship Id="rId5" Type="http://schemas.openxmlformats.org/officeDocument/2006/relationships/hyperlink" Target="http://www.asco.org/sites/new-www.asco.org/files/content-files/blog-release/documents/tobacco-cessation-guide.pdf" TargetMode="External"/><Relationship Id="rId4" Type="http://schemas.openxmlformats.org/officeDocument/2006/relationships/hyperlink" Target="https://www.nccn.org/about/news/newsinfo.aspx?NewsID=498" TargetMode="External"/><Relationship Id="rId9" Type="http://schemas.openxmlformats.org/officeDocument/2006/relationships/hyperlink" Target="https://www.cancer.gov/about-cancer/causes-prevention/risk/tobacco/smoking-cessation-hp-pdq"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www.partnershipagainstcancer.ca/"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4164" y="7132320"/>
            <a:ext cx="5211610" cy="400110"/>
          </a:xfrm>
        </p:spPr>
        <p:txBody>
          <a:bodyPr/>
          <a:lstStyle/>
          <a:p>
            <a:r>
              <a:rPr lang="en-US" sz="2000" dirty="0">
                <a:ea typeface="ＭＳ Ｐゴシック" charset="0"/>
                <a:cs typeface="ＭＳ Ｐゴシック" charset="0"/>
              </a:rPr>
              <a:t>MARS 2017</a:t>
            </a:r>
          </a:p>
        </p:txBody>
      </p:sp>
      <p:sp>
        <p:nvSpPr>
          <p:cNvPr id="3" name="Title 2"/>
          <p:cNvSpPr>
            <a:spLocks noGrp="1"/>
          </p:cNvSpPr>
          <p:nvPr>
            <p:ph type="title"/>
          </p:nvPr>
        </p:nvSpPr>
        <p:spPr>
          <a:xfrm>
            <a:off x="733695" y="2584938"/>
            <a:ext cx="4007118" cy="4448908"/>
          </a:xfrm>
        </p:spPr>
        <p:txBody>
          <a:bodyPr/>
          <a:lstStyle/>
          <a:p>
            <a:pPr>
              <a:lnSpc>
                <a:spcPts val="3700"/>
              </a:lnSpc>
            </a:pPr>
            <a:r>
              <a:rPr lang="en-US" sz="3300" dirty="0"/>
              <a:t>Principales données probantes issues de la littérature grise et de la documentation évaluée par les pairs concernant l’abandon du tabagisme chez </a:t>
            </a:r>
            <a:br>
              <a:rPr lang="en-US" sz="3300" dirty="0"/>
            </a:br>
            <a:r>
              <a:rPr lang="en-US" sz="3300" dirty="0"/>
              <a:t>les patients atteints de cancer </a:t>
            </a:r>
          </a:p>
        </p:txBody>
      </p:sp>
    </p:spTree>
    <p:extLst>
      <p:ext uri="{BB962C8B-B14F-4D97-AF65-F5344CB8AC3E}">
        <p14:creationId xmlns:p14="http://schemas.microsoft.com/office/powerpoint/2010/main" val="116480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100357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11</a:t>
            </a:fld>
            <a:endParaRPr lang="uk-UA"/>
          </a:p>
        </p:txBody>
      </p:sp>
      <p:sp>
        <p:nvSpPr>
          <p:cNvPr id="3" name="Text Placeholder 2"/>
          <p:cNvSpPr>
            <a:spLocks noGrp="1"/>
          </p:cNvSpPr>
          <p:nvPr>
            <p:ph type="body" idx="1"/>
          </p:nvPr>
        </p:nvSpPr>
        <p:spPr>
          <a:xfrm>
            <a:off x="914401" y="1828800"/>
            <a:ext cx="9829799" cy="6286500"/>
          </a:xfrm>
        </p:spPr>
        <p:txBody>
          <a:bodyPr/>
          <a:lstStyle/>
          <a:p>
            <a:pPr marL="0" indent="0">
              <a:buNone/>
            </a:pPr>
            <a:r>
              <a:rPr lang="en-US"/>
              <a:t>Le Partenariat canadien contre le cancer a compilé plusieurs sources de données dans une série de ressources visant à aider les organismes de lutte contre le cancer et les gouvernements à maintenir, à diffuser et à intensifier des approches de l’abandon du tabagisme fondées sur des données probantes au sein du système de lutte contre le cancer. </a:t>
            </a:r>
          </a:p>
          <a:p>
            <a:pPr marL="0" indent="0">
              <a:buNone/>
            </a:pPr>
            <a:r>
              <a:rPr lang="en-US"/>
              <a:t>Ces diapositives, qui présentent les principales données probantes, constituent l’une des nombreuses ressources offertes par le Partenariat pour soutenir la prise de décisions fondées sur des données probantes concernant l’abandon </a:t>
            </a:r>
            <a:br>
              <a:rPr lang="en-US"/>
            </a:br>
            <a:r>
              <a:rPr lang="en-US"/>
              <a:t>du tabagisme chez les patients atteints de cancer.</a:t>
            </a:r>
          </a:p>
        </p:txBody>
      </p:sp>
      <p:sp>
        <p:nvSpPr>
          <p:cNvPr id="4" name="Title 3"/>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5590295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12</a:t>
            </a:fld>
            <a:endParaRPr lang="uk-UA"/>
          </a:p>
        </p:txBody>
      </p:sp>
      <p:sp>
        <p:nvSpPr>
          <p:cNvPr id="4" name="Title 3"/>
          <p:cNvSpPr>
            <a:spLocks noGrp="1"/>
          </p:cNvSpPr>
          <p:nvPr>
            <p:ph type="title"/>
          </p:nvPr>
        </p:nvSpPr>
        <p:spPr>
          <a:xfrm>
            <a:off x="914400" y="457200"/>
            <a:ext cx="10515600" cy="1143000"/>
          </a:xfrm>
        </p:spPr>
        <p:txBody>
          <a:bodyPr/>
          <a:lstStyle/>
          <a:p>
            <a:r>
              <a:rPr lang="en-US"/>
              <a:t>Ressources portant sur l’abandon du tabagisme </a:t>
            </a:r>
            <a:br>
              <a:rPr lang="en-US"/>
            </a:br>
            <a:r>
              <a:rPr lang="en-US"/>
              <a:t>au sein des systèmes de lutte contre le cancer</a:t>
            </a:r>
          </a:p>
        </p:txBody>
      </p:sp>
      <p:sp>
        <p:nvSpPr>
          <p:cNvPr id="7" name="Text Placeholder 2"/>
          <p:cNvSpPr txBox="1">
            <a:spLocks/>
          </p:cNvSpPr>
          <p:nvPr/>
        </p:nvSpPr>
        <p:spPr>
          <a:xfrm>
            <a:off x="914401" y="7995920"/>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hangingPunct="1">
              <a:buNone/>
            </a:pPr>
            <a:r>
              <a:rPr lang="nb-NO" sz="1400">
                <a:latin typeface="Calibri" charset="0"/>
                <a:ea typeface="MS PGothic" charset="0"/>
                <a:hlinkClick r:id="rId3"/>
              </a:rPr>
              <a:t>www.vuesurlecancer.ca/prevention_et_depistage/tabac/</a:t>
            </a:r>
            <a:endParaRPr lang="nb-NO" sz="1400">
              <a:latin typeface="Calibri" charset="0"/>
              <a:ea typeface="MS PGothic"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368" y="365760"/>
            <a:ext cx="11887200" cy="8915400"/>
          </a:xfrm>
          <a:prstGeom prst="rect">
            <a:avLst/>
          </a:prstGeom>
        </p:spPr>
      </p:pic>
    </p:spTree>
    <p:extLst>
      <p:ext uri="{BB962C8B-B14F-4D97-AF65-F5344CB8AC3E}">
        <p14:creationId xmlns:p14="http://schemas.microsoft.com/office/powerpoint/2010/main" val="21439502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13</a:t>
            </a:fld>
            <a:endParaRPr lang="uk-UA"/>
          </a:p>
        </p:txBody>
      </p:sp>
      <p:sp>
        <p:nvSpPr>
          <p:cNvPr id="3" name="Text Placeholder 2"/>
          <p:cNvSpPr>
            <a:spLocks noGrp="1"/>
          </p:cNvSpPr>
          <p:nvPr>
            <p:ph type="body" idx="1"/>
          </p:nvPr>
        </p:nvSpPr>
        <p:spPr/>
        <p:txBody>
          <a:bodyPr/>
          <a:lstStyle/>
          <a:p>
            <a:r>
              <a:rPr lang="en-US"/>
              <a:t>Copier-coller les diapositives ou les principales conclusions issues de la littérature grise et de la documentation évaluée par les pairs dans des présentations, des notes d’information</a:t>
            </a:r>
          </a:p>
          <a:p>
            <a:r>
              <a:rPr lang="en-US"/>
              <a:t>Copier-coller les citations figurant dans les notes des diapositives, ou la section dédiée à la bibliographie</a:t>
            </a:r>
          </a:p>
          <a:p>
            <a:r>
              <a:rPr lang="en-US"/>
              <a:t>Citer la ressource en utilisant la citation suggérée dans vos présentations, séances d’information, rapports, etc.</a:t>
            </a:r>
          </a:p>
        </p:txBody>
      </p:sp>
      <p:sp>
        <p:nvSpPr>
          <p:cNvPr id="4" name="Title 3"/>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1422567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Méthodes</a:t>
            </a:r>
          </a:p>
        </p:txBody>
      </p:sp>
    </p:spTree>
    <p:extLst>
      <p:ext uri="{BB962C8B-B14F-4D97-AF65-F5344CB8AC3E}">
        <p14:creationId xmlns:p14="http://schemas.microsoft.com/office/powerpoint/2010/main" val="68804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15</a:t>
            </a:fld>
            <a:endParaRPr lang="uk-UA"/>
          </a:p>
        </p:txBody>
      </p:sp>
      <p:sp>
        <p:nvSpPr>
          <p:cNvPr id="3" name="Text Placeholder 2"/>
          <p:cNvSpPr>
            <a:spLocks noGrp="1"/>
          </p:cNvSpPr>
          <p:nvPr>
            <p:ph type="body" idx="1"/>
          </p:nvPr>
        </p:nvSpPr>
        <p:spPr>
          <a:xfrm>
            <a:off x="914401" y="1828800"/>
            <a:ext cx="7807568" cy="6286500"/>
          </a:xfrm>
        </p:spPr>
        <p:txBody>
          <a:bodyPr/>
          <a:lstStyle/>
          <a:p>
            <a:pPr>
              <a:spcBef>
                <a:spcPts val="1200"/>
              </a:spcBef>
            </a:pPr>
            <a:r>
              <a:rPr lang="en-US"/>
              <a:t>Nous avons recensé les principales données probantes grâce à une étude exploratoire des bases de données bibliographiques et de la littérature grise</a:t>
            </a:r>
          </a:p>
          <a:p>
            <a:pPr>
              <a:spcBef>
                <a:spcPts val="1200"/>
              </a:spcBef>
            </a:pPr>
            <a:r>
              <a:rPr lang="en-US"/>
              <a:t>Nous avons compilé les principales sources de données probantes relatives aux domaines clés suivants, liés à l’abandon du tabagisme dans les établissements canadiens de soins oncologiques : </a:t>
            </a:r>
          </a:p>
          <a:p>
            <a:pPr lvl="1">
              <a:spcBef>
                <a:spcPts val="1200"/>
              </a:spcBef>
            </a:pPr>
            <a:r>
              <a:rPr lang="en-US"/>
              <a:t>Efficacité clinique</a:t>
            </a:r>
          </a:p>
          <a:p>
            <a:pPr lvl="1">
              <a:spcBef>
                <a:spcPts val="1200"/>
              </a:spcBef>
            </a:pPr>
            <a:r>
              <a:rPr lang="en-US"/>
              <a:t>Rapport coût-efficacité</a:t>
            </a:r>
          </a:p>
          <a:p>
            <a:pPr lvl="1">
              <a:spcBef>
                <a:spcPts val="1200"/>
              </a:spcBef>
            </a:pPr>
            <a:r>
              <a:rPr lang="en-US"/>
              <a:t>Estimations des coûts</a:t>
            </a:r>
          </a:p>
        </p:txBody>
      </p:sp>
      <p:sp>
        <p:nvSpPr>
          <p:cNvPr id="4" name="Title 3"/>
          <p:cNvSpPr>
            <a:spLocks noGrp="1"/>
          </p:cNvSpPr>
          <p:nvPr>
            <p:ph type="title"/>
          </p:nvPr>
        </p:nvSpPr>
        <p:spPr/>
        <p:txBody>
          <a:bodyPr/>
          <a:lstStyle/>
          <a:p>
            <a:r>
              <a:rPr lang="en-US"/>
              <a:t>Méthodes</a:t>
            </a:r>
          </a:p>
        </p:txBody>
      </p:sp>
    </p:spTree>
    <p:extLst>
      <p:ext uri="{BB962C8B-B14F-4D97-AF65-F5344CB8AC3E}">
        <p14:creationId xmlns:p14="http://schemas.microsoft.com/office/powerpoint/2010/main" val="17272360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16</a:t>
            </a:fld>
            <a:endParaRPr lang="uk-UA"/>
          </a:p>
        </p:txBody>
      </p:sp>
      <p:sp>
        <p:nvSpPr>
          <p:cNvPr id="3" name="Text Placeholder 2"/>
          <p:cNvSpPr>
            <a:spLocks noGrp="1"/>
          </p:cNvSpPr>
          <p:nvPr>
            <p:ph type="body" idx="1"/>
          </p:nvPr>
        </p:nvSpPr>
        <p:spPr/>
        <p:txBody>
          <a:bodyPr/>
          <a:lstStyle/>
          <a:p>
            <a:r>
              <a:rPr lang="en-US"/>
              <a:t> </a:t>
            </a:r>
            <a:r>
              <a:rPr lang="en-US" b="1"/>
              <a:t>Population : </a:t>
            </a:r>
            <a:r>
              <a:rPr lang="en-US"/>
              <a:t>toute population de patients atteints de cancer</a:t>
            </a:r>
          </a:p>
          <a:p>
            <a:r>
              <a:rPr lang="en-US" b="1"/>
              <a:t> Intervention : </a:t>
            </a:r>
            <a:r>
              <a:rPr lang="en-US"/>
              <a:t>interventions antitabagiques</a:t>
            </a:r>
          </a:p>
          <a:p>
            <a:r>
              <a:rPr lang="en-US" b="1"/>
              <a:t> Comparateur : </a:t>
            </a:r>
            <a:r>
              <a:rPr lang="en-US"/>
              <a:t>tous</a:t>
            </a:r>
          </a:p>
          <a:p>
            <a:r>
              <a:rPr lang="en-US" b="1"/>
              <a:t> Résultats :</a:t>
            </a:r>
          </a:p>
          <a:p>
            <a:pPr lvl="1"/>
            <a:r>
              <a:rPr lang="en-US"/>
              <a:t>avantages/risques de l’abandon du tabagisme</a:t>
            </a:r>
          </a:p>
          <a:p>
            <a:pPr lvl="1"/>
            <a:r>
              <a:rPr lang="en-US"/>
              <a:t>résultats cliniques (p. ex., récidive du cancer, décès, comorbidités, QdV)</a:t>
            </a:r>
          </a:p>
          <a:p>
            <a:pPr lvl="1"/>
            <a:r>
              <a:rPr lang="en-US"/>
              <a:t>rapport coût-efficacité des interventions antitabagiques</a:t>
            </a:r>
          </a:p>
        </p:txBody>
      </p:sp>
      <p:sp>
        <p:nvSpPr>
          <p:cNvPr id="4" name="Title 3"/>
          <p:cNvSpPr>
            <a:spLocks noGrp="1"/>
          </p:cNvSpPr>
          <p:nvPr>
            <p:ph type="title"/>
          </p:nvPr>
        </p:nvSpPr>
        <p:spPr/>
        <p:txBody>
          <a:bodyPr/>
          <a:lstStyle/>
          <a:p>
            <a:r>
              <a:rPr lang="en-US"/>
              <a:t>Méthodes</a:t>
            </a:r>
          </a:p>
        </p:txBody>
      </p:sp>
    </p:spTree>
    <p:extLst>
      <p:ext uri="{BB962C8B-B14F-4D97-AF65-F5344CB8AC3E}">
        <p14:creationId xmlns:p14="http://schemas.microsoft.com/office/powerpoint/2010/main" val="124260746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17</a:t>
            </a:fld>
            <a:endParaRPr lang="uk-UA"/>
          </a:p>
        </p:txBody>
      </p:sp>
      <p:sp>
        <p:nvSpPr>
          <p:cNvPr id="3" name="Text Placeholder 2"/>
          <p:cNvSpPr>
            <a:spLocks noGrp="1"/>
          </p:cNvSpPr>
          <p:nvPr>
            <p:ph type="body" idx="1"/>
          </p:nvPr>
        </p:nvSpPr>
        <p:spPr>
          <a:xfrm>
            <a:off x="914402" y="1828800"/>
            <a:ext cx="9699170" cy="6286500"/>
          </a:xfrm>
        </p:spPr>
        <p:txBody>
          <a:bodyPr/>
          <a:lstStyle/>
          <a:p>
            <a:r>
              <a:rPr lang="en-US"/>
              <a:t>La recherche documentaire a été effectuée à l’aide des sources suivantes :</a:t>
            </a:r>
          </a:p>
          <a:p>
            <a:pPr lvl="1"/>
            <a:r>
              <a:rPr lang="en-US"/>
              <a:t>Recherche dans les bases de données bibliographiques</a:t>
            </a:r>
          </a:p>
          <a:p>
            <a:pPr lvl="2">
              <a:buSzPct val="50000"/>
              <a:buBlip>
                <a:blip r:embed="rId3"/>
              </a:buBlip>
            </a:pPr>
            <a:r>
              <a:rPr lang="en-US"/>
              <a:t> Medline (EBSCO)</a:t>
            </a:r>
          </a:p>
          <a:p>
            <a:pPr lvl="2">
              <a:buSzPct val="50000"/>
              <a:buBlip>
                <a:blip r:embed="rId3"/>
              </a:buBlip>
            </a:pPr>
            <a:r>
              <a:rPr lang="en-US"/>
              <a:t> Cochrane Library (EBSCO)</a:t>
            </a:r>
          </a:p>
          <a:p>
            <a:pPr lvl="2">
              <a:buSzPct val="50000"/>
              <a:buBlip>
                <a:blip r:embed="rId3"/>
              </a:buBlip>
            </a:pPr>
            <a:r>
              <a:rPr lang="en-US"/>
              <a:t> PubMed (NLM)</a:t>
            </a:r>
          </a:p>
          <a:p>
            <a:pPr lvl="1"/>
            <a:r>
              <a:rPr lang="en-US"/>
              <a:t>Littérature grise</a:t>
            </a:r>
          </a:p>
          <a:p>
            <a:r>
              <a:rPr lang="en-US"/>
              <a:t>Période : cinq dernières années (2012 à 2016)</a:t>
            </a:r>
          </a:p>
          <a:p>
            <a:r>
              <a:rPr lang="en-US"/>
              <a:t>Sélection des études et extraction des données effectuées par un évaluateur expérimenté</a:t>
            </a:r>
          </a:p>
        </p:txBody>
      </p:sp>
      <p:sp>
        <p:nvSpPr>
          <p:cNvPr id="4" name="Title 3"/>
          <p:cNvSpPr>
            <a:spLocks noGrp="1"/>
          </p:cNvSpPr>
          <p:nvPr>
            <p:ph type="title"/>
          </p:nvPr>
        </p:nvSpPr>
        <p:spPr/>
        <p:txBody>
          <a:bodyPr/>
          <a:lstStyle/>
          <a:p>
            <a:r>
              <a:rPr lang="en-US"/>
              <a:t>Méthodes</a:t>
            </a:r>
          </a:p>
        </p:txBody>
      </p:sp>
    </p:spTree>
    <p:extLst>
      <p:ext uri="{BB962C8B-B14F-4D97-AF65-F5344CB8AC3E}">
        <p14:creationId xmlns:p14="http://schemas.microsoft.com/office/powerpoint/2010/main" val="14682874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18</a:t>
            </a:fld>
            <a:endParaRPr lang="uk-UA"/>
          </a:p>
        </p:txBody>
      </p:sp>
      <p:sp>
        <p:nvSpPr>
          <p:cNvPr id="4" name="Title 3"/>
          <p:cNvSpPr>
            <a:spLocks noGrp="1"/>
          </p:cNvSpPr>
          <p:nvPr>
            <p:ph type="title"/>
          </p:nvPr>
        </p:nvSpPr>
        <p:spPr/>
        <p:txBody>
          <a:bodyPr/>
          <a:lstStyle/>
          <a:p>
            <a:r>
              <a:rPr lang="en-US"/>
              <a:t>Diagramme de flux de données PRISMA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08760"/>
            <a:ext cx="9144000" cy="6858000"/>
          </a:xfrm>
          <a:prstGeom prst="rect">
            <a:avLst/>
          </a:prstGeom>
        </p:spPr>
      </p:pic>
    </p:spTree>
    <p:extLst>
      <p:ext uri="{BB962C8B-B14F-4D97-AF65-F5344CB8AC3E}">
        <p14:creationId xmlns:p14="http://schemas.microsoft.com/office/powerpoint/2010/main" val="18241092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19</a:t>
            </a:fld>
            <a:endParaRPr lang="uk-UA"/>
          </a:p>
        </p:txBody>
      </p:sp>
      <p:sp>
        <p:nvSpPr>
          <p:cNvPr id="3" name="Text Placeholder 2"/>
          <p:cNvSpPr>
            <a:spLocks noGrp="1"/>
          </p:cNvSpPr>
          <p:nvPr>
            <p:ph type="body" idx="1"/>
          </p:nvPr>
        </p:nvSpPr>
        <p:spPr/>
        <p:txBody>
          <a:bodyPr/>
          <a:lstStyle/>
          <a:p>
            <a:r>
              <a:rPr lang="en-US">
                <a:latin typeface="Calibri" charset="0"/>
                <a:ea typeface="MS PGothic" charset="0"/>
              </a:rPr>
              <a:t>Plus de 2 800 citations recensées</a:t>
            </a:r>
          </a:p>
          <a:p>
            <a:pPr lvl="1"/>
            <a:r>
              <a:rPr lang="en-US">
                <a:latin typeface="Calibri" charset="0"/>
                <a:ea typeface="MS PGothic" charset="0"/>
              </a:rPr>
              <a:t>107 publications répondaient aux critères d’inclusion</a:t>
            </a:r>
          </a:p>
          <a:p>
            <a:pPr lvl="2">
              <a:buSzPct val="50000"/>
              <a:buBlip>
                <a:blip r:embed="rId3"/>
              </a:buBlip>
            </a:pPr>
            <a:r>
              <a:rPr lang="en-US">
                <a:latin typeface="Calibri" charset="0"/>
                <a:ea typeface="MS PGothic" charset="0"/>
              </a:rPr>
              <a:t>70 publications provenaient des bases de données bibliographiques (évaluées par les pairs)</a:t>
            </a:r>
          </a:p>
          <a:p>
            <a:pPr lvl="2">
              <a:buSzPct val="50000"/>
              <a:buBlip>
                <a:blip r:embed="rId3"/>
              </a:buBlip>
            </a:pPr>
            <a:r>
              <a:rPr lang="en-US">
                <a:latin typeface="Calibri" charset="0"/>
                <a:ea typeface="MS PGothic" charset="0"/>
              </a:rPr>
              <a:t>25 publications provenaient de la littérature grise</a:t>
            </a:r>
          </a:p>
        </p:txBody>
      </p:sp>
      <p:sp>
        <p:nvSpPr>
          <p:cNvPr id="4" name="Title 3"/>
          <p:cNvSpPr>
            <a:spLocks noGrp="1"/>
          </p:cNvSpPr>
          <p:nvPr>
            <p:ph type="title"/>
          </p:nvPr>
        </p:nvSpPr>
        <p:spPr/>
        <p:txBody>
          <a:bodyPr/>
          <a:lstStyle/>
          <a:p>
            <a:r>
              <a:rPr lang="en-US"/>
              <a:t>Résultats</a:t>
            </a:r>
          </a:p>
        </p:txBody>
      </p:sp>
    </p:spTree>
    <p:extLst>
      <p:ext uri="{BB962C8B-B14F-4D97-AF65-F5344CB8AC3E}">
        <p14:creationId xmlns:p14="http://schemas.microsoft.com/office/powerpoint/2010/main" val="9768018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a:t>
            </a:fld>
            <a:endParaRPr lang="uk-UA" dirty="0"/>
          </a:p>
        </p:txBody>
      </p:sp>
      <p:sp>
        <p:nvSpPr>
          <p:cNvPr id="3" name="Text Placeholder 2"/>
          <p:cNvSpPr>
            <a:spLocks noGrp="1"/>
          </p:cNvSpPr>
          <p:nvPr>
            <p:ph type="body" idx="1"/>
          </p:nvPr>
        </p:nvSpPr>
        <p:spPr/>
        <p:txBody>
          <a:bodyPr/>
          <a:lstStyle/>
          <a:p>
            <a:pPr marL="0" indent="0">
              <a:lnSpc>
                <a:spcPts val="1800"/>
              </a:lnSpc>
              <a:spcBef>
                <a:spcPts val="3100"/>
              </a:spcBef>
              <a:buNone/>
            </a:pPr>
            <a:r>
              <a:rPr lang="en-US" dirty="0"/>
              <a:t>Aperçu</a:t>
            </a:r>
          </a:p>
          <a:p>
            <a:pPr>
              <a:lnSpc>
                <a:spcPts val="1800"/>
              </a:lnSpc>
              <a:spcBef>
                <a:spcPts val="3100"/>
              </a:spcBef>
            </a:pPr>
            <a:r>
              <a:rPr lang="en-US" dirty="0"/>
              <a:t>Pourquoi cette ressource est-elle importante?</a:t>
            </a:r>
          </a:p>
          <a:p>
            <a:pPr>
              <a:lnSpc>
                <a:spcPts val="1800"/>
              </a:lnSpc>
              <a:spcBef>
                <a:spcPts val="3100"/>
              </a:spcBef>
            </a:pPr>
            <a:r>
              <a:rPr lang="en-US" dirty="0"/>
              <a:t>Que contient cette ressource?</a:t>
            </a:r>
          </a:p>
          <a:p>
            <a:pPr>
              <a:lnSpc>
                <a:spcPts val="1800"/>
              </a:lnSpc>
              <a:spcBef>
                <a:spcPts val="3100"/>
              </a:spcBef>
            </a:pPr>
            <a:r>
              <a:rPr lang="en-US" dirty="0"/>
              <a:t>Comment utiliser cette ressource?</a:t>
            </a:r>
          </a:p>
          <a:p>
            <a:pPr>
              <a:lnSpc>
                <a:spcPts val="1800"/>
              </a:lnSpc>
              <a:spcBef>
                <a:spcPts val="3100"/>
              </a:spcBef>
            </a:pPr>
            <a:r>
              <a:rPr lang="en-US" dirty="0"/>
              <a:t>Méthodes </a:t>
            </a:r>
          </a:p>
          <a:p>
            <a:pPr lvl="1">
              <a:lnSpc>
                <a:spcPts val="1800"/>
              </a:lnSpc>
              <a:spcBef>
                <a:spcPts val="3100"/>
              </a:spcBef>
            </a:pPr>
            <a:r>
              <a:rPr lang="en-US" dirty="0"/>
              <a:t>Portée et limites</a:t>
            </a:r>
          </a:p>
          <a:p>
            <a:pPr marL="0" indent="0">
              <a:lnSpc>
                <a:spcPts val="1800"/>
              </a:lnSpc>
              <a:spcBef>
                <a:spcPts val="3100"/>
              </a:spcBef>
              <a:buNone/>
            </a:pPr>
            <a:r>
              <a:rPr lang="en-US" dirty="0"/>
              <a:t>Conclusions des principales données probantes</a:t>
            </a:r>
          </a:p>
          <a:p>
            <a:pPr marL="0" indent="0">
              <a:lnSpc>
                <a:spcPts val="1800"/>
              </a:lnSpc>
              <a:spcBef>
                <a:spcPts val="3100"/>
              </a:spcBef>
              <a:buNone/>
            </a:pPr>
            <a:r>
              <a:rPr lang="en-US" dirty="0"/>
              <a:t>Citation suggérée</a:t>
            </a:r>
          </a:p>
          <a:p>
            <a:pPr marL="0" indent="0">
              <a:lnSpc>
                <a:spcPts val="1800"/>
              </a:lnSpc>
              <a:spcBef>
                <a:spcPts val="3100"/>
              </a:spcBef>
              <a:buNone/>
            </a:pPr>
            <a:r>
              <a:rPr lang="en-US" dirty="0"/>
              <a:t>Bibliographie </a:t>
            </a:r>
          </a:p>
          <a:p>
            <a:pPr marL="0" indent="0">
              <a:lnSpc>
                <a:spcPts val="1800"/>
              </a:lnSpc>
              <a:spcBef>
                <a:spcPts val="3100"/>
              </a:spcBef>
              <a:buNone/>
            </a:pPr>
            <a:r>
              <a:rPr lang="en-US" dirty="0"/>
              <a:t>Annexe – Principales données probantes classées par thème</a:t>
            </a:r>
          </a:p>
        </p:txBody>
      </p:sp>
      <p:sp>
        <p:nvSpPr>
          <p:cNvPr id="4" name="Title 3"/>
          <p:cNvSpPr>
            <a:spLocks noGrp="1"/>
          </p:cNvSpPr>
          <p:nvPr>
            <p:ph type="title"/>
          </p:nvPr>
        </p:nvSpPr>
        <p:spPr/>
        <p:txBody>
          <a:bodyPr/>
          <a:lstStyle/>
          <a:p>
            <a:r>
              <a:rPr lang="en-US" dirty="0"/>
              <a:t>Table des matières</a:t>
            </a:r>
          </a:p>
        </p:txBody>
      </p:sp>
    </p:spTree>
    <p:extLst>
      <p:ext uri="{BB962C8B-B14F-4D97-AF65-F5344CB8AC3E}">
        <p14:creationId xmlns:p14="http://schemas.microsoft.com/office/powerpoint/2010/main" val="17064120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20</a:t>
            </a:fld>
            <a:endParaRPr lang="uk-UA" dirty="0"/>
          </a:p>
        </p:txBody>
      </p:sp>
      <p:sp>
        <p:nvSpPr>
          <p:cNvPr id="3" name="Text Placeholder 2"/>
          <p:cNvSpPr>
            <a:spLocks noGrp="1"/>
          </p:cNvSpPr>
          <p:nvPr>
            <p:ph type="body" idx="1"/>
          </p:nvPr>
        </p:nvSpPr>
        <p:spPr>
          <a:xfrm>
            <a:off x="914401" y="1828800"/>
            <a:ext cx="9115864" cy="6286500"/>
          </a:xfrm>
        </p:spPr>
        <p:txBody>
          <a:bodyPr/>
          <a:lstStyle/>
          <a:p>
            <a:pPr>
              <a:lnSpc>
                <a:spcPts val="3000"/>
              </a:lnSpc>
              <a:spcBef>
                <a:spcPts val="1200"/>
              </a:spcBef>
            </a:pPr>
            <a:r>
              <a:rPr lang="en-US" sz="2400" dirty="0"/>
              <a:t>Limites sur le plan de la méthodologie :</a:t>
            </a:r>
          </a:p>
          <a:p>
            <a:pPr lvl="1">
              <a:lnSpc>
                <a:spcPts val="3000"/>
              </a:lnSpc>
              <a:spcBef>
                <a:spcPts val="1200"/>
              </a:spcBef>
            </a:pPr>
            <a:r>
              <a:rPr lang="en-US" sz="2400" dirty="0"/>
              <a:t>Recherche limitée aux cinq dernières années (2012 à 2016)</a:t>
            </a:r>
          </a:p>
          <a:p>
            <a:pPr lvl="1">
              <a:lnSpc>
                <a:spcPts val="3000"/>
              </a:lnSpc>
              <a:spcBef>
                <a:spcPts val="1200"/>
              </a:spcBef>
            </a:pPr>
            <a:r>
              <a:rPr lang="en-US" sz="2400" dirty="0"/>
              <a:t>Inclusion des études en langue anglaise uniquement</a:t>
            </a:r>
          </a:p>
          <a:p>
            <a:pPr lvl="1">
              <a:lnSpc>
                <a:spcPts val="3000"/>
              </a:lnSpc>
              <a:spcBef>
                <a:spcPts val="1200"/>
              </a:spcBef>
            </a:pPr>
            <a:r>
              <a:rPr lang="en-US" sz="2400" dirty="0"/>
              <a:t>Sélection des études effectuée par un seul évaluateur</a:t>
            </a:r>
          </a:p>
          <a:p>
            <a:pPr lvl="1">
              <a:lnSpc>
                <a:spcPts val="3000"/>
              </a:lnSpc>
              <a:spcBef>
                <a:spcPts val="1200"/>
              </a:spcBef>
            </a:pPr>
            <a:r>
              <a:rPr lang="en-US" sz="2400" dirty="0"/>
              <a:t>Quelques-unes des citations recensées n’étaient pas disponibles aux fins de l’examen par le biais des services de bibliothèque</a:t>
            </a:r>
          </a:p>
          <a:p>
            <a:pPr lvl="1">
              <a:lnSpc>
                <a:spcPts val="3000"/>
              </a:lnSpc>
              <a:spcBef>
                <a:spcPts val="1200"/>
              </a:spcBef>
            </a:pPr>
            <a:r>
              <a:rPr lang="en-US" sz="2400" dirty="0"/>
              <a:t>Aucune évaluation de la qualité effectuée</a:t>
            </a:r>
          </a:p>
          <a:p>
            <a:pPr>
              <a:lnSpc>
                <a:spcPts val="3000"/>
              </a:lnSpc>
              <a:spcBef>
                <a:spcPts val="3600"/>
              </a:spcBef>
            </a:pPr>
            <a:r>
              <a:rPr lang="en-US" sz="2400" dirty="0"/>
              <a:t>Limites sur le plan de l’interprétation :  </a:t>
            </a:r>
          </a:p>
          <a:p>
            <a:pPr lvl="1">
              <a:lnSpc>
                <a:spcPts val="3000"/>
              </a:lnSpc>
              <a:spcBef>
                <a:spcPts val="1200"/>
              </a:spcBef>
            </a:pPr>
            <a:r>
              <a:rPr lang="en-US" sz="2400" dirty="0"/>
              <a:t>Il faut interpréter avec prudence les conclusions des études retenues en raison des variations liées à leur conception, </a:t>
            </a:r>
            <a:br>
              <a:rPr lang="en-US" sz="2400" dirty="0"/>
            </a:br>
            <a:r>
              <a:rPr lang="en-US" sz="2400" dirty="0"/>
              <a:t>à la taille des échantillons, au volume limité de résultats associés à certains thèmes et à l’absence d’évaluation de la qualité.</a:t>
            </a:r>
          </a:p>
        </p:txBody>
      </p:sp>
      <p:sp>
        <p:nvSpPr>
          <p:cNvPr id="4" name="Title 3"/>
          <p:cNvSpPr>
            <a:spLocks noGrp="1"/>
          </p:cNvSpPr>
          <p:nvPr>
            <p:ph type="title"/>
          </p:nvPr>
        </p:nvSpPr>
        <p:spPr/>
        <p:txBody>
          <a:bodyPr/>
          <a:lstStyle/>
          <a:p>
            <a:r>
              <a:rPr lang="en-US" dirty="0"/>
              <a:t>Portée et limites</a:t>
            </a:r>
          </a:p>
        </p:txBody>
      </p:sp>
    </p:spTree>
    <p:extLst>
      <p:ext uri="{BB962C8B-B14F-4D97-AF65-F5344CB8AC3E}">
        <p14:creationId xmlns:p14="http://schemas.microsoft.com/office/powerpoint/2010/main" val="3170407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 </a:t>
            </a:r>
            <a:br>
              <a:rPr lang="en-US"/>
            </a:br>
            <a:r>
              <a:rPr lang="en-US"/>
              <a:t>des principales données </a:t>
            </a:r>
            <a:br>
              <a:rPr lang="en-US"/>
            </a:br>
            <a:r>
              <a:rPr lang="en-US"/>
              <a:t>probantes</a:t>
            </a:r>
          </a:p>
        </p:txBody>
      </p:sp>
    </p:spTree>
    <p:extLst>
      <p:ext uri="{BB962C8B-B14F-4D97-AF65-F5344CB8AC3E}">
        <p14:creationId xmlns:p14="http://schemas.microsoft.com/office/powerpoint/2010/main" val="212214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22</a:t>
            </a:fld>
            <a:endParaRPr lang="uk-UA" dirty="0"/>
          </a:p>
        </p:txBody>
      </p:sp>
      <p:sp>
        <p:nvSpPr>
          <p:cNvPr id="3" name="Text Placeholder 2"/>
          <p:cNvSpPr>
            <a:spLocks noGrp="1"/>
          </p:cNvSpPr>
          <p:nvPr>
            <p:ph type="body" idx="1"/>
          </p:nvPr>
        </p:nvSpPr>
        <p:spPr>
          <a:xfrm>
            <a:off x="914401" y="1828800"/>
            <a:ext cx="9772649" cy="6286500"/>
          </a:xfrm>
        </p:spPr>
        <p:txBody>
          <a:bodyPr/>
          <a:lstStyle/>
          <a:p>
            <a:pPr>
              <a:lnSpc>
                <a:spcPts val="3100"/>
              </a:lnSpc>
              <a:spcBef>
                <a:spcPts val="1200"/>
              </a:spcBef>
            </a:pPr>
            <a:r>
              <a:rPr lang="en-US" sz="2500"/>
              <a:t>En 2013, 15,2 % des nouveaux cas de cancer répertoriés au Canada étaient attribuables au tabagisme, qui constitue un facteur de risque</a:t>
            </a:r>
          </a:p>
          <a:p>
            <a:pPr>
              <a:lnSpc>
                <a:spcPts val="3100"/>
              </a:lnSpc>
              <a:spcBef>
                <a:spcPts val="1200"/>
              </a:spcBef>
            </a:pPr>
            <a:r>
              <a:rPr lang="en-US" sz="2500"/>
              <a:t>Malgré le fait que la proportion de cancers attribuables au tabagisme ait diminué de 17,9 % en 2000, la proportion de cancers attribuables au tabagisme continue d’être plus élevée que celle des cancers attribuables à l’excès de poids, à la consommation d’alcool et à l’inactivité physique</a:t>
            </a:r>
          </a:p>
          <a:p>
            <a:pPr>
              <a:lnSpc>
                <a:spcPts val="3100"/>
              </a:lnSpc>
              <a:spcBef>
                <a:spcPts val="1200"/>
              </a:spcBef>
            </a:pPr>
            <a:r>
              <a:rPr lang="en-US" sz="2500"/>
              <a:t>Les diagnostics de cancer évitables au Canada comprennent :</a:t>
            </a:r>
          </a:p>
          <a:p>
            <a:pPr lvl="1">
              <a:lnSpc>
                <a:spcPts val="3100"/>
              </a:lnSpc>
              <a:spcBef>
                <a:spcPts val="1200"/>
              </a:spcBef>
            </a:pPr>
            <a:r>
              <a:rPr lang="en-US" sz="2500"/>
              <a:t>17 900 cancers du poumon</a:t>
            </a:r>
          </a:p>
          <a:p>
            <a:pPr lvl="1">
              <a:lnSpc>
                <a:spcPts val="3100"/>
              </a:lnSpc>
              <a:spcBef>
                <a:spcPts val="1200"/>
              </a:spcBef>
            </a:pPr>
            <a:r>
              <a:rPr lang="en-US" sz="2500"/>
              <a:t>10 600 cancers colorectaux</a:t>
            </a:r>
          </a:p>
          <a:p>
            <a:pPr lvl="1">
              <a:lnSpc>
                <a:spcPts val="3100"/>
              </a:lnSpc>
              <a:spcBef>
                <a:spcPts val="1200"/>
              </a:spcBef>
            </a:pPr>
            <a:r>
              <a:rPr lang="en-US" sz="2500"/>
              <a:t>4 900 cancers du sein</a:t>
            </a:r>
          </a:p>
          <a:p>
            <a:pPr lvl="1">
              <a:lnSpc>
                <a:spcPts val="3100"/>
              </a:lnSpc>
              <a:spcBef>
                <a:spcPts val="1200"/>
              </a:spcBef>
            </a:pPr>
            <a:r>
              <a:rPr lang="en-US" sz="2500"/>
              <a:t>3 900 cancers de la tête et du cou</a:t>
            </a:r>
          </a:p>
        </p:txBody>
      </p:sp>
      <p:sp>
        <p:nvSpPr>
          <p:cNvPr id="4" name="Title 3"/>
          <p:cNvSpPr>
            <a:spLocks noGrp="1"/>
          </p:cNvSpPr>
          <p:nvPr>
            <p:ph type="title"/>
          </p:nvPr>
        </p:nvSpPr>
        <p:spPr/>
        <p:txBody>
          <a:bodyPr/>
          <a:lstStyle/>
          <a:p>
            <a:r>
              <a:rPr lang="en-US"/>
              <a:t>Prévalence</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nb-NO" sz="1600">
                <a:latin typeface="Calibri" charset="0"/>
                <a:ea typeface="MS PGothic" charset="0"/>
              </a:rPr>
              <a:t>(Krueger et coll., 2016)</a:t>
            </a:r>
          </a:p>
        </p:txBody>
      </p:sp>
    </p:spTree>
    <p:extLst>
      <p:ext uri="{BB962C8B-B14F-4D97-AF65-F5344CB8AC3E}">
        <p14:creationId xmlns:p14="http://schemas.microsoft.com/office/powerpoint/2010/main" val="16971652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23</a:t>
            </a:fld>
            <a:endParaRPr lang="uk-UA" dirty="0"/>
          </a:p>
        </p:txBody>
      </p:sp>
      <p:sp>
        <p:nvSpPr>
          <p:cNvPr id="3" name="Text Placeholder 2"/>
          <p:cNvSpPr>
            <a:spLocks noGrp="1"/>
          </p:cNvSpPr>
          <p:nvPr>
            <p:ph type="body" idx="1"/>
          </p:nvPr>
        </p:nvSpPr>
        <p:spPr>
          <a:xfrm>
            <a:off x="914401" y="1828800"/>
            <a:ext cx="8585199" cy="6286500"/>
          </a:xfrm>
        </p:spPr>
        <p:txBody>
          <a:bodyPr/>
          <a:lstStyle/>
          <a:p>
            <a:r>
              <a:rPr lang="en-US"/>
              <a:t>Le tabagisme est répandu au Canada au sein de la population de patients atteints de cancer et de la population générale </a:t>
            </a:r>
            <a:r>
              <a:rPr lang="en-US" sz="2000"/>
              <a:t>(Liu et coll., 2016)</a:t>
            </a:r>
          </a:p>
        </p:txBody>
      </p:sp>
      <p:sp>
        <p:nvSpPr>
          <p:cNvPr id="4" name="Title 3"/>
          <p:cNvSpPr>
            <a:spLocks noGrp="1"/>
          </p:cNvSpPr>
          <p:nvPr>
            <p:ph type="title"/>
          </p:nvPr>
        </p:nvSpPr>
        <p:spPr/>
        <p:txBody>
          <a:bodyPr/>
          <a:lstStyle/>
          <a:p>
            <a:r>
              <a:rPr lang="en-US"/>
              <a:t>Prévalence</a:t>
            </a:r>
          </a:p>
        </p:txBody>
      </p:sp>
    </p:spTree>
    <p:extLst>
      <p:ext uri="{BB962C8B-B14F-4D97-AF65-F5344CB8AC3E}">
        <p14:creationId xmlns:p14="http://schemas.microsoft.com/office/powerpoint/2010/main" val="12486313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24</a:t>
            </a:fld>
            <a:endParaRPr lang="uk-UA" dirty="0"/>
          </a:p>
        </p:txBody>
      </p:sp>
      <p:sp>
        <p:nvSpPr>
          <p:cNvPr id="3" name="Text Placeholder 2"/>
          <p:cNvSpPr>
            <a:spLocks noGrp="1"/>
          </p:cNvSpPr>
          <p:nvPr>
            <p:ph type="body" idx="1"/>
          </p:nvPr>
        </p:nvSpPr>
        <p:spPr>
          <a:xfrm>
            <a:off x="914400" y="1828800"/>
            <a:ext cx="10826495" cy="6286500"/>
          </a:xfrm>
        </p:spPr>
        <p:txBody>
          <a:bodyPr/>
          <a:lstStyle/>
          <a:p>
            <a:r>
              <a:rPr lang="en-US"/>
              <a:t>L’usage du tabac augmente la mortalité, la toxicité, ainsi que les risques de récidive et de deuxième cancer primaire chez les patients atteints de cancer </a:t>
            </a:r>
            <a:r>
              <a:rPr lang="en-US" sz="2000"/>
              <a:t>(Graham et coll., 2014) </a:t>
            </a:r>
          </a:p>
          <a:p>
            <a:r>
              <a:rPr lang="en-US"/>
              <a:t>Graham et coll. (2014) ont tiré les conclusions suivantes sur l’usage et l’abandon du tabagisme : </a:t>
            </a:r>
          </a:p>
          <a:p>
            <a:pPr marL="901700" lvl="1" indent="-457200">
              <a:lnSpc>
                <a:spcPts val="3100"/>
              </a:lnSpc>
              <a:buFont typeface="+mj-lt"/>
              <a:buAutoNum type="arabicPeriod"/>
            </a:pPr>
            <a:r>
              <a:rPr lang="en-US" sz="2400"/>
              <a:t>« Le tabagisme a un ou plusieurs effets néfastes sur tous les types de cancer. » </a:t>
            </a:r>
          </a:p>
          <a:p>
            <a:pPr marL="901700" lvl="1" indent="-457200">
              <a:lnSpc>
                <a:spcPts val="3100"/>
              </a:lnSpc>
              <a:buFont typeface="+mj-lt"/>
              <a:buAutoNum type="arabicPeriod"/>
            </a:pPr>
            <a:r>
              <a:rPr lang="en-US" sz="2400"/>
              <a:t>« Le tabagisme a un ou plusieurs effets néfastes sur toutes les modalités de traitement. » </a:t>
            </a:r>
          </a:p>
          <a:p>
            <a:pPr marL="901700" lvl="1" indent="-457200">
              <a:lnSpc>
                <a:spcPts val="3100"/>
              </a:lnSpc>
              <a:buFont typeface="+mj-lt"/>
              <a:buAutoNum type="arabicPeriod"/>
            </a:pPr>
            <a:r>
              <a:rPr lang="en-US" sz="2400"/>
              <a:t>« Les effets du tabagisme chez un fumeur sont distincts de ceux observés chez une personne ayant déjà fumé ou chez un ancien fumeur. » </a:t>
            </a:r>
          </a:p>
          <a:p>
            <a:pPr marL="901700" lvl="1" indent="-457200">
              <a:lnSpc>
                <a:spcPts val="3100"/>
              </a:lnSpc>
              <a:buFont typeface="+mj-lt"/>
              <a:buAutoNum type="arabicPeriod"/>
            </a:pPr>
            <a:r>
              <a:rPr lang="en-US" sz="2400"/>
              <a:t>« Plusieurs sources de données démontrent que de nombreux effets du tabagisme sont réversibles. »</a:t>
            </a:r>
          </a:p>
        </p:txBody>
      </p:sp>
      <p:sp>
        <p:nvSpPr>
          <p:cNvPr id="4" name="Title 3"/>
          <p:cNvSpPr>
            <a:spLocks noGrp="1"/>
          </p:cNvSpPr>
          <p:nvPr>
            <p:ph type="title"/>
          </p:nvPr>
        </p:nvSpPr>
        <p:spPr/>
        <p:txBody>
          <a:bodyPr/>
          <a:lstStyle/>
          <a:p>
            <a:r>
              <a:rPr lang="en-US"/>
              <a:t>Répercussions de la poursuite du tabagisme</a:t>
            </a:r>
          </a:p>
        </p:txBody>
      </p:sp>
    </p:spTree>
    <p:extLst>
      <p:ext uri="{BB962C8B-B14F-4D97-AF65-F5344CB8AC3E}">
        <p14:creationId xmlns:p14="http://schemas.microsoft.com/office/powerpoint/2010/main" val="15021090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25</a:t>
            </a:fld>
            <a:endParaRPr lang="uk-UA" dirty="0"/>
          </a:p>
        </p:txBody>
      </p:sp>
      <p:sp>
        <p:nvSpPr>
          <p:cNvPr id="3" name="Text Placeholder 2"/>
          <p:cNvSpPr>
            <a:spLocks noGrp="1"/>
          </p:cNvSpPr>
          <p:nvPr>
            <p:ph type="body" idx="1"/>
          </p:nvPr>
        </p:nvSpPr>
        <p:spPr/>
        <p:txBody>
          <a:bodyPr/>
          <a:lstStyle/>
          <a:p>
            <a:pPr>
              <a:lnSpc>
                <a:spcPts val="3000"/>
              </a:lnSpc>
              <a:spcBef>
                <a:spcPts val="1000"/>
              </a:spcBef>
            </a:pPr>
            <a:r>
              <a:rPr lang="en-US" sz="2500"/>
              <a:t>Le rapport de 2014 du chef du service fédéral de la santé publique des É.-U. (HHS, 2014) conclut que :</a:t>
            </a:r>
          </a:p>
          <a:p>
            <a:pPr lvl="1">
              <a:lnSpc>
                <a:spcPts val="3000"/>
              </a:lnSpc>
              <a:spcBef>
                <a:spcPts val="1000"/>
              </a:spcBef>
            </a:pPr>
            <a:r>
              <a:rPr lang="en-US" sz="2500"/>
              <a:t>Il existe des </a:t>
            </a:r>
            <a:r>
              <a:rPr lang="en-US" sz="2500" b="1"/>
              <a:t>données probantes suffisantes </a:t>
            </a:r>
            <a:r>
              <a:rPr lang="en-US" sz="2500"/>
              <a:t>permettant d’établir une relation de causalité entre le tabagisme et </a:t>
            </a:r>
          </a:p>
          <a:p>
            <a:pPr lvl="2">
              <a:lnSpc>
                <a:spcPts val="2900"/>
              </a:lnSpc>
              <a:spcBef>
                <a:spcPts val="1000"/>
              </a:spcBef>
              <a:buSzPct val="50000"/>
              <a:buBlip>
                <a:blip r:embed="rId3"/>
              </a:buBlip>
            </a:pPr>
            <a:r>
              <a:rPr lang="en-US" sz="2500"/>
              <a:t>les effets négatifs sur la santé qui en résultent; </a:t>
            </a:r>
          </a:p>
          <a:p>
            <a:pPr lvl="2">
              <a:lnSpc>
                <a:spcPts val="2900"/>
              </a:lnSpc>
              <a:spcBef>
                <a:spcPts val="1000"/>
              </a:spcBef>
              <a:buSzPct val="50000"/>
              <a:buBlip>
                <a:blip r:embed="rId3"/>
              </a:buBlip>
            </a:pPr>
            <a:r>
              <a:rPr lang="en-US" sz="2500"/>
              <a:t>l’augmentation des décès toutes causes confondues et des décès attribuables au cancer; </a:t>
            </a:r>
          </a:p>
          <a:p>
            <a:pPr lvl="2">
              <a:lnSpc>
                <a:spcPts val="2900"/>
              </a:lnSpc>
              <a:spcBef>
                <a:spcPts val="1000"/>
              </a:spcBef>
              <a:buSzPct val="50000"/>
              <a:buBlip>
                <a:blip r:embed="rId3"/>
              </a:buBlip>
            </a:pPr>
            <a:r>
              <a:rPr lang="en-US" sz="2500"/>
              <a:t>l’augmentation du risque de deuxième cancer primaire causé par </a:t>
            </a:r>
            <a:br>
              <a:rPr lang="en-US" sz="2500"/>
            </a:br>
            <a:r>
              <a:rPr lang="en-US" sz="2500"/>
              <a:t>le tabagisme. </a:t>
            </a:r>
          </a:p>
          <a:p>
            <a:pPr lvl="1">
              <a:lnSpc>
                <a:spcPts val="3000"/>
              </a:lnSpc>
              <a:spcBef>
                <a:spcPts val="1600"/>
              </a:spcBef>
            </a:pPr>
            <a:r>
              <a:rPr lang="en-US" sz="2500"/>
              <a:t>Cependant, il n’existe </a:t>
            </a:r>
            <a:r>
              <a:rPr lang="en-US" sz="2500" b="1"/>
              <a:t>pas de données probantes suffisantes </a:t>
            </a:r>
            <a:r>
              <a:rPr lang="en-US" sz="2500"/>
              <a:t>permettant d’établir une relation de causalité entre le tabagisme et </a:t>
            </a:r>
          </a:p>
          <a:p>
            <a:pPr lvl="2">
              <a:lnSpc>
                <a:spcPts val="2900"/>
              </a:lnSpc>
              <a:spcBef>
                <a:spcPts val="1000"/>
              </a:spcBef>
              <a:buSzPct val="50000"/>
              <a:buBlip>
                <a:blip r:embed="rId3"/>
              </a:buBlip>
            </a:pPr>
            <a:r>
              <a:rPr lang="en-US" sz="2500"/>
              <a:t>le risque de récidive; </a:t>
            </a:r>
          </a:p>
          <a:p>
            <a:pPr lvl="2">
              <a:lnSpc>
                <a:spcPts val="2900"/>
              </a:lnSpc>
              <a:spcBef>
                <a:spcPts val="1000"/>
              </a:spcBef>
              <a:buSzPct val="50000"/>
              <a:buBlip>
                <a:blip r:embed="rId3"/>
              </a:buBlip>
            </a:pPr>
            <a:r>
              <a:rPr lang="en-US" sz="2500"/>
              <a:t>une moins bonne réponse au traitement; </a:t>
            </a:r>
          </a:p>
          <a:p>
            <a:pPr lvl="2">
              <a:lnSpc>
                <a:spcPts val="2900"/>
              </a:lnSpc>
              <a:spcBef>
                <a:spcPts val="1000"/>
              </a:spcBef>
              <a:buSzPct val="50000"/>
              <a:buBlip>
                <a:blip r:embed="rId3"/>
              </a:buBlip>
            </a:pPr>
            <a:r>
              <a:rPr lang="en-US" sz="2500"/>
              <a:t>l’augmentation de la toxicité liée au traitement.</a:t>
            </a:r>
          </a:p>
        </p:txBody>
      </p:sp>
      <p:sp>
        <p:nvSpPr>
          <p:cNvPr id="4" name="Title 3"/>
          <p:cNvSpPr>
            <a:spLocks noGrp="1"/>
          </p:cNvSpPr>
          <p:nvPr>
            <p:ph type="title"/>
          </p:nvPr>
        </p:nvSpPr>
        <p:spPr/>
        <p:txBody>
          <a:bodyPr/>
          <a:lstStyle/>
          <a:p>
            <a:r>
              <a:rPr lang="en-US"/>
              <a:t>Répercussions de la poursuite du tabagisme</a:t>
            </a:r>
          </a:p>
        </p:txBody>
      </p:sp>
    </p:spTree>
    <p:extLst>
      <p:ext uri="{BB962C8B-B14F-4D97-AF65-F5344CB8AC3E}">
        <p14:creationId xmlns:p14="http://schemas.microsoft.com/office/powerpoint/2010/main" val="1476722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26</a:t>
            </a:fld>
            <a:endParaRPr lang="uk-UA" dirty="0"/>
          </a:p>
        </p:txBody>
      </p:sp>
      <p:sp>
        <p:nvSpPr>
          <p:cNvPr id="3" name="Text Placeholder 2"/>
          <p:cNvSpPr>
            <a:spLocks noGrp="1"/>
          </p:cNvSpPr>
          <p:nvPr>
            <p:ph type="body" idx="1"/>
          </p:nvPr>
        </p:nvSpPr>
        <p:spPr>
          <a:xfrm>
            <a:off x="914400" y="1828800"/>
            <a:ext cx="10972800" cy="6286500"/>
          </a:xfrm>
        </p:spPr>
        <p:txBody>
          <a:bodyPr/>
          <a:lstStyle/>
          <a:p>
            <a:r>
              <a:rPr lang="en-US"/>
              <a:t>La littérature a également permis de relever ce qui suit concernant les répercussions du tabagisme sur le traitement </a:t>
            </a:r>
            <a:br>
              <a:rPr lang="en-US"/>
            </a:br>
            <a:r>
              <a:rPr lang="en-US"/>
              <a:t>du cancer : </a:t>
            </a:r>
          </a:p>
          <a:p>
            <a:pPr lvl="1"/>
            <a:r>
              <a:rPr lang="en-US"/>
              <a:t>Dans l’ensemble, le tabagisme exerce un ou plusieurs effets néfastes sur toutes les modalités de traitement </a:t>
            </a:r>
            <a:r>
              <a:rPr lang="en-US" sz="2000"/>
              <a:t>(Graham et coll., 2014)</a:t>
            </a:r>
            <a:endParaRPr lang="en-US"/>
          </a:p>
          <a:p>
            <a:pPr lvl="1"/>
            <a:r>
              <a:rPr lang="en-US"/>
              <a:t>Pour chaque type de cancer et chaque traitement, le tabagisme augmente les complications de la chirurgie et de la radiothérapie </a:t>
            </a:r>
            <a:r>
              <a:rPr lang="en-US" sz="2000"/>
              <a:t>(Graham et coll., 2014)</a:t>
            </a:r>
            <a:endParaRPr lang="en-US"/>
          </a:p>
          <a:p>
            <a:pPr lvl="1"/>
            <a:r>
              <a:rPr lang="en-US"/>
              <a:t>Dans certains cas de diagnostics de cancer, les bienfaits de l’abandon du tabagisme peuvent être égaux ou supérieurs </a:t>
            </a:r>
            <a:br>
              <a:rPr lang="en-US"/>
            </a:br>
            <a:r>
              <a:rPr lang="en-US"/>
              <a:t>à ceux des traitements de pointe contre le cancer </a:t>
            </a:r>
            <a:r>
              <a:rPr lang="en-US" sz="2000"/>
              <a:t>(HHS, 2014)</a:t>
            </a:r>
          </a:p>
        </p:txBody>
      </p:sp>
      <p:sp>
        <p:nvSpPr>
          <p:cNvPr id="4" name="Title 3"/>
          <p:cNvSpPr>
            <a:spLocks noGrp="1"/>
          </p:cNvSpPr>
          <p:nvPr>
            <p:ph type="title"/>
          </p:nvPr>
        </p:nvSpPr>
        <p:spPr/>
        <p:txBody>
          <a:bodyPr/>
          <a:lstStyle/>
          <a:p>
            <a:r>
              <a:rPr lang="en-US"/>
              <a:t>Répercussions de la poursuite du tabagisme</a:t>
            </a:r>
          </a:p>
        </p:txBody>
      </p:sp>
    </p:spTree>
    <p:extLst>
      <p:ext uri="{BB962C8B-B14F-4D97-AF65-F5344CB8AC3E}">
        <p14:creationId xmlns:p14="http://schemas.microsoft.com/office/powerpoint/2010/main" val="1506742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27</a:t>
            </a:fld>
            <a:endParaRPr lang="uk-UA" dirty="0"/>
          </a:p>
        </p:txBody>
      </p:sp>
      <p:sp>
        <p:nvSpPr>
          <p:cNvPr id="3" name="Text Placeholder 2"/>
          <p:cNvSpPr>
            <a:spLocks noGrp="1"/>
          </p:cNvSpPr>
          <p:nvPr>
            <p:ph type="body" idx="1"/>
          </p:nvPr>
        </p:nvSpPr>
        <p:spPr>
          <a:xfrm>
            <a:off x="914402" y="1828800"/>
            <a:ext cx="8562108" cy="6286500"/>
          </a:xfrm>
        </p:spPr>
        <p:txBody>
          <a:bodyPr/>
          <a:lstStyle/>
          <a:p>
            <a:r>
              <a:rPr lang="en-US"/>
              <a:t>Il existe des données probantes substantielles démontrant que pour pratiquement tous les types de cancer et indépendamment des modalités de traitement, les patients qui fument présentent un risque accru de mortalité globale </a:t>
            </a:r>
            <a:r>
              <a:rPr lang="en-US" sz="2000"/>
              <a:t>(Graham et coll., 2014)</a:t>
            </a:r>
          </a:p>
          <a:p>
            <a:pPr lvl="1"/>
            <a:r>
              <a:rPr lang="en-US"/>
              <a:t>De même, les données probantes examinées dans le rapport du chef du service fédéral de la santé publique des É.-U. suggèrent que le risque de décès pourrait diminuer de 30 à 40 % si l’on cesse de fumer au moment du diagnostic </a:t>
            </a:r>
            <a:r>
              <a:rPr lang="en-US" sz="2000"/>
              <a:t>(HHS, 2014)</a:t>
            </a:r>
          </a:p>
        </p:txBody>
      </p:sp>
      <p:sp>
        <p:nvSpPr>
          <p:cNvPr id="4" name="Title 3"/>
          <p:cNvSpPr>
            <a:spLocks noGrp="1"/>
          </p:cNvSpPr>
          <p:nvPr>
            <p:ph type="title"/>
          </p:nvPr>
        </p:nvSpPr>
        <p:spPr/>
        <p:txBody>
          <a:bodyPr/>
          <a:lstStyle/>
          <a:p>
            <a:r>
              <a:rPr lang="en-US"/>
              <a:t>Mortalité</a:t>
            </a:r>
          </a:p>
        </p:txBody>
      </p:sp>
    </p:spTree>
    <p:extLst>
      <p:ext uri="{BB962C8B-B14F-4D97-AF65-F5344CB8AC3E}">
        <p14:creationId xmlns:p14="http://schemas.microsoft.com/office/powerpoint/2010/main" val="9576195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28</a:t>
            </a:fld>
            <a:endParaRPr lang="uk-UA" dirty="0"/>
          </a:p>
        </p:txBody>
      </p:sp>
      <p:sp>
        <p:nvSpPr>
          <p:cNvPr id="4" name="Title 3"/>
          <p:cNvSpPr>
            <a:spLocks noGrp="1"/>
          </p:cNvSpPr>
          <p:nvPr>
            <p:ph type="title"/>
          </p:nvPr>
        </p:nvSpPr>
        <p:spPr>
          <a:xfrm>
            <a:off x="914400" y="457200"/>
            <a:ext cx="11430000" cy="685800"/>
          </a:xfrm>
        </p:spPr>
        <p:txBody>
          <a:bodyPr/>
          <a:lstStyle/>
          <a:p>
            <a:r>
              <a:rPr lang="en-US"/>
              <a:t>Interventions antitabagiques chez les patients atteints de cancer</a:t>
            </a:r>
          </a:p>
        </p:txBody>
      </p:sp>
      <p:sp>
        <p:nvSpPr>
          <p:cNvPr id="6" name="Text Placeholder 2"/>
          <p:cNvSpPr>
            <a:spLocks noGrp="1"/>
          </p:cNvSpPr>
          <p:nvPr>
            <p:ph type="body" idx="1"/>
          </p:nvPr>
        </p:nvSpPr>
        <p:spPr/>
        <p:txBody>
          <a:bodyPr/>
          <a:lstStyle/>
          <a:p>
            <a:r>
              <a:rPr lang="en-US"/>
              <a:t>Les directives suivantes ont été fournies aux organismes de lutte contre le cancer :  </a:t>
            </a:r>
          </a:p>
          <a:p>
            <a:pPr marL="901700" lvl="1" indent="-457200">
              <a:lnSpc>
                <a:spcPts val="3100"/>
              </a:lnSpc>
              <a:buFont typeface="+mj-lt"/>
              <a:buAutoNum type="arabicPeriod"/>
            </a:pPr>
            <a:r>
              <a:rPr lang="en-US" sz="2400"/>
              <a:t>« Tous les patients doivent être interrogés sur l’usage du tabac à l’aide d’évaluations structurées. </a:t>
            </a:r>
          </a:p>
          <a:p>
            <a:pPr marL="901700" lvl="1" indent="-457200">
              <a:lnSpc>
                <a:spcPts val="3100"/>
              </a:lnSpc>
              <a:buFont typeface="+mj-lt"/>
              <a:buAutoNum type="arabicPeriod"/>
            </a:pPr>
            <a:r>
              <a:rPr lang="en-US" sz="2400"/>
              <a:t>Tous les patients qui consomment des produits du tabac ou qui présentent un risque de récidive devraient se voir offrir un soutien en matière d’abandon du tabagisme fondé sur des données probantes.</a:t>
            </a:r>
          </a:p>
          <a:p>
            <a:pPr marL="901700" lvl="1" indent="-457200">
              <a:lnSpc>
                <a:spcPts val="3100"/>
              </a:lnSpc>
              <a:buFont typeface="+mj-lt"/>
              <a:buAutoNum type="arabicPeriod"/>
            </a:pPr>
            <a:r>
              <a:rPr lang="en-US" sz="2400"/>
              <a:t>L’évaluation de l’usage du tabac et le soutien en matière d’abandon du tabagisme devraient avoir lieu au moment du diagnostic, mais aussi pendant le traitement et le suivi de tous les patients atteints de cancer. »</a:t>
            </a:r>
          </a:p>
        </p:txBody>
      </p:sp>
      <p:sp>
        <p:nvSpPr>
          <p:cNvPr id="7"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fr-FR" sz="1600">
                <a:latin typeface="Calibri" charset="0"/>
                <a:ea typeface="MS PGothic" charset="0"/>
              </a:rPr>
              <a:t>(Graham et coll., 2014)</a:t>
            </a:r>
          </a:p>
        </p:txBody>
      </p:sp>
    </p:spTree>
    <p:extLst>
      <p:ext uri="{BB962C8B-B14F-4D97-AF65-F5344CB8AC3E}">
        <p14:creationId xmlns:p14="http://schemas.microsoft.com/office/powerpoint/2010/main" val="8113110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29</a:t>
            </a:fld>
            <a:endParaRPr lang="uk-UA" dirty="0"/>
          </a:p>
        </p:txBody>
      </p:sp>
      <p:sp>
        <p:nvSpPr>
          <p:cNvPr id="3" name="Text Placeholder 2"/>
          <p:cNvSpPr>
            <a:spLocks noGrp="1"/>
          </p:cNvSpPr>
          <p:nvPr>
            <p:ph type="body" idx="1"/>
          </p:nvPr>
        </p:nvSpPr>
        <p:spPr>
          <a:xfrm>
            <a:off x="914400" y="1828800"/>
            <a:ext cx="8793479" cy="6286500"/>
          </a:xfrm>
        </p:spPr>
        <p:txBody>
          <a:bodyPr/>
          <a:lstStyle/>
          <a:p>
            <a:pPr marL="0" indent="0">
              <a:buNone/>
            </a:pPr>
            <a:r>
              <a:rPr lang="en-US"/>
              <a:t>Partenariat canadien contre le cancer. (2017). </a:t>
            </a:r>
            <a:r>
              <a:rPr lang="en-US" b="1"/>
              <a:t>Principales données probantes issues de la littérature grise et de la documentation évaluée par les pairs concernant l’abandon du tabagisme chez les patients atteints de cancer.</a:t>
            </a:r>
            <a:r>
              <a:rPr lang="en-US"/>
              <a:t> Consulté le XX [mois] 20XX à partir de : </a:t>
            </a:r>
            <a:r>
              <a:rPr lang="en-US">
                <a:hlinkClick r:id="rId2"/>
              </a:rPr>
              <a:t>www.vuesurlecancer.ca/prevention_et_depistage/tabac/</a:t>
            </a:r>
            <a:endParaRPr lang="en-US"/>
          </a:p>
        </p:txBody>
      </p:sp>
      <p:sp>
        <p:nvSpPr>
          <p:cNvPr id="4" name="Title 3"/>
          <p:cNvSpPr>
            <a:spLocks noGrp="1"/>
          </p:cNvSpPr>
          <p:nvPr>
            <p:ph type="title"/>
          </p:nvPr>
        </p:nvSpPr>
        <p:spPr/>
        <p:txBody>
          <a:bodyPr/>
          <a:lstStyle/>
          <a:p>
            <a:r>
              <a:rPr lang="en-US"/>
              <a:t>Citation suggérée</a:t>
            </a:r>
          </a:p>
        </p:txBody>
      </p:sp>
    </p:spTree>
    <p:extLst>
      <p:ext uri="{BB962C8B-B14F-4D97-AF65-F5344CB8AC3E}">
        <p14:creationId xmlns:p14="http://schemas.microsoft.com/office/powerpoint/2010/main" val="16465289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a:t>
            </a:fld>
            <a:endParaRPr lang="uk-UA" dirty="0"/>
          </a:p>
        </p:txBody>
      </p:sp>
      <p:sp>
        <p:nvSpPr>
          <p:cNvPr id="3" name="Text Placeholder 2"/>
          <p:cNvSpPr>
            <a:spLocks noGrp="1"/>
          </p:cNvSpPr>
          <p:nvPr>
            <p:ph type="body" idx="1"/>
          </p:nvPr>
        </p:nvSpPr>
        <p:spPr>
          <a:xfrm>
            <a:off x="914401" y="1828800"/>
            <a:ext cx="7244861" cy="6286500"/>
          </a:xfrm>
        </p:spPr>
        <p:txBody>
          <a:bodyPr/>
          <a:lstStyle/>
          <a:p>
            <a:pPr marL="0" indent="0">
              <a:lnSpc>
                <a:spcPts val="3700"/>
              </a:lnSpc>
              <a:buNone/>
            </a:pPr>
            <a:r>
              <a:rPr lang="en-CA" altLang="en-US" dirty="0">
                <a:cs typeface="ＭＳ Ｐゴシック" charset="0"/>
              </a:rPr>
              <a:t>L’usage du tabac dans ce document ne fait pas référence à son utilisation traditionnelle à des fins cérémoniales ou spirituelles. Le terme renvoie plutôt à l’usage abusif et à l’abandon des produits du tabac commerciaux.</a:t>
            </a:r>
          </a:p>
        </p:txBody>
      </p:sp>
    </p:spTree>
    <p:extLst>
      <p:ext uri="{BB962C8B-B14F-4D97-AF65-F5344CB8AC3E}">
        <p14:creationId xmlns:p14="http://schemas.microsoft.com/office/powerpoint/2010/main" val="21668566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Bibliographie</a:t>
            </a:r>
          </a:p>
        </p:txBody>
      </p:sp>
    </p:spTree>
    <p:extLst>
      <p:ext uri="{BB962C8B-B14F-4D97-AF65-F5344CB8AC3E}">
        <p14:creationId xmlns:p14="http://schemas.microsoft.com/office/powerpoint/2010/main" val="164056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31</a:t>
            </a:fld>
            <a:endParaRPr lang="uk-UA" dirty="0"/>
          </a:p>
        </p:txBody>
      </p:sp>
      <p:sp>
        <p:nvSpPr>
          <p:cNvPr id="4" name="Title 3"/>
          <p:cNvSpPr>
            <a:spLocks noGrp="1"/>
          </p:cNvSpPr>
          <p:nvPr>
            <p:ph type="title"/>
          </p:nvPr>
        </p:nvSpPr>
        <p:spPr/>
        <p:txBody>
          <a:bodyPr/>
          <a:lstStyle/>
          <a:p>
            <a:r>
              <a:rPr lang="en-US"/>
              <a:t>Bibliographie (bases de données électroniques)</a:t>
            </a:r>
          </a:p>
        </p:txBody>
      </p:sp>
      <p:sp>
        <p:nvSpPr>
          <p:cNvPr id="6" name="Text Placeholder 2"/>
          <p:cNvSpPr>
            <a:spLocks noGrp="1"/>
          </p:cNvSpPr>
          <p:nvPr>
            <p:ph type="body" idx="1"/>
          </p:nvPr>
        </p:nvSpPr>
        <p:spPr>
          <a:xfrm>
            <a:off x="960120" y="1828800"/>
            <a:ext cx="10515600" cy="6485021"/>
          </a:xfrm>
        </p:spPr>
        <p:txBody>
          <a:bodyPr numCol="2" spcCol="457200"/>
          <a:lstStyle/>
          <a:p>
            <a:pPr marL="0" indent="0">
              <a:lnSpc>
                <a:spcPts val="1100"/>
              </a:lnSpc>
              <a:spcBef>
                <a:spcPts val="1000"/>
              </a:spcBef>
              <a:buNone/>
            </a:pPr>
            <a:r>
              <a:rPr lang="fr-CA" sz="1000" dirty="0"/>
              <a:t>Balduyck B, Sardari Nia P, Cogen A, et coll. The effect of smoking cessation on quality of life after lung cancer surgery. </a:t>
            </a:r>
            <a:r>
              <a:rPr lang="fr-CA" sz="1000" i="1" dirty="0"/>
              <a:t>Eur J Cardiothorac Surg</a:t>
            </a:r>
            <a:r>
              <a:rPr lang="fr-CA" sz="1000" dirty="0"/>
              <a:t>. Dec 2011;40(6):1432-1437; discussion 1437-1438.</a:t>
            </a:r>
          </a:p>
          <a:p>
            <a:pPr marL="0" indent="0">
              <a:lnSpc>
                <a:spcPts val="1100"/>
              </a:lnSpc>
              <a:spcBef>
                <a:spcPts val="1000"/>
              </a:spcBef>
              <a:buNone/>
            </a:pPr>
            <a:r>
              <a:rPr lang="fr-CA" sz="1000" dirty="0"/>
              <a:t>Berg CJ, Thomas AN, Mertens AC, et coll. Correlates of continued smoking versus cessation among survivors of smoking-related cancers. </a:t>
            </a:r>
            <a:r>
              <a:rPr lang="fr-CA" sz="1000" i="1" dirty="0"/>
              <a:t>Psychooncology</a:t>
            </a:r>
            <a:r>
              <a:rPr lang="fr-CA" sz="1000" dirty="0"/>
              <a:t>. Apr 2013;22(4):799-806.</a:t>
            </a:r>
          </a:p>
          <a:p>
            <a:pPr marL="0" indent="0">
              <a:lnSpc>
                <a:spcPts val="1100"/>
              </a:lnSpc>
              <a:spcBef>
                <a:spcPts val="1000"/>
              </a:spcBef>
              <a:buNone/>
            </a:pPr>
            <a:r>
              <a:rPr lang="fr-CA" sz="1000" dirty="0"/>
              <a:t>Bostrom PJ, Alkhateeb S, Trottier G, et coll. Sex differences in bladder cancer outcomes among smokers with advanced bladder cancer. </a:t>
            </a:r>
            <a:r>
              <a:rPr lang="fr-CA" sz="1000" i="1" dirty="0"/>
              <a:t>BJU Int</a:t>
            </a:r>
            <a:r>
              <a:rPr lang="fr-CA" sz="1000" dirty="0"/>
              <a:t>. Jan 2012;109(1):70-76.</a:t>
            </a:r>
          </a:p>
          <a:p>
            <a:pPr marL="0" indent="0">
              <a:lnSpc>
                <a:spcPts val="1100"/>
              </a:lnSpc>
              <a:spcBef>
                <a:spcPts val="1000"/>
              </a:spcBef>
              <a:buNone/>
            </a:pPr>
            <a:r>
              <a:rPr lang="fr-CA" sz="1000" dirty="0"/>
              <a:t>Braithwaite D, Izano M, Moore DH, et coll. Smoking and survival after breast cancer diagnosis: </a:t>
            </a:r>
            <a:br>
              <a:rPr lang="fr-CA" sz="1000" dirty="0"/>
            </a:br>
            <a:r>
              <a:rPr lang="fr-CA" sz="1000" dirty="0"/>
              <a:t>a prospective observational study and systematic review. </a:t>
            </a:r>
            <a:r>
              <a:rPr lang="fr-CA" sz="1000" i="1" dirty="0"/>
              <a:t>Breast Cancer Res Treat</a:t>
            </a:r>
            <a:r>
              <a:rPr lang="fr-CA" sz="1000" dirty="0"/>
              <a:t>. Nov 2012;136(2):521-533.</a:t>
            </a:r>
          </a:p>
          <a:p>
            <a:pPr marL="0" indent="0">
              <a:lnSpc>
                <a:spcPts val="1100"/>
              </a:lnSpc>
              <a:spcBef>
                <a:spcPts val="1000"/>
              </a:spcBef>
              <a:buNone/>
            </a:pPr>
            <a:r>
              <a:rPr lang="fr-CA" sz="1000" dirty="0"/>
              <a:t>Burris JL, Studts JL, DeRosa AP, Ostroff JS. Systematic Review of Tobacco Use after Lung or Head/Neck Cancer Diagnosis: Results and Recommendations for Future Research. </a:t>
            </a:r>
            <a:r>
              <a:rPr lang="fr-CA" sz="1000" i="1" dirty="0"/>
              <a:t>Cancer Epidemiol Biomarkers Prev</a:t>
            </a:r>
            <a:r>
              <a:rPr lang="fr-CA" sz="1000" dirty="0"/>
              <a:t>. Oct 2015;24(10):1450-1461.</a:t>
            </a:r>
          </a:p>
          <a:p>
            <a:pPr marL="0" indent="0">
              <a:lnSpc>
                <a:spcPts val="1100"/>
              </a:lnSpc>
              <a:spcBef>
                <a:spcPts val="1000"/>
              </a:spcBef>
              <a:buNone/>
            </a:pPr>
            <a:r>
              <a:rPr lang="fr-CA" sz="1000" dirty="0"/>
              <a:t>Cao W, Liu Z, Gokavarapu S, Chen Y, Yang R, Ji T. Reformed smokers have survival benefits after head and neck cancer. </a:t>
            </a:r>
            <a:r>
              <a:rPr lang="fr-CA" sz="1000" i="1" dirty="0"/>
              <a:t>Br J Oral Maxillofac Surg</a:t>
            </a:r>
            <a:r>
              <a:rPr lang="fr-CA" sz="1000" dirty="0"/>
              <a:t>. Sep 2016;54(7):818-825.</a:t>
            </a:r>
          </a:p>
          <a:p>
            <a:pPr marL="0" indent="0">
              <a:lnSpc>
                <a:spcPts val="1100"/>
              </a:lnSpc>
              <a:spcBef>
                <a:spcPts val="1000"/>
              </a:spcBef>
              <a:buNone/>
            </a:pPr>
            <a:r>
              <a:rPr lang="fr-CA" sz="1000" dirty="0"/>
              <a:t>Chen J, Qi Y, Wampfler JA, et coll. Effect of cigarette smoking on quality of life in small cell lung cancer patients. </a:t>
            </a:r>
            <a:r>
              <a:rPr lang="fr-CA" sz="1000" i="1" dirty="0"/>
              <a:t>Eur J Cancer</a:t>
            </a:r>
            <a:r>
              <a:rPr lang="fr-CA" sz="1000" dirty="0"/>
              <a:t>. Jul 2012;48(11):1593-1601.</a:t>
            </a:r>
          </a:p>
          <a:p>
            <a:pPr marL="0" indent="0">
              <a:lnSpc>
                <a:spcPts val="1100"/>
              </a:lnSpc>
              <a:spcBef>
                <a:spcPts val="1000"/>
              </a:spcBef>
              <a:buNone/>
            </a:pPr>
            <a:r>
              <a:rPr lang="fr-CA" sz="1000" dirty="0"/>
              <a:t>Cooley ME, Finn KT, Wang Q, et coll. Health behaviors, readiness to change, and interest in health promotion programs among smokers with lung cancer and their family members: a pilot study. </a:t>
            </a:r>
            <a:r>
              <a:rPr lang="fr-CA" sz="1000" i="1" dirty="0"/>
              <a:t>Cancer Nurs</a:t>
            </a:r>
            <a:r>
              <a:rPr lang="fr-CA" sz="1000" dirty="0"/>
              <a:t>. Mar-Apr 2013;36(2):145-154.</a:t>
            </a:r>
          </a:p>
          <a:p>
            <a:pPr marL="0" indent="0">
              <a:lnSpc>
                <a:spcPts val="1100"/>
              </a:lnSpc>
              <a:spcBef>
                <a:spcPts val="1000"/>
              </a:spcBef>
              <a:buNone/>
            </a:pPr>
            <a:r>
              <a:rPr lang="fr-CA" sz="1000" dirty="0"/>
              <a:t>Cooley ME, Wang Q, Johnson BE, et coll. Factors associated with smoking abstinence among smokers and recent-quitters with lung and head and neck cancer. </a:t>
            </a:r>
            <a:r>
              <a:rPr lang="fr-CA" sz="1000" i="1" dirty="0"/>
              <a:t>Lung Cancer</a:t>
            </a:r>
            <a:r>
              <a:rPr lang="fr-CA" sz="1000" dirty="0"/>
              <a:t>. May 2012;76(2):144-149.</a:t>
            </a:r>
          </a:p>
          <a:p>
            <a:pPr marL="0" indent="0">
              <a:lnSpc>
                <a:spcPts val="1100"/>
              </a:lnSpc>
              <a:spcBef>
                <a:spcPts val="1000"/>
              </a:spcBef>
              <a:buNone/>
            </a:pPr>
            <a:r>
              <a:rPr lang="fr-CA" sz="1000" dirty="0"/>
              <a:t>Crivelli JJ, Xylinas E, Kluth LA, Rieken M, Rink M, Shariat SF. Effect of smoking on outcomes of urothelial carcinoma: a systematic review of the literature. </a:t>
            </a:r>
            <a:r>
              <a:rPr lang="fr-CA" sz="1000" i="1" dirty="0"/>
              <a:t>Eur Urol</a:t>
            </a:r>
            <a:r>
              <a:rPr lang="fr-CA" sz="1000" dirty="0"/>
              <a:t>. Apr 2014;65(4):742-754.</a:t>
            </a:r>
          </a:p>
          <a:p>
            <a:pPr marL="0" indent="0">
              <a:lnSpc>
                <a:spcPts val="1100"/>
              </a:lnSpc>
              <a:spcBef>
                <a:spcPts val="1000"/>
              </a:spcBef>
              <a:buNone/>
            </a:pPr>
            <a:r>
              <a:rPr lang="fr-CA" sz="1000" dirty="0"/>
              <a:t>de Bruin-Visser JC, Ackerstaff AH, Rehorst H, Retel VP, Hilgers FJ. Integration of a smoking cessation program in the treatment protocol for patients with head and neck and lung cancer. </a:t>
            </a:r>
            <a:r>
              <a:rPr lang="fr-CA" sz="1000" i="1" dirty="0"/>
              <a:t>Eur Arch Otorhinolaryngol</a:t>
            </a:r>
            <a:r>
              <a:rPr lang="fr-CA" sz="1000" dirty="0"/>
              <a:t>. Feb 2012;269(2):659-665.</a:t>
            </a:r>
          </a:p>
          <a:p>
            <a:pPr marL="0" indent="0">
              <a:lnSpc>
                <a:spcPts val="1100"/>
              </a:lnSpc>
              <a:spcBef>
                <a:spcPts val="1000"/>
              </a:spcBef>
              <a:buNone/>
            </a:pPr>
            <a:r>
              <a:rPr lang="fr-CA" sz="1000" dirty="0"/>
              <a:t>Diamantis N, Xynos ID, Amptulah S, Karadima M, Skopelitis H, Tsavaris N. Prognostic significance of smoking in addition to established risk factors in patients with Dukes B and C colorectal cancer: a retrospective analysis. </a:t>
            </a:r>
            <a:r>
              <a:rPr lang="fr-CA" sz="1000" i="1" dirty="0"/>
              <a:t>J buon</a:t>
            </a:r>
            <a:r>
              <a:rPr lang="fr-CA" sz="1000" dirty="0"/>
              <a:t>. Jan-Mar 2013;18(1):105-115.</a:t>
            </a:r>
          </a:p>
          <a:p>
            <a:pPr marL="0" indent="0">
              <a:lnSpc>
                <a:spcPts val="1100"/>
              </a:lnSpc>
              <a:spcBef>
                <a:spcPts val="1000"/>
              </a:spcBef>
              <a:buNone/>
            </a:pPr>
            <a:r>
              <a:rPr lang="fr-CA" sz="1000" dirty="0"/>
              <a:t>Emmons KM, Sprunck-Harrild K, Puleo E, de Moor J. Provider advice about smoking cessation and pharmacotherapy among cancer survivors who smoke: practice guidelines are not translating. </a:t>
            </a:r>
            <a:r>
              <a:rPr lang="fr-CA" sz="1000" i="1" dirty="0"/>
              <a:t>Transl Behav Med</a:t>
            </a:r>
            <a:r>
              <a:rPr lang="fr-CA" sz="1000" dirty="0"/>
              <a:t>. Jun 2013;3(2):211-217.</a:t>
            </a:r>
          </a:p>
          <a:p>
            <a:pPr marL="0" indent="0">
              <a:lnSpc>
                <a:spcPts val="1100"/>
              </a:lnSpc>
              <a:spcBef>
                <a:spcPts val="1000"/>
              </a:spcBef>
              <a:buNone/>
            </a:pPr>
            <a:r>
              <a:rPr lang="fr-CA" sz="1000" dirty="0"/>
              <a:t>Farley A, Aveyard P, Kerr A, Naidu B, Dowswell G. Surgical lung cancer patients’ views about smoking and support to quit after diagnosis: a qualitative study. </a:t>
            </a:r>
            <a:r>
              <a:rPr lang="fr-CA" sz="1000" i="1" dirty="0"/>
              <a:t>J Cancer Surviv</a:t>
            </a:r>
            <a:r>
              <a:rPr lang="fr-CA" sz="1000" dirty="0"/>
              <a:t>. Apr 2016;10(2):312-319.</a:t>
            </a:r>
          </a:p>
          <a:p>
            <a:pPr marL="0" indent="0">
              <a:lnSpc>
                <a:spcPts val="1100"/>
              </a:lnSpc>
              <a:spcBef>
                <a:spcPts val="1000"/>
              </a:spcBef>
              <a:buNone/>
            </a:pPr>
            <a:r>
              <a:rPr lang="fr-CA" sz="1000" dirty="0"/>
              <a:t>Ferketich AK, Niland JC, Mamet R, et coll. Smoking status and survival in the national comprehensive cancer network non-small cell lung cancer cohort. </a:t>
            </a:r>
            <a:r>
              <a:rPr lang="fr-CA" sz="1000" i="1" dirty="0"/>
              <a:t>Cancer</a:t>
            </a:r>
            <a:r>
              <a:rPr lang="fr-CA" sz="1000" dirty="0"/>
              <a:t>. Feb 15 2013;119(4):847-853.</a:t>
            </a:r>
          </a:p>
          <a:p>
            <a:pPr marL="0" indent="0">
              <a:lnSpc>
                <a:spcPts val="1100"/>
              </a:lnSpc>
              <a:spcBef>
                <a:spcPts val="1000"/>
              </a:spcBef>
              <a:buNone/>
            </a:pPr>
            <a:r>
              <a:rPr lang="fr-CA" sz="1000" dirty="0"/>
              <a:t>Fucito LM, Czabafy S, Hendricks PS, Kotsen C, Richardson D, Toll BA. Pairing smoking-cessation services with lung cancer screening: A clinical guideline from the Association for the Treatment of Tobacco Use and Dependence and the Society for Research on Nicotine and Tobacco. </a:t>
            </a:r>
            <a:r>
              <a:rPr lang="fr-CA" sz="1000" i="1" dirty="0"/>
              <a:t>Cancer</a:t>
            </a:r>
            <a:r>
              <a:rPr lang="fr-CA" sz="1000" dirty="0"/>
              <a:t>. Apr 15 2016;122(8):1150-1159.</a:t>
            </a:r>
          </a:p>
          <a:p>
            <a:pPr marL="0" indent="0">
              <a:lnSpc>
                <a:spcPts val="1100"/>
              </a:lnSpc>
              <a:spcBef>
                <a:spcPts val="1000"/>
              </a:spcBef>
              <a:buNone/>
            </a:pPr>
            <a:r>
              <a:rPr lang="fr-CA" sz="1000" dirty="0"/>
              <a:t>Fujisawa D, Umezawa S, Basaki-Tange A, Fujimori M, Miyashita M. Smoking status, service use and associated factors among Japanese cancer survivors--a web-based survey. </a:t>
            </a:r>
            <a:r>
              <a:rPr lang="fr-CA" sz="1000" i="1" dirty="0"/>
              <a:t>Supportive Care In Cancer</a:t>
            </a:r>
            <a:r>
              <a:rPr lang="fr-CA" sz="1000" dirty="0"/>
              <a:t>: revue officielle de la Multinational Association Of Supportive Care In Cancer. 2014;22(12):3125-3134.</a:t>
            </a:r>
          </a:p>
          <a:p>
            <a:pPr marL="0" indent="0">
              <a:lnSpc>
                <a:spcPts val="1100"/>
              </a:lnSpc>
              <a:spcBef>
                <a:spcPts val="1000"/>
              </a:spcBef>
              <a:buNone/>
            </a:pPr>
            <a:r>
              <a:rPr lang="fr-CA" sz="1000" dirty="0"/>
              <a:t>Gajdos C, Hawn MT, Campagna EJ, Henderson WG, Singh JA, Houston T. Adverse effects of smoking on postoperative outcomes in cancer patients. </a:t>
            </a:r>
            <a:r>
              <a:rPr lang="fr-CA" sz="1000" i="1" dirty="0"/>
              <a:t>Ann Surg Oncol</a:t>
            </a:r>
            <a:r>
              <a:rPr lang="fr-CA" sz="1000" dirty="0"/>
              <a:t>. May 2012;19(5):1430-1438.</a:t>
            </a:r>
          </a:p>
          <a:p>
            <a:pPr marL="0" indent="0">
              <a:lnSpc>
                <a:spcPts val="1100"/>
              </a:lnSpc>
              <a:spcBef>
                <a:spcPts val="1000"/>
              </a:spcBef>
              <a:buNone/>
            </a:pPr>
            <a:r>
              <a:rPr lang="fr-CA" sz="1000" dirty="0"/>
              <a:t>Gawron A, Hou L, Ning H, Berry JD, Lloyd-Jones DM. Lifetime risk for cancer death by sex and smoking status: the lifetime risk pooling project. </a:t>
            </a:r>
            <a:r>
              <a:rPr lang="fr-CA" sz="1000" i="1" dirty="0"/>
              <a:t>Cancer Causes Control</a:t>
            </a:r>
            <a:r>
              <a:rPr lang="fr-CA" sz="1000" dirty="0"/>
              <a:t>. Oct 2012;23(10):1729-1737.</a:t>
            </a:r>
          </a:p>
          <a:p>
            <a:pPr marL="0" indent="0">
              <a:lnSpc>
                <a:spcPts val="1100"/>
              </a:lnSpc>
              <a:spcBef>
                <a:spcPts val="1000"/>
              </a:spcBef>
              <a:buNone/>
            </a:pPr>
            <a:r>
              <a:rPr lang="fr-CA" sz="1000" dirty="0"/>
              <a:t>Gillison ML, Zhang Q, Jordan R, et coll. Tobacco smoking and increased risk of death and progression for patients with p16-positive and p16-negative oropharyngeal cancer</a:t>
            </a:r>
            <a:r>
              <a:rPr lang="fr-CA" sz="1000" i="1" dirty="0"/>
              <a:t>. J Clin Oncol</a:t>
            </a:r>
            <a:r>
              <a:rPr lang="fr-CA" sz="1000" dirty="0"/>
              <a:t>. Jun 10 2012;30(17):2102-2111.</a:t>
            </a:r>
          </a:p>
          <a:p>
            <a:pPr marL="0" indent="0">
              <a:lnSpc>
                <a:spcPts val="1100"/>
              </a:lnSpc>
              <a:spcBef>
                <a:spcPts val="1000"/>
              </a:spcBef>
              <a:buNone/>
            </a:pPr>
            <a:r>
              <a:rPr lang="fr-CA" sz="1000" dirty="0"/>
              <a:t>Goldstein AO, Ripley-Moffitt CE, Pathman DE, Patsakham KM. Tobacco use treatment at the U.S. National Cancer Institute’s designated Cancer Centers. </a:t>
            </a:r>
            <a:r>
              <a:rPr lang="fr-CA" sz="1000" i="1" dirty="0"/>
              <a:t>Nicotine Tob Res</a:t>
            </a:r>
            <a:r>
              <a:rPr lang="fr-CA" sz="1000" dirty="0"/>
              <a:t>. Jan 2013;15(1):52-58.</a:t>
            </a:r>
          </a:p>
          <a:p>
            <a:pPr marL="0" indent="0">
              <a:lnSpc>
                <a:spcPts val="1100"/>
              </a:lnSpc>
              <a:spcBef>
                <a:spcPts val="1000"/>
              </a:spcBef>
              <a:buNone/>
            </a:pPr>
            <a:r>
              <a:rPr lang="fr-CA" sz="1000" dirty="0"/>
              <a:t>Gopalakrishna A, Longo TA, Fantony JJ, Van Noord M, Inman BA. Lifestyle factors and health-related quality of life in bladder cancer survivors: a systematic review</a:t>
            </a:r>
            <a:r>
              <a:rPr lang="fr-CA" sz="1000" i="1" dirty="0"/>
              <a:t>. J Cancer Surviv</a:t>
            </a:r>
            <a:r>
              <a:rPr lang="fr-CA" sz="1000" dirty="0"/>
              <a:t>. Oct 2016;10(5):874-882.</a:t>
            </a:r>
          </a:p>
          <a:p>
            <a:pPr marL="0" indent="0">
              <a:lnSpc>
                <a:spcPts val="1100"/>
              </a:lnSpc>
              <a:spcBef>
                <a:spcPts val="1000"/>
              </a:spcBef>
              <a:buNone/>
            </a:pPr>
            <a:r>
              <a:rPr lang="fr-CA" sz="1000" dirty="0"/>
              <a:t>Hawkes AL, Chambers SK, Pakenham KI, et coll. Effects of a telephone-delivered multiple health behavior change intervention (CanChange) on health and behavioral outcomes in survivors of colorectal cancer: a randomized controlled trial. </a:t>
            </a:r>
            <a:r>
              <a:rPr lang="fr-CA" sz="1000" i="1" dirty="0"/>
              <a:t>J Clin Oncol</a:t>
            </a:r>
            <a:r>
              <a:rPr lang="fr-CA" sz="1000" dirty="0"/>
              <a:t>. Jun 20 2013;31(18):2313-2321.</a:t>
            </a:r>
          </a:p>
          <a:p>
            <a:pPr marL="0" indent="0">
              <a:lnSpc>
                <a:spcPts val="1100"/>
              </a:lnSpc>
              <a:spcBef>
                <a:spcPts val="1000"/>
              </a:spcBef>
              <a:buNone/>
            </a:pPr>
            <a:r>
              <a:rPr lang="fr-CA" sz="1000" dirty="0"/>
              <a:t>Hoff CM, Grau C, Overgaard J. Effect of smoking on oxygen delivery and outcome in patients treated with radiotherapy for head and neck squamous cell carcinoma--a prospective study. </a:t>
            </a:r>
            <a:r>
              <a:rPr lang="fr-CA" sz="1000" i="1" dirty="0"/>
              <a:t>Radiother Oncol</a:t>
            </a:r>
            <a:r>
              <a:rPr lang="fr-CA" sz="1000" dirty="0"/>
              <a:t>. Apr 2012;103(1):38-44.</a:t>
            </a:r>
          </a:p>
        </p:txBody>
      </p:sp>
    </p:spTree>
    <p:extLst>
      <p:ext uri="{BB962C8B-B14F-4D97-AF65-F5344CB8AC3E}">
        <p14:creationId xmlns:p14="http://schemas.microsoft.com/office/powerpoint/2010/main" val="14512602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32</a:t>
            </a:fld>
            <a:endParaRPr lang="uk-UA" dirty="0"/>
          </a:p>
        </p:txBody>
      </p:sp>
      <p:sp>
        <p:nvSpPr>
          <p:cNvPr id="4" name="Title 3"/>
          <p:cNvSpPr>
            <a:spLocks noGrp="1"/>
          </p:cNvSpPr>
          <p:nvPr>
            <p:ph type="title"/>
          </p:nvPr>
        </p:nvSpPr>
        <p:spPr/>
        <p:txBody>
          <a:bodyPr/>
          <a:lstStyle/>
          <a:p>
            <a:r>
              <a:rPr lang="en-US"/>
              <a:t>Bibliographie (bases de données électroniques)</a:t>
            </a:r>
          </a:p>
        </p:txBody>
      </p:sp>
      <p:sp>
        <p:nvSpPr>
          <p:cNvPr id="5" name="Text Placeholder 2"/>
          <p:cNvSpPr>
            <a:spLocks noGrp="1"/>
          </p:cNvSpPr>
          <p:nvPr>
            <p:ph type="body" idx="1"/>
          </p:nvPr>
        </p:nvSpPr>
        <p:spPr>
          <a:xfrm>
            <a:off x="960120" y="1828800"/>
            <a:ext cx="10515600" cy="6400800"/>
          </a:xfrm>
        </p:spPr>
        <p:txBody>
          <a:bodyPr numCol="2" spcCol="457200"/>
          <a:lstStyle/>
          <a:p>
            <a:pPr marL="0" indent="0">
              <a:lnSpc>
                <a:spcPts val="1100"/>
              </a:lnSpc>
              <a:spcBef>
                <a:spcPts val="1000"/>
              </a:spcBef>
              <a:buNone/>
            </a:pPr>
            <a:r>
              <a:rPr lang="fr-CA" sz="1000" dirty="0"/>
              <a:t>Jerjes W, Upile T, Radhi H, et coll. The effect of tobacco and alcohol and their reduction/cessation on mortality in oral cancer patients: short communication. </a:t>
            </a:r>
            <a:r>
              <a:rPr lang="fr-CA" sz="1000" i="1" dirty="0"/>
              <a:t>Head Neck Oncol</a:t>
            </a:r>
            <a:r>
              <a:rPr lang="fr-CA" sz="1000" dirty="0"/>
              <a:t>. Mar 12 2012;4:6.</a:t>
            </a:r>
          </a:p>
          <a:p>
            <a:pPr marL="0" indent="0">
              <a:lnSpc>
                <a:spcPts val="1100"/>
              </a:lnSpc>
              <a:spcBef>
                <a:spcPts val="1000"/>
              </a:spcBef>
              <a:buNone/>
            </a:pPr>
            <a:r>
              <a:rPr lang="fr-CA" sz="1000" dirty="0"/>
              <a:t>Kajizono M, Saito M, Maeda M, et coll. Cetuximab-induced skin reactions are suppressed by cigarette smoking in patients with advanced colorectal cancer. </a:t>
            </a:r>
            <a:r>
              <a:rPr lang="fr-CA" sz="1000" i="1" dirty="0"/>
              <a:t>Int J Clin </a:t>
            </a:r>
            <a:r>
              <a:rPr lang="fr-CA" sz="1000" dirty="0"/>
              <a:t>Oncol. Aug 2013;18(4):684-688.</a:t>
            </a:r>
          </a:p>
          <a:p>
            <a:pPr marL="0" indent="0">
              <a:lnSpc>
                <a:spcPts val="1100"/>
              </a:lnSpc>
              <a:spcBef>
                <a:spcPts val="1000"/>
              </a:spcBef>
              <a:buNone/>
            </a:pPr>
            <a:r>
              <a:rPr lang="fr-CA" sz="1000" dirty="0"/>
              <a:t>Kawakita D, Hosono S, Ito H, et coll. Impact of smoking status on clinical outcome in oral cavity cancer patients. </a:t>
            </a:r>
            <a:r>
              <a:rPr lang="fr-CA" sz="1000" i="1" dirty="0"/>
              <a:t>Oral Oncol. </a:t>
            </a:r>
            <a:r>
              <a:rPr lang="fr-CA" sz="1000" dirty="0"/>
              <a:t>Feb 2012;48(2):186-191.</a:t>
            </a:r>
          </a:p>
          <a:p>
            <a:pPr marL="0" indent="0">
              <a:lnSpc>
                <a:spcPts val="1100"/>
              </a:lnSpc>
              <a:spcBef>
                <a:spcPts val="1000"/>
              </a:spcBef>
              <a:buNone/>
            </a:pPr>
            <a:r>
              <a:rPr lang="fr-CA" sz="1000" dirty="0"/>
              <a:t>Klemp, I., Steffenssen, M., Bakholdt, V.,  Thygesen, T., Sorensen, J.A. Counselling is effective for Smoking Cessation in Head and Neck Cancer Patients - A Systematic Review and Meta-analysis. </a:t>
            </a:r>
            <a:r>
              <a:rPr lang="fr-CA" sz="1000" i="1" dirty="0"/>
              <a:t>Oral and Maxillofacial Surgery</a:t>
            </a:r>
            <a:r>
              <a:rPr lang="fr-CA" sz="1000" dirty="0"/>
              <a:t>. 2016; 74 (8): 687-694.</a:t>
            </a:r>
          </a:p>
          <a:p>
            <a:pPr marL="0" indent="0">
              <a:lnSpc>
                <a:spcPts val="1100"/>
              </a:lnSpc>
              <a:spcBef>
                <a:spcPts val="1000"/>
              </a:spcBef>
              <a:buNone/>
            </a:pPr>
            <a:r>
              <a:rPr lang="fr-CA" sz="1000" dirty="0"/>
              <a:t>Kroeger N, Klatte T, Birkhauser FD, et coll. Smoking negatively impacts renal cell carcinoma overall and cancer-specific survival. </a:t>
            </a:r>
            <a:r>
              <a:rPr lang="fr-CA" sz="1000" i="1" dirty="0"/>
              <a:t>Cancer</a:t>
            </a:r>
            <a:r>
              <a:rPr lang="fr-CA" sz="1000" dirty="0"/>
              <a:t>. Apr 1 2012;118(7):1795-1802.</a:t>
            </a:r>
          </a:p>
          <a:p>
            <a:pPr marL="0" indent="0">
              <a:lnSpc>
                <a:spcPts val="1100"/>
              </a:lnSpc>
              <a:spcBef>
                <a:spcPts val="1000"/>
              </a:spcBef>
              <a:buNone/>
            </a:pPr>
            <a:r>
              <a:rPr lang="fr-CA" sz="1000" dirty="0"/>
              <a:t>Krueger H, Andres E.N., Koot J.M., Reilly B.D. The economic burden of cancers attributable to tobacco smoking, excess weight, alcohol use, and physical inactivity in Canada. </a:t>
            </a:r>
            <a:r>
              <a:rPr lang="fr-CA" sz="1000" i="1" dirty="0"/>
              <a:t>Curr Oncol. </a:t>
            </a:r>
            <a:r>
              <a:rPr lang="fr-CA" sz="1000" dirty="0"/>
              <a:t>2016; 23 (4): 241-249.</a:t>
            </a:r>
          </a:p>
          <a:p>
            <a:pPr marL="0" indent="0">
              <a:lnSpc>
                <a:spcPts val="1100"/>
              </a:lnSpc>
              <a:spcBef>
                <a:spcPts val="1000"/>
              </a:spcBef>
              <a:buNone/>
            </a:pPr>
            <a:r>
              <a:rPr lang="fr-CA" sz="1000" dirty="0"/>
              <a:t>Kruskemper G, Handschel J. Smoking affects quality of life in patients with oral squamous cell carcinomas. </a:t>
            </a:r>
            <a:r>
              <a:rPr lang="fr-CA" sz="1000" i="1" dirty="0"/>
              <a:t>Clin Oral Investig. </a:t>
            </a:r>
            <a:r>
              <a:rPr lang="fr-CA" sz="1000" dirty="0"/>
              <a:t>Oct 2012;16(5):1353-1361.</a:t>
            </a:r>
          </a:p>
          <a:p>
            <a:pPr marL="0" indent="0">
              <a:lnSpc>
                <a:spcPts val="1100"/>
              </a:lnSpc>
              <a:spcBef>
                <a:spcPts val="1000"/>
              </a:spcBef>
              <a:buNone/>
            </a:pPr>
            <a:r>
              <a:rPr lang="fr-CA" sz="1000" dirty="0"/>
              <a:t>Linam JM, Chand RR, Broudy VC, et coll. Evaluation of the impact of HIV serostatus, tobacco smoking and CD4 counts on epidermoid anal cancer survival. </a:t>
            </a:r>
            <a:r>
              <a:rPr lang="fr-CA" sz="1000" i="1" dirty="0"/>
              <a:t>Int J STD AIDS</a:t>
            </a:r>
            <a:r>
              <a:rPr lang="fr-CA" sz="1000" dirty="0"/>
              <a:t>. Feb 2012;23(2):77-82.</a:t>
            </a:r>
          </a:p>
          <a:p>
            <a:pPr marL="0" indent="0">
              <a:lnSpc>
                <a:spcPts val="1100"/>
              </a:lnSpc>
              <a:spcBef>
                <a:spcPts val="1000"/>
              </a:spcBef>
              <a:buNone/>
            </a:pPr>
            <a:r>
              <a:rPr lang="fr-CA" sz="1000" dirty="0"/>
              <a:t>Liu M, Jiang G, Ding J, et coll. Smoking reduces survival in young females with lung adenocarcinoma after curative resection. </a:t>
            </a:r>
            <a:r>
              <a:rPr lang="fr-CA" sz="1000" i="1" dirty="0"/>
              <a:t>Medical Oncology </a:t>
            </a:r>
            <a:r>
              <a:rPr lang="fr-CA" sz="1000" dirty="0"/>
              <a:t>(Northwood, London, England). 2012;29(2):570-573.</a:t>
            </a:r>
          </a:p>
          <a:p>
            <a:pPr marL="0" indent="0">
              <a:lnSpc>
                <a:spcPts val="1100"/>
              </a:lnSpc>
              <a:spcBef>
                <a:spcPts val="1000"/>
              </a:spcBef>
              <a:buNone/>
            </a:pPr>
            <a:r>
              <a:rPr lang="fr-CA" sz="1000" dirty="0"/>
              <a:t>Manafu E, Nemet C, Jarit I. Epidemiologic Research Regarding The Impact Of Risk Factors On Health-releated Quality Of Life In Cancer Patients. </a:t>
            </a:r>
            <a:r>
              <a:rPr lang="fr-CA" sz="1000" i="1" dirty="0"/>
              <a:t>Rev Med Chir Soc Med Nat Iasi. </a:t>
            </a:r>
            <a:r>
              <a:rPr lang="fr-CA" sz="1000" dirty="0"/>
              <a:t>Apr-Jun 2016;120(2):424-428.</a:t>
            </a:r>
          </a:p>
          <a:p>
            <a:pPr marL="0" indent="0">
              <a:lnSpc>
                <a:spcPts val="1100"/>
              </a:lnSpc>
              <a:spcBef>
                <a:spcPts val="1000"/>
              </a:spcBef>
              <a:buNone/>
            </a:pPr>
            <a:r>
              <a:rPr lang="fr-CA" sz="1000" dirty="0"/>
              <a:t>Morales NA, Romano MA, Michael Cummings K, et coll. Accuracy of self-reported tobacco use in newly diagnosed cancer patients. </a:t>
            </a:r>
            <a:r>
              <a:rPr lang="fr-CA" sz="1000" i="1" dirty="0"/>
              <a:t>Cancer Causes Control</a:t>
            </a:r>
            <a:r>
              <a:rPr lang="fr-CA" sz="1000" dirty="0"/>
              <a:t>. Jun 2013;24(6):1223-1230.</a:t>
            </a:r>
          </a:p>
          <a:p>
            <a:pPr marL="0" indent="0">
              <a:lnSpc>
                <a:spcPts val="1100"/>
              </a:lnSpc>
              <a:spcBef>
                <a:spcPts val="1000"/>
              </a:spcBef>
              <a:buNone/>
            </a:pPr>
            <a:r>
              <a:rPr lang="fr-CA" sz="1000" dirty="0"/>
              <a:t>Neslund-Dudas C, Kandegedara A, Kryvenko ON, et coll. Prostate tissue metal levels and prostate cancer recurrence in smokers. </a:t>
            </a:r>
            <a:r>
              <a:rPr lang="fr-CA" sz="1000" i="1" dirty="0"/>
              <a:t>Biol Trace Elem Res. </a:t>
            </a:r>
            <a:r>
              <a:rPr lang="fr-CA" sz="1000" dirty="0"/>
              <a:t>Feb 2014;157(2):107-112.</a:t>
            </a:r>
          </a:p>
          <a:p>
            <a:pPr marL="0" indent="0">
              <a:lnSpc>
                <a:spcPts val="1100"/>
              </a:lnSpc>
              <a:spcBef>
                <a:spcPts val="1000"/>
              </a:spcBef>
              <a:buNone/>
            </a:pPr>
            <a:r>
              <a:rPr lang="fr-CA" sz="1000" dirty="0"/>
              <a:t>Ostroff JS, Burkhalter JE, Cinciripini PM, et coll. Randomized trial of a presurgical scheduled reduced smoking intervention for patients newly diagnosed with cancer. </a:t>
            </a:r>
            <a:r>
              <a:rPr lang="fr-CA" sz="1000" i="1" dirty="0"/>
              <a:t>Health Psychol</a:t>
            </a:r>
            <a:r>
              <a:rPr lang="fr-CA" sz="1000" dirty="0"/>
              <a:t>. Jul 2014;33(7):737-747.</a:t>
            </a:r>
          </a:p>
          <a:p>
            <a:pPr marL="0" indent="0">
              <a:lnSpc>
                <a:spcPts val="1100"/>
              </a:lnSpc>
              <a:spcBef>
                <a:spcPts val="1000"/>
              </a:spcBef>
              <a:buNone/>
            </a:pPr>
            <a:r>
              <a:rPr lang="fr-CA" sz="1000" dirty="0"/>
              <a:t>Park ER, Japuntich SJ, Rigotti NA, et coll. A snapshot of smokers after lung and colorectal cancer diagnosis. </a:t>
            </a:r>
            <a:r>
              <a:rPr lang="fr-CA" sz="1000" i="1" dirty="0"/>
              <a:t>Cancer</a:t>
            </a:r>
            <a:r>
              <a:rPr lang="fr-CA" sz="1000" dirty="0"/>
              <a:t>. Jun 15 2012;118(12):3153-3164.</a:t>
            </a:r>
          </a:p>
          <a:p>
            <a:pPr marL="0" indent="0">
              <a:lnSpc>
                <a:spcPts val="1100"/>
              </a:lnSpc>
              <a:spcBef>
                <a:spcPts val="1000"/>
              </a:spcBef>
              <a:buNone/>
            </a:pPr>
            <a:r>
              <a:rPr lang="fr-CA" sz="1000" dirty="0"/>
              <a:t>Poullis M, McShane J, Shaw M, et coll. Smoking status at diagnosis and histology type as determinants of long-term outcomes of lung cancer patients. </a:t>
            </a:r>
            <a:r>
              <a:rPr lang="fr-CA" sz="1000" i="1" dirty="0"/>
              <a:t>Eur J Cardiothorac Surg. </a:t>
            </a:r>
            <a:r>
              <a:rPr lang="fr-CA" sz="1000" dirty="0"/>
              <a:t>May 2013;43(5):919-924.</a:t>
            </a:r>
          </a:p>
          <a:p>
            <a:pPr marL="0" indent="0">
              <a:lnSpc>
                <a:spcPts val="1100"/>
              </a:lnSpc>
              <a:spcBef>
                <a:spcPts val="1000"/>
              </a:spcBef>
              <a:buNone/>
            </a:pPr>
            <a:r>
              <a:rPr lang="fr-CA" sz="1000" dirty="0"/>
              <a:t>Price S, Hitsman B, Veluz-Wilkins A, et coll. The use of varenicline to treat nicotine dependence among patients with cancer. </a:t>
            </a:r>
            <a:r>
              <a:rPr lang="fr-CA" sz="1000" i="1" dirty="0"/>
              <a:t>Psychooncology</a:t>
            </a:r>
            <a:r>
              <a:rPr lang="fr-CA" sz="1000" dirty="0"/>
              <a:t>. May 24 2016.</a:t>
            </a:r>
          </a:p>
          <a:p>
            <a:pPr marL="0" indent="0">
              <a:lnSpc>
                <a:spcPts val="1100"/>
              </a:lnSpc>
              <a:spcBef>
                <a:spcPts val="1000"/>
              </a:spcBef>
              <a:buNone/>
            </a:pPr>
            <a:r>
              <a:rPr lang="fr-CA" sz="1000" dirty="0"/>
              <a:t>Rieken M, Shariat SF, Kluth LA, et coll. Association of Cigarette Smoking and Smoking Cessation with Biochemical Recurrence of Prostate Cancer in Patients Treated with Radical Prostatectomy. </a:t>
            </a:r>
            <a:r>
              <a:rPr lang="fr-CA" sz="1000" i="1" dirty="0"/>
              <a:t>Eur Urol. </a:t>
            </a:r>
            <a:r>
              <a:rPr lang="fr-CA" sz="1000" dirty="0"/>
              <a:t>2015;68(6):949-956.</a:t>
            </a:r>
          </a:p>
          <a:p>
            <a:pPr marL="0" indent="0">
              <a:lnSpc>
                <a:spcPts val="1100"/>
              </a:lnSpc>
              <a:spcBef>
                <a:spcPts val="1000"/>
              </a:spcBef>
              <a:buNone/>
            </a:pPr>
            <a:r>
              <a:rPr lang="fr-CA" sz="1000" dirty="0"/>
              <a:t>Rink M, Furberg H, Zabor EC, et coll. Impact of smoking and smoking cessation on oncologic outcomes in primary non-muscle-invasive bladder cancer. </a:t>
            </a:r>
            <a:r>
              <a:rPr lang="fr-CA" sz="1000" i="1" dirty="0"/>
              <a:t>Eur Urol. </a:t>
            </a:r>
            <a:r>
              <a:rPr lang="fr-CA" sz="1000" dirty="0"/>
              <a:t>Apr 2013;63(4):724-732.</a:t>
            </a:r>
          </a:p>
          <a:p>
            <a:pPr marL="0" indent="0">
              <a:lnSpc>
                <a:spcPts val="1100"/>
              </a:lnSpc>
              <a:spcBef>
                <a:spcPts val="1000"/>
              </a:spcBef>
              <a:buNone/>
            </a:pPr>
            <a:r>
              <a:rPr lang="fr-CA" sz="1000" dirty="0"/>
              <a:t>Rink M, Xylinas E, Babjuk M, et coll. Impact of smoking on outcomes of patients with a history of recurrent nonmuscle invasive bladder cancer. </a:t>
            </a:r>
            <a:r>
              <a:rPr lang="fr-CA" sz="1000" i="1" dirty="0"/>
              <a:t>J Urol. </a:t>
            </a:r>
            <a:r>
              <a:rPr lang="fr-CA" sz="1000" dirty="0"/>
              <a:t>Dec 2012;188(6):2120-2127.</a:t>
            </a:r>
          </a:p>
          <a:p>
            <a:pPr marL="0" indent="0">
              <a:lnSpc>
                <a:spcPts val="1100"/>
              </a:lnSpc>
              <a:spcBef>
                <a:spcPts val="1000"/>
              </a:spcBef>
              <a:buNone/>
            </a:pPr>
            <a:r>
              <a:rPr lang="fr-CA" sz="1000" dirty="0"/>
              <a:t>Samanta D, Kaufman J, Carbone DP, Datta PK. Long-term smoking mediated down-regulation of Smad3 induces resistance to carboplatin in non-small cell lung cancer. </a:t>
            </a:r>
            <a:r>
              <a:rPr lang="fr-CA" sz="1000" i="1" dirty="0"/>
              <a:t>Neoplasia</a:t>
            </a:r>
            <a:r>
              <a:rPr lang="fr-CA" sz="1000" dirty="0"/>
              <a:t>. Jul 2012;14(7):644-655.</a:t>
            </a:r>
          </a:p>
          <a:p>
            <a:pPr marL="0" indent="0">
              <a:lnSpc>
                <a:spcPts val="1100"/>
              </a:lnSpc>
              <a:spcBef>
                <a:spcPts val="1000"/>
              </a:spcBef>
              <a:buNone/>
            </a:pPr>
            <a:r>
              <a:rPr lang="fr-CA" sz="1000" dirty="0"/>
              <a:t>Schmidt-Hansen M, Page R, Hasler E. The effect of preoperative smoking cessation or preoperative pulmonary rehabilitation on outcomes after lung cancer surgery: a systematic review. </a:t>
            </a:r>
            <a:r>
              <a:rPr lang="fr-CA" sz="1000" i="1" dirty="0"/>
              <a:t>Clin Lung Cancer. </a:t>
            </a:r>
            <a:r>
              <a:rPr lang="fr-CA" sz="1000" dirty="0"/>
              <a:t>Mar 2013;14(2):96-102.</a:t>
            </a:r>
          </a:p>
          <a:p>
            <a:pPr marL="0" indent="0">
              <a:lnSpc>
                <a:spcPts val="1100"/>
              </a:lnSpc>
              <a:spcBef>
                <a:spcPts val="1000"/>
              </a:spcBef>
              <a:buNone/>
            </a:pPr>
            <a:r>
              <a:rPr lang="fr-CA" sz="1000" dirty="0"/>
              <a:t>Shen MJ, Coups EJ, Li Y, Holland JC, Hamann HA, Ostroff JS. The role of posttraumatic growth and timing of quitting smoking as moderators of the relationship between stigma and psychological distress among lung cancer survivors who are former smokers. </a:t>
            </a:r>
            <a:r>
              <a:rPr lang="fr-CA" sz="1000" i="1" dirty="0"/>
              <a:t>Psychooncology</a:t>
            </a:r>
            <a:r>
              <a:rPr lang="fr-CA" sz="1000" dirty="0"/>
              <a:t>. Jun 2015;24(6):683-690.</a:t>
            </a:r>
          </a:p>
          <a:p>
            <a:pPr marL="0" indent="0">
              <a:lnSpc>
                <a:spcPts val="1100"/>
              </a:lnSpc>
              <a:spcBef>
                <a:spcPts val="1000"/>
              </a:spcBef>
              <a:buNone/>
            </a:pPr>
            <a:r>
              <a:rPr lang="fr-CA" sz="1000" dirty="0"/>
              <a:t>Shin DW, Park JH, Kim SY, et coll. Guilt, censure, and concealment of active smoking status among cancer patients and family members after diagnosis: a nationwide study. </a:t>
            </a:r>
            <a:r>
              <a:rPr lang="fr-CA" sz="1000" i="1" dirty="0"/>
              <a:t>Psychooncology</a:t>
            </a:r>
            <a:r>
              <a:rPr lang="fr-CA" sz="1000" dirty="0"/>
              <a:t>. May 2014;23(5):585-591.</a:t>
            </a:r>
          </a:p>
          <a:p>
            <a:pPr marL="0" indent="0">
              <a:lnSpc>
                <a:spcPts val="1100"/>
              </a:lnSpc>
              <a:spcBef>
                <a:spcPts val="1000"/>
              </a:spcBef>
              <a:buNone/>
            </a:pPr>
            <a:r>
              <a:rPr lang="fr-CA" sz="1000" dirty="0"/>
              <a:t>Shiono S, Katahira M, Abiko M, Sato T. Smoking is a perioperative risk factor and prognostic factor for lung cancer surgery. </a:t>
            </a:r>
            <a:r>
              <a:rPr lang="fr-CA" sz="1000" i="1" dirty="0"/>
              <a:t>Gen</a:t>
            </a:r>
            <a:r>
              <a:rPr lang="fr-CA" sz="1000" dirty="0"/>
              <a:t> </a:t>
            </a:r>
            <a:r>
              <a:rPr lang="fr-CA" sz="1000" i="1" dirty="0"/>
              <a:t>Thorac Cardiovasc Surg</a:t>
            </a:r>
            <a:r>
              <a:rPr lang="fr-CA" sz="1000" dirty="0"/>
              <a:t>. Feb 2015;63(2):93-98.</a:t>
            </a:r>
          </a:p>
          <a:p>
            <a:pPr marL="0" indent="0">
              <a:lnSpc>
                <a:spcPts val="1100"/>
              </a:lnSpc>
              <a:spcBef>
                <a:spcPts val="1000"/>
              </a:spcBef>
              <a:buNone/>
            </a:pPr>
            <a:r>
              <a:rPr lang="fr-CA" sz="1000" dirty="0"/>
              <a:t>Siegel AB, Conner K, Wang S, et coll. Smoking and hepatocellular carcinoma mortality. </a:t>
            </a:r>
            <a:r>
              <a:rPr lang="fr-CA" sz="1000" i="1" dirty="0"/>
              <a:t>Exp Ther Med. </a:t>
            </a:r>
            <a:r>
              <a:rPr lang="fr-CA" sz="1000" dirty="0"/>
              <a:t>Jan 2012;3(1):124-128.</a:t>
            </a:r>
          </a:p>
          <a:p>
            <a:pPr marL="0" indent="0">
              <a:lnSpc>
                <a:spcPts val="1100"/>
              </a:lnSpc>
              <a:spcBef>
                <a:spcPts val="1000"/>
              </a:spcBef>
              <a:buNone/>
            </a:pPr>
            <a:r>
              <a:rPr lang="fr-CA" sz="1000" dirty="0"/>
              <a:t>Simmons VN, Litvin EB, Jacobsen PB, et coll. Predictors of smoking relapse in patients with thoracic cancer or head and neck cancer. </a:t>
            </a:r>
            <a:r>
              <a:rPr lang="fr-CA" sz="1000" i="1" dirty="0"/>
              <a:t>Cancer</a:t>
            </a:r>
            <a:r>
              <a:rPr lang="fr-CA" sz="1000" dirty="0"/>
              <a:t>. Apr 1 2013;119(7):1420-1427.</a:t>
            </a:r>
          </a:p>
        </p:txBody>
      </p:sp>
    </p:spTree>
    <p:extLst>
      <p:ext uri="{BB962C8B-B14F-4D97-AF65-F5344CB8AC3E}">
        <p14:creationId xmlns:p14="http://schemas.microsoft.com/office/powerpoint/2010/main" val="21030828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33</a:t>
            </a:fld>
            <a:endParaRPr lang="uk-UA" dirty="0"/>
          </a:p>
        </p:txBody>
      </p:sp>
      <p:sp>
        <p:nvSpPr>
          <p:cNvPr id="4" name="Title 3"/>
          <p:cNvSpPr>
            <a:spLocks noGrp="1"/>
          </p:cNvSpPr>
          <p:nvPr>
            <p:ph type="title"/>
          </p:nvPr>
        </p:nvSpPr>
        <p:spPr/>
        <p:txBody>
          <a:bodyPr/>
          <a:lstStyle/>
          <a:p>
            <a:r>
              <a:rPr lang="en-US"/>
              <a:t>Bibliographie (bases de données électroniques)</a:t>
            </a:r>
          </a:p>
        </p:txBody>
      </p:sp>
      <p:sp>
        <p:nvSpPr>
          <p:cNvPr id="5" name="Text Placeholder 2"/>
          <p:cNvSpPr>
            <a:spLocks noGrp="1"/>
          </p:cNvSpPr>
          <p:nvPr>
            <p:ph type="body" idx="1"/>
          </p:nvPr>
        </p:nvSpPr>
        <p:spPr>
          <a:xfrm>
            <a:off x="960120" y="1828800"/>
            <a:ext cx="10515600" cy="5625548"/>
          </a:xfrm>
        </p:spPr>
        <p:txBody>
          <a:bodyPr numCol="2" spcCol="457200"/>
          <a:lstStyle/>
          <a:p>
            <a:pPr marL="0" indent="0">
              <a:lnSpc>
                <a:spcPts val="1100"/>
              </a:lnSpc>
              <a:spcBef>
                <a:spcPts val="1000"/>
              </a:spcBef>
              <a:buNone/>
            </a:pPr>
            <a:r>
              <a:rPr lang="fr-CA" sz="1000" dirty="0"/>
              <a:t>Simmons VN, Litvin EB, Unrod M, Brandon TH. Oncology healthcare providers’ implementation of the 5A’s model of brief intervention for smoking cessation: patients' perceptions. </a:t>
            </a:r>
            <a:r>
              <a:rPr lang="fr-CA" sz="1000" i="1" dirty="0"/>
              <a:t>Patient Educ Couns</a:t>
            </a:r>
            <a:r>
              <a:rPr lang="fr-CA" sz="1000" dirty="0"/>
              <a:t>. Mar 2012;86(3):414-419.</a:t>
            </a:r>
          </a:p>
          <a:p>
            <a:pPr marL="0" indent="0">
              <a:lnSpc>
                <a:spcPts val="1100"/>
              </a:lnSpc>
              <a:spcBef>
                <a:spcPts val="1000"/>
              </a:spcBef>
              <a:buNone/>
            </a:pPr>
            <a:r>
              <a:rPr lang="fr-CA" sz="1000" dirty="0"/>
              <a:t>Smit EF, Wu YL, Gervais R, et coll. A randomized, double-blind, phase III study comparing two doses of erlotinib for second-line treatment of current smokers with advanced non-small-cell lung cancer (CurrentS). </a:t>
            </a:r>
            <a:r>
              <a:rPr lang="fr-CA" sz="1000" i="1" dirty="0"/>
              <a:t>Lung Cancer</a:t>
            </a:r>
            <a:r>
              <a:rPr lang="fr-CA" sz="1000" dirty="0"/>
              <a:t>. Sep 2016;99:94-101.</a:t>
            </a:r>
          </a:p>
          <a:p>
            <a:pPr marL="0" indent="0">
              <a:lnSpc>
                <a:spcPts val="1100"/>
              </a:lnSpc>
              <a:spcBef>
                <a:spcPts val="1000"/>
              </a:spcBef>
              <a:buNone/>
            </a:pPr>
            <a:r>
              <a:rPr lang="fr-CA" sz="1000" dirty="0"/>
              <a:t>Thomas RJ, Holm M, Williams M, et coll. Lifestyle factors correlate with the risk of late pelvic symptoms after prostatic radiotherapy. </a:t>
            </a:r>
            <a:r>
              <a:rPr lang="fr-CA" sz="1000" i="1" dirty="0"/>
              <a:t>Clinical Oncology </a:t>
            </a:r>
            <a:r>
              <a:rPr lang="fr-CA" sz="1000" dirty="0"/>
              <a:t>(Royal College Of </a:t>
            </a:r>
            <a:r>
              <a:rPr lang="fr-CA" sz="1000" dirty="0" err="1"/>
              <a:t>Radiologists</a:t>
            </a:r>
            <a:r>
              <a:rPr lang="fr-CA" sz="1000" dirty="0"/>
              <a:t> [Grande-Bretagne]). 2013;25(4):246-251.</a:t>
            </a:r>
          </a:p>
          <a:p>
            <a:pPr marL="0" indent="0">
              <a:lnSpc>
                <a:spcPts val="1100"/>
              </a:lnSpc>
              <a:spcBef>
                <a:spcPts val="1000"/>
              </a:spcBef>
              <a:buNone/>
            </a:pPr>
            <a:r>
              <a:rPr lang="fr-CA" sz="1000" dirty="0"/>
              <a:t>Vaidya V, Hufstader-Gabriel M, Gangan N, Shah S, Bechtol R. Utilization of smoking-cessation pharmacotherapy among chronic obstructive pulmonary disease (COPD) and lung cancer patients. </a:t>
            </a:r>
            <a:r>
              <a:rPr lang="fr-CA" sz="1000" i="1" dirty="0"/>
              <a:t>Curr Med Res Opin. </a:t>
            </a:r>
            <a:r>
              <a:rPr lang="fr-CA" sz="1000" dirty="0"/>
              <a:t>Jun 2014;30(6):1043-1050.</a:t>
            </a:r>
          </a:p>
          <a:p>
            <a:pPr marL="0" indent="0">
              <a:lnSpc>
                <a:spcPts val="1100"/>
              </a:lnSpc>
              <a:spcBef>
                <a:spcPts val="1000"/>
              </a:spcBef>
              <a:buNone/>
            </a:pPr>
            <a:r>
              <a:rPr lang="fr-CA" sz="1000" dirty="0"/>
              <a:t>Warren GW, Kasza KA, Reid ME, Cummings KM, Marshall JR. Smoking at diagnosis and survival in cancer patients. </a:t>
            </a:r>
            <a:r>
              <a:rPr lang="fr-CA" sz="1000" i="1" dirty="0"/>
              <a:t>Int J Cancer</a:t>
            </a:r>
            <a:r>
              <a:rPr lang="fr-CA" sz="1000" dirty="0"/>
              <a:t>. Jan 15 2013;132(2):401-410.</a:t>
            </a:r>
          </a:p>
          <a:p>
            <a:pPr marL="0" indent="0">
              <a:lnSpc>
                <a:spcPts val="1100"/>
              </a:lnSpc>
              <a:spcBef>
                <a:spcPts val="1000"/>
              </a:spcBef>
              <a:buNone/>
            </a:pPr>
            <a:r>
              <a:rPr lang="fr-CA" sz="1000" dirty="0"/>
              <a:t>Warren GW, Marshall JR, Cummings KM, et coll. Practice patterns and perceptions of thoracic oncology providers on tobacco use and cessation in cancer patients. </a:t>
            </a:r>
            <a:r>
              <a:rPr lang="fr-CA" sz="1000" i="1" dirty="0"/>
              <a:t>J Thorac Oncol. </a:t>
            </a:r>
            <a:r>
              <a:rPr lang="fr-CA" sz="1000" dirty="0"/>
              <a:t>May 2013;8(5):543-548.</a:t>
            </a:r>
          </a:p>
          <a:p>
            <a:pPr marL="0" indent="0">
              <a:lnSpc>
                <a:spcPts val="1100"/>
              </a:lnSpc>
              <a:spcBef>
                <a:spcPts val="1000"/>
              </a:spcBef>
              <a:buNone/>
            </a:pPr>
            <a:r>
              <a:rPr lang="fr-CA" sz="1000" dirty="0"/>
              <a:t>Warren GW, Marshall JR, Cummings KM, et coll. Addressing tobacco use in patients with cancer: a survey of American Society of Clinical Oncology members. </a:t>
            </a:r>
            <a:r>
              <a:rPr lang="fr-CA" sz="1000" i="1" dirty="0"/>
              <a:t>J Oncol Pract. </a:t>
            </a:r>
            <a:r>
              <a:rPr lang="fr-CA" sz="1000" dirty="0"/>
              <a:t>Sep 2013;9(5):258-262.</a:t>
            </a:r>
          </a:p>
          <a:p>
            <a:pPr marL="0" indent="0">
              <a:lnSpc>
                <a:spcPts val="1100"/>
              </a:lnSpc>
              <a:spcBef>
                <a:spcPts val="1000"/>
              </a:spcBef>
              <a:buNone/>
            </a:pPr>
            <a:r>
              <a:rPr lang="fr-CA" sz="1000" dirty="0"/>
              <a:t>Warren GW, Marshall JR, Cummings KM, et coll. Automated tobacco assessment and cessation support for cancer patients. </a:t>
            </a:r>
            <a:r>
              <a:rPr lang="fr-CA" sz="1000" i="1" dirty="0"/>
              <a:t>Cancer</a:t>
            </a:r>
            <a:r>
              <a:rPr lang="fr-CA" sz="1000" dirty="0"/>
              <a:t>. Feb 15 2014;120(4):562-569.</a:t>
            </a:r>
          </a:p>
          <a:p>
            <a:pPr marL="0" indent="0">
              <a:lnSpc>
                <a:spcPts val="1100"/>
              </a:lnSpc>
              <a:spcBef>
                <a:spcPts val="1000"/>
              </a:spcBef>
              <a:buNone/>
            </a:pPr>
            <a:r>
              <a:rPr lang="fr-CA" sz="1000" dirty="0"/>
              <a:t>Zeng L, Yu X, Yu T, Xiao J, Huang Y. Interventions for smoking cessation in people diagnosed with lung cancer. Cochrane Database of Systematic Reviews. 2015(12).</a:t>
            </a:r>
          </a:p>
          <a:p>
            <a:pPr marL="0" indent="0">
              <a:lnSpc>
                <a:spcPts val="1100"/>
              </a:lnSpc>
              <a:spcBef>
                <a:spcPts val="1000"/>
              </a:spcBef>
              <a:buNone/>
            </a:pPr>
            <a:r>
              <a:rPr lang="fr-CA" sz="1000" dirty="0"/>
              <a:t>Zhang F, Han H, Wang C, et coll. A retrospective study: the prognostic value of anemia, smoking and drinking in esophageal squamous cell carcinoma with primary radiotherapy. </a:t>
            </a:r>
            <a:r>
              <a:rPr lang="fr-CA" sz="1000" i="1" dirty="0"/>
              <a:t>World J Surg Oncol</a:t>
            </a:r>
            <a:r>
              <a:rPr lang="fr-CA" sz="1000" dirty="0"/>
              <a:t>. Oct 01 2013;11:249.</a:t>
            </a:r>
          </a:p>
          <a:p>
            <a:pPr marL="0" indent="0">
              <a:lnSpc>
                <a:spcPts val="1100"/>
              </a:lnSpc>
              <a:spcBef>
                <a:spcPts val="1000"/>
              </a:spcBef>
              <a:buNone/>
            </a:pPr>
            <a:r>
              <a:rPr lang="fr-CA" sz="1000" dirty="0"/>
              <a:t>Zheng Y, Cao X, Wen J, et coll. Smoking affects treatment outcome in patients with resected esophageal squamous cell carcinoma who received chemotherapy. </a:t>
            </a:r>
            <a:r>
              <a:rPr lang="fr-CA" sz="1000" i="1" dirty="0"/>
              <a:t>PLoS One</a:t>
            </a:r>
            <a:r>
              <a:rPr lang="fr-CA" sz="1000" dirty="0"/>
              <a:t>. 2015;10(4):e0123246.</a:t>
            </a:r>
          </a:p>
        </p:txBody>
      </p:sp>
    </p:spTree>
    <p:extLst>
      <p:ext uri="{BB962C8B-B14F-4D97-AF65-F5344CB8AC3E}">
        <p14:creationId xmlns:p14="http://schemas.microsoft.com/office/powerpoint/2010/main" val="99492966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34</a:t>
            </a:fld>
            <a:endParaRPr lang="uk-UA" dirty="0"/>
          </a:p>
        </p:txBody>
      </p:sp>
      <p:sp>
        <p:nvSpPr>
          <p:cNvPr id="4" name="Title 3"/>
          <p:cNvSpPr>
            <a:spLocks noGrp="1"/>
          </p:cNvSpPr>
          <p:nvPr>
            <p:ph type="title"/>
          </p:nvPr>
        </p:nvSpPr>
        <p:spPr/>
        <p:txBody>
          <a:bodyPr/>
          <a:lstStyle/>
          <a:p>
            <a:r>
              <a:rPr lang="en-US"/>
              <a:t>Bibliographie (littérature grise)</a:t>
            </a:r>
          </a:p>
        </p:txBody>
      </p:sp>
      <p:sp>
        <p:nvSpPr>
          <p:cNvPr id="5" name="Text Placeholder 2"/>
          <p:cNvSpPr>
            <a:spLocks noGrp="1"/>
          </p:cNvSpPr>
          <p:nvPr>
            <p:ph type="body" idx="1"/>
          </p:nvPr>
        </p:nvSpPr>
        <p:spPr>
          <a:xfrm>
            <a:off x="960120" y="1828800"/>
            <a:ext cx="10515600" cy="5057775"/>
          </a:xfrm>
        </p:spPr>
        <p:txBody>
          <a:bodyPr numCol="2" spcCol="457200"/>
          <a:lstStyle/>
          <a:p>
            <a:pPr marL="0" indent="0">
              <a:lnSpc>
                <a:spcPts val="1100"/>
              </a:lnSpc>
              <a:spcBef>
                <a:spcPts val="1000"/>
              </a:spcBef>
              <a:buNone/>
            </a:pPr>
            <a:r>
              <a:rPr lang="fr-CA" sz="1000" dirty="0"/>
              <a:t>US Department of Health and Human Services. Chapter 6: Cancer. Dans : The Health Consequences of Smoking—50 Years of Progress A Report of the Surgeon General. 2014. p. 139–352.</a:t>
            </a:r>
          </a:p>
          <a:p>
            <a:pPr marL="0" indent="0">
              <a:lnSpc>
                <a:spcPts val="1100"/>
              </a:lnSpc>
              <a:spcBef>
                <a:spcPts val="1000"/>
              </a:spcBef>
              <a:buNone/>
            </a:pPr>
            <a:r>
              <a:rPr lang="fr-CA" sz="1000" dirty="0"/>
              <a:t>Partenariat canadien contre le cancer. « Section spéciale : Comportements tabagiques chez les patients atteints de cancer » dans le </a:t>
            </a:r>
            <a:r>
              <a:rPr lang="fr-CA" sz="1000" i="1" dirty="0"/>
              <a:t>Rapport de 2016 sur le rendement du système de lutte contre le cancer</a:t>
            </a:r>
            <a:r>
              <a:rPr lang="fr-CA" sz="1000" dirty="0"/>
              <a:t>. Juillet 2016.</a:t>
            </a:r>
          </a:p>
          <a:p>
            <a:pPr marL="0" indent="0">
              <a:lnSpc>
                <a:spcPts val="1100"/>
              </a:lnSpc>
              <a:spcBef>
                <a:spcPts val="1000"/>
              </a:spcBef>
              <a:buNone/>
            </a:pPr>
            <a:r>
              <a:rPr lang="fr-CA" sz="1000" dirty="0"/>
              <a:t>Graham W, Toll B, Tami-Maury I, Gritz ER. Cancer prevention: Tobacco dependence and its treatment. Dans : DeVita, Hellman, and Rosenberg’s Cancer: Principles &amp; Practice of Oncology, 10th. </a:t>
            </a:r>
            <a:r>
              <a:rPr lang="fr-CA" sz="1000" dirty="0" err="1"/>
              <a:t>Éds</a:t>
            </a:r>
            <a:r>
              <a:rPr lang="fr-CA" sz="1000" dirty="0"/>
              <a:t> VT DeVita, Jr., TS Lawrence, SA Rosenberg. Lippincott Williams &amp; Wilkins : Philadelphie. 2014.</a:t>
            </a:r>
            <a:endParaRPr lang="en-CA" sz="1000" dirty="0">
              <a:latin typeface="Calibri" charset="0"/>
              <a:ea typeface="MS PGothic" charset="0"/>
            </a:endParaRPr>
          </a:p>
        </p:txBody>
      </p:sp>
    </p:spTree>
    <p:extLst>
      <p:ext uri="{BB962C8B-B14F-4D97-AF65-F5344CB8AC3E}">
        <p14:creationId xmlns:p14="http://schemas.microsoft.com/office/powerpoint/2010/main" val="3855591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35</a:t>
            </a:fld>
            <a:endParaRPr lang="uk-UA" dirty="0"/>
          </a:p>
        </p:txBody>
      </p:sp>
      <p:sp>
        <p:nvSpPr>
          <p:cNvPr id="4" name="Title 3"/>
          <p:cNvSpPr>
            <a:spLocks noGrp="1"/>
          </p:cNvSpPr>
          <p:nvPr>
            <p:ph type="title"/>
          </p:nvPr>
        </p:nvSpPr>
        <p:spPr/>
        <p:txBody>
          <a:bodyPr/>
          <a:lstStyle/>
          <a:p>
            <a:r>
              <a:rPr lang="en-US"/>
              <a:t>Bibliographie (littérature grise)</a:t>
            </a:r>
          </a:p>
        </p:txBody>
      </p:sp>
      <p:sp>
        <p:nvSpPr>
          <p:cNvPr id="5" name="Text Placeholder 2"/>
          <p:cNvSpPr>
            <a:spLocks noGrp="1"/>
          </p:cNvSpPr>
          <p:nvPr>
            <p:ph type="body" idx="1"/>
          </p:nvPr>
        </p:nvSpPr>
        <p:spPr>
          <a:xfrm>
            <a:off x="960120" y="1828800"/>
            <a:ext cx="10515600" cy="5057775"/>
          </a:xfrm>
        </p:spPr>
        <p:txBody>
          <a:bodyPr numCol="2" spcCol="457200"/>
          <a:lstStyle/>
          <a:p>
            <a:pPr marL="0" indent="0">
              <a:lnSpc>
                <a:spcPts val="1100"/>
              </a:lnSpc>
              <a:spcBef>
                <a:spcPts val="1000"/>
              </a:spcBef>
              <a:buNone/>
            </a:pPr>
            <a:r>
              <a:rPr lang="fr-CA" sz="1000" dirty="0"/>
              <a:t>California Department of Public Health, Comprehensive Cancer Control Program, Université de la Californie, Davis, et </a:t>
            </a:r>
            <a:r>
              <a:rPr lang="fr-CA" sz="1000" dirty="0" err="1"/>
              <a:t>California</a:t>
            </a:r>
            <a:r>
              <a:rPr lang="fr-CA" sz="1000" dirty="0"/>
              <a:t> Dialogue on Cancer (CDOC) Tobacco Stakeholder Advisory Group. Tobacco Cessation in Cancer Prevention and Treatment: A call to Action for California Cancer Centers. Avril 2016. Disponible à (anglais seulement) : </a:t>
            </a:r>
            <a:r>
              <a:rPr lang="fr-CA" sz="1000" dirty="0">
                <a:hlinkClick r:id="rId3"/>
              </a:rPr>
              <a:t>https://www.iaslc.org/sites/default/files/wysiwyg-assets/ca_cancer_center_tobacco_call_to_action.pdf</a:t>
            </a:r>
            <a:endParaRPr lang="en-US" sz="1000" dirty="0">
              <a:latin typeface="Calibri" charset="0"/>
              <a:ea typeface="MS PGothic" charset="0"/>
            </a:endParaRPr>
          </a:p>
          <a:p>
            <a:pPr marL="0" indent="0">
              <a:lnSpc>
                <a:spcPts val="1100"/>
              </a:lnSpc>
              <a:spcBef>
                <a:spcPts val="1000"/>
              </a:spcBef>
              <a:buNone/>
            </a:pPr>
            <a:r>
              <a:rPr lang="fr-CA" sz="1000" dirty="0"/>
              <a:t>Institut de cardiologie de l’Université d'Ottawa; Modèle d’Ottawa pour l’abandon du tabac : 2012-2015 Faits saillants. 2016. Disponible à : </a:t>
            </a:r>
            <a:r>
              <a:rPr lang="fr-CA" sz="1000" dirty="0">
                <a:hlinkClick r:id="rId4"/>
              </a:rPr>
              <a:t>http://ottawamodel.ottawaheart.ca/sites/ottawamodel.ottawaheart.ca/files/omsc_hmpg/highlight_doc_fr_spread_web.pdf</a:t>
            </a:r>
            <a:endParaRPr lang="en-US" sz="1000" dirty="0">
              <a:latin typeface="Calibri" charset="0"/>
              <a:ea typeface="MS PGothic" charset="0"/>
            </a:endParaRPr>
          </a:p>
          <a:p>
            <a:pPr marL="0" indent="0">
              <a:lnSpc>
                <a:spcPts val="1100"/>
              </a:lnSpc>
              <a:spcBef>
                <a:spcPts val="1000"/>
              </a:spcBef>
              <a:buNone/>
            </a:pPr>
            <a:r>
              <a:rPr lang="fr-CA" sz="1000" dirty="0"/>
              <a:t>Taylor KL, Hagerman C, Bellini P, Luta C, Regis S, McKee A, et coll. Assessment of a telephone counselling smoking cessation intervention in the lung cancer screening setting: A randomized pilot study. 2016. Disponible à (anglais seulement) : </a:t>
            </a:r>
            <a:r>
              <a:rPr lang="fr-CA" sz="1000" dirty="0">
                <a:hlinkClick r:id="" action="ppaction://noaction"/>
              </a:rPr>
              <a:t>https://www.nationalacademies.org/hmd/~/media/Files/Activity%20Files/Disease/NCPF/2016-JUN-20/Taylor.pdf</a:t>
            </a:r>
            <a:endParaRPr lang="en-US" sz="1000" dirty="0">
              <a:latin typeface="Calibri" charset="0"/>
              <a:ea typeface="MS PGothic" charset="0"/>
            </a:endParaRPr>
          </a:p>
          <a:p>
            <a:pPr marL="0" indent="0">
              <a:lnSpc>
                <a:spcPts val="1100"/>
              </a:lnSpc>
              <a:spcBef>
                <a:spcPts val="1000"/>
              </a:spcBef>
              <a:buNone/>
            </a:pPr>
            <a:r>
              <a:rPr lang="fr-CA" sz="1000" dirty="0"/>
              <a:t>Action Cancer Manitoba. Practice Guideline: Smoking Cessation in Oncology Care. Novembre 2016. Disponible à (anglais seulement) : </a:t>
            </a:r>
            <a:r>
              <a:rPr lang="fr-CA" sz="1000" dirty="0">
                <a:hlinkClick r:id="rId5"/>
              </a:rPr>
              <a:t>http://www.cancercare.mb.ca/resource/File/CPG/Practice_Guideline/PG-Smoking_Cessation_Supportive_Care_Smoking_Cessation_in_Oncology_Care_2015_11_30.pdf</a:t>
            </a:r>
            <a:endParaRPr lang="en-US" sz="1000" dirty="0">
              <a:latin typeface="Calibri" charset="0"/>
              <a:ea typeface="MS PGothic" charset="0"/>
            </a:endParaRPr>
          </a:p>
          <a:p>
            <a:pPr marL="0" indent="0">
              <a:lnSpc>
                <a:spcPts val="1100"/>
              </a:lnSpc>
              <a:spcBef>
                <a:spcPts val="1000"/>
              </a:spcBef>
              <a:buNone/>
            </a:pPr>
            <a:r>
              <a:rPr lang="fr-CA" sz="1000" dirty="0"/>
              <a:t>Cancer Care Nova </a:t>
            </a:r>
            <a:r>
              <a:rPr lang="fr-CA" sz="1000" dirty="0" err="1"/>
              <a:t>Scotia</a:t>
            </a:r>
            <a:r>
              <a:rPr lang="fr-CA" sz="1000" dirty="0"/>
              <a:t>. Evidence-based tobacco cessation for cancer patients. 2016. Disponible à (anglais seulement) : </a:t>
            </a:r>
            <a:r>
              <a:rPr lang="fr-CA" sz="1000" dirty="0">
                <a:hlinkClick r:id="" action="ppaction://noaction"/>
              </a:rPr>
              <a:t>http://www.cancercare.ns.ca/site-cc/media/cancercare/In%20Practice%20Fall%202016.pdf</a:t>
            </a:r>
            <a:endParaRPr lang="en-US" sz="1000" dirty="0">
              <a:latin typeface="Calibri" charset="0"/>
              <a:ea typeface="MS PGothic" charset="0"/>
            </a:endParaRPr>
          </a:p>
          <a:p>
            <a:pPr marL="0" indent="0">
              <a:lnSpc>
                <a:spcPts val="1100"/>
              </a:lnSpc>
              <a:spcBef>
                <a:spcPts val="1000"/>
              </a:spcBef>
              <a:buNone/>
            </a:pPr>
            <a:r>
              <a:rPr lang="fr-CA" sz="1000" dirty="0"/>
              <a:t>eviQ Cancer Treatments Online. Smoking cessation in oncology. Disponible à (anglais seulement) : </a:t>
            </a:r>
            <a:r>
              <a:rPr lang="fr-CA" sz="1000" dirty="0">
                <a:hlinkClick r:id="rId6"/>
              </a:rPr>
              <a:t>https://www.eviq.org.au/LinkClick.aspx?fileticket=e4GGXLOw_fo%3D&amp;tabid=37</a:t>
            </a:r>
            <a:endParaRPr lang="en-CA" sz="1000" dirty="0">
              <a:latin typeface="Calibri" charset="0"/>
              <a:ea typeface="MS PGothic" charset="0"/>
            </a:endParaRPr>
          </a:p>
          <a:p>
            <a:pPr marL="0" indent="0">
              <a:lnSpc>
                <a:spcPts val="1100"/>
              </a:lnSpc>
              <a:spcBef>
                <a:spcPts val="1000"/>
              </a:spcBef>
              <a:buNone/>
            </a:pPr>
            <a:r>
              <a:rPr lang="fr-CA" sz="1000" dirty="0"/>
              <a:t>Partenariat canadien contre le cancer. Accélérer la prise de mesures éprouvées contre le tabac : intégrer la lutte contre le cancer à la lutte contre le tabagisme. 2014. Disponible à : </a:t>
            </a:r>
            <a:r>
              <a:rPr lang="fr-CA" sz="1000" dirty="0">
                <a:hlinkClick r:id="rId7"/>
              </a:rPr>
              <a:t>https://content.cancerview.ca/download/cv/prevention_and_screening/tobacco_cessation/documents/intergratingcctobaccocontrolfrpdf?attachment=0</a:t>
            </a:r>
            <a:endParaRPr lang="fr-CA" sz="1000" dirty="0"/>
          </a:p>
        </p:txBody>
      </p:sp>
    </p:spTree>
    <p:extLst>
      <p:ext uri="{BB962C8B-B14F-4D97-AF65-F5344CB8AC3E}">
        <p14:creationId xmlns:p14="http://schemas.microsoft.com/office/powerpoint/2010/main" val="100901392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36</a:t>
            </a:fld>
            <a:endParaRPr lang="uk-UA" dirty="0"/>
          </a:p>
        </p:txBody>
      </p:sp>
      <p:sp>
        <p:nvSpPr>
          <p:cNvPr id="4" name="Title 3"/>
          <p:cNvSpPr>
            <a:spLocks noGrp="1"/>
          </p:cNvSpPr>
          <p:nvPr>
            <p:ph type="title"/>
          </p:nvPr>
        </p:nvSpPr>
        <p:spPr/>
        <p:txBody>
          <a:bodyPr/>
          <a:lstStyle/>
          <a:p>
            <a:r>
              <a:rPr lang="en-US"/>
              <a:t>Bibliographie (littérature grise)</a:t>
            </a:r>
          </a:p>
        </p:txBody>
      </p:sp>
      <p:sp>
        <p:nvSpPr>
          <p:cNvPr id="6" name="Text Placeholder 2"/>
          <p:cNvSpPr>
            <a:spLocks noGrp="1"/>
          </p:cNvSpPr>
          <p:nvPr>
            <p:ph type="body" idx="1"/>
          </p:nvPr>
        </p:nvSpPr>
        <p:spPr>
          <a:xfrm>
            <a:off x="960120" y="1828800"/>
            <a:ext cx="10515600" cy="5575852"/>
          </a:xfrm>
        </p:spPr>
        <p:txBody>
          <a:bodyPr numCol="2" spcCol="457200"/>
          <a:lstStyle/>
          <a:p>
            <a:pPr marL="0" indent="0">
              <a:lnSpc>
                <a:spcPts val="1100"/>
              </a:lnSpc>
              <a:spcBef>
                <a:spcPts val="1000"/>
              </a:spcBef>
              <a:buNone/>
            </a:pPr>
            <a:r>
              <a:rPr lang="fr-CA" sz="1000" dirty="0"/>
              <a:t>Partenariat canadien contre le cancer. Pratiques cliniques exemplaires en matière de renoncement au tabagisme – Résultats de l’analyse des programmes canadiens. Avril 2016. Disponible à : </a:t>
            </a:r>
            <a:r>
              <a:rPr lang="fr-CA" sz="1000" dirty="0">
                <a:hlinkClick r:id="rId3"/>
              </a:rPr>
              <a:t>https://content.cancerview.ca/download/cv/prevention_and_screening/tobacco_cessation/documents/cessationprogramscanv3frpdf?attachment=0</a:t>
            </a:r>
            <a:endParaRPr lang="en-CA" sz="1000" dirty="0">
              <a:latin typeface="Calibri" charset="0"/>
              <a:ea typeface="MS PGothic" charset="0"/>
            </a:endParaRPr>
          </a:p>
          <a:p>
            <a:pPr marL="0" indent="0">
              <a:lnSpc>
                <a:spcPts val="1100"/>
              </a:lnSpc>
              <a:spcBef>
                <a:spcPts val="1000"/>
              </a:spcBef>
              <a:buNone/>
            </a:pPr>
            <a:r>
              <a:rPr lang="fr-CA" sz="1000" dirty="0"/>
              <a:t>Partenariat canadien contre le cancer. Les pratiques exemplaires en matière d’abandon du tabagisme chez les Premières nations, les Inuits et les Métis – Résultats de l’analyse des programmes canadiens. Avril 2016. Disponible à : </a:t>
            </a:r>
            <a:r>
              <a:rPr lang="fr-CA" sz="1000" dirty="0">
                <a:hlinkClick r:id="rId4"/>
              </a:rPr>
              <a:t>https://content.cancerview.ca/download/cv/prevention_and_screening/tobacco_cessation/documents/fnimtobaccoleadingpractices2frpdf?attachment=0</a:t>
            </a:r>
            <a:endParaRPr lang="en-CA" sz="1000" dirty="0">
              <a:latin typeface="Calibri" charset="0"/>
              <a:ea typeface="MS PGothic" charset="0"/>
            </a:endParaRPr>
          </a:p>
          <a:p>
            <a:pPr marL="0" indent="0">
              <a:lnSpc>
                <a:spcPts val="1100"/>
              </a:lnSpc>
              <a:spcBef>
                <a:spcPts val="1000"/>
              </a:spcBef>
              <a:buNone/>
            </a:pPr>
            <a:r>
              <a:rPr lang="fr-CA" sz="1000" dirty="0"/>
              <a:t>Partenariat canadien contre le cancer. Couverture des aides au renoncement au Canada. Avril 2016. Disponible à : </a:t>
            </a:r>
            <a:r>
              <a:rPr lang="fr-CA" sz="1000" dirty="0">
                <a:hlinkClick r:id="rId5"/>
              </a:rPr>
              <a:t>https://content.cancerview.ca/download/cv/prevention_and_screening/tobacco_cessation/documents/cessationaidcoverage2frpdf?attachment=0</a:t>
            </a:r>
            <a:endParaRPr lang="en-CA" sz="1000" dirty="0">
              <a:latin typeface="Calibri" charset="0"/>
              <a:ea typeface="MS PGothic" charset="0"/>
            </a:endParaRPr>
          </a:p>
          <a:p>
            <a:pPr marL="0" indent="0">
              <a:lnSpc>
                <a:spcPts val="1100"/>
              </a:lnSpc>
              <a:spcBef>
                <a:spcPts val="1000"/>
              </a:spcBef>
              <a:buNone/>
            </a:pPr>
            <a:r>
              <a:rPr lang="fr-CA" sz="1000" dirty="0"/>
              <a:t>Partenariat canadien contre le cancer. « Section spéciale : Comportements tabagiques chez les patients atteints de cancer » dans le </a:t>
            </a:r>
            <a:r>
              <a:rPr lang="fr-CA" sz="1000" i="1" dirty="0"/>
              <a:t>Rapport de 2016 sur le rendement du système de lutte contre le cancer</a:t>
            </a:r>
            <a:r>
              <a:rPr lang="fr-CA" sz="1000" dirty="0"/>
              <a:t>. Juillet 2016.  Disponible à : </a:t>
            </a:r>
            <a:r>
              <a:rPr lang="fr-CA" sz="1000" dirty="0">
                <a:hlinkClick r:id="rId6"/>
              </a:rPr>
              <a:t>http://www.systemperformance.ca/fr/</a:t>
            </a:r>
            <a:endParaRPr lang="en-CA" sz="1000" dirty="0">
              <a:latin typeface="Calibri" charset="0"/>
              <a:ea typeface="MS PGothic" charset="0"/>
            </a:endParaRPr>
          </a:p>
          <a:p>
            <a:pPr marL="0" indent="0">
              <a:lnSpc>
                <a:spcPts val="1100"/>
              </a:lnSpc>
              <a:spcBef>
                <a:spcPts val="1000"/>
              </a:spcBef>
              <a:buNone/>
            </a:pPr>
            <a:r>
              <a:rPr lang="fr-CA" sz="1000" dirty="0"/>
              <a:t>Pasichnyk D, Guo B, Harstall C, Tjosvold L. Brève revue de l’effet du tabagisme sur l’efficacité des traitements chez des patients atteints du cancer. Décembre 2016. Disponible à : </a:t>
            </a:r>
            <a:r>
              <a:rPr lang="fr-CA" sz="1000" dirty="0">
                <a:hlinkClick r:id="rId7"/>
              </a:rPr>
              <a:t>https://content.cancerview.ca/download/cv/prevention_and_screening/tobacco_cessation/documents/rapidreviewofimpacttobaccofrpdf?attachment=0</a:t>
            </a:r>
            <a:endParaRPr lang="en-CA" sz="1000" dirty="0">
              <a:latin typeface="Calibri" charset="0"/>
              <a:ea typeface="MS PGothic" charset="0"/>
            </a:endParaRPr>
          </a:p>
          <a:p>
            <a:pPr marL="0" indent="0">
              <a:lnSpc>
                <a:spcPts val="1100"/>
              </a:lnSpc>
              <a:spcBef>
                <a:spcPts val="1000"/>
              </a:spcBef>
              <a:buNone/>
            </a:pPr>
            <a:r>
              <a:rPr lang="fr-CA" sz="1000" dirty="0"/>
              <a:t>Centre for Excellence in Economic Analysis Research (CLEAR) The HUB Health Research Solutions Li Ka Shing Knowledge Institute Hôpital St. Michael. Revue rapide de la littérature: Évaluation économique des programmes de lutte contre le tabagisme dans un contexte oncologique. Avril 2015. Disponible à : </a:t>
            </a:r>
            <a:r>
              <a:rPr lang="fr-CA" sz="1000" dirty="0">
                <a:hlinkClick r:id="rId8"/>
              </a:rPr>
              <a:t>https://content.cancerview.ca/download/cv/prevention_and_screening/tobacco_cessation/documents/rapidliteraturereviewecoevalfrpdf?attachment=0</a:t>
            </a:r>
            <a:endParaRPr lang="en-CA" sz="1000" dirty="0">
              <a:latin typeface="Calibri" charset="0"/>
              <a:ea typeface="MS PGothic" charset="0"/>
            </a:endParaRPr>
          </a:p>
          <a:p>
            <a:pPr marL="0" indent="0">
              <a:lnSpc>
                <a:spcPts val="1100"/>
              </a:lnSpc>
              <a:spcBef>
                <a:spcPts val="1000"/>
              </a:spcBef>
              <a:buNone/>
            </a:pPr>
            <a:r>
              <a:rPr lang="fr-CA" sz="1000" dirty="0"/>
              <a:t>Kelly Lang-Robertson Centre for Effective Practice. Interventions Aimed at Tobacco Use Cessation along the Cancer Care Continuum: Final Report. Mars 2015. Disponible à (anglais seulement) : </a:t>
            </a:r>
            <a:r>
              <a:rPr lang="fr-CA" sz="1000" dirty="0">
                <a:hlinkClick r:id="rId9"/>
              </a:rPr>
              <a:t>https://content.cancerview.ca/download/cv/prevention_and_screening/tobacco_cessation/documents/interventionsfortobaccousepdf?attachment=0</a:t>
            </a:r>
            <a:endParaRPr lang="fr-CA" sz="1000" dirty="0"/>
          </a:p>
        </p:txBody>
      </p:sp>
    </p:spTree>
    <p:extLst>
      <p:ext uri="{BB962C8B-B14F-4D97-AF65-F5344CB8AC3E}">
        <p14:creationId xmlns:p14="http://schemas.microsoft.com/office/powerpoint/2010/main" val="18452413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37</a:t>
            </a:fld>
            <a:endParaRPr lang="uk-UA" dirty="0"/>
          </a:p>
        </p:txBody>
      </p:sp>
      <p:sp>
        <p:nvSpPr>
          <p:cNvPr id="4" name="Title 3"/>
          <p:cNvSpPr>
            <a:spLocks noGrp="1"/>
          </p:cNvSpPr>
          <p:nvPr>
            <p:ph type="title"/>
          </p:nvPr>
        </p:nvSpPr>
        <p:spPr/>
        <p:txBody>
          <a:bodyPr/>
          <a:lstStyle/>
          <a:p>
            <a:r>
              <a:rPr lang="en-US"/>
              <a:t>Bibliographie (littérature grise)</a:t>
            </a:r>
          </a:p>
        </p:txBody>
      </p:sp>
      <p:sp>
        <p:nvSpPr>
          <p:cNvPr id="5" name="Text Placeholder 2"/>
          <p:cNvSpPr>
            <a:spLocks noGrp="1"/>
          </p:cNvSpPr>
          <p:nvPr>
            <p:ph type="body" idx="1"/>
          </p:nvPr>
        </p:nvSpPr>
        <p:spPr>
          <a:xfrm>
            <a:off x="960120" y="1828800"/>
            <a:ext cx="10515600" cy="5257800"/>
          </a:xfrm>
        </p:spPr>
        <p:txBody>
          <a:bodyPr numCol="2" spcCol="457200"/>
          <a:lstStyle/>
          <a:p>
            <a:pPr marL="0" indent="0">
              <a:lnSpc>
                <a:spcPts val="1100"/>
              </a:lnSpc>
              <a:spcBef>
                <a:spcPts val="1000"/>
              </a:spcBef>
              <a:buNone/>
            </a:pPr>
            <a:r>
              <a:rPr lang="fr-CA" sz="1000" dirty="0"/>
              <a:t>Action Cancer Ontario. Les avantages de cesser de fumer pour les personnes atteintes d'un cancer. 2015. Disponible à : </a:t>
            </a:r>
            <a:r>
              <a:rPr lang="fr-CA" sz="1000" dirty="0">
                <a:hlinkClick r:id="" action="ppaction://noaction"/>
              </a:rPr>
              <a:t>http://ottawahospital.libguides.com/ld.php?content_id=25696933</a:t>
            </a:r>
            <a:endParaRPr lang="en-CA" sz="1000" dirty="0">
              <a:latin typeface="Calibri" charset="0"/>
              <a:ea typeface="MS PGothic" charset="0"/>
            </a:endParaRPr>
          </a:p>
          <a:p>
            <a:pPr marL="0" indent="0">
              <a:lnSpc>
                <a:spcPts val="1100"/>
              </a:lnSpc>
              <a:spcBef>
                <a:spcPts val="1000"/>
              </a:spcBef>
              <a:buNone/>
            </a:pPr>
            <a:r>
              <a:rPr lang="fr-CA" sz="1000" dirty="0"/>
              <a:t>Alberta Health Services; Alberta Prevents Cancer. Breathe Easier Through your Cancer Treatment. 2016. Disponible à (anglais seulement) : </a:t>
            </a:r>
            <a:r>
              <a:rPr lang="fr-CA" sz="1000" dirty="0">
                <a:hlinkClick r:id="rId3"/>
              </a:rPr>
              <a:t>http://www.albertahealthservices.ca/assets/info/hp/cancer/if-hp-cancer-guide-tobacco-cessation-poster-trifold.pdf</a:t>
            </a:r>
            <a:endParaRPr lang="en-CA" sz="1000" dirty="0">
              <a:latin typeface="Calibri" charset="0"/>
              <a:ea typeface="MS PGothic" charset="0"/>
            </a:endParaRPr>
          </a:p>
          <a:p>
            <a:pPr marL="0" indent="0">
              <a:lnSpc>
                <a:spcPts val="1100"/>
              </a:lnSpc>
              <a:spcBef>
                <a:spcPts val="1000"/>
              </a:spcBef>
              <a:buNone/>
            </a:pPr>
            <a:r>
              <a:rPr lang="fr-CA" sz="1000" dirty="0"/>
              <a:t>Action Cancer Manitoba. Smoking Cessation: A quit smoking guide for cancer patients. Janvier 2014.</a:t>
            </a:r>
            <a:endParaRPr lang="en-CA" sz="1000" dirty="0">
              <a:latin typeface="Calibri" charset="0"/>
              <a:ea typeface="MS PGothic" charset="0"/>
            </a:endParaRPr>
          </a:p>
          <a:p>
            <a:pPr marL="0" indent="0">
              <a:lnSpc>
                <a:spcPts val="1100"/>
              </a:lnSpc>
              <a:spcBef>
                <a:spcPts val="1000"/>
              </a:spcBef>
              <a:buNone/>
            </a:pPr>
            <a:r>
              <a:rPr lang="fr-CA" sz="1000" dirty="0"/>
              <a:t>National Comprehensive Cancer Network (NCCN). Smoking Cessation. 2015. Disponible à (anglais seulement) : </a:t>
            </a:r>
            <a:r>
              <a:rPr lang="fr-CA" sz="1000" dirty="0">
                <a:hlinkClick r:id="rId4"/>
              </a:rPr>
              <a:t>https://www.nccn.org/about/news/newsinfo.aspx?NewsID=498</a:t>
            </a:r>
            <a:endParaRPr lang="en-CA" sz="1000" dirty="0">
              <a:latin typeface="Calibri" charset="0"/>
              <a:ea typeface="MS PGothic" charset="0"/>
            </a:endParaRPr>
          </a:p>
          <a:p>
            <a:pPr marL="0" indent="0">
              <a:lnSpc>
                <a:spcPts val="1100"/>
              </a:lnSpc>
              <a:spcBef>
                <a:spcPts val="1000"/>
              </a:spcBef>
              <a:buNone/>
            </a:pPr>
            <a:r>
              <a:rPr lang="fr-CA" sz="1000" dirty="0"/>
              <a:t>American Society of </a:t>
            </a:r>
            <a:r>
              <a:rPr lang="fr-CA" sz="1000" dirty="0" err="1"/>
              <a:t>Clinical</a:t>
            </a:r>
            <a:r>
              <a:rPr lang="fr-CA" sz="1000" dirty="0"/>
              <a:t> </a:t>
            </a:r>
            <a:r>
              <a:rPr lang="fr-CA" sz="1000" dirty="0" err="1"/>
              <a:t>Oncology</a:t>
            </a:r>
            <a:r>
              <a:rPr lang="fr-CA" sz="1000" dirty="0"/>
              <a:t>. Tobacco Cessation Guide for </a:t>
            </a:r>
            <a:r>
              <a:rPr lang="fr-CA" sz="1000" dirty="0" err="1"/>
              <a:t>oncology</a:t>
            </a:r>
            <a:r>
              <a:rPr lang="fr-CA" sz="1000" dirty="0"/>
              <a:t> providers. 2012. Disponible à (anglais seulement) : </a:t>
            </a:r>
            <a:r>
              <a:rPr lang="fr-CA" sz="1000" dirty="0">
                <a:hlinkClick r:id="rId5"/>
              </a:rPr>
              <a:t>http://www.asco.org/sites/new-www.asco.org/files/content-files/blog-release/documents/tobacco-cessation-guide.pdf</a:t>
            </a:r>
            <a:endParaRPr lang="en-CA" sz="1000" dirty="0">
              <a:latin typeface="Calibri" charset="0"/>
              <a:ea typeface="MS PGothic" charset="0"/>
            </a:endParaRPr>
          </a:p>
          <a:p>
            <a:pPr marL="0" indent="0">
              <a:lnSpc>
                <a:spcPts val="1100"/>
              </a:lnSpc>
              <a:spcBef>
                <a:spcPts val="1000"/>
              </a:spcBef>
              <a:buNone/>
            </a:pPr>
            <a:r>
              <a:rPr lang="fr-CA" sz="1000" dirty="0"/>
              <a:t>American Society of Clinical Oncology. Stopping tobacco use after a cancer diagnosis: resources and guidance for patients and families. 2012. Disponible à (anglais seulement) : </a:t>
            </a:r>
            <a:r>
              <a:rPr lang="fr-CA" sz="1000" dirty="0">
                <a:hlinkClick r:id="rId6"/>
              </a:rPr>
              <a:t>http://www.asco.org/sites/new-www.asco.org/files/content-files/practice-and-guidelines/documents/stopping-tobacco-use-booklet.pdf</a:t>
            </a:r>
            <a:endParaRPr lang="en-CA" sz="1000" dirty="0">
              <a:latin typeface="Calibri" charset="0"/>
              <a:ea typeface="MS PGothic" charset="0"/>
            </a:endParaRPr>
          </a:p>
          <a:p>
            <a:pPr marL="0" indent="0">
              <a:lnSpc>
                <a:spcPts val="1100"/>
              </a:lnSpc>
              <a:spcBef>
                <a:spcPts val="1000"/>
              </a:spcBef>
              <a:buNone/>
            </a:pPr>
            <a:r>
              <a:rPr lang="fr-CA" sz="1000" dirty="0"/>
              <a:t>Michigan Cancer Consortium. Diagnosed with cancer? It’s never too late to quit smoking. Disponible à (anglais seulement) : </a:t>
            </a:r>
            <a:r>
              <a:rPr lang="fr-CA" sz="1000" dirty="0">
                <a:hlinkClick r:id="rId7"/>
              </a:rPr>
              <a:t>http://www.michigancancer.org/PDFs/TobaccoCessationBrochure.pdf</a:t>
            </a:r>
            <a:endParaRPr lang="en-CA" sz="1000" dirty="0">
              <a:latin typeface="Calibri" charset="0"/>
              <a:ea typeface="MS PGothic" charset="0"/>
            </a:endParaRPr>
          </a:p>
          <a:p>
            <a:pPr marL="0" indent="0">
              <a:lnSpc>
                <a:spcPts val="1100"/>
              </a:lnSpc>
              <a:spcBef>
                <a:spcPts val="1000"/>
              </a:spcBef>
              <a:buNone/>
            </a:pPr>
            <a:r>
              <a:rPr lang="fr-CA" sz="1000" dirty="0"/>
              <a:t>National Cancer Institute. Smoking in Cancer care - patient version. 2014. Disponible à (anglais seulement) : </a:t>
            </a:r>
            <a:r>
              <a:rPr lang="fr-CA" sz="1000" dirty="0">
                <a:hlinkClick r:id="rId8"/>
              </a:rPr>
              <a:t>https://www.cancer.gov/about-cancer/causes-prevention/risk/tobacco/smoking-cessation-pdq</a:t>
            </a:r>
            <a:endParaRPr lang="en-CA" sz="1000" dirty="0">
              <a:latin typeface="Calibri" charset="0"/>
              <a:ea typeface="MS PGothic" charset="0"/>
            </a:endParaRPr>
          </a:p>
          <a:p>
            <a:pPr marL="0" indent="0">
              <a:lnSpc>
                <a:spcPts val="1100"/>
              </a:lnSpc>
              <a:spcBef>
                <a:spcPts val="1000"/>
              </a:spcBef>
              <a:buNone/>
            </a:pPr>
            <a:r>
              <a:rPr lang="fr-CA" sz="1000" dirty="0"/>
              <a:t>National Cancer Institute. Smoking in Cancer care - health professional version. 2014. Disponible à (anglais seulement) : </a:t>
            </a:r>
            <a:r>
              <a:rPr lang="fr-CA" sz="1000" dirty="0">
                <a:hlinkClick r:id="rId9"/>
              </a:rPr>
              <a:t>https://www.cancer.gov/about-cancer/causes-prevention/risk/tobacco/smoking-cessation-hp-pdq</a:t>
            </a:r>
            <a:endParaRPr lang="fr-CA" sz="1000" dirty="0"/>
          </a:p>
          <a:p>
            <a:pPr marL="0" indent="0">
              <a:lnSpc>
                <a:spcPts val="1100"/>
              </a:lnSpc>
              <a:spcBef>
                <a:spcPts val="1000"/>
              </a:spcBef>
              <a:buNone/>
            </a:pPr>
            <a:r>
              <a:rPr lang="fr-CA" sz="1000" dirty="0"/>
              <a:t>Warren, G. Toll, B. Tamí¬Maury, I. Gritz, E. PART IV Cancer Prevention and Screening ¬ Cancer of the Breast: Cancer: Principles &amp; Practice of </a:t>
            </a:r>
            <a:r>
              <a:rPr lang="fr-CA" sz="1000" dirty="0" err="1"/>
              <a:t>Oncology</a:t>
            </a:r>
            <a:r>
              <a:rPr lang="fr-CA" sz="1000" dirty="0"/>
              <a:t> 10th Edition. 2014.</a:t>
            </a:r>
          </a:p>
        </p:txBody>
      </p:sp>
    </p:spTree>
    <p:extLst>
      <p:ext uri="{BB962C8B-B14F-4D97-AF65-F5344CB8AC3E}">
        <p14:creationId xmlns:p14="http://schemas.microsoft.com/office/powerpoint/2010/main" val="140557894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Annexe :</a:t>
            </a:r>
            <a:br>
              <a:rPr lang="en-US"/>
            </a:br>
            <a:r>
              <a:rPr lang="en-US"/>
              <a:t>Principales données probantes classées par thème</a:t>
            </a:r>
          </a:p>
        </p:txBody>
      </p:sp>
    </p:spTree>
    <p:extLst>
      <p:ext uri="{BB962C8B-B14F-4D97-AF65-F5344CB8AC3E}">
        <p14:creationId xmlns:p14="http://schemas.microsoft.com/office/powerpoint/2010/main" val="1537480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39</a:t>
            </a:fld>
            <a:endParaRPr lang="uk-UA" dirty="0"/>
          </a:p>
        </p:txBody>
      </p:sp>
      <p:sp>
        <p:nvSpPr>
          <p:cNvPr id="3" name="Text Placeholder 2"/>
          <p:cNvSpPr>
            <a:spLocks noGrp="1"/>
          </p:cNvSpPr>
          <p:nvPr>
            <p:ph type="body" idx="1"/>
          </p:nvPr>
        </p:nvSpPr>
        <p:spPr>
          <a:xfrm>
            <a:off x="914401" y="1828800"/>
            <a:ext cx="9248930" cy="6286500"/>
          </a:xfrm>
        </p:spPr>
        <p:txBody>
          <a:bodyPr/>
          <a:lstStyle/>
          <a:p>
            <a:r>
              <a:rPr lang="en-US"/>
              <a:t>Il est important de faire preuve de prudence lors de l’interprétation des conclusions des études mentionnées dans les diapositives en annexe</a:t>
            </a:r>
          </a:p>
          <a:p>
            <a:r>
              <a:rPr lang="en-US"/>
              <a:t>La qualité des études n’ayant pas été évaluée, il faut éviter toute généralisation des conclusions</a:t>
            </a:r>
          </a:p>
        </p:txBody>
      </p:sp>
      <p:sp>
        <p:nvSpPr>
          <p:cNvPr id="4" name="Title 3"/>
          <p:cNvSpPr>
            <a:spLocks noGrp="1"/>
          </p:cNvSpPr>
          <p:nvPr>
            <p:ph type="title"/>
          </p:nvPr>
        </p:nvSpPr>
        <p:spPr/>
        <p:txBody>
          <a:bodyPr/>
          <a:lstStyle/>
          <a:p>
            <a:r>
              <a:rPr lang="en-US"/>
              <a:t>Interprétation des données probantes</a:t>
            </a:r>
          </a:p>
        </p:txBody>
      </p:sp>
    </p:spTree>
    <p:extLst>
      <p:ext uri="{BB962C8B-B14F-4D97-AF65-F5344CB8AC3E}">
        <p14:creationId xmlns:p14="http://schemas.microsoft.com/office/powerpoint/2010/main" val="21252608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Pourquoi cette ressource est-elle importante?</a:t>
            </a:r>
          </a:p>
        </p:txBody>
      </p:sp>
    </p:spTree>
    <p:extLst>
      <p:ext uri="{BB962C8B-B14F-4D97-AF65-F5344CB8AC3E}">
        <p14:creationId xmlns:p14="http://schemas.microsoft.com/office/powerpoint/2010/main" val="172609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40</a:t>
            </a:fld>
            <a:endParaRPr lang="uk-UA" dirty="0"/>
          </a:p>
        </p:txBody>
      </p:sp>
      <p:sp>
        <p:nvSpPr>
          <p:cNvPr id="3" name="Text Placeholder 2"/>
          <p:cNvSpPr>
            <a:spLocks noGrp="1"/>
          </p:cNvSpPr>
          <p:nvPr>
            <p:ph type="body" idx="1"/>
          </p:nvPr>
        </p:nvSpPr>
        <p:spPr/>
        <p:txBody>
          <a:bodyPr/>
          <a:lstStyle/>
          <a:p>
            <a:pPr marL="0" indent="0">
              <a:lnSpc>
                <a:spcPts val="2600"/>
              </a:lnSpc>
              <a:spcBef>
                <a:spcPts val="1000"/>
              </a:spcBef>
              <a:buNone/>
            </a:pPr>
            <a:r>
              <a:rPr lang="en-US" sz="2400" b="1"/>
              <a:t>Les conclusions sont présentées selon les thèmes suivants :</a:t>
            </a:r>
          </a:p>
          <a:p>
            <a:pPr marL="958850" lvl="1" indent="-514350">
              <a:lnSpc>
                <a:spcPts val="2600"/>
              </a:lnSpc>
              <a:spcBef>
                <a:spcPts val="1000"/>
              </a:spcBef>
              <a:buFont typeface="+mj-lt"/>
              <a:buAutoNum type="arabicPeriod"/>
            </a:pPr>
            <a:r>
              <a:rPr lang="en-US" sz="2400"/>
              <a:t>Usage du tabac chez les patients atteints de cancer</a:t>
            </a:r>
          </a:p>
          <a:p>
            <a:pPr lvl="2">
              <a:lnSpc>
                <a:spcPts val="2600"/>
              </a:lnSpc>
              <a:spcBef>
                <a:spcPts val="1000"/>
              </a:spcBef>
            </a:pPr>
            <a:r>
              <a:rPr lang="en-US" sz="2400"/>
              <a:t>Prévalence</a:t>
            </a:r>
          </a:p>
          <a:p>
            <a:pPr lvl="2">
              <a:lnSpc>
                <a:spcPts val="2600"/>
              </a:lnSpc>
              <a:spcBef>
                <a:spcPts val="1000"/>
              </a:spcBef>
            </a:pPr>
            <a:r>
              <a:rPr lang="en-US" sz="2400"/>
              <a:t>Poursuite du tabagisme après le diagnostic</a:t>
            </a:r>
          </a:p>
          <a:p>
            <a:pPr lvl="2">
              <a:lnSpc>
                <a:spcPts val="2600"/>
              </a:lnSpc>
              <a:spcBef>
                <a:spcPts val="1000"/>
              </a:spcBef>
            </a:pPr>
            <a:r>
              <a:rPr lang="en-US" sz="2400"/>
              <a:t>Rechute</a:t>
            </a:r>
          </a:p>
          <a:p>
            <a:pPr marL="958850" lvl="1" indent="-514350">
              <a:lnSpc>
                <a:spcPts val="2600"/>
              </a:lnSpc>
              <a:spcBef>
                <a:spcPts val="1000"/>
              </a:spcBef>
              <a:buFont typeface="+mj-lt"/>
              <a:buAutoNum type="arabicPeriod" startAt="2"/>
            </a:pPr>
            <a:r>
              <a:rPr lang="en-US" sz="2400"/>
              <a:t>Poursuite ou abandon du tabagisme chez les patients atteints de cancer</a:t>
            </a:r>
          </a:p>
          <a:p>
            <a:pPr marL="958850" lvl="1" indent="-514350">
              <a:lnSpc>
                <a:spcPts val="2600"/>
              </a:lnSpc>
              <a:spcBef>
                <a:spcPts val="1000"/>
              </a:spcBef>
              <a:buFont typeface="+mj-lt"/>
              <a:buAutoNum type="arabicPeriod" startAt="2"/>
            </a:pPr>
            <a:r>
              <a:rPr lang="en-US" sz="2400"/>
              <a:t>Répercussions de la poursuite ou de l’abandon du tabagisme sur </a:t>
            </a:r>
            <a:br>
              <a:rPr lang="en-US" sz="2400"/>
            </a:br>
            <a:r>
              <a:rPr lang="en-US" sz="2400"/>
              <a:t>le traitement du cancer</a:t>
            </a:r>
          </a:p>
          <a:p>
            <a:pPr lvl="2">
              <a:lnSpc>
                <a:spcPts val="2600"/>
              </a:lnSpc>
              <a:spcBef>
                <a:spcPts val="1000"/>
              </a:spcBef>
            </a:pPr>
            <a:r>
              <a:rPr lang="en-US" sz="2400"/>
              <a:t>Généralités</a:t>
            </a:r>
          </a:p>
          <a:p>
            <a:pPr lvl="2">
              <a:lnSpc>
                <a:spcPts val="2600"/>
              </a:lnSpc>
              <a:spcBef>
                <a:spcPts val="1000"/>
              </a:spcBef>
            </a:pPr>
            <a:r>
              <a:rPr lang="en-US" sz="2400"/>
              <a:t>Radiothérapie</a:t>
            </a:r>
          </a:p>
          <a:p>
            <a:pPr lvl="2">
              <a:lnSpc>
                <a:spcPts val="2600"/>
              </a:lnSpc>
              <a:spcBef>
                <a:spcPts val="1000"/>
              </a:spcBef>
            </a:pPr>
            <a:r>
              <a:rPr lang="en-US" sz="2400"/>
              <a:t>Chimiothérapie</a:t>
            </a:r>
          </a:p>
          <a:p>
            <a:pPr lvl="2">
              <a:lnSpc>
                <a:spcPts val="2600"/>
              </a:lnSpc>
              <a:spcBef>
                <a:spcPts val="1000"/>
              </a:spcBef>
            </a:pPr>
            <a:r>
              <a:rPr lang="en-US" sz="2400"/>
              <a:t>Chirurgie</a:t>
            </a:r>
          </a:p>
          <a:p>
            <a:pPr lvl="2">
              <a:lnSpc>
                <a:spcPts val="2600"/>
              </a:lnSpc>
              <a:spcBef>
                <a:spcPts val="1000"/>
              </a:spcBef>
            </a:pPr>
            <a:r>
              <a:rPr lang="en-US" sz="2400"/>
              <a:t>Pharmacothérapie</a:t>
            </a:r>
          </a:p>
          <a:p>
            <a:pPr lvl="2">
              <a:lnSpc>
                <a:spcPts val="2600"/>
              </a:lnSpc>
              <a:spcBef>
                <a:spcPts val="1000"/>
              </a:spcBef>
            </a:pPr>
            <a:r>
              <a:rPr lang="en-US" sz="2400"/>
              <a:t>Autre</a:t>
            </a:r>
          </a:p>
        </p:txBody>
      </p:sp>
      <p:sp>
        <p:nvSpPr>
          <p:cNvPr id="4" name="Title 3"/>
          <p:cNvSpPr>
            <a:spLocks noGrp="1"/>
          </p:cNvSpPr>
          <p:nvPr>
            <p:ph type="title"/>
          </p:nvPr>
        </p:nvSpPr>
        <p:spPr/>
        <p:txBody>
          <a:bodyPr/>
          <a:lstStyle/>
          <a:p>
            <a:r>
              <a:rPr lang="en-US"/>
              <a:t>Thèmes des principales données probantes</a:t>
            </a:r>
          </a:p>
        </p:txBody>
      </p:sp>
    </p:spTree>
    <p:extLst>
      <p:ext uri="{BB962C8B-B14F-4D97-AF65-F5344CB8AC3E}">
        <p14:creationId xmlns:p14="http://schemas.microsoft.com/office/powerpoint/2010/main" val="29121890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41</a:t>
            </a:fld>
            <a:endParaRPr lang="uk-UA" dirty="0"/>
          </a:p>
        </p:txBody>
      </p:sp>
      <p:sp>
        <p:nvSpPr>
          <p:cNvPr id="3" name="Text Placeholder 2"/>
          <p:cNvSpPr>
            <a:spLocks noGrp="1"/>
          </p:cNvSpPr>
          <p:nvPr>
            <p:ph type="body" idx="1"/>
          </p:nvPr>
        </p:nvSpPr>
        <p:spPr/>
        <p:txBody>
          <a:bodyPr/>
          <a:lstStyle/>
          <a:p>
            <a:pPr marL="1403350" lvl="2" indent="-514350">
              <a:lnSpc>
                <a:spcPts val="2600"/>
              </a:lnSpc>
              <a:spcBef>
                <a:spcPts val="1400"/>
              </a:spcBef>
              <a:buFont typeface="+mj-lt"/>
              <a:buAutoNum type="arabicPeriod" startAt="4"/>
            </a:pPr>
            <a:r>
              <a:rPr lang="en-US" sz="2400"/>
              <a:t>Répercussions de la poursuite ou de l’abandon du tabagisme sur les résultats en matière de santé :</a:t>
            </a:r>
          </a:p>
          <a:p>
            <a:pPr lvl="3">
              <a:lnSpc>
                <a:spcPts val="2600"/>
              </a:lnSpc>
              <a:spcBef>
                <a:spcPts val="1400"/>
              </a:spcBef>
            </a:pPr>
            <a:r>
              <a:rPr lang="en-US" sz="2400"/>
              <a:t>Récidive du cancer</a:t>
            </a:r>
          </a:p>
          <a:p>
            <a:pPr lvl="3">
              <a:lnSpc>
                <a:spcPts val="2600"/>
              </a:lnSpc>
              <a:spcBef>
                <a:spcPts val="1400"/>
              </a:spcBef>
            </a:pPr>
            <a:r>
              <a:rPr lang="en-US" sz="2400"/>
              <a:t>Deuxième cancer primaire</a:t>
            </a:r>
          </a:p>
          <a:p>
            <a:pPr lvl="3">
              <a:lnSpc>
                <a:spcPts val="2600"/>
              </a:lnSpc>
              <a:spcBef>
                <a:spcPts val="1400"/>
              </a:spcBef>
            </a:pPr>
            <a:r>
              <a:rPr lang="en-US" sz="2400"/>
              <a:t>Mortalité</a:t>
            </a:r>
          </a:p>
          <a:p>
            <a:pPr lvl="3">
              <a:lnSpc>
                <a:spcPts val="2600"/>
              </a:lnSpc>
              <a:spcBef>
                <a:spcPts val="1400"/>
              </a:spcBef>
            </a:pPr>
            <a:r>
              <a:rPr lang="en-US" sz="2400"/>
              <a:t>Survie</a:t>
            </a:r>
          </a:p>
          <a:p>
            <a:pPr marL="1403350" lvl="2" indent="-514350">
              <a:lnSpc>
                <a:spcPts val="2600"/>
              </a:lnSpc>
              <a:spcBef>
                <a:spcPts val="1400"/>
              </a:spcBef>
              <a:buFont typeface="+mj-lt"/>
              <a:buAutoNum type="arabicPeriod" startAt="4"/>
            </a:pPr>
            <a:r>
              <a:rPr lang="en-US" sz="2400"/>
              <a:t>Répercussions de la poursuite ou de l’abandon du tabagisme sur la qualité de vie</a:t>
            </a:r>
          </a:p>
          <a:p>
            <a:pPr marL="1403350" lvl="2" indent="-514350">
              <a:lnSpc>
                <a:spcPts val="2600"/>
              </a:lnSpc>
              <a:spcBef>
                <a:spcPts val="1400"/>
              </a:spcBef>
              <a:buFont typeface="+mj-lt"/>
              <a:buAutoNum type="arabicPeriod" startAt="4"/>
            </a:pPr>
            <a:r>
              <a:rPr lang="en-US" sz="2400"/>
              <a:t>Interventions antitabagiques chez les patients atteints de cancer</a:t>
            </a:r>
          </a:p>
          <a:p>
            <a:pPr lvl="3">
              <a:lnSpc>
                <a:spcPts val="2600"/>
              </a:lnSpc>
              <a:spcBef>
                <a:spcPts val="1400"/>
              </a:spcBef>
            </a:pPr>
            <a:r>
              <a:rPr lang="en-US" sz="2400"/>
              <a:t>Utilisation d’aides antitabagiques par les patients atteints de cancer</a:t>
            </a:r>
          </a:p>
          <a:p>
            <a:pPr lvl="3">
              <a:lnSpc>
                <a:spcPts val="2600"/>
              </a:lnSpc>
              <a:spcBef>
                <a:spcPts val="1400"/>
              </a:spcBef>
            </a:pPr>
            <a:r>
              <a:rPr lang="en-US" sz="2400"/>
              <a:t>Efficacité des interventions antitabagiques chez les patients atteints de cancer</a:t>
            </a:r>
          </a:p>
          <a:p>
            <a:pPr lvl="3">
              <a:lnSpc>
                <a:spcPts val="2600"/>
              </a:lnSpc>
              <a:spcBef>
                <a:spcPts val="1400"/>
              </a:spcBef>
            </a:pPr>
            <a:r>
              <a:rPr lang="en-US" sz="2400"/>
              <a:t>Modèles de pratique clinique et formation sur l’abandon du tabagisme </a:t>
            </a:r>
          </a:p>
        </p:txBody>
      </p:sp>
      <p:sp>
        <p:nvSpPr>
          <p:cNvPr id="4" name="Title 3"/>
          <p:cNvSpPr>
            <a:spLocks noGrp="1"/>
          </p:cNvSpPr>
          <p:nvPr>
            <p:ph type="title"/>
          </p:nvPr>
        </p:nvSpPr>
        <p:spPr/>
        <p:txBody>
          <a:bodyPr/>
          <a:lstStyle/>
          <a:p>
            <a:r>
              <a:rPr lang="en-US"/>
              <a:t>Thèmes des principales données probantes (suite)</a:t>
            </a:r>
          </a:p>
        </p:txBody>
      </p:sp>
    </p:spTree>
    <p:extLst>
      <p:ext uri="{BB962C8B-B14F-4D97-AF65-F5344CB8AC3E}">
        <p14:creationId xmlns:p14="http://schemas.microsoft.com/office/powerpoint/2010/main" val="400842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Principales données probantes :</a:t>
            </a:r>
            <a:br>
              <a:rPr lang="en-US"/>
            </a:br>
            <a:r>
              <a:rPr lang="en-US"/>
              <a:t>Usage du tabac </a:t>
            </a:r>
            <a:br>
              <a:rPr lang="en-US"/>
            </a:br>
            <a:r>
              <a:rPr lang="en-US"/>
              <a:t>chez les patients atteints de cancer</a:t>
            </a:r>
          </a:p>
        </p:txBody>
      </p:sp>
    </p:spTree>
    <p:extLst>
      <p:ext uri="{BB962C8B-B14F-4D97-AF65-F5344CB8AC3E}">
        <p14:creationId xmlns:p14="http://schemas.microsoft.com/office/powerpoint/2010/main" val="1368109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43</a:t>
            </a:fld>
            <a:endParaRPr lang="uk-UA" dirty="0"/>
          </a:p>
        </p:txBody>
      </p:sp>
      <p:sp>
        <p:nvSpPr>
          <p:cNvPr id="3" name="Text Placeholder 2"/>
          <p:cNvSpPr>
            <a:spLocks noGrp="1"/>
          </p:cNvSpPr>
          <p:nvPr>
            <p:ph type="body" idx="1"/>
          </p:nvPr>
        </p:nvSpPr>
        <p:spPr/>
        <p:txBody>
          <a:bodyPr/>
          <a:lstStyle/>
          <a:p>
            <a:pPr>
              <a:spcBef>
                <a:spcPts val="1200"/>
              </a:spcBef>
            </a:pPr>
            <a:r>
              <a:rPr lang="en-US"/>
              <a:t>En 2013, 15,2 % des nouveaux cas de cancer répertoriés au Canada étaient attribuables au tabagisme, qui constitue un facteur de risque</a:t>
            </a:r>
          </a:p>
          <a:p>
            <a:pPr>
              <a:spcBef>
                <a:spcPts val="1200"/>
              </a:spcBef>
            </a:pPr>
            <a:r>
              <a:rPr lang="en-US"/>
              <a:t>Malgré le fait que la proportion de cancers attribuables au tabagisme ait diminué de 17,9 % en 2000, la proportion de cancers attribuables au tabagisme continue d’être plus élevée que celle des cancers attribuables à l’excès de poids, à la consommation d’alcool et à l’inactivité physique</a:t>
            </a:r>
          </a:p>
          <a:p>
            <a:pPr>
              <a:spcBef>
                <a:spcPts val="1200"/>
              </a:spcBef>
            </a:pPr>
            <a:r>
              <a:rPr lang="en-US"/>
              <a:t>Les diagnostics de cancer évitables au Canada comprennent :</a:t>
            </a:r>
          </a:p>
          <a:p>
            <a:pPr lvl="1">
              <a:lnSpc>
                <a:spcPts val="2600"/>
              </a:lnSpc>
              <a:spcBef>
                <a:spcPts val="1200"/>
              </a:spcBef>
            </a:pPr>
            <a:r>
              <a:rPr lang="en-US" sz="2400"/>
              <a:t>17 900 cancers du poumon</a:t>
            </a:r>
          </a:p>
          <a:p>
            <a:pPr lvl="1">
              <a:lnSpc>
                <a:spcPts val="2600"/>
              </a:lnSpc>
              <a:spcBef>
                <a:spcPts val="1200"/>
              </a:spcBef>
            </a:pPr>
            <a:r>
              <a:rPr lang="en-US" sz="2400"/>
              <a:t>10 600 cancers colorectaux</a:t>
            </a:r>
          </a:p>
          <a:p>
            <a:pPr lvl="1">
              <a:lnSpc>
                <a:spcPts val="2600"/>
              </a:lnSpc>
              <a:spcBef>
                <a:spcPts val="1200"/>
              </a:spcBef>
            </a:pPr>
            <a:r>
              <a:rPr lang="en-US" sz="2400"/>
              <a:t>4 900 cancers du sein</a:t>
            </a:r>
          </a:p>
          <a:p>
            <a:pPr lvl="1">
              <a:lnSpc>
                <a:spcPts val="2600"/>
              </a:lnSpc>
              <a:spcBef>
                <a:spcPts val="1200"/>
              </a:spcBef>
            </a:pPr>
            <a:r>
              <a:rPr lang="en-US" sz="2400"/>
              <a:t>3 900 cancers de la tête et du cou</a:t>
            </a:r>
          </a:p>
        </p:txBody>
      </p:sp>
      <p:sp>
        <p:nvSpPr>
          <p:cNvPr id="4" name="Title 3"/>
          <p:cNvSpPr>
            <a:spLocks noGrp="1"/>
          </p:cNvSpPr>
          <p:nvPr>
            <p:ph type="title"/>
          </p:nvPr>
        </p:nvSpPr>
        <p:spPr/>
        <p:txBody>
          <a:bodyPr/>
          <a:lstStyle/>
          <a:p>
            <a:r>
              <a:rPr lang="en-US"/>
              <a:t>Prévalence</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nb-NO" sz="1600">
                <a:latin typeface="Calibri" charset="0"/>
                <a:ea typeface="MS PGothic" charset="0"/>
              </a:rPr>
              <a:t>(Krueger et coll., 2016)</a:t>
            </a:r>
          </a:p>
        </p:txBody>
      </p:sp>
    </p:spTree>
    <p:extLst>
      <p:ext uri="{BB962C8B-B14F-4D97-AF65-F5344CB8AC3E}">
        <p14:creationId xmlns:p14="http://schemas.microsoft.com/office/powerpoint/2010/main" val="60853503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44</a:t>
            </a:fld>
            <a:endParaRPr lang="uk-UA" dirty="0"/>
          </a:p>
        </p:txBody>
      </p:sp>
      <p:sp>
        <p:nvSpPr>
          <p:cNvPr id="3" name="Text Placeholder 2"/>
          <p:cNvSpPr>
            <a:spLocks noGrp="1"/>
          </p:cNvSpPr>
          <p:nvPr>
            <p:ph type="body" idx="1"/>
          </p:nvPr>
        </p:nvSpPr>
        <p:spPr>
          <a:xfrm>
            <a:off x="914401" y="1828800"/>
            <a:ext cx="10882858" cy="6286500"/>
          </a:xfrm>
        </p:spPr>
        <p:txBody>
          <a:bodyPr/>
          <a:lstStyle/>
          <a:p>
            <a:r>
              <a:rPr lang="en-US"/>
              <a:t>Le tabagisme est répandu au Canada au sein de la population de patients atteints de cancer et de la population générale </a:t>
            </a:r>
            <a:r>
              <a:rPr lang="en-US" sz="2000"/>
              <a:t>(Liu et coll., 2016)</a:t>
            </a:r>
          </a:p>
          <a:p>
            <a:r>
              <a:rPr lang="en-US"/>
              <a:t>Au sein d’une cohorte américaine de patients atteints de cancer, </a:t>
            </a:r>
            <a:br>
              <a:rPr lang="en-US"/>
            </a:br>
            <a:r>
              <a:rPr lang="en-US"/>
              <a:t>on a constaté que 90,2 % des personnes atteintes d’un cancer du poumon et 54,8 % des personnes atteintes d’un cancer colorectal ont déclaré avoir déjà fumé </a:t>
            </a:r>
            <a:r>
              <a:rPr lang="en-US" sz="2000"/>
              <a:t>(Park et coll., 2012)</a:t>
            </a:r>
          </a:p>
        </p:txBody>
      </p:sp>
      <p:sp>
        <p:nvSpPr>
          <p:cNvPr id="4" name="Title 3"/>
          <p:cNvSpPr>
            <a:spLocks noGrp="1"/>
          </p:cNvSpPr>
          <p:nvPr>
            <p:ph type="title"/>
          </p:nvPr>
        </p:nvSpPr>
        <p:spPr/>
        <p:txBody>
          <a:bodyPr/>
          <a:lstStyle/>
          <a:p>
            <a:r>
              <a:rPr lang="en-US"/>
              <a:t>Prévalence</a:t>
            </a:r>
          </a:p>
        </p:txBody>
      </p:sp>
    </p:spTree>
    <p:extLst>
      <p:ext uri="{BB962C8B-B14F-4D97-AF65-F5344CB8AC3E}">
        <p14:creationId xmlns:p14="http://schemas.microsoft.com/office/powerpoint/2010/main" val="131781949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45</a:t>
            </a:fld>
            <a:endParaRPr lang="uk-UA" dirty="0"/>
          </a:p>
        </p:txBody>
      </p:sp>
      <p:sp>
        <p:nvSpPr>
          <p:cNvPr id="3" name="Text Placeholder 2"/>
          <p:cNvSpPr>
            <a:spLocks noGrp="1"/>
          </p:cNvSpPr>
          <p:nvPr>
            <p:ph type="body" idx="1"/>
          </p:nvPr>
        </p:nvSpPr>
        <p:spPr>
          <a:xfrm>
            <a:off x="914401" y="1828800"/>
            <a:ext cx="10837888" cy="6286500"/>
          </a:xfrm>
        </p:spPr>
        <p:txBody>
          <a:bodyPr/>
          <a:lstStyle/>
          <a:p>
            <a:r>
              <a:rPr lang="en-US"/>
              <a:t>La recherche documentaire a permis de répertorier les études ayant examiné la poursuite du tabagisme après un diagnostic de cancer</a:t>
            </a:r>
          </a:p>
          <a:p>
            <a:pPr lvl="1">
              <a:lnSpc>
                <a:spcPts val="3000"/>
              </a:lnSpc>
            </a:pPr>
            <a:r>
              <a:rPr lang="en-US" sz="2400"/>
              <a:t>Un examen systématique des données agrégées sur les cancers du poumon </a:t>
            </a:r>
            <a:br>
              <a:rPr lang="en-US" sz="2400"/>
            </a:br>
            <a:r>
              <a:rPr lang="en-US" sz="2400"/>
              <a:t>et les cancers de la tête et du cou a démontré un taux de prévalence du tabagisme de 53,8 % chez les fumeurs après le diagnostic de cancer </a:t>
            </a:r>
            <a:r>
              <a:rPr lang="en-US" sz="2000"/>
              <a:t>(Burris et coll., 2015)</a:t>
            </a:r>
          </a:p>
          <a:p>
            <a:pPr lvl="1">
              <a:lnSpc>
                <a:spcPts val="3000"/>
              </a:lnSpc>
            </a:pPr>
            <a:r>
              <a:rPr lang="en-US" sz="2400"/>
              <a:t>Chez une cohorte de patients atteints de cancer, 14,2 % des patients atteints d’un cancer du poumon et 9,0 % des patients atteints d’un cancer colorectal fumaient toujours cinq mois après le diagnostic </a:t>
            </a:r>
            <a:r>
              <a:rPr lang="en-US" sz="2000"/>
              <a:t>(Park et coll., 2012)</a:t>
            </a:r>
          </a:p>
          <a:p>
            <a:pPr lvl="1">
              <a:lnSpc>
                <a:spcPts val="3000"/>
              </a:lnSpc>
            </a:pPr>
            <a:r>
              <a:rPr lang="en-US" sz="2400"/>
              <a:t>Une enquête qualitative menée aux États-Unis auprès de patients atteints d’un cancer du poumon a révélé que les taux de tabagisme continuaient d’être élevés après le diagnostic, chez les patients comme chez les membres de la famille (43 % et 30 %) </a:t>
            </a:r>
            <a:r>
              <a:rPr lang="en-US" sz="2000"/>
              <a:t>(Cooley et coll., 2013)</a:t>
            </a:r>
          </a:p>
        </p:txBody>
      </p:sp>
      <p:sp>
        <p:nvSpPr>
          <p:cNvPr id="4" name="Title 3"/>
          <p:cNvSpPr>
            <a:spLocks noGrp="1"/>
          </p:cNvSpPr>
          <p:nvPr>
            <p:ph type="title"/>
          </p:nvPr>
        </p:nvSpPr>
        <p:spPr/>
        <p:txBody>
          <a:bodyPr/>
          <a:lstStyle/>
          <a:p>
            <a:r>
              <a:rPr lang="en-US"/>
              <a:t>Poursuite du tabagisme après le diagnostic</a:t>
            </a:r>
          </a:p>
        </p:txBody>
      </p:sp>
    </p:spTree>
    <p:extLst>
      <p:ext uri="{BB962C8B-B14F-4D97-AF65-F5344CB8AC3E}">
        <p14:creationId xmlns:p14="http://schemas.microsoft.com/office/powerpoint/2010/main" val="130408758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46</a:t>
            </a:fld>
            <a:endParaRPr lang="uk-UA" dirty="0"/>
          </a:p>
        </p:txBody>
      </p:sp>
      <p:sp>
        <p:nvSpPr>
          <p:cNvPr id="3" name="Text Placeholder 2"/>
          <p:cNvSpPr>
            <a:spLocks noGrp="1"/>
          </p:cNvSpPr>
          <p:nvPr>
            <p:ph type="body" idx="1"/>
          </p:nvPr>
        </p:nvSpPr>
        <p:spPr>
          <a:xfrm>
            <a:off x="914401" y="1828800"/>
            <a:ext cx="9084038" cy="6286500"/>
          </a:xfrm>
        </p:spPr>
        <p:txBody>
          <a:bodyPr/>
          <a:lstStyle/>
          <a:p>
            <a:r>
              <a:rPr lang="en-US"/>
              <a:t>Parmi les facteurs associés à la poursuite du tabagisme chez les patients atteints de cancer, on peut citer :</a:t>
            </a:r>
          </a:p>
          <a:p>
            <a:pPr lvl="1">
              <a:lnSpc>
                <a:spcPts val="3000"/>
              </a:lnSpc>
            </a:pPr>
            <a:r>
              <a:rPr lang="en-US" sz="2400"/>
              <a:t>Le fait de posséder un régime d’assurance, de ne pas recevoir de chimiothérapie, de ne pas pas subir d’intervention chirurgicale, de présenter une maladie cardiovasculaire avant le diagnostic, de bénéficier d’un soutien émotionnel plus faible et d’avoir une consommation quotidienne de tabac plus élevée </a:t>
            </a:r>
            <a:r>
              <a:rPr lang="en-US" sz="2000"/>
              <a:t>(Park et coll., 2012; étude américaine portant sur des patients atteint d’un cancer du poumon ou colorectal)</a:t>
            </a:r>
          </a:p>
        </p:txBody>
      </p:sp>
      <p:sp>
        <p:nvSpPr>
          <p:cNvPr id="4" name="Title 3"/>
          <p:cNvSpPr>
            <a:spLocks noGrp="1"/>
          </p:cNvSpPr>
          <p:nvPr>
            <p:ph type="title"/>
          </p:nvPr>
        </p:nvSpPr>
        <p:spPr/>
        <p:txBody>
          <a:bodyPr/>
          <a:lstStyle/>
          <a:p>
            <a:r>
              <a:rPr lang="en-US"/>
              <a:t>Poursuite du tabagisme après le diagnostic</a:t>
            </a:r>
          </a:p>
        </p:txBody>
      </p:sp>
    </p:spTree>
    <p:extLst>
      <p:ext uri="{BB962C8B-B14F-4D97-AF65-F5344CB8AC3E}">
        <p14:creationId xmlns:p14="http://schemas.microsoft.com/office/powerpoint/2010/main" val="212274137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47</a:t>
            </a:fld>
            <a:endParaRPr lang="uk-UA" dirty="0"/>
          </a:p>
        </p:txBody>
      </p:sp>
      <p:sp>
        <p:nvSpPr>
          <p:cNvPr id="3" name="Text Placeholder 2"/>
          <p:cNvSpPr>
            <a:spLocks noGrp="1"/>
          </p:cNvSpPr>
          <p:nvPr>
            <p:ph type="body" idx="1"/>
          </p:nvPr>
        </p:nvSpPr>
        <p:spPr>
          <a:xfrm>
            <a:off x="914400" y="1828800"/>
            <a:ext cx="11107711" cy="6286500"/>
          </a:xfrm>
        </p:spPr>
        <p:txBody>
          <a:bodyPr/>
          <a:lstStyle/>
          <a:p>
            <a:r>
              <a:rPr lang="en-US"/>
              <a:t>La recherche documentaire a permis de répertorier les études ayant examiné l’abandon du tabagisme après un diagnostic de cancer</a:t>
            </a:r>
          </a:p>
          <a:p>
            <a:pPr lvl="1">
              <a:lnSpc>
                <a:spcPts val="2800"/>
              </a:lnSpc>
            </a:pPr>
            <a:r>
              <a:rPr lang="en-US" sz="2200"/>
              <a:t>Chez des patients américains atteints d’un cancer du poumon ou d’un cancer de la tête et du cou, les taux de prévalence d’une abstinence de sept jours étaient de 68 % après 3 mois et de 61 % après 6 mois </a:t>
            </a:r>
            <a:r>
              <a:rPr lang="en-US" sz="2000"/>
              <a:t>(Cooley et coll., 2012)</a:t>
            </a:r>
          </a:p>
          <a:p>
            <a:pPr lvl="1">
              <a:lnSpc>
                <a:spcPts val="2800"/>
              </a:lnSpc>
            </a:pPr>
            <a:r>
              <a:rPr lang="en-US" sz="2200"/>
              <a:t>Lors d’une étude qualitative menée auprès de patients ayant subi une intervention chirurgicale contre un cancer du poumon au R.-U., on a constaté que de nombreux patients avaient cessé de fumer pendant leur hospitalisation et que, même si la plupart d’entre eux souhaitaient continuer de ne plus fumer, ils ont présenté une rechute peu de temps après leur congé de l’hôpital </a:t>
            </a:r>
            <a:r>
              <a:rPr lang="en-US" sz="2000"/>
              <a:t>(Farley et coll., 2016)</a:t>
            </a:r>
          </a:p>
          <a:p>
            <a:pPr lvl="1">
              <a:lnSpc>
                <a:spcPts val="2800"/>
              </a:lnSpc>
            </a:pPr>
            <a:r>
              <a:rPr lang="en-US" sz="2200"/>
              <a:t>L’analyse qualitative d’un échantillon de survivants du cancer aux États-Unis a révélé que les facteurs motivant l’abandon du tabagisme comprenaient les effets de l’annonce d’un diagnostic de cancer, les recommandations des médecins de cesser de fumer et les influences sociales, alors que les obstacles à l’abandon du tabagisme comprenaient le sentiment de désespoir, le stress et la dépendance </a:t>
            </a:r>
            <a:r>
              <a:rPr lang="en-US" sz="2000"/>
              <a:t>(Berg et coll., 2013)</a:t>
            </a:r>
          </a:p>
        </p:txBody>
      </p:sp>
      <p:sp>
        <p:nvSpPr>
          <p:cNvPr id="4" name="Title 3"/>
          <p:cNvSpPr>
            <a:spLocks noGrp="1"/>
          </p:cNvSpPr>
          <p:nvPr>
            <p:ph type="title"/>
          </p:nvPr>
        </p:nvSpPr>
        <p:spPr/>
        <p:txBody>
          <a:bodyPr/>
          <a:lstStyle/>
          <a:p>
            <a:r>
              <a:rPr lang="en-US"/>
              <a:t>Poursuite du tabagisme après le diagnostic</a:t>
            </a:r>
          </a:p>
        </p:txBody>
      </p:sp>
    </p:spTree>
    <p:extLst>
      <p:ext uri="{BB962C8B-B14F-4D97-AF65-F5344CB8AC3E}">
        <p14:creationId xmlns:p14="http://schemas.microsoft.com/office/powerpoint/2010/main" val="46256012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48</a:t>
            </a:fld>
            <a:endParaRPr lang="uk-UA" dirty="0"/>
          </a:p>
        </p:txBody>
      </p:sp>
      <p:sp>
        <p:nvSpPr>
          <p:cNvPr id="3" name="Text Placeholder 2"/>
          <p:cNvSpPr>
            <a:spLocks noGrp="1"/>
          </p:cNvSpPr>
          <p:nvPr>
            <p:ph type="body" idx="1"/>
          </p:nvPr>
        </p:nvSpPr>
        <p:spPr>
          <a:xfrm>
            <a:off x="914401" y="1828800"/>
            <a:ext cx="11053822" cy="6286500"/>
          </a:xfrm>
        </p:spPr>
        <p:txBody>
          <a:bodyPr/>
          <a:lstStyle/>
          <a:p>
            <a:pPr>
              <a:lnSpc>
                <a:spcPts val="3000"/>
              </a:lnSpc>
              <a:spcBef>
                <a:spcPts val="400"/>
              </a:spcBef>
              <a:spcAft>
                <a:spcPts val="800"/>
              </a:spcAft>
            </a:pPr>
            <a:r>
              <a:rPr lang="en-US" sz="2400"/>
              <a:t>Parmi les 154 patients américains ayant subi une intervention chirurgicale pour un cancer thoracique ou un cancer de la tête et du cou, les taux de rechute variaient considérablement en fonction des habitudes tabagiques avant la chirurgie</a:t>
            </a:r>
          </a:p>
          <a:p>
            <a:pPr lvl="1">
              <a:lnSpc>
                <a:spcPts val="3000"/>
              </a:lnSpc>
              <a:spcBef>
                <a:spcPts val="400"/>
              </a:spcBef>
              <a:spcAft>
                <a:spcPts val="800"/>
              </a:spcAft>
            </a:pPr>
            <a:r>
              <a:rPr lang="en-US" sz="2400"/>
              <a:t>12 mois après une intervention chirurgicale, 60 % des patients qui fumaient dans la semaine précédant l’intervention avaient recommencé à fumer, comparativement à 13 % de ceux qui ne fumaient pas avant l’intervention </a:t>
            </a:r>
          </a:p>
          <a:p>
            <a:pPr>
              <a:lnSpc>
                <a:spcPts val="3000"/>
              </a:lnSpc>
              <a:spcBef>
                <a:spcPts val="400"/>
              </a:spcBef>
              <a:spcAft>
                <a:spcPts val="800"/>
              </a:spcAft>
            </a:pPr>
            <a:r>
              <a:rPr lang="en-US" sz="2400"/>
              <a:t>Les facteurs prédictifs de rechute chez les patients qui fumaient avant l’intervention chirurgicale comprennent :</a:t>
            </a:r>
          </a:p>
          <a:p>
            <a:pPr lvl="1">
              <a:lnSpc>
                <a:spcPts val="3000"/>
              </a:lnSpc>
              <a:spcBef>
                <a:spcPts val="400"/>
              </a:spcBef>
              <a:spcAft>
                <a:spcPts val="800"/>
              </a:spcAft>
            </a:pPr>
            <a:r>
              <a:rPr lang="en-US" sz="2400"/>
              <a:t>Une efficacité personnelle plus faible à renoncer au tabac, une plus grande propension à la dépression, une plus grande crainte face à la récidive du cancer</a:t>
            </a:r>
          </a:p>
          <a:p>
            <a:pPr>
              <a:lnSpc>
                <a:spcPts val="3000"/>
              </a:lnSpc>
              <a:spcBef>
                <a:spcPts val="400"/>
              </a:spcBef>
              <a:spcAft>
                <a:spcPts val="800"/>
              </a:spcAft>
            </a:pPr>
            <a:r>
              <a:rPr lang="en-US" sz="2400"/>
              <a:t>Les facteurs prédictifs de rechute chez les patients qui ne fumaient pas avant l’intervention chirurgicale comprennent :</a:t>
            </a:r>
          </a:p>
          <a:p>
            <a:pPr lvl="1">
              <a:lnSpc>
                <a:spcPts val="3000"/>
              </a:lnSpc>
              <a:spcBef>
                <a:spcPts val="400"/>
              </a:spcBef>
              <a:spcAft>
                <a:spcPts val="800"/>
              </a:spcAft>
            </a:pPr>
            <a:r>
              <a:rPr lang="en-US" sz="2400"/>
              <a:t>Une perception plus élevée de la difficulté à renoncer au tabac et une perception plus faible des risques liés au cancer</a:t>
            </a:r>
          </a:p>
        </p:txBody>
      </p:sp>
      <p:sp>
        <p:nvSpPr>
          <p:cNvPr id="4" name="Title 3"/>
          <p:cNvSpPr>
            <a:spLocks noGrp="1"/>
          </p:cNvSpPr>
          <p:nvPr>
            <p:ph type="title"/>
          </p:nvPr>
        </p:nvSpPr>
        <p:spPr/>
        <p:txBody>
          <a:bodyPr/>
          <a:lstStyle/>
          <a:p>
            <a:r>
              <a:rPr lang="en-US"/>
              <a:t>Rechute</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fr-FR" sz="1600">
                <a:latin typeface="Calibri" charset="0"/>
                <a:ea typeface="MS PGothic" charset="0"/>
              </a:rPr>
              <a:t>(Simmons et coll., 2013)</a:t>
            </a:r>
          </a:p>
        </p:txBody>
      </p:sp>
    </p:spTree>
    <p:extLst>
      <p:ext uri="{BB962C8B-B14F-4D97-AF65-F5344CB8AC3E}">
        <p14:creationId xmlns:p14="http://schemas.microsoft.com/office/powerpoint/2010/main" val="184899644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Principales données probantes : Répercussions </a:t>
            </a:r>
            <a:br>
              <a:rPr lang="en-US"/>
            </a:br>
            <a:r>
              <a:rPr lang="en-US"/>
              <a:t>de la poursuite </a:t>
            </a:r>
            <a:br>
              <a:rPr lang="en-US"/>
            </a:br>
            <a:r>
              <a:rPr lang="en-US"/>
              <a:t>ou de l’abandon </a:t>
            </a:r>
            <a:br>
              <a:rPr lang="en-US"/>
            </a:br>
            <a:r>
              <a:rPr lang="en-US"/>
              <a:t>du tabagisme sur </a:t>
            </a:r>
            <a:br>
              <a:rPr lang="en-US"/>
            </a:br>
            <a:r>
              <a:rPr lang="en-US"/>
              <a:t>le traitement </a:t>
            </a:r>
            <a:br>
              <a:rPr lang="en-US"/>
            </a:br>
            <a:r>
              <a:rPr lang="en-US"/>
              <a:t>du cancer</a:t>
            </a:r>
          </a:p>
        </p:txBody>
      </p:sp>
    </p:spTree>
    <p:extLst>
      <p:ext uri="{BB962C8B-B14F-4D97-AF65-F5344CB8AC3E}">
        <p14:creationId xmlns:p14="http://schemas.microsoft.com/office/powerpoint/2010/main" val="150578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a:t>
            </a:fld>
            <a:endParaRPr lang="uk-UA" dirty="0"/>
          </a:p>
        </p:txBody>
      </p:sp>
      <p:sp>
        <p:nvSpPr>
          <p:cNvPr id="3" name="Text Placeholder 2"/>
          <p:cNvSpPr>
            <a:spLocks noGrp="1"/>
          </p:cNvSpPr>
          <p:nvPr>
            <p:ph type="body" idx="1"/>
          </p:nvPr>
        </p:nvSpPr>
        <p:spPr>
          <a:xfrm>
            <a:off x="914401" y="1828800"/>
            <a:ext cx="7315199" cy="6286500"/>
          </a:xfrm>
        </p:spPr>
        <p:txBody>
          <a:bodyPr/>
          <a:lstStyle/>
          <a:p>
            <a:r>
              <a:rPr lang="en-US" dirty="0"/>
              <a:t>L’usage du tabac est la principale cause mondiale de décès évitables </a:t>
            </a:r>
          </a:p>
          <a:p>
            <a:r>
              <a:rPr lang="en-US" dirty="0"/>
              <a:t>Chaque année, l’usage du tabac coûte aux Canadiens des milliards de dollars en soins de santé, directement et indirectement (p. ex., perte de productivité, invalidité à long terme et décès)</a:t>
            </a:r>
          </a:p>
        </p:txBody>
      </p:sp>
      <p:sp>
        <p:nvSpPr>
          <p:cNvPr id="4" name="Title 3"/>
          <p:cNvSpPr>
            <a:spLocks noGrp="1"/>
          </p:cNvSpPr>
          <p:nvPr>
            <p:ph type="title"/>
          </p:nvPr>
        </p:nvSpPr>
        <p:spPr/>
        <p:txBody>
          <a:bodyPr/>
          <a:lstStyle/>
          <a:p>
            <a:r>
              <a:rPr lang="en-US" dirty="0"/>
              <a:t>Pourquoi cette ressource est-elle importante?</a:t>
            </a:r>
          </a:p>
        </p:txBody>
      </p:sp>
    </p:spTree>
    <p:extLst>
      <p:ext uri="{BB962C8B-B14F-4D97-AF65-F5344CB8AC3E}">
        <p14:creationId xmlns:p14="http://schemas.microsoft.com/office/powerpoint/2010/main" val="177178910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50</a:t>
            </a:fld>
            <a:endParaRPr lang="uk-UA" dirty="0"/>
          </a:p>
        </p:txBody>
      </p:sp>
      <p:sp>
        <p:nvSpPr>
          <p:cNvPr id="3" name="Text Placeholder 2"/>
          <p:cNvSpPr>
            <a:spLocks noGrp="1"/>
          </p:cNvSpPr>
          <p:nvPr>
            <p:ph type="body" idx="1"/>
          </p:nvPr>
        </p:nvSpPr>
        <p:spPr>
          <a:xfrm>
            <a:off x="914401" y="1828800"/>
            <a:ext cx="11065396" cy="6286500"/>
          </a:xfrm>
        </p:spPr>
        <p:txBody>
          <a:bodyPr/>
          <a:lstStyle/>
          <a:p>
            <a:pPr>
              <a:lnSpc>
                <a:spcPts val="3000"/>
              </a:lnSpc>
              <a:spcBef>
                <a:spcPts val="600"/>
              </a:spcBef>
            </a:pPr>
            <a:r>
              <a:rPr lang="en-US" sz="2400"/>
              <a:t>Quatre études recensées dans la recherche documentaire ont fait état des répercussions de l’usage du tabac sur la radiothérapie</a:t>
            </a:r>
          </a:p>
          <a:p>
            <a:pPr lvl="1">
              <a:lnSpc>
                <a:spcPts val="2600"/>
              </a:lnSpc>
              <a:spcBef>
                <a:spcPts val="600"/>
              </a:spcBef>
            </a:pPr>
            <a:r>
              <a:rPr lang="en-US" sz="2000"/>
              <a:t>En Chine, parmi 79 patients ayant présenté un carcinome épidermoïde de l’œsophage et ayant subi une radiothérapie, aucune différence significative n’a été observée entre les non-fumeurs et les fumeurs en ce qui concerne la survie globale à deux ans et la survie sans récidive </a:t>
            </a:r>
            <a:r>
              <a:rPr lang="en-US" sz="1600"/>
              <a:t>(Zhang et coll., 2013)</a:t>
            </a:r>
          </a:p>
          <a:p>
            <a:pPr lvl="1">
              <a:lnSpc>
                <a:spcPts val="2600"/>
              </a:lnSpc>
              <a:spcBef>
                <a:spcPts val="600"/>
              </a:spcBef>
            </a:pPr>
            <a:r>
              <a:rPr lang="en-US" sz="2000"/>
              <a:t>Dans une étude japonaise, la survie globale à cinq ans chez des patients ayant présenté un carcinome épidermoïde de la cavité orale et ayant reçu une chimioradiothérapie ou une radiothérapie était de 60,4 % chez les non-fumeurs et de 53,6 % chez les gros fumeurs. Il a été montré que la méthode de traitement n’a pas eu d’effet sur la survie </a:t>
            </a:r>
            <a:r>
              <a:rPr lang="en-US" sz="1600"/>
              <a:t>(Kawakita et coll., 2012)</a:t>
            </a:r>
          </a:p>
          <a:p>
            <a:pPr lvl="1">
              <a:lnSpc>
                <a:spcPts val="2600"/>
              </a:lnSpc>
              <a:spcBef>
                <a:spcPts val="600"/>
              </a:spcBef>
            </a:pPr>
            <a:r>
              <a:rPr lang="en-US" sz="2000"/>
              <a:t>Chez des patients atteints d’un cancer de la tête et du cou ayant subi des traitements de radiothérapie au Danemark, le risque de décès augmentait pour chaque paquet-année supplémentaire de tabagisme, et les mauvais résultats obtenus lors d’un traitement locorégional peuvent être expliqués par une réduction de l’apport en oxygène de la tumeur causée par une augmentation du taux de carboxyhémoglobine chez les fumeurs </a:t>
            </a:r>
            <a:r>
              <a:rPr lang="en-US" sz="1600"/>
              <a:t>(Hoff et coll., 2012)</a:t>
            </a:r>
          </a:p>
          <a:p>
            <a:pPr lvl="1">
              <a:lnSpc>
                <a:spcPts val="2600"/>
              </a:lnSpc>
              <a:spcBef>
                <a:spcPts val="600"/>
              </a:spcBef>
            </a:pPr>
            <a:r>
              <a:rPr lang="en-US" sz="2000"/>
              <a:t>Au R.-U., les réponses à un questionnaire rempli par des patients atteints d’un cancer de la prostate ont montré que l’apparition de symptômes pelviens était retardée et moins importante après la radiothérapie chez les non-fumeurs </a:t>
            </a:r>
            <a:r>
              <a:rPr lang="en-US" sz="1600"/>
              <a:t>(Thomas et coll., 2013)</a:t>
            </a:r>
          </a:p>
        </p:txBody>
      </p:sp>
      <p:sp>
        <p:nvSpPr>
          <p:cNvPr id="4" name="Title 3"/>
          <p:cNvSpPr>
            <a:spLocks noGrp="1"/>
          </p:cNvSpPr>
          <p:nvPr>
            <p:ph type="title"/>
          </p:nvPr>
        </p:nvSpPr>
        <p:spPr/>
        <p:txBody>
          <a:bodyPr/>
          <a:lstStyle/>
          <a:p>
            <a:r>
              <a:rPr lang="en-US"/>
              <a:t>Radiothérapie</a:t>
            </a:r>
          </a:p>
        </p:txBody>
      </p:sp>
    </p:spTree>
    <p:extLst>
      <p:ext uri="{BB962C8B-B14F-4D97-AF65-F5344CB8AC3E}">
        <p14:creationId xmlns:p14="http://schemas.microsoft.com/office/powerpoint/2010/main" val="77535112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51</a:t>
            </a:fld>
            <a:endParaRPr lang="uk-UA" dirty="0"/>
          </a:p>
        </p:txBody>
      </p:sp>
      <p:sp>
        <p:nvSpPr>
          <p:cNvPr id="3" name="Text Placeholder 2"/>
          <p:cNvSpPr>
            <a:spLocks noGrp="1"/>
          </p:cNvSpPr>
          <p:nvPr>
            <p:ph type="body" idx="1"/>
          </p:nvPr>
        </p:nvSpPr>
        <p:spPr>
          <a:xfrm>
            <a:off x="914401" y="1828800"/>
            <a:ext cx="10382490" cy="6286500"/>
          </a:xfrm>
        </p:spPr>
        <p:txBody>
          <a:bodyPr/>
          <a:lstStyle/>
          <a:p>
            <a:pPr lvl="0">
              <a:lnSpc>
                <a:spcPts val="3000"/>
              </a:lnSpc>
              <a:spcBef>
                <a:spcPts val="600"/>
              </a:spcBef>
            </a:pPr>
            <a:r>
              <a:rPr lang="en-US" sz="2400"/>
              <a:t>Trois études tirées de la documentation évaluée par les pairs portaient sur le tabagisme et la chimiothérapie :</a:t>
            </a:r>
          </a:p>
          <a:p>
            <a:pPr lvl="1">
              <a:lnSpc>
                <a:spcPts val="2600"/>
              </a:lnSpc>
              <a:spcBef>
                <a:spcPts val="600"/>
              </a:spcBef>
            </a:pPr>
            <a:r>
              <a:rPr lang="en-US" sz="2000"/>
              <a:t>En Chine, parmi 1 084 patients ayant présenté un carcinome épidermoïde de l’œsophage, une diminution de la survie globale a été associée à une augmentation de l’usage de la cigarette, et il a été montré qu’en général, le tabagisme modifie les résultats thérapeutiques chez les patients ayant reçu de la chimiothérapie </a:t>
            </a:r>
            <a:r>
              <a:rPr lang="en-US" sz="1600"/>
              <a:t>(Zheng et coll., 2015)</a:t>
            </a:r>
          </a:p>
          <a:p>
            <a:pPr lvl="1">
              <a:lnSpc>
                <a:spcPts val="2600"/>
              </a:lnSpc>
              <a:spcBef>
                <a:spcPts val="600"/>
              </a:spcBef>
            </a:pPr>
            <a:r>
              <a:rPr lang="en-US" sz="2000"/>
              <a:t>Une étude américaine suggère que la perte d’expression de Smad3 dans des cellules traitées par des condensats de fumée de cigarette induit une résistance au carboplatine en régulant positivement l’expression de Bc12, ce qui explique en partie le taux de chimiorésistance plus élevé observé chez les fumeurs </a:t>
            </a:r>
            <a:r>
              <a:rPr lang="en-US" sz="1600"/>
              <a:t>(Samanta et coll., 2012)</a:t>
            </a:r>
          </a:p>
          <a:p>
            <a:pPr lvl="1">
              <a:lnSpc>
                <a:spcPts val="2600"/>
              </a:lnSpc>
              <a:spcBef>
                <a:spcPts val="600"/>
              </a:spcBef>
            </a:pPr>
            <a:r>
              <a:rPr lang="en-US" sz="2000"/>
              <a:t>La survie globale à cinq ans chez des patients ayant présenté un carcinome épidermoïde de la cavité orale et ayant reçu une chimioradiothérapie ou une radiothérapie au Japon était de 60,4 % chez les non-fumeurs et de 53,6 % chez les gros fumeurs. Il a été montré que la méthode de traitement n’a pas eu d’effet sur la survie </a:t>
            </a:r>
            <a:r>
              <a:rPr lang="en-US" sz="1600"/>
              <a:t>(Kawakita et coll., 2012)</a:t>
            </a:r>
          </a:p>
        </p:txBody>
      </p:sp>
      <p:sp>
        <p:nvSpPr>
          <p:cNvPr id="4" name="Title 3"/>
          <p:cNvSpPr>
            <a:spLocks noGrp="1"/>
          </p:cNvSpPr>
          <p:nvPr>
            <p:ph type="title"/>
          </p:nvPr>
        </p:nvSpPr>
        <p:spPr/>
        <p:txBody>
          <a:bodyPr/>
          <a:lstStyle/>
          <a:p>
            <a:r>
              <a:rPr lang="en-US"/>
              <a:t>Chimiothérapie</a:t>
            </a:r>
            <a:br>
              <a:rPr lang="en-US"/>
            </a:br>
            <a:endParaRPr lang="en-US"/>
          </a:p>
        </p:txBody>
      </p:sp>
    </p:spTree>
    <p:extLst>
      <p:ext uri="{BB962C8B-B14F-4D97-AF65-F5344CB8AC3E}">
        <p14:creationId xmlns:p14="http://schemas.microsoft.com/office/powerpoint/2010/main" val="212124184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52</a:t>
            </a:fld>
            <a:endParaRPr lang="uk-UA" dirty="0"/>
          </a:p>
        </p:txBody>
      </p:sp>
      <p:sp>
        <p:nvSpPr>
          <p:cNvPr id="3" name="Text Placeholder 2"/>
          <p:cNvSpPr>
            <a:spLocks noGrp="1"/>
          </p:cNvSpPr>
          <p:nvPr>
            <p:ph type="body" idx="1"/>
          </p:nvPr>
        </p:nvSpPr>
        <p:spPr/>
        <p:txBody>
          <a:bodyPr/>
          <a:lstStyle/>
          <a:p>
            <a:pPr lvl="0">
              <a:lnSpc>
                <a:spcPts val="3000"/>
              </a:lnSpc>
              <a:spcBef>
                <a:spcPts val="600"/>
              </a:spcBef>
            </a:pPr>
            <a:r>
              <a:rPr lang="en-US" sz="2400"/>
              <a:t>Cinq études évaluées par les pairs ont examiné les répercussions du tabagisme sur les résultats chirurgicaux :</a:t>
            </a:r>
          </a:p>
          <a:p>
            <a:pPr lvl="1">
              <a:lnSpc>
                <a:spcPts val="2600"/>
              </a:lnSpc>
              <a:spcBef>
                <a:spcPts val="600"/>
              </a:spcBef>
            </a:pPr>
            <a:r>
              <a:rPr lang="en-US" sz="2000"/>
              <a:t>Au sein d’une population d’anciens combattants américains atteints de tumeurs malignes gastro-intestinales, les fumeurs actuels et anciens étaient beaucoup plus susceptibles que les non-fumeurs de contracter une infection de la plaie opératoire, de présenter des complications pulmonaires et de retourner en salle d’opération. Chez les fumeurs actuels, la durée du séjour postopératoire était considérablement plus longue </a:t>
            </a:r>
            <a:r>
              <a:rPr lang="en-US" sz="1600"/>
              <a:t>(Gajdos et coll. 2012)</a:t>
            </a:r>
          </a:p>
          <a:p>
            <a:pPr lvl="1">
              <a:lnSpc>
                <a:spcPts val="2600"/>
              </a:lnSpc>
              <a:spcBef>
                <a:spcPts val="600"/>
              </a:spcBef>
            </a:pPr>
            <a:r>
              <a:rPr lang="en-US" sz="2000"/>
              <a:t>Une étude réalisée au au Japon auprès de patients atteints d’un cancer du poumon ayant subi une intervention chirurgicale a montré que 17,1 % des anciens fumeurs et 21,2 % des fumeurs actuels avaient présenté des complications respiratoires et cardiaques postopératoires, comparativement à 11,4 % des non-fumeurs </a:t>
            </a:r>
            <a:r>
              <a:rPr lang="en-US" sz="1600"/>
              <a:t>(Shiono et coll., 2015)</a:t>
            </a:r>
          </a:p>
        </p:txBody>
      </p:sp>
      <p:sp>
        <p:nvSpPr>
          <p:cNvPr id="4" name="Title 3"/>
          <p:cNvSpPr>
            <a:spLocks noGrp="1"/>
          </p:cNvSpPr>
          <p:nvPr>
            <p:ph type="title"/>
          </p:nvPr>
        </p:nvSpPr>
        <p:spPr/>
        <p:txBody>
          <a:bodyPr/>
          <a:lstStyle/>
          <a:p>
            <a:r>
              <a:rPr lang="en-US"/>
              <a:t>Chirurgie</a:t>
            </a:r>
          </a:p>
        </p:txBody>
      </p:sp>
    </p:spTree>
    <p:extLst>
      <p:ext uri="{BB962C8B-B14F-4D97-AF65-F5344CB8AC3E}">
        <p14:creationId xmlns:p14="http://schemas.microsoft.com/office/powerpoint/2010/main" val="160522580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53</a:t>
            </a:fld>
            <a:endParaRPr lang="uk-UA" dirty="0"/>
          </a:p>
        </p:txBody>
      </p:sp>
      <p:sp>
        <p:nvSpPr>
          <p:cNvPr id="3" name="Text Placeholder 2"/>
          <p:cNvSpPr>
            <a:spLocks noGrp="1"/>
          </p:cNvSpPr>
          <p:nvPr>
            <p:ph type="body" idx="1"/>
          </p:nvPr>
        </p:nvSpPr>
        <p:spPr/>
        <p:txBody>
          <a:bodyPr/>
          <a:lstStyle/>
          <a:p>
            <a:pPr lvl="0">
              <a:lnSpc>
                <a:spcPts val="3000"/>
              </a:lnSpc>
              <a:spcBef>
                <a:spcPts val="600"/>
              </a:spcBef>
            </a:pPr>
            <a:r>
              <a:rPr lang="en-US" sz="2400"/>
              <a:t>Cinq études évaluées par les pairs ont examiné les répercussions du tabagisme sur les résultats chirurgicaux (suite) :</a:t>
            </a:r>
          </a:p>
          <a:p>
            <a:pPr lvl="1">
              <a:lnSpc>
                <a:spcPts val="2600"/>
              </a:lnSpc>
              <a:spcBef>
                <a:spcPts val="600"/>
              </a:spcBef>
            </a:pPr>
            <a:r>
              <a:rPr lang="en-US" sz="2000"/>
              <a:t>Dans une étude ayant évalué la qualité de vie après une intervention chirurgicale chez des patients belges atteints d’un cancer du poumon non à petites cellules, on a montré que les non-fumeurs présentaient une évolution favorable de la qualité de vie postopératoire, alors que les anciens fumeurs signalaient une augmentation de la douleur générale et thoracique, et que les patients ayant cessé de fumer récemment signalaient une incapacité physique fonctionnelle plus prolongée, une augmentation de la dyspnée et un déficit du fonctionnement physique et professionnel. Les fumeurs ont signalé une diminution du fonctionnement physique, domestique, professionnel et social, une augmentation de la douleur et un dysfonctionnement de l’épaule </a:t>
            </a:r>
            <a:r>
              <a:rPr lang="en-US" sz="1600"/>
              <a:t>(Baldyuyck et coll., 2011)</a:t>
            </a:r>
          </a:p>
          <a:p>
            <a:pPr lvl="1">
              <a:lnSpc>
                <a:spcPts val="2600"/>
              </a:lnSpc>
              <a:spcBef>
                <a:spcPts val="600"/>
              </a:spcBef>
            </a:pPr>
            <a:r>
              <a:rPr lang="en-US" sz="2000"/>
              <a:t>Chez des patients japonais atteints d’un carcinome épidermoïde de la cavité orale ayant été traités par chimioradiothérapie/radiothérapie ou par chirurgie, la survie globale à cinq ans était de 86,9 % chez les non-fumeurs et de 78,6 % chez les gros fumeurs traités par la chirurgie. L’étude a révélé une interaction marginale entre les habitudes tabagiques et la méthode de traitement, ainsi que l’absence d’effet de la méthode de traitement sur la survie </a:t>
            </a:r>
            <a:r>
              <a:rPr lang="en-US" sz="1600"/>
              <a:t>(Kawakita et coll., 2012)</a:t>
            </a:r>
          </a:p>
        </p:txBody>
      </p:sp>
      <p:sp>
        <p:nvSpPr>
          <p:cNvPr id="4" name="Title 3"/>
          <p:cNvSpPr>
            <a:spLocks noGrp="1"/>
          </p:cNvSpPr>
          <p:nvPr>
            <p:ph type="title"/>
          </p:nvPr>
        </p:nvSpPr>
        <p:spPr/>
        <p:txBody>
          <a:bodyPr/>
          <a:lstStyle/>
          <a:p>
            <a:r>
              <a:rPr lang="en-US"/>
              <a:t>Chirurgie</a:t>
            </a:r>
          </a:p>
        </p:txBody>
      </p:sp>
    </p:spTree>
    <p:extLst>
      <p:ext uri="{BB962C8B-B14F-4D97-AF65-F5344CB8AC3E}">
        <p14:creationId xmlns:p14="http://schemas.microsoft.com/office/powerpoint/2010/main" val="13095195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54</a:t>
            </a:fld>
            <a:endParaRPr lang="uk-UA" dirty="0"/>
          </a:p>
        </p:txBody>
      </p:sp>
      <p:sp>
        <p:nvSpPr>
          <p:cNvPr id="3" name="Text Placeholder 2"/>
          <p:cNvSpPr>
            <a:spLocks noGrp="1"/>
          </p:cNvSpPr>
          <p:nvPr>
            <p:ph type="body" idx="1"/>
          </p:nvPr>
        </p:nvSpPr>
        <p:spPr/>
        <p:txBody>
          <a:bodyPr/>
          <a:lstStyle/>
          <a:p>
            <a:pPr lvl="0">
              <a:lnSpc>
                <a:spcPts val="3000"/>
              </a:lnSpc>
              <a:spcBef>
                <a:spcPts val="600"/>
              </a:spcBef>
            </a:pPr>
            <a:r>
              <a:rPr lang="en-US" sz="2400"/>
              <a:t>Cinq études évaluées par les pairs ont examiné les répercussions du tabagisme sur les résultats chirurgicaux (suite) :</a:t>
            </a:r>
          </a:p>
          <a:p>
            <a:pPr lvl="1">
              <a:lnSpc>
                <a:spcPts val="2600"/>
              </a:lnSpc>
              <a:spcBef>
                <a:spcPts val="600"/>
              </a:spcBef>
            </a:pPr>
            <a:r>
              <a:rPr lang="en-US" sz="2000"/>
              <a:t>Un examen systématique ayant évalué les répercussions de l’abandon du tabagisme sur les résultats postopératoires de patients atteints d’un cancer du poumon a montré qu’on ne pouvait pas tirer de conclusion définitive en raison des limites méthodologiques des études examinées. </a:t>
            </a:r>
            <a:r>
              <a:rPr lang="en-US" sz="1600"/>
              <a:t>(Schmidt-Hansen et coll., 2013)</a:t>
            </a:r>
          </a:p>
        </p:txBody>
      </p:sp>
      <p:sp>
        <p:nvSpPr>
          <p:cNvPr id="4" name="Title 3"/>
          <p:cNvSpPr>
            <a:spLocks noGrp="1"/>
          </p:cNvSpPr>
          <p:nvPr>
            <p:ph type="title"/>
          </p:nvPr>
        </p:nvSpPr>
        <p:spPr/>
        <p:txBody>
          <a:bodyPr/>
          <a:lstStyle/>
          <a:p>
            <a:r>
              <a:rPr lang="en-US"/>
              <a:t>Chirurgie</a:t>
            </a:r>
          </a:p>
        </p:txBody>
      </p:sp>
    </p:spTree>
    <p:extLst>
      <p:ext uri="{BB962C8B-B14F-4D97-AF65-F5344CB8AC3E}">
        <p14:creationId xmlns:p14="http://schemas.microsoft.com/office/powerpoint/2010/main" val="58156297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55</a:t>
            </a:fld>
            <a:endParaRPr lang="uk-UA" dirty="0"/>
          </a:p>
        </p:txBody>
      </p:sp>
      <p:sp>
        <p:nvSpPr>
          <p:cNvPr id="3" name="Text Placeholder 2"/>
          <p:cNvSpPr>
            <a:spLocks noGrp="1"/>
          </p:cNvSpPr>
          <p:nvPr>
            <p:ph type="body" idx="1"/>
          </p:nvPr>
        </p:nvSpPr>
        <p:spPr>
          <a:xfrm>
            <a:off x="914401" y="1828800"/>
            <a:ext cx="9674941" cy="6286500"/>
          </a:xfrm>
        </p:spPr>
        <p:txBody>
          <a:bodyPr/>
          <a:lstStyle/>
          <a:p>
            <a:pPr lvl="0">
              <a:lnSpc>
                <a:spcPts val="3000"/>
              </a:lnSpc>
              <a:spcBef>
                <a:spcPts val="600"/>
              </a:spcBef>
            </a:pPr>
            <a:r>
              <a:rPr lang="en-US" sz="2400"/>
              <a:t>Deux études évaluées par les pairs ont analysé le lien entre l’usage du tabac et la pharmacothérapie :</a:t>
            </a:r>
          </a:p>
          <a:p>
            <a:pPr lvl="1">
              <a:lnSpc>
                <a:spcPts val="2600"/>
              </a:lnSpc>
              <a:spcBef>
                <a:spcPts val="600"/>
              </a:spcBef>
            </a:pPr>
            <a:r>
              <a:rPr lang="en-US" sz="2000"/>
              <a:t>Chez des patients atteints d’un cancer colorectal au Japon, on a constaté que la consommation de cigarettes au cours d’un traitement anticancéreux à base de cétuximab réduit la cutiréaction, qui diminue à son tour les bénéfices du traitement </a:t>
            </a:r>
            <a:r>
              <a:rPr lang="en-US" sz="1600"/>
              <a:t>(Kajizono et coll., 2013)</a:t>
            </a:r>
          </a:p>
          <a:p>
            <a:pPr lvl="1">
              <a:lnSpc>
                <a:spcPts val="2600"/>
              </a:lnSpc>
              <a:spcBef>
                <a:spcPts val="600"/>
              </a:spcBef>
            </a:pPr>
            <a:r>
              <a:rPr lang="en-US" sz="2000"/>
              <a:t>Puisque qu’il est établi que les fumeurs atteints d’un cancer du poumon non à petites cellules présentent un métabolisme accru de l’erlotinib par rapport aux non-fumeurs, un ECR multinational a été conçu pour évaluer l’efficacité et l’innocuité d’une dose accrue d’erlotinib chez les fumeurs, mais il n’a pas mis en évidence d’amélioration de l’efficacité du traitement </a:t>
            </a:r>
            <a:r>
              <a:rPr lang="en-US" sz="1600"/>
              <a:t>(Smit et coll., 2016)</a:t>
            </a:r>
          </a:p>
        </p:txBody>
      </p:sp>
      <p:sp>
        <p:nvSpPr>
          <p:cNvPr id="4" name="Title 3"/>
          <p:cNvSpPr>
            <a:spLocks noGrp="1"/>
          </p:cNvSpPr>
          <p:nvPr>
            <p:ph type="title"/>
          </p:nvPr>
        </p:nvSpPr>
        <p:spPr/>
        <p:txBody>
          <a:bodyPr/>
          <a:lstStyle/>
          <a:p>
            <a:r>
              <a:rPr lang="en-US"/>
              <a:t>Pharmacothérapie</a:t>
            </a:r>
          </a:p>
        </p:txBody>
      </p:sp>
    </p:spTree>
    <p:extLst>
      <p:ext uri="{BB962C8B-B14F-4D97-AF65-F5344CB8AC3E}">
        <p14:creationId xmlns:p14="http://schemas.microsoft.com/office/powerpoint/2010/main" val="159929248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56</a:t>
            </a:fld>
            <a:endParaRPr lang="uk-UA" dirty="0"/>
          </a:p>
        </p:txBody>
      </p:sp>
      <p:sp>
        <p:nvSpPr>
          <p:cNvPr id="3" name="Text Placeholder 2"/>
          <p:cNvSpPr>
            <a:spLocks noGrp="1"/>
          </p:cNvSpPr>
          <p:nvPr>
            <p:ph type="body" idx="1"/>
          </p:nvPr>
        </p:nvSpPr>
        <p:spPr>
          <a:xfrm>
            <a:off x="914401" y="1828800"/>
            <a:ext cx="8170605" cy="6286500"/>
          </a:xfrm>
        </p:spPr>
        <p:txBody>
          <a:bodyPr/>
          <a:lstStyle/>
          <a:p>
            <a:pPr>
              <a:lnSpc>
                <a:spcPts val="3000"/>
              </a:lnSpc>
            </a:pPr>
            <a:r>
              <a:rPr lang="en-CA" altLang="en-US" sz="2400" dirty="0"/>
              <a:t>Un examen systématique des répercussions de l’usage du tabac sur les résultats du traitement du carcinome urothélial a mis en évidence des données mitigées sur la réponse au traitement intravésical </a:t>
            </a:r>
            <a:r>
              <a:rPr lang="en-CA" altLang="en-US" sz="2000" dirty="0"/>
              <a:t>(Crivelli et coll., 2014)</a:t>
            </a:r>
          </a:p>
        </p:txBody>
      </p:sp>
      <p:sp>
        <p:nvSpPr>
          <p:cNvPr id="4" name="Title 3"/>
          <p:cNvSpPr>
            <a:spLocks noGrp="1"/>
          </p:cNvSpPr>
          <p:nvPr>
            <p:ph type="title"/>
          </p:nvPr>
        </p:nvSpPr>
        <p:spPr/>
        <p:txBody>
          <a:bodyPr/>
          <a:lstStyle/>
          <a:p>
            <a:r>
              <a:rPr lang="en-US"/>
              <a:t>Autre</a:t>
            </a:r>
          </a:p>
        </p:txBody>
      </p:sp>
    </p:spTree>
    <p:extLst>
      <p:ext uri="{BB962C8B-B14F-4D97-AF65-F5344CB8AC3E}">
        <p14:creationId xmlns:p14="http://schemas.microsoft.com/office/powerpoint/2010/main" val="206321315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Principales données probantes : Répercussions </a:t>
            </a:r>
            <a:br>
              <a:rPr lang="en-US"/>
            </a:br>
            <a:r>
              <a:rPr lang="en-US"/>
              <a:t>de la poursuite </a:t>
            </a:r>
            <a:br>
              <a:rPr lang="en-US"/>
            </a:br>
            <a:r>
              <a:rPr lang="en-US"/>
              <a:t>ou de l’abandon </a:t>
            </a:r>
            <a:br>
              <a:rPr lang="en-US"/>
            </a:br>
            <a:r>
              <a:rPr lang="en-US"/>
              <a:t>du tabagisme sur les résultats en matière de santé</a:t>
            </a:r>
          </a:p>
        </p:txBody>
      </p:sp>
    </p:spTree>
    <p:extLst>
      <p:ext uri="{BB962C8B-B14F-4D97-AF65-F5344CB8AC3E}">
        <p14:creationId xmlns:p14="http://schemas.microsoft.com/office/powerpoint/2010/main" val="1260753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58</a:t>
            </a:fld>
            <a:endParaRPr lang="uk-UA" dirty="0"/>
          </a:p>
        </p:txBody>
      </p:sp>
      <p:sp>
        <p:nvSpPr>
          <p:cNvPr id="3" name="Text Placeholder 2"/>
          <p:cNvSpPr>
            <a:spLocks noGrp="1"/>
          </p:cNvSpPr>
          <p:nvPr>
            <p:ph type="body" idx="1"/>
          </p:nvPr>
        </p:nvSpPr>
        <p:spPr>
          <a:xfrm>
            <a:off x="914400" y="1828800"/>
            <a:ext cx="10602409" cy="6286500"/>
          </a:xfrm>
        </p:spPr>
        <p:txBody>
          <a:bodyPr/>
          <a:lstStyle/>
          <a:p>
            <a:pPr>
              <a:spcBef>
                <a:spcPts val="1200"/>
              </a:spcBef>
            </a:pPr>
            <a:r>
              <a:rPr lang="en-US"/>
              <a:t>Des études décrivant le lien entre l’usage du tabac et la récidive d’un cancer ont permis de déterminer que :</a:t>
            </a:r>
          </a:p>
          <a:p>
            <a:pPr lvl="1">
              <a:lnSpc>
                <a:spcPts val="2600"/>
              </a:lnSpc>
              <a:spcBef>
                <a:spcPts val="1200"/>
              </a:spcBef>
            </a:pPr>
            <a:r>
              <a:rPr lang="en-US" sz="2000"/>
              <a:t>Chez les patients atteints d’un cancer de la prostate en Autriche et aux États-Unis, le fait d’avoir déjà fumé ou de fumer a été associé à un risque plus élevé de récidive biochimique du cancer par rapport au fait de ne pas fumer. L’abandon du tabagisme pendant une durée ≤ 4,9 années et une durée de 5 à 9,9 années a été associé à un risque plus élevé de récidive biochimique par rapport au risque observé chez les non-fumeurs </a:t>
            </a:r>
            <a:r>
              <a:rPr lang="en-US" sz="1600"/>
              <a:t>(Rieken et coll., 2015)</a:t>
            </a:r>
          </a:p>
          <a:p>
            <a:pPr lvl="1">
              <a:lnSpc>
                <a:spcPts val="2600"/>
              </a:lnSpc>
              <a:spcBef>
                <a:spcPts val="1200"/>
              </a:spcBef>
            </a:pPr>
            <a:r>
              <a:rPr lang="en-US" sz="2000"/>
              <a:t>Une étude multinationale portant sur les effets de la cigarette chez des patients ayant des antécédents de récidive d’un cancer de la vessie n’ayant pas infiltré le muscle vésical a révélé que les fumeurs ayant cessé de fumer depuis longtemps présentaient une diminution significative du risque de récidive de la maladie par rapport aux fumeurs </a:t>
            </a:r>
            <a:r>
              <a:rPr lang="en-US" sz="1600"/>
              <a:t>(Rink et coll., 2012)</a:t>
            </a:r>
          </a:p>
          <a:p>
            <a:pPr lvl="1">
              <a:lnSpc>
                <a:spcPts val="2600"/>
              </a:lnSpc>
              <a:spcBef>
                <a:spcPts val="1200"/>
              </a:spcBef>
            </a:pPr>
            <a:r>
              <a:rPr lang="en-US" sz="2000"/>
              <a:t>Une étude multinationale portant sur les effets de l’usage du tabac et le pronostic des patients atteints d’un cancer de la vessie n’ayant pas infiltré le muscle vésical a démontré que l’exposition cumulative au tabac chez les fumeurs actuels et anciens était associée à un risque de récidive du cancer, mais que l’abandon du tabagisme pendant plus de 10 ans réduisait ce risque </a:t>
            </a:r>
            <a:r>
              <a:rPr lang="en-US" sz="1600"/>
              <a:t>(Rink et coll., 2013)</a:t>
            </a:r>
          </a:p>
        </p:txBody>
      </p:sp>
      <p:sp>
        <p:nvSpPr>
          <p:cNvPr id="4" name="Title 3"/>
          <p:cNvSpPr>
            <a:spLocks noGrp="1"/>
          </p:cNvSpPr>
          <p:nvPr>
            <p:ph type="title"/>
          </p:nvPr>
        </p:nvSpPr>
        <p:spPr/>
        <p:txBody>
          <a:bodyPr/>
          <a:lstStyle/>
          <a:p>
            <a:r>
              <a:rPr lang="en-US"/>
              <a:t>Récidive du cancer</a:t>
            </a:r>
          </a:p>
        </p:txBody>
      </p:sp>
    </p:spTree>
    <p:extLst>
      <p:ext uri="{BB962C8B-B14F-4D97-AF65-F5344CB8AC3E}">
        <p14:creationId xmlns:p14="http://schemas.microsoft.com/office/powerpoint/2010/main" val="127070605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59</a:t>
            </a:fld>
            <a:endParaRPr lang="uk-UA" dirty="0"/>
          </a:p>
        </p:txBody>
      </p:sp>
      <p:sp>
        <p:nvSpPr>
          <p:cNvPr id="3" name="Text Placeholder 2"/>
          <p:cNvSpPr>
            <a:spLocks noGrp="1"/>
          </p:cNvSpPr>
          <p:nvPr>
            <p:ph type="body" idx="1"/>
          </p:nvPr>
        </p:nvSpPr>
        <p:spPr>
          <a:xfrm>
            <a:off x="914401" y="1828800"/>
            <a:ext cx="9132424" cy="6286500"/>
          </a:xfrm>
        </p:spPr>
        <p:txBody>
          <a:bodyPr/>
          <a:lstStyle/>
          <a:p>
            <a:pPr lvl="0">
              <a:spcBef>
                <a:spcPts val="1200"/>
              </a:spcBef>
            </a:pPr>
            <a:r>
              <a:rPr lang="en-US"/>
              <a:t>Études décrivant le lien entre l’usage du tabac et la récidive d’un cancer :</a:t>
            </a:r>
          </a:p>
          <a:p>
            <a:pPr lvl="1">
              <a:lnSpc>
                <a:spcPts val="2600"/>
              </a:lnSpc>
              <a:spcBef>
                <a:spcPts val="1200"/>
              </a:spcBef>
            </a:pPr>
            <a:r>
              <a:rPr lang="en-US" sz="2000"/>
              <a:t>Les résultats d’une étude portant sur les concentrations de métaux chez des patients américains atteints d’un cancer de la prostate ont montré que, parmi les personnes ayant déjà fumé et ayant connu une récidive biochimique, le tissu tumoral présentait des concentrations beaucoup plus faibles de plomb et un ratio beaucoup plus élevé de cadmium/plomb, ce qui suggère que les métaux jouent un rôle dans la récidive de la maladie </a:t>
            </a:r>
            <a:r>
              <a:rPr lang="en-US" sz="1600"/>
              <a:t>(Neslund-Dudas et coll., 2014)</a:t>
            </a:r>
          </a:p>
        </p:txBody>
      </p:sp>
      <p:sp>
        <p:nvSpPr>
          <p:cNvPr id="4" name="Title 3"/>
          <p:cNvSpPr>
            <a:spLocks noGrp="1"/>
          </p:cNvSpPr>
          <p:nvPr>
            <p:ph type="title"/>
          </p:nvPr>
        </p:nvSpPr>
        <p:spPr/>
        <p:txBody>
          <a:bodyPr/>
          <a:lstStyle/>
          <a:p>
            <a:r>
              <a:rPr lang="en-US"/>
              <a:t>Récidive du cancer</a:t>
            </a:r>
          </a:p>
        </p:txBody>
      </p:sp>
    </p:spTree>
    <p:extLst>
      <p:ext uri="{BB962C8B-B14F-4D97-AF65-F5344CB8AC3E}">
        <p14:creationId xmlns:p14="http://schemas.microsoft.com/office/powerpoint/2010/main" val="317465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a:t>
            </a:fld>
            <a:endParaRPr lang="uk-UA" dirty="0"/>
          </a:p>
        </p:txBody>
      </p:sp>
      <p:sp>
        <p:nvSpPr>
          <p:cNvPr id="3" name="Text Placeholder 2"/>
          <p:cNvSpPr>
            <a:spLocks noGrp="1"/>
          </p:cNvSpPr>
          <p:nvPr>
            <p:ph type="body" idx="1"/>
          </p:nvPr>
        </p:nvSpPr>
        <p:spPr/>
        <p:txBody>
          <a:bodyPr/>
          <a:lstStyle/>
          <a:p>
            <a:r>
              <a:rPr lang="en-US" dirty="0"/>
              <a:t>De nombreux patients atteints de cancer fument encore régulièrement </a:t>
            </a:r>
            <a:r>
              <a:rPr lang="en-US" sz="2000" dirty="0"/>
              <a:t>(Lucchiari et coll., 2013; U.S. Department of Health and Human Services (HHS), 2014)</a:t>
            </a:r>
            <a:endParaRPr lang="en-US" sz="2000"/>
          </a:p>
          <a:p>
            <a:r>
              <a:rPr lang="en-US"/>
              <a:t>Environ 20 % des patients actuellement atteints de cancer au Canada sont des fumeurs </a:t>
            </a:r>
            <a:r>
              <a:rPr lang="fr-FR" sz="2000"/>
              <a:t>(Li et coll., 2015)</a:t>
            </a:r>
          </a:p>
          <a:p>
            <a:r>
              <a:rPr lang="en-US"/>
              <a:t>Le tabagisme peut réduire l’efficacité des traitements contre </a:t>
            </a:r>
            <a:br>
              <a:rPr lang="en-US"/>
            </a:br>
            <a:r>
              <a:rPr lang="en-US"/>
              <a:t>le cancer et augmenter le risque d’effets secondaires liés au traitement </a:t>
            </a:r>
            <a:r>
              <a:rPr lang="fr-FR" sz="2000"/>
              <a:t>(Li et coll., 2015)</a:t>
            </a:r>
          </a:p>
          <a:p>
            <a:r>
              <a:rPr lang="en-US"/>
              <a:t>Compte tenu de la nature addictive du tabac et du risque élevé </a:t>
            </a:r>
            <a:br>
              <a:rPr lang="en-US"/>
            </a:br>
            <a:r>
              <a:rPr lang="en-US"/>
              <a:t>de rechute, il est nécessaire d’intégrer les efforts favorisant l’abandon du tabagisme dans les soins contre le cancer </a:t>
            </a:r>
            <a:br>
              <a:rPr lang="en-US"/>
            </a:br>
            <a:r>
              <a:rPr lang="en-US" sz="2000"/>
              <a:t>(</a:t>
            </a:r>
            <a:r>
              <a:rPr lang="nb-NO" sz="2000"/>
              <a:t>HHS, 2014; Warren et Ward, 2015)</a:t>
            </a:r>
            <a:endParaRPr lang="en-US" sz="2000"/>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204267392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60</a:t>
            </a:fld>
            <a:endParaRPr lang="uk-UA" dirty="0"/>
          </a:p>
        </p:txBody>
      </p:sp>
      <p:sp>
        <p:nvSpPr>
          <p:cNvPr id="3" name="Text Placeholder 2"/>
          <p:cNvSpPr>
            <a:spLocks noGrp="1"/>
          </p:cNvSpPr>
          <p:nvPr>
            <p:ph type="body" idx="1"/>
          </p:nvPr>
        </p:nvSpPr>
        <p:spPr>
          <a:xfrm>
            <a:off x="914401" y="1828800"/>
            <a:ext cx="9363918" cy="6286500"/>
          </a:xfrm>
        </p:spPr>
        <p:txBody>
          <a:bodyPr/>
          <a:lstStyle/>
          <a:p>
            <a:pPr hangingPunct="1">
              <a:spcBef>
                <a:spcPts val="1200"/>
              </a:spcBef>
            </a:pPr>
            <a:r>
              <a:rPr lang="en-US"/>
              <a:t>Deux études portant sur des patients atteints d’un cancer de la tête et du cou ont signalé l’apparition d’un deuxième cancer primaire :</a:t>
            </a:r>
          </a:p>
          <a:p>
            <a:pPr lvl="1" hangingPunct="1">
              <a:lnSpc>
                <a:spcPts val="2600"/>
              </a:lnSpc>
              <a:spcBef>
                <a:spcPts val="1200"/>
              </a:spcBef>
            </a:pPr>
            <a:r>
              <a:rPr lang="en-US" sz="2000"/>
              <a:t>Parmi un échantillon de patients danois, 20 % des fumeurs avaient contracté un deuxième cancer après 10 ans, comparativement à 16 % des non-fumeurs </a:t>
            </a:r>
            <a:r>
              <a:rPr lang="en-US" sz="1600"/>
              <a:t>(Hoff et coll., 2012)</a:t>
            </a:r>
          </a:p>
          <a:p>
            <a:pPr lvl="1" hangingPunct="1">
              <a:lnSpc>
                <a:spcPts val="2600"/>
              </a:lnSpc>
              <a:spcBef>
                <a:spcPts val="1200"/>
              </a:spcBef>
            </a:pPr>
            <a:r>
              <a:rPr lang="en-US" sz="2000"/>
              <a:t>Une étude menée auprès d’un échantillon de patients américains a révélé que le risque de contracter un deuxième cancer primaire augmente de 1,5 % par paquet-année </a:t>
            </a:r>
            <a:r>
              <a:rPr lang="en-US" sz="1600"/>
              <a:t>(Gillison et coll., 2012)</a:t>
            </a:r>
          </a:p>
        </p:txBody>
      </p:sp>
      <p:sp>
        <p:nvSpPr>
          <p:cNvPr id="4" name="Title 3"/>
          <p:cNvSpPr>
            <a:spLocks noGrp="1"/>
          </p:cNvSpPr>
          <p:nvPr>
            <p:ph type="title"/>
          </p:nvPr>
        </p:nvSpPr>
        <p:spPr/>
        <p:txBody>
          <a:bodyPr/>
          <a:lstStyle/>
          <a:p>
            <a:r>
              <a:rPr lang="en-US"/>
              <a:t>Deuxième cancer primaire</a:t>
            </a:r>
          </a:p>
        </p:txBody>
      </p:sp>
    </p:spTree>
    <p:extLst>
      <p:ext uri="{BB962C8B-B14F-4D97-AF65-F5344CB8AC3E}">
        <p14:creationId xmlns:p14="http://schemas.microsoft.com/office/powerpoint/2010/main" val="98830458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61</a:t>
            </a:fld>
            <a:endParaRPr lang="uk-UA" dirty="0"/>
          </a:p>
        </p:txBody>
      </p:sp>
      <p:sp>
        <p:nvSpPr>
          <p:cNvPr id="3" name="Text Placeholder 2"/>
          <p:cNvSpPr>
            <a:spLocks noGrp="1"/>
          </p:cNvSpPr>
          <p:nvPr>
            <p:ph type="body" idx="1"/>
          </p:nvPr>
        </p:nvSpPr>
        <p:spPr>
          <a:xfrm>
            <a:off x="914401" y="1828800"/>
            <a:ext cx="9688009" cy="6286500"/>
          </a:xfrm>
        </p:spPr>
        <p:txBody>
          <a:bodyPr/>
          <a:lstStyle/>
          <a:p>
            <a:pPr hangingPunct="1">
              <a:spcBef>
                <a:spcPts val="1200"/>
              </a:spcBef>
            </a:pPr>
            <a:r>
              <a:rPr lang="en-US"/>
              <a:t>Selon la littérature grise, il existe des données probantes substantielles démontrant que pour pratiquement tous les types de cancer et indépendamment des modalités de traitement, les patients qui fument présentent un risque accru de mortalité globale </a:t>
            </a:r>
            <a:r>
              <a:rPr lang="en-US" sz="2000"/>
              <a:t>(Graham et coll., 2014)</a:t>
            </a:r>
          </a:p>
          <a:p>
            <a:pPr lvl="1" hangingPunct="1">
              <a:lnSpc>
                <a:spcPts val="2600"/>
              </a:lnSpc>
              <a:spcBef>
                <a:spcPts val="1200"/>
              </a:spcBef>
            </a:pPr>
            <a:r>
              <a:rPr lang="en-US" sz="2000"/>
              <a:t>De même, les données probantes examinées dans le rapport du chef du service fédéral de la santé publique des É.-U. suggèrent que le risque de décès pourrait diminuer de 30 à 40 % si l’on cesse de fumer au moment du diagnostic </a:t>
            </a:r>
            <a:r>
              <a:rPr lang="en-US" sz="1600"/>
              <a:t>(HHS, 2014)</a:t>
            </a:r>
          </a:p>
          <a:p>
            <a:pPr lvl="1" hangingPunct="1">
              <a:lnSpc>
                <a:spcPts val="2600"/>
              </a:lnSpc>
              <a:spcBef>
                <a:spcPts val="1200"/>
              </a:spcBef>
            </a:pPr>
            <a:endParaRPr lang="en-US" sz="2000"/>
          </a:p>
        </p:txBody>
      </p:sp>
      <p:sp>
        <p:nvSpPr>
          <p:cNvPr id="4" name="Title 3"/>
          <p:cNvSpPr>
            <a:spLocks noGrp="1"/>
          </p:cNvSpPr>
          <p:nvPr>
            <p:ph type="title"/>
          </p:nvPr>
        </p:nvSpPr>
        <p:spPr/>
        <p:txBody>
          <a:bodyPr/>
          <a:lstStyle/>
          <a:p>
            <a:r>
              <a:rPr lang="en-US"/>
              <a:t>Mortalité</a:t>
            </a:r>
          </a:p>
        </p:txBody>
      </p:sp>
    </p:spTree>
    <p:extLst>
      <p:ext uri="{BB962C8B-B14F-4D97-AF65-F5344CB8AC3E}">
        <p14:creationId xmlns:p14="http://schemas.microsoft.com/office/powerpoint/2010/main" val="65983056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62</a:t>
            </a:fld>
            <a:endParaRPr lang="uk-UA" dirty="0"/>
          </a:p>
        </p:txBody>
      </p:sp>
      <p:sp>
        <p:nvSpPr>
          <p:cNvPr id="3" name="Text Placeholder 2"/>
          <p:cNvSpPr>
            <a:spLocks noGrp="1"/>
          </p:cNvSpPr>
          <p:nvPr>
            <p:ph type="body" idx="1"/>
          </p:nvPr>
        </p:nvSpPr>
        <p:spPr>
          <a:xfrm>
            <a:off x="914401" y="1828800"/>
            <a:ext cx="9549113" cy="6286500"/>
          </a:xfrm>
        </p:spPr>
        <p:txBody>
          <a:bodyPr/>
          <a:lstStyle/>
          <a:p>
            <a:r>
              <a:rPr lang="en-US"/>
              <a:t>Trois études ont relevé des liens significatifs entre l’usage du tabac et la mortalité </a:t>
            </a:r>
            <a:r>
              <a:rPr lang="en-US" sz="2000"/>
              <a:t>(Bostrom et coll., 2012; Gajdos et coll., 2012; Warren et coll., 2013)</a:t>
            </a:r>
          </a:p>
          <a:p>
            <a:r>
              <a:rPr lang="en-US"/>
              <a:t>Quatre études ont montré que les fumeurs présentaient un risque accru de décès par rapport aux non-fumeurs </a:t>
            </a:r>
            <a:r>
              <a:rPr lang="en-US" sz="2000"/>
              <a:t>(Lin et coll., 2013; Gawron et coll., 2012; Gillison et coll., 2012; Braithwaite et coll., 2012)</a:t>
            </a:r>
          </a:p>
          <a:p>
            <a:r>
              <a:rPr lang="en-US"/>
              <a:t>Une étude menée au sein d’une cohorte de patients atteints d’un carcinome épidermoïde oral au Royaume-Uni a montré que la réduction de l’usage du tabac et l’abandon du tabagisme entraîne une réduction de la mortalité à 3 et à 5 ans, respectivement </a:t>
            </a:r>
            <a:r>
              <a:rPr lang="en-US" sz="2000"/>
              <a:t>(Jerjes et coll., 2012)</a:t>
            </a:r>
          </a:p>
          <a:p>
            <a:endParaRPr lang="en-US"/>
          </a:p>
        </p:txBody>
      </p:sp>
      <p:sp>
        <p:nvSpPr>
          <p:cNvPr id="4" name="Title 3"/>
          <p:cNvSpPr>
            <a:spLocks noGrp="1"/>
          </p:cNvSpPr>
          <p:nvPr>
            <p:ph type="title"/>
          </p:nvPr>
        </p:nvSpPr>
        <p:spPr/>
        <p:txBody>
          <a:bodyPr/>
          <a:lstStyle/>
          <a:p>
            <a:r>
              <a:rPr lang="en-US"/>
              <a:t>Mortalité</a:t>
            </a:r>
          </a:p>
        </p:txBody>
      </p:sp>
    </p:spTree>
    <p:extLst>
      <p:ext uri="{BB962C8B-B14F-4D97-AF65-F5344CB8AC3E}">
        <p14:creationId xmlns:p14="http://schemas.microsoft.com/office/powerpoint/2010/main" val="152413919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63</a:t>
            </a:fld>
            <a:endParaRPr lang="uk-UA" dirty="0"/>
          </a:p>
        </p:txBody>
      </p:sp>
      <p:sp>
        <p:nvSpPr>
          <p:cNvPr id="3" name="Text Placeholder 2"/>
          <p:cNvSpPr>
            <a:spLocks noGrp="1"/>
          </p:cNvSpPr>
          <p:nvPr>
            <p:ph type="body" idx="1"/>
          </p:nvPr>
        </p:nvSpPr>
        <p:spPr>
          <a:xfrm>
            <a:off x="914401" y="1828800"/>
            <a:ext cx="9375493" cy="6286500"/>
          </a:xfrm>
        </p:spPr>
        <p:txBody>
          <a:bodyPr/>
          <a:lstStyle/>
          <a:p>
            <a:r>
              <a:rPr lang="en-US"/>
              <a:t>Bien qu’un certain nombre d’études relevées dans la recherche documentaire montrent des résultats mitigés ou non significatifs en ce qui concerne le lien entre l’usage du tabac et la survie </a:t>
            </a:r>
            <a:r>
              <a:rPr lang="en-US" sz="2000"/>
              <a:t>(Poullis et coll., 2013; Siegel et coll., 2012; Zhang et coll., 2013; Rink et coll., 2012), </a:t>
            </a:r>
            <a:r>
              <a:rPr lang="en-US"/>
              <a:t>la majorité des études font état de l’existence de liens significatifs entre ces deux paramètres.</a:t>
            </a:r>
          </a:p>
        </p:txBody>
      </p:sp>
      <p:sp>
        <p:nvSpPr>
          <p:cNvPr id="4" name="Title 3"/>
          <p:cNvSpPr>
            <a:spLocks noGrp="1"/>
          </p:cNvSpPr>
          <p:nvPr>
            <p:ph type="title"/>
          </p:nvPr>
        </p:nvSpPr>
        <p:spPr/>
        <p:txBody>
          <a:bodyPr/>
          <a:lstStyle/>
          <a:p>
            <a:r>
              <a:rPr lang="en-US"/>
              <a:t>Survie</a:t>
            </a:r>
          </a:p>
        </p:txBody>
      </p:sp>
    </p:spTree>
    <p:extLst>
      <p:ext uri="{BB962C8B-B14F-4D97-AF65-F5344CB8AC3E}">
        <p14:creationId xmlns:p14="http://schemas.microsoft.com/office/powerpoint/2010/main" val="135277535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64</a:t>
            </a:fld>
            <a:endParaRPr lang="uk-UA" dirty="0"/>
          </a:p>
        </p:txBody>
      </p:sp>
      <p:sp>
        <p:nvSpPr>
          <p:cNvPr id="3" name="Text Placeholder 2"/>
          <p:cNvSpPr>
            <a:spLocks noGrp="1"/>
          </p:cNvSpPr>
          <p:nvPr>
            <p:ph type="body" idx="1"/>
          </p:nvPr>
        </p:nvSpPr>
        <p:spPr>
          <a:xfrm>
            <a:off x="914401" y="1828800"/>
            <a:ext cx="7535118" cy="6286500"/>
          </a:xfrm>
        </p:spPr>
        <p:txBody>
          <a:bodyPr/>
          <a:lstStyle/>
          <a:p>
            <a:r>
              <a:rPr lang="en-US"/>
              <a:t>Huit études ont montré que les chances de survie des fumeurs sont plus faibles que celles des non-fumeurs </a:t>
            </a:r>
            <a:r>
              <a:rPr lang="en-US" sz="2000"/>
              <a:t>(Bostrom et coll., 2012; Hoff et coll., 2012; Linam et coll., 2012; Liu et coll., 2012; Qu et coll., 2015; Kroeger et coll., 2012; Ferketich et coll., 2013; Zheng et coll., 2015)</a:t>
            </a:r>
          </a:p>
          <a:p>
            <a:r>
              <a:rPr lang="en-US"/>
              <a:t>De même, trois études ont présenté des données sur la survie chez diverses catégories de fumeurs </a:t>
            </a:r>
            <a:r>
              <a:rPr lang="en-US" sz="2000"/>
              <a:t>(Kawakita et coll., 2012; Shiono et coll., 2015; Cao et coll., 2016)</a:t>
            </a:r>
          </a:p>
        </p:txBody>
      </p:sp>
      <p:sp>
        <p:nvSpPr>
          <p:cNvPr id="4" name="Title 3"/>
          <p:cNvSpPr>
            <a:spLocks noGrp="1"/>
          </p:cNvSpPr>
          <p:nvPr>
            <p:ph type="title"/>
          </p:nvPr>
        </p:nvSpPr>
        <p:spPr/>
        <p:txBody>
          <a:bodyPr/>
          <a:lstStyle/>
          <a:p>
            <a:r>
              <a:rPr lang="en-US"/>
              <a:t>Survie</a:t>
            </a:r>
          </a:p>
        </p:txBody>
      </p:sp>
    </p:spTree>
    <p:extLst>
      <p:ext uri="{BB962C8B-B14F-4D97-AF65-F5344CB8AC3E}">
        <p14:creationId xmlns:p14="http://schemas.microsoft.com/office/powerpoint/2010/main" val="136308680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65</a:t>
            </a:fld>
            <a:endParaRPr lang="uk-UA" dirty="0"/>
          </a:p>
        </p:txBody>
      </p:sp>
      <p:sp>
        <p:nvSpPr>
          <p:cNvPr id="3" name="Text Placeholder 2"/>
          <p:cNvSpPr>
            <a:spLocks noGrp="1"/>
          </p:cNvSpPr>
          <p:nvPr>
            <p:ph type="body" idx="1"/>
          </p:nvPr>
        </p:nvSpPr>
        <p:spPr>
          <a:xfrm>
            <a:off x="914402" y="1828800"/>
            <a:ext cx="9155574" cy="6286500"/>
          </a:xfrm>
        </p:spPr>
        <p:txBody>
          <a:bodyPr/>
          <a:lstStyle/>
          <a:p>
            <a:pPr hangingPunct="1">
              <a:spcBef>
                <a:spcPts val="1200"/>
              </a:spcBef>
            </a:pPr>
            <a:r>
              <a:rPr lang="en-US"/>
              <a:t>Deux études relevées dans la recherche documentaire ont examiné les répercussions du niveau d’usage du tabac sur la survie :</a:t>
            </a:r>
          </a:p>
          <a:p>
            <a:pPr lvl="1" hangingPunct="1">
              <a:lnSpc>
                <a:spcPts val="2600"/>
              </a:lnSpc>
              <a:spcBef>
                <a:spcPts val="1200"/>
              </a:spcBef>
            </a:pPr>
            <a:r>
              <a:rPr lang="en-US" sz="2000"/>
              <a:t>Dans une étude portant sur des patients atteints d’un carcinome épidermoïde de la tête et du cou aux États-Unis, on a constaté que le risque de décès (survie globale) a augmenté de 1 % par paquet-année ou de 2 % par année de tabagisme </a:t>
            </a:r>
            <a:r>
              <a:rPr lang="en-US" sz="1600"/>
              <a:t>(Gillison et coll., 2012)</a:t>
            </a:r>
          </a:p>
          <a:p>
            <a:pPr lvl="1" hangingPunct="1">
              <a:lnSpc>
                <a:spcPts val="2600"/>
              </a:lnSpc>
              <a:spcBef>
                <a:spcPts val="1200"/>
              </a:spcBef>
            </a:pPr>
            <a:r>
              <a:rPr lang="en-US" sz="2000"/>
              <a:t>Une étude multinationale portant sur des patients atteints d’un carcinome urothélial a montré une association entre l’exposition cumulative au tabac chez les fumeurs (actuels et anciens) et la survie globale à l’aide d’une analyse multivariée, les gros fumeurs consommant du tabac depuis longtemps présentant les résultats les plus médiocres </a:t>
            </a:r>
            <a:r>
              <a:rPr lang="en-US" sz="1600"/>
              <a:t>(Rink et coll., 2013)</a:t>
            </a:r>
          </a:p>
          <a:p>
            <a:pPr lvl="1" hangingPunct="1">
              <a:lnSpc>
                <a:spcPts val="3000"/>
              </a:lnSpc>
              <a:spcBef>
                <a:spcPts val="1200"/>
              </a:spcBef>
            </a:pPr>
            <a:endParaRPr lang="en-US" sz="2400"/>
          </a:p>
        </p:txBody>
      </p:sp>
      <p:sp>
        <p:nvSpPr>
          <p:cNvPr id="4" name="Title 3"/>
          <p:cNvSpPr>
            <a:spLocks noGrp="1"/>
          </p:cNvSpPr>
          <p:nvPr>
            <p:ph type="title"/>
          </p:nvPr>
        </p:nvSpPr>
        <p:spPr/>
        <p:txBody>
          <a:bodyPr/>
          <a:lstStyle/>
          <a:p>
            <a:r>
              <a:rPr lang="en-US"/>
              <a:t>Survie</a:t>
            </a:r>
          </a:p>
        </p:txBody>
      </p:sp>
    </p:spTree>
    <p:extLst>
      <p:ext uri="{BB962C8B-B14F-4D97-AF65-F5344CB8AC3E}">
        <p14:creationId xmlns:p14="http://schemas.microsoft.com/office/powerpoint/2010/main" val="1359387679"/>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Principales données probantes :</a:t>
            </a:r>
            <a:br>
              <a:rPr lang="en-US"/>
            </a:br>
            <a:r>
              <a:rPr lang="en-US"/>
              <a:t>Répercussions </a:t>
            </a:r>
            <a:br>
              <a:rPr lang="en-US"/>
            </a:br>
            <a:r>
              <a:rPr lang="en-US"/>
              <a:t>de la poursuite </a:t>
            </a:r>
            <a:br>
              <a:rPr lang="en-US"/>
            </a:br>
            <a:r>
              <a:rPr lang="en-US"/>
              <a:t>ou de l’abandon </a:t>
            </a:r>
            <a:br>
              <a:rPr lang="en-US"/>
            </a:br>
            <a:r>
              <a:rPr lang="en-US"/>
              <a:t>du tabagisme sur </a:t>
            </a:r>
            <a:br>
              <a:rPr lang="en-US"/>
            </a:br>
            <a:r>
              <a:rPr lang="en-US"/>
              <a:t>la qualité de vie</a:t>
            </a:r>
          </a:p>
        </p:txBody>
      </p:sp>
    </p:spTree>
    <p:extLst>
      <p:ext uri="{BB962C8B-B14F-4D97-AF65-F5344CB8AC3E}">
        <p14:creationId xmlns:p14="http://schemas.microsoft.com/office/powerpoint/2010/main" val="888045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67</a:t>
            </a:fld>
            <a:endParaRPr lang="uk-UA" dirty="0"/>
          </a:p>
        </p:txBody>
      </p:sp>
      <p:sp>
        <p:nvSpPr>
          <p:cNvPr id="3" name="Text Placeholder 2"/>
          <p:cNvSpPr>
            <a:spLocks noGrp="1"/>
          </p:cNvSpPr>
          <p:nvPr>
            <p:ph type="body" idx="1"/>
          </p:nvPr>
        </p:nvSpPr>
        <p:spPr>
          <a:xfrm>
            <a:off x="914401" y="1828800"/>
            <a:ext cx="10602409" cy="6286500"/>
          </a:xfrm>
        </p:spPr>
        <p:txBody>
          <a:bodyPr/>
          <a:lstStyle/>
          <a:p>
            <a:pPr>
              <a:spcBef>
                <a:spcPts val="1200"/>
              </a:spcBef>
            </a:pPr>
            <a:r>
              <a:rPr lang="en-US"/>
              <a:t>Plusieurs études ont examiné les répercussions de l’usage du tabac sur les résultats en matière de qualité de vie (QdV) physique et psychosociale chez les patients en phase postopératoire :</a:t>
            </a:r>
          </a:p>
          <a:p>
            <a:pPr lvl="1">
              <a:lnSpc>
                <a:spcPts val="2600"/>
              </a:lnSpc>
              <a:spcBef>
                <a:spcPts val="1200"/>
              </a:spcBef>
            </a:pPr>
            <a:r>
              <a:rPr lang="en-US" sz="2000"/>
              <a:t>En Allemagne, en Autriche et en Suisse, les réponses de patients atteints d’un carcinome épidermoïde oral à un questionnaire sur la QdV avant l’intervention chirurgicale, immédiatement après celle-ci et 6 mois plus tard ont montré que la qualité de vie était plus élevée chez les non-fumeurs pendant le traitement et la réadaptation </a:t>
            </a:r>
            <a:r>
              <a:rPr lang="en-US" sz="1600"/>
              <a:t>(Kruskemper et coll., 2012)</a:t>
            </a:r>
          </a:p>
          <a:p>
            <a:pPr lvl="1">
              <a:lnSpc>
                <a:spcPts val="2600"/>
              </a:lnSpc>
              <a:spcBef>
                <a:spcPts val="1200"/>
              </a:spcBef>
            </a:pPr>
            <a:r>
              <a:rPr lang="en-US" sz="2000"/>
              <a:t>En Belgique, les réponses de patients atteints d’un cancer du poumon non à petites cellules à un questionnaire sur la QdV postopératoire ont montré les résultats suivants : la QdV des non-fumeurs revenait à la normale 3 mois après l’intervention chirurgicale, les anciens fumeurs connaissaient une baisse de la fonction physique pendant 3 mois ainsi qu’une baisse du fonctionnement domestique et professionnel pendant 12 mois, les patients ayant cessé de fumer récemment vivaient avec une incapacité physique plus longue (6 mois) et des symptômes de dyspnée pendant 3 mois, et les fumeurs actuels n’ont pas obtenu de retour à la normale de leur fonctionnement physique, domestique, professionnel et social </a:t>
            </a:r>
            <a:r>
              <a:rPr lang="en-US" sz="1600"/>
              <a:t>(Balduyck et coll., 2011)</a:t>
            </a:r>
          </a:p>
        </p:txBody>
      </p:sp>
      <p:sp>
        <p:nvSpPr>
          <p:cNvPr id="4" name="Title 3"/>
          <p:cNvSpPr>
            <a:spLocks noGrp="1"/>
          </p:cNvSpPr>
          <p:nvPr>
            <p:ph type="title"/>
          </p:nvPr>
        </p:nvSpPr>
        <p:spPr/>
        <p:txBody>
          <a:bodyPr/>
          <a:lstStyle/>
          <a:p>
            <a:r>
              <a:rPr lang="en-US"/>
              <a:t>Patients atteints de cancer en phase postopératoire</a:t>
            </a:r>
          </a:p>
        </p:txBody>
      </p:sp>
    </p:spTree>
    <p:extLst>
      <p:ext uri="{BB962C8B-B14F-4D97-AF65-F5344CB8AC3E}">
        <p14:creationId xmlns:p14="http://schemas.microsoft.com/office/powerpoint/2010/main" val="22844612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68</a:t>
            </a:fld>
            <a:endParaRPr lang="uk-UA" dirty="0"/>
          </a:p>
        </p:txBody>
      </p:sp>
      <p:sp>
        <p:nvSpPr>
          <p:cNvPr id="3" name="Text Placeholder 2"/>
          <p:cNvSpPr>
            <a:spLocks noGrp="1"/>
          </p:cNvSpPr>
          <p:nvPr>
            <p:ph type="body" idx="1"/>
          </p:nvPr>
        </p:nvSpPr>
        <p:spPr/>
        <p:txBody>
          <a:bodyPr/>
          <a:lstStyle/>
          <a:p>
            <a:pPr>
              <a:spcBef>
                <a:spcPts val="1200"/>
              </a:spcBef>
            </a:pPr>
            <a:r>
              <a:rPr lang="en-US"/>
              <a:t>Plusieurs études ont examiné les répercussions de l’usage du tabac sur les résultats en matière de qualité de vie (QdV) physique et psychosociale chez les survivants du cancer :</a:t>
            </a:r>
          </a:p>
          <a:p>
            <a:pPr lvl="1">
              <a:lnSpc>
                <a:spcPts val="2600"/>
              </a:lnSpc>
              <a:spcBef>
                <a:spcPts val="1200"/>
              </a:spcBef>
            </a:pPr>
            <a:r>
              <a:rPr lang="en-US" sz="2000"/>
              <a:t>Chez des survivants américains d’un cancer du poumon à petites cellules, les anciens fumeurs présentaient le meilleur profil de QdV, les patients qui avaient cessé de fumer à un âge avancé ou qui n’avaient jamais cessé de fumer présentaient le plus mauvais profil, et ceux qui avaient cessé de fumer récemment montraient une tendance à l’amélioration </a:t>
            </a:r>
            <a:r>
              <a:rPr lang="en-US" sz="1600"/>
              <a:t>(Chen et coll., 2012)</a:t>
            </a:r>
          </a:p>
          <a:p>
            <a:pPr lvl="1">
              <a:lnSpc>
                <a:spcPts val="2600"/>
              </a:lnSpc>
              <a:spcBef>
                <a:spcPts val="1200"/>
              </a:spcBef>
            </a:pPr>
            <a:r>
              <a:rPr lang="en-US" sz="2000"/>
              <a:t>Un examen systématique effectué auprès de survivants d’un cancer de la vessie a recensé deux études qui présentaient des résultats mitigés. La QdV liée à la santé n’a pas été associée à l’usage du tabac dans une étude, alors que dans l’autre étude, les fumeurs ont éprouvé une détresse psychologique, un stress post-traumatique, une crainte de la récidive, des contraintes sociales, un degré d’intrusion de la maladie et des effets des traitements répétés plus importants, par rapport aux non-fumeurs </a:t>
            </a:r>
            <a:r>
              <a:rPr lang="en-US" sz="1600"/>
              <a:t>(Gopalakrishna et coll., 2016)</a:t>
            </a:r>
          </a:p>
        </p:txBody>
      </p:sp>
      <p:sp>
        <p:nvSpPr>
          <p:cNvPr id="4" name="Title 3"/>
          <p:cNvSpPr>
            <a:spLocks noGrp="1"/>
          </p:cNvSpPr>
          <p:nvPr>
            <p:ph type="title"/>
          </p:nvPr>
        </p:nvSpPr>
        <p:spPr/>
        <p:txBody>
          <a:bodyPr/>
          <a:lstStyle/>
          <a:p>
            <a:r>
              <a:rPr lang="en-US"/>
              <a:t>Survie au cancer</a:t>
            </a:r>
          </a:p>
        </p:txBody>
      </p:sp>
    </p:spTree>
    <p:extLst>
      <p:ext uri="{BB962C8B-B14F-4D97-AF65-F5344CB8AC3E}">
        <p14:creationId xmlns:p14="http://schemas.microsoft.com/office/powerpoint/2010/main" val="1970265019"/>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69</a:t>
            </a:fld>
            <a:endParaRPr lang="uk-UA" dirty="0"/>
          </a:p>
        </p:txBody>
      </p:sp>
      <p:sp>
        <p:nvSpPr>
          <p:cNvPr id="3" name="Text Placeholder 2"/>
          <p:cNvSpPr>
            <a:spLocks noGrp="1"/>
          </p:cNvSpPr>
          <p:nvPr>
            <p:ph type="body" idx="1"/>
          </p:nvPr>
        </p:nvSpPr>
        <p:spPr/>
        <p:txBody>
          <a:bodyPr/>
          <a:lstStyle/>
          <a:p>
            <a:pPr>
              <a:spcBef>
                <a:spcPts val="1200"/>
              </a:spcBef>
            </a:pPr>
            <a:r>
              <a:rPr lang="en-US"/>
              <a:t>Plusieurs études ont examiné les répercussions de l’usage du tabac sur les résultats en matière de qualité de vie (QdV) physique et psychosociale chez les survivants du cancer (suite) :</a:t>
            </a:r>
          </a:p>
          <a:p>
            <a:pPr lvl="1">
              <a:lnSpc>
                <a:spcPts val="2600"/>
              </a:lnSpc>
              <a:spcBef>
                <a:spcPts val="1200"/>
              </a:spcBef>
            </a:pPr>
            <a:r>
              <a:rPr lang="en-US" sz="2000"/>
              <a:t>Chez des survivants américains d’un cancer du poumon non à petites cellules qui avaient cessé de fumer avant le diagnostic, la stigmatisation avait un lien positif avec la détresse psychologique à des niveaux élevés de croissance post-traumatique. Parmi ceux qui avaient cessé de fumer après le diagnostic, la stigmatisation avait un lien positif avec la détresse psychologique chez les personnes ayant de faibles niveaux de croissance post-traumatique, ce qui indique que la croissance post-traumatique protège le patient des effets de la stigmatisation chez les personnes qui ont cessé de fumer après le diagnostic </a:t>
            </a:r>
            <a:r>
              <a:rPr lang="en-US" sz="1600"/>
              <a:t>(Shen et coll., 2015)</a:t>
            </a:r>
          </a:p>
        </p:txBody>
      </p:sp>
      <p:sp>
        <p:nvSpPr>
          <p:cNvPr id="4" name="Title 3"/>
          <p:cNvSpPr>
            <a:spLocks noGrp="1"/>
          </p:cNvSpPr>
          <p:nvPr>
            <p:ph type="title"/>
          </p:nvPr>
        </p:nvSpPr>
        <p:spPr/>
        <p:txBody>
          <a:bodyPr/>
          <a:lstStyle/>
          <a:p>
            <a:r>
              <a:rPr lang="en-US"/>
              <a:t>Survie au cancer</a:t>
            </a:r>
          </a:p>
        </p:txBody>
      </p:sp>
    </p:spTree>
    <p:extLst>
      <p:ext uri="{BB962C8B-B14F-4D97-AF65-F5344CB8AC3E}">
        <p14:creationId xmlns:p14="http://schemas.microsoft.com/office/powerpoint/2010/main" val="14777651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a:t>
            </a:fld>
            <a:endParaRPr lang="uk-UA"/>
          </a:p>
        </p:txBody>
      </p:sp>
      <p:sp>
        <p:nvSpPr>
          <p:cNvPr id="3" name="Text Placeholder 2"/>
          <p:cNvSpPr>
            <a:spLocks noGrp="1"/>
          </p:cNvSpPr>
          <p:nvPr>
            <p:ph type="body" idx="1"/>
          </p:nvPr>
        </p:nvSpPr>
        <p:spPr>
          <a:xfrm>
            <a:off x="914401" y="1828800"/>
            <a:ext cx="8009466" cy="6286500"/>
          </a:xfrm>
        </p:spPr>
        <p:txBody>
          <a:bodyPr/>
          <a:lstStyle/>
          <a:p>
            <a:pPr marL="0" indent="0">
              <a:spcBef>
                <a:spcPts val="3000"/>
              </a:spcBef>
              <a:buNone/>
            </a:pPr>
            <a:r>
              <a:rPr lang="en-US"/>
              <a:t>Les données indiquent que l’abandon du tabagisme permet d’améliorer l’efficacité du traitement et la probabilité de survie de tous les patients atteints de cancer, et pas seulement de ceux qui souffrent d’un cancer lié au tabac. Toutefois, la consommation de tabac est rarement abordée dans la pratique de l’oncologie.</a:t>
            </a:r>
          </a:p>
          <a:p>
            <a:pPr marL="0" indent="0">
              <a:spcBef>
                <a:spcPts val="3000"/>
              </a:spcBef>
              <a:buNone/>
            </a:pPr>
            <a:r>
              <a:rPr lang="en-US"/>
              <a:t>Bien que des approches de l’abandon du tabagisme fondées sur des données probantes existent au Canada, ces services sont rarement offerts dans les établissements de soins oncologiques.</a:t>
            </a:r>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121154387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Principales données probantes :</a:t>
            </a:r>
            <a:br>
              <a:rPr lang="en-US"/>
            </a:br>
            <a:r>
              <a:rPr lang="en-US"/>
              <a:t>Interventions antitabagiques </a:t>
            </a:r>
            <a:br>
              <a:rPr lang="en-US"/>
            </a:br>
            <a:r>
              <a:rPr lang="en-US"/>
              <a:t>chez les patients atteints de cancer</a:t>
            </a:r>
          </a:p>
        </p:txBody>
      </p:sp>
    </p:spTree>
    <p:extLst>
      <p:ext uri="{BB962C8B-B14F-4D97-AF65-F5344CB8AC3E}">
        <p14:creationId xmlns:p14="http://schemas.microsoft.com/office/powerpoint/2010/main" val="1462855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71</a:t>
            </a:fld>
            <a:endParaRPr lang="uk-UA" dirty="0"/>
          </a:p>
        </p:txBody>
      </p:sp>
      <p:sp>
        <p:nvSpPr>
          <p:cNvPr id="3" name="Text Placeholder 2"/>
          <p:cNvSpPr>
            <a:spLocks noGrp="1"/>
          </p:cNvSpPr>
          <p:nvPr>
            <p:ph type="body" idx="1"/>
          </p:nvPr>
        </p:nvSpPr>
        <p:spPr/>
        <p:txBody>
          <a:bodyPr/>
          <a:lstStyle/>
          <a:p>
            <a:pPr hangingPunct="1"/>
            <a:r>
              <a:rPr lang="en-US"/>
              <a:t>Une source de la littérature grise met en évidence des thèmes communs dans l’ensemble des lignes directrices portant sur l’abandon du tabagisme : </a:t>
            </a:r>
          </a:p>
          <a:p>
            <a:pPr marL="901700" lvl="1" indent="-457200" hangingPunct="1">
              <a:lnSpc>
                <a:spcPts val="3000"/>
              </a:lnSpc>
              <a:buFont typeface="+mj-lt"/>
              <a:buAutoNum type="arabicPeriod"/>
            </a:pPr>
            <a:r>
              <a:rPr lang="en-US" sz="2400"/>
              <a:t>« Tous les patients doivent être interrogés sur l’usage du tabac à l’aide d’évaluations structurées. </a:t>
            </a:r>
          </a:p>
          <a:p>
            <a:pPr marL="901700" lvl="1" indent="-457200" hangingPunct="1">
              <a:lnSpc>
                <a:spcPts val="3000"/>
              </a:lnSpc>
              <a:buFont typeface="+mj-lt"/>
              <a:buAutoNum type="arabicPeriod"/>
            </a:pPr>
            <a:r>
              <a:rPr lang="en-US" sz="2400"/>
              <a:t>Tous les patients qui consomment des produits du tabac ou qui présentent un risque de récidive devraient se voir offrir un soutien en matière de renoncement au tabac fondé sur des données probantes.</a:t>
            </a:r>
          </a:p>
          <a:p>
            <a:pPr marL="901700" lvl="1" indent="-457200" hangingPunct="1">
              <a:lnSpc>
                <a:spcPts val="3000"/>
              </a:lnSpc>
              <a:buFont typeface="+mj-lt"/>
              <a:buAutoNum type="arabicPeriod"/>
            </a:pPr>
            <a:r>
              <a:rPr lang="en-US" sz="2400"/>
              <a:t>L’évaluation de l’usage du tabac et le soutien en matière de renoncement au tabac devraient avoir lieu au moment du diagnostic, mais aussi pendant le traitement et le suivi de tous les patients atteints de cancer. »</a:t>
            </a:r>
          </a:p>
        </p:txBody>
      </p:sp>
      <p:sp>
        <p:nvSpPr>
          <p:cNvPr id="4" name="Title 3"/>
          <p:cNvSpPr>
            <a:spLocks noGrp="1"/>
          </p:cNvSpPr>
          <p:nvPr>
            <p:ph type="title"/>
          </p:nvPr>
        </p:nvSpPr>
        <p:spPr>
          <a:xfrm>
            <a:off x="914399" y="457200"/>
            <a:ext cx="11201400" cy="1143000"/>
          </a:xfrm>
        </p:spPr>
        <p:txBody>
          <a:bodyPr/>
          <a:lstStyle/>
          <a:p>
            <a:r>
              <a:rPr lang="en-US"/>
              <a:t>Interventions antitabagiques chez les patients </a:t>
            </a:r>
            <a:br>
              <a:rPr lang="en-US"/>
            </a:br>
            <a:r>
              <a:rPr lang="en-US"/>
              <a:t>atteints de cancer</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fr-FR" sz="1600">
                <a:latin typeface="Calibri" charset="0"/>
                <a:ea typeface="MS PGothic" charset="0"/>
              </a:rPr>
              <a:t>(Graham et coll., 2014)</a:t>
            </a:r>
          </a:p>
        </p:txBody>
      </p:sp>
    </p:spTree>
    <p:extLst>
      <p:ext uri="{BB962C8B-B14F-4D97-AF65-F5344CB8AC3E}">
        <p14:creationId xmlns:p14="http://schemas.microsoft.com/office/powerpoint/2010/main" val="1740188945"/>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72</a:t>
            </a:fld>
            <a:endParaRPr lang="uk-UA" dirty="0"/>
          </a:p>
        </p:txBody>
      </p:sp>
      <p:sp>
        <p:nvSpPr>
          <p:cNvPr id="3" name="Text Placeholder 2"/>
          <p:cNvSpPr>
            <a:spLocks noGrp="1"/>
          </p:cNvSpPr>
          <p:nvPr>
            <p:ph type="body" idx="1"/>
          </p:nvPr>
        </p:nvSpPr>
        <p:spPr>
          <a:xfrm>
            <a:off x="914401" y="1828800"/>
            <a:ext cx="10678332" cy="6286500"/>
          </a:xfrm>
        </p:spPr>
        <p:txBody>
          <a:bodyPr/>
          <a:lstStyle/>
          <a:p>
            <a:pPr hangingPunct="1"/>
            <a:r>
              <a:rPr lang="en-US"/>
              <a:t>Trois études portaient sur la nature des conseils fournis par les médecins pour cesser de fumer :</a:t>
            </a:r>
          </a:p>
          <a:p>
            <a:pPr lvl="1">
              <a:lnSpc>
                <a:spcPts val="3000"/>
              </a:lnSpc>
            </a:pPr>
            <a:r>
              <a:rPr lang="en-US" sz="2400"/>
              <a:t>Parmi les participants américains et canadiens qui étaient enfants ou jeunes adultes lorsqu’ils ont survécu au cancer, 55 % de ceux qui fument ont déclaré avoir reçu des conseils de leur fournisseur de soins de santé habituel pour cesser de fumer et seulement 36 % ont déclaré avoir discuté avec ce dernier de la pharmacothérapie relative au sevrage au cours de la période de l’étude </a:t>
            </a:r>
            <a:r>
              <a:rPr lang="en-US" sz="2000"/>
              <a:t>(Emmons et coll., 2013)</a:t>
            </a:r>
          </a:p>
        </p:txBody>
      </p:sp>
      <p:sp>
        <p:nvSpPr>
          <p:cNvPr id="4" name="Title 3"/>
          <p:cNvSpPr>
            <a:spLocks noGrp="1"/>
          </p:cNvSpPr>
          <p:nvPr>
            <p:ph type="title"/>
          </p:nvPr>
        </p:nvSpPr>
        <p:spPr>
          <a:xfrm>
            <a:off x="914400" y="457200"/>
            <a:ext cx="11201400" cy="1143000"/>
          </a:xfrm>
        </p:spPr>
        <p:txBody>
          <a:bodyPr/>
          <a:lstStyle/>
          <a:p>
            <a:r>
              <a:rPr lang="en-US"/>
              <a:t>Interventions antitabagiques chez les patients </a:t>
            </a:r>
            <a:br>
              <a:rPr lang="en-US"/>
            </a:br>
            <a:r>
              <a:rPr lang="en-US"/>
              <a:t>atteints de cancer</a:t>
            </a:r>
          </a:p>
        </p:txBody>
      </p:sp>
    </p:spTree>
    <p:extLst>
      <p:ext uri="{BB962C8B-B14F-4D97-AF65-F5344CB8AC3E}">
        <p14:creationId xmlns:p14="http://schemas.microsoft.com/office/powerpoint/2010/main" val="1518570448"/>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73</a:t>
            </a:fld>
            <a:endParaRPr lang="uk-UA" dirty="0"/>
          </a:p>
        </p:txBody>
      </p:sp>
      <p:sp>
        <p:nvSpPr>
          <p:cNvPr id="3" name="Text Placeholder 2"/>
          <p:cNvSpPr>
            <a:spLocks noGrp="1"/>
          </p:cNvSpPr>
          <p:nvPr>
            <p:ph type="body" idx="1"/>
          </p:nvPr>
        </p:nvSpPr>
        <p:spPr>
          <a:xfrm>
            <a:off x="914401" y="1828800"/>
            <a:ext cx="10786820" cy="6286500"/>
          </a:xfrm>
        </p:spPr>
        <p:txBody>
          <a:bodyPr/>
          <a:lstStyle/>
          <a:p>
            <a:pPr hangingPunct="1"/>
            <a:r>
              <a:rPr lang="en-US"/>
              <a:t>Trois études portaient sur la nature des conseils fournis par les médecins pour cesser de fumer (suite) :</a:t>
            </a:r>
          </a:p>
          <a:p>
            <a:pPr lvl="1">
              <a:lnSpc>
                <a:spcPts val="3000"/>
              </a:lnSpc>
            </a:pPr>
            <a:r>
              <a:rPr lang="en-US" sz="2400"/>
              <a:t>Un questionnaire rempli par des patients atteints d’un cancer du poumon ou de la tête et du cou dans un centre anticancéreux aux États-Unis n’a révélé qu’une mise en œuvre partielle de l’approche de traitement brève en cinq étapes recommandée par les lignes directrices du Service de santé publique. En effet, seulement la moitié des patients ont indiqué que leur intérêt à cesser de fumer avait été évalué et une minorité a signalé avoir obtenu de l’aide ou un suivi à cet égard </a:t>
            </a:r>
            <a:r>
              <a:rPr lang="en-US" sz="2000"/>
              <a:t>(Simmons et coll., 2012)</a:t>
            </a:r>
          </a:p>
          <a:p>
            <a:pPr lvl="1">
              <a:lnSpc>
                <a:spcPts val="3000"/>
              </a:lnSpc>
            </a:pPr>
            <a:r>
              <a:rPr lang="en-US" sz="2400"/>
              <a:t>Lors d’une étude ayant évalué la disponibilité des services de traitement antitabagique dans les centres anticancéreux aux États-Unis, on a constaté que seulement 62 % des centres ont déclaré offrir régulièrement aux patients de la documentation éducative sur le tabagisme </a:t>
            </a:r>
            <a:r>
              <a:rPr lang="en-US" sz="2000"/>
              <a:t>(Goldstein et coll., 2012)</a:t>
            </a:r>
          </a:p>
        </p:txBody>
      </p:sp>
      <p:sp>
        <p:nvSpPr>
          <p:cNvPr id="4" name="Title 3"/>
          <p:cNvSpPr>
            <a:spLocks noGrp="1"/>
          </p:cNvSpPr>
          <p:nvPr>
            <p:ph type="title"/>
          </p:nvPr>
        </p:nvSpPr>
        <p:spPr>
          <a:xfrm>
            <a:off x="914400" y="457200"/>
            <a:ext cx="11201400" cy="1143000"/>
          </a:xfrm>
        </p:spPr>
        <p:txBody>
          <a:bodyPr/>
          <a:lstStyle/>
          <a:p>
            <a:r>
              <a:rPr lang="en-US"/>
              <a:t>Interventions antitabagiques chez les patients </a:t>
            </a:r>
            <a:br>
              <a:rPr lang="en-US"/>
            </a:br>
            <a:r>
              <a:rPr lang="en-US"/>
              <a:t>atteints de cancer</a:t>
            </a:r>
          </a:p>
        </p:txBody>
      </p:sp>
    </p:spTree>
    <p:extLst>
      <p:ext uri="{BB962C8B-B14F-4D97-AF65-F5344CB8AC3E}">
        <p14:creationId xmlns:p14="http://schemas.microsoft.com/office/powerpoint/2010/main" val="172410141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74</a:t>
            </a:fld>
            <a:endParaRPr lang="uk-UA" dirty="0"/>
          </a:p>
        </p:txBody>
      </p:sp>
      <p:sp>
        <p:nvSpPr>
          <p:cNvPr id="3" name="Text Placeholder 2"/>
          <p:cNvSpPr>
            <a:spLocks noGrp="1"/>
          </p:cNvSpPr>
          <p:nvPr>
            <p:ph type="body" idx="1"/>
          </p:nvPr>
        </p:nvSpPr>
        <p:spPr/>
        <p:txBody>
          <a:bodyPr/>
          <a:lstStyle/>
          <a:p>
            <a:r>
              <a:rPr lang="en-US"/>
              <a:t>Une étude américaine ayant examiné la prévalence du tabagisme et l’utilisation assidue d’une aide antitabagique chez les patients atteints d’un cancer du poumon a constaté que peu de fumeurs ont utilisé des aides antitabagiques; seuls 12,6 % des patients ont mentionné avoir utilisé ces aides pendant 5 ans </a:t>
            </a:r>
            <a:r>
              <a:rPr lang="en-US" sz="2000"/>
              <a:t>(Vaidya et coll., 2014).</a:t>
            </a:r>
          </a:p>
        </p:txBody>
      </p:sp>
      <p:sp>
        <p:nvSpPr>
          <p:cNvPr id="4" name="Title 3"/>
          <p:cNvSpPr>
            <a:spLocks noGrp="1"/>
          </p:cNvSpPr>
          <p:nvPr>
            <p:ph type="title"/>
          </p:nvPr>
        </p:nvSpPr>
        <p:spPr>
          <a:xfrm>
            <a:off x="914400" y="457200"/>
            <a:ext cx="10515600" cy="1143000"/>
          </a:xfrm>
        </p:spPr>
        <p:txBody>
          <a:bodyPr/>
          <a:lstStyle/>
          <a:p>
            <a:r>
              <a:rPr lang="en-US"/>
              <a:t>Utilisation d’aides antitabagiques par les patients </a:t>
            </a:r>
            <a:br>
              <a:rPr lang="en-US"/>
            </a:br>
            <a:r>
              <a:rPr lang="en-US"/>
              <a:t>atteints de cancer</a:t>
            </a:r>
          </a:p>
        </p:txBody>
      </p:sp>
    </p:spTree>
    <p:extLst>
      <p:ext uri="{BB962C8B-B14F-4D97-AF65-F5344CB8AC3E}">
        <p14:creationId xmlns:p14="http://schemas.microsoft.com/office/powerpoint/2010/main" val="760964087"/>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75</a:t>
            </a:fld>
            <a:endParaRPr lang="uk-UA" dirty="0"/>
          </a:p>
        </p:txBody>
      </p:sp>
      <p:sp>
        <p:nvSpPr>
          <p:cNvPr id="3" name="Text Placeholder 2"/>
          <p:cNvSpPr>
            <a:spLocks noGrp="1"/>
          </p:cNvSpPr>
          <p:nvPr>
            <p:ph type="body" idx="1"/>
          </p:nvPr>
        </p:nvSpPr>
        <p:spPr>
          <a:xfrm>
            <a:off x="914401" y="1828800"/>
            <a:ext cx="9875520" cy="6286500"/>
          </a:xfrm>
        </p:spPr>
        <p:txBody>
          <a:bodyPr/>
          <a:lstStyle/>
          <a:p>
            <a:pPr hangingPunct="1"/>
            <a:r>
              <a:rPr lang="en-US"/>
              <a:t>Quatre études attestant de l’efficacité des interventions antitabagiques ont été recensées :</a:t>
            </a:r>
          </a:p>
          <a:p>
            <a:pPr lvl="1">
              <a:lnSpc>
                <a:spcPts val="3000"/>
              </a:lnSpc>
            </a:pPr>
            <a:r>
              <a:rPr lang="en-US" sz="2400"/>
              <a:t>Des patients néerlandais atteints d’un cancer du poumon ou de la tête et du cou ont connu un succès à long terme favorable en participant </a:t>
            </a:r>
            <a:br>
              <a:rPr lang="en-US" sz="2400"/>
            </a:br>
            <a:r>
              <a:rPr lang="en-US" sz="2400"/>
              <a:t>à un programme d’abandon du tabagisme géré par une infirmière; 40 % des patients ont cessé de fumer après 6 mois et 33 % après 12 mois </a:t>
            </a:r>
            <a:r>
              <a:rPr lang="en-US" sz="2000"/>
              <a:t>(de Bruin-Visser et coll., 2012)</a:t>
            </a:r>
          </a:p>
          <a:p>
            <a:pPr lvl="1">
              <a:lnSpc>
                <a:spcPts val="3000"/>
              </a:lnSpc>
            </a:pPr>
            <a:r>
              <a:rPr lang="en-US" sz="2400"/>
              <a:t>Aux États-Unis, une évaluation automatisée de l’usage du tabac et d’un programme d’abandon du tabagisme intégré au dossier de santé électronique ont permis de constater que parmi les patients qui ont été identifiés et orientés vers le programme d’abandon du tabagisme, 4,5 % des patients contactés par courrier et par téléphone avaient déclaré ne pas avoir fait usage de tabac au cours des 30 derniers jours, alors que seulement 1,2 % des patients contactés par courrier avaient demandé de l’aide par le biais du programme </a:t>
            </a:r>
            <a:r>
              <a:rPr lang="en-US" sz="2000"/>
              <a:t>(Warren et coll., 2014)</a:t>
            </a:r>
          </a:p>
        </p:txBody>
      </p:sp>
      <p:sp>
        <p:nvSpPr>
          <p:cNvPr id="4" name="Title 3"/>
          <p:cNvSpPr>
            <a:spLocks noGrp="1"/>
          </p:cNvSpPr>
          <p:nvPr>
            <p:ph type="title"/>
          </p:nvPr>
        </p:nvSpPr>
        <p:spPr>
          <a:xfrm>
            <a:off x="914400" y="457199"/>
            <a:ext cx="11201400" cy="1139125"/>
          </a:xfrm>
        </p:spPr>
        <p:txBody>
          <a:bodyPr/>
          <a:lstStyle/>
          <a:p>
            <a:r>
              <a:rPr lang="en-US"/>
              <a:t>Efficacité des interventions antitabagiques chez les patients atteints de cancer</a:t>
            </a:r>
          </a:p>
        </p:txBody>
      </p:sp>
    </p:spTree>
    <p:extLst>
      <p:ext uri="{BB962C8B-B14F-4D97-AF65-F5344CB8AC3E}">
        <p14:creationId xmlns:p14="http://schemas.microsoft.com/office/powerpoint/2010/main" val="373399606"/>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76</a:t>
            </a:fld>
            <a:endParaRPr lang="uk-UA" dirty="0"/>
          </a:p>
        </p:txBody>
      </p:sp>
      <p:sp>
        <p:nvSpPr>
          <p:cNvPr id="3" name="Text Placeholder 2"/>
          <p:cNvSpPr>
            <a:spLocks noGrp="1"/>
          </p:cNvSpPr>
          <p:nvPr>
            <p:ph type="body" idx="1"/>
          </p:nvPr>
        </p:nvSpPr>
        <p:spPr>
          <a:xfrm>
            <a:off x="914401" y="1828800"/>
            <a:ext cx="10476853" cy="6286500"/>
          </a:xfrm>
        </p:spPr>
        <p:txBody>
          <a:bodyPr/>
          <a:lstStyle/>
          <a:p>
            <a:pPr hangingPunct="1"/>
            <a:r>
              <a:rPr lang="en-US"/>
              <a:t>Quatre études attestant de l’efficacité des interventions antitabagiques ont été recensées (suite) :</a:t>
            </a:r>
          </a:p>
          <a:p>
            <a:pPr lvl="1">
              <a:lnSpc>
                <a:spcPts val="3000"/>
              </a:lnSpc>
            </a:pPr>
            <a:r>
              <a:rPr lang="en-US" sz="2400"/>
              <a:t>Chez des patients américains atteints de cancer qui ont été traités par la varénicline pendant 12 semaines et ont assisté à cinq séances de counseling comportemental de courte durée, on a constaté que le taux d’abstinence contrôlé biochimiquement à la 12e semaine était de 40,2 % </a:t>
            </a:r>
            <a:r>
              <a:rPr lang="en-US" sz="2000"/>
              <a:t>(Price et coll., 2016)</a:t>
            </a:r>
          </a:p>
          <a:p>
            <a:pPr lvl="1">
              <a:lnSpc>
                <a:spcPts val="3000"/>
              </a:lnSpc>
            </a:pPr>
            <a:r>
              <a:rPr lang="en-US" sz="2400"/>
              <a:t>Un examen systématique portant sur l’efficacité du counseling pour l’abandon du tabagisme chez les patients atteints d’un cancer de la tête et du cou a révélé que les données compilées à partir des études montrent que les patients recevant des séances de counseling présentent un taux plus élevé de renoncement au tabac par rapport aux groupes témoins </a:t>
            </a:r>
            <a:r>
              <a:rPr lang="en-US" sz="2000"/>
              <a:t>(Klemp et coll., 2016)</a:t>
            </a:r>
          </a:p>
        </p:txBody>
      </p:sp>
      <p:sp>
        <p:nvSpPr>
          <p:cNvPr id="4" name="Title 3"/>
          <p:cNvSpPr>
            <a:spLocks noGrp="1"/>
          </p:cNvSpPr>
          <p:nvPr>
            <p:ph type="title"/>
          </p:nvPr>
        </p:nvSpPr>
        <p:spPr>
          <a:xfrm>
            <a:off x="914400" y="457200"/>
            <a:ext cx="11201400" cy="1143000"/>
          </a:xfrm>
        </p:spPr>
        <p:txBody>
          <a:bodyPr/>
          <a:lstStyle/>
          <a:p>
            <a:r>
              <a:rPr lang="en-US"/>
              <a:t>Efficacité des interventions antitabagiques chez les patients atteints de cancer</a:t>
            </a:r>
          </a:p>
        </p:txBody>
      </p:sp>
    </p:spTree>
    <p:extLst>
      <p:ext uri="{BB962C8B-B14F-4D97-AF65-F5344CB8AC3E}">
        <p14:creationId xmlns:p14="http://schemas.microsoft.com/office/powerpoint/2010/main" val="112989055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77</a:t>
            </a:fld>
            <a:endParaRPr lang="uk-UA" dirty="0"/>
          </a:p>
        </p:txBody>
      </p:sp>
      <p:sp>
        <p:nvSpPr>
          <p:cNvPr id="3" name="Text Placeholder 2"/>
          <p:cNvSpPr>
            <a:spLocks noGrp="1"/>
          </p:cNvSpPr>
          <p:nvPr>
            <p:ph type="body" idx="1"/>
          </p:nvPr>
        </p:nvSpPr>
        <p:spPr>
          <a:xfrm>
            <a:off x="914400" y="1828800"/>
            <a:ext cx="11201399" cy="6286500"/>
          </a:xfrm>
        </p:spPr>
        <p:txBody>
          <a:bodyPr/>
          <a:lstStyle/>
          <a:p>
            <a:pPr hangingPunct="1"/>
            <a:r>
              <a:rPr lang="en-US"/>
              <a:t>Trois études rapportant les divers effets des interventions antitabagiques ont été recensées :</a:t>
            </a:r>
          </a:p>
          <a:p>
            <a:pPr lvl="1">
              <a:lnSpc>
                <a:spcPts val="2800"/>
              </a:lnSpc>
            </a:pPr>
            <a:r>
              <a:rPr lang="en-US" sz="2400"/>
              <a:t>Un ECR américain effectué auprès de patients atteints d’un cancer nouvellement diagnostiqué a comparé l’efficacité d’un traitement basé sur les « meilleures pratiques » (associant du counseling sur l’abandon du tabagisme et une thérapie de remplacement de la nicotine) administré à l’hôpital et celle d’un traitement basé sur les « meilleures pratiques » renforcé par un sevrage progressif à l’aide d’une thérapie comportementale. On a constaté qu’après 6 mois, les taux de prévalence d’une abstinence de sept jours au sein des deux bras de traitement étaient de 32 % et que le sevrage progressif à l’aide d’une thérapie comportementale n’a pas amélioré les taux d’abstinence </a:t>
            </a:r>
            <a:r>
              <a:rPr lang="en-US" sz="2000"/>
              <a:t>(Ostroff et coll., 2014)</a:t>
            </a:r>
          </a:p>
          <a:p>
            <a:pPr lvl="1">
              <a:lnSpc>
                <a:spcPts val="2800"/>
              </a:lnSpc>
            </a:pPr>
            <a:r>
              <a:rPr lang="en-US" sz="2400"/>
              <a:t>Un ECR mené auprès de survivants d’un cancer colorectal en Australie n’a trouvé aucune différence significative entre les patients ayant reçu des conseils relatifs à la santé par téléphone et ceux ayant reçu les soins habituels en matière de comportements liés au tabagisme, bien que l’intervention ait été efficace pour améliorer d’autres habitudes de vie </a:t>
            </a:r>
            <a:r>
              <a:rPr lang="en-US" sz="2000"/>
              <a:t>(Hawkes et coll., 2013)</a:t>
            </a:r>
          </a:p>
        </p:txBody>
      </p:sp>
      <p:sp>
        <p:nvSpPr>
          <p:cNvPr id="4" name="Title 3"/>
          <p:cNvSpPr>
            <a:spLocks noGrp="1"/>
          </p:cNvSpPr>
          <p:nvPr>
            <p:ph type="title"/>
          </p:nvPr>
        </p:nvSpPr>
        <p:spPr>
          <a:xfrm>
            <a:off x="914400" y="457200"/>
            <a:ext cx="11201400" cy="1143000"/>
          </a:xfrm>
        </p:spPr>
        <p:txBody>
          <a:bodyPr/>
          <a:lstStyle/>
          <a:p>
            <a:r>
              <a:rPr lang="en-US"/>
              <a:t>Efficacité des interventions antitabagiques chez les patients atteints de cancer</a:t>
            </a:r>
          </a:p>
        </p:txBody>
      </p:sp>
    </p:spTree>
    <p:extLst>
      <p:ext uri="{BB962C8B-B14F-4D97-AF65-F5344CB8AC3E}">
        <p14:creationId xmlns:p14="http://schemas.microsoft.com/office/powerpoint/2010/main" val="920259375"/>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78</a:t>
            </a:fld>
            <a:endParaRPr lang="uk-UA" dirty="0"/>
          </a:p>
        </p:txBody>
      </p:sp>
      <p:sp>
        <p:nvSpPr>
          <p:cNvPr id="3" name="Text Placeholder 2"/>
          <p:cNvSpPr>
            <a:spLocks noGrp="1"/>
          </p:cNvSpPr>
          <p:nvPr>
            <p:ph type="body" idx="1"/>
          </p:nvPr>
        </p:nvSpPr>
        <p:spPr>
          <a:xfrm>
            <a:off x="914401" y="1828800"/>
            <a:ext cx="9934413" cy="6286500"/>
          </a:xfrm>
        </p:spPr>
        <p:txBody>
          <a:bodyPr/>
          <a:lstStyle/>
          <a:p>
            <a:pPr hangingPunct="1"/>
            <a:r>
              <a:rPr lang="en-US"/>
              <a:t>Trois études rapportant les divers effets des interventions antitabagiques ont été recensées :</a:t>
            </a:r>
          </a:p>
          <a:p>
            <a:pPr lvl="1">
              <a:lnSpc>
                <a:spcPts val="3000"/>
              </a:lnSpc>
            </a:pPr>
            <a:r>
              <a:rPr lang="en-US" sz="2400"/>
              <a:t>Un examen systématique ayant évalué les programmes d’abandon du tabagisme chez les patients atteints d’un cancer du poumon a conclu qu’en l’absence d’ECR, on ne dispose pas de suffisamment de données probantes pour déterminer si les interventions sont efficaces et si un programme est plus efficace qu’un autre </a:t>
            </a:r>
            <a:r>
              <a:rPr lang="en-US" sz="2000"/>
              <a:t>(Zeng et coll., 2015)</a:t>
            </a:r>
          </a:p>
        </p:txBody>
      </p:sp>
      <p:sp>
        <p:nvSpPr>
          <p:cNvPr id="4" name="Title 3"/>
          <p:cNvSpPr>
            <a:spLocks noGrp="1"/>
          </p:cNvSpPr>
          <p:nvPr>
            <p:ph type="title"/>
          </p:nvPr>
        </p:nvSpPr>
        <p:spPr>
          <a:xfrm>
            <a:off x="914400" y="457200"/>
            <a:ext cx="11201400" cy="1143000"/>
          </a:xfrm>
        </p:spPr>
        <p:txBody>
          <a:bodyPr/>
          <a:lstStyle/>
          <a:p>
            <a:r>
              <a:rPr lang="en-US"/>
              <a:t>Efficacité des interventions antitabagiques chez les patients atteints de cancer</a:t>
            </a:r>
          </a:p>
        </p:txBody>
      </p:sp>
    </p:spTree>
    <p:extLst>
      <p:ext uri="{BB962C8B-B14F-4D97-AF65-F5344CB8AC3E}">
        <p14:creationId xmlns:p14="http://schemas.microsoft.com/office/powerpoint/2010/main" val="1728966589"/>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79</a:t>
            </a:fld>
            <a:endParaRPr lang="uk-UA" dirty="0"/>
          </a:p>
        </p:txBody>
      </p:sp>
      <p:sp>
        <p:nvSpPr>
          <p:cNvPr id="3" name="Text Placeholder 2"/>
          <p:cNvSpPr>
            <a:spLocks noGrp="1"/>
          </p:cNvSpPr>
          <p:nvPr>
            <p:ph type="body" idx="1"/>
          </p:nvPr>
        </p:nvSpPr>
        <p:spPr>
          <a:xfrm>
            <a:off x="914401" y="1828800"/>
            <a:ext cx="8338087" cy="6286500"/>
          </a:xfrm>
        </p:spPr>
        <p:txBody>
          <a:bodyPr/>
          <a:lstStyle/>
          <a:p>
            <a:pPr hangingPunct="1"/>
            <a:r>
              <a:rPr lang="en-US"/>
              <a:t>Le diagnostic et le traitement du cancer ne sont pas souvent reconnus par les professionnels de la santé comme des moments propices à la formation au cours desquels on peut mettre en œuvre des interventions antitabagiques. </a:t>
            </a:r>
            <a:r>
              <a:rPr lang="en-US" sz="2000"/>
              <a:t>(Weaver et coll., 2012; Simmons et coll., 2009; Gritz et coll., 2006)</a:t>
            </a:r>
          </a:p>
        </p:txBody>
      </p:sp>
      <p:sp>
        <p:nvSpPr>
          <p:cNvPr id="4" name="Title 3"/>
          <p:cNvSpPr>
            <a:spLocks noGrp="1"/>
          </p:cNvSpPr>
          <p:nvPr>
            <p:ph type="title"/>
          </p:nvPr>
        </p:nvSpPr>
        <p:spPr>
          <a:xfrm>
            <a:off x="914400" y="457200"/>
            <a:ext cx="11201400" cy="1143000"/>
          </a:xfrm>
        </p:spPr>
        <p:txBody>
          <a:bodyPr/>
          <a:lstStyle/>
          <a:p>
            <a:r>
              <a:rPr lang="en-US"/>
              <a:t>Modèles de pratique clinique et formation </a:t>
            </a:r>
            <a:br>
              <a:rPr lang="en-US"/>
            </a:br>
            <a:r>
              <a:rPr lang="en-US"/>
              <a:t>sur l’abandon du tabagisme </a:t>
            </a:r>
          </a:p>
        </p:txBody>
      </p:sp>
    </p:spTree>
    <p:extLst>
      <p:ext uri="{BB962C8B-B14F-4D97-AF65-F5344CB8AC3E}">
        <p14:creationId xmlns:p14="http://schemas.microsoft.com/office/powerpoint/2010/main" val="968537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 contient cette ressource?</a:t>
            </a:r>
          </a:p>
        </p:txBody>
      </p:sp>
    </p:spTree>
    <p:extLst>
      <p:ext uri="{BB962C8B-B14F-4D97-AF65-F5344CB8AC3E}">
        <p14:creationId xmlns:p14="http://schemas.microsoft.com/office/powerpoint/2010/main" val="1350725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80</a:t>
            </a:fld>
            <a:endParaRPr lang="uk-UA" dirty="0"/>
          </a:p>
        </p:txBody>
      </p:sp>
      <p:sp>
        <p:nvSpPr>
          <p:cNvPr id="3" name="Text Placeholder 2"/>
          <p:cNvSpPr>
            <a:spLocks noGrp="1"/>
          </p:cNvSpPr>
          <p:nvPr>
            <p:ph type="body" idx="1"/>
          </p:nvPr>
        </p:nvSpPr>
        <p:spPr>
          <a:xfrm>
            <a:off x="914401" y="1828800"/>
            <a:ext cx="10507850" cy="6286500"/>
          </a:xfrm>
        </p:spPr>
        <p:txBody>
          <a:bodyPr/>
          <a:lstStyle/>
          <a:p>
            <a:pPr hangingPunct="1"/>
            <a:r>
              <a:rPr lang="en-US"/>
              <a:t>Étonnamment, peu d’oncologues et de professionnels des soins contre le cancer discutent de l’usage du tabac avec leurs patients, et les services d’abandon du tabagisme et de prévention des rechutes sont rarement offerts dans les établissements de soins oncologiques au Canada. </a:t>
            </a:r>
            <a:r>
              <a:rPr lang="en-US" sz="2000"/>
              <a:t>(PCCC, 2016)</a:t>
            </a:r>
          </a:p>
          <a:p>
            <a:pPr lvl="1">
              <a:lnSpc>
                <a:spcPts val="2800"/>
              </a:lnSpc>
            </a:pPr>
            <a:r>
              <a:rPr lang="en-US" sz="2200"/>
              <a:t>Un certain nombre de raisons expliquent ce problème dans le système de lutte contre le cancer : la croyance selon laquelle il est « trop tard » pour cesser de fumer une fois que le patient a reçu un diagnostic de cancer; le fait que le sujet peut causer un sentiment de « blâme » ou de « honte » chez les patients qui fument ou qui ont déjà fumé; le fait que les patients atteints de cancer se sentent souvent déjà dépassés, donc cesser de fumer peut être un facteur de stress supplémentaire; le faible niveau de confiance à l’égard de l’efficacité du counseling comme traitement antitabagique parmi les cliniciens (p. ex., ils ne savent pas comment aborder le sujet avec leurs patients); et les présomptions voulant que la prestation des services d’aide à l’abandon du tabagisme relève du rôle d’un autre organisme ou d’une autre personne. </a:t>
            </a:r>
          </a:p>
        </p:txBody>
      </p:sp>
      <p:sp>
        <p:nvSpPr>
          <p:cNvPr id="4" name="Title 3"/>
          <p:cNvSpPr>
            <a:spLocks noGrp="1"/>
          </p:cNvSpPr>
          <p:nvPr>
            <p:ph type="title"/>
          </p:nvPr>
        </p:nvSpPr>
        <p:spPr>
          <a:xfrm>
            <a:off x="914400" y="457200"/>
            <a:ext cx="11201400" cy="1143000"/>
          </a:xfrm>
        </p:spPr>
        <p:txBody>
          <a:bodyPr/>
          <a:lstStyle/>
          <a:p>
            <a:r>
              <a:rPr lang="en-US"/>
              <a:t>Modèles de pratique clinique et formation </a:t>
            </a:r>
            <a:br>
              <a:rPr lang="en-US"/>
            </a:br>
            <a:r>
              <a:rPr lang="en-US"/>
              <a:t>sur l’abandon du tabagisme</a:t>
            </a:r>
          </a:p>
        </p:txBody>
      </p:sp>
    </p:spTree>
    <p:extLst>
      <p:ext uri="{BB962C8B-B14F-4D97-AF65-F5344CB8AC3E}">
        <p14:creationId xmlns:p14="http://schemas.microsoft.com/office/powerpoint/2010/main" val="1878389378"/>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81</a:t>
            </a:fld>
            <a:endParaRPr lang="uk-UA" dirty="0"/>
          </a:p>
        </p:txBody>
      </p:sp>
      <p:sp>
        <p:nvSpPr>
          <p:cNvPr id="3" name="Text Placeholder 2"/>
          <p:cNvSpPr>
            <a:spLocks noGrp="1"/>
          </p:cNvSpPr>
          <p:nvPr>
            <p:ph type="body" idx="1"/>
          </p:nvPr>
        </p:nvSpPr>
        <p:spPr>
          <a:xfrm>
            <a:off x="914401" y="1828800"/>
            <a:ext cx="10835640" cy="6286500"/>
          </a:xfrm>
        </p:spPr>
        <p:txBody>
          <a:bodyPr/>
          <a:lstStyle/>
          <a:p>
            <a:pPr hangingPunct="1"/>
            <a:r>
              <a:rPr lang="en-US"/>
              <a:t>Les établissements de soins oncologiques sont bien adaptés pour fournir des conseils spécialisés pour aider les patients atteints de cancer à cesser de fumer </a:t>
            </a:r>
            <a:r>
              <a:rPr lang="en-US" sz="2000"/>
              <a:t>(Graham et coll., 2014)</a:t>
            </a:r>
          </a:p>
        </p:txBody>
      </p:sp>
      <p:sp>
        <p:nvSpPr>
          <p:cNvPr id="4" name="Title 3"/>
          <p:cNvSpPr>
            <a:spLocks noGrp="1"/>
          </p:cNvSpPr>
          <p:nvPr>
            <p:ph type="title"/>
          </p:nvPr>
        </p:nvSpPr>
        <p:spPr>
          <a:xfrm>
            <a:off x="914400" y="457200"/>
            <a:ext cx="11201400" cy="1143000"/>
          </a:xfrm>
        </p:spPr>
        <p:txBody>
          <a:bodyPr/>
          <a:lstStyle/>
          <a:p>
            <a:r>
              <a:rPr lang="en-US"/>
              <a:t>Modèles de pratique clinique et formation </a:t>
            </a:r>
            <a:br>
              <a:rPr lang="en-US"/>
            </a:br>
            <a:r>
              <a:rPr lang="en-US"/>
              <a:t>sur l’abandon du tabagisme </a:t>
            </a:r>
          </a:p>
        </p:txBody>
      </p:sp>
    </p:spTree>
    <p:extLst>
      <p:ext uri="{BB962C8B-B14F-4D97-AF65-F5344CB8AC3E}">
        <p14:creationId xmlns:p14="http://schemas.microsoft.com/office/powerpoint/2010/main" val="567854253"/>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82</a:t>
            </a:fld>
            <a:endParaRPr lang="uk-UA" dirty="0"/>
          </a:p>
        </p:txBody>
      </p:sp>
      <p:sp>
        <p:nvSpPr>
          <p:cNvPr id="3" name="Text Placeholder 2"/>
          <p:cNvSpPr>
            <a:spLocks noGrp="1"/>
          </p:cNvSpPr>
          <p:nvPr>
            <p:ph type="body" idx="1"/>
          </p:nvPr>
        </p:nvSpPr>
        <p:spPr>
          <a:xfrm>
            <a:off x="914401" y="1828800"/>
            <a:ext cx="9918914" cy="6286500"/>
          </a:xfrm>
        </p:spPr>
        <p:txBody>
          <a:bodyPr/>
          <a:lstStyle/>
          <a:p>
            <a:pPr hangingPunct="1"/>
            <a:r>
              <a:rPr lang="en-US"/>
              <a:t>Une enquête menée auprès des membres de l’International Association for the Study of Lung Cancer a révélé que lors de la visite initiale, 90 % des médecins ont questionné les patients sur leur usage du tabac, 81 % ont conseillé aux patients de cesser de fumer, mais seulement 40 % ont discuté des options pharmacologiques; 39 % ont fourni un service d’aide à l’abandon du tabagisme, mais peu ont abordé le sujet du tabac lors du suivi. Au total, 58 % de ces médecins ont fait preuve de pessimisme quant à leur capacité à aider les patients à cesser de fumer et 67 % ont exprimé leur préoccupation quant à la résistance du patient au traitement. Seuls 33 % se sentaient adéquatement formés pour fournir des interventions antitabagiques </a:t>
            </a:r>
            <a:r>
              <a:rPr lang="en-US" sz="2000"/>
              <a:t>(Warren et coll., 2013 *Practice patterns)</a:t>
            </a:r>
            <a:endParaRPr lang="en-US"/>
          </a:p>
        </p:txBody>
      </p:sp>
      <p:sp>
        <p:nvSpPr>
          <p:cNvPr id="4" name="Title 3"/>
          <p:cNvSpPr>
            <a:spLocks noGrp="1"/>
          </p:cNvSpPr>
          <p:nvPr>
            <p:ph type="title"/>
          </p:nvPr>
        </p:nvSpPr>
        <p:spPr>
          <a:xfrm>
            <a:off x="914400" y="457200"/>
            <a:ext cx="11201400" cy="1143000"/>
          </a:xfrm>
        </p:spPr>
        <p:txBody>
          <a:bodyPr/>
          <a:lstStyle/>
          <a:p>
            <a:r>
              <a:rPr lang="en-US"/>
              <a:t>Modèles de pratique clinique et formation </a:t>
            </a:r>
            <a:br>
              <a:rPr lang="en-US"/>
            </a:br>
            <a:r>
              <a:rPr lang="en-US"/>
              <a:t>sur l’abandon du tabagisme </a:t>
            </a:r>
          </a:p>
        </p:txBody>
      </p:sp>
    </p:spTree>
    <p:extLst>
      <p:ext uri="{BB962C8B-B14F-4D97-AF65-F5344CB8AC3E}">
        <p14:creationId xmlns:p14="http://schemas.microsoft.com/office/powerpoint/2010/main" val="222950865"/>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83</a:t>
            </a:fld>
            <a:endParaRPr lang="uk-UA" dirty="0"/>
          </a:p>
        </p:txBody>
      </p:sp>
      <p:sp>
        <p:nvSpPr>
          <p:cNvPr id="3" name="Text Placeholder 2"/>
          <p:cNvSpPr>
            <a:spLocks noGrp="1"/>
          </p:cNvSpPr>
          <p:nvPr>
            <p:ph type="body" idx="1"/>
          </p:nvPr>
        </p:nvSpPr>
        <p:spPr>
          <a:xfrm>
            <a:off x="914401" y="1828800"/>
            <a:ext cx="8369084" cy="6286500"/>
          </a:xfrm>
        </p:spPr>
        <p:txBody>
          <a:bodyPr/>
          <a:lstStyle/>
          <a:p>
            <a:pPr hangingPunct="1"/>
            <a:r>
              <a:rPr lang="en-US"/>
              <a:t>Une enquête menée auprès des membres de l’American Society for Clinical Oncology a rapporté des résultats similaires à ceux publiés par Warren et coll., 2013, confirmant que seulement 29 % des médecins indiquaient détenir une formation adéquate pour offrir des interventions antitabagiques </a:t>
            </a:r>
            <a:r>
              <a:rPr lang="en-US" sz="2000"/>
              <a:t>(Warren et coll., 2013 *Addressing tobacco)</a:t>
            </a:r>
          </a:p>
        </p:txBody>
      </p:sp>
      <p:sp>
        <p:nvSpPr>
          <p:cNvPr id="4" name="Title 3"/>
          <p:cNvSpPr>
            <a:spLocks noGrp="1"/>
          </p:cNvSpPr>
          <p:nvPr>
            <p:ph type="title"/>
          </p:nvPr>
        </p:nvSpPr>
        <p:spPr>
          <a:xfrm>
            <a:off x="914400" y="457200"/>
            <a:ext cx="11201400" cy="1143000"/>
          </a:xfrm>
        </p:spPr>
        <p:txBody>
          <a:bodyPr/>
          <a:lstStyle/>
          <a:p>
            <a:r>
              <a:rPr lang="en-US"/>
              <a:t>Modèles de pratique clinique et formation </a:t>
            </a:r>
            <a:br>
              <a:rPr lang="en-US"/>
            </a:br>
            <a:r>
              <a:rPr lang="en-US"/>
              <a:t>sur l’abandon du tabagisme </a:t>
            </a:r>
          </a:p>
        </p:txBody>
      </p:sp>
    </p:spTree>
    <p:extLst>
      <p:ext uri="{BB962C8B-B14F-4D97-AF65-F5344CB8AC3E}">
        <p14:creationId xmlns:p14="http://schemas.microsoft.com/office/powerpoint/2010/main" val="1679771999"/>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720435" y="5800437"/>
            <a:ext cx="3306619" cy="230909"/>
          </a:xfrm>
          <a:prstGeom prst="rect">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3805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9</a:t>
            </a:fld>
            <a:endParaRPr lang="uk-UA"/>
          </a:p>
        </p:txBody>
      </p:sp>
      <p:sp>
        <p:nvSpPr>
          <p:cNvPr id="3" name="Text Placeholder 2"/>
          <p:cNvSpPr>
            <a:spLocks noGrp="1"/>
          </p:cNvSpPr>
          <p:nvPr>
            <p:ph type="body" idx="1"/>
          </p:nvPr>
        </p:nvSpPr>
        <p:spPr>
          <a:xfrm>
            <a:off x="914401" y="1828800"/>
            <a:ext cx="9571511" cy="6286500"/>
          </a:xfrm>
        </p:spPr>
        <p:txBody>
          <a:bodyPr/>
          <a:lstStyle/>
          <a:p>
            <a:pPr marL="0" indent="0">
              <a:buNone/>
            </a:pPr>
            <a:r>
              <a:rPr lang="en-US" b="1"/>
              <a:t>Cette ressource comprend : </a:t>
            </a:r>
          </a:p>
          <a:p>
            <a:r>
              <a:rPr lang="en-US"/>
              <a:t>Des diapositives présentant les principales données probantes issues de la littérature grise et de la documentation évaluée par les pairs concernant les répercussions de la poursuite du tabagisme chez les patients atteints de cancer</a:t>
            </a:r>
          </a:p>
          <a:p>
            <a:r>
              <a:rPr lang="en-US"/>
              <a:t>Chaque diapositive résume les principales conclusions accompagnées de courtes citations, faciles à copier et </a:t>
            </a:r>
            <a:br>
              <a:rPr lang="en-US"/>
            </a:br>
            <a:r>
              <a:rPr lang="en-US"/>
              <a:t>à coller</a:t>
            </a:r>
          </a:p>
          <a:p>
            <a:r>
              <a:rPr lang="en-US"/>
              <a:t>La section de notes au bas de chaque diapositive contient les citations complètes relatives à chaque conclusion présentée (format facile à copier et à coller)</a:t>
            </a:r>
          </a:p>
        </p:txBody>
      </p:sp>
      <p:sp>
        <p:nvSpPr>
          <p:cNvPr id="4" name="Title 3"/>
          <p:cNvSpPr>
            <a:spLocks noGrp="1"/>
          </p:cNvSpPr>
          <p:nvPr>
            <p:ph type="title"/>
          </p:nvPr>
        </p:nvSpPr>
        <p:spPr/>
        <p:txBody>
          <a:bodyPr/>
          <a:lstStyle/>
          <a:p>
            <a:r>
              <a:rPr lang="en-US"/>
              <a:t>Que contient cette ressource?</a:t>
            </a:r>
          </a:p>
        </p:txBody>
      </p:sp>
    </p:spTree>
    <p:extLst>
      <p:ext uri="{BB962C8B-B14F-4D97-AF65-F5344CB8AC3E}">
        <p14:creationId xmlns:p14="http://schemas.microsoft.com/office/powerpoint/2010/main" val="27381363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41">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57A4"/>
      </a:hlink>
      <a:folHlink>
        <a:srgbClr val="0057A4"/>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3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57A4"/>
      </a:hlink>
      <a:folHlink>
        <a:srgbClr val="0057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7361</Words>
  <Application>Microsoft Office PowerPoint</Application>
  <PresentationFormat>Custom</PresentationFormat>
  <Paragraphs>657</Paragraphs>
  <Slides>84</Slides>
  <Notes>64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84</vt:i4>
      </vt:variant>
    </vt:vector>
  </HeadingPairs>
  <TitlesOfParts>
    <vt:vector size="93" baseType="lpstr">
      <vt:lpstr>MS PGothic</vt:lpstr>
      <vt:lpstr>MS PGothic</vt:lpstr>
      <vt:lpstr>Arial</vt:lpstr>
      <vt:lpstr>Calibri</vt:lpstr>
      <vt:lpstr>Calibri</vt:lpstr>
      <vt:lpstr>Helvetica Light</vt:lpstr>
      <vt:lpstr>Helvetica Neue</vt:lpstr>
      <vt:lpstr>White</vt:lpstr>
      <vt:lpstr>Custom Design</vt:lpstr>
      <vt:lpstr>Principales données probantes issues de la littérature grise et de la documentation évaluée par les pairs concernant l’abandon du tabagisme chez  les patients atteints de cancer </vt:lpstr>
      <vt:lpstr>Table des matières</vt:lpstr>
      <vt:lpstr>PowerPoint Presentation</vt:lpstr>
      <vt:lpstr>Pourquoi cette ressource est-elle importante?</vt:lpstr>
      <vt:lpstr>Pourquoi cette ressource est-elle importante?</vt:lpstr>
      <vt:lpstr>Pourquoi cette ressource est-elle importante?</vt:lpstr>
      <vt:lpstr>Pourquoi cette ressource est-elle importante?</vt:lpstr>
      <vt:lpstr>Que contient cette ressource?</vt:lpstr>
      <vt:lpstr>Que contient cette ressource?</vt:lpstr>
      <vt:lpstr>Comment utiliser cette ressource?</vt:lpstr>
      <vt:lpstr>Comment utiliser cette ressource?</vt:lpstr>
      <vt:lpstr>Ressources portant sur l’abandon du tabagisme  au sein des systèmes de lutte contre le cancer</vt:lpstr>
      <vt:lpstr>Comment utiliser cette ressource?</vt:lpstr>
      <vt:lpstr>Méthodes</vt:lpstr>
      <vt:lpstr>Méthodes</vt:lpstr>
      <vt:lpstr>Méthodes</vt:lpstr>
      <vt:lpstr>Méthodes</vt:lpstr>
      <vt:lpstr>Diagramme de flux de données PRISMA</vt:lpstr>
      <vt:lpstr>Résultats</vt:lpstr>
      <vt:lpstr>Portée et limites</vt:lpstr>
      <vt:lpstr>Conclusions  des principales données  probantes</vt:lpstr>
      <vt:lpstr>Prévalence</vt:lpstr>
      <vt:lpstr>Prévalence</vt:lpstr>
      <vt:lpstr>Répercussions de la poursuite du tabagisme</vt:lpstr>
      <vt:lpstr>Répercussions de la poursuite du tabagisme</vt:lpstr>
      <vt:lpstr>Répercussions de la poursuite du tabagisme</vt:lpstr>
      <vt:lpstr>Mortalité</vt:lpstr>
      <vt:lpstr>Interventions antitabagiques chez les patients atteints de cancer</vt:lpstr>
      <vt:lpstr>Citation suggérée</vt:lpstr>
      <vt:lpstr>Bibliographie</vt:lpstr>
      <vt:lpstr>Bibliographie (bases de données électroniques)</vt:lpstr>
      <vt:lpstr>Bibliographie (bases de données électroniques)</vt:lpstr>
      <vt:lpstr>Bibliographie (bases de données électroniques)</vt:lpstr>
      <vt:lpstr>Bibliographie (littérature grise)</vt:lpstr>
      <vt:lpstr>Bibliographie (littérature grise)</vt:lpstr>
      <vt:lpstr>Bibliographie (littérature grise)</vt:lpstr>
      <vt:lpstr>Bibliographie (littérature grise)</vt:lpstr>
      <vt:lpstr>Annexe : Principales données probantes classées par thème</vt:lpstr>
      <vt:lpstr>Interprétation des données probantes</vt:lpstr>
      <vt:lpstr>Thèmes des principales données probantes</vt:lpstr>
      <vt:lpstr>Thèmes des principales données probantes (suite)</vt:lpstr>
      <vt:lpstr>Principales données probantes : Usage du tabac  chez les patients atteints de cancer</vt:lpstr>
      <vt:lpstr>Prévalence</vt:lpstr>
      <vt:lpstr>Prévalence</vt:lpstr>
      <vt:lpstr>Poursuite du tabagisme après le diagnostic</vt:lpstr>
      <vt:lpstr>Poursuite du tabagisme après le diagnostic</vt:lpstr>
      <vt:lpstr>Poursuite du tabagisme après le diagnostic</vt:lpstr>
      <vt:lpstr>Rechute</vt:lpstr>
      <vt:lpstr>Principales données probantes : Répercussions  de la poursuite  ou de l’abandon  du tabagisme sur  le traitement  du cancer</vt:lpstr>
      <vt:lpstr>Radiothérapie</vt:lpstr>
      <vt:lpstr>Chimiothérapie </vt:lpstr>
      <vt:lpstr>Chirurgie</vt:lpstr>
      <vt:lpstr>Chirurgie</vt:lpstr>
      <vt:lpstr>Chirurgie</vt:lpstr>
      <vt:lpstr>Pharmacothérapie</vt:lpstr>
      <vt:lpstr>Autre</vt:lpstr>
      <vt:lpstr>Principales données probantes : Répercussions  de la poursuite  ou de l’abandon  du tabagisme sur les résultats en matière de santé</vt:lpstr>
      <vt:lpstr>Récidive du cancer</vt:lpstr>
      <vt:lpstr>Récidive du cancer</vt:lpstr>
      <vt:lpstr>Deuxième cancer primaire</vt:lpstr>
      <vt:lpstr>Mortalité</vt:lpstr>
      <vt:lpstr>Mortalité</vt:lpstr>
      <vt:lpstr>Survie</vt:lpstr>
      <vt:lpstr>Survie</vt:lpstr>
      <vt:lpstr>Survie</vt:lpstr>
      <vt:lpstr>Principales données probantes : Répercussions  de la poursuite  ou de l’abandon  du tabagisme sur  la qualité de vie</vt:lpstr>
      <vt:lpstr>Patients atteints de cancer en phase postopératoire</vt:lpstr>
      <vt:lpstr>Survie au cancer</vt:lpstr>
      <vt:lpstr>Survie au cancer</vt:lpstr>
      <vt:lpstr>Principales données probantes : Interventions antitabagiques  chez les patients atteints de cancer</vt:lpstr>
      <vt:lpstr>Interventions antitabagiques chez les patients  atteints de cancer</vt:lpstr>
      <vt:lpstr>Interventions antitabagiques chez les patients  atteints de cancer</vt:lpstr>
      <vt:lpstr>Interventions antitabagiques chez les patients  atteints de cancer</vt:lpstr>
      <vt:lpstr>Utilisation d’aides antitabagiques par les patients  atteints de cancer</vt:lpstr>
      <vt:lpstr>Efficacité des interventions antitabagiques chez les patients atteints de cancer</vt:lpstr>
      <vt:lpstr>Efficacité des interventions antitabagiques chez les patients atteints de cancer</vt:lpstr>
      <vt:lpstr>Efficacité des interventions antitabagiques chez les patients atteints de cancer</vt:lpstr>
      <vt:lpstr>Efficacité des interventions antitabagiques chez les patients atteints de cancer</vt:lpstr>
      <vt:lpstr>Modèles de pratique clinique et formation  sur l’abandon du tabagisme </vt:lpstr>
      <vt:lpstr>Modèles de pratique clinique et formation  sur l’abandon du tabagisme</vt:lpstr>
      <vt:lpstr>Modèles de pratique clinique et formation  sur l’abandon du tabagisme </vt:lpstr>
      <vt:lpstr>Modèles de pratique clinique et formation  sur l’abandon du tabagisme </vt:lpstr>
      <vt:lpstr>Modèles de pratique clinique et formation  sur l’abandon du tabagisme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McDonald</dc:creator>
  <cp:lastModifiedBy>Catherine Jan</cp:lastModifiedBy>
  <cp:revision>138</cp:revision>
  <dcterms:modified xsi:type="dcterms:W3CDTF">2018-11-28T16:08:41Z</dcterms:modified>
</cp:coreProperties>
</file>