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378" r:id="rId2"/>
    <p:sldId id="377" r:id="rId3"/>
    <p:sldId id="382" r:id="rId4"/>
    <p:sldId id="380" r:id="rId5"/>
    <p:sldId id="381" r:id="rId6"/>
    <p:sldId id="383" r:id="rId7"/>
    <p:sldId id="384" r:id="rId8"/>
    <p:sldId id="385" r:id="rId9"/>
    <p:sldId id="389" r:id="rId10"/>
    <p:sldId id="387" r:id="rId11"/>
    <p:sldId id="388" r:id="rId12"/>
    <p:sldId id="390" r:id="rId13"/>
    <p:sldId id="391" r:id="rId14"/>
    <p:sldId id="393" r:id="rId15"/>
    <p:sldId id="394" r:id="rId16"/>
    <p:sldId id="395" r:id="rId17"/>
    <p:sldId id="396" r:id="rId18"/>
    <p:sldId id="397" r:id="rId19"/>
    <p:sldId id="399" r:id="rId20"/>
    <p:sldId id="398" r:id="rId21"/>
    <p:sldId id="400" r:id="rId22"/>
    <p:sldId id="404" r:id="rId23"/>
    <p:sldId id="405" r:id="rId24"/>
    <p:sldId id="40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656B"/>
    <a:srgbClr val="25408F"/>
    <a:srgbClr val="003DBD"/>
    <a:srgbClr val="55B1AD"/>
    <a:srgbClr val="A1CC3A"/>
    <a:srgbClr val="0067B1"/>
    <a:srgbClr val="FA8D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40" autoAdjust="0"/>
    <p:restoredTop sz="71772" autoAdjust="0"/>
  </p:normalViewPr>
  <p:slideViewPr>
    <p:cSldViewPr>
      <p:cViewPr varScale="1">
        <p:scale>
          <a:sx n="64" d="100"/>
          <a:sy n="64" d="100"/>
        </p:scale>
        <p:origin x="2314" y="58"/>
      </p:cViewPr>
      <p:guideLst>
        <p:guide orient="horz" pos="2160"/>
        <p:guide pos="2880"/>
      </p:guideLst>
    </p:cSldViewPr>
  </p:slideViewPr>
  <p:notesTextViewPr>
    <p:cViewPr>
      <p:scale>
        <a:sx n="100" d="100"/>
        <a:sy n="100" d="100"/>
      </p:scale>
      <p:origin x="0" y="0"/>
    </p:cViewPr>
  </p:notesTextViewPr>
  <p:notesViewPr>
    <p:cSldViewPr>
      <p:cViewPr varScale="1">
        <p:scale>
          <a:sx n="152" d="100"/>
          <a:sy n="152" d="100"/>
        </p:scale>
        <p:origin x="461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3B9963-2DFC-3B4A-B7E1-80FABBB511CE}" type="datetimeFigureOut">
              <a:rPr lang="en-US" smtClean="0"/>
              <a:t>11/7/2017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89A554-66F2-6A42-9411-CA6D33A3D10C}" type="slidenum">
              <a:rPr lang="en-US" smtClean="0"/>
              <a:t>‹#›</a:t>
            </a:fld>
            <a:endParaRPr lang="en-US"/>
          </a:p>
        </p:txBody>
      </p:sp>
    </p:spTree>
    <p:extLst>
      <p:ext uri="{BB962C8B-B14F-4D97-AF65-F5344CB8AC3E}">
        <p14:creationId xmlns:p14="http://schemas.microsoft.com/office/powerpoint/2010/main" val="1404131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C09823-C4D9-4E77-8428-95144E7A44EB}" type="datetimeFigureOut">
              <a:rPr lang="en-US" smtClean="0"/>
              <a:t>11/7/2017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983999-90EC-4307-9DF8-30C1AF0ABDD7}" type="slidenum">
              <a:rPr lang="en-US" smtClean="0"/>
              <a:t>‹#›</a:t>
            </a:fld>
            <a:endParaRPr lang="en-US"/>
          </a:p>
        </p:txBody>
      </p:sp>
    </p:spTree>
    <p:extLst>
      <p:ext uri="{BB962C8B-B14F-4D97-AF65-F5344CB8AC3E}">
        <p14:creationId xmlns:p14="http://schemas.microsoft.com/office/powerpoint/2010/main" val="2219292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digitalcommons.macalester.edu/poli_honors/4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hac-aspc.gc.ca/php-psp/ccph-cesp/glos-eng.php#evaluation"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www.phac-aspc.gc.ca/php-psp/ccph-cesp/glos-eng.php#evidence" TargetMode="External"/><Relationship Id="rId4" Type="http://schemas.openxmlformats.org/officeDocument/2006/relationships/hyperlink" Target="http://www.phac-aspc.gc.ca/php-psp/ccph-cesp/glos-eng.php#determinantsOfHealth"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83999-90EC-4307-9DF8-30C1AF0ABDD7}" type="slidenum">
              <a:rPr lang="en-US" smtClean="0"/>
              <a:t>1</a:t>
            </a:fld>
            <a:endParaRPr lang="en-US"/>
          </a:p>
        </p:txBody>
      </p:sp>
    </p:spTree>
    <p:extLst>
      <p:ext uri="{BB962C8B-B14F-4D97-AF65-F5344CB8AC3E}">
        <p14:creationId xmlns:p14="http://schemas.microsoft.com/office/powerpoint/2010/main" val="941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CA" sz="1200" b="1" i="0" kern="1200" dirty="0" smtClean="0">
                <a:solidFill>
                  <a:schemeClr val="tx1"/>
                </a:solidFill>
                <a:effectLst/>
                <a:latin typeface="+mn-lt"/>
                <a:ea typeface="+mn-ea"/>
                <a:cs typeface="+mn-cs"/>
              </a:rPr>
              <a:t>Source:</a:t>
            </a:r>
          </a:p>
          <a:p>
            <a:r>
              <a:rPr lang="en-CA" sz="1200" b="0" dirty="0" err="1" smtClean="0"/>
              <a:t>Worman</a:t>
            </a:r>
            <a:r>
              <a:rPr lang="en-CA" sz="1200" b="0" dirty="0" smtClean="0"/>
              <a:t>, Margaret, "</a:t>
            </a:r>
            <a:r>
              <a:rPr lang="en-CA" sz="1200" b="0" i="1" dirty="0" smtClean="0"/>
              <a:t>Responding to the Affordable Care Act: Health Insurance Exchange Policy Diffusion</a:t>
            </a:r>
            <a:r>
              <a:rPr lang="en-CA" sz="1200" b="0" dirty="0" smtClean="0"/>
              <a:t>" (2013). Honors Projects. Paper 40. </a:t>
            </a:r>
          </a:p>
          <a:p>
            <a:r>
              <a:rPr lang="en-CA" sz="1200" b="0" dirty="0" smtClean="0">
                <a:hlinkClick r:id="rId3"/>
              </a:rPr>
              <a:t>http://digitalcommons.macalester.edu/poli_honors/40</a:t>
            </a:r>
            <a:r>
              <a:rPr lang="en-CA" sz="1200" b="0" dirty="0" smtClean="0"/>
              <a:t> </a:t>
            </a:r>
            <a:endParaRPr lang="en-CA" sz="1200" b="0" i="0" kern="1200" dirty="0" smtClean="0">
              <a:solidFill>
                <a:schemeClr val="tx1"/>
              </a:solidFill>
              <a:effectLst/>
              <a:latin typeface="+mn-lt"/>
              <a:ea typeface="+mn-ea"/>
              <a:cs typeface="+mn-cs"/>
            </a:endParaRPr>
          </a:p>
          <a:p>
            <a:endParaRPr lang="en-CA" sz="1200" b="0" i="0" kern="1200" dirty="0" smtClean="0">
              <a:solidFill>
                <a:schemeClr val="tx1"/>
              </a:solidFill>
              <a:effectLst/>
              <a:latin typeface="+mn-lt"/>
              <a:ea typeface="+mn-ea"/>
              <a:cs typeface="+mn-cs"/>
            </a:endParaRPr>
          </a:p>
          <a:p>
            <a:r>
              <a:rPr lang="en-CA" sz="1200" b="1" i="0" kern="1200" dirty="0" smtClean="0">
                <a:solidFill>
                  <a:schemeClr val="tx1"/>
                </a:solidFill>
                <a:effectLst/>
                <a:latin typeface="+mn-lt"/>
                <a:ea typeface="+mn-ea"/>
                <a:cs typeface="+mn-cs"/>
              </a:rPr>
              <a:t>Speaking Notes:</a:t>
            </a:r>
          </a:p>
          <a:p>
            <a:r>
              <a:rPr lang="en-US" sz="1200" kern="1200" dirty="0" smtClean="0">
                <a:solidFill>
                  <a:schemeClr val="tx1"/>
                </a:solidFill>
                <a:effectLst/>
                <a:latin typeface="+mn-lt"/>
                <a:ea typeface="+mn-ea"/>
                <a:cs typeface="+mn-cs"/>
              </a:rPr>
              <a:t>Policies that support population health are often developed in one jurisdiction by learning from what has worked well in another. </a:t>
            </a:r>
            <a:endParaRPr lang="en-CA" sz="1200" b="0" i="0" kern="1200" dirty="0" smtClean="0">
              <a:solidFill>
                <a:schemeClr val="tx1"/>
              </a:solidFill>
              <a:effectLst/>
              <a:latin typeface="+mn-lt"/>
              <a:ea typeface="+mn-ea"/>
              <a:cs typeface="+mn-cs"/>
            </a:endParaRPr>
          </a:p>
          <a:p>
            <a:endParaRPr lang="en-CA" sz="1200" b="0" i="0" kern="1200" dirty="0" smtClean="0">
              <a:solidFill>
                <a:schemeClr val="tx1"/>
              </a:solidFill>
              <a:effectLst/>
              <a:latin typeface="+mn-lt"/>
              <a:ea typeface="+mn-ea"/>
              <a:cs typeface="+mn-cs"/>
            </a:endParaRPr>
          </a:p>
          <a:p>
            <a:r>
              <a:rPr lang="en-CA" sz="1200" b="1" i="0" kern="1200" dirty="0" smtClean="0">
                <a:solidFill>
                  <a:schemeClr val="tx1"/>
                </a:solidFill>
                <a:effectLst/>
                <a:latin typeface="+mn-lt"/>
                <a:ea typeface="+mn-ea"/>
                <a:cs typeface="+mn-cs"/>
              </a:rPr>
              <a:t>Background:</a:t>
            </a:r>
          </a:p>
          <a:p>
            <a:r>
              <a:rPr lang="en-CA" sz="1200" b="0" i="0" kern="1200" dirty="0" smtClean="0">
                <a:solidFill>
                  <a:schemeClr val="tx1"/>
                </a:solidFill>
                <a:effectLst/>
                <a:latin typeface="+mn-lt"/>
                <a:ea typeface="+mn-ea"/>
                <a:cs typeface="+mn-cs"/>
              </a:rPr>
              <a:t>Policy diffusion is about the movement of a policy across jurisdictional boundaries. In diffusion, decision makers 'learn' policy solutions and/or draw on others' experiences to evaluate the effectiveness and appropriateness of a public policy for their own jurisdiction. It can be more efficient for a jurisdiction to model themselves after others rather than to undertake the policy development cycle for each specific issue. </a:t>
            </a:r>
          </a:p>
          <a:p>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Several factors can influence the diffusion of policy, these include: </a:t>
            </a:r>
            <a:endParaRPr lang="en-CA" sz="1200" b="1" i="0" kern="1200" dirty="0" smtClean="0">
              <a:solidFill>
                <a:schemeClr val="tx1"/>
              </a:solidFill>
              <a:effectLst/>
              <a:latin typeface="+mn-lt"/>
              <a:ea typeface="+mn-ea"/>
              <a:cs typeface="+mn-cs"/>
            </a:endParaRPr>
          </a:p>
          <a:p>
            <a:pPr lvl="1"/>
            <a:r>
              <a:rPr lang="en-CA" sz="1200" b="1" i="0" kern="1200" dirty="0" smtClean="0">
                <a:solidFill>
                  <a:schemeClr val="tx1"/>
                </a:solidFill>
                <a:effectLst/>
                <a:latin typeface="+mn-lt"/>
                <a:ea typeface="+mn-ea"/>
                <a:cs typeface="+mn-cs"/>
              </a:rPr>
              <a:t>Geographic Proximity: </a:t>
            </a:r>
            <a:r>
              <a:rPr lang="en-CA" sz="1200" b="0" i="0" kern="1200" dirty="0" smtClean="0">
                <a:solidFill>
                  <a:schemeClr val="tx1"/>
                </a:solidFill>
                <a:effectLst/>
                <a:latin typeface="+mn-lt"/>
                <a:ea typeface="+mn-ea"/>
                <a:cs typeface="+mn-cs"/>
              </a:rPr>
              <a:t>Existence of a public policy in nearby cities or provinces/territories provides a model upon which officials can draw and can make the enactment of the policy more likely</a:t>
            </a:r>
          </a:p>
          <a:p>
            <a:pPr lvl="1"/>
            <a:endParaRPr lang="en-CA" sz="1200" b="1" i="0" kern="1200" dirty="0" smtClean="0">
              <a:solidFill>
                <a:schemeClr val="tx1"/>
              </a:solidFill>
              <a:effectLst/>
              <a:latin typeface="+mn-lt"/>
              <a:ea typeface="+mn-ea"/>
              <a:cs typeface="+mn-cs"/>
            </a:endParaRPr>
          </a:p>
          <a:p>
            <a:pPr lvl="1"/>
            <a:r>
              <a:rPr lang="en-CA" sz="1200" b="1" i="0" kern="1200" dirty="0" smtClean="0">
                <a:solidFill>
                  <a:schemeClr val="tx1"/>
                </a:solidFill>
                <a:effectLst/>
                <a:latin typeface="+mn-lt"/>
                <a:ea typeface="+mn-ea"/>
                <a:cs typeface="+mn-cs"/>
              </a:rPr>
              <a:t>Imitation:</a:t>
            </a:r>
            <a:r>
              <a:rPr lang="en-CA" sz="1200" b="0" i="0" kern="1200" dirty="0" smtClean="0">
                <a:solidFill>
                  <a:schemeClr val="tx1"/>
                </a:solidFill>
                <a:effectLst/>
                <a:latin typeface="+mn-lt"/>
                <a:ea typeface="+mn-ea"/>
                <a:cs typeface="+mn-cs"/>
              </a:rPr>
              <a:t> Diffusion may be driven by shared attributes of jurisdictions (e.g., political, ideological, demographic, cultural, or economic similarities)</a:t>
            </a:r>
          </a:p>
          <a:p>
            <a:pPr lvl="1"/>
            <a:endParaRPr lang="en-CA" sz="1200" b="1" i="0" kern="1200" dirty="0" smtClean="0">
              <a:solidFill>
                <a:schemeClr val="tx1"/>
              </a:solidFill>
              <a:effectLst/>
              <a:latin typeface="+mn-lt"/>
              <a:ea typeface="+mn-ea"/>
              <a:cs typeface="+mn-cs"/>
            </a:endParaRPr>
          </a:p>
          <a:p>
            <a:pPr lvl="1"/>
            <a:r>
              <a:rPr lang="en-CA" sz="1200" b="1" i="0" kern="1200" dirty="0" smtClean="0">
                <a:solidFill>
                  <a:schemeClr val="tx1"/>
                </a:solidFill>
                <a:effectLst/>
                <a:latin typeface="+mn-lt"/>
                <a:ea typeface="+mn-ea"/>
                <a:cs typeface="+mn-cs"/>
              </a:rPr>
              <a:t>Emulation:</a:t>
            </a:r>
            <a:r>
              <a:rPr lang="en-CA" sz="1200" b="0" i="0" kern="1200" dirty="0" smtClean="0">
                <a:solidFill>
                  <a:schemeClr val="tx1"/>
                </a:solidFill>
                <a:effectLst/>
                <a:latin typeface="+mn-lt"/>
                <a:ea typeface="+mn-ea"/>
                <a:cs typeface="+mn-cs"/>
              </a:rPr>
              <a:t> A policy may diffuse because officials view an existing successful version elsewhere and try to copy its success in their own jurisdiction. Emulation is driven by perceived success of a policy. Successful jurisdictions are more likely to be emulated, regardless of geographic proximity.</a:t>
            </a:r>
          </a:p>
          <a:p>
            <a:pPr lvl="1"/>
            <a:endParaRPr lang="en-CA" sz="1200" b="1" i="0" kern="1200" dirty="0" smtClean="0">
              <a:solidFill>
                <a:schemeClr val="tx1"/>
              </a:solidFill>
              <a:effectLst/>
              <a:latin typeface="+mn-lt"/>
              <a:ea typeface="+mn-ea"/>
              <a:cs typeface="+mn-cs"/>
            </a:endParaRPr>
          </a:p>
          <a:p>
            <a:pPr lvl="1"/>
            <a:r>
              <a:rPr lang="en-CA" sz="1200" b="1" i="0" kern="1200" dirty="0" smtClean="0">
                <a:solidFill>
                  <a:schemeClr val="tx1"/>
                </a:solidFill>
                <a:effectLst/>
                <a:latin typeface="+mn-lt"/>
                <a:ea typeface="+mn-ea"/>
                <a:cs typeface="+mn-cs"/>
              </a:rPr>
              <a:t>Competition:</a:t>
            </a:r>
            <a:r>
              <a:rPr lang="en-CA" sz="1200" b="0" i="0" kern="1200" dirty="0" smtClean="0">
                <a:solidFill>
                  <a:schemeClr val="tx1"/>
                </a:solidFill>
                <a:effectLst/>
                <a:latin typeface="+mn-lt"/>
                <a:ea typeface="+mn-ea"/>
                <a:cs typeface="+mn-cs"/>
              </a:rPr>
              <a:t> Policies may diffuse because officials believe the failure to adopt them will put their jurisdiction at a competitive disadvantage. There is an element of pressure to keep up with colleagues in other jurisdictions.</a:t>
            </a:r>
            <a:r>
              <a:rPr lang="en-CA" sz="1200" b="0" i="0" kern="1200" baseline="0" dirty="0" smtClean="0">
                <a:solidFill>
                  <a:schemeClr val="tx1"/>
                </a:solidFill>
                <a:effectLst/>
                <a:latin typeface="+mn-lt"/>
                <a:ea typeface="+mn-ea"/>
                <a:cs typeface="+mn-cs"/>
              </a:rPr>
              <a:t> </a:t>
            </a:r>
            <a:r>
              <a:rPr lang="en-CA" sz="1200" b="0" i="0" kern="1200" dirty="0" smtClean="0">
                <a:solidFill>
                  <a:schemeClr val="tx1"/>
                </a:solidFill>
                <a:effectLst/>
                <a:latin typeface="+mn-lt"/>
                <a:ea typeface="+mn-ea"/>
                <a:cs typeface="+mn-cs"/>
              </a:rPr>
              <a:t>It has been observed that innovative policies may diffuse more rapidly through time and space.</a:t>
            </a:r>
          </a:p>
        </p:txBody>
      </p:sp>
      <p:sp>
        <p:nvSpPr>
          <p:cNvPr id="4" name="Slide Number Placeholder 3"/>
          <p:cNvSpPr>
            <a:spLocks noGrp="1"/>
          </p:cNvSpPr>
          <p:nvPr>
            <p:ph type="sldNum" sz="quarter" idx="10"/>
          </p:nvPr>
        </p:nvSpPr>
        <p:spPr/>
        <p:txBody>
          <a:bodyPr/>
          <a:lstStyle/>
          <a:p>
            <a:fld id="{FC983999-90EC-4307-9DF8-30C1AF0ABDD7}" type="slidenum">
              <a:rPr lang="en-US" smtClean="0"/>
              <a:t>11</a:t>
            </a:fld>
            <a:endParaRPr lang="en-US"/>
          </a:p>
        </p:txBody>
      </p:sp>
    </p:spTree>
    <p:extLst>
      <p:ext uri="{BB962C8B-B14F-4D97-AF65-F5344CB8AC3E}">
        <p14:creationId xmlns:p14="http://schemas.microsoft.com/office/powerpoint/2010/main" val="1808944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Source:</a:t>
            </a:r>
            <a:endParaRPr lang="en-US" altLang="en-US" b="1" baseline="0" dirty="0" smtClean="0"/>
          </a:p>
          <a:p>
            <a:r>
              <a:rPr lang="en-US" altLang="en-US" baseline="0" dirty="0" smtClean="0"/>
              <a:t>Canadian Public Health Association</a:t>
            </a:r>
          </a:p>
          <a:p>
            <a:r>
              <a:rPr lang="en-US" altLang="en-US" dirty="0" smtClean="0"/>
              <a:t>http://</a:t>
            </a:r>
            <a:r>
              <a:rPr lang="en-US" altLang="en-US" dirty="0" err="1" smtClean="0"/>
              <a:t>www.cpha.ca</a:t>
            </a:r>
            <a:r>
              <a:rPr lang="en-US" altLang="en-US" dirty="0" smtClean="0"/>
              <a:t>/</a:t>
            </a:r>
            <a:r>
              <a:rPr lang="en-US" altLang="en-US" dirty="0" err="1" smtClean="0"/>
              <a:t>en</a:t>
            </a:r>
            <a:r>
              <a:rPr lang="en-US" altLang="en-US" dirty="0" smtClean="0"/>
              <a:t>/programs/history/achievements/08-tu/smoke-</a:t>
            </a:r>
            <a:r>
              <a:rPr lang="en-US" altLang="en-US" dirty="0" err="1" smtClean="0"/>
              <a:t>free.aspx</a:t>
            </a:r>
            <a:r>
              <a:rPr lang="en-US" altLang="en-US" dirty="0" smtClean="0"/>
              <a:t> </a:t>
            </a:r>
          </a:p>
          <a:p>
            <a:endParaRPr lang="en-US" altLang="en-US" dirty="0" smtClean="0"/>
          </a:p>
          <a:p>
            <a:r>
              <a:rPr lang="en-US" altLang="en-US" b="1" dirty="0" smtClean="0"/>
              <a:t>Speaking</a:t>
            </a:r>
            <a:r>
              <a:rPr lang="en-US" altLang="en-US" b="1" baseline="0" dirty="0" smtClean="0"/>
              <a:t> Notes:</a:t>
            </a:r>
          </a:p>
          <a:p>
            <a:r>
              <a:rPr lang="en-US" altLang="en-US" dirty="0" smtClean="0"/>
              <a:t>For example, it all started with one when it comes to laws</a:t>
            </a:r>
            <a:r>
              <a:rPr lang="en-US" altLang="en-US" baseline="0" dirty="0" smtClean="0"/>
              <a:t> on smoke-free spaces.  </a:t>
            </a:r>
          </a:p>
          <a:p>
            <a:endParaRPr lang="en-US" altLang="en-US" dirty="0" smtClean="0"/>
          </a:p>
          <a:p>
            <a:r>
              <a:rPr lang="en-US" altLang="en-US" dirty="0" smtClean="0"/>
              <a:t>The</a:t>
            </a:r>
            <a:r>
              <a:rPr lang="en-US" altLang="en-US" baseline="0" dirty="0" smtClean="0"/>
              <a:t> first municipal </a:t>
            </a:r>
            <a:r>
              <a:rPr lang="en-US" altLang="en-US" dirty="0" smtClean="0"/>
              <a:t>smoke-free</a:t>
            </a:r>
            <a:r>
              <a:rPr lang="en-US" altLang="en-US" baseline="0" dirty="0" smtClean="0"/>
              <a:t> spaces bylaw in Canada was introduced in 1976 in the City of Ottawa, and soon after in 1977, the City of Toronto, ON followed suit, and by the 1980s more and more municipal smoke-free space bylaws were popping up </a:t>
            </a:r>
            <a:r>
              <a:rPr lang="en-US" altLang="en-US" dirty="0" smtClean="0"/>
              <a:t>across Canada</a:t>
            </a:r>
            <a:r>
              <a:rPr lang="mr-IN" altLang="en-US" dirty="0" smtClean="0"/>
              <a:t>…</a:t>
            </a:r>
            <a:endParaRPr lang="en-CA" altLang="en-US" dirty="0" smtClean="0"/>
          </a:p>
          <a:p>
            <a:endParaRPr lang="en-CA" altLang="en-US" dirty="0" smtClean="0"/>
          </a:p>
          <a:p>
            <a:r>
              <a:rPr lang="en-CA" altLang="en-US" dirty="0" smtClean="0"/>
              <a:t>You</a:t>
            </a:r>
            <a:r>
              <a:rPr lang="en-CA" altLang="en-US" baseline="0" dirty="0" smtClean="0"/>
              <a:t> might wonder how you might find policies to learn from</a:t>
            </a:r>
            <a:r>
              <a:rPr lang="mr-IN" altLang="en-US" baseline="0" dirty="0" smtClean="0"/>
              <a:t>…</a:t>
            </a:r>
            <a:r>
              <a:rPr lang="en-CA" altLang="en-US" baseline="0" dirty="0" smtClean="0"/>
              <a:t> Googling might be your first stop, but there’s a smarter way to access policies that influence population and public health</a:t>
            </a:r>
            <a:r>
              <a:rPr lang="mr-IN" altLang="en-US" baseline="0" dirty="0" smtClean="0"/>
              <a:t>…</a:t>
            </a:r>
            <a:endParaRPr lang="en-CA" altLang="en-US" dirty="0" smtClean="0"/>
          </a:p>
          <a:p>
            <a:endParaRPr lang="en-CA" altLang="en-US" dirty="0" smtClean="0"/>
          </a:p>
        </p:txBody>
      </p:sp>
      <p:sp>
        <p:nvSpPr>
          <p:cNvPr id="4" name="Slide Number Placeholder 3"/>
          <p:cNvSpPr>
            <a:spLocks noGrp="1"/>
          </p:cNvSpPr>
          <p:nvPr>
            <p:ph type="sldNum" sz="quarter" idx="10"/>
          </p:nvPr>
        </p:nvSpPr>
        <p:spPr/>
        <p:txBody>
          <a:bodyPr/>
          <a:lstStyle/>
          <a:p>
            <a:fld id="{FC983999-90EC-4307-9DF8-30C1AF0ABDD7}" type="slidenum">
              <a:rPr lang="en-US" smtClean="0"/>
              <a:t>12</a:t>
            </a:fld>
            <a:endParaRPr lang="en-US"/>
          </a:p>
        </p:txBody>
      </p:sp>
    </p:spTree>
    <p:extLst>
      <p:ext uri="{BB962C8B-B14F-4D97-AF65-F5344CB8AC3E}">
        <p14:creationId xmlns:p14="http://schemas.microsoft.com/office/powerpoint/2010/main" val="1715276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Speaking Notes:</a:t>
            </a:r>
          </a:p>
          <a:p>
            <a:pPr marL="0" marR="0" indent="0" algn="l" defTabSz="914400" rtl="0" eaLnBrk="1" fontAlgn="auto" latinLnBrk="0" hangingPunct="1">
              <a:lnSpc>
                <a:spcPct val="100000"/>
              </a:lnSpc>
              <a:spcBef>
                <a:spcPts val="0"/>
              </a:spcBef>
              <a:spcAft>
                <a:spcPts val="0"/>
              </a:spcAft>
              <a:buClrTx/>
              <a:buSzTx/>
              <a:buFontTx/>
              <a:buNone/>
              <a:tabLst/>
              <a:defRPr/>
            </a:pPr>
            <a:r>
              <a:rPr lang="en-CA" altLang="en-US" dirty="0" smtClean="0"/>
              <a:t>As you prepare for your future career in public</a:t>
            </a:r>
            <a:r>
              <a:rPr lang="en-CA" altLang="en-US" baseline="0" dirty="0" smtClean="0"/>
              <a:t> health, there’s a new tool that can help you easily find and access policies from across Canada</a:t>
            </a:r>
            <a:endParaRPr lang="en-CA" altLang="en-US" dirty="0" smtClean="0"/>
          </a:p>
          <a:p>
            <a:endParaRPr lang="en-US" dirty="0" smtClean="0"/>
          </a:p>
        </p:txBody>
      </p:sp>
      <p:sp>
        <p:nvSpPr>
          <p:cNvPr id="4" name="Slide Number Placeholder 3"/>
          <p:cNvSpPr>
            <a:spLocks noGrp="1"/>
          </p:cNvSpPr>
          <p:nvPr>
            <p:ph type="sldNum" sz="quarter" idx="10"/>
          </p:nvPr>
        </p:nvSpPr>
        <p:spPr/>
        <p:txBody>
          <a:bodyPr/>
          <a:lstStyle/>
          <a:p>
            <a:fld id="{FC983999-90EC-4307-9DF8-30C1AF0ABDD7}" type="slidenum">
              <a:rPr lang="en-US" smtClean="0"/>
              <a:t>13</a:t>
            </a:fld>
            <a:endParaRPr lang="en-US"/>
          </a:p>
        </p:txBody>
      </p:sp>
    </p:spTree>
    <p:extLst>
      <p:ext uri="{BB962C8B-B14F-4D97-AF65-F5344CB8AC3E}">
        <p14:creationId xmlns:p14="http://schemas.microsoft.com/office/powerpoint/2010/main" val="1027940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Source:</a:t>
            </a:r>
          </a:p>
          <a:p>
            <a:r>
              <a:rPr lang="en-US" sz="1200" kern="1200" dirty="0" err="1" smtClean="0">
                <a:solidFill>
                  <a:schemeClr val="tx1"/>
                </a:solidFill>
                <a:effectLst/>
                <a:latin typeface="+mn-lt"/>
                <a:ea typeface="+mn-ea"/>
                <a:cs typeface="+mn-cs"/>
              </a:rPr>
              <a:t>www.cancerview.ca</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preventionpolicies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dirty="0" err="1" smtClean="0">
                <a:solidFill>
                  <a:srgbClr val="0070C0"/>
                </a:solidFill>
              </a:rPr>
              <a:t>Politis</a:t>
            </a:r>
            <a:r>
              <a:rPr lang="en-CA" dirty="0" smtClean="0">
                <a:solidFill>
                  <a:srgbClr val="0070C0"/>
                </a:solidFill>
              </a:rPr>
              <a:t>, C. E., Halligan, M. H., Keen, D., &amp; </a:t>
            </a:r>
            <a:r>
              <a:rPr lang="en-CA" dirty="0" err="1" smtClean="0">
                <a:solidFill>
                  <a:srgbClr val="0070C0"/>
                </a:solidFill>
              </a:rPr>
              <a:t>Kerner</a:t>
            </a:r>
            <a:r>
              <a:rPr lang="en-CA" dirty="0" smtClean="0">
                <a:solidFill>
                  <a:srgbClr val="0070C0"/>
                </a:solidFill>
              </a:rPr>
              <a:t>, J. F. (2014). Supporting the diffusion of healthy public policy in Canada: the Prevention Policies Directory. </a:t>
            </a:r>
            <a:r>
              <a:rPr lang="en-CA" i="1" dirty="0" smtClean="0">
                <a:solidFill>
                  <a:srgbClr val="0070C0"/>
                </a:solidFill>
              </a:rPr>
              <a:t>Online Journal of Public Health Informatics</a:t>
            </a:r>
            <a:r>
              <a:rPr lang="en-CA" dirty="0" smtClean="0">
                <a:solidFill>
                  <a:srgbClr val="0070C0"/>
                </a:solidFill>
              </a:rPr>
              <a:t>, 6(2), e177. </a:t>
            </a:r>
            <a:endParaRPr lang="en-US" dirty="0" smtClean="0">
              <a:solidFill>
                <a:srgbClr val="0070C0"/>
              </a:solidFill>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Speaking Notes:</a:t>
            </a:r>
          </a:p>
          <a:p>
            <a:r>
              <a:rPr lang="en-US" sz="1200" kern="1200" dirty="0" smtClean="0">
                <a:solidFill>
                  <a:schemeClr val="tx1"/>
                </a:solidFill>
                <a:effectLst/>
                <a:latin typeface="+mn-lt"/>
                <a:ea typeface="+mn-ea"/>
                <a:cs typeface="+mn-cs"/>
              </a:rPr>
              <a:t>The Canadian Partnership Against Cancer has created the Prevention Policies Directory—a powerful, bilingual tool designed to centralize cancer and chronic disease prevention policies and make knowledge sharing simple, easy, and fast.</a:t>
            </a:r>
          </a:p>
          <a:p>
            <a:endParaRPr lang="en-US" dirty="0"/>
          </a:p>
        </p:txBody>
      </p:sp>
      <p:sp>
        <p:nvSpPr>
          <p:cNvPr id="4" name="Slide Number Placeholder 3"/>
          <p:cNvSpPr>
            <a:spLocks noGrp="1"/>
          </p:cNvSpPr>
          <p:nvPr>
            <p:ph type="sldNum" sz="quarter" idx="10"/>
          </p:nvPr>
        </p:nvSpPr>
        <p:spPr/>
        <p:txBody>
          <a:bodyPr/>
          <a:lstStyle/>
          <a:p>
            <a:fld id="{FC983999-90EC-4307-9DF8-30C1AF0ABDD7}" type="slidenum">
              <a:rPr lang="en-US" smtClean="0"/>
              <a:t>14</a:t>
            </a:fld>
            <a:endParaRPr lang="en-US"/>
          </a:p>
        </p:txBody>
      </p:sp>
    </p:spTree>
    <p:extLst>
      <p:ext uri="{BB962C8B-B14F-4D97-AF65-F5344CB8AC3E}">
        <p14:creationId xmlns:p14="http://schemas.microsoft.com/office/powerpoint/2010/main" val="1430663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to Instructor:</a:t>
            </a:r>
          </a:p>
          <a:p>
            <a:r>
              <a:rPr lang="en-US" dirty="0" smtClean="0"/>
              <a:t>Use</a:t>
            </a:r>
            <a:r>
              <a:rPr lang="en-US" baseline="0" dirty="0" smtClean="0"/>
              <a:t> Slide 15 (and play embedded video) in place of slides 16 </a:t>
            </a:r>
            <a:r>
              <a:rPr lang="en-CA" baseline="0" dirty="0" smtClean="0"/>
              <a:t>-17 to describe the Prevention Policies Directory and how it is useful to students.</a:t>
            </a:r>
            <a:endParaRPr lang="en-US" dirty="0" smtClean="0"/>
          </a:p>
        </p:txBody>
      </p:sp>
      <p:sp>
        <p:nvSpPr>
          <p:cNvPr id="4" name="Slide Number Placeholder 3"/>
          <p:cNvSpPr>
            <a:spLocks noGrp="1"/>
          </p:cNvSpPr>
          <p:nvPr>
            <p:ph type="sldNum" sz="quarter" idx="10"/>
          </p:nvPr>
        </p:nvSpPr>
        <p:spPr/>
        <p:txBody>
          <a:bodyPr/>
          <a:lstStyle/>
          <a:p>
            <a:fld id="{FC983999-90EC-4307-9DF8-30C1AF0ABDD7}" type="slidenum">
              <a:rPr lang="en-US" smtClean="0"/>
              <a:t>15</a:t>
            </a:fld>
            <a:endParaRPr lang="en-US"/>
          </a:p>
        </p:txBody>
      </p:sp>
    </p:spTree>
    <p:extLst>
      <p:ext uri="{BB962C8B-B14F-4D97-AF65-F5344CB8AC3E}">
        <p14:creationId xmlns:p14="http://schemas.microsoft.com/office/powerpoint/2010/main" val="1940415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Source:</a:t>
            </a:r>
          </a:p>
          <a:p>
            <a:r>
              <a:rPr lang="en-US" sz="1200" kern="1200" dirty="0" err="1" smtClean="0">
                <a:solidFill>
                  <a:schemeClr val="tx1"/>
                </a:solidFill>
                <a:effectLst/>
                <a:latin typeface="+mn-lt"/>
                <a:ea typeface="+mn-ea"/>
                <a:cs typeface="+mn-cs"/>
              </a:rPr>
              <a:t>www.cancerview.ca</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preventionpolicies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dirty="0" err="1" smtClean="0">
                <a:solidFill>
                  <a:srgbClr val="0070C0"/>
                </a:solidFill>
              </a:rPr>
              <a:t>Politis</a:t>
            </a:r>
            <a:r>
              <a:rPr lang="en-CA" dirty="0" smtClean="0">
                <a:solidFill>
                  <a:srgbClr val="0070C0"/>
                </a:solidFill>
              </a:rPr>
              <a:t>, C. E., Halligan, M. H., Keen, D., &amp; </a:t>
            </a:r>
            <a:r>
              <a:rPr lang="en-CA" dirty="0" err="1" smtClean="0">
                <a:solidFill>
                  <a:srgbClr val="0070C0"/>
                </a:solidFill>
              </a:rPr>
              <a:t>Kerner</a:t>
            </a:r>
            <a:r>
              <a:rPr lang="en-CA" dirty="0" smtClean="0">
                <a:solidFill>
                  <a:srgbClr val="0070C0"/>
                </a:solidFill>
              </a:rPr>
              <a:t>, J. F. (2014). Supporting the diffusion of healthy public policy in Canada: the Prevention Policies Directory. </a:t>
            </a:r>
            <a:r>
              <a:rPr lang="en-CA" i="1" dirty="0" smtClean="0">
                <a:solidFill>
                  <a:srgbClr val="0070C0"/>
                </a:solidFill>
              </a:rPr>
              <a:t>Online Journal of Public Health Informatics</a:t>
            </a:r>
            <a:r>
              <a:rPr lang="en-CA" dirty="0" smtClean="0">
                <a:solidFill>
                  <a:srgbClr val="0070C0"/>
                </a:solidFill>
              </a:rPr>
              <a:t>, 6(2), e177. </a:t>
            </a:r>
            <a:endParaRPr lang="en-US" dirty="0" smtClean="0">
              <a:solidFill>
                <a:srgbClr val="0070C0"/>
              </a:solidFill>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Speaking Notes:</a:t>
            </a:r>
          </a:p>
          <a:p>
            <a:r>
              <a:rPr lang="en-US" sz="1200" kern="1200" dirty="0" smtClean="0">
                <a:solidFill>
                  <a:schemeClr val="tx1"/>
                </a:solidFill>
                <a:effectLst/>
                <a:latin typeface="+mn-lt"/>
                <a:ea typeface="+mn-ea"/>
                <a:cs typeface="+mn-cs"/>
              </a:rPr>
              <a:t>By combining sophisticated and highly targeted search technology with expert human curation, the Directory offers thousands of policy documents across risk factors, policy types, jurisdictions, and geographic locations. And it’s growing every day, updating content as it becomes available.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C983999-90EC-4307-9DF8-30C1AF0ABDD7}" type="slidenum">
              <a:rPr lang="en-US" smtClean="0"/>
              <a:t>16</a:t>
            </a:fld>
            <a:endParaRPr lang="en-US"/>
          </a:p>
        </p:txBody>
      </p:sp>
    </p:spTree>
    <p:extLst>
      <p:ext uri="{BB962C8B-B14F-4D97-AF65-F5344CB8AC3E}">
        <p14:creationId xmlns:p14="http://schemas.microsoft.com/office/powerpoint/2010/main" val="1160950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Speaking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Prevention Policies Directory can be used in your coursework and your future career in public health, not only to develop briefing notes but also for environmental scanning and policy surveillance, as a starting point for policy analysis and evaluation, and much more.</a:t>
            </a:r>
          </a:p>
        </p:txBody>
      </p:sp>
      <p:sp>
        <p:nvSpPr>
          <p:cNvPr id="4" name="Slide Number Placeholder 3"/>
          <p:cNvSpPr>
            <a:spLocks noGrp="1"/>
          </p:cNvSpPr>
          <p:nvPr>
            <p:ph type="sldNum" sz="quarter" idx="10"/>
          </p:nvPr>
        </p:nvSpPr>
        <p:spPr/>
        <p:txBody>
          <a:bodyPr/>
          <a:lstStyle/>
          <a:p>
            <a:fld id="{FC983999-90EC-4307-9DF8-30C1AF0ABDD7}" type="slidenum">
              <a:rPr lang="en-US" smtClean="0"/>
              <a:t>18</a:t>
            </a:fld>
            <a:endParaRPr lang="en-US"/>
          </a:p>
        </p:txBody>
      </p:sp>
    </p:spTree>
    <p:extLst>
      <p:ext uri="{BB962C8B-B14F-4D97-AF65-F5344CB8AC3E}">
        <p14:creationId xmlns:p14="http://schemas.microsoft.com/office/powerpoint/2010/main" val="569877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Source:</a:t>
            </a:r>
          </a:p>
          <a:p>
            <a:r>
              <a:rPr lang="en-US" dirty="0" smtClean="0"/>
              <a:t>http://www.cancerview.ca/preventionandscreening/preventionpoliciesdirectory/resources-for-students/</a:t>
            </a:r>
          </a:p>
          <a:p>
            <a:endParaRPr lang="en-US" baseline="0" dirty="0" smtClean="0"/>
          </a:p>
          <a:p>
            <a:r>
              <a:rPr lang="en-US" b="1" baseline="0" dirty="0" smtClean="0"/>
              <a:t>Speaking Notes:</a:t>
            </a:r>
          </a:p>
          <a:p>
            <a:r>
              <a:rPr lang="en-US" sz="1200" kern="1200" dirty="0" smtClean="0">
                <a:solidFill>
                  <a:schemeClr val="tx1"/>
                </a:solidFill>
                <a:effectLst/>
                <a:latin typeface="+mn-lt"/>
                <a:ea typeface="+mn-ea"/>
                <a:cs typeface="+mn-cs"/>
              </a:rPr>
              <a:t>Put the Prevention Policies Directory to work for you</a:t>
            </a:r>
            <a:r>
              <a:rPr lang="en-US" sz="1200" kern="1200" baseline="0" dirty="0" smtClean="0">
                <a:solidFill>
                  <a:schemeClr val="tx1"/>
                </a:solidFill>
                <a:effectLst/>
                <a:latin typeface="+mn-lt"/>
                <a:ea typeface="+mn-ea"/>
                <a:cs typeface="+mn-cs"/>
              </a:rPr>
              <a:t> now and in your future career in public health.  Visit this page to find a handy fact sheet on using the Directory, as well as a short video on the value of the tool.</a:t>
            </a:r>
            <a:endParaRPr lang="en-US" dirty="0" smtClean="0"/>
          </a:p>
        </p:txBody>
      </p:sp>
      <p:sp>
        <p:nvSpPr>
          <p:cNvPr id="4" name="Slide Number Placeholder 3"/>
          <p:cNvSpPr>
            <a:spLocks noGrp="1"/>
          </p:cNvSpPr>
          <p:nvPr>
            <p:ph type="sldNum" sz="quarter" idx="10"/>
          </p:nvPr>
        </p:nvSpPr>
        <p:spPr/>
        <p:txBody>
          <a:bodyPr/>
          <a:lstStyle/>
          <a:p>
            <a:fld id="{FC983999-90EC-4307-9DF8-30C1AF0ABDD7}" type="slidenum">
              <a:rPr lang="en-US" smtClean="0"/>
              <a:t>19</a:t>
            </a:fld>
            <a:endParaRPr lang="en-US"/>
          </a:p>
        </p:txBody>
      </p:sp>
    </p:spTree>
    <p:extLst>
      <p:ext uri="{BB962C8B-B14F-4D97-AF65-F5344CB8AC3E}">
        <p14:creationId xmlns:p14="http://schemas.microsoft.com/office/powerpoint/2010/main" val="1610276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 to Instructors:</a:t>
            </a:r>
          </a:p>
          <a:p>
            <a:r>
              <a:rPr lang="en-US" dirty="0" smtClean="0"/>
              <a:t>If applicable to your course, please select one of the pre-developed</a:t>
            </a:r>
            <a:r>
              <a:rPr lang="en-US" baseline="0" dirty="0" smtClean="0"/>
              <a:t> assignments from http://www.cancerview.ca/preventionandscreening/preventionpoliciesdirectory/ppdusingthedirectory/resources-for-faculty/ and insert instructions in this section.</a:t>
            </a:r>
          </a:p>
          <a:p>
            <a:r>
              <a:rPr lang="en-US" baseline="0" dirty="0" smtClean="0"/>
              <a:t>If not applicable, delete slides 19 – 20.</a:t>
            </a:r>
            <a:endParaRPr lang="en-US" dirty="0" smtClean="0"/>
          </a:p>
        </p:txBody>
      </p:sp>
      <p:sp>
        <p:nvSpPr>
          <p:cNvPr id="4" name="Slide Number Placeholder 3"/>
          <p:cNvSpPr>
            <a:spLocks noGrp="1"/>
          </p:cNvSpPr>
          <p:nvPr>
            <p:ph type="sldNum" sz="quarter" idx="10"/>
          </p:nvPr>
        </p:nvSpPr>
        <p:spPr/>
        <p:txBody>
          <a:bodyPr/>
          <a:lstStyle/>
          <a:p>
            <a:fld id="{FC983999-90EC-4307-9DF8-30C1AF0ABDD7}" type="slidenum">
              <a:rPr lang="en-US" smtClean="0"/>
              <a:t>20</a:t>
            </a:fld>
            <a:endParaRPr lang="en-US"/>
          </a:p>
        </p:txBody>
      </p:sp>
    </p:spTree>
    <p:extLst>
      <p:ext uri="{BB962C8B-B14F-4D97-AF65-F5344CB8AC3E}">
        <p14:creationId xmlns:p14="http://schemas.microsoft.com/office/powerpoint/2010/main" val="1608628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 to Instructors:</a:t>
            </a:r>
          </a:p>
          <a:p>
            <a:r>
              <a:rPr lang="en-US" dirty="0" smtClean="0"/>
              <a:t>Please select one of the pre-developed</a:t>
            </a:r>
            <a:r>
              <a:rPr lang="en-US" baseline="0" dirty="0" smtClean="0"/>
              <a:t> assignments from http://www.cancerview.ca/preventionandscreening/preventionpoliciesdirectory/ppdusingthedirectory/resources-for-faculty/ and insert instructions here.</a:t>
            </a:r>
            <a:endParaRPr lang="en-US" dirty="0" smtClean="0"/>
          </a:p>
        </p:txBody>
      </p:sp>
      <p:sp>
        <p:nvSpPr>
          <p:cNvPr id="4" name="Slide Number Placeholder 3"/>
          <p:cNvSpPr>
            <a:spLocks noGrp="1"/>
          </p:cNvSpPr>
          <p:nvPr>
            <p:ph type="sldNum" sz="quarter" idx="10"/>
          </p:nvPr>
        </p:nvSpPr>
        <p:spPr/>
        <p:txBody>
          <a:bodyPr/>
          <a:lstStyle/>
          <a:p>
            <a:fld id="{FC983999-90EC-4307-9DF8-30C1AF0ABDD7}" type="slidenum">
              <a:rPr lang="en-US" smtClean="0"/>
              <a:t>21</a:t>
            </a:fld>
            <a:endParaRPr lang="en-US"/>
          </a:p>
        </p:txBody>
      </p:sp>
    </p:spTree>
    <p:extLst>
      <p:ext uri="{BB962C8B-B14F-4D97-AF65-F5344CB8AC3E}">
        <p14:creationId xmlns:p14="http://schemas.microsoft.com/office/powerpoint/2010/main" val="1590447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Notes to Instructors: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Delete</a:t>
            </a:r>
            <a:r>
              <a:rPr lang="en-US" baseline="0" dirty="0" smtClean="0"/>
              <a:t> slides 1 – 3, these are instructional in nature.</a:t>
            </a:r>
            <a:endParaRPr lang="en-US" dirty="0" smtClean="0"/>
          </a:p>
        </p:txBody>
      </p:sp>
      <p:sp>
        <p:nvSpPr>
          <p:cNvPr id="4" name="Slide Number Placeholder 3"/>
          <p:cNvSpPr>
            <a:spLocks noGrp="1"/>
          </p:cNvSpPr>
          <p:nvPr>
            <p:ph type="sldNum" sz="quarter" idx="10"/>
          </p:nvPr>
        </p:nvSpPr>
        <p:spPr/>
        <p:txBody>
          <a:bodyPr/>
          <a:lstStyle/>
          <a:p>
            <a:fld id="{FC983999-90EC-4307-9DF8-30C1AF0ABDD7}" type="slidenum">
              <a:rPr lang="en-US" smtClean="0"/>
              <a:t>2</a:t>
            </a:fld>
            <a:endParaRPr lang="en-US"/>
          </a:p>
        </p:txBody>
      </p:sp>
    </p:spTree>
    <p:extLst>
      <p:ext uri="{BB962C8B-B14F-4D97-AF65-F5344CB8AC3E}">
        <p14:creationId xmlns:p14="http://schemas.microsoft.com/office/powerpoint/2010/main" val="652937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Production of this resource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has been made possible through financial support from Health Canada.</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C983999-90EC-4307-9DF8-30C1AF0ABDD7}" type="slidenum">
              <a:rPr lang="en-US" smtClean="0"/>
              <a:t>24</a:t>
            </a:fld>
            <a:endParaRPr lang="en-US"/>
          </a:p>
        </p:txBody>
      </p:sp>
    </p:spTree>
    <p:extLst>
      <p:ext uri="{BB962C8B-B14F-4D97-AF65-F5344CB8AC3E}">
        <p14:creationId xmlns:p14="http://schemas.microsoft.com/office/powerpoint/2010/main" val="681876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Notes to Instructors: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Delete</a:t>
            </a:r>
            <a:r>
              <a:rPr lang="en-US" baseline="0" dirty="0" smtClean="0"/>
              <a:t> slides 1 – 3, these are instructional in nature.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These lecture slides are designed to support your course instruction on healthy public policy, please adapt as you wish.</a:t>
            </a:r>
          </a:p>
          <a:p>
            <a:endParaRPr lang="en-US" dirty="0" smtClean="0"/>
          </a:p>
          <a:p>
            <a:r>
              <a:rPr lang="en-US" dirty="0" smtClean="0"/>
              <a:t>Please</a:t>
            </a:r>
            <a:r>
              <a:rPr lang="en-US" baseline="0" dirty="0" smtClean="0"/>
              <a:t> r</a:t>
            </a:r>
            <a:r>
              <a:rPr lang="en-US" dirty="0" smtClean="0"/>
              <a:t>efer to the Notes section of each slide to find:</a:t>
            </a:r>
          </a:p>
          <a:p>
            <a:pPr marL="171450" indent="-171450">
              <a:buFont typeface="Arial" panose="020B0604020202020204" pitchFamily="34" charset="0"/>
              <a:buChar char="•"/>
            </a:pPr>
            <a:r>
              <a:rPr lang="en-US" dirty="0" smtClean="0"/>
              <a:t>source(s) of information, </a:t>
            </a:r>
          </a:p>
          <a:p>
            <a:pPr marL="171450" indent="-171450">
              <a:buFont typeface="Arial" panose="020B0604020202020204" pitchFamily="34" charset="0"/>
              <a:buChar char="•"/>
            </a:pPr>
            <a:r>
              <a:rPr lang="en-US" dirty="0" smtClean="0"/>
              <a:t>notes to instructors, </a:t>
            </a:r>
          </a:p>
          <a:p>
            <a:pPr marL="171450" indent="-171450">
              <a:buFont typeface="Arial" panose="020B0604020202020204" pitchFamily="34" charset="0"/>
              <a:buChar char="•"/>
            </a:pPr>
            <a:r>
              <a:rPr lang="en-US" dirty="0" smtClean="0"/>
              <a:t>background information and </a:t>
            </a:r>
          </a:p>
          <a:p>
            <a:pPr marL="171450" indent="-171450">
              <a:buFont typeface="Arial" panose="020B0604020202020204" pitchFamily="34" charset="0"/>
              <a:buChar char="•"/>
            </a:pPr>
            <a:r>
              <a:rPr lang="en-US" dirty="0" smtClean="0"/>
              <a:t>draft speaking notes</a:t>
            </a:r>
          </a:p>
          <a:p>
            <a:endParaRPr lang="en-US" dirty="0" smtClean="0"/>
          </a:p>
          <a:p>
            <a:r>
              <a:rPr lang="en-US" dirty="0" smtClean="0"/>
              <a:t>A video and quick fact document on the Prevention Policies Directory tool is also available for graduate students in population and public health,</a:t>
            </a:r>
            <a:r>
              <a:rPr lang="en-US" baseline="0" dirty="0" smtClean="0"/>
              <a:t> please refer to slides 15 + 18</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C983999-90EC-4307-9DF8-30C1AF0ABDD7}" type="slidenum">
              <a:rPr lang="en-US" smtClean="0"/>
              <a:t>3</a:t>
            </a:fld>
            <a:endParaRPr lang="en-US"/>
          </a:p>
        </p:txBody>
      </p:sp>
    </p:spTree>
    <p:extLst>
      <p:ext uri="{BB962C8B-B14F-4D97-AF65-F5344CB8AC3E}">
        <p14:creationId xmlns:p14="http://schemas.microsoft.com/office/powerpoint/2010/main" val="284521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latin typeface="+mn-lt"/>
                <a:ea typeface="+mn-ea"/>
                <a:cs typeface="+mn-cs"/>
              </a:rPr>
              <a:t>Source:</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World Health Organization, The Ottawa Charter for Health Promotion, First International Conference on Health Promotion, Ottawa, 21 November 1986</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http://</a:t>
            </a:r>
            <a:r>
              <a:rPr lang="en-CA" sz="1200" kern="1200" dirty="0" err="1" smtClean="0">
                <a:solidFill>
                  <a:schemeClr val="tx1"/>
                </a:solidFill>
                <a:latin typeface="+mn-lt"/>
                <a:ea typeface="+mn-ea"/>
                <a:cs typeface="+mn-cs"/>
              </a:rPr>
              <a:t>www.who.int</a:t>
            </a:r>
            <a:r>
              <a:rPr lang="en-CA" sz="1200" kern="1200" dirty="0" smtClean="0">
                <a:solidFill>
                  <a:schemeClr val="tx1"/>
                </a:solidFill>
                <a:latin typeface="+mn-lt"/>
                <a:ea typeface="+mn-ea"/>
                <a:cs typeface="+mn-cs"/>
              </a:rPr>
              <a:t>/</a:t>
            </a:r>
            <a:r>
              <a:rPr lang="en-CA" sz="1200" kern="1200" dirty="0" err="1" smtClean="0">
                <a:solidFill>
                  <a:schemeClr val="tx1"/>
                </a:solidFill>
                <a:latin typeface="+mn-lt"/>
                <a:ea typeface="+mn-ea"/>
                <a:cs typeface="+mn-cs"/>
              </a:rPr>
              <a:t>healthpromotion</a:t>
            </a:r>
            <a:r>
              <a:rPr lang="en-CA" sz="1200" kern="1200" dirty="0" smtClean="0">
                <a:solidFill>
                  <a:schemeClr val="tx1"/>
                </a:solidFill>
                <a:latin typeface="+mn-lt"/>
                <a:ea typeface="+mn-ea"/>
                <a:cs typeface="+mn-cs"/>
              </a:rPr>
              <a:t>/conferences/previous/</a:t>
            </a:r>
            <a:r>
              <a:rPr lang="en-CA" sz="1200" kern="1200" dirty="0" err="1" smtClean="0">
                <a:solidFill>
                  <a:schemeClr val="tx1"/>
                </a:solidFill>
                <a:latin typeface="+mn-lt"/>
                <a:ea typeface="+mn-ea"/>
                <a:cs typeface="+mn-cs"/>
              </a:rPr>
              <a:t>ottawa</a:t>
            </a:r>
            <a:r>
              <a:rPr lang="en-CA" sz="1200" kern="1200" dirty="0" smtClean="0">
                <a:solidFill>
                  <a:schemeClr val="tx1"/>
                </a:solidFill>
                <a:latin typeface="+mn-lt"/>
                <a:ea typeface="+mn-ea"/>
                <a:cs typeface="+mn-cs"/>
              </a:rPr>
              <a:t>/</a:t>
            </a:r>
            <a:r>
              <a:rPr lang="en-CA" sz="1200" kern="1200" dirty="0" err="1" smtClean="0">
                <a:solidFill>
                  <a:schemeClr val="tx1"/>
                </a:solidFill>
                <a:latin typeface="+mn-lt"/>
                <a:ea typeface="+mn-ea"/>
                <a:cs typeface="+mn-cs"/>
              </a:rPr>
              <a:t>en</a:t>
            </a:r>
            <a:r>
              <a:rPr lang="en-CA"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Speaking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well known that </a:t>
            </a:r>
            <a:r>
              <a:rPr lang="en-CA" dirty="0" smtClean="0"/>
              <a:t>that public health policies, in the form of laws, have had an important effect on health status of populations.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Policy changes such as seatbelt laws or regulations governing permissible workplace exposures have had</a:t>
            </a:r>
            <a:r>
              <a:rPr lang="en-CA" baseline="0" dirty="0" smtClean="0"/>
              <a:t> a profound impact on the health of our population</a:t>
            </a:r>
            <a:r>
              <a:rPr lang="en-CA"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p:txBody>
      </p:sp>
      <p:sp>
        <p:nvSpPr>
          <p:cNvPr id="4" name="Slide Number Placeholder 3"/>
          <p:cNvSpPr>
            <a:spLocks noGrp="1"/>
          </p:cNvSpPr>
          <p:nvPr>
            <p:ph type="sldNum" sz="quarter" idx="10"/>
          </p:nvPr>
        </p:nvSpPr>
        <p:spPr/>
        <p:txBody>
          <a:bodyPr/>
          <a:lstStyle/>
          <a:p>
            <a:fld id="{FC983999-90EC-4307-9DF8-30C1AF0ABDD7}" type="slidenum">
              <a:rPr lang="en-US" smtClean="0"/>
              <a:t>5</a:t>
            </a:fld>
            <a:endParaRPr lang="en-US"/>
          </a:p>
        </p:txBody>
      </p:sp>
    </p:spTree>
    <p:extLst>
      <p:ext uri="{BB962C8B-B14F-4D97-AF65-F5344CB8AC3E}">
        <p14:creationId xmlns:p14="http://schemas.microsoft.com/office/powerpoint/2010/main" val="1652185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smtClean="0"/>
              <a:t>Source:</a:t>
            </a:r>
          </a:p>
          <a:p>
            <a:r>
              <a:rPr lang="en-US" smtClean="0"/>
              <a:t>Public </a:t>
            </a:r>
            <a:r>
              <a:rPr lang="en-US" dirty="0" smtClean="0"/>
              <a:t>Health</a:t>
            </a:r>
            <a:r>
              <a:rPr lang="en-US" baseline="0" dirty="0" smtClean="0"/>
              <a:t> Agency of Canada</a:t>
            </a:r>
            <a:endParaRPr lang="en-US" dirty="0" smtClean="0"/>
          </a:p>
          <a:p>
            <a:r>
              <a:rPr lang="en-US" dirty="0" smtClean="0"/>
              <a:t>http://</a:t>
            </a:r>
            <a:r>
              <a:rPr lang="en-US" dirty="0" err="1" smtClean="0"/>
              <a:t>www.phac-aspc.gc.ca</a:t>
            </a:r>
            <a:r>
              <a:rPr lang="en-US" dirty="0" smtClean="0"/>
              <a:t>/</a:t>
            </a:r>
            <a:r>
              <a:rPr lang="en-US" dirty="0" err="1" smtClean="0"/>
              <a:t>php-psp</a:t>
            </a:r>
            <a:r>
              <a:rPr lang="en-US" dirty="0" smtClean="0"/>
              <a:t>/</a:t>
            </a:r>
            <a:r>
              <a:rPr lang="en-US" dirty="0" err="1" smtClean="0"/>
              <a:t>ccph-cesp</a:t>
            </a:r>
            <a:r>
              <a:rPr lang="en-US" dirty="0" smtClean="0"/>
              <a:t>/about_cc-apropos_ce-eng.php#a3_0</a:t>
            </a:r>
          </a:p>
          <a:p>
            <a:endParaRPr lang="en-US" dirty="0" smtClean="0"/>
          </a:p>
          <a:p>
            <a:r>
              <a:rPr lang="en-US" b="1" dirty="0" smtClean="0"/>
              <a:t>Speaking Notes:</a:t>
            </a:r>
          </a:p>
          <a:p>
            <a:r>
              <a:rPr lang="en-US" sz="1200" kern="1200" dirty="0" smtClean="0">
                <a:solidFill>
                  <a:schemeClr val="tx1"/>
                </a:solidFill>
                <a:effectLst/>
                <a:latin typeface="+mn-lt"/>
                <a:ea typeface="+mn-ea"/>
                <a:cs typeface="+mn-cs"/>
              </a:rPr>
              <a:t>To create a healthier Canada, knowledge of public health policies should be used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effectively in your future role as</a:t>
            </a:r>
            <a:r>
              <a:rPr lang="en-US" sz="1200" kern="1200" baseline="0" dirty="0" smtClean="0">
                <a:solidFill>
                  <a:schemeClr val="tx1"/>
                </a:solidFill>
                <a:effectLst/>
                <a:latin typeface="+mn-lt"/>
                <a:ea typeface="+mn-ea"/>
                <a:cs typeface="+mn-cs"/>
              </a:rPr>
              <a:t> public health professionals</a:t>
            </a:r>
            <a:r>
              <a:rPr lang="en-US" sz="1200" kern="1200" dirty="0" smtClean="0">
                <a:solidFill>
                  <a:schemeClr val="tx1"/>
                </a:solidFill>
                <a:effectLst/>
                <a:latin typeface="+mn-lt"/>
                <a:ea typeface="+mn-ea"/>
                <a:cs typeface="+mn-cs"/>
              </a:rPr>
              <a:t>. </a:t>
            </a:r>
            <a:endParaRPr lang="en-US" dirty="0" smtClean="0"/>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Background:</a:t>
            </a:r>
          </a:p>
          <a:p>
            <a:r>
              <a:rPr lang="en-US" sz="1200" b="0" i="0" kern="1200" dirty="0" smtClean="0">
                <a:solidFill>
                  <a:schemeClr val="tx1"/>
                </a:solidFill>
                <a:effectLst/>
                <a:latin typeface="+mn-lt"/>
                <a:ea typeface="+mn-ea"/>
                <a:cs typeface="+mn-cs"/>
              </a:rPr>
              <a:t>Section 3.0</a:t>
            </a:r>
          </a:p>
          <a:p>
            <a:r>
              <a:rPr lang="en-US" sz="1200" b="0" i="0" kern="1200" dirty="0" smtClean="0">
                <a:solidFill>
                  <a:schemeClr val="tx1"/>
                </a:solidFill>
                <a:effectLst/>
                <a:latin typeface="+mn-lt"/>
                <a:ea typeface="+mn-ea"/>
                <a:cs typeface="+mn-cs"/>
              </a:rPr>
              <a:t>Core Competencies needed to effectively choose options, and to plan, implement and </a:t>
            </a:r>
            <a:r>
              <a:rPr lang="en-US" sz="1200" b="0" i="0" u="sng" kern="1200" dirty="0" smtClean="0">
                <a:solidFill>
                  <a:schemeClr val="tx1"/>
                </a:solidFill>
                <a:effectLst/>
                <a:latin typeface="+mn-lt"/>
                <a:ea typeface="+mn-ea"/>
                <a:cs typeface="+mn-cs"/>
                <a:hlinkClick r:id="rId3"/>
              </a:rPr>
              <a:t>evaluate</a:t>
            </a:r>
            <a:r>
              <a:rPr lang="en-US" sz="1200" b="0" i="0" kern="1200" dirty="0" smtClean="0">
                <a:solidFill>
                  <a:schemeClr val="tx1"/>
                </a:solidFill>
                <a:effectLst/>
                <a:latin typeface="+mn-lt"/>
                <a:ea typeface="+mn-ea"/>
                <a:cs typeface="+mn-cs"/>
              </a:rPr>
              <a:t> policies and/or programs in public health. This includes the management of incidents such as outbreaks and emergencies.</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A public health practitioner is able to:</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3.1 Describe selected policy and program options to address a specific public health issue.</a:t>
            </a:r>
          </a:p>
          <a:p>
            <a:pPr lvl="1"/>
            <a:r>
              <a:rPr lang="en-US" sz="1200" b="0" i="0" kern="1200" dirty="0" smtClean="0">
                <a:solidFill>
                  <a:schemeClr val="tx1"/>
                </a:solidFill>
                <a:effectLst/>
                <a:latin typeface="+mn-lt"/>
                <a:ea typeface="+mn-ea"/>
                <a:cs typeface="+mn-cs"/>
              </a:rPr>
              <a:t>Front line provider: Identify potential school intervention programs and activities to address increasing rates of sexually transmitted infections among youth.</a:t>
            </a:r>
          </a:p>
          <a:p>
            <a:r>
              <a:rPr lang="en-US" sz="1200" b="0" i="0" kern="1200" dirty="0" smtClean="0">
                <a:solidFill>
                  <a:schemeClr val="tx1"/>
                </a:solidFill>
                <a:effectLst/>
                <a:latin typeface="+mn-lt"/>
                <a:ea typeface="+mn-ea"/>
                <a:cs typeface="+mn-cs"/>
              </a:rPr>
              <a:t>3.2 Describe the implications of each option, especially as they apply to the </a:t>
            </a:r>
            <a:r>
              <a:rPr lang="en-US" sz="1200" b="0" i="0" u="sng" kern="1200" dirty="0" smtClean="0">
                <a:solidFill>
                  <a:schemeClr val="tx1"/>
                </a:solidFill>
                <a:effectLst/>
                <a:latin typeface="+mn-lt"/>
                <a:ea typeface="+mn-ea"/>
                <a:cs typeface="+mn-cs"/>
                <a:hlinkClick r:id="rId4"/>
              </a:rPr>
              <a:t>determinants of health</a:t>
            </a:r>
            <a:r>
              <a:rPr lang="en-US" sz="1200" b="0" i="0" kern="1200" dirty="0" smtClean="0">
                <a:solidFill>
                  <a:schemeClr val="tx1"/>
                </a:solidFill>
                <a:effectLst/>
                <a:latin typeface="+mn-lt"/>
                <a:ea typeface="+mn-ea"/>
                <a:cs typeface="+mn-cs"/>
              </a:rPr>
              <a:t> and recommend or decide on a course of action.</a:t>
            </a:r>
          </a:p>
          <a:p>
            <a:pPr lvl="1"/>
            <a:r>
              <a:rPr lang="en-US" sz="1200" b="0" i="0" kern="1200" dirty="0" smtClean="0">
                <a:solidFill>
                  <a:schemeClr val="tx1"/>
                </a:solidFill>
                <a:effectLst/>
                <a:latin typeface="+mn-lt"/>
                <a:ea typeface="+mn-ea"/>
                <a:cs typeface="+mn-cs"/>
              </a:rPr>
              <a:t>Front line provider: Explore the social and economic implications of a folic acid education program directed at adolescents and decide whether or not to proceed.</a:t>
            </a:r>
          </a:p>
          <a:p>
            <a:r>
              <a:rPr lang="en-US" sz="1200" b="0" i="0" kern="1200" dirty="0" smtClean="0">
                <a:solidFill>
                  <a:schemeClr val="tx1"/>
                </a:solidFill>
                <a:effectLst/>
                <a:latin typeface="+mn-lt"/>
                <a:ea typeface="+mn-ea"/>
                <a:cs typeface="+mn-cs"/>
              </a:rPr>
              <a:t>3.3 Develop a plan to implement a course of action taking into account relevant </a:t>
            </a:r>
            <a:r>
              <a:rPr lang="en-US" sz="1200" b="0" i="0" u="sng" kern="1200" dirty="0" smtClean="0">
                <a:solidFill>
                  <a:schemeClr val="tx1"/>
                </a:solidFill>
                <a:effectLst/>
                <a:latin typeface="+mn-lt"/>
                <a:ea typeface="+mn-ea"/>
                <a:cs typeface="+mn-cs"/>
                <a:hlinkClick r:id="rId5"/>
              </a:rPr>
              <a:t>evidence</a:t>
            </a:r>
            <a:r>
              <a:rPr lang="en-US" sz="1200" b="0" i="0" kern="1200" dirty="0" smtClean="0">
                <a:solidFill>
                  <a:schemeClr val="tx1"/>
                </a:solidFill>
                <a:effectLst/>
                <a:latin typeface="+mn-lt"/>
                <a:ea typeface="+mn-ea"/>
                <a:cs typeface="+mn-cs"/>
              </a:rPr>
              <a:t>, legislation, emergency planning procedures, regulations and policies.</a:t>
            </a:r>
          </a:p>
          <a:p>
            <a:pPr lvl="1"/>
            <a:r>
              <a:rPr lang="en-US" sz="1200" b="0" i="0" kern="1200" dirty="0" smtClean="0">
                <a:solidFill>
                  <a:schemeClr val="tx1"/>
                </a:solidFill>
                <a:effectLst/>
                <a:latin typeface="+mn-lt"/>
                <a:ea typeface="+mn-ea"/>
                <a:cs typeface="+mn-cs"/>
              </a:rPr>
              <a:t>Consultant/specialist: Prioritize the components of a restaurant inspection logic model including appropriate rationale and develop the implementation plan for each component.</a:t>
            </a:r>
          </a:p>
          <a:p>
            <a:r>
              <a:rPr lang="en-US" sz="1200" b="0" i="0" kern="1200" dirty="0" smtClean="0">
                <a:solidFill>
                  <a:schemeClr val="tx1"/>
                </a:solidFill>
                <a:effectLst/>
                <a:latin typeface="+mn-lt"/>
                <a:ea typeface="+mn-ea"/>
                <a:cs typeface="+mn-cs"/>
              </a:rPr>
              <a:t>3.4 Implement a policy or program and/or take appropriate action to address a specific public health issue.</a:t>
            </a:r>
          </a:p>
          <a:p>
            <a:pPr lvl="1"/>
            <a:r>
              <a:rPr lang="en-US" sz="1200" b="0" i="0" kern="1200" dirty="0" smtClean="0">
                <a:solidFill>
                  <a:schemeClr val="tx1"/>
                </a:solidFill>
                <a:effectLst/>
                <a:latin typeface="+mn-lt"/>
                <a:ea typeface="+mn-ea"/>
                <a:cs typeface="+mn-cs"/>
              </a:rPr>
              <a:t>Consultant/specialist: Act according to the organization's emergency response plan in the event of an outbreak or emergency.</a:t>
            </a:r>
          </a:p>
          <a:p>
            <a:r>
              <a:rPr lang="en-US" sz="1200" b="0" i="0" kern="1200" dirty="0" smtClean="0">
                <a:solidFill>
                  <a:schemeClr val="tx1"/>
                </a:solidFill>
                <a:effectLst/>
                <a:latin typeface="+mn-lt"/>
                <a:ea typeface="+mn-ea"/>
                <a:cs typeface="+mn-cs"/>
              </a:rPr>
              <a:t>3.5 Demonstrate the ability to implement effective practice guidelines.</a:t>
            </a:r>
          </a:p>
          <a:p>
            <a:pPr lvl="1"/>
            <a:r>
              <a:rPr lang="en-US" sz="1200" b="0" i="0" kern="1200" dirty="0" smtClean="0">
                <a:solidFill>
                  <a:schemeClr val="tx1"/>
                </a:solidFill>
                <a:effectLst/>
                <a:latin typeface="+mn-lt"/>
                <a:ea typeface="+mn-ea"/>
                <a:cs typeface="+mn-cs"/>
              </a:rPr>
              <a:t>Front line provider: Use universal infection control measures appropriately.</a:t>
            </a:r>
          </a:p>
          <a:p>
            <a:r>
              <a:rPr lang="en-US" sz="1200" b="0" i="0" kern="1200" dirty="0" smtClean="0">
                <a:solidFill>
                  <a:schemeClr val="tx1"/>
                </a:solidFill>
                <a:effectLst/>
                <a:latin typeface="+mn-lt"/>
                <a:ea typeface="+mn-ea"/>
                <a:cs typeface="+mn-cs"/>
              </a:rPr>
              <a:t>3.6 </a:t>
            </a:r>
            <a:r>
              <a:rPr lang="en-US" sz="1200" b="0" i="0" u="sng" kern="1200" dirty="0" smtClean="0">
                <a:solidFill>
                  <a:schemeClr val="tx1"/>
                </a:solidFill>
                <a:effectLst/>
                <a:latin typeface="+mn-lt"/>
                <a:ea typeface="+mn-ea"/>
                <a:cs typeface="+mn-cs"/>
                <a:hlinkClick r:id="rId3"/>
              </a:rPr>
              <a:t>Evaluate</a:t>
            </a:r>
            <a:r>
              <a:rPr lang="en-US" sz="1200" b="0" i="0" kern="1200" dirty="0" smtClean="0">
                <a:solidFill>
                  <a:schemeClr val="tx1"/>
                </a:solidFill>
                <a:effectLst/>
                <a:latin typeface="+mn-lt"/>
                <a:ea typeface="+mn-ea"/>
                <a:cs typeface="+mn-cs"/>
              </a:rPr>
              <a:t> an action, policy or program.</a:t>
            </a:r>
          </a:p>
          <a:p>
            <a:pPr lvl="1"/>
            <a:r>
              <a:rPr lang="en-US" sz="1200" b="0" i="0" kern="1200" dirty="0" smtClean="0">
                <a:solidFill>
                  <a:schemeClr val="tx1"/>
                </a:solidFill>
                <a:effectLst/>
                <a:latin typeface="+mn-lt"/>
                <a:ea typeface="+mn-ea"/>
                <a:cs typeface="+mn-cs"/>
              </a:rPr>
              <a:t>Front line provider: Develop and implement an evaluation plan for a smoke-free workplace program in collaboration with stakeholders.</a:t>
            </a:r>
          </a:p>
          <a:p>
            <a:r>
              <a:rPr lang="en-US" sz="1200" b="0" i="0" kern="1200" dirty="0" smtClean="0">
                <a:solidFill>
                  <a:schemeClr val="tx1"/>
                </a:solidFill>
                <a:effectLst/>
                <a:latin typeface="+mn-lt"/>
                <a:ea typeface="+mn-ea"/>
                <a:cs typeface="+mn-cs"/>
              </a:rPr>
              <a:t>3.7 Demonstrate an ability to set and follow priorities, and to maximize outcomes based on available resources.</a:t>
            </a:r>
          </a:p>
          <a:p>
            <a:pPr lvl="1"/>
            <a:r>
              <a:rPr lang="en-US" sz="1200" b="0" i="0" kern="1200" dirty="0" smtClean="0">
                <a:solidFill>
                  <a:schemeClr val="tx1"/>
                </a:solidFill>
                <a:effectLst/>
                <a:latin typeface="+mn-lt"/>
                <a:ea typeface="+mn-ea"/>
                <a:cs typeface="+mn-cs"/>
              </a:rPr>
              <a:t>Front line provider: Set priorities for action on safer crack use in a local harm reduction program based on existing resources.</a:t>
            </a:r>
          </a:p>
          <a:p>
            <a:r>
              <a:rPr lang="en-US" sz="1200" b="0" i="0" kern="1200" dirty="0" smtClean="0">
                <a:solidFill>
                  <a:schemeClr val="tx1"/>
                </a:solidFill>
                <a:effectLst/>
                <a:latin typeface="+mn-lt"/>
                <a:ea typeface="+mn-ea"/>
                <a:cs typeface="+mn-cs"/>
              </a:rPr>
              <a:t>3.8 Demonstrate the ability to fulfill functional roles in response to a public health emergency.</a:t>
            </a:r>
          </a:p>
          <a:p>
            <a:pPr lvl="1"/>
            <a:r>
              <a:rPr lang="en-US" sz="1200" b="0" i="0" kern="1200" dirty="0" smtClean="0">
                <a:solidFill>
                  <a:schemeClr val="tx1"/>
                </a:solidFill>
                <a:effectLst/>
                <a:latin typeface="+mn-lt"/>
                <a:ea typeface="+mn-ea"/>
                <a:cs typeface="+mn-cs"/>
              </a:rPr>
              <a:t>Front line provider: Be familiar with the organization’s emergency management manual.</a:t>
            </a:r>
          </a:p>
          <a:p>
            <a:pPr lvl="1"/>
            <a:r>
              <a:rPr lang="en-US" sz="1200" b="0" i="0" kern="1200" dirty="0" smtClean="0">
                <a:solidFill>
                  <a:schemeClr val="tx1"/>
                </a:solidFill>
                <a:effectLst/>
                <a:latin typeface="+mn-lt"/>
                <a:ea typeface="+mn-ea"/>
                <a:cs typeface="+mn-cs"/>
              </a:rPr>
              <a:t>Manager/supervisor: Arrange a debriefing session after a public health incident to identify lessons learned and assess the need for recovery intervention for team members involved.</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C983999-90EC-4307-9DF8-30C1AF0ABDD7}" type="slidenum">
              <a:rPr lang="en-US" smtClean="0"/>
              <a:t>6</a:t>
            </a:fld>
            <a:endParaRPr lang="en-US"/>
          </a:p>
        </p:txBody>
      </p:sp>
    </p:spTree>
    <p:extLst>
      <p:ext uri="{BB962C8B-B14F-4D97-AF65-F5344CB8AC3E}">
        <p14:creationId xmlns:p14="http://schemas.microsoft.com/office/powerpoint/2010/main" val="206354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u="none" strike="noStrike" kern="1200" baseline="0" dirty="0" smtClean="0">
                <a:solidFill>
                  <a:schemeClr val="tx1"/>
                </a:solidFill>
                <a:latin typeface="+mn-lt"/>
                <a:ea typeface="+mn-ea"/>
                <a:cs typeface="+mn-cs"/>
              </a:rPr>
              <a:t>Source:</a:t>
            </a:r>
          </a:p>
          <a:p>
            <a:r>
              <a:rPr lang="en-CA" sz="1200" b="0" i="0" u="none" strike="noStrike" kern="1200" baseline="0" dirty="0" smtClean="0">
                <a:solidFill>
                  <a:schemeClr val="tx1"/>
                </a:solidFill>
                <a:latin typeface="+mn-lt"/>
                <a:ea typeface="+mn-ea"/>
                <a:cs typeface="+mn-cs"/>
              </a:rPr>
              <a:t>National Collaborating Centre for Methods and Tools</a:t>
            </a:r>
          </a:p>
          <a:p>
            <a:r>
              <a:rPr lang="en-CA" sz="1200" b="0" i="0" u="none" strike="noStrike" kern="1200" baseline="0" dirty="0" smtClean="0">
                <a:solidFill>
                  <a:schemeClr val="tx1"/>
                </a:solidFill>
                <a:latin typeface="+mn-lt"/>
                <a:ea typeface="+mn-ea"/>
                <a:cs typeface="+mn-cs"/>
              </a:rPr>
              <a:t>http://</a:t>
            </a:r>
            <a:r>
              <a:rPr lang="en-CA" sz="1200" b="0" i="0" u="none" strike="noStrike" kern="1200" baseline="0" dirty="0" err="1" smtClean="0">
                <a:solidFill>
                  <a:schemeClr val="tx1"/>
                </a:solidFill>
                <a:latin typeface="+mn-lt"/>
                <a:ea typeface="+mn-ea"/>
                <a:cs typeface="+mn-cs"/>
              </a:rPr>
              <a:t>www.nccmt.ca</a:t>
            </a:r>
            <a:r>
              <a:rPr lang="en-CA" sz="1200" b="0" i="0" u="none" strike="noStrike" kern="1200" baseline="0" dirty="0" smtClean="0">
                <a:solidFill>
                  <a:schemeClr val="tx1"/>
                </a:solidFill>
                <a:latin typeface="+mn-lt"/>
                <a:ea typeface="+mn-ea"/>
                <a:cs typeface="+mn-cs"/>
              </a:rPr>
              <a:t>/professional-development/</a:t>
            </a:r>
            <a:r>
              <a:rPr lang="en-CA" sz="1200" b="0" i="0" u="none" strike="noStrike" kern="1200" baseline="0" dirty="0" err="1" smtClean="0">
                <a:solidFill>
                  <a:schemeClr val="tx1"/>
                </a:solidFill>
                <a:latin typeface="+mn-lt"/>
                <a:ea typeface="+mn-ea"/>
                <a:cs typeface="+mn-cs"/>
              </a:rPr>
              <a:t>eiph</a:t>
            </a:r>
            <a:endParaRPr lang="en-CA" sz="1200" b="0" i="0" u="none" strike="noStrike" kern="1200" baseline="0" dirty="0" smtClean="0">
              <a:solidFill>
                <a:schemeClr val="tx1"/>
              </a:solidFill>
              <a:latin typeface="+mn-lt"/>
              <a:ea typeface="+mn-ea"/>
              <a:cs typeface="+mn-cs"/>
            </a:endParaRPr>
          </a:p>
          <a:p>
            <a:endParaRPr lang="en-CA" dirty="0" smtClean="0"/>
          </a:p>
          <a:p>
            <a:r>
              <a:rPr lang="en-CA" b="1" dirty="0" smtClean="0"/>
              <a:t>Speaking</a:t>
            </a:r>
            <a:r>
              <a:rPr lang="en-CA" b="1" baseline="0" dirty="0" smtClean="0"/>
              <a:t> Notes:</a:t>
            </a:r>
            <a:endParaRPr lang="en-CA" b="1" dirty="0" smtClean="0"/>
          </a:p>
          <a:p>
            <a:r>
              <a:rPr lang="en-CA" dirty="0" smtClean="0"/>
              <a:t>Evidence-informed decision making involves integrating the best available research evidence into the decision-making process. Additional factors – community health issues and local context; community and political preferences and actions; and public health resources – create the environment in which that research evidence is interpreted and applied. </a:t>
            </a: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30000" dirty="0" smtClean="0"/>
          </a:p>
          <a:p>
            <a:endParaRPr lang="en-US" dirty="0"/>
          </a:p>
        </p:txBody>
      </p:sp>
      <p:sp>
        <p:nvSpPr>
          <p:cNvPr id="4" name="Slide Number Placeholder 3"/>
          <p:cNvSpPr>
            <a:spLocks noGrp="1"/>
          </p:cNvSpPr>
          <p:nvPr>
            <p:ph type="sldNum" sz="quarter" idx="10"/>
          </p:nvPr>
        </p:nvSpPr>
        <p:spPr/>
        <p:txBody>
          <a:bodyPr/>
          <a:lstStyle/>
          <a:p>
            <a:fld id="{FC983999-90EC-4307-9DF8-30C1AF0ABDD7}" type="slidenum">
              <a:rPr lang="en-US" smtClean="0"/>
              <a:t>7</a:t>
            </a:fld>
            <a:endParaRPr lang="en-US"/>
          </a:p>
        </p:txBody>
      </p:sp>
    </p:spTree>
    <p:extLst>
      <p:ext uri="{BB962C8B-B14F-4D97-AF65-F5344CB8AC3E}">
        <p14:creationId xmlns:p14="http://schemas.microsoft.com/office/powerpoint/2010/main" val="19319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u="none" strike="noStrike" kern="1200" baseline="0" dirty="0" smtClean="0">
                <a:solidFill>
                  <a:schemeClr val="tx1"/>
                </a:solidFill>
                <a:latin typeface="+mn-lt"/>
                <a:ea typeface="+mn-ea"/>
                <a:cs typeface="+mn-cs"/>
              </a:rPr>
              <a:t>Source:</a:t>
            </a:r>
          </a:p>
          <a:p>
            <a:r>
              <a:rPr lang="en-CA" sz="1200" b="0" i="0" u="none" strike="noStrike" kern="1200" baseline="0" dirty="0" smtClean="0">
                <a:solidFill>
                  <a:schemeClr val="tx1"/>
                </a:solidFill>
                <a:latin typeface="+mn-lt"/>
                <a:ea typeface="+mn-ea"/>
                <a:cs typeface="+mn-cs"/>
              </a:rPr>
              <a:t>National Collaborating Centre for Methods and Tools</a:t>
            </a:r>
          </a:p>
          <a:p>
            <a:r>
              <a:rPr lang="en-CA" sz="1200" b="0" i="0" u="none" strike="noStrike" kern="1200" baseline="0" dirty="0" smtClean="0">
                <a:solidFill>
                  <a:schemeClr val="tx1"/>
                </a:solidFill>
                <a:latin typeface="+mn-lt"/>
                <a:ea typeface="+mn-ea"/>
                <a:cs typeface="+mn-cs"/>
              </a:rPr>
              <a:t>http://</a:t>
            </a:r>
            <a:r>
              <a:rPr lang="en-CA" sz="1200" b="0" i="0" u="none" strike="noStrike" kern="1200" baseline="0" dirty="0" err="1" smtClean="0">
                <a:solidFill>
                  <a:schemeClr val="tx1"/>
                </a:solidFill>
                <a:latin typeface="+mn-lt"/>
                <a:ea typeface="+mn-ea"/>
                <a:cs typeface="+mn-cs"/>
              </a:rPr>
              <a:t>www.nccmt.ca</a:t>
            </a:r>
            <a:r>
              <a:rPr lang="en-CA" sz="1200" b="0" i="0" u="none" strike="noStrike" kern="1200" baseline="0" dirty="0" smtClean="0">
                <a:solidFill>
                  <a:schemeClr val="tx1"/>
                </a:solidFill>
                <a:latin typeface="+mn-lt"/>
                <a:ea typeface="+mn-ea"/>
                <a:cs typeface="+mn-cs"/>
              </a:rPr>
              <a:t>/professional-development/</a:t>
            </a:r>
            <a:r>
              <a:rPr lang="en-CA" sz="1200" b="0" i="0" u="none" strike="noStrike" kern="1200" baseline="0" dirty="0" err="1" smtClean="0">
                <a:solidFill>
                  <a:schemeClr val="tx1"/>
                </a:solidFill>
                <a:latin typeface="+mn-lt"/>
                <a:ea typeface="+mn-ea"/>
                <a:cs typeface="+mn-cs"/>
              </a:rPr>
              <a:t>eiph</a:t>
            </a:r>
            <a:endParaRPr lang="en-CA" sz="1200" b="0" i="0" u="none" strike="noStrike" kern="1200" baseline="0" dirty="0" smtClean="0">
              <a:solidFill>
                <a:schemeClr val="tx1"/>
              </a:solidFill>
              <a:latin typeface="+mn-lt"/>
              <a:ea typeface="+mn-ea"/>
              <a:cs typeface="+mn-cs"/>
            </a:endParaRPr>
          </a:p>
          <a:p>
            <a:endParaRPr lang="en-CA" sz="1200" b="0" i="0" u="none" strike="noStrike" kern="1200" baseline="0" dirty="0" smtClean="0">
              <a:solidFill>
                <a:schemeClr val="tx1"/>
              </a:solidFill>
              <a:latin typeface="+mn-lt"/>
              <a:ea typeface="+mn-ea"/>
              <a:cs typeface="+mn-cs"/>
            </a:endParaRPr>
          </a:p>
          <a:p>
            <a:r>
              <a:rPr lang="en-CA" b="1" dirty="0" smtClean="0"/>
              <a:t>Speaking Notes:</a:t>
            </a:r>
          </a:p>
          <a:p>
            <a:r>
              <a:rPr lang="en-CA" dirty="0" smtClean="0"/>
              <a:t>Evidence-informed decision making in public health offers several potential benefits: </a:t>
            </a:r>
          </a:p>
          <a:p>
            <a:r>
              <a:rPr lang="en-CA" dirty="0" smtClean="0"/>
              <a:t>• adoption of the most effective and cost-efficient interventions; </a:t>
            </a:r>
          </a:p>
          <a:p>
            <a:r>
              <a:rPr lang="en-CA" dirty="0" smtClean="0"/>
              <a:t>• prudent use of scarce resources; </a:t>
            </a:r>
          </a:p>
          <a:p>
            <a:r>
              <a:rPr lang="en-CA" dirty="0" smtClean="0"/>
              <a:t>• better health outcomes for individuals and communities. </a:t>
            </a:r>
            <a:endParaRPr lang="en-CA" sz="1200" b="0" i="0" u="none" strike="noStrike" kern="1200" baseline="0" dirty="0" smtClean="0">
              <a:solidFill>
                <a:schemeClr val="tx1"/>
              </a:solidFill>
              <a:latin typeface="+mn-lt"/>
              <a:ea typeface="+mn-ea"/>
              <a:cs typeface="+mn-cs"/>
            </a:endParaRP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And, most importantly, public health’s use of evidence in decision-making has built its credibility in health and other sectors</a:t>
            </a:r>
          </a:p>
        </p:txBody>
      </p:sp>
      <p:sp>
        <p:nvSpPr>
          <p:cNvPr id="4" name="Slide Number Placeholder 3"/>
          <p:cNvSpPr>
            <a:spLocks noGrp="1"/>
          </p:cNvSpPr>
          <p:nvPr>
            <p:ph type="sldNum" sz="quarter" idx="10"/>
          </p:nvPr>
        </p:nvSpPr>
        <p:spPr/>
        <p:txBody>
          <a:bodyPr/>
          <a:lstStyle/>
          <a:p>
            <a:fld id="{FC983999-90EC-4307-9DF8-30C1AF0ABDD7}" type="slidenum">
              <a:rPr lang="en-US" smtClean="0"/>
              <a:t>8</a:t>
            </a:fld>
            <a:endParaRPr lang="en-US"/>
          </a:p>
        </p:txBody>
      </p:sp>
    </p:spTree>
    <p:extLst>
      <p:ext uri="{BB962C8B-B14F-4D97-AF65-F5344CB8AC3E}">
        <p14:creationId xmlns:p14="http://schemas.microsoft.com/office/powerpoint/2010/main" val="431360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baseline="0" dirty="0" smtClean="0"/>
              <a:t>Speaking Notes:</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However, we know that public health problems and the best scientific evidence rarely </a:t>
            </a:r>
            <a:r>
              <a:rPr lang="en-CA" i="1" baseline="0" dirty="0" smtClean="0"/>
              <a:t>(animation) </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result in policy change… why is that?  </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p:txBody>
      </p:sp>
      <p:sp>
        <p:nvSpPr>
          <p:cNvPr id="4" name="Slide Number Placeholder 3"/>
          <p:cNvSpPr>
            <a:spLocks noGrp="1"/>
          </p:cNvSpPr>
          <p:nvPr>
            <p:ph type="sldNum" sz="quarter" idx="10"/>
          </p:nvPr>
        </p:nvSpPr>
        <p:spPr/>
        <p:txBody>
          <a:bodyPr/>
          <a:lstStyle/>
          <a:p>
            <a:fld id="{FC983999-90EC-4307-9DF8-30C1AF0ABDD7}" type="slidenum">
              <a:rPr lang="en-US" smtClean="0"/>
              <a:t>9</a:t>
            </a:fld>
            <a:endParaRPr lang="en-US"/>
          </a:p>
        </p:txBody>
      </p:sp>
    </p:spTree>
    <p:extLst>
      <p:ext uri="{BB962C8B-B14F-4D97-AF65-F5344CB8AC3E}">
        <p14:creationId xmlns:p14="http://schemas.microsoft.com/office/powerpoint/2010/main" val="41961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u="none" strike="noStrike" kern="1200" baseline="0" dirty="0" smtClean="0">
                <a:solidFill>
                  <a:schemeClr val="tx1"/>
                </a:solidFill>
                <a:latin typeface="+mn-lt"/>
                <a:ea typeface="+mn-ea"/>
                <a:cs typeface="+mn-cs"/>
              </a:rPr>
              <a:t>Source: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Adapted with permission from Patrick </a:t>
            </a:r>
            <a:r>
              <a:rPr lang="en-US" dirty="0" err="1" smtClean="0"/>
              <a:t>Fafard’s</a:t>
            </a:r>
            <a:r>
              <a:rPr lang="en-US" dirty="0" smtClean="0"/>
              <a:t> </a:t>
            </a:r>
            <a:r>
              <a:rPr lang="en-US" i="1" dirty="0" smtClean="0"/>
              <a:t>Policy: a more realistic view</a:t>
            </a:r>
            <a:r>
              <a:rPr lang="en-US" i="0" baseline="0" dirty="0" smtClean="0"/>
              <a:t> presentation for Canadian Partnership Against Cancer. </a:t>
            </a:r>
            <a:r>
              <a:rPr lang="en-US" dirty="0" smtClean="0"/>
              <a:t>December 2012.</a:t>
            </a:r>
          </a:p>
          <a:p>
            <a:endParaRPr lang="en-CA" sz="1200" b="0" i="0" u="none" strike="noStrike" kern="1200" baseline="0" dirty="0" smtClean="0">
              <a:solidFill>
                <a:schemeClr val="tx1"/>
              </a:solidFill>
              <a:latin typeface="+mn-lt"/>
              <a:ea typeface="+mn-ea"/>
              <a:cs typeface="+mn-cs"/>
            </a:endParaRPr>
          </a:p>
          <a:p>
            <a:r>
              <a:rPr lang="en-CA" sz="1200" b="1" i="0" u="none" strike="noStrike" kern="1200" baseline="0" dirty="0" smtClean="0">
                <a:solidFill>
                  <a:schemeClr val="tx1"/>
                </a:solidFill>
                <a:latin typeface="+mn-lt"/>
                <a:ea typeface="+mn-ea"/>
                <a:cs typeface="+mn-cs"/>
              </a:rPr>
              <a:t>Speaking Notes:</a:t>
            </a:r>
          </a:p>
          <a:p>
            <a:r>
              <a:rPr lang="en-CA" sz="1200" b="0" i="0" u="none" strike="noStrike" kern="1200" baseline="0" dirty="0" smtClean="0">
                <a:solidFill>
                  <a:schemeClr val="tx1"/>
                </a:solidFill>
                <a:latin typeface="+mn-lt"/>
                <a:ea typeface="+mn-ea"/>
                <a:cs typeface="+mn-cs"/>
              </a:rPr>
              <a:t>Well, to start… evidence is only one of many considerations in policymaking and not necessarily the most important… if public health practitioners wish to establish policies to improve the health of populations, understanding all of the factors that influence policymaking is crucial</a:t>
            </a:r>
            <a:r>
              <a:rPr lang="mr-IN" sz="1200" b="0" i="0" u="none" strike="noStrike" kern="1200" baseline="0" dirty="0" smtClean="0">
                <a:solidFill>
                  <a:schemeClr val="tx1"/>
                </a:solidFill>
                <a:latin typeface="+mn-lt"/>
                <a:ea typeface="+mn-ea"/>
                <a:cs typeface="+mn-cs"/>
              </a:rPr>
              <a:t>…</a:t>
            </a:r>
            <a:r>
              <a:rPr lang="en-CA" sz="1200" b="0" i="0" u="none" strike="noStrike" kern="1200" baseline="0" dirty="0" smtClean="0">
                <a:solidFill>
                  <a:schemeClr val="tx1"/>
                </a:solidFill>
                <a:latin typeface="+mn-lt"/>
                <a:ea typeface="+mn-ea"/>
                <a:cs typeface="+mn-cs"/>
              </a:rPr>
              <a:t>.</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For instance, let’s consider other governments</a:t>
            </a:r>
            <a:r>
              <a:rPr lang="mr-IN" sz="1200" b="0" i="0" u="none" strike="noStrike" kern="1200" baseline="0" dirty="0" smtClean="0">
                <a:solidFill>
                  <a:schemeClr val="tx1"/>
                </a:solidFill>
                <a:latin typeface="+mn-lt"/>
                <a:ea typeface="+mn-ea"/>
                <a:cs typeface="+mn-cs"/>
              </a:rPr>
              <a:t>…</a:t>
            </a:r>
            <a:r>
              <a:rPr lang="en-CA" sz="1200" b="0" i="0" u="none" strike="noStrike" kern="1200" baseline="0" dirty="0" smtClean="0">
                <a:solidFill>
                  <a:schemeClr val="tx1"/>
                </a:solidFill>
                <a:latin typeface="+mn-lt"/>
                <a:ea typeface="+mn-ea"/>
                <a:cs typeface="+mn-cs"/>
              </a:rPr>
              <a:t> </a:t>
            </a:r>
            <a:r>
              <a:rPr lang="en-CA" sz="1200" b="0" i="1" u="none" strike="noStrike" kern="1200" baseline="0" dirty="0" smtClean="0">
                <a:solidFill>
                  <a:schemeClr val="tx1"/>
                </a:solidFill>
                <a:latin typeface="+mn-lt"/>
                <a:ea typeface="+mn-ea"/>
                <a:cs typeface="+mn-cs"/>
              </a:rPr>
              <a:t>(animation)</a:t>
            </a:r>
            <a:endParaRPr lang="en-CA"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p:txBody>
      </p:sp>
      <p:sp>
        <p:nvSpPr>
          <p:cNvPr id="4" name="Slide Number Placeholder 3"/>
          <p:cNvSpPr>
            <a:spLocks noGrp="1"/>
          </p:cNvSpPr>
          <p:nvPr>
            <p:ph type="sldNum" sz="quarter" idx="10"/>
          </p:nvPr>
        </p:nvSpPr>
        <p:spPr/>
        <p:txBody>
          <a:bodyPr/>
          <a:lstStyle/>
          <a:p>
            <a:fld id="{FC983999-90EC-4307-9DF8-30C1AF0ABDD7}" type="slidenum">
              <a:rPr lang="en-US" smtClean="0"/>
              <a:t>10</a:t>
            </a:fld>
            <a:endParaRPr lang="en-US"/>
          </a:p>
        </p:txBody>
      </p:sp>
    </p:spTree>
    <p:extLst>
      <p:ext uri="{BB962C8B-B14F-4D97-AF65-F5344CB8AC3E}">
        <p14:creationId xmlns:p14="http://schemas.microsoft.com/office/powerpoint/2010/main" val="17326612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1"/>
            <a:ext cx="9144000" cy="1015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015200"/>
            <a:ext cx="9144000" cy="5079600"/>
          </a:xfrm>
          <a:prstGeom prst="rect">
            <a:avLst/>
          </a:prstGeom>
          <a:solidFill>
            <a:srgbClr val="496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779912" y="2132856"/>
            <a:ext cx="4246240" cy="2448272"/>
          </a:xfrm>
          <a:prstGeom prst="rect">
            <a:avLst/>
          </a:prstGeom>
        </p:spPr>
        <p:txBody>
          <a:bodyPr>
            <a:normAutofit/>
          </a:bodyPr>
          <a:lstStyle>
            <a:lvl1pPr algn="l">
              <a:lnSpc>
                <a:spcPts val="3300"/>
              </a:lnSpc>
              <a:defRPr sz="2800" b="1" baseline="0">
                <a:solidFill>
                  <a:schemeClr val="bg1"/>
                </a:solidFill>
              </a:defRPr>
            </a:lvl1pPr>
          </a:lstStyle>
          <a:p>
            <a:r>
              <a:rPr lang="en-US" dirty="0" smtClean="0"/>
              <a:t>Click to edit Master</a:t>
            </a:r>
            <a:br>
              <a:rPr lang="en-US" dirty="0" smtClean="0"/>
            </a:br>
            <a:r>
              <a:rPr lang="en-US" dirty="0" smtClean="0"/>
              <a:t>title style</a:t>
            </a:r>
            <a:endParaRPr lang="en-US" dirty="0"/>
          </a:p>
        </p:txBody>
      </p:sp>
      <p:sp>
        <p:nvSpPr>
          <p:cNvPr id="3" name="Subtitle 2"/>
          <p:cNvSpPr>
            <a:spLocks noGrp="1"/>
          </p:cNvSpPr>
          <p:nvPr>
            <p:ph type="subTitle" idx="1" hasCustomPrompt="1"/>
          </p:nvPr>
        </p:nvSpPr>
        <p:spPr>
          <a:xfrm>
            <a:off x="3779912" y="4653136"/>
            <a:ext cx="4246240" cy="288032"/>
          </a:xfrm>
          <a:prstGeom prst="rect">
            <a:avLst/>
          </a:prstGeom>
        </p:spPr>
        <p:txBody>
          <a:bodyPr>
            <a:normAutofit/>
          </a:bodyPr>
          <a:lstStyle>
            <a:lvl1pPr marL="0" indent="0" algn="l">
              <a:buNone/>
              <a:defRPr sz="1100" b="0" i="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author</a:t>
            </a:r>
            <a:endParaRPr lang="en-US" dirty="0"/>
          </a:p>
        </p:txBody>
      </p:sp>
      <p:sp>
        <p:nvSpPr>
          <p:cNvPr id="9" name="Text Placeholder 8"/>
          <p:cNvSpPr>
            <a:spLocks noGrp="1"/>
          </p:cNvSpPr>
          <p:nvPr>
            <p:ph type="body" sz="quarter" idx="10" hasCustomPrompt="1"/>
          </p:nvPr>
        </p:nvSpPr>
        <p:spPr>
          <a:xfrm>
            <a:off x="3782277" y="5013176"/>
            <a:ext cx="4243875" cy="288032"/>
          </a:xfrm>
          <a:prstGeom prst="rect">
            <a:avLst/>
          </a:prstGeom>
        </p:spPr>
        <p:txBody>
          <a:bodyPr>
            <a:normAutofit/>
          </a:bodyPr>
          <a:lstStyle>
            <a:lvl1pPr marL="0" indent="0">
              <a:buNone/>
              <a:defRPr sz="1100" b="0" cap="all" baseline="0">
                <a:solidFill>
                  <a:schemeClr val="bg1"/>
                </a:solidFill>
              </a:defRPr>
            </a:lvl1pPr>
            <a:lvl2pPr>
              <a:defRPr sz="1600" b="0"/>
            </a:lvl2pPr>
            <a:lvl3pPr>
              <a:defRPr sz="1600" b="0"/>
            </a:lvl3pPr>
            <a:lvl4pPr>
              <a:defRPr sz="1600" b="0"/>
            </a:lvl4pPr>
            <a:lvl5pPr>
              <a:defRPr sz="1600" b="0"/>
            </a:lvl5pPr>
          </a:lstStyle>
          <a:p>
            <a:pPr lvl="0"/>
            <a:r>
              <a:rPr lang="en-CA" dirty="0" smtClean="0"/>
              <a:t>Click to enter date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142000"/>
            <a:ext cx="3175000" cy="243840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0000" y="6224400"/>
            <a:ext cx="2432050" cy="457200"/>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8800" y="198000"/>
            <a:ext cx="1849120" cy="686816"/>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1"/>
            <a:ext cx="9144000" cy="1015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3779912" y="2420888"/>
            <a:ext cx="4246240" cy="2448272"/>
          </a:xfrm>
          <a:prstGeom prst="rect">
            <a:avLst/>
          </a:prstGeom>
        </p:spPr>
        <p:txBody>
          <a:bodyPr>
            <a:normAutofit/>
          </a:bodyPr>
          <a:lstStyle>
            <a:lvl1pPr algn="l">
              <a:lnSpc>
                <a:spcPts val="4000"/>
              </a:lnSpc>
              <a:defRPr sz="3500" b="1" baseline="0">
                <a:solidFill>
                  <a:schemeClr val="bg1"/>
                </a:solidFill>
              </a:defRPr>
            </a:lvl1pPr>
          </a:lstStyle>
          <a:p>
            <a:r>
              <a:rPr lang="en-US" dirty="0" smtClean="0"/>
              <a:t>Click to edit Master</a:t>
            </a:r>
            <a:br>
              <a:rPr lang="en-US" dirty="0" smtClean="0"/>
            </a:br>
            <a:r>
              <a:rPr lang="en-US" dirty="0" smtClean="0"/>
              <a:t>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0000" y="6224400"/>
            <a:ext cx="2432050" cy="45720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8800" y="198000"/>
            <a:ext cx="1849120" cy="686816"/>
          </a:xfrm>
          <a:prstGeom prst="rect">
            <a:avLst/>
          </a:prstGeom>
        </p:spPr>
      </p:pic>
    </p:spTree>
    <p:extLst>
      <p:ext uri="{BB962C8B-B14F-4D97-AF65-F5344CB8AC3E}">
        <p14:creationId xmlns:p14="http://schemas.microsoft.com/office/powerpoint/2010/main" val="21135937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A">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1015200"/>
            <a:ext cx="9144000" cy="5079600"/>
          </a:xfrm>
          <a:prstGeom prst="rect">
            <a:avLst/>
          </a:prstGeom>
          <a:solidFill>
            <a:srgbClr val="55B1AD">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
            <a:ext cx="9144000" cy="1015200"/>
          </a:xfrm>
          <a:prstGeom prst="rect">
            <a:avLst/>
          </a:prstGeom>
          <a:solidFill>
            <a:srgbClr val="496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title"/>
          </p:nvPr>
        </p:nvSpPr>
        <p:spPr>
          <a:xfrm>
            <a:off x="1152000" y="0"/>
            <a:ext cx="6552728" cy="1052736"/>
          </a:xfrm>
          <a:prstGeom prst="rect">
            <a:avLst/>
          </a:prstGeom>
        </p:spPr>
        <p:txBody>
          <a:bodyPr anchor="ctr" anchorCtr="0">
            <a:normAutofit/>
          </a:bodyPr>
          <a:lstStyle>
            <a:lvl1pPr algn="l">
              <a:lnSpc>
                <a:spcPct val="80000"/>
              </a:lnSpc>
              <a:defRPr sz="2300" baseline="0">
                <a:solidFill>
                  <a:schemeClr val="bg1"/>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323528" y="6309320"/>
            <a:ext cx="405408" cy="365125"/>
          </a:xfrm>
          <a:prstGeom prst="rect">
            <a:avLst/>
          </a:prstGeom>
        </p:spPr>
        <p:txBody>
          <a:bodyPr/>
          <a:lstStyle>
            <a:lvl1pPr algn="l">
              <a:defRPr sz="1000" b="1">
                <a:solidFill>
                  <a:srgbClr val="0070C0"/>
                </a:solidFill>
              </a:defRPr>
            </a:lvl1pPr>
          </a:lstStyle>
          <a:p>
            <a:fld id="{C4A63B03-CE8E-41A3-ABC0-E6682684ECE7}" type="slidenum">
              <a:rPr lang="en-US" smtClean="0"/>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0000" y="6224400"/>
            <a:ext cx="2432050" cy="457200"/>
          </a:xfrm>
          <a:prstGeom prst="rect">
            <a:avLst/>
          </a:prstGeom>
        </p:spPr>
      </p:pic>
    </p:spTree>
    <p:extLst>
      <p:ext uri="{BB962C8B-B14F-4D97-AF65-F5344CB8AC3E}">
        <p14:creationId xmlns:p14="http://schemas.microsoft.com/office/powerpoint/2010/main" val="12191025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49513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hyperlink" Target="http://digitalcommons.macalester.edu/poli_honors/4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www.cancerview.ca/preventionandscreening/preventionpoliciesdirectory/ppdusingthedirectory/resources-for-faculty/"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hyperlink" Target="https://twitter.com/prevpolicies" TargetMode="External"/><Relationship Id="rId3" Type="http://schemas.openxmlformats.org/officeDocument/2006/relationships/hyperlink" Target="http://www.cancerview.ca/preventionandscreening/preventionpoliciesdirectory/ppdusingthedirectory/resources-for-faculty/" TargetMode="External"/><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www.cancerview.ca/preventionandscreening/preventionpoliciesdirectory/" TargetMode="External"/><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phac-aspc.gc.ca/php-psp/ccph-cesp/about_cc-apropos_ce-eng.php#a3_0"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nccmt.ca/professional-development/eiph"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www.nccmt.ca/professional-development/eiph"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chorCtr="0"/>
          <a:lstStyle/>
          <a:p>
            <a:r>
              <a:rPr lang="en-US" dirty="0"/>
              <a:t>Influencing Healthy Public </a:t>
            </a:r>
            <a:br>
              <a:rPr lang="en-US" dirty="0"/>
            </a:br>
            <a:r>
              <a:rPr lang="en-US" dirty="0"/>
              <a:t>Policies + the Prevention Policies Directory</a:t>
            </a:r>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endParaRPr lang="en-US"/>
          </a:p>
        </p:txBody>
      </p:sp>
      <p:sp>
        <p:nvSpPr>
          <p:cNvPr id="7" name="Subtitle 2"/>
          <p:cNvSpPr txBox="1">
            <a:spLocks/>
          </p:cNvSpPr>
          <p:nvPr/>
        </p:nvSpPr>
        <p:spPr>
          <a:xfrm>
            <a:off x="3779912" y="1988840"/>
            <a:ext cx="4246240" cy="504056"/>
          </a:xfrm>
          <a:prstGeom prst="rect">
            <a:avLst/>
          </a:prstGeom>
        </p:spPr>
        <p:txBody>
          <a:bodyPr vert="horz" lIns="91440" tIns="45720" rIns="91440" bIns="45720" rtlCol="0" anchor="b" anchorCtr="0">
            <a:noAutofit/>
          </a:bodyPr>
          <a:lstStyle>
            <a:lvl1pPr marL="0" indent="0" algn="l" defTabSz="914400" rtl="0" eaLnBrk="1" latinLnBrk="0" hangingPunct="1">
              <a:spcBef>
                <a:spcPct val="20000"/>
              </a:spcBef>
              <a:buFont typeface="Arial" pitchFamily="34" charset="0"/>
              <a:buNone/>
              <a:defRPr sz="1100" b="0" i="0"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300" b="1" spc="80" dirty="0" smtClean="0">
                <a:solidFill>
                  <a:srgbClr val="55B1AD"/>
                </a:solidFill>
              </a:rPr>
              <a:t>Lecture </a:t>
            </a:r>
            <a:r>
              <a:rPr lang="en-US" sz="1300" b="1" spc="80" dirty="0">
                <a:solidFill>
                  <a:srgbClr val="55B1AD"/>
                </a:solidFill>
              </a:rPr>
              <a:t>Slides for Healthy Public </a:t>
            </a:r>
            <a:br>
              <a:rPr lang="en-US" sz="1300" b="1" spc="80" dirty="0">
                <a:solidFill>
                  <a:srgbClr val="55B1AD"/>
                </a:solidFill>
              </a:rPr>
            </a:br>
            <a:r>
              <a:rPr lang="en-US" sz="1300" b="1" spc="80" dirty="0">
                <a:solidFill>
                  <a:srgbClr val="55B1AD"/>
                </a:solidFill>
              </a:rPr>
              <a:t>Policy Course Instructors on:</a:t>
            </a:r>
          </a:p>
        </p:txBody>
      </p:sp>
    </p:spTree>
    <p:extLst>
      <p:ext uri="{BB962C8B-B14F-4D97-AF65-F5344CB8AC3E}">
        <p14:creationId xmlns:p14="http://schemas.microsoft.com/office/powerpoint/2010/main" val="1801063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4A63B03-CE8E-41A3-ABC0-E6682684ECE7}" type="slidenum">
              <a:rPr lang="en-US" smtClean="0"/>
              <a:pPr/>
              <a:t>10</a:t>
            </a:fld>
            <a:endParaRPr lang="en-US" dirty="0"/>
          </a:p>
        </p:txBody>
      </p:sp>
      <p:sp>
        <p:nvSpPr>
          <p:cNvPr id="5" name="Title 1"/>
          <p:cNvSpPr>
            <a:spLocks noGrp="1"/>
          </p:cNvSpPr>
          <p:nvPr>
            <p:ph type="title"/>
          </p:nvPr>
        </p:nvSpPr>
        <p:spPr>
          <a:xfrm>
            <a:off x="1115616" y="0"/>
            <a:ext cx="6552728" cy="908720"/>
          </a:xfrm>
        </p:spPr>
        <p:txBody>
          <a:bodyPr>
            <a:normAutofit/>
          </a:bodyPr>
          <a:lstStyle/>
          <a:p>
            <a:r>
              <a:rPr lang="en-US" sz="2300" dirty="0"/>
              <a:t>Evidence in Policymaking</a:t>
            </a:r>
          </a:p>
        </p:txBody>
      </p:sp>
      <p:sp>
        <p:nvSpPr>
          <p:cNvPr id="6" name="Subtitle 2"/>
          <p:cNvSpPr txBox="1">
            <a:spLocks/>
          </p:cNvSpPr>
          <p:nvPr/>
        </p:nvSpPr>
        <p:spPr>
          <a:xfrm>
            <a:off x="1115616" y="620688"/>
            <a:ext cx="5652248" cy="288032"/>
          </a:xfrm>
          <a:prstGeom prst="rect">
            <a:avLst/>
          </a:prstGeom>
        </p:spPr>
        <p:txBody>
          <a:bodyPr vert="horz" lIns="91440" tIns="45720" rIns="91440" bIns="45720" rtlCol="0" anchor="b" anchorCtr="0">
            <a:normAutofit/>
          </a:bodyPr>
          <a:lstStyle>
            <a:lvl1pPr marL="0" indent="0" algn="l" defTabSz="914400" rtl="0" eaLnBrk="1" latinLnBrk="0" hangingPunct="1">
              <a:spcBef>
                <a:spcPct val="20000"/>
              </a:spcBef>
              <a:buFont typeface="Arial" pitchFamily="34" charset="0"/>
              <a:buNone/>
              <a:defRPr sz="1100" b="0" i="0"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spc="80" dirty="0" smtClean="0"/>
              <a:t>A MORE REALISTIC VIEW?</a:t>
            </a:r>
            <a:endParaRPr lang="en-US" b="1" spc="80"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 b="8600"/>
          <a:stretch/>
        </p:blipFill>
        <p:spPr>
          <a:xfrm>
            <a:off x="30767" y="980728"/>
            <a:ext cx="9144000" cy="4644000"/>
          </a:xfrm>
          <a:prstGeom prst="rect">
            <a:avLst/>
          </a:prstGeom>
        </p:spPr>
      </p:pic>
      <p:sp>
        <p:nvSpPr>
          <p:cNvPr id="9" name="Oval 8"/>
          <p:cNvSpPr/>
          <p:nvPr/>
        </p:nvSpPr>
        <p:spPr>
          <a:xfrm>
            <a:off x="4060800" y="1368000"/>
            <a:ext cx="1044000" cy="1044000"/>
          </a:xfrm>
          <a:prstGeom prst="ellipse">
            <a:avLst/>
          </a:prstGeom>
          <a:noFill/>
          <a:ln w="50800">
            <a:solidFill>
              <a:srgbClr val="A1C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p:cNvSpPr txBox="1">
            <a:spLocks/>
          </p:cNvSpPr>
          <p:nvPr/>
        </p:nvSpPr>
        <p:spPr>
          <a:xfrm>
            <a:off x="0" y="5670000"/>
            <a:ext cx="9144000" cy="288032"/>
          </a:xfrm>
          <a:prstGeom prst="rect">
            <a:avLst/>
          </a:prstGeom>
        </p:spPr>
        <p:txBody>
          <a:bodyPr vert="horz" lIns="91440" tIns="45720" rIns="91440" bIns="45720" rtlCol="0" anchor="b" anchorCtr="0">
            <a:noAutofit/>
          </a:bodyPr>
          <a:lstStyle>
            <a:lvl1pPr marL="0" indent="0" algn="l" defTabSz="914400" rtl="0" eaLnBrk="1" latinLnBrk="0" hangingPunct="1">
              <a:spcBef>
                <a:spcPct val="20000"/>
              </a:spcBef>
              <a:buFont typeface="Arial" pitchFamily="34" charset="0"/>
              <a:buNone/>
              <a:defRPr sz="1100" b="0" i="0"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lnSpc>
                <a:spcPts val="800"/>
              </a:lnSpc>
              <a:spcBef>
                <a:spcPts val="0"/>
              </a:spcBef>
            </a:pPr>
            <a:r>
              <a:rPr lang="en-US" sz="700" b="1" spc="40" dirty="0" smtClean="0">
                <a:solidFill>
                  <a:schemeClr val="bg1">
                    <a:lumMod val="50000"/>
                  </a:schemeClr>
                </a:solidFill>
              </a:rPr>
              <a:t>Source:</a:t>
            </a:r>
            <a:r>
              <a:rPr lang="en-US" sz="700" spc="40" dirty="0">
                <a:solidFill>
                  <a:schemeClr val="bg1">
                    <a:lumMod val="50000"/>
                  </a:schemeClr>
                </a:solidFill>
              </a:rPr>
              <a:t> Adapted with permission from: </a:t>
            </a:r>
            <a:r>
              <a:rPr lang="en-US" sz="700" spc="40" dirty="0" smtClean="0">
                <a:solidFill>
                  <a:schemeClr val="bg1">
                    <a:lumMod val="50000"/>
                  </a:schemeClr>
                </a:solidFill>
              </a:rPr>
              <a:t>P</a:t>
            </a:r>
            <a:r>
              <a:rPr lang="en-US" sz="700" spc="40" dirty="0">
                <a:solidFill>
                  <a:schemeClr val="bg1">
                    <a:lumMod val="50000"/>
                  </a:schemeClr>
                </a:solidFill>
              </a:rPr>
              <a:t>. </a:t>
            </a:r>
            <a:r>
              <a:rPr lang="en-US" sz="700" spc="40" dirty="0" err="1">
                <a:solidFill>
                  <a:schemeClr val="bg1">
                    <a:lumMod val="50000"/>
                  </a:schemeClr>
                </a:solidFill>
              </a:rPr>
              <a:t>Fafard</a:t>
            </a:r>
            <a:r>
              <a:rPr lang="en-US" sz="700" spc="40" dirty="0">
                <a:solidFill>
                  <a:schemeClr val="bg1">
                    <a:lumMod val="50000"/>
                  </a:schemeClr>
                </a:solidFill>
              </a:rPr>
              <a:t>. Policy: a more realistic view. Presentation. December 2012</a:t>
            </a:r>
          </a:p>
        </p:txBody>
      </p:sp>
    </p:spTree>
    <p:extLst>
      <p:ext uri="{BB962C8B-B14F-4D97-AF65-F5344CB8AC3E}">
        <p14:creationId xmlns:p14="http://schemas.microsoft.com/office/powerpoint/2010/main" val="85736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5200"/>
            <a:ext cx="9144000" cy="5080000"/>
          </a:xfrm>
          <a:prstGeom prst="rect">
            <a:avLst/>
          </a:prstGeom>
        </p:spPr>
      </p:pic>
      <p:sp>
        <p:nvSpPr>
          <p:cNvPr id="2" name="Title 1"/>
          <p:cNvSpPr>
            <a:spLocks noGrp="1"/>
          </p:cNvSpPr>
          <p:nvPr>
            <p:ph type="title"/>
          </p:nvPr>
        </p:nvSpPr>
        <p:spPr/>
        <p:txBody>
          <a:bodyPr>
            <a:normAutofit/>
          </a:bodyPr>
          <a:lstStyle/>
          <a:p>
            <a:r>
              <a:rPr lang="en-US" sz="2300" dirty="0" smtClean="0"/>
              <a:t>Policy Diffusion</a:t>
            </a:r>
            <a:endParaRPr lang="en-US" sz="2300" dirty="0"/>
          </a:p>
        </p:txBody>
      </p:sp>
      <p:sp>
        <p:nvSpPr>
          <p:cNvPr id="3" name="Slide Number Placeholder 2"/>
          <p:cNvSpPr>
            <a:spLocks noGrp="1"/>
          </p:cNvSpPr>
          <p:nvPr>
            <p:ph type="sldNum" sz="quarter" idx="12"/>
          </p:nvPr>
        </p:nvSpPr>
        <p:spPr/>
        <p:txBody>
          <a:bodyPr/>
          <a:lstStyle/>
          <a:p>
            <a:fld id="{C4A63B03-CE8E-41A3-ABC0-E6682684ECE7}" type="slidenum">
              <a:rPr lang="en-US" smtClean="0"/>
              <a:pPr/>
              <a:t>11</a:t>
            </a:fld>
            <a:endParaRPr lang="en-US" dirty="0"/>
          </a:p>
        </p:txBody>
      </p:sp>
      <p:sp>
        <p:nvSpPr>
          <p:cNvPr id="7" name="Subtitle 2"/>
          <p:cNvSpPr txBox="1">
            <a:spLocks/>
          </p:cNvSpPr>
          <p:nvPr/>
        </p:nvSpPr>
        <p:spPr>
          <a:xfrm>
            <a:off x="348080" y="5445224"/>
            <a:ext cx="3863880" cy="512808"/>
          </a:xfrm>
          <a:prstGeom prst="rect">
            <a:avLst/>
          </a:prstGeom>
        </p:spPr>
        <p:txBody>
          <a:bodyPr vert="horz" lIns="91440" tIns="45720" rIns="91440" bIns="45720" rtlCol="0" anchor="b" anchorCtr="0">
            <a:noAutofit/>
          </a:bodyPr>
          <a:lstStyle>
            <a:lvl1pPr marL="0" indent="0" algn="l" defTabSz="914400" rtl="0" eaLnBrk="1" latinLnBrk="0" hangingPunct="1">
              <a:spcBef>
                <a:spcPct val="20000"/>
              </a:spcBef>
              <a:buFont typeface="Arial" pitchFamily="34" charset="0"/>
              <a:buNone/>
              <a:defRPr sz="1100" b="0" i="0"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ts val="800"/>
              </a:lnSpc>
            </a:pPr>
            <a:r>
              <a:rPr lang="en-US" sz="700" b="1" spc="40" dirty="0" smtClean="0">
                <a:solidFill>
                  <a:schemeClr val="bg1">
                    <a:lumMod val="50000"/>
                  </a:schemeClr>
                </a:solidFill>
                <a:hlinkClick r:id="rId4"/>
              </a:rPr>
              <a:t>Source:</a:t>
            </a:r>
            <a:r>
              <a:rPr lang="en-US" sz="700" spc="40" dirty="0">
                <a:solidFill>
                  <a:schemeClr val="bg1">
                    <a:lumMod val="50000"/>
                  </a:schemeClr>
                </a:solidFill>
                <a:hlinkClick r:id="rId4"/>
              </a:rPr>
              <a:t> </a:t>
            </a:r>
            <a:r>
              <a:rPr lang="en-US" sz="700" spc="40" dirty="0" err="1">
                <a:solidFill>
                  <a:schemeClr val="bg1">
                    <a:lumMod val="50000"/>
                  </a:schemeClr>
                </a:solidFill>
                <a:hlinkClick r:id="rId4"/>
              </a:rPr>
              <a:t>Worman</a:t>
            </a:r>
            <a:r>
              <a:rPr lang="en-US" sz="700" spc="40" dirty="0">
                <a:solidFill>
                  <a:schemeClr val="bg1">
                    <a:lumMod val="50000"/>
                  </a:schemeClr>
                </a:solidFill>
                <a:hlinkClick r:id="rId4"/>
              </a:rPr>
              <a:t>, Margaret, "Responding to the Affordable Care Act: </a:t>
            </a:r>
            <a:endParaRPr lang="en-US" sz="700" spc="40" dirty="0" smtClean="0">
              <a:solidFill>
                <a:schemeClr val="bg1">
                  <a:lumMod val="50000"/>
                </a:schemeClr>
              </a:solidFill>
              <a:hlinkClick r:id="rId4"/>
            </a:endParaRPr>
          </a:p>
          <a:p>
            <a:pPr>
              <a:lnSpc>
                <a:spcPts val="800"/>
              </a:lnSpc>
            </a:pPr>
            <a:r>
              <a:rPr lang="en-US" sz="700" spc="40" dirty="0" smtClean="0">
                <a:solidFill>
                  <a:schemeClr val="bg1">
                    <a:lumMod val="50000"/>
                  </a:schemeClr>
                </a:solidFill>
                <a:hlinkClick r:id="rId4"/>
              </a:rPr>
              <a:t>Health Insurance </a:t>
            </a:r>
            <a:r>
              <a:rPr lang="en-US" sz="700" spc="40" dirty="0">
                <a:solidFill>
                  <a:schemeClr val="bg1">
                    <a:lumMod val="50000"/>
                  </a:schemeClr>
                </a:solidFill>
                <a:hlinkClick r:id="rId4"/>
              </a:rPr>
              <a:t>Exchange Policy Diffusion" (2013). Honors Projects. </a:t>
            </a:r>
            <a:r>
              <a:rPr lang="en-US" sz="700" spc="40" dirty="0" smtClean="0">
                <a:solidFill>
                  <a:schemeClr val="bg1">
                    <a:lumMod val="50000"/>
                  </a:schemeClr>
                </a:solidFill>
                <a:hlinkClick r:id="rId4"/>
              </a:rPr>
              <a:t>Paper 40</a:t>
            </a:r>
            <a:r>
              <a:rPr lang="en-US" sz="700" spc="40" dirty="0">
                <a:solidFill>
                  <a:schemeClr val="bg1">
                    <a:lumMod val="50000"/>
                  </a:schemeClr>
                </a:solidFill>
                <a:hlinkClick r:id="rId4"/>
              </a:rPr>
              <a:t>. </a:t>
            </a:r>
            <a:endParaRPr lang="en-US" sz="700" spc="40" dirty="0">
              <a:solidFill>
                <a:schemeClr val="bg1">
                  <a:lumMod val="50000"/>
                </a:schemeClr>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0000" y="3070800"/>
            <a:ext cx="1625600" cy="1562100"/>
          </a:xfrm>
          <a:prstGeom prst="rect">
            <a:avLst/>
          </a:prstGeom>
        </p:spPr>
      </p:pic>
    </p:spTree>
    <p:extLst>
      <p:ext uri="{BB962C8B-B14F-4D97-AF65-F5344CB8AC3E}">
        <p14:creationId xmlns:p14="http://schemas.microsoft.com/office/powerpoint/2010/main" val="124976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Diffusion — Example</a:t>
            </a:r>
            <a:endParaRPr lang="en-US" dirty="0"/>
          </a:p>
        </p:txBody>
      </p:sp>
      <p:sp>
        <p:nvSpPr>
          <p:cNvPr id="3" name="Slide Number Placeholder 2"/>
          <p:cNvSpPr>
            <a:spLocks noGrp="1"/>
          </p:cNvSpPr>
          <p:nvPr>
            <p:ph type="sldNum" sz="quarter" idx="12"/>
          </p:nvPr>
        </p:nvSpPr>
        <p:spPr/>
        <p:txBody>
          <a:bodyPr/>
          <a:lstStyle/>
          <a:p>
            <a:fld id="{C4A63B03-CE8E-41A3-ABC0-E6682684ECE7}" type="slidenum">
              <a:rPr lang="en-US" smtClean="0"/>
              <a:pPr/>
              <a:t>12</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spTree>
    <p:extLst>
      <p:ext uri="{BB962C8B-B14F-4D97-AF65-F5344CB8AC3E}">
        <p14:creationId xmlns:p14="http://schemas.microsoft.com/office/powerpoint/2010/main" val="69375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8000" y="1015200"/>
            <a:ext cx="9162000" cy="5081016"/>
          </a:xfrm>
          <a:prstGeom prst="rect">
            <a:avLst/>
          </a:prstGeom>
        </p:spPr>
      </p:pic>
      <p:sp>
        <p:nvSpPr>
          <p:cNvPr id="2" name="Title 1"/>
          <p:cNvSpPr>
            <a:spLocks noGrp="1"/>
          </p:cNvSpPr>
          <p:nvPr>
            <p:ph type="ctrTitle"/>
          </p:nvPr>
        </p:nvSpPr>
        <p:spPr>
          <a:xfrm>
            <a:off x="4554000" y="1699200"/>
            <a:ext cx="4248000" cy="3240000"/>
          </a:xfrm>
        </p:spPr>
        <p:txBody>
          <a:bodyPr anchor="ctr" anchorCtr="0"/>
          <a:lstStyle/>
          <a:p>
            <a:r>
              <a:rPr lang="en-US" smtClean="0"/>
              <a:t>There’s a tool</a:t>
            </a:r>
            <a:br>
              <a:rPr lang="en-US" smtClean="0"/>
            </a:br>
            <a:r>
              <a:rPr lang="en-US" smtClean="0"/>
              <a:t>for that!</a:t>
            </a:r>
            <a:endParaRPr lang="en-US" dirty="0"/>
          </a:p>
        </p:txBody>
      </p:sp>
    </p:spTree>
    <p:extLst>
      <p:ext uri="{BB962C8B-B14F-4D97-AF65-F5344CB8AC3E}">
        <p14:creationId xmlns:p14="http://schemas.microsoft.com/office/powerpoint/2010/main" val="1585408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2420888"/>
            <a:ext cx="3456384" cy="12838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0000" y="6224400"/>
            <a:ext cx="2432050" cy="457200"/>
          </a:xfrm>
          <a:prstGeom prst="rect">
            <a:avLst/>
          </a:prstGeom>
        </p:spPr>
      </p:pic>
    </p:spTree>
    <p:extLst>
      <p:ext uri="{BB962C8B-B14F-4D97-AF65-F5344CB8AC3E}">
        <p14:creationId xmlns:p14="http://schemas.microsoft.com/office/powerpoint/2010/main" val="1499427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15200"/>
            <a:ext cx="9144000" cy="5080000"/>
          </a:xfrm>
          <a:prstGeom prst="rect">
            <a:avLst/>
          </a:prstGeom>
        </p:spPr>
      </p:pic>
    </p:spTree>
    <p:extLst>
      <p:ext uri="{BB962C8B-B14F-4D97-AF65-F5344CB8AC3E}">
        <p14:creationId xmlns:p14="http://schemas.microsoft.com/office/powerpoint/2010/main" val="343843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Prevention Policies Directory</a:t>
            </a:r>
            <a:endParaRPr lang="en-US" dirty="0"/>
          </a:p>
        </p:txBody>
      </p:sp>
      <p:sp>
        <p:nvSpPr>
          <p:cNvPr id="3" name="Slide Number Placeholder 2"/>
          <p:cNvSpPr>
            <a:spLocks noGrp="1"/>
          </p:cNvSpPr>
          <p:nvPr>
            <p:ph type="sldNum" sz="quarter" idx="12"/>
          </p:nvPr>
        </p:nvSpPr>
        <p:spPr/>
        <p:txBody>
          <a:bodyPr/>
          <a:lstStyle/>
          <a:p>
            <a:fld id="{C4A63B03-CE8E-41A3-ABC0-E6682684ECE7}" type="slidenum">
              <a:rPr lang="en-US" smtClean="0"/>
              <a:pPr/>
              <a:t>16</a:t>
            </a:fld>
            <a:endParaRPr lang="en-US" dirty="0"/>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8000" y="1015200"/>
            <a:ext cx="9162000" cy="5081016"/>
          </a:xfrm>
          <a:prstGeom prst="rect">
            <a:avLst/>
          </a:prstGeom>
        </p:spPr>
      </p:pic>
      <p:sp>
        <p:nvSpPr>
          <p:cNvPr id="5" name="Text Placeholder 2"/>
          <p:cNvSpPr txBox="1">
            <a:spLocks/>
          </p:cNvSpPr>
          <p:nvPr/>
        </p:nvSpPr>
        <p:spPr>
          <a:xfrm>
            <a:off x="0" y="1236713"/>
            <a:ext cx="4572000" cy="464095"/>
          </a:xfrm>
          <a:prstGeom prst="rect">
            <a:avLst/>
          </a:prstGeom>
        </p:spPr>
        <p:txBody>
          <a:bodyPr vert="horz" lIns="91440" tIns="45720" rIns="91440" bIns="45720" rtlCol="0" anchor="t" anchorCtr="0">
            <a:noAutofit/>
          </a:bodyPr>
          <a:lstStyle>
            <a:defPPr>
              <a:defRPr lang="en-US"/>
            </a:defPPr>
            <a:lvl1pPr marL="0" algn="l" defTabSz="914400" rtl="0" eaLnBrk="1" latinLnBrk="0" hangingPunct="1">
              <a:lnSpc>
                <a:spcPts val="2800"/>
              </a:lnSpc>
              <a:spcBef>
                <a:spcPts val="0"/>
              </a:spcBef>
              <a:spcAft>
                <a:spcPts val="1600"/>
              </a:spcAft>
              <a:defRPr sz="2400" kern="1200" baseline="0">
                <a:solidFill>
                  <a:srgbClr val="4965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smtClean="0">
                <a:solidFill>
                  <a:schemeClr val="bg1"/>
                </a:solidFill>
              </a:rPr>
              <a:t>Search Technology</a:t>
            </a:r>
            <a:endParaRPr lang="en-US" sz="1800" b="1" dirty="0">
              <a:solidFill>
                <a:schemeClr val="bg1"/>
              </a:solidFill>
            </a:endParaRPr>
          </a:p>
        </p:txBody>
      </p:sp>
      <p:sp>
        <p:nvSpPr>
          <p:cNvPr id="6" name="Text Placeholder 2"/>
          <p:cNvSpPr txBox="1">
            <a:spLocks/>
          </p:cNvSpPr>
          <p:nvPr/>
        </p:nvSpPr>
        <p:spPr>
          <a:xfrm>
            <a:off x="4583782" y="1236713"/>
            <a:ext cx="4560218" cy="464095"/>
          </a:xfrm>
          <a:prstGeom prst="rect">
            <a:avLst/>
          </a:prstGeom>
        </p:spPr>
        <p:txBody>
          <a:bodyPr vert="horz" lIns="91440" tIns="45720" rIns="91440" bIns="45720" rtlCol="0" anchor="t" anchorCtr="0">
            <a:noAutofit/>
          </a:bodyPr>
          <a:lstStyle>
            <a:defPPr>
              <a:defRPr lang="en-US"/>
            </a:defPPr>
            <a:lvl1pPr marL="0" algn="l" defTabSz="914400" rtl="0" eaLnBrk="1" latinLnBrk="0" hangingPunct="1">
              <a:lnSpc>
                <a:spcPts val="2800"/>
              </a:lnSpc>
              <a:spcBef>
                <a:spcPts val="0"/>
              </a:spcBef>
              <a:spcAft>
                <a:spcPts val="1600"/>
              </a:spcAft>
              <a:defRPr sz="2400" kern="1200" baseline="0">
                <a:solidFill>
                  <a:srgbClr val="4965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a:solidFill>
                  <a:schemeClr val="bg1"/>
                </a:solidFill>
              </a:rPr>
              <a:t>Expert Human Curation</a:t>
            </a:r>
            <a:endParaRPr lang="en-US" sz="1800" b="1" dirty="0">
              <a:solidFill>
                <a:schemeClr val="bg1"/>
              </a:solidFill>
            </a:endParaRPr>
          </a:p>
        </p:txBody>
      </p:sp>
    </p:spTree>
    <p:extLst>
      <p:ext uri="{BB962C8B-B14F-4D97-AF65-F5344CB8AC3E}">
        <p14:creationId xmlns:p14="http://schemas.microsoft.com/office/powerpoint/2010/main" val="425329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Prevention Policies Directory</a:t>
            </a:r>
            <a:endParaRPr lang="en-US" dirty="0"/>
          </a:p>
        </p:txBody>
      </p:sp>
      <p:sp>
        <p:nvSpPr>
          <p:cNvPr id="3" name="Slide Number Placeholder 2"/>
          <p:cNvSpPr>
            <a:spLocks noGrp="1"/>
          </p:cNvSpPr>
          <p:nvPr>
            <p:ph type="sldNum" sz="quarter" idx="12"/>
          </p:nvPr>
        </p:nvSpPr>
        <p:spPr/>
        <p:txBody>
          <a:bodyPr/>
          <a:lstStyle/>
          <a:p>
            <a:fld id="{C4A63B03-CE8E-41A3-ABC0-E6682684ECE7}" type="slidenum">
              <a:rPr lang="en-US" smtClean="0"/>
              <a:pPr/>
              <a:t>17</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spTree>
    <p:extLst>
      <p:ext uri="{BB962C8B-B14F-4D97-AF65-F5344CB8AC3E}">
        <p14:creationId xmlns:p14="http://schemas.microsoft.com/office/powerpoint/2010/main" val="157755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 the Directory to work for you</a:t>
            </a:r>
            <a:endParaRPr lang="en-US" dirty="0"/>
          </a:p>
        </p:txBody>
      </p:sp>
      <p:sp>
        <p:nvSpPr>
          <p:cNvPr id="3" name="Slide Number Placeholder 2"/>
          <p:cNvSpPr>
            <a:spLocks noGrp="1"/>
          </p:cNvSpPr>
          <p:nvPr>
            <p:ph type="sldNum" sz="quarter" idx="12"/>
          </p:nvPr>
        </p:nvSpPr>
        <p:spPr/>
        <p:txBody>
          <a:bodyPr/>
          <a:lstStyle/>
          <a:p>
            <a:fld id="{C4A63B03-CE8E-41A3-ABC0-E6682684ECE7}" type="slidenum">
              <a:rPr lang="en-US" smtClean="0"/>
              <a:pPr/>
              <a:t>18</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0000" y="1825200"/>
            <a:ext cx="4318000" cy="190500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9600" y="3096000"/>
            <a:ext cx="3073400" cy="1003300"/>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2000" y="4669200"/>
            <a:ext cx="5295900" cy="1003300"/>
          </a:xfrm>
          <a:prstGeom prst="rect">
            <a:avLst/>
          </a:prstGeom>
        </p:spPr>
      </p:pic>
    </p:spTree>
    <p:extLst>
      <p:ext uri="{BB962C8B-B14F-4D97-AF65-F5344CB8AC3E}">
        <p14:creationId xmlns:p14="http://schemas.microsoft.com/office/powerpoint/2010/main" val="76510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Slide Number Placeholder 2"/>
          <p:cNvSpPr>
            <a:spLocks noGrp="1"/>
          </p:cNvSpPr>
          <p:nvPr>
            <p:ph type="sldNum" sz="quarter" idx="12"/>
          </p:nvPr>
        </p:nvSpPr>
        <p:spPr/>
        <p:txBody>
          <a:bodyPr/>
          <a:lstStyle/>
          <a:p>
            <a:fld id="{C4A63B03-CE8E-41A3-ABC0-E6682684ECE7}" type="slidenum">
              <a:rPr lang="en-US" smtClean="0"/>
              <a:pPr/>
              <a:t>19</a:t>
            </a:fld>
            <a:endParaRPr lang="en-US" dirty="0"/>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2552352"/>
            <a:ext cx="1351960" cy="1740596"/>
          </a:xfrm>
          <a:prstGeom prst="rect">
            <a:avLst/>
          </a:prstGeom>
        </p:spPr>
      </p:pic>
      <p:pic>
        <p:nvPicPr>
          <p:cNvPr id="6" name="Picture 5">
            <a:hlinkClick r:id="rId3"/>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3273" y="2552352"/>
            <a:ext cx="1351960" cy="1740596"/>
          </a:xfrm>
          <a:prstGeom prst="rect">
            <a:avLst/>
          </a:prstGeom>
        </p:spPr>
      </p:pic>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4649" y="2564904"/>
            <a:ext cx="1351958" cy="1728192"/>
          </a:xfrm>
          <a:prstGeom prst="rect">
            <a:avLst/>
          </a:prstGeom>
        </p:spPr>
      </p:pic>
      <p:pic>
        <p:nvPicPr>
          <p:cNvPr id="9" name="Picture 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56960" y="2564904"/>
            <a:ext cx="1353600" cy="1730290"/>
          </a:xfrm>
          <a:prstGeom prst="rect">
            <a:avLst/>
          </a:prstGeom>
        </p:spPr>
      </p:pic>
    </p:spTree>
    <p:extLst>
      <p:ext uri="{BB962C8B-B14F-4D97-AF65-F5344CB8AC3E}">
        <p14:creationId xmlns:p14="http://schemas.microsoft.com/office/powerpoint/2010/main" val="598260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sp>
        <p:nvSpPr>
          <p:cNvPr id="2" name="Title 1"/>
          <p:cNvSpPr>
            <a:spLocks noGrp="1"/>
          </p:cNvSpPr>
          <p:nvPr>
            <p:ph type="ctrTitle"/>
          </p:nvPr>
        </p:nvSpPr>
        <p:spPr>
          <a:xfrm>
            <a:off x="4552328" y="1700808"/>
            <a:ext cx="4246240" cy="3240360"/>
          </a:xfrm>
        </p:spPr>
        <p:txBody>
          <a:bodyPr anchor="ctr" anchorCtr="0"/>
          <a:lstStyle/>
          <a:p>
            <a:r>
              <a:rPr lang="en-US" dirty="0"/>
              <a:t>Instructions for</a:t>
            </a:r>
            <a:br>
              <a:rPr lang="en-US" dirty="0"/>
            </a:br>
            <a:r>
              <a:rPr lang="en-US" dirty="0"/>
              <a:t>Course </a:t>
            </a:r>
            <a:r>
              <a:rPr lang="en-US" dirty="0" smtClean="0"/>
              <a:t>Instructors</a:t>
            </a:r>
            <a:endParaRPr lang="en-US" dirty="0"/>
          </a:p>
        </p:txBody>
      </p:sp>
    </p:spTree>
    <p:extLst>
      <p:ext uri="{BB962C8B-B14F-4D97-AF65-F5344CB8AC3E}">
        <p14:creationId xmlns:p14="http://schemas.microsoft.com/office/powerpoint/2010/main" val="800094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sp>
        <p:nvSpPr>
          <p:cNvPr id="2" name="Title 1"/>
          <p:cNvSpPr>
            <a:spLocks noGrp="1"/>
          </p:cNvSpPr>
          <p:nvPr>
            <p:ph type="ctrTitle"/>
          </p:nvPr>
        </p:nvSpPr>
        <p:spPr>
          <a:xfrm>
            <a:off x="755576" y="1699200"/>
            <a:ext cx="4246240" cy="3240000"/>
          </a:xfrm>
        </p:spPr>
        <p:txBody>
          <a:bodyPr anchor="ctr" anchorCtr="0"/>
          <a:lstStyle/>
          <a:p>
            <a:r>
              <a:rPr lang="en-US" dirty="0" smtClean="0"/>
              <a:t>Assignment</a:t>
            </a:r>
            <a:endParaRPr lang="en-US" dirty="0"/>
          </a:p>
        </p:txBody>
      </p:sp>
    </p:spTree>
    <p:extLst>
      <p:ext uri="{BB962C8B-B14F-4D97-AF65-F5344CB8AC3E}">
        <p14:creationId xmlns:p14="http://schemas.microsoft.com/office/powerpoint/2010/main" val="477140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sp>
        <p:nvSpPr>
          <p:cNvPr id="2" name="Title 1"/>
          <p:cNvSpPr>
            <a:spLocks noGrp="1"/>
          </p:cNvSpPr>
          <p:nvPr>
            <p:ph type="title"/>
          </p:nvPr>
        </p:nvSpPr>
        <p:spPr/>
        <p:txBody>
          <a:bodyPr/>
          <a:lstStyle/>
          <a:p>
            <a:r>
              <a:rPr lang="en-US" dirty="0" smtClean="0"/>
              <a:t>Sample Assignment</a:t>
            </a:r>
            <a:endParaRPr lang="en-US" dirty="0"/>
          </a:p>
        </p:txBody>
      </p:sp>
      <p:sp>
        <p:nvSpPr>
          <p:cNvPr id="3" name="Slide Number Placeholder 2"/>
          <p:cNvSpPr>
            <a:spLocks noGrp="1"/>
          </p:cNvSpPr>
          <p:nvPr>
            <p:ph type="sldNum" sz="quarter" idx="12"/>
          </p:nvPr>
        </p:nvSpPr>
        <p:spPr/>
        <p:txBody>
          <a:bodyPr/>
          <a:lstStyle/>
          <a:p>
            <a:fld id="{C4A63B03-CE8E-41A3-ABC0-E6682684ECE7}" type="slidenum">
              <a:rPr lang="en-US" smtClean="0"/>
              <a:pPr/>
              <a:t>21</a:t>
            </a:fld>
            <a:endParaRPr lang="en-US" dirty="0"/>
          </a:p>
        </p:txBody>
      </p:sp>
    </p:spTree>
    <p:extLst>
      <p:ext uri="{BB962C8B-B14F-4D97-AF65-F5344CB8AC3E}">
        <p14:creationId xmlns:p14="http://schemas.microsoft.com/office/powerpoint/2010/main" val="7684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15200"/>
            <a:ext cx="9144000" cy="5079600"/>
          </a:xfrm>
          <a:prstGeom prst="rect">
            <a:avLst/>
          </a:prstGeom>
          <a:solidFill>
            <a:srgbClr val="55B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Sample Assignment</a:t>
            </a:r>
            <a:endParaRPr lang="en-US" dirty="0"/>
          </a:p>
        </p:txBody>
      </p:sp>
      <p:sp>
        <p:nvSpPr>
          <p:cNvPr id="3" name="Slide Number Placeholder 2"/>
          <p:cNvSpPr>
            <a:spLocks noGrp="1"/>
          </p:cNvSpPr>
          <p:nvPr>
            <p:ph type="sldNum" sz="quarter" idx="12"/>
          </p:nvPr>
        </p:nvSpPr>
        <p:spPr/>
        <p:txBody>
          <a:bodyPr/>
          <a:lstStyle/>
          <a:p>
            <a:fld id="{C4A63B03-CE8E-41A3-ABC0-E6682684ECE7}" type="slidenum">
              <a:rPr lang="en-US" smtClean="0"/>
              <a:pPr/>
              <a:t>22</a:t>
            </a:fld>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268759"/>
            <a:ext cx="3298047" cy="426931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268759"/>
            <a:ext cx="3297600" cy="4268738"/>
          </a:xfrm>
          <a:prstGeom prst="rect">
            <a:avLst/>
          </a:prstGeom>
        </p:spPr>
      </p:pic>
    </p:spTree>
    <p:extLst>
      <p:ext uri="{BB962C8B-B14F-4D97-AF65-F5344CB8AC3E}">
        <p14:creationId xmlns:p14="http://schemas.microsoft.com/office/powerpoint/2010/main" val="2081938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48064" y="1015200"/>
            <a:ext cx="3995936" cy="5079600"/>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Sample Assignment</a:t>
            </a:r>
            <a:endParaRPr lang="en-US" dirty="0"/>
          </a:p>
        </p:txBody>
      </p:sp>
      <p:sp>
        <p:nvSpPr>
          <p:cNvPr id="3" name="Slide Number Placeholder 2"/>
          <p:cNvSpPr>
            <a:spLocks noGrp="1"/>
          </p:cNvSpPr>
          <p:nvPr>
            <p:ph type="sldNum" sz="quarter" idx="12"/>
          </p:nvPr>
        </p:nvSpPr>
        <p:spPr/>
        <p:txBody>
          <a:bodyPr/>
          <a:lstStyle/>
          <a:p>
            <a:fld id="{C4A63B03-CE8E-41A3-ABC0-E6682684ECE7}" type="slidenum">
              <a:rPr lang="en-US" smtClean="0"/>
              <a:pPr/>
              <a:t>23</a:t>
            </a:fld>
            <a:endParaRPr lang="en-US" dirty="0"/>
          </a:p>
        </p:txBody>
      </p:sp>
      <p:sp>
        <p:nvSpPr>
          <p:cNvPr id="4" name="Text Placeholder 2"/>
          <p:cNvSpPr txBox="1">
            <a:spLocks/>
          </p:cNvSpPr>
          <p:nvPr/>
        </p:nvSpPr>
        <p:spPr>
          <a:xfrm>
            <a:off x="1152000" y="1412776"/>
            <a:ext cx="3780040" cy="4680520"/>
          </a:xfrm>
          <a:prstGeom prst="rect">
            <a:avLst/>
          </a:prstGeom>
        </p:spPr>
        <p:txBody>
          <a:bodyPr vert="horz" lIns="91440" tIns="45720" rIns="91440" bIns="45720" rtlCol="0">
            <a:normAutofit/>
          </a:bodyPr>
          <a:lstStyle>
            <a:defPPr>
              <a:defRPr lang="en-US"/>
            </a:defPPr>
            <a:lvl1pPr marL="0" algn="l" defTabSz="914400" rtl="0" eaLnBrk="1" latinLnBrk="0" hangingPunct="1">
              <a:lnSpc>
                <a:spcPts val="2800"/>
              </a:lnSpc>
              <a:spcBef>
                <a:spcPts val="0"/>
              </a:spcBef>
              <a:spcAft>
                <a:spcPts val="1600"/>
              </a:spcAft>
              <a:defRPr sz="2400" kern="1200" baseline="0">
                <a:solidFill>
                  <a:srgbClr val="4965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600"/>
              </a:lnSpc>
              <a:spcAft>
                <a:spcPts val="1300"/>
              </a:spcAft>
              <a:buClr>
                <a:srgbClr val="49656B"/>
              </a:buClr>
              <a:buSzPct val="75000"/>
            </a:pPr>
            <a:r>
              <a:rPr lang="en-US" sz="1400" b="1" dirty="0" smtClean="0"/>
              <a:t>Scenario B</a:t>
            </a:r>
          </a:p>
          <a:p>
            <a:pPr>
              <a:lnSpc>
                <a:spcPts val="1600"/>
              </a:lnSpc>
              <a:spcAft>
                <a:spcPts val="1300"/>
              </a:spcAft>
              <a:buClr>
                <a:srgbClr val="49656B"/>
              </a:buClr>
              <a:buSzPct val="75000"/>
            </a:pPr>
            <a:r>
              <a:rPr lang="en-US" sz="1400" b="1" dirty="0" smtClean="0"/>
              <a:t>You </a:t>
            </a:r>
            <a:r>
              <a:rPr lang="en-US" sz="1400" b="1" dirty="0"/>
              <a:t>are working as a Policy Analyst within a regional health authority (or local public health unit). Your Medical Oﬃcer of Health requires </a:t>
            </a:r>
            <a:r>
              <a:rPr lang="en-US" sz="1400" b="1" dirty="0" smtClean="0"/>
              <a:t/>
            </a:r>
            <a:br>
              <a:rPr lang="en-US" sz="1400" b="1" dirty="0" smtClean="0"/>
            </a:br>
            <a:r>
              <a:rPr lang="en-US" sz="1400" b="1" dirty="0" smtClean="0"/>
              <a:t>a </a:t>
            </a:r>
            <a:r>
              <a:rPr lang="en-US" sz="1400" b="1" dirty="0"/>
              <a:t>briefing note on the current local public health policy problem you are working on</a:t>
            </a:r>
            <a:r>
              <a:rPr lang="en-US" sz="1400" b="1" dirty="0" smtClean="0"/>
              <a:t>.</a:t>
            </a:r>
          </a:p>
          <a:p>
            <a:pPr marL="270000" indent="-270000">
              <a:lnSpc>
                <a:spcPts val="1600"/>
              </a:lnSpc>
              <a:spcAft>
                <a:spcPts val="1300"/>
              </a:spcAft>
              <a:buClr>
                <a:srgbClr val="49656B"/>
              </a:buClr>
              <a:buSzPct val="100000"/>
              <a:buFont typeface="+mj-lt"/>
              <a:buAutoNum type="arabicPeriod"/>
            </a:pPr>
            <a:r>
              <a:rPr lang="en-US" sz="1400" dirty="0" smtClean="0"/>
              <a:t>Choose </a:t>
            </a:r>
            <a:r>
              <a:rPr lang="en-US" sz="1400" dirty="0"/>
              <a:t>a public health policy problem </a:t>
            </a:r>
            <a:r>
              <a:rPr lang="en-US" sz="1400" dirty="0" smtClean="0"/>
              <a:t/>
            </a:r>
            <a:br>
              <a:rPr lang="en-US" sz="1400" dirty="0" smtClean="0"/>
            </a:br>
            <a:r>
              <a:rPr lang="en-US" sz="1400" dirty="0" smtClean="0"/>
              <a:t>from </a:t>
            </a:r>
            <a:r>
              <a:rPr lang="en-US" sz="1400" dirty="0"/>
              <a:t>one of the </a:t>
            </a:r>
            <a:r>
              <a:rPr lang="en-US" sz="1400" dirty="0" smtClean="0"/>
              <a:t>topic areas;</a:t>
            </a:r>
          </a:p>
          <a:p>
            <a:pPr marL="270000" indent="-270000">
              <a:lnSpc>
                <a:spcPts val="1600"/>
              </a:lnSpc>
              <a:spcAft>
                <a:spcPts val="1300"/>
              </a:spcAft>
              <a:buClr>
                <a:srgbClr val="49656B"/>
              </a:buClr>
              <a:buSzPct val="100000"/>
              <a:buFont typeface="+mj-lt"/>
              <a:buAutoNum type="arabicPeriod"/>
            </a:pPr>
            <a:r>
              <a:rPr lang="en-US" sz="1400" dirty="0" smtClean="0"/>
              <a:t>Use </a:t>
            </a:r>
            <a:r>
              <a:rPr lang="en-US" sz="1400" dirty="0"/>
              <a:t>the Prevention Policies Directory </a:t>
            </a:r>
            <a:r>
              <a:rPr lang="en-US" sz="1400" dirty="0" smtClean="0"/>
              <a:t/>
            </a:r>
            <a:br>
              <a:rPr lang="en-US" sz="1400" dirty="0" smtClean="0"/>
            </a:br>
            <a:r>
              <a:rPr lang="en-US" sz="1400" dirty="0" smtClean="0"/>
              <a:t>as </a:t>
            </a:r>
            <a:r>
              <a:rPr lang="en-US" sz="1400" dirty="0"/>
              <a:t>a starting </a:t>
            </a:r>
            <a:r>
              <a:rPr lang="en-US" sz="1400" dirty="0" smtClean="0"/>
              <a:t>point to find </a:t>
            </a:r>
            <a:r>
              <a:rPr lang="en-US" sz="1400" dirty="0"/>
              <a:t>municipal or regional policies in Canada that address </a:t>
            </a:r>
            <a:r>
              <a:rPr lang="en-US" sz="1400" dirty="0" smtClean="0"/>
              <a:t/>
            </a:r>
            <a:br>
              <a:rPr lang="en-US" sz="1400" dirty="0" smtClean="0"/>
            </a:br>
            <a:r>
              <a:rPr lang="en-US" sz="1400" dirty="0" smtClean="0"/>
              <a:t>or </a:t>
            </a:r>
            <a:r>
              <a:rPr lang="en-US" sz="1400" dirty="0"/>
              <a:t>could be amended/repealed to </a:t>
            </a:r>
            <a:r>
              <a:rPr lang="en-US" sz="1400" dirty="0" smtClean="0"/>
              <a:t>address</a:t>
            </a:r>
            <a:br>
              <a:rPr lang="en-US" sz="1400" dirty="0" smtClean="0"/>
            </a:br>
            <a:r>
              <a:rPr lang="en-US" sz="1400" dirty="0" smtClean="0"/>
              <a:t>the </a:t>
            </a:r>
            <a:r>
              <a:rPr lang="en-US" sz="1400" dirty="0"/>
              <a:t>policy problem;</a:t>
            </a:r>
            <a:endParaRPr lang="en-US" sz="1400" dirty="0" smtClean="0"/>
          </a:p>
          <a:p>
            <a:pPr marL="270000" indent="-270000">
              <a:lnSpc>
                <a:spcPts val="1600"/>
              </a:lnSpc>
              <a:spcAft>
                <a:spcPts val="1300"/>
              </a:spcAft>
              <a:buClr>
                <a:srgbClr val="49656B"/>
              </a:buClr>
              <a:buSzPct val="100000"/>
              <a:buFont typeface="+mj-lt"/>
              <a:buAutoNum type="arabicPeriod"/>
            </a:pPr>
            <a:r>
              <a:rPr lang="en-US" sz="1400" dirty="0"/>
              <a:t>Use other sources of evidence to understand more about the policy issue and state of the evidence on the topic</a:t>
            </a:r>
            <a:r>
              <a:rPr lang="en-US" sz="1400" dirty="0" smtClean="0"/>
              <a:t>;</a:t>
            </a:r>
          </a:p>
          <a:p>
            <a:pPr marL="270000" indent="-270000">
              <a:lnSpc>
                <a:spcPts val="1600"/>
              </a:lnSpc>
              <a:spcAft>
                <a:spcPts val="1300"/>
              </a:spcAft>
              <a:buClr>
                <a:srgbClr val="49656B"/>
              </a:buClr>
              <a:buSzPct val="100000"/>
              <a:buFont typeface="+mj-lt"/>
              <a:buAutoNum type="arabicPeriod"/>
            </a:pPr>
            <a:r>
              <a:rPr lang="en-US" sz="1400" dirty="0" smtClean="0"/>
              <a:t>Develop </a:t>
            </a:r>
            <a:r>
              <a:rPr lang="en-US" sz="1400" dirty="0"/>
              <a:t>a briefing </a:t>
            </a:r>
            <a:r>
              <a:rPr lang="en-US" sz="1400" dirty="0" smtClean="0"/>
              <a:t>note</a:t>
            </a:r>
            <a:endParaRPr lang="en-US" sz="1400" dirty="0"/>
          </a:p>
        </p:txBody>
      </p:sp>
      <p:sp>
        <p:nvSpPr>
          <p:cNvPr id="7" name="Text Placeholder 2"/>
          <p:cNvSpPr txBox="1">
            <a:spLocks/>
          </p:cNvSpPr>
          <p:nvPr/>
        </p:nvSpPr>
        <p:spPr>
          <a:xfrm>
            <a:off x="5724128" y="1416442"/>
            <a:ext cx="2808312" cy="4028781"/>
          </a:xfrm>
          <a:prstGeom prst="rect">
            <a:avLst/>
          </a:prstGeom>
        </p:spPr>
        <p:txBody>
          <a:bodyPr vert="horz" lIns="91440" tIns="45720" rIns="91440" bIns="45720" rtlCol="0">
            <a:normAutofit/>
          </a:bodyPr>
          <a:lstStyle>
            <a:defPPr>
              <a:defRPr lang="en-US"/>
            </a:defPPr>
            <a:lvl1pPr marL="0" algn="l" defTabSz="914400" rtl="0" eaLnBrk="1" latinLnBrk="0" hangingPunct="1">
              <a:lnSpc>
                <a:spcPts val="2800"/>
              </a:lnSpc>
              <a:spcBef>
                <a:spcPts val="0"/>
              </a:spcBef>
              <a:spcAft>
                <a:spcPts val="1600"/>
              </a:spcAft>
              <a:defRPr sz="2400" kern="1200" baseline="0">
                <a:solidFill>
                  <a:srgbClr val="4965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600"/>
              </a:lnSpc>
              <a:spcAft>
                <a:spcPts val="1300"/>
              </a:spcAft>
              <a:buClr>
                <a:schemeClr val="bg1"/>
              </a:buClr>
              <a:buSzPct val="75000"/>
            </a:pPr>
            <a:r>
              <a:rPr lang="en-US" sz="1400" b="1" dirty="0" smtClean="0">
                <a:solidFill>
                  <a:schemeClr val="bg1"/>
                </a:solidFill>
              </a:rPr>
              <a:t>Topic Areas</a:t>
            </a:r>
          </a:p>
          <a:p>
            <a:pPr marL="180000" indent="-180000">
              <a:lnSpc>
                <a:spcPts val="1600"/>
              </a:lnSpc>
              <a:spcAft>
                <a:spcPts val="1300"/>
              </a:spcAft>
              <a:buClr>
                <a:schemeClr val="bg1"/>
              </a:buClr>
              <a:buSzPct val="75000"/>
              <a:buFont typeface="Arial" charset="0"/>
              <a:buChar char="•"/>
            </a:pPr>
            <a:r>
              <a:rPr lang="en-US" sz="1400" dirty="0" smtClean="0">
                <a:solidFill>
                  <a:schemeClr val="bg1"/>
                </a:solidFill>
              </a:rPr>
              <a:t>Tobacco </a:t>
            </a:r>
            <a:r>
              <a:rPr lang="en-US" sz="1400" dirty="0">
                <a:solidFill>
                  <a:schemeClr val="bg1"/>
                </a:solidFill>
              </a:rPr>
              <a:t>use</a:t>
            </a:r>
            <a:r>
              <a:rPr lang="en-US" sz="1400" dirty="0" smtClean="0">
                <a:solidFill>
                  <a:schemeClr val="bg1"/>
                </a:solidFill>
              </a:rPr>
              <a:t>,</a:t>
            </a:r>
          </a:p>
          <a:p>
            <a:pPr marL="180000" indent="-180000">
              <a:lnSpc>
                <a:spcPts val="1600"/>
              </a:lnSpc>
              <a:spcAft>
                <a:spcPts val="1300"/>
              </a:spcAft>
              <a:buClr>
                <a:schemeClr val="bg1"/>
              </a:buClr>
              <a:buSzPct val="75000"/>
              <a:buFont typeface="Arial" charset="0"/>
              <a:buChar char="•"/>
            </a:pPr>
            <a:r>
              <a:rPr lang="en-US" sz="1400" dirty="0" smtClean="0">
                <a:solidFill>
                  <a:schemeClr val="bg1"/>
                </a:solidFill>
              </a:rPr>
              <a:t>Alcohol </a:t>
            </a:r>
            <a:r>
              <a:rPr lang="en-US" sz="1400" dirty="0">
                <a:solidFill>
                  <a:schemeClr val="bg1"/>
                </a:solidFill>
              </a:rPr>
              <a:t>consumption</a:t>
            </a:r>
            <a:r>
              <a:rPr lang="en-US" sz="1400" dirty="0" smtClean="0">
                <a:solidFill>
                  <a:schemeClr val="bg1"/>
                </a:solidFill>
              </a:rPr>
              <a:t>,</a:t>
            </a:r>
          </a:p>
          <a:p>
            <a:pPr marL="180000" indent="-180000">
              <a:lnSpc>
                <a:spcPts val="1600"/>
              </a:lnSpc>
              <a:spcAft>
                <a:spcPts val="1300"/>
              </a:spcAft>
              <a:buClr>
                <a:schemeClr val="bg1"/>
              </a:buClr>
              <a:buSzPct val="75000"/>
              <a:buFont typeface="Arial" charset="0"/>
              <a:buChar char="•"/>
            </a:pPr>
            <a:r>
              <a:rPr lang="en-US" sz="1400" dirty="0" smtClean="0">
                <a:solidFill>
                  <a:schemeClr val="bg1"/>
                </a:solidFill>
              </a:rPr>
              <a:t>Physical </a:t>
            </a:r>
            <a:r>
              <a:rPr lang="en-US" sz="1400" dirty="0">
                <a:solidFill>
                  <a:schemeClr val="bg1"/>
                </a:solidFill>
              </a:rPr>
              <a:t>inactivity</a:t>
            </a:r>
            <a:r>
              <a:rPr lang="en-US" sz="1400" dirty="0" smtClean="0">
                <a:solidFill>
                  <a:schemeClr val="bg1"/>
                </a:solidFill>
              </a:rPr>
              <a:t>,</a:t>
            </a:r>
          </a:p>
          <a:p>
            <a:pPr marL="180000" indent="-180000">
              <a:lnSpc>
                <a:spcPts val="1600"/>
              </a:lnSpc>
              <a:spcAft>
                <a:spcPts val="1300"/>
              </a:spcAft>
              <a:buClr>
                <a:schemeClr val="bg1"/>
              </a:buClr>
              <a:buSzPct val="75000"/>
              <a:buFont typeface="Arial" charset="0"/>
              <a:buChar char="•"/>
            </a:pPr>
            <a:r>
              <a:rPr lang="en-US" sz="1400" dirty="0" smtClean="0">
                <a:solidFill>
                  <a:schemeClr val="bg1"/>
                </a:solidFill>
              </a:rPr>
              <a:t>Unhealthy </a:t>
            </a:r>
            <a:r>
              <a:rPr lang="en-US" sz="1400" dirty="0">
                <a:solidFill>
                  <a:schemeClr val="bg1"/>
                </a:solidFill>
              </a:rPr>
              <a:t>eating</a:t>
            </a:r>
            <a:r>
              <a:rPr lang="en-US" sz="1400" dirty="0" smtClean="0">
                <a:solidFill>
                  <a:schemeClr val="bg1"/>
                </a:solidFill>
              </a:rPr>
              <a:t>,</a:t>
            </a:r>
          </a:p>
          <a:p>
            <a:pPr marL="180000" indent="-180000">
              <a:lnSpc>
                <a:spcPts val="1600"/>
              </a:lnSpc>
              <a:spcAft>
                <a:spcPts val="1300"/>
              </a:spcAft>
              <a:buClr>
                <a:schemeClr val="bg1"/>
              </a:buClr>
              <a:buSzPct val="75000"/>
              <a:buFont typeface="Arial" charset="0"/>
              <a:buChar char="•"/>
            </a:pPr>
            <a:r>
              <a:rPr lang="en-US" sz="1400" dirty="0" smtClean="0">
                <a:solidFill>
                  <a:schemeClr val="bg1"/>
                </a:solidFill>
              </a:rPr>
              <a:t>Environmental </a:t>
            </a:r>
            <a:r>
              <a:rPr lang="en-US" sz="1400" dirty="0">
                <a:solidFill>
                  <a:schemeClr val="bg1"/>
                </a:solidFill>
              </a:rPr>
              <a:t>health, including the built </a:t>
            </a:r>
            <a:r>
              <a:rPr lang="en-US" sz="1400" dirty="0" smtClean="0">
                <a:solidFill>
                  <a:schemeClr val="bg1"/>
                </a:solidFill>
              </a:rPr>
              <a:t>environment </a:t>
            </a:r>
            <a:r>
              <a:rPr lang="en-US" sz="1400" dirty="0">
                <a:solidFill>
                  <a:schemeClr val="bg1"/>
                </a:solidFill>
              </a:rPr>
              <a:t>&amp; radon</a:t>
            </a:r>
            <a:r>
              <a:rPr lang="en-US" sz="1400" dirty="0" smtClean="0">
                <a:solidFill>
                  <a:schemeClr val="bg1"/>
                </a:solidFill>
              </a:rPr>
              <a:t>,</a:t>
            </a:r>
          </a:p>
          <a:p>
            <a:pPr marL="180000" indent="-180000">
              <a:lnSpc>
                <a:spcPts val="1600"/>
              </a:lnSpc>
              <a:spcAft>
                <a:spcPts val="1300"/>
              </a:spcAft>
              <a:buClr>
                <a:schemeClr val="bg1"/>
              </a:buClr>
              <a:buSzPct val="75000"/>
              <a:buFont typeface="Arial" charset="0"/>
              <a:buChar char="•"/>
            </a:pPr>
            <a:r>
              <a:rPr lang="en-US" sz="1400" dirty="0" smtClean="0">
                <a:solidFill>
                  <a:schemeClr val="bg1"/>
                </a:solidFill>
              </a:rPr>
              <a:t>Occupational </a:t>
            </a:r>
            <a:r>
              <a:rPr lang="en-US" sz="1400" dirty="0">
                <a:solidFill>
                  <a:schemeClr val="bg1"/>
                </a:solidFill>
              </a:rPr>
              <a:t>health</a:t>
            </a:r>
            <a:r>
              <a:rPr lang="en-US" sz="1400" dirty="0" smtClean="0">
                <a:solidFill>
                  <a:schemeClr val="bg1"/>
                </a:solidFill>
              </a:rPr>
              <a:t>,</a:t>
            </a:r>
          </a:p>
          <a:p>
            <a:pPr marL="180000" indent="-180000">
              <a:lnSpc>
                <a:spcPts val="1600"/>
              </a:lnSpc>
              <a:spcAft>
                <a:spcPts val="1300"/>
              </a:spcAft>
              <a:buClr>
                <a:schemeClr val="bg1"/>
              </a:buClr>
              <a:buSzPct val="75000"/>
              <a:buFont typeface="Arial" charset="0"/>
              <a:buChar char="•"/>
            </a:pPr>
            <a:r>
              <a:rPr lang="en-US" sz="1400" dirty="0" smtClean="0">
                <a:solidFill>
                  <a:schemeClr val="bg1"/>
                </a:solidFill>
              </a:rPr>
              <a:t>Ultraviolet radiation,</a:t>
            </a:r>
          </a:p>
          <a:p>
            <a:pPr marL="180000" indent="-180000">
              <a:lnSpc>
                <a:spcPts val="1600"/>
              </a:lnSpc>
              <a:spcAft>
                <a:spcPts val="1300"/>
              </a:spcAft>
              <a:buClr>
                <a:schemeClr val="bg1"/>
              </a:buClr>
              <a:buSzPct val="75000"/>
              <a:buFont typeface="Arial" charset="0"/>
              <a:buChar char="•"/>
            </a:pPr>
            <a:r>
              <a:rPr lang="en-US" sz="1400" dirty="0" smtClean="0">
                <a:solidFill>
                  <a:schemeClr val="bg1"/>
                </a:solidFill>
              </a:rPr>
              <a:t>Infectious </a:t>
            </a:r>
            <a:r>
              <a:rPr lang="en-US" sz="1400" dirty="0">
                <a:solidFill>
                  <a:schemeClr val="bg1"/>
                </a:solidFill>
              </a:rPr>
              <a:t>agents </a:t>
            </a:r>
            <a:r>
              <a:rPr lang="en-US" sz="1400" dirty="0" smtClean="0">
                <a:solidFill>
                  <a:schemeClr val="bg1"/>
                </a:solidFill>
              </a:rPr>
              <a:t/>
            </a:r>
            <a:br>
              <a:rPr lang="en-US" sz="1400" dirty="0" smtClean="0">
                <a:solidFill>
                  <a:schemeClr val="bg1"/>
                </a:solidFill>
              </a:rPr>
            </a:br>
            <a:r>
              <a:rPr lang="en-US" sz="1400" dirty="0" smtClean="0">
                <a:solidFill>
                  <a:schemeClr val="bg1"/>
                </a:solidFill>
              </a:rPr>
              <a:t>(</a:t>
            </a:r>
            <a:r>
              <a:rPr lang="en-US" sz="1400" dirty="0">
                <a:solidFill>
                  <a:schemeClr val="bg1"/>
                </a:solidFill>
              </a:rPr>
              <a:t>e.g., HPV, hepatitis);</a:t>
            </a:r>
          </a:p>
        </p:txBody>
      </p:sp>
    </p:spTree>
    <p:extLst>
      <p:ext uri="{BB962C8B-B14F-4D97-AF65-F5344CB8AC3E}">
        <p14:creationId xmlns:p14="http://schemas.microsoft.com/office/powerpoint/2010/main" val="97930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29200"/>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2555776" y="0"/>
            <a:ext cx="4246240" cy="5229200"/>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100"/>
              </a:lnSpc>
            </a:pPr>
            <a:r>
              <a:rPr lang="en-US" sz="2700" b="1" dirty="0">
                <a:solidFill>
                  <a:schemeClr val="bg1"/>
                </a:solidFill>
              </a:rPr>
              <a:t>Production of this resource has been made possible through financial support from Health </a:t>
            </a:r>
            <a:r>
              <a:rPr lang="en-US" sz="2700" b="1" dirty="0" smtClean="0">
                <a:solidFill>
                  <a:schemeClr val="bg1"/>
                </a:solidFill>
              </a:rPr>
              <a:t>Canada</a:t>
            </a:r>
            <a:endParaRPr lang="en-US" sz="2700" b="1"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9179" y="5661248"/>
            <a:ext cx="3599434" cy="676656"/>
          </a:xfrm>
          <a:prstGeom prst="rect">
            <a:avLst/>
          </a:prstGeom>
        </p:spPr>
      </p:pic>
    </p:spTree>
    <p:extLst>
      <p:ext uri="{BB962C8B-B14F-4D97-AF65-F5344CB8AC3E}">
        <p14:creationId xmlns:p14="http://schemas.microsoft.com/office/powerpoint/2010/main" val="1864787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4A63B03-CE8E-41A3-ABC0-E6682684ECE7}" type="slidenum">
              <a:rPr lang="en-US" smtClean="0"/>
              <a:pPr/>
              <a:t>3</a:t>
            </a:fld>
            <a:endParaRPr lang="en-US" dirty="0"/>
          </a:p>
        </p:txBody>
      </p:sp>
      <p:sp>
        <p:nvSpPr>
          <p:cNvPr id="5" name="Text Placeholder 2"/>
          <p:cNvSpPr>
            <a:spLocks noGrp="1"/>
          </p:cNvSpPr>
          <p:nvPr>
            <p:ph idx="4294967295" hasCustomPrompt="1"/>
          </p:nvPr>
        </p:nvSpPr>
        <p:spPr>
          <a:xfrm>
            <a:off x="1152000" y="2276872"/>
            <a:ext cx="6867400" cy="2592288"/>
          </a:xfrm>
          <a:prstGeom prst="rect">
            <a:avLst/>
          </a:prstGeom>
        </p:spPr>
        <p:txBody>
          <a:bodyPr vert="horz" lIns="91440" tIns="45720" rIns="91440" bIns="45720" rtlCol="0">
            <a:normAutofit/>
          </a:bodyPr>
          <a:lstStyle>
            <a:lvl1pPr>
              <a:lnSpc>
                <a:spcPts val="2800"/>
              </a:lnSpc>
              <a:spcBef>
                <a:spcPts val="0"/>
              </a:spcBef>
              <a:spcAft>
                <a:spcPts val="1600"/>
              </a:spcAft>
              <a:defRPr sz="2400" baseline="0">
                <a:solidFill>
                  <a:srgbClr val="49656B"/>
                </a:solidFill>
              </a:defRPr>
            </a:lvl1pPr>
          </a:lstStyle>
          <a:p>
            <a:pPr marL="342900" indent="-342900">
              <a:buClr>
                <a:srgbClr val="49656B"/>
              </a:buClr>
              <a:buSzPct val="75000"/>
              <a:buFont typeface="Arial" charset="0"/>
              <a:buChar char="•"/>
            </a:pPr>
            <a:r>
              <a:rPr lang="en-US" dirty="0"/>
              <a:t>These lecture slides are designed to support </a:t>
            </a:r>
            <a:r>
              <a:rPr lang="en-US" dirty="0" smtClean="0"/>
              <a:t/>
            </a:r>
            <a:br>
              <a:rPr lang="en-US" dirty="0" smtClean="0"/>
            </a:br>
            <a:r>
              <a:rPr lang="en-US" dirty="0" smtClean="0"/>
              <a:t>course </a:t>
            </a:r>
            <a:r>
              <a:rPr lang="en-US" dirty="0"/>
              <a:t>instruction on healthy public policy, </a:t>
            </a:r>
            <a:r>
              <a:rPr lang="en-US" dirty="0" smtClean="0"/>
              <a:t/>
            </a:r>
            <a:br>
              <a:rPr lang="en-US" dirty="0" smtClean="0"/>
            </a:br>
            <a:r>
              <a:rPr lang="en-US" dirty="0" smtClean="0"/>
              <a:t>please </a:t>
            </a:r>
            <a:r>
              <a:rPr lang="en-US" dirty="0"/>
              <a:t>adapt as you wish</a:t>
            </a:r>
          </a:p>
          <a:p>
            <a:pPr marL="342900" indent="-342900">
              <a:buClr>
                <a:srgbClr val="49656B"/>
              </a:buClr>
              <a:buSzPct val="75000"/>
              <a:buFont typeface="Arial" charset="0"/>
              <a:buChar char="•"/>
            </a:pPr>
            <a:r>
              <a:rPr lang="en-US" dirty="0"/>
              <a:t>Refer to the Notes section of each slide to find source(s) of information, notes to instructors, background information and speaking notes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332656"/>
            <a:ext cx="1628800" cy="1628800"/>
          </a:xfrm>
          <a:prstGeom prst="rect">
            <a:avLst/>
          </a:prstGeom>
        </p:spPr>
      </p:pic>
    </p:spTree>
    <p:extLst>
      <p:ext uri="{BB962C8B-B14F-4D97-AF65-F5344CB8AC3E}">
        <p14:creationId xmlns:p14="http://schemas.microsoft.com/office/powerpoint/2010/main" val="1653717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8000" y="1015200"/>
            <a:ext cx="9162000" cy="5081016"/>
          </a:xfrm>
          <a:prstGeom prst="rect">
            <a:avLst/>
          </a:prstGeom>
        </p:spPr>
      </p:pic>
      <p:sp>
        <p:nvSpPr>
          <p:cNvPr id="2" name="Title 1"/>
          <p:cNvSpPr>
            <a:spLocks noGrp="1"/>
          </p:cNvSpPr>
          <p:nvPr>
            <p:ph type="ctrTitle"/>
          </p:nvPr>
        </p:nvSpPr>
        <p:spPr>
          <a:xfrm>
            <a:off x="827584" y="2420888"/>
            <a:ext cx="4246240" cy="2448272"/>
          </a:xfrm>
        </p:spPr>
        <p:txBody>
          <a:bodyPr/>
          <a:lstStyle/>
          <a:p>
            <a:r>
              <a:rPr lang="en-US" dirty="0"/>
              <a:t>Influencing </a:t>
            </a:r>
            <a:r>
              <a:rPr lang="en-US" dirty="0" smtClean="0"/>
              <a:t/>
            </a:r>
            <a:br>
              <a:rPr lang="en-US" dirty="0" smtClean="0"/>
            </a:br>
            <a:r>
              <a:rPr lang="en-US" dirty="0" smtClean="0"/>
              <a:t>Healthy </a:t>
            </a:r>
            <a:r>
              <a:rPr lang="en-US" dirty="0"/>
              <a:t>Public</a:t>
            </a:r>
            <a:br>
              <a:rPr lang="en-US" dirty="0"/>
            </a:br>
            <a:r>
              <a:rPr lang="en-US" dirty="0"/>
              <a:t>Policies</a:t>
            </a:r>
          </a:p>
        </p:txBody>
      </p:sp>
    </p:spTree>
    <p:extLst>
      <p:ext uri="{BB962C8B-B14F-4D97-AF65-F5344CB8AC3E}">
        <p14:creationId xmlns:p14="http://schemas.microsoft.com/office/powerpoint/2010/main" val="1584686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
            <a:ext cx="9144000" cy="6098400"/>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548680"/>
            <a:ext cx="9144000" cy="1052736"/>
          </a:xfrm>
        </p:spPr>
        <p:txBody>
          <a:bodyPr/>
          <a:lstStyle/>
          <a:p>
            <a:pPr algn="ctr"/>
            <a:r>
              <a:rPr lang="en-US" dirty="0"/>
              <a:t>Public Health Policies are </a:t>
            </a:r>
            <a:r>
              <a:rPr lang="en-US" dirty="0" smtClean="0"/>
              <a:t>Ubiquitous</a:t>
            </a:r>
            <a:endParaRPr lang="en-US" dirty="0"/>
          </a:p>
        </p:txBody>
      </p:sp>
      <p:sp>
        <p:nvSpPr>
          <p:cNvPr id="3" name="Slide Number Placeholder 2"/>
          <p:cNvSpPr>
            <a:spLocks noGrp="1"/>
          </p:cNvSpPr>
          <p:nvPr>
            <p:ph type="sldNum" sz="quarter" idx="12"/>
          </p:nvPr>
        </p:nvSpPr>
        <p:spPr/>
        <p:txBody>
          <a:bodyPr/>
          <a:lstStyle/>
          <a:p>
            <a:fld id="{C4A63B03-CE8E-41A3-ABC0-E6682684ECE7}" type="slidenum">
              <a:rPr lang="en-US" smtClean="0"/>
              <a:pPr/>
              <a:t>5</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743224"/>
            <a:ext cx="6192688" cy="3647810"/>
          </a:xfrm>
          <a:prstGeom prst="rect">
            <a:avLst/>
          </a:prstGeom>
        </p:spPr>
      </p:pic>
    </p:spTree>
    <p:extLst>
      <p:ext uri="{BB962C8B-B14F-4D97-AF65-F5344CB8AC3E}">
        <p14:creationId xmlns:p14="http://schemas.microsoft.com/office/powerpoint/2010/main" val="896283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Core Competencies for </a:t>
            </a:r>
            <a:r>
              <a:rPr lang="en-US" sz="2300" dirty="0" smtClean="0"/>
              <a:t>Public </a:t>
            </a:r>
            <a:r>
              <a:rPr lang="en-US" sz="2300" dirty="0"/>
              <a:t>Health in Canada</a:t>
            </a:r>
          </a:p>
        </p:txBody>
      </p:sp>
      <p:sp>
        <p:nvSpPr>
          <p:cNvPr id="3" name="Slide Number Placeholder 2"/>
          <p:cNvSpPr>
            <a:spLocks noGrp="1"/>
          </p:cNvSpPr>
          <p:nvPr>
            <p:ph type="sldNum" sz="quarter" idx="12"/>
          </p:nvPr>
        </p:nvSpPr>
        <p:spPr/>
        <p:txBody>
          <a:bodyPr/>
          <a:lstStyle/>
          <a:p>
            <a:fld id="{C4A63B03-CE8E-41A3-ABC0-E6682684ECE7}" type="slidenum">
              <a:rPr lang="en-US" smtClean="0"/>
              <a:pPr/>
              <a:t>6</a:t>
            </a:fld>
            <a:endParaRPr lang="en-US" dirty="0"/>
          </a:p>
        </p:txBody>
      </p:sp>
      <p:sp>
        <p:nvSpPr>
          <p:cNvPr id="5" name="Text Placeholder 2"/>
          <p:cNvSpPr>
            <a:spLocks noGrp="1"/>
          </p:cNvSpPr>
          <p:nvPr>
            <p:ph idx="4294967295" hasCustomPrompt="1"/>
          </p:nvPr>
        </p:nvSpPr>
        <p:spPr>
          <a:xfrm>
            <a:off x="1152000" y="1988840"/>
            <a:ext cx="6840000" cy="3672408"/>
          </a:xfrm>
          <a:prstGeom prst="rect">
            <a:avLst/>
          </a:prstGeom>
        </p:spPr>
        <p:txBody>
          <a:bodyPr vert="horz" lIns="91440" tIns="45720" rIns="91440" bIns="45720" rtlCol="0">
            <a:normAutofit/>
          </a:bodyPr>
          <a:lstStyle>
            <a:lvl1pPr>
              <a:lnSpc>
                <a:spcPts val="2800"/>
              </a:lnSpc>
              <a:spcBef>
                <a:spcPts val="0"/>
              </a:spcBef>
              <a:spcAft>
                <a:spcPts val="1600"/>
              </a:spcAft>
              <a:defRPr sz="2400" baseline="0">
                <a:solidFill>
                  <a:srgbClr val="49656B"/>
                </a:solidFill>
              </a:defRPr>
            </a:lvl1pPr>
          </a:lstStyle>
          <a:p>
            <a:pPr marL="216000" indent="-216000">
              <a:lnSpc>
                <a:spcPts val="2100"/>
              </a:lnSpc>
              <a:buClr>
                <a:srgbClr val="49656B"/>
              </a:buClr>
              <a:buSzPct val="75000"/>
              <a:buNone/>
            </a:pPr>
            <a:r>
              <a:rPr lang="en-US" sz="1700" b="1" dirty="0" smtClean="0"/>
              <a:t>A </a:t>
            </a:r>
            <a:r>
              <a:rPr lang="en-US" sz="1700" b="1" dirty="0"/>
              <a:t>public health practitioner is able to:</a:t>
            </a:r>
          </a:p>
          <a:p>
            <a:pPr marL="216000" indent="-216000">
              <a:lnSpc>
                <a:spcPts val="2100"/>
              </a:lnSpc>
              <a:buClr>
                <a:srgbClr val="49656B"/>
              </a:buClr>
              <a:buSzPct val="75000"/>
              <a:buFont typeface="Arial" charset="0"/>
              <a:buChar char="•"/>
            </a:pPr>
            <a:r>
              <a:rPr lang="en-US" sz="1700" dirty="0"/>
              <a:t>Describe policy options to address a public health issues</a:t>
            </a:r>
          </a:p>
          <a:p>
            <a:pPr marL="216000" indent="-216000">
              <a:lnSpc>
                <a:spcPts val="2100"/>
              </a:lnSpc>
              <a:buClr>
                <a:srgbClr val="49656B"/>
              </a:buClr>
              <a:buSzPct val="75000"/>
              <a:buFont typeface="Arial" charset="0"/>
              <a:buChar char="•"/>
            </a:pPr>
            <a:r>
              <a:rPr lang="en-US" sz="1700" dirty="0"/>
              <a:t>Describe implications of options, including impacts on determinants </a:t>
            </a:r>
            <a:br>
              <a:rPr lang="en-US" sz="1700" dirty="0"/>
            </a:br>
            <a:r>
              <a:rPr lang="en-US" sz="1700" dirty="0" smtClean="0"/>
              <a:t>of </a:t>
            </a:r>
            <a:r>
              <a:rPr lang="en-US" sz="1700" dirty="0"/>
              <a:t>health + </a:t>
            </a:r>
            <a:r>
              <a:rPr lang="en-US" sz="1700" dirty="0" smtClean="0"/>
              <a:t>recommend/decide </a:t>
            </a:r>
            <a:r>
              <a:rPr lang="en-US" sz="1700" dirty="0"/>
              <a:t>on a course of action</a:t>
            </a:r>
          </a:p>
          <a:p>
            <a:pPr marL="216000" indent="-216000">
              <a:lnSpc>
                <a:spcPts val="2100"/>
              </a:lnSpc>
              <a:buClr>
                <a:srgbClr val="49656B"/>
              </a:buClr>
              <a:buSzPct val="75000"/>
              <a:buFont typeface="Arial" charset="0"/>
              <a:buChar char="•"/>
            </a:pPr>
            <a:r>
              <a:rPr lang="en-US" sz="1700" dirty="0"/>
              <a:t>Develop a plan to implement a course of action taking into account relevant evidence, legislation, emergency planning procedures, regulations + policies</a:t>
            </a:r>
          </a:p>
          <a:p>
            <a:pPr marL="216000" indent="-216000">
              <a:lnSpc>
                <a:spcPts val="2100"/>
              </a:lnSpc>
              <a:buClr>
                <a:srgbClr val="49656B"/>
              </a:buClr>
              <a:buSzPct val="75000"/>
              <a:buFont typeface="Arial" charset="0"/>
              <a:buChar char="•"/>
            </a:pPr>
            <a:r>
              <a:rPr lang="en-US" sz="1700" dirty="0"/>
              <a:t>Implement a policy to address public health issues</a:t>
            </a:r>
          </a:p>
          <a:p>
            <a:pPr marL="216000" indent="-216000">
              <a:lnSpc>
                <a:spcPts val="2100"/>
              </a:lnSpc>
              <a:buClr>
                <a:srgbClr val="49656B"/>
              </a:buClr>
              <a:buSzPct val="75000"/>
              <a:buFont typeface="Arial" charset="0"/>
              <a:buChar char="•"/>
            </a:pPr>
            <a:r>
              <a:rPr lang="en-US" sz="1700" dirty="0"/>
              <a:t>Evaluate a policy</a:t>
            </a:r>
          </a:p>
        </p:txBody>
      </p:sp>
      <p:sp>
        <p:nvSpPr>
          <p:cNvPr id="6" name="Subtitle 2"/>
          <p:cNvSpPr txBox="1">
            <a:spLocks/>
          </p:cNvSpPr>
          <p:nvPr/>
        </p:nvSpPr>
        <p:spPr>
          <a:xfrm>
            <a:off x="1152000" y="1340768"/>
            <a:ext cx="6840000" cy="216024"/>
          </a:xfrm>
          <a:prstGeom prst="rect">
            <a:avLst/>
          </a:prstGeom>
        </p:spPr>
        <p:txBody>
          <a:bodyPr vert="horz" lIns="91440" tIns="45720" rIns="91440" bIns="45720" rtlCol="0" anchor="b" anchorCtr="0">
            <a:noAutofit/>
          </a:bodyPr>
          <a:lstStyle>
            <a:lvl1pPr marL="0" indent="0" algn="l" defTabSz="914400" rtl="0" eaLnBrk="1" latinLnBrk="0" hangingPunct="1">
              <a:spcBef>
                <a:spcPct val="20000"/>
              </a:spcBef>
              <a:buFont typeface="Arial" pitchFamily="34" charset="0"/>
              <a:buNone/>
              <a:defRPr sz="1100" b="0" i="0"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en-US" sz="1300" b="1" spc="80" dirty="0">
                <a:solidFill>
                  <a:srgbClr val="FA8D29"/>
                </a:solidFill>
              </a:rPr>
              <a:t>Section 3.0:  Policy + program planning, implementation + evaluation</a:t>
            </a:r>
          </a:p>
        </p:txBody>
      </p:sp>
      <p:sp>
        <p:nvSpPr>
          <p:cNvPr id="8" name="Subtitle 2"/>
          <p:cNvSpPr txBox="1">
            <a:spLocks/>
          </p:cNvSpPr>
          <p:nvPr/>
        </p:nvSpPr>
        <p:spPr>
          <a:xfrm>
            <a:off x="3131840" y="5670000"/>
            <a:ext cx="5652248" cy="288032"/>
          </a:xfrm>
          <a:prstGeom prst="rect">
            <a:avLst/>
          </a:prstGeom>
        </p:spPr>
        <p:txBody>
          <a:bodyPr vert="horz" lIns="91440" tIns="45720" rIns="91440" bIns="45720" rtlCol="0" anchor="b" anchorCtr="0">
            <a:noAutofit/>
          </a:bodyPr>
          <a:lstStyle>
            <a:lvl1pPr marL="0" indent="0" algn="l" defTabSz="914400" rtl="0" eaLnBrk="1" latinLnBrk="0" hangingPunct="1">
              <a:spcBef>
                <a:spcPct val="20000"/>
              </a:spcBef>
              <a:buFont typeface="Arial" pitchFamily="34" charset="0"/>
              <a:buNone/>
              <a:defRPr sz="1100" b="0" i="0"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lnSpc>
                <a:spcPts val="800"/>
              </a:lnSpc>
              <a:spcBef>
                <a:spcPts val="0"/>
              </a:spcBef>
            </a:pPr>
            <a:r>
              <a:rPr lang="en-US" sz="700" b="1" spc="40" dirty="0">
                <a:solidFill>
                  <a:schemeClr val="bg1">
                    <a:lumMod val="50000"/>
                  </a:schemeClr>
                </a:solidFill>
                <a:hlinkClick r:id="rId3"/>
              </a:rPr>
              <a:t>Source: </a:t>
            </a:r>
            <a:r>
              <a:rPr lang="en-US" sz="700" spc="40" dirty="0">
                <a:solidFill>
                  <a:schemeClr val="bg1">
                    <a:lumMod val="50000"/>
                  </a:schemeClr>
                </a:solidFill>
                <a:hlinkClick r:id="rId3"/>
              </a:rPr>
              <a:t>Public Health Agency of </a:t>
            </a:r>
            <a:r>
              <a:rPr lang="en-US" sz="700" spc="40" dirty="0" smtClean="0">
                <a:solidFill>
                  <a:schemeClr val="bg1">
                    <a:lumMod val="50000"/>
                  </a:schemeClr>
                </a:solidFill>
                <a:hlinkClick r:id="rId3"/>
              </a:rPr>
              <a:t>Canada</a:t>
            </a:r>
            <a:endParaRPr lang="en-US" sz="700" spc="40" dirty="0" smtClean="0">
              <a:solidFill>
                <a:schemeClr val="bg1">
                  <a:lumMod val="50000"/>
                </a:schemeClr>
              </a:solidFill>
            </a:endParaRPr>
          </a:p>
        </p:txBody>
      </p:sp>
    </p:spTree>
    <p:extLst>
      <p:ext uri="{BB962C8B-B14F-4D97-AF65-F5344CB8AC3E}">
        <p14:creationId xmlns:p14="http://schemas.microsoft.com/office/powerpoint/2010/main" val="885876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0"/>
            <a:ext cx="6552728" cy="908720"/>
          </a:xfrm>
        </p:spPr>
        <p:txBody>
          <a:bodyPr>
            <a:normAutofit/>
          </a:bodyPr>
          <a:lstStyle/>
          <a:p>
            <a:r>
              <a:rPr lang="en-US" sz="2300" dirty="0"/>
              <a:t>Evidence-informed Public </a:t>
            </a:r>
            <a:r>
              <a:rPr lang="en-US" sz="2300" dirty="0" smtClean="0"/>
              <a:t>Health</a:t>
            </a:r>
            <a:endParaRPr lang="en-US" sz="2300" dirty="0"/>
          </a:p>
        </p:txBody>
      </p:sp>
      <p:sp>
        <p:nvSpPr>
          <p:cNvPr id="3" name="Slide Number Placeholder 2"/>
          <p:cNvSpPr>
            <a:spLocks noGrp="1"/>
          </p:cNvSpPr>
          <p:nvPr>
            <p:ph type="sldNum" sz="quarter" idx="12"/>
          </p:nvPr>
        </p:nvSpPr>
        <p:spPr/>
        <p:txBody>
          <a:bodyPr/>
          <a:lstStyle/>
          <a:p>
            <a:fld id="{C4A63B03-CE8E-41A3-ABC0-E6682684ECE7}" type="slidenum">
              <a:rPr lang="en-US" smtClean="0"/>
              <a:pPr/>
              <a:t>7</a:t>
            </a:fld>
            <a:endParaRPr lang="en-US" dirty="0"/>
          </a:p>
        </p:txBody>
      </p:sp>
      <p:sp>
        <p:nvSpPr>
          <p:cNvPr id="6" name="Subtitle 2"/>
          <p:cNvSpPr txBox="1">
            <a:spLocks/>
          </p:cNvSpPr>
          <p:nvPr/>
        </p:nvSpPr>
        <p:spPr>
          <a:xfrm>
            <a:off x="1115616" y="620688"/>
            <a:ext cx="5652248" cy="288032"/>
          </a:xfrm>
          <a:prstGeom prst="rect">
            <a:avLst/>
          </a:prstGeom>
        </p:spPr>
        <p:txBody>
          <a:bodyPr vert="horz" lIns="91440" tIns="45720" rIns="91440" bIns="45720" rtlCol="0" anchor="b" anchorCtr="0">
            <a:normAutofit/>
          </a:bodyPr>
          <a:lstStyle>
            <a:lvl1pPr marL="0" indent="0" algn="l" defTabSz="914400" rtl="0" eaLnBrk="1" latinLnBrk="0" hangingPunct="1">
              <a:spcBef>
                <a:spcPct val="20000"/>
              </a:spcBef>
              <a:buFont typeface="Arial" pitchFamily="34" charset="0"/>
              <a:buNone/>
              <a:defRPr sz="1100" b="0" i="0"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spc="80" dirty="0"/>
              <a:t>Using the best available evidence to inform healthy public policies</a:t>
            </a:r>
          </a:p>
        </p:txBody>
      </p:sp>
      <p:sp>
        <p:nvSpPr>
          <p:cNvPr id="7" name="Subtitle 2"/>
          <p:cNvSpPr txBox="1">
            <a:spLocks/>
          </p:cNvSpPr>
          <p:nvPr/>
        </p:nvSpPr>
        <p:spPr>
          <a:xfrm>
            <a:off x="3131840" y="5670000"/>
            <a:ext cx="5652248" cy="288032"/>
          </a:xfrm>
          <a:prstGeom prst="rect">
            <a:avLst/>
          </a:prstGeom>
        </p:spPr>
        <p:txBody>
          <a:bodyPr vert="horz" lIns="91440" tIns="45720" rIns="91440" bIns="45720" rtlCol="0" anchor="b" anchorCtr="0">
            <a:noAutofit/>
          </a:bodyPr>
          <a:lstStyle>
            <a:lvl1pPr marL="0" indent="0" algn="l" defTabSz="914400" rtl="0" eaLnBrk="1" latinLnBrk="0" hangingPunct="1">
              <a:spcBef>
                <a:spcPct val="20000"/>
              </a:spcBef>
              <a:buFont typeface="Arial" pitchFamily="34" charset="0"/>
              <a:buNone/>
              <a:defRPr sz="1100" b="0" i="0"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lnSpc>
                <a:spcPts val="800"/>
              </a:lnSpc>
              <a:spcBef>
                <a:spcPts val="0"/>
              </a:spcBef>
            </a:pPr>
            <a:r>
              <a:rPr lang="en-US" sz="700" b="1" spc="40" dirty="0" smtClean="0">
                <a:solidFill>
                  <a:schemeClr val="bg1">
                    <a:lumMod val="50000"/>
                  </a:schemeClr>
                </a:solidFill>
                <a:hlinkClick r:id="rId3"/>
              </a:rPr>
              <a:t>Source:</a:t>
            </a:r>
            <a:r>
              <a:rPr lang="en-US" sz="700" spc="40" dirty="0" smtClean="0">
                <a:solidFill>
                  <a:schemeClr val="bg1">
                    <a:lumMod val="50000"/>
                  </a:schemeClr>
                </a:solidFill>
                <a:hlinkClick r:id="rId3"/>
              </a:rPr>
              <a:t> National </a:t>
            </a:r>
            <a:r>
              <a:rPr lang="en-US" sz="700" spc="40" dirty="0">
                <a:solidFill>
                  <a:schemeClr val="bg1">
                    <a:lumMod val="50000"/>
                  </a:schemeClr>
                </a:solidFill>
                <a:hlinkClick r:id="rId3"/>
              </a:rPr>
              <a:t>Collaborating Centre for Methods and </a:t>
            </a:r>
            <a:r>
              <a:rPr lang="en-US" sz="700" spc="40" dirty="0" smtClean="0">
                <a:solidFill>
                  <a:schemeClr val="bg1">
                    <a:lumMod val="50000"/>
                  </a:schemeClr>
                </a:solidFill>
                <a:hlinkClick r:id="rId3"/>
              </a:rPr>
              <a:t>Tools</a:t>
            </a:r>
            <a:endParaRPr lang="en-US" sz="700" spc="40" dirty="0">
              <a:solidFill>
                <a:schemeClr val="bg1">
                  <a:lumMod val="50000"/>
                </a:schemeClr>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7200" y="1267200"/>
            <a:ext cx="5302800" cy="4592604"/>
          </a:xfrm>
          <a:prstGeom prst="rect">
            <a:avLst/>
          </a:prstGeom>
        </p:spPr>
      </p:pic>
    </p:spTree>
    <p:extLst>
      <p:ext uri="{BB962C8B-B14F-4D97-AF65-F5344CB8AC3E}">
        <p14:creationId xmlns:p14="http://schemas.microsoft.com/office/powerpoint/2010/main" val="741877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4A63B03-CE8E-41A3-ABC0-E6682684ECE7}" type="slidenum">
              <a:rPr lang="en-US" smtClean="0"/>
              <a:pPr/>
              <a:t>8</a:t>
            </a:fld>
            <a:endParaRPr lang="en-US" dirty="0"/>
          </a:p>
        </p:txBody>
      </p:sp>
      <p:sp>
        <p:nvSpPr>
          <p:cNvPr id="4" name="Title 1"/>
          <p:cNvSpPr>
            <a:spLocks noGrp="1"/>
          </p:cNvSpPr>
          <p:nvPr>
            <p:ph type="title"/>
          </p:nvPr>
        </p:nvSpPr>
        <p:spPr>
          <a:xfrm>
            <a:off x="1115616" y="0"/>
            <a:ext cx="6552728" cy="908720"/>
          </a:xfrm>
        </p:spPr>
        <p:txBody>
          <a:bodyPr>
            <a:normAutofit/>
          </a:bodyPr>
          <a:lstStyle/>
          <a:p>
            <a:r>
              <a:rPr lang="en-US" sz="2300" dirty="0"/>
              <a:t>Evidence-informed Public </a:t>
            </a:r>
            <a:r>
              <a:rPr lang="en-US" sz="2300" dirty="0" smtClean="0"/>
              <a:t>Health</a:t>
            </a:r>
            <a:endParaRPr lang="en-US" sz="2300" dirty="0"/>
          </a:p>
        </p:txBody>
      </p:sp>
      <p:sp>
        <p:nvSpPr>
          <p:cNvPr id="5" name="Subtitle 2"/>
          <p:cNvSpPr txBox="1">
            <a:spLocks/>
          </p:cNvSpPr>
          <p:nvPr/>
        </p:nvSpPr>
        <p:spPr>
          <a:xfrm>
            <a:off x="1115616" y="620688"/>
            <a:ext cx="5652248" cy="288032"/>
          </a:xfrm>
          <a:prstGeom prst="rect">
            <a:avLst/>
          </a:prstGeom>
        </p:spPr>
        <p:txBody>
          <a:bodyPr vert="horz" lIns="91440" tIns="45720" rIns="91440" bIns="45720" rtlCol="0" anchor="b" anchorCtr="0">
            <a:normAutofit/>
          </a:bodyPr>
          <a:lstStyle>
            <a:lvl1pPr marL="0" indent="0" algn="l" defTabSz="914400" rtl="0" eaLnBrk="1" latinLnBrk="0" hangingPunct="1">
              <a:spcBef>
                <a:spcPct val="20000"/>
              </a:spcBef>
              <a:buFont typeface="Arial" pitchFamily="34" charset="0"/>
              <a:buNone/>
              <a:defRPr sz="1100" b="0" i="0"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spc="80" dirty="0"/>
              <a:t>Using the best available evidence to inform healthy public policies</a:t>
            </a:r>
          </a:p>
        </p:txBody>
      </p:sp>
      <p:sp>
        <p:nvSpPr>
          <p:cNvPr id="6" name="Text Placeholder 2"/>
          <p:cNvSpPr txBox="1">
            <a:spLocks/>
          </p:cNvSpPr>
          <p:nvPr/>
        </p:nvSpPr>
        <p:spPr>
          <a:xfrm>
            <a:off x="1152000" y="1988840"/>
            <a:ext cx="6840000" cy="3672408"/>
          </a:xfrm>
          <a:prstGeom prst="rect">
            <a:avLst/>
          </a:prstGeom>
        </p:spPr>
        <p:txBody>
          <a:bodyPr vert="horz" lIns="91440" tIns="45720" rIns="91440" bIns="45720" rtlCol="0">
            <a:normAutofit/>
          </a:bodyPr>
          <a:lstStyle>
            <a:defPPr>
              <a:defRPr lang="en-US"/>
            </a:defPPr>
            <a:lvl1pPr marL="0" algn="l" defTabSz="914400" rtl="0" eaLnBrk="1" latinLnBrk="0" hangingPunct="1">
              <a:lnSpc>
                <a:spcPts val="2800"/>
              </a:lnSpc>
              <a:spcBef>
                <a:spcPts val="0"/>
              </a:spcBef>
              <a:spcAft>
                <a:spcPts val="1600"/>
              </a:spcAft>
              <a:defRPr sz="2400" kern="1200" baseline="0">
                <a:solidFill>
                  <a:srgbClr val="4965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00"/>
              </a:lnSpc>
              <a:buClr>
                <a:srgbClr val="49656B"/>
              </a:buClr>
              <a:buSzPct val="75000"/>
            </a:pPr>
            <a:r>
              <a:rPr lang="en-US" sz="1800" b="1" dirty="0"/>
              <a:t>Evidence-informed decision making in public health </a:t>
            </a:r>
            <a:r>
              <a:rPr lang="en-US" sz="1800" b="1" dirty="0" smtClean="0"/>
              <a:t/>
            </a:r>
            <a:br>
              <a:rPr lang="en-US" sz="1800" b="1" dirty="0" smtClean="0"/>
            </a:br>
            <a:r>
              <a:rPr lang="en-US" sz="1800" b="1" dirty="0" smtClean="0"/>
              <a:t>offers </a:t>
            </a:r>
            <a:r>
              <a:rPr lang="en-US" sz="1800" b="1" dirty="0"/>
              <a:t>several potential benefits</a:t>
            </a:r>
            <a:r>
              <a:rPr lang="en-US" sz="1800" b="1" dirty="0" smtClean="0"/>
              <a:t>:</a:t>
            </a:r>
            <a:endParaRPr lang="en-US" sz="1700" b="1" dirty="0" smtClean="0"/>
          </a:p>
          <a:p>
            <a:pPr marL="216000" indent="-216000">
              <a:lnSpc>
                <a:spcPts val="2100"/>
              </a:lnSpc>
              <a:buClr>
                <a:srgbClr val="49656B"/>
              </a:buClr>
              <a:buSzPct val="75000"/>
              <a:buFont typeface="Arial" charset="0"/>
              <a:buChar char="•"/>
            </a:pPr>
            <a:r>
              <a:rPr lang="en-US" sz="1800" dirty="0" smtClean="0"/>
              <a:t>adoption </a:t>
            </a:r>
            <a:r>
              <a:rPr lang="en-US" sz="1800" dirty="0"/>
              <a:t>of the most effective and cost-efficient </a:t>
            </a:r>
            <a:br>
              <a:rPr lang="en-US" sz="1800" dirty="0"/>
            </a:br>
            <a:r>
              <a:rPr lang="en-US" sz="1800" dirty="0"/>
              <a:t>interventions; </a:t>
            </a:r>
          </a:p>
          <a:p>
            <a:pPr marL="216000" indent="-216000">
              <a:lnSpc>
                <a:spcPts val="2100"/>
              </a:lnSpc>
              <a:buClr>
                <a:srgbClr val="49656B"/>
              </a:buClr>
              <a:buSzPct val="75000"/>
              <a:buFont typeface="Arial" charset="0"/>
              <a:buChar char="•"/>
            </a:pPr>
            <a:r>
              <a:rPr lang="en-US" sz="1800" dirty="0"/>
              <a:t>prudent use of scarce resources; </a:t>
            </a:r>
          </a:p>
          <a:p>
            <a:pPr marL="216000" indent="-216000">
              <a:lnSpc>
                <a:spcPts val="2100"/>
              </a:lnSpc>
              <a:buClr>
                <a:srgbClr val="49656B"/>
              </a:buClr>
              <a:buSzPct val="75000"/>
              <a:buFont typeface="Arial" charset="0"/>
              <a:buChar char="•"/>
            </a:pPr>
            <a:r>
              <a:rPr lang="en-US" sz="1800" dirty="0"/>
              <a:t>better health outcomes for individuals and communities. </a:t>
            </a:r>
          </a:p>
        </p:txBody>
      </p:sp>
      <p:sp>
        <p:nvSpPr>
          <p:cNvPr id="7" name="Subtitle 2"/>
          <p:cNvSpPr txBox="1">
            <a:spLocks/>
          </p:cNvSpPr>
          <p:nvPr/>
        </p:nvSpPr>
        <p:spPr>
          <a:xfrm>
            <a:off x="3131840" y="5670000"/>
            <a:ext cx="5652248" cy="288032"/>
          </a:xfrm>
          <a:prstGeom prst="rect">
            <a:avLst/>
          </a:prstGeom>
        </p:spPr>
        <p:txBody>
          <a:bodyPr vert="horz" lIns="91440" tIns="45720" rIns="91440" bIns="45720" rtlCol="0" anchor="b" anchorCtr="0">
            <a:noAutofit/>
          </a:bodyPr>
          <a:lstStyle>
            <a:lvl1pPr marL="0" indent="0" algn="l" defTabSz="914400" rtl="0" eaLnBrk="1" latinLnBrk="0" hangingPunct="1">
              <a:spcBef>
                <a:spcPct val="20000"/>
              </a:spcBef>
              <a:buFont typeface="Arial" pitchFamily="34" charset="0"/>
              <a:buNone/>
              <a:defRPr sz="1100" b="0" i="0"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lnSpc>
                <a:spcPts val="800"/>
              </a:lnSpc>
              <a:spcBef>
                <a:spcPts val="0"/>
              </a:spcBef>
            </a:pPr>
            <a:r>
              <a:rPr lang="en-US" sz="700" b="1" spc="40" dirty="0" smtClean="0">
                <a:solidFill>
                  <a:schemeClr val="bg1">
                    <a:lumMod val="50000"/>
                  </a:schemeClr>
                </a:solidFill>
                <a:hlinkClick r:id="rId3"/>
              </a:rPr>
              <a:t>Source:</a:t>
            </a:r>
            <a:r>
              <a:rPr lang="en-US" sz="700" spc="40" dirty="0" smtClean="0">
                <a:solidFill>
                  <a:schemeClr val="bg1">
                    <a:lumMod val="50000"/>
                  </a:schemeClr>
                </a:solidFill>
                <a:hlinkClick r:id="rId3"/>
              </a:rPr>
              <a:t> National </a:t>
            </a:r>
            <a:r>
              <a:rPr lang="en-US" sz="700" spc="40" dirty="0">
                <a:solidFill>
                  <a:schemeClr val="bg1">
                    <a:lumMod val="50000"/>
                  </a:schemeClr>
                </a:solidFill>
                <a:hlinkClick r:id="rId3"/>
              </a:rPr>
              <a:t>Collaborating Centre for Methods and </a:t>
            </a:r>
            <a:r>
              <a:rPr lang="en-US" sz="700" spc="40" dirty="0" smtClean="0">
                <a:solidFill>
                  <a:schemeClr val="bg1">
                    <a:lumMod val="50000"/>
                  </a:schemeClr>
                </a:solidFill>
                <a:hlinkClick r:id="rId3"/>
              </a:rPr>
              <a:t>Tools</a:t>
            </a:r>
            <a:endParaRPr lang="en-US" sz="700" spc="40" dirty="0">
              <a:solidFill>
                <a:schemeClr val="bg1">
                  <a:lumMod val="50000"/>
                </a:schemeClr>
              </a:solidFill>
            </a:endParaRPr>
          </a:p>
        </p:txBody>
      </p:sp>
    </p:spTree>
    <p:extLst>
      <p:ext uri="{BB962C8B-B14F-4D97-AF65-F5344CB8AC3E}">
        <p14:creationId xmlns:p14="http://schemas.microsoft.com/office/powerpoint/2010/main" val="300637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4A63B03-CE8E-41A3-ABC0-E6682684ECE7}" type="slidenum">
              <a:rPr lang="en-US" smtClean="0"/>
              <a:pPr/>
              <a:t>9</a:t>
            </a:fld>
            <a:endParaRPr lang="en-US" dirty="0"/>
          </a:p>
        </p:txBody>
      </p:sp>
      <p:sp>
        <p:nvSpPr>
          <p:cNvPr id="6" name="Title 1"/>
          <p:cNvSpPr>
            <a:spLocks noGrp="1"/>
          </p:cNvSpPr>
          <p:nvPr>
            <p:ph type="title"/>
          </p:nvPr>
        </p:nvSpPr>
        <p:spPr>
          <a:xfrm>
            <a:off x="1115616" y="0"/>
            <a:ext cx="6552728" cy="1052736"/>
          </a:xfrm>
        </p:spPr>
        <p:txBody>
          <a:bodyPr>
            <a:normAutofit/>
          </a:bodyPr>
          <a:lstStyle/>
          <a:p>
            <a:r>
              <a:rPr lang="en-US" sz="2300" dirty="0"/>
              <a:t>Evidence-Informed Healthy Public Policy</a:t>
            </a:r>
          </a:p>
        </p:txBody>
      </p:sp>
      <p:sp>
        <p:nvSpPr>
          <p:cNvPr id="7" name="Text Placeholder 2"/>
          <p:cNvSpPr txBox="1">
            <a:spLocks/>
          </p:cNvSpPr>
          <p:nvPr/>
        </p:nvSpPr>
        <p:spPr>
          <a:xfrm>
            <a:off x="1115616" y="1484784"/>
            <a:ext cx="6543784" cy="648072"/>
          </a:xfrm>
          <a:prstGeom prst="rect">
            <a:avLst/>
          </a:prstGeom>
        </p:spPr>
        <p:txBody>
          <a:bodyPr vert="horz" lIns="91440" tIns="45720" rIns="91440" bIns="45720" rtlCol="0">
            <a:normAutofit/>
          </a:bodyPr>
          <a:lstStyle>
            <a:defPPr>
              <a:defRPr lang="en-US"/>
            </a:defPPr>
            <a:lvl1pPr marL="0" algn="l" defTabSz="914400" rtl="0" eaLnBrk="1" latinLnBrk="0" hangingPunct="1">
              <a:lnSpc>
                <a:spcPts val="2800"/>
              </a:lnSpc>
              <a:spcBef>
                <a:spcPts val="0"/>
              </a:spcBef>
              <a:spcAft>
                <a:spcPts val="1600"/>
              </a:spcAft>
              <a:defRPr sz="2400" kern="1200" baseline="0">
                <a:solidFill>
                  <a:srgbClr val="4965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t>How does evidence inform policy?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2635505"/>
            <a:ext cx="7488832" cy="182798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104" y="3140968"/>
            <a:ext cx="720080" cy="720080"/>
          </a:xfrm>
          <a:prstGeom prst="rect">
            <a:avLst/>
          </a:prstGeom>
        </p:spPr>
      </p:pic>
    </p:spTree>
    <p:extLst>
      <p:ext uri="{BB962C8B-B14F-4D97-AF65-F5344CB8AC3E}">
        <p14:creationId xmlns:p14="http://schemas.microsoft.com/office/powerpoint/2010/main" val="209013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9">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18285"/>
      </a:hlink>
      <a:folHlink>
        <a:srgbClr val="A9ACA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3457</TotalTime>
  <Words>1514</Words>
  <Application>Microsoft Office PowerPoint</Application>
  <PresentationFormat>On-screen Show (4:3)</PresentationFormat>
  <Paragraphs>237</Paragraphs>
  <Slides>24</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Mangal</vt:lpstr>
      <vt:lpstr>Office Theme</vt:lpstr>
      <vt:lpstr>Influencing Healthy Public  Policies + the Prevention Policies Directory</vt:lpstr>
      <vt:lpstr>Instructions for Course Instructors</vt:lpstr>
      <vt:lpstr>PowerPoint Presentation</vt:lpstr>
      <vt:lpstr>Influencing  Healthy Public Policies</vt:lpstr>
      <vt:lpstr>Public Health Policies are Ubiquitous</vt:lpstr>
      <vt:lpstr>Core Competencies for Public Health in Canada</vt:lpstr>
      <vt:lpstr>Evidence-informed Public Health</vt:lpstr>
      <vt:lpstr>Evidence-informed Public Health</vt:lpstr>
      <vt:lpstr>Evidence-Informed Healthy Public Policy</vt:lpstr>
      <vt:lpstr>Evidence in Policymaking</vt:lpstr>
      <vt:lpstr>Policy Diffusion</vt:lpstr>
      <vt:lpstr>Policy Diffusion — Example</vt:lpstr>
      <vt:lpstr>There’s a tool for that!</vt:lpstr>
      <vt:lpstr>PowerPoint Presentation</vt:lpstr>
      <vt:lpstr>PowerPoint Presentation</vt:lpstr>
      <vt:lpstr>The Prevention Policies Directory</vt:lpstr>
      <vt:lpstr>The Prevention Policies Directory</vt:lpstr>
      <vt:lpstr>Put the Directory to work for you</vt:lpstr>
      <vt:lpstr>Resources</vt:lpstr>
      <vt:lpstr>Assignment</vt:lpstr>
      <vt:lpstr>Sample Assignment</vt:lpstr>
      <vt:lpstr>Sample Assignment</vt:lpstr>
      <vt:lpstr>Sample Assignment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Canadian Partnership Against Cancer</dc:creator>
  <cp:lastModifiedBy>Lindsay McDonald</cp:lastModifiedBy>
  <cp:revision>224</cp:revision>
  <dcterms:created xsi:type="dcterms:W3CDTF">2013-11-28T18:50:22Z</dcterms:created>
  <dcterms:modified xsi:type="dcterms:W3CDTF">2017-11-07T18:33:54Z</dcterms:modified>
</cp:coreProperties>
</file>